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7136" y="0"/>
            <a:ext cx="11485245" cy="6858000"/>
          </a:xfrm>
          <a:custGeom>
            <a:avLst/>
            <a:gdLst/>
            <a:ahLst/>
            <a:cxnLst/>
            <a:rect l="l" t="t" r="r" b="b"/>
            <a:pathLst>
              <a:path w="11485245" h="6858000">
                <a:moveTo>
                  <a:pt x="0" y="6858000"/>
                </a:moveTo>
                <a:lnTo>
                  <a:pt x="11484864" y="6858000"/>
                </a:lnTo>
                <a:lnTo>
                  <a:pt x="114848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478790" cy="6858000"/>
          </a:xfrm>
          <a:custGeom>
            <a:avLst/>
            <a:gdLst/>
            <a:ahLst/>
            <a:cxnLst/>
            <a:rect l="l" t="t" r="r" b="b"/>
            <a:pathLst>
              <a:path w="478790" h="6858000">
                <a:moveTo>
                  <a:pt x="0" y="6858000"/>
                </a:moveTo>
                <a:lnTo>
                  <a:pt x="478536" y="6858000"/>
                </a:lnTo>
                <a:lnTo>
                  <a:pt x="47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0283952" y="83819"/>
            <a:ext cx="1812036" cy="571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0594" y="618490"/>
            <a:ext cx="42132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0594" y="1290954"/>
            <a:ext cx="9417050" cy="275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hyperlink" Target="mailto:bootan@cqu.edu.c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51876" y="5709920"/>
            <a:ext cx="3275329" cy="384810"/>
          </a:xfrm>
          <a:custGeom>
            <a:avLst/>
            <a:gdLst/>
            <a:ahLst/>
            <a:cxnLst/>
            <a:rect l="l" t="t" r="r" b="b"/>
            <a:pathLst>
              <a:path w="3275329" h="384810">
                <a:moveTo>
                  <a:pt x="0" y="384809"/>
                </a:moveTo>
                <a:lnTo>
                  <a:pt x="3275076" y="384809"/>
                </a:lnTo>
                <a:lnTo>
                  <a:pt x="3275076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51876" y="5709284"/>
            <a:ext cx="984250" cy="0"/>
          </a:xfrm>
          <a:custGeom>
            <a:avLst/>
            <a:gdLst/>
            <a:ahLst/>
            <a:cxnLst/>
            <a:rect l="l" t="t" r="r" b="b"/>
            <a:pathLst>
              <a:path w="984250" h="0">
                <a:moveTo>
                  <a:pt x="0" y="0"/>
                </a:moveTo>
                <a:lnTo>
                  <a:pt x="983763" y="0"/>
                </a:lnTo>
              </a:path>
            </a:pathLst>
          </a:custGeom>
          <a:ln w="3175">
            <a:solidFill>
              <a:srgbClr val="181B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21186" y="1685544"/>
            <a:ext cx="405765" cy="4024629"/>
          </a:xfrm>
          <a:custGeom>
            <a:avLst/>
            <a:gdLst/>
            <a:ahLst/>
            <a:cxnLst/>
            <a:rect l="l" t="t" r="r" b="b"/>
            <a:pathLst>
              <a:path w="405765" h="4024629">
                <a:moveTo>
                  <a:pt x="405765" y="0"/>
                </a:moveTo>
                <a:lnTo>
                  <a:pt x="0" y="0"/>
                </a:lnTo>
                <a:lnTo>
                  <a:pt x="0" y="4024033"/>
                </a:lnTo>
                <a:lnTo>
                  <a:pt x="405765" y="4024033"/>
                </a:lnTo>
                <a:lnTo>
                  <a:pt x="405765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2855" y="1127760"/>
            <a:ext cx="405765" cy="4024629"/>
          </a:xfrm>
          <a:custGeom>
            <a:avLst/>
            <a:gdLst/>
            <a:ahLst/>
            <a:cxnLst/>
            <a:rect l="l" t="t" r="r" b="b"/>
            <a:pathLst>
              <a:path w="405765" h="4024629">
                <a:moveTo>
                  <a:pt x="0" y="4024630"/>
                </a:moveTo>
                <a:lnTo>
                  <a:pt x="405701" y="4024630"/>
                </a:lnTo>
                <a:lnTo>
                  <a:pt x="405701" y="0"/>
                </a:lnTo>
                <a:lnTo>
                  <a:pt x="0" y="0"/>
                </a:lnTo>
                <a:lnTo>
                  <a:pt x="0" y="402463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2855" y="1080769"/>
            <a:ext cx="3275329" cy="46990"/>
          </a:xfrm>
          <a:custGeom>
            <a:avLst/>
            <a:gdLst/>
            <a:ahLst/>
            <a:cxnLst/>
            <a:rect l="l" t="t" r="r" b="b"/>
            <a:pathLst>
              <a:path w="3275329" h="46990">
                <a:moveTo>
                  <a:pt x="0" y="46990"/>
                </a:moveTo>
                <a:lnTo>
                  <a:pt x="3274902" y="46990"/>
                </a:lnTo>
                <a:lnTo>
                  <a:pt x="3274902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2855" y="984250"/>
            <a:ext cx="3274695" cy="96520"/>
          </a:xfrm>
          <a:custGeom>
            <a:avLst/>
            <a:gdLst/>
            <a:ahLst/>
            <a:cxnLst/>
            <a:rect l="l" t="t" r="r" b="b"/>
            <a:pathLst>
              <a:path w="3274695" h="96519">
                <a:moveTo>
                  <a:pt x="0" y="96519"/>
                </a:moveTo>
                <a:lnTo>
                  <a:pt x="3274694" y="96519"/>
                </a:lnTo>
                <a:lnTo>
                  <a:pt x="3274694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2855" y="889000"/>
            <a:ext cx="3275329" cy="95250"/>
          </a:xfrm>
          <a:custGeom>
            <a:avLst/>
            <a:gdLst/>
            <a:ahLst/>
            <a:cxnLst/>
            <a:rect l="l" t="t" r="r" b="b"/>
            <a:pathLst>
              <a:path w="3275329" h="95250">
                <a:moveTo>
                  <a:pt x="0" y="95250"/>
                </a:moveTo>
                <a:lnTo>
                  <a:pt x="3274758" y="95250"/>
                </a:lnTo>
                <a:lnTo>
                  <a:pt x="327475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2855" y="792480"/>
            <a:ext cx="3275329" cy="96520"/>
          </a:xfrm>
          <a:custGeom>
            <a:avLst/>
            <a:gdLst/>
            <a:ahLst/>
            <a:cxnLst/>
            <a:rect l="l" t="t" r="r" b="b"/>
            <a:pathLst>
              <a:path w="3275329" h="96519">
                <a:moveTo>
                  <a:pt x="0" y="96520"/>
                </a:moveTo>
                <a:lnTo>
                  <a:pt x="3274822" y="96520"/>
                </a:lnTo>
                <a:lnTo>
                  <a:pt x="3274822" y="0"/>
                </a:lnTo>
                <a:lnTo>
                  <a:pt x="0" y="0"/>
                </a:lnTo>
                <a:lnTo>
                  <a:pt x="0" y="9652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2855" y="744219"/>
            <a:ext cx="3274695" cy="48260"/>
          </a:xfrm>
          <a:custGeom>
            <a:avLst/>
            <a:gdLst/>
            <a:ahLst/>
            <a:cxnLst/>
            <a:rect l="l" t="t" r="r" b="b"/>
            <a:pathLst>
              <a:path w="3274695" h="48259">
                <a:moveTo>
                  <a:pt x="0" y="48259"/>
                </a:moveTo>
                <a:lnTo>
                  <a:pt x="3274610" y="48259"/>
                </a:lnTo>
                <a:lnTo>
                  <a:pt x="3274610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58557" y="1128839"/>
            <a:ext cx="2869565" cy="0"/>
          </a:xfrm>
          <a:custGeom>
            <a:avLst/>
            <a:gdLst/>
            <a:ahLst/>
            <a:cxnLst/>
            <a:rect l="l" t="t" r="r" b="b"/>
            <a:pathLst>
              <a:path w="2869565" h="0">
                <a:moveTo>
                  <a:pt x="0" y="0"/>
                </a:moveTo>
                <a:lnTo>
                  <a:pt x="2869374" y="0"/>
                </a:lnTo>
              </a:path>
            </a:pathLst>
          </a:custGeom>
          <a:ln w="3175">
            <a:solidFill>
              <a:srgbClr val="181B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83952" y="83819"/>
            <a:ext cx="1812036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255134" y="2671317"/>
            <a:ext cx="3683000" cy="2296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/>
              <a:t>软件测试</a:t>
            </a:r>
            <a:endParaRPr sz="7200"/>
          </a:p>
          <a:p>
            <a:pPr marL="281305" marR="274955" indent="1292225">
              <a:lnSpc>
                <a:spcPct val="102000"/>
              </a:lnSpc>
              <a:spcBef>
                <a:spcPts val="1525"/>
              </a:spcBef>
            </a:pPr>
            <a:r>
              <a:rPr dirty="0" sz="2100"/>
              <a:t>张程 </a:t>
            </a:r>
            <a:r>
              <a:rPr dirty="0" sz="2100" spc="-5">
                <a:latin typeface="Franklin Gothic Book"/>
                <a:cs typeface="Franklin Gothic Book"/>
              </a:rPr>
              <a:t>Email</a:t>
            </a:r>
            <a:r>
              <a:rPr dirty="0" sz="2100" spc="-5"/>
              <a:t>：</a:t>
            </a:r>
            <a:r>
              <a:rPr dirty="0" u="sng" sz="2100" spc="-5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Book"/>
                <a:cs typeface="Franklin Gothic Book"/>
                <a:hlinkClick r:id="rId3"/>
              </a:rPr>
              <a:t>bootan@cqu.edu.cn </a:t>
            </a:r>
            <a:r>
              <a:rPr dirty="0" sz="2100" spc="-5">
                <a:solidFill>
                  <a:srgbClr val="77A1BA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">
                <a:latin typeface="Franklin Gothic Book"/>
                <a:cs typeface="Franklin Gothic Book"/>
              </a:rPr>
              <a:t>QQ:80463125</a:t>
            </a:r>
            <a:endParaRPr sz="21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1454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功能测试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15">
                <a:latin typeface="Franklin Gothic Book"/>
                <a:cs typeface="Franklin Gothic Book"/>
              </a:rPr>
              <a:t> </a:t>
            </a:r>
            <a:r>
              <a:rPr dirty="0" spc="-10">
                <a:latin typeface="Franklin Gothic Book"/>
                <a:cs typeface="Franklin Gothic Book"/>
              </a:rPr>
              <a:t>Cookies</a:t>
            </a:r>
            <a:r>
              <a:rPr dirty="0" spc="-25">
                <a:latin typeface="Franklin Gothic Book"/>
                <a:cs typeface="Franklin Gothic Book"/>
              </a:rPr>
              <a:t> </a:t>
            </a:r>
            <a:r>
              <a:rPr dirty="0" spc="-5"/>
              <a:t>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18387"/>
            <a:ext cx="9444990" cy="5042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ts val="188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什么是</a:t>
            </a:r>
            <a:r>
              <a:rPr dirty="0" sz="1700">
                <a:solidFill>
                  <a:srgbClr val="181B0D"/>
                </a:solidFill>
                <a:latin typeface="Franklin Gothic Book"/>
                <a:cs typeface="Franklin Gothic Book"/>
              </a:rPr>
              <a:t>Cookies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？</a:t>
            </a:r>
            <a:endParaRPr sz="1700">
              <a:latin typeface="宋体"/>
              <a:cs typeface="宋体"/>
            </a:endParaRPr>
          </a:p>
          <a:p>
            <a:pPr marL="396240" marR="5080" indent="530225">
              <a:lnSpc>
                <a:spcPts val="1720"/>
              </a:lnSpc>
              <a:spcBef>
                <a:spcPts val="160"/>
              </a:spcBef>
            </a:pPr>
            <a:r>
              <a:rPr dirty="0" sz="1700" spc="-5">
                <a:solidFill>
                  <a:srgbClr val="181B0D"/>
                </a:solidFill>
                <a:latin typeface="Franklin Gothic Book"/>
                <a:cs typeface="Franklin Gothic Book"/>
              </a:rPr>
              <a:t>Cookie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是一个由网页服务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器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放在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您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硬盘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上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的非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常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小的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文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本文</a:t>
            </a:r>
            <a:r>
              <a:rPr dirty="0" sz="1700" spc="-5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1700">
                <a:solidFill>
                  <a:srgbClr val="181B0D"/>
                </a:solidFill>
                <a:latin typeface="Franklin Gothic Book"/>
                <a:cs typeface="Franklin Gothic Book"/>
              </a:rPr>
              <a:t>.</a:t>
            </a:r>
            <a:r>
              <a:rPr dirty="0" sz="1700" spc="-6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它本质上就像您的身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份证</a:t>
            </a:r>
            <a:r>
              <a:rPr dirty="0" sz="1700" spc="5">
                <a:solidFill>
                  <a:srgbClr val="181B0D"/>
                </a:solidFill>
                <a:latin typeface="宋体"/>
                <a:cs typeface="宋体"/>
              </a:rPr>
              <a:t>明 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一样，并且不能像代码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那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样被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执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行或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被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用来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散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布病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毒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。它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只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能被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您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使用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并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且只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由提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供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的服务 器读取</a:t>
            </a:r>
            <a:r>
              <a:rPr dirty="0" sz="1700">
                <a:solidFill>
                  <a:srgbClr val="181B0D"/>
                </a:solidFill>
                <a:latin typeface="Franklin Gothic Book"/>
                <a:cs typeface="Franklin Gothic Book"/>
              </a:rPr>
              <a:t>.</a:t>
            </a:r>
            <a:endParaRPr sz="1700">
              <a:latin typeface="Franklin Gothic Book"/>
              <a:cs typeface="Franklin Gothic Book"/>
            </a:endParaRPr>
          </a:p>
          <a:p>
            <a:pPr marL="396240" indent="-384175">
              <a:lnSpc>
                <a:spcPts val="1880"/>
              </a:lnSpc>
              <a:spcBef>
                <a:spcPts val="8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使用</a:t>
            </a:r>
            <a:r>
              <a:rPr dirty="0" sz="1700" spc="-5">
                <a:solidFill>
                  <a:srgbClr val="181B0D"/>
                </a:solidFill>
                <a:latin typeface="Franklin Gothic Book"/>
                <a:cs typeface="Franklin Gothic Book"/>
              </a:rPr>
              <a:t>Cookie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的目的</a:t>
            </a:r>
            <a:r>
              <a:rPr dirty="0" sz="1700">
                <a:solidFill>
                  <a:srgbClr val="181B0D"/>
                </a:solidFill>
                <a:latin typeface="Franklin Gothic Book"/>
                <a:cs typeface="Franklin Gothic Book"/>
              </a:rPr>
              <a:t>:</a:t>
            </a:r>
            <a:endParaRPr sz="1700">
              <a:latin typeface="Franklin Gothic Book"/>
              <a:cs typeface="Franklin Gothic Book"/>
            </a:endParaRPr>
          </a:p>
          <a:p>
            <a:pPr marL="927100">
              <a:lnSpc>
                <a:spcPts val="1714"/>
              </a:lnSpc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帮您节约时间。如果您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定义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页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面，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或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注册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产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品或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服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务。</a:t>
            </a:r>
            <a:r>
              <a:rPr dirty="0" sz="1700" spc="-5">
                <a:solidFill>
                  <a:srgbClr val="181B0D"/>
                </a:solidFill>
                <a:latin typeface="Franklin Gothic Book"/>
                <a:cs typeface="Franklin Gothic Book"/>
              </a:rPr>
              <a:t>cookie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记住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您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的身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份</a:t>
            </a:r>
            <a:r>
              <a:rPr dirty="0" sz="1700" spc="5">
                <a:solidFill>
                  <a:srgbClr val="181B0D"/>
                </a:solidFill>
                <a:latin typeface="Franklin Gothic Book"/>
                <a:cs typeface="Franklin Gothic Book"/>
              </a:rPr>
              <a:t>.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当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下一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次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您</a:t>
            </a:r>
            <a:endParaRPr sz="1700">
              <a:latin typeface="宋体"/>
              <a:cs typeface="宋体"/>
            </a:endParaRPr>
          </a:p>
          <a:p>
            <a:pPr marL="396240">
              <a:lnSpc>
                <a:spcPts val="1880"/>
              </a:lnSpc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再次访问的时候，将显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示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您需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的信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息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，将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帮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您填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入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任何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您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已经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回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答过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问题。</a:t>
            </a:r>
            <a:endParaRPr sz="1700">
              <a:latin typeface="宋体"/>
              <a:cs typeface="宋体"/>
            </a:endParaRPr>
          </a:p>
          <a:p>
            <a:pPr marL="396240" marR="36830" indent="-384175">
              <a:lnSpc>
                <a:spcPct val="83800"/>
              </a:lnSpc>
              <a:spcBef>
                <a:spcPts val="1210"/>
              </a:spcBef>
              <a:buClr>
                <a:srgbClr val="181B0D"/>
              </a:buClr>
              <a:buFont typeface="Franklin Gothic Book"/>
              <a:buChar char="■"/>
              <a:tabLst>
                <a:tab pos="449580" algn="l"/>
                <a:tab pos="450215" algn="l"/>
              </a:tabLst>
            </a:pPr>
            <a:r>
              <a:rPr dirty="0"/>
              <a:t>	</a:t>
            </a:r>
            <a:r>
              <a:rPr dirty="0" sz="1700" spc="-5">
                <a:solidFill>
                  <a:srgbClr val="181B0D"/>
                </a:solidFill>
                <a:latin typeface="Franklin Gothic Book"/>
                <a:cs typeface="Franklin Gothic Book"/>
              </a:rPr>
              <a:t>Cookies</a:t>
            </a:r>
            <a:r>
              <a:rPr dirty="0" sz="1700" spc="2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通常用来存储用户信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息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和用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户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在某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些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应用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系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统上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操作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序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列，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当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一个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户使</a:t>
            </a:r>
            <a:r>
              <a:rPr dirty="0" sz="1700" spc="-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1700" spc="-5">
                <a:solidFill>
                  <a:srgbClr val="181B0D"/>
                </a:solidFill>
                <a:latin typeface="Franklin Gothic Book"/>
                <a:cs typeface="Franklin Gothic Book"/>
              </a:rPr>
              <a:t>Cookies  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访问了某一个应用系统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700" spc="-10">
                <a:solidFill>
                  <a:srgbClr val="181B0D"/>
                </a:solidFill>
                <a:latin typeface="Franklin Gothic Book"/>
                <a:cs typeface="Franklin Gothic Book"/>
              </a:rPr>
              <a:t>Web 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服务器将发送关于用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户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的信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息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，并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把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该信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息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1700" spc="-5">
                <a:solidFill>
                  <a:srgbClr val="181B0D"/>
                </a:solidFill>
                <a:latin typeface="Franklin Gothic Book"/>
                <a:cs typeface="Franklin Gothic Book"/>
              </a:rPr>
              <a:t>Cookies</a:t>
            </a:r>
            <a:r>
              <a:rPr dirty="0" sz="1700" spc="-15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的形式存 储在客户端计算机上，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这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可用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来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创建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态和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定义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页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面或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者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存储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登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录等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信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息。</a:t>
            </a:r>
            <a:endParaRPr sz="17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7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测试内容：</a:t>
            </a:r>
            <a:endParaRPr sz="17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75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Cookies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是否能正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常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工作；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5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Cookies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是否按预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定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的时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间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进行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保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存；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5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刷新对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Cookies</a:t>
            </a:r>
            <a:r>
              <a:rPr dirty="0" sz="1700" spc="-3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有什么影响等。</a:t>
            </a:r>
            <a:endParaRPr sz="18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举例：</a:t>
            </a:r>
            <a:endParaRPr sz="1700">
              <a:latin typeface="宋体"/>
              <a:cs typeface="宋体"/>
            </a:endParaRPr>
          </a:p>
          <a:p>
            <a:pPr lvl="1" marL="927100" marR="196850" indent="-384175">
              <a:lnSpc>
                <a:spcPct val="79400"/>
              </a:lnSpc>
              <a:spcBef>
                <a:spcPts val="715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如果在</a:t>
            </a: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cookies</a:t>
            </a:r>
            <a:r>
              <a:rPr dirty="0" sz="1700" spc="1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中保存了注册信息，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应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确认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该</a:t>
            </a: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cookie 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能够正常工作而且已对这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些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信息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进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行 加密。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54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如果使用</a:t>
            </a: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cookie</a:t>
            </a:r>
            <a:r>
              <a:rPr dirty="0" sz="17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来统计次数，需要验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证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次数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累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计正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确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719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可用性测试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导航测试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9578340" cy="441452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在不同的用户接口控制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间，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如按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钮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、对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话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框、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列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表和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窗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口等；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或在不同的连接页面之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间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导航描述了用户在一个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页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面内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操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作的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式。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导航测试的内容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7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导航是否直观？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系统的主要部分是否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以通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过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主页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访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问？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系统是否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要站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地图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搜索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擎或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他的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导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航器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助？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 spc="-3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系统的页面结构；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导航条、菜单、连接的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风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格是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一致？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各种提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准确，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保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户凭直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觉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就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道是否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还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内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容，内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么地方。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最好让最终用户参与导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航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效果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将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更加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明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显。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719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可用性测试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图形测试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9339580" cy="313563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just" marL="396240" marR="5080" indent="-384175">
              <a:lnSpc>
                <a:spcPts val="2260"/>
              </a:lnSpc>
              <a:spcBef>
                <a:spcPts val="29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000" spc="-15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 spc="1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网站中，适当的图片和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画既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起到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广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告宣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传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的作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，又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起到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美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化页面 的功能。一个</a:t>
            </a:r>
            <a:r>
              <a:rPr dirty="0" sz="2000" spc="-15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 spc="-85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网站的图形可以包括图片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动画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边框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颜色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字体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背景、 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按钮等。</a:t>
            </a:r>
            <a:endParaRPr sz="20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994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图形测试内容</a:t>
            </a:r>
            <a:endParaRPr sz="2000">
              <a:latin typeface="宋体"/>
              <a:cs typeface="宋体"/>
            </a:endParaRPr>
          </a:p>
          <a:p>
            <a:pPr algn="just" lvl="1" marL="927100" indent="-384175">
              <a:lnSpc>
                <a:spcPts val="2400"/>
              </a:lnSpc>
              <a:spcBef>
                <a:spcPts val="440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要确保图形有明确的用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途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，图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片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或动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不要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乱地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堆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在一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起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，以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浪费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传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输</a:t>
            </a:r>
            <a:endParaRPr sz="2100">
              <a:latin typeface="宋体"/>
              <a:cs typeface="宋体"/>
            </a:endParaRPr>
          </a:p>
          <a:p>
            <a:pPr marL="927100">
              <a:lnSpc>
                <a:spcPts val="2400"/>
              </a:lnSpc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时间。图片尺寸要尽量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小，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且要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清楚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说明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某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件事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情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验证所有页面字体的风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格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是否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致。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背景颜色应该与字体颜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色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和前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颜色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相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搭配。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图片的大小和质量也是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个很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要的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因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素，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般采</a:t>
            </a:r>
            <a:r>
              <a:rPr dirty="0" sz="2100" spc="-10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JPG</a:t>
            </a:r>
            <a:r>
              <a:rPr dirty="0" sz="2000" spc="-4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或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GIF</a:t>
            </a:r>
            <a:r>
              <a:rPr dirty="0" sz="20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压缩。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719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可用性测试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内容测试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8505825" cy="90424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内容测试的目的：</a:t>
            </a:r>
            <a:endParaRPr sz="2000">
              <a:latin typeface="宋体"/>
              <a:cs typeface="宋体"/>
            </a:endParaRPr>
          </a:p>
          <a:p>
            <a:pPr marL="1094740" indent="-1082040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1094105" algn="l"/>
                <a:tab pos="1094740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内容测试用来检验</a:t>
            </a:r>
            <a:r>
              <a:rPr dirty="0" sz="2000" spc="-15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 spc="-3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网站提供信息的正确性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准确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和相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关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性。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7346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可用性测试</a:t>
            </a:r>
            <a:r>
              <a:rPr dirty="0" spc="-5">
                <a:latin typeface="Franklin Gothic Book"/>
                <a:cs typeface="Franklin Gothic Book"/>
              </a:rPr>
              <a:t>-</a:t>
            </a:r>
            <a:r>
              <a:rPr dirty="0" spc="-5"/>
              <a:t>整体界面测试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9331325" cy="2186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ts val="233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整体界面测试是对整个</a:t>
            </a:r>
            <a:r>
              <a:rPr dirty="0" sz="2000" spc="-20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系统的页面结构设计的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用户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系统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一个整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330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体感受。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例如，当用户浏览</a:t>
            </a:r>
            <a:r>
              <a:rPr dirty="0" sz="2000" spc="-15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 spc="-4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网站时，应考虑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是否感到舒适？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是否凭直觉就知道要找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信息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什么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方？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整个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 spc="-3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应用系统的设计风格是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一致？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20554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网站测试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270" y="1680805"/>
            <a:ext cx="4602480" cy="253174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网站测试在网页测试的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基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础之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上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还包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括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  <a:p>
            <a:pPr marL="927100" indent="-384175">
              <a:lnSpc>
                <a:spcPct val="100000"/>
              </a:lnSpc>
              <a:spcBef>
                <a:spcPts val="250"/>
              </a:spcBef>
              <a:buSzPct val="95522"/>
              <a:buFont typeface="Franklin Gothic Book"/>
              <a:buChar char="–"/>
              <a:tabLst>
                <a:tab pos="927100" algn="l"/>
              </a:tabLst>
            </a:pPr>
            <a:r>
              <a:rPr dirty="0" sz="3350" spc="-150">
                <a:solidFill>
                  <a:srgbClr val="181B0D"/>
                </a:solidFill>
                <a:latin typeface="宋体"/>
                <a:cs typeface="宋体"/>
              </a:rPr>
              <a:t>功能测试；</a:t>
            </a:r>
            <a:endParaRPr sz="3350">
              <a:latin typeface="宋体"/>
              <a:cs typeface="宋体"/>
            </a:endParaRPr>
          </a:p>
          <a:p>
            <a:pPr marL="927100" indent="-384175">
              <a:lnSpc>
                <a:spcPct val="100000"/>
              </a:lnSpc>
              <a:spcBef>
                <a:spcPts val="290"/>
              </a:spcBef>
              <a:buSzPct val="95522"/>
              <a:buFont typeface="Franklin Gothic Book"/>
              <a:buChar char="–"/>
              <a:tabLst>
                <a:tab pos="927100" algn="l"/>
              </a:tabLst>
            </a:pPr>
            <a:r>
              <a:rPr dirty="0" sz="3350" spc="-150">
                <a:solidFill>
                  <a:srgbClr val="181B0D"/>
                </a:solidFill>
                <a:latin typeface="宋体"/>
                <a:cs typeface="宋体"/>
              </a:rPr>
              <a:t>性能测试；</a:t>
            </a:r>
            <a:endParaRPr sz="3350">
              <a:latin typeface="宋体"/>
              <a:cs typeface="宋体"/>
            </a:endParaRPr>
          </a:p>
          <a:p>
            <a:pPr marL="927100" indent="-384175">
              <a:lnSpc>
                <a:spcPct val="100000"/>
              </a:lnSpc>
              <a:spcBef>
                <a:spcPts val="285"/>
              </a:spcBef>
              <a:buSzPct val="95522"/>
              <a:buFont typeface="Franklin Gothic Book"/>
              <a:buChar char="–"/>
              <a:tabLst>
                <a:tab pos="927100" algn="l"/>
              </a:tabLst>
            </a:pPr>
            <a:r>
              <a:rPr dirty="0" sz="3350" spc="-150">
                <a:solidFill>
                  <a:srgbClr val="181B0D"/>
                </a:solidFill>
                <a:latin typeface="宋体"/>
                <a:cs typeface="宋体"/>
              </a:rPr>
              <a:t>安全性测试；</a:t>
            </a:r>
            <a:endParaRPr sz="3350">
              <a:latin typeface="宋体"/>
              <a:cs typeface="宋体"/>
            </a:endParaRPr>
          </a:p>
          <a:p>
            <a:pPr marL="927100" indent="-384175">
              <a:lnSpc>
                <a:spcPct val="100000"/>
              </a:lnSpc>
              <a:spcBef>
                <a:spcPts val="290"/>
              </a:spcBef>
              <a:buSzPct val="95522"/>
              <a:buFont typeface="Franklin Gothic Book"/>
              <a:buChar char="–"/>
              <a:tabLst>
                <a:tab pos="927100" algn="l"/>
              </a:tabLst>
            </a:pPr>
            <a:r>
              <a:rPr dirty="0" sz="3350" spc="-150">
                <a:solidFill>
                  <a:srgbClr val="181B0D"/>
                </a:solidFill>
                <a:latin typeface="宋体"/>
                <a:cs typeface="宋体"/>
              </a:rPr>
              <a:t>兼容性测试</a:t>
            </a:r>
            <a:endParaRPr sz="3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网站测试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功能测试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14264"/>
            <a:ext cx="9121775" cy="468312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76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功能测试包括以下内容：</a:t>
            </a:r>
            <a:endParaRPr sz="17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7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数据库测试</a:t>
            </a:r>
            <a:endParaRPr sz="17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7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数据库在</a:t>
            </a:r>
            <a:r>
              <a:rPr dirty="0" sz="17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17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网站中的作用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21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500">
                <a:solidFill>
                  <a:srgbClr val="181B0D"/>
                </a:solidFill>
                <a:latin typeface="宋体"/>
                <a:cs typeface="宋体"/>
              </a:rPr>
              <a:t>数据库为</a:t>
            </a:r>
            <a:r>
              <a:rPr dirty="0" sz="1500" spc="-15">
                <a:solidFill>
                  <a:srgbClr val="181B0D"/>
                </a:solidFill>
                <a:latin typeface="Franklin Gothic Book"/>
                <a:cs typeface="Franklin Gothic Book"/>
              </a:rPr>
              <a:t>Web </a:t>
            </a:r>
            <a:r>
              <a:rPr dirty="0" sz="1500">
                <a:solidFill>
                  <a:srgbClr val="181B0D"/>
                </a:solidFill>
                <a:latin typeface="宋体"/>
                <a:cs typeface="宋体"/>
              </a:rPr>
              <a:t>网站的管理、运行、查询和实现用户对数据存储的请求等提供空间。</a:t>
            </a:r>
            <a:endParaRPr sz="15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24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500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1500" spc="-15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1500" spc="-2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500">
                <a:solidFill>
                  <a:srgbClr val="181B0D"/>
                </a:solidFill>
                <a:latin typeface="宋体"/>
                <a:cs typeface="宋体"/>
              </a:rPr>
              <a:t>应用中，最常用的数据库类型是关系型数据库，可以使</a:t>
            </a:r>
            <a:r>
              <a:rPr dirty="0" sz="1500" spc="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1500" spc="-5">
                <a:solidFill>
                  <a:srgbClr val="181B0D"/>
                </a:solidFill>
                <a:latin typeface="Franklin Gothic Book"/>
                <a:cs typeface="Franklin Gothic Book"/>
              </a:rPr>
              <a:t>SQL</a:t>
            </a:r>
            <a:r>
              <a:rPr dirty="0" sz="1500" spc="-10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500">
                <a:solidFill>
                  <a:srgbClr val="181B0D"/>
                </a:solidFill>
                <a:latin typeface="宋体"/>
                <a:cs typeface="宋体"/>
              </a:rPr>
              <a:t>对信息进行处理。</a:t>
            </a:r>
            <a:endParaRPr sz="15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6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两种主要数据库错误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219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500">
                <a:solidFill>
                  <a:srgbClr val="181B0D"/>
                </a:solidFill>
                <a:latin typeface="宋体"/>
                <a:cs typeface="宋体"/>
              </a:rPr>
              <a:t>数据一致性错误：主要是由于用户提交的表单信息不正确而造成的。</a:t>
            </a:r>
            <a:endParaRPr sz="15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22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500">
                <a:solidFill>
                  <a:srgbClr val="181B0D"/>
                </a:solidFill>
                <a:latin typeface="宋体"/>
                <a:cs typeface="宋体"/>
              </a:rPr>
              <a:t>输出错误：主要是由于网络传输速度或程序设计问题等引起的。</a:t>
            </a:r>
            <a:endParaRPr sz="15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75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数据库测试就要针对这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两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种情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况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，分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别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进行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试。</a:t>
            </a:r>
            <a:endParaRPr sz="18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50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1700" spc="-5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网站特定的功能需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endParaRPr sz="17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7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测试人员需要对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1800" spc="-95">
                <a:solidFill>
                  <a:srgbClr val="181B0D"/>
                </a:solidFill>
                <a:latin typeface="宋体"/>
                <a:cs typeface="宋体"/>
              </a:rPr>
              <a:t>网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站</a:t>
            </a:r>
            <a:r>
              <a:rPr dirty="0" sz="1800" spc="-95">
                <a:solidFill>
                  <a:srgbClr val="181B0D"/>
                </a:solidFill>
                <a:latin typeface="宋体"/>
                <a:cs typeface="宋体"/>
              </a:rPr>
              <a:t>特定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800" spc="-95">
                <a:solidFill>
                  <a:srgbClr val="181B0D"/>
                </a:solidFill>
                <a:latin typeface="宋体"/>
                <a:cs typeface="宋体"/>
              </a:rPr>
              <a:t>功能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1800" spc="-95">
                <a:solidFill>
                  <a:srgbClr val="181B0D"/>
                </a:solidFill>
                <a:latin typeface="宋体"/>
                <a:cs typeface="宋体"/>
              </a:rPr>
              <a:t>求进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1800" spc="-95">
                <a:solidFill>
                  <a:srgbClr val="181B0D"/>
                </a:solidFill>
                <a:latin typeface="宋体"/>
                <a:cs typeface="宋体"/>
              </a:rPr>
              <a:t>验证。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5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测试的依据：程序需求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规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格说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明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书</a:t>
            </a:r>
            <a:endParaRPr sz="18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5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设计语言测试</a:t>
            </a:r>
            <a:endParaRPr sz="17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7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不同的</a:t>
            </a:r>
            <a:r>
              <a:rPr dirty="0" sz="17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17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设计语言版本的差异可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引起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客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户端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或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服务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器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端严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重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的问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题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5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尤其在分布式环境中开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发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时，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开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发人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员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都不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一起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这个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问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题就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显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得尤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重要。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5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测试的语言，除了</a:t>
            </a: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HTML</a:t>
            </a:r>
            <a:r>
              <a:rPr dirty="0" sz="17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的版本问题外，不同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脚本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语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言，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如使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17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Java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17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JavaScript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4994" y="5789960"/>
            <a:ext cx="705612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ActiveX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17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VBScript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或</a:t>
            </a:r>
            <a:r>
              <a:rPr dirty="0" sz="1700" i="1">
                <a:solidFill>
                  <a:srgbClr val="181B0D"/>
                </a:solidFill>
                <a:latin typeface="Franklin Gothic Book"/>
                <a:cs typeface="Franklin Gothic Book"/>
              </a:rPr>
              <a:t>Perl</a:t>
            </a:r>
            <a:r>
              <a:rPr dirty="0" sz="17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等开发的应用程序也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在不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同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的版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上进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验证。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213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网站测试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性能测试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2721610" cy="151511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包括以下内容：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7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压力测试；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连接速度测试；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负载测试。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213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网站测试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压力测试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95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pc="-20">
                <a:latin typeface="Franklin Gothic Book"/>
                <a:cs typeface="Franklin Gothic Book"/>
              </a:rPr>
              <a:t>Web</a:t>
            </a:r>
            <a:r>
              <a:rPr dirty="0" spc="5">
                <a:latin typeface="Franklin Gothic Book"/>
                <a:cs typeface="Franklin Gothic Book"/>
              </a:rPr>
              <a:t> </a:t>
            </a:r>
            <a:r>
              <a:rPr dirty="0" spc="-5"/>
              <a:t>服务的特点：</a:t>
            </a:r>
          </a:p>
          <a:p>
            <a:pPr lvl="1" marL="927100" indent="-384175">
              <a:lnSpc>
                <a:spcPts val="2395"/>
              </a:lnSpc>
              <a:spcBef>
                <a:spcPts val="1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9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190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服务处于分布式计算的核心位置，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它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们之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间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的交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互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通常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很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难测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5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分布式开发可能使</a:t>
            </a:r>
            <a:r>
              <a:rPr dirty="0" sz="2000" spc="-50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19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190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服务的开发变得越来越容易隐藏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错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误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59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pc="-5"/>
              <a:t>压力测试是检测这类代码错误的一</a:t>
            </a:r>
            <a:r>
              <a:rPr dirty="0"/>
              <a:t>种</a:t>
            </a:r>
            <a:r>
              <a:rPr dirty="0" spc="-5"/>
              <a:t>有效</a:t>
            </a:r>
            <a:r>
              <a:rPr dirty="0"/>
              <a:t>方</a:t>
            </a:r>
            <a:r>
              <a:rPr dirty="0" spc="-5"/>
              <a:t>法。</a:t>
            </a:r>
          </a:p>
          <a:p>
            <a:pPr marL="396240" indent="-384175">
              <a:lnSpc>
                <a:spcPts val="1985"/>
              </a:lnSpc>
              <a:spcBef>
                <a:spcPts val="60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pc="-5"/>
              <a:t>压力测试的目的：压力测试目的是</a:t>
            </a:r>
            <a:r>
              <a:rPr dirty="0"/>
              <a:t>要</a:t>
            </a:r>
            <a:r>
              <a:rPr dirty="0" spc="-5"/>
              <a:t>弄清</a:t>
            </a:r>
            <a:r>
              <a:rPr dirty="0"/>
              <a:t>楚</a:t>
            </a:r>
            <a:r>
              <a:rPr dirty="0" spc="-5"/>
              <a:t>被测</a:t>
            </a:r>
            <a:r>
              <a:rPr dirty="0"/>
              <a:t>试</a:t>
            </a:r>
            <a:r>
              <a:rPr dirty="0" spc="-5"/>
              <a:t>的</a:t>
            </a:r>
            <a:r>
              <a:rPr dirty="0" spc="-440"/>
              <a:t> </a:t>
            </a:r>
            <a:r>
              <a:rPr dirty="0" spc="-20">
                <a:latin typeface="Franklin Gothic Book"/>
                <a:cs typeface="Franklin Gothic Book"/>
              </a:rPr>
              <a:t>Web </a:t>
            </a:r>
            <a:r>
              <a:rPr dirty="0" spc="-5"/>
              <a:t>服务是不是不仅能做我们认</a:t>
            </a:r>
          </a:p>
          <a:p>
            <a:pPr marL="396240">
              <a:lnSpc>
                <a:spcPts val="1985"/>
              </a:lnSpc>
            </a:pPr>
            <a:r>
              <a:rPr dirty="0" spc="-10"/>
              <a:t>为它能做的事，而且在被施加了某</a:t>
            </a:r>
            <a:r>
              <a:rPr dirty="0"/>
              <a:t>些</a:t>
            </a:r>
            <a:r>
              <a:rPr dirty="0" spc="-10"/>
              <a:t>高强</a:t>
            </a:r>
            <a:r>
              <a:rPr dirty="0"/>
              <a:t>度</a:t>
            </a:r>
            <a:r>
              <a:rPr dirty="0" spc="-10"/>
              <a:t>压力</a:t>
            </a:r>
            <a:r>
              <a:rPr dirty="0"/>
              <a:t>的</a:t>
            </a:r>
            <a:r>
              <a:rPr dirty="0" spc="-10"/>
              <a:t>情况</a:t>
            </a:r>
            <a:r>
              <a:rPr dirty="0"/>
              <a:t>下</a:t>
            </a:r>
            <a:r>
              <a:rPr dirty="0" spc="-10"/>
              <a:t>仍然</a:t>
            </a:r>
            <a:r>
              <a:rPr dirty="0"/>
              <a:t>继</a:t>
            </a:r>
            <a:r>
              <a:rPr dirty="0" spc="-10"/>
              <a:t>续正</a:t>
            </a:r>
            <a:r>
              <a:rPr dirty="0"/>
              <a:t>常</a:t>
            </a:r>
            <a:r>
              <a:rPr dirty="0" spc="-10"/>
              <a:t>运行。</a:t>
            </a:r>
          </a:p>
          <a:p>
            <a:pPr marL="396240" marR="6985" indent="-384175">
              <a:lnSpc>
                <a:spcPct val="73700"/>
              </a:lnSpc>
              <a:spcBef>
                <a:spcPts val="121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pc="-5"/>
              <a:t>压力测试的内容：压力测试必须对</a:t>
            </a:r>
            <a:r>
              <a:rPr dirty="0" spc="-445"/>
              <a:t> </a:t>
            </a:r>
            <a:r>
              <a:rPr dirty="0" spc="-20">
                <a:latin typeface="Franklin Gothic Book"/>
                <a:cs typeface="Franklin Gothic Book"/>
              </a:rPr>
              <a:t>Web</a:t>
            </a:r>
            <a:r>
              <a:rPr dirty="0" spc="-30">
                <a:latin typeface="Franklin Gothic Book"/>
                <a:cs typeface="Franklin Gothic Book"/>
              </a:rPr>
              <a:t> </a:t>
            </a:r>
            <a:r>
              <a:rPr dirty="0" spc="-5"/>
              <a:t>服务应用以下四个基本条件进行</a:t>
            </a:r>
            <a:r>
              <a:rPr dirty="0"/>
              <a:t>有</a:t>
            </a:r>
            <a:r>
              <a:rPr dirty="0" spc="-5"/>
              <a:t>效的</a:t>
            </a:r>
            <a:r>
              <a:rPr dirty="0"/>
              <a:t>压</a:t>
            </a:r>
            <a:r>
              <a:rPr dirty="0" spc="-5"/>
              <a:t>力测 试。</a:t>
            </a:r>
          </a:p>
          <a:p>
            <a:pPr lvl="1" marL="927100" indent="-384175">
              <a:lnSpc>
                <a:spcPct val="100000"/>
              </a:lnSpc>
              <a:spcBef>
                <a:spcPts val="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重复</a:t>
            </a:r>
            <a:r>
              <a:rPr dirty="0" sz="2000" spc="-35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sz="1900" spc="-35" i="1">
                <a:solidFill>
                  <a:srgbClr val="181B0D"/>
                </a:solidFill>
                <a:latin typeface="Franklin Gothic Book"/>
                <a:cs typeface="Franklin Gothic Book"/>
              </a:rPr>
              <a:t>Repetition</a:t>
            </a:r>
            <a:r>
              <a:rPr dirty="0" sz="2000" spc="-35">
                <a:solidFill>
                  <a:srgbClr val="181B0D"/>
                </a:solidFill>
                <a:latin typeface="宋体"/>
                <a:cs typeface="宋体"/>
              </a:rPr>
              <a:t>）：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重复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就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是一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遍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又一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遍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地执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某个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操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作或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功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能。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比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4994" y="3931851"/>
            <a:ext cx="836422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重复调用一个</a:t>
            </a:r>
            <a:r>
              <a:rPr dirty="0" sz="2000" spc="-48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1900" spc="-20" i="1">
                <a:solidFill>
                  <a:srgbClr val="181B0D"/>
                </a:solidFill>
                <a:latin typeface="Arial"/>
                <a:cs typeface="Arial"/>
              </a:rPr>
              <a:t>Web</a:t>
            </a:r>
            <a:r>
              <a:rPr dirty="0" sz="1900" spc="-10" i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服务，确定一个操作能否正常执行，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并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且能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继续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每次执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4144890"/>
            <a:ext cx="12293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行时都正常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0945" y="4448741"/>
            <a:ext cx="8846185" cy="179387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96240" marR="171450" indent="-384175">
              <a:lnSpc>
                <a:spcPct val="70500"/>
              </a:lnSpc>
              <a:spcBef>
                <a:spcPts val="805"/>
              </a:spcBef>
              <a:buSzPct val="95000"/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并发（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Conc</a:t>
            </a:r>
            <a:r>
              <a:rPr dirty="0" sz="1900" i="1">
                <a:solidFill>
                  <a:srgbClr val="181B0D"/>
                </a:solidFill>
                <a:latin typeface="Franklin Gothic Book"/>
                <a:cs typeface="Franklin Gothic Book"/>
              </a:rPr>
              <a:t>u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r</a:t>
            </a:r>
            <a:r>
              <a:rPr dirty="0" sz="1900" i="1">
                <a:solidFill>
                  <a:srgbClr val="181B0D"/>
                </a:solidFill>
                <a:latin typeface="Franklin Gothic Book"/>
                <a:cs typeface="Franklin Gothic Book"/>
              </a:rPr>
              <a:t>r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enc</a:t>
            </a:r>
            <a:r>
              <a:rPr dirty="0" sz="1900" i="1">
                <a:solidFill>
                  <a:srgbClr val="181B0D"/>
                </a:solidFill>
                <a:latin typeface="Franklin Gothic Book"/>
                <a:cs typeface="Franklin Gothic Book"/>
              </a:rPr>
              <a:t>y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）：并发是同时执行多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操作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行为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换句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话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说，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就</a:t>
            </a:r>
            <a:r>
              <a:rPr dirty="0" sz="2000" spc="-95">
                <a:solidFill>
                  <a:srgbClr val="181B0D"/>
                </a:solidFill>
                <a:latin typeface="宋体"/>
                <a:cs typeface="宋体"/>
              </a:rPr>
              <a:t>是在同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一时间执行多个测试，例如在同一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服务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器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上同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调用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许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多</a:t>
            </a:r>
            <a:r>
              <a:rPr dirty="0" sz="2000" spc="-415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1900" spc="-20" i="1">
                <a:solidFill>
                  <a:srgbClr val="181B0D"/>
                </a:solidFill>
                <a:latin typeface="Arial"/>
                <a:cs typeface="Arial"/>
              </a:rPr>
              <a:t>Web</a:t>
            </a:r>
            <a:r>
              <a:rPr dirty="0" sz="1900" spc="10" i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服务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ts val="2030"/>
              </a:lnSpc>
              <a:buSzPct val="95000"/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量级</a:t>
            </a:r>
            <a:r>
              <a:rPr dirty="0" sz="2000" spc="-30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sz="1900" spc="-30" i="1">
                <a:solidFill>
                  <a:srgbClr val="181B0D"/>
                </a:solidFill>
                <a:latin typeface="Franklin Gothic Book"/>
                <a:cs typeface="Franklin Gothic Book"/>
              </a:rPr>
              <a:t>Magnitude</a:t>
            </a:r>
            <a:r>
              <a:rPr dirty="0" sz="2000" spc="-30">
                <a:solidFill>
                  <a:srgbClr val="181B0D"/>
                </a:solidFill>
                <a:latin typeface="宋体"/>
                <a:cs typeface="宋体"/>
              </a:rPr>
              <a:t>）：</a:t>
            </a:r>
            <a:r>
              <a:rPr dirty="0" sz="2000" spc="-475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压力测试系统应该应用于产品的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另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一个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条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件，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要考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虑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每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1685"/>
              </a:lnSpc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个操作中的负载量，即也要尽量给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产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品增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加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负担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例如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改变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据的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大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小、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改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变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039"/>
              </a:lnSpc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时间延迟的长度、资金数量的转移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输入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速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度以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及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输入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变化等</a:t>
            </a:r>
            <a:endParaRPr sz="2000">
              <a:latin typeface="宋体"/>
              <a:cs typeface="宋体"/>
            </a:endParaRPr>
          </a:p>
          <a:p>
            <a:pPr marL="396240" marR="5080" indent="-384175">
              <a:lnSpc>
                <a:spcPct val="70000"/>
              </a:lnSpc>
              <a:spcBef>
                <a:spcPts val="715"/>
              </a:spcBef>
              <a:buSzPct val="95000"/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随机变化：任何压力系统都多多少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少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具有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些随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机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性。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随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机使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前面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压力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原</a:t>
            </a:r>
            <a:r>
              <a:rPr dirty="0" sz="2000" spc="-80">
                <a:solidFill>
                  <a:srgbClr val="181B0D"/>
                </a:solidFill>
                <a:latin typeface="宋体"/>
                <a:cs typeface="宋体"/>
              </a:rPr>
              <a:t>则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中介绍的无数变化形式，就能够在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每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次测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运行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应用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许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多不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的代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码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路径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136" y="0"/>
            <a:ext cx="11485245" cy="6858000"/>
          </a:xfrm>
          <a:custGeom>
            <a:avLst/>
            <a:gdLst/>
            <a:ahLst/>
            <a:cxnLst/>
            <a:rect l="l" t="t" r="r" b="b"/>
            <a:pathLst>
              <a:path w="11485245" h="6858000">
                <a:moveTo>
                  <a:pt x="0" y="6858000"/>
                </a:moveTo>
                <a:lnTo>
                  <a:pt x="11484864" y="6858000"/>
                </a:lnTo>
                <a:lnTo>
                  <a:pt x="114848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78790" cy="6858000"/>
          </a:xfrm>
          <a:custGeom>
            <a:avLst/>
            <a:gdLst/>
            <a:ahLst/>
            <a:cxnLst/>
            <a:rect l="l" t="t" r="r" b="b"/>
            <a:pathLst>
              <a:path w="478790" h="6858000">
                <a:moveTo>
                  <a:pt x="0" y="6858000"/>
                </a:moveTo>
                <a:lnTo>
                  <a:pt x="478536" y="6858000"/>
                </a:lnTo>
                <a:lnTo>
                  <a:pt x="47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83952" y="83819"/>
            <a:ext cx="1812036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7259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网站测试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压力测试用例参考模板</a:t>
            </a:r>
          </a:p>
        </p:txBody>
      </p:sp>
      <p:sp>
        <p:nvSpPr>
          <p:cNvPr id="7" name="object 7"/>
          <p:cNvSpPr/>
          <p:nvPr/>
        </p:nvSpPr>
        <p:spPr>
          <a:xfrm>
            <a:off x="1136903" y="1551432"/>
            <a:ext cx="7854696" cy="3569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51876" y="5713729"/>
            <a:ext cx="3275329" cy="381000"/>
          </a:xfrm>
          <a:custGeom>
            <a:avLst/>
            <a:gdLst/>
            <a:ahLst/>
            <a:cxnLst/>
            <a:rect l="l" t="t" r="r" b="b"/>
            <a:pathLst>
              <a:path w="3275329" h="381000">
                <a:moveTo>
                  <a:pt x="0" y="381000"/>
                </a:moveTo>
                <a:lnTo>
                  <a:pt x="3275076" y="381000"/>
                </a:lnTo>
                <a:lnTo>
                  <a:pt x="3275076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21186" y="1685289"/>
            <a:ext cx="405765" cy="4028440"/>
          </a:xfrm>
          <a:custGeom>
            <a:avLst/>
            <a:gdLst/>
            <a:ahLst/>
            <a:cxnLst/>
            <a:rect l="l" t="t" r="r" b="b"/>
            <a:pathLst>
              <a:path w="405765" h="4028440">
                <a:moveTo>
                  <a:pt x="0" y="4028440"/>
                </a:moveTo>
                <a:lnTo>
                  <a:pt x="405765" y="4028440"/>
                </a:lnTo>
                <a:lnTo>
                  <a:pt x="405765" y="0"/>
                </a:lnTo>
                <a:lnTo>
                  <a:pt x="0" y="0"/>
                </a:lnTo>
                <a:lnTo>
                  <a:pt x="0" y="402844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15966" y="2938348"/>
            <a:ext cx="548576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EEECE2"/>
                </a:solidFill>
                <a:latin typeface="Franklin Gothic Book"/>
                <a:cs typeface="Franklin Gothic Book"/>
              </a:rPr>
              <a:t>WE</a:t>
            </a:r>
            <a:r>
              <a:rPr dirty="0" sz="7200">
                <a:solidFill>
                  <a:srgbClr val="EEECE2"/>
                </a:solidFill>
                <a:latin typeface="Franklin Gothic Book"/>
                <a:cs typeface="Franklin Gothic Book"/>
              </a:rPr>
              <a:t>B</a:t>
            </a:r>
            <a:r>
              <a:rPr dirty="0" sz="7200">
                <a:solidFill>
                  <a:srgbClr val="EEECE2"/>
                </a:solidFill>
              </a:rPr>
              <a:t>网站测试</a:t>
            </a:r>
            <a:endParaRPr sz="72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229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网站测试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连接速度测试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5449"/>
            <a:ext cx="9376410" cy="50088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32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用户连接方式的不同：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3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电话拨号上网；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宽带上网；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4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局域网；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有限电视网；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2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光纤网；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电力网。</a:t>
            </a:r>
            <a:endParaRPr sz="2000">
              <a:latin typeface="宋体"/>
              <a:cs typeface="宋体"/>
            </a:endParaRPr>
          </a:p>
          <a:p>
            <a:pPr marL="457200" indent="-445134">
              <a:lnSpc>
                <a:spcPct val="100000"/>
              </a:lnSpc>
              <a:spcBef>
                <a:spcPts val="819"/>
              </a:spcBef>
              <a:buFont typeface="Franklin Gothic Book"/>
              <a:buChar char="■"/>
              <a:tabLst>
                <a:tab pos="457200" algn="l"/>
                <a:tab pos="457834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不管用户使用那种方式的不同，系统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都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不能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让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用户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以等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较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长的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间。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连接速度测试的目的，就是要保证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许可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时间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内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响应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户的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请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举例：</a:t>
            </a:r>
            <a:endParaRPr sz="1900">
              <a:latin typeface="宋体"/>
              <a:cs typeface="宋体"/>
            </a:endParaRPr>
          </a:p>
          <a:p>
            <a:pPr lvl="1" marL="927100" marR="17145" indent="-384175">
              <a:lnSpc>
                <a:spcPct val="79500"/>
              </a:lnSpc>
              <a:spcBef>
                <a:spcPts val="73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如果访问一个页面</a:t>
            </a:r>
            <a:r>
              <a:rPr dirty="0" sz="19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1900" spc="1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系统响应时间太长（例如超过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5</a:t>
            </a:r>
            <a:r>
              <a:rPr dirty="0" sz="1900" spc="1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秒钟），用户就会因失去 耐心而离开。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16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有些页面有超时的限制，如果响应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速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度太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慢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，用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户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可能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还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没来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得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及浏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览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内容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就</a:t>
            </a:r>
            <a:endParaRPr sz="2000">
              <a:latin typeface="宋体"/>
              <a:cs typeface="宋体"/>
            </a:endParaRPr>
          </a:p>
          <a:p>
            <a:pPr marL="927100">
              <a:lnSpc>
                <a:spcPts val="2160"/>
              </a:lnSpc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需要重新登录了。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如果连接速度太慢，还可能引起数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据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丢失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使用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户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得不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到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真实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页面。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213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网站测试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负载测试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9336405" cy="33769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ts val="233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负载测试的目的：负载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了测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量</a:t>
            </a:r>
            <a:r>
              <a:rPr dirty="0" sz="2000" spc="-20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系统在某一负载级别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上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的性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，以保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330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证</a:t>
            </a:r>
            <a:r>
              <a:rPr dirty="0" sz="2000" spc="-15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 spc="-25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系统在需求范围内能正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常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工作。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负载测试内容：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某个时刻同时访问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 spc="-4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系统的用户数量；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在线数据处理的数量。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例如：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5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系统最多能允许多少个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户同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在线？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如果超过了这个数量，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出现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么现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象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？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系统能否处理大量用户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时对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一个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页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面的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请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求？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2562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安全性测试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2096770" cy="222123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目录测试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SSL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套接字测试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登录验证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日志文件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脚本语言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2562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兼容性测试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5621"/>
            <a:ext cx="9578340" cy="458660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29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平台测试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平台测试就是要测试兼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性问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题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endParaRPr sz="2100">
              <a:latin typeface="宋体"/>
              <a:cs typeface="宋体"/>
            </a:endParaRPr>
          </a:p>
          <a:p>
            <a:pPr lvl="1" marL="927100" marR="257175" indent="-384175">
              <a:lnSpc>
                <a:spcPts val="2020"/>
              </a:lnSpc>
              <a:spcBef>
                <a:spcPts val="69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同一个应用可能在某些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作系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下能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正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常运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，但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另外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操作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统下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能 会运行失败。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ts val="2270"/>
              </a:lnSpc>
              <a:spcBef>
                <a:spcPts val="20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因此，在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系统发布之前，需要在各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操作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统下</a:t>
            </a:r>
            <a:r>
              <a:rPr dirty="0" sz="2100" spc="-150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系统进行兼容性</a:t>
            </a:r>
            <a:endParaRPr sz="2100">
              <a:latin typeface="宋体"/>
              <a:cs typeface="宋体"/>
            </a:endParaRPr>
          </a:p>
          <a:p>
            <a:pPr algn="r" marR="7879080">
              <a:lnSpc>
                <a:spcPts val="2270"/>
              </a:lnSpc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测试。</a:t>
            </a:r>
            <a:endParaRPr sz="2100">
              <a:latin typeface="宋体"/>
              <a:cs typeface="宋体"/>
            </a:endParaRPr>
          </a:p>
          <a:p>
            <a:pPr algn="r" marL="383540" marR="7900670" indent="-383540">
              <a:lnSpc>
                <a:spcPct val="100000"/>
              </a:lnSpc>
              <a:spcBef>
                <a:spcPts val="800"/>
              </a:spcBef>
              <a:buFont typeface="Franklin Gothic Book"/>
              <a:buChar char="■"/>
              <a:tabLst>
                <a:tab pos="3835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浏览器测试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270"/>
              </a:lnSpc>
              <a:spcBef>
                <a:spcPts val="21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来自不同厂商的浏览器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2000" spc="-20" i="1">
                <a:solidFill>
                  <a:srgbClr val="181B0D"/>
                </a:solidFill>
                <a:latin typeface="Arial"/>
                <a:cs typeface="Arial"/>
              </a:rPr>
              <a:t>Java</a:t>
            </a:r>
            <a:r>
              <a:rPr dirty="0" sz="2100" spc="-2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spc="-5" i="1">
                <a:solidFill>
                  <a:srgbClr val="181B0D"/>
                </a:solidFill>
                <a:latin typeface="Arial"/>
                <a:cs typeface="Arial"/>
              </a:rPr>
              <a:t>JavaScript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spc="-5" i="1">
                <a:solidFill>
                  <a:srgbClr val="181B0D"/>
                </a:solidFill>
                <a:latin typeface="Arial"/>
                <a:cs typeface="Arial"/>
              </a:rPr>
              <a:t>ActiveX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i="1">
                <a:solidFill>
                  <a:srgbClr val="181B0D"/>
                </a:solidFill>
                <a:latin typeface="Arial"/>
                <a:cs typeface="Arial"/>
              </a:rPr>
              <a:t>plug-ins</a:t>
            </a:r>
            <a:r>
              <a:rPr dirty="0" sz="2000" spc="10" i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或不同的</a:t>
            </a:r>
            <a:endParaRPr sz="2100">
              <a:latin typeface="宋体"/>
              <a:cs typeface="宋体"/>
            </a:endParaRPr>
          </a:p>
          <a:p>
            <a:pPr marL="927100">
              <a:lnSpc>
                <a:spcPts val="2270"/>
              </a:lnSpc>
            </a:pPr>
            <a:r>
              <a:rPr dirty="0" sz="2000" i="1">
                <a:solidFill>
                  <a:srgbClr val="181B0D"/>
                </a:solidFill>
                <a:latin typeface="Arial"/>
                <a:cs typeface="Arial"/>
              </a:rPr>
              <a:t>HTML</a:t>
            </a:r>
            <a:r>
              <a:rPr dirty="0" sz="2000" spc="-55" i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有不同的支持</a:t>
            </a:r>
            <a:endParaRPr sz="2100">
              <a:latin typeface="宋体"/>
              <a:cs typeface="宋体"/>
            </a:endParaRPr>
          </a:p>
          <a:p>
            <a:pPr lvl="1" marL="927100" marR="5080" indent="-384175">
              <a:lnSpc>
                <a:spcPts val="2020"/>
              </a:lnSpc>
              <a:spcBef>
                <a:spcPts val="69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框架和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结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构风格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的浏览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中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有不同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显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，甚至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能显示。 不同的浏览器对安全性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 i="1">
                <a:solidFill>
                  <a:srgbClr val="181B0D"/>
                </a:solidFill>
                <a:latin typeface="Arial"/>
                <a:cs typeface="Arial"/>
              </a:rPr>
              <a:t>Java</a:t>
            </a:r>
            <a:r>
              <a:rPr dirty="0" sz="2000" spc="-55" i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的设置也不一样</a:t>
            </a:r>
            <a:endParaRPr sz="2100">
              <a:latin typeface="宋体"/>
              <a:cs typeface="宋体"/>
            </a:endParaRPr>
          </a:p>
          <a:p>
            <a:pPr marL="396240" marR="205104" indent="-384175">
              <a:lnSpc>
                <a:spcPts val="2020"/>
              </a:lnSpc>
              <a:spcBef>
                <a:spcPts val="119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分辨率测试：页面版式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000">
                <a:solidFill>
                  <a:srgbClr val="181B0D"/>
                </a:solidFill>
                <a:latin typeface="Arial"/>
                <a:cs typeface="Arial"/>
              </a:rPr>
              <a:t>1280x720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>
                <a:solidFill>
                  <a:srgbClr val="181B0D"/>
                </a:solidFill>
                <a:latin typeface="Arial"/>
                <a:cs typeface="Arial"/>
              </a:rPr>
              <a:t>1920x1080</a:t>
            </a:r>
            <a:r>
              <a:rPr dirty="0" sz="2000" spc="-45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或</a:t>
            </a:r>
            <a:r>
              <a:rPr dirty="0" sz="2000">
                <a:solidFill>
                  <a:srgbClr val="181B0D"/>
                </a:solidFill>
                <a:latin typeface="Arial"/>
                <a:cs typeface="Arial"/>
              </a:rPr>
              <a:t>1366x768</a:t>
            </a:r>
            <a:r>
              <a:rPr dirty="0" sz="2000" spc="-2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的分辨率模式下是 否显示正常</a:t>
            </a:r>
            <a:r>
              <a:rPr dirty="0" sz="2000">
                <a:solidFill>
                  <a:srgbClr val="181B0D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spcBef>
                <a:spcPts val="81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连接速率测试；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56107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latin typeface="Franklin Gothic Book"/>
                <a:cs typeface="Franklin Gothic Book"/>
              </a:rPr>
              <a:t>WE</a:t>
            </a:r>
            <a:r>
              <a:rPr dirty="0" spc="-15">
                <a:latin typeface="Franklin Gothic Book"/>
                <a:cs typeface="Franklin Gothic Book"/>
              </a:rPr>
              <a:t>B</a:t>
            </a:r>
            <a:r>
              <a:rPr dirty="0" spc="-5"/>
              <a:t>网站的特性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9284335" cy="18014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530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网站的概念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7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大多数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网站都是采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B-S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结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构</a:t>
            </a:r>
            <a:r>
              <a:rPr dirty="0" sz="2100" spc="-59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能够交付一组复杂的内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和功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给大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量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的终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用户。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spcBef>
                <a:spcPts val="43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网站测试是用于测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高质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量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应用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统的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过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程，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它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借用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了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许多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传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统软</a:t>
            </a:r>
            <a:endParaRPr sz="2100">
              <a:latin typeface="宋体"/>
              <a:cs typeface="宋体"/>
            </a:endParaRPr>
          </a:p>
          <a:p>
            <a:pPr marL="927100">
              <a:lnSpc>
                <a:spcPts val="2390"/>
              </a:lnSpc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件测试和系统测试的概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念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和原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理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56107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latin typeface="Franklin Gothic Book"/>
                <a:cs typeface="Franklin Gothic Book"/>
              </a:rPr>
              <a:t>WE</a:t>
            </a:r>
            <a:r>
              <a:rPr dirty="0" spc="-15">
                <a:latin typeface="Franklin Gothic Book"/>
                <a:cs typeface="Franklin Gothic Book"/>
              </a:rPr>
              <a:t>B</a:t>
            </a:r>
            <a:r>
              <a:rPr dirty="0" spc="-5"/>
              <a:t>网站的特点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9434195" cy="468566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网络集约性</a:t>
            </a:r>
            <a:endParaRPr sz="2000">
              <a:latin typeface="宋体"/>
              <a:cs typeface="宋体"/>
            </a:endParaRPr>
          </a:p>
          <a:p>
            <a:pPr algn="just" lvl="1" marL="927100" marR="112395" indent="-384175">
              <a:lnSpc>
                <a:spcPct val="89500"/>
              </a:lnSpc>
              <a:spcBef>
                <a:spcPts val="73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就本质而言，一个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网站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网络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集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约的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它可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驻留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网络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上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且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服务 于变化多样的客户群的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要。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如时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流行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门户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网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站或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者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网络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游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戏。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它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们 都可以看成一个完善的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型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应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系统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服务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于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各种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客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户群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但其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身只 需要一个服务器端，用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式各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样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的客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户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端满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足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不同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求的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客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户</a:t>
            </a:r>
            <a:endParaRPr sz="21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103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内容驱动性</a:t>
            </a:r>
            <a:endParaRPr sz="2000">
              <a:latin typeface="宋体"/>
              <a:cs typeface="宋体"/>
            </a:endParaRPr>
          </a:p>
          <a:p>
            <a:pPr algn="just" lvl="1" marL="927100" marR="32384" indent="-384175">
              <a:lnSpc>
                <a:spcPct val="89600"/>
              </a:lnSpc>
              <a:spcBef>
                <a:spcPts val="71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一般来说</a:t>
            </a:r>
            <a:r>
              <a:rPr dirty="0" sz="2100" spc="-3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 spc="-35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网站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是为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了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某个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某些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定用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户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量身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做的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它们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般都 拥有一个广大的服务群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体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务的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内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容，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往由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这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些群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体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所决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 在大多数情况下，一个</a:t>
            </a:r>
            <a:r>
              <a:rPr dirty="0" sz="2000" spc="-20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网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站的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是使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 spc="-25" i="1">
                <a:solidFill>
                  <a:srgbClr val="181B0D"/>
                </a:solidFill>
                <a:latin typeface="Franklin Gothic Book"/>
                <a:cs typeface="Franklin Gothic Book"/>
              </a:rPr>
              <a:t>HTML</a:t>
            </a:r>
            <a:r>
              <a:rPr dirty="0" sz="2100" spc="-25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超文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标记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语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言） 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javascript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等语言来表示文本、图形、音频、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视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频内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给终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用户</a:t>
            </a:r>
            <a:endParaRPr sz="21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103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持续演化性</a:t>
            </a:r>
            <a:endParaRPr sz="2000">
              <a:latin typeface="宋体"/>
              <a:cs typeface="宋体"/>
            </a:endParaRPr>
          </a:p>
          <a:p>
            <a:pPr lvl="1" marL="927100" marR="5080" indent="-384175">
              <a:lnSpc>
                <a:spcPct val="89600"/>
              </a:lnSpc>
              <a:spcBef>
                <a:spcPts val="71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不同于传统的、按一系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列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规律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发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布进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演化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应用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件（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微软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每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隔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1-2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年发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布新的</a:t>
            </a:r>
            <a:r>
              <a:rPr dirty="0" sz="20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Office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办公软件</a:t>
            </a:r>
            <a:r>
              <a:rPr dirty="0" sz="2100" spc="-50">
                <a:solidFill>
                  <a:srgbClr val="181B0D"/>
                </a:solidFill>
                <a:latin typeface="宋体"/>
                <a:cs typeface="宋体"/>
              </a:rPr>
              <a:t>），</a:t>
            </a:r>
            <a:r>
              <a:rPr dirty="0" sz="2000" spc="-50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网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站一</a:t>
            </a:r>
            <a:r>
              <a:rPr dirty="0" sz="2100" spc="-120">
                <a:solidFill>
                  <a:srgbClr val="181B0D"/>
                </a:solidFill>
                <a:latin typeface="宋体"/>
                <a:cs typeface="宋体"/>
              </a:rPr>
              <a:t>般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是采</a:t>
            </a:r>
            <a:r>
              <a:rPr dirty="0" sz="2100" spc="-120">
                <a:solidFill>
                  <a:srgbClr val="181B0D"/>
                </a:solidFill>
                <a:latin typeface="宋体"/>
                <a:cs typeface="宋体"/>
              </a:rPr>
              <a:t>取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持续</a:t>
            </a:r>
            <a:r>
              <a:rPr dirty="0" sz="2100" spc="-120">
                <a:solidFill>
                  <a:srgbClr val="181B0D"/>
                </a:solidFill>
                <a:latin typeface="宋体"/>
                <a:cs typeface="宋体"/>
              </a:rPr>
              <a:t>演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化的</a:t>
            </a:r>
            <a:r>
              <a:rPr dirty="0" sz="2100" spc="-120">
                <a:solidFill>
                  <a:srgbClr val="181B0D"/>
                </a:solidFill>
                <a:latin typeface="宋体"/>
                <a:cs typeface="宋体"/>
              </a:rPr>
              <a:t>模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式。</a:t>
            </a:r>
            <a:r>
              <a:rPr dirty="0" sz="2100" spc="-120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于某些 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应用而言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按小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为单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进行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更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新都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司空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惯的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0838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latin typeface="Franklin Gothic Book"/>
                <a:cs typeface="Franklin Gothic Book"/>
              </a:rPr>
              <a:t>WE</a:t>
            </a:r>
            <a:r>
              <a:rPr dirty="0" spc="-15">
                <a:latin typeface="Franklin Gothic Book"/>
                <a:cs typeface="Franklin Gothic Book"/>
              </a:rPr>
              <a:t>B</a:t>
            </a:r>
            <a:r>
              <a:rPr dirty="0" spc="-5"/>
              <a:t>网站的特点（续）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9347200" cy="41122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即时性</a:t>
            </a:r>
            <a:endParaRPr sz="2000">
              <a:latin typeface="宋体"/>
              <a:cs typeface="宋体"/>
            </a:endParaRPr>
          </a:p>
          <a:p>
            <a:pPr algn="just" lvl="1" marL="927100" marR="5080" indent="-384175">
              <a:lnSpc>
                <a:spcPts val="2260"/>
              </a:lnSpc>
              <a:spcBef>
                <a:spcPts val="760"/>
              </a:spcBef>
              <a:buFont typeface="Franklin Gothic Book"/>
              <a:buChar char="–"/>
              <a:tabLst>
                <a:tab pos="927100" algn="l"/>
              </a:tabLst>
            </a:pPr>
            <a:r>
              <a:rPr dirty="0" sz="2000" spc="-10" i="1">
                <a:solidFill>
                  <a:srgbClr val="181B0D"/>
                </a:solidFill>
                <a:latin typeface="Arial"/>
                <a:cs typeface="Arial"/>
              </a:rPr>
              <a:t>Web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网站具有其他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何软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类型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中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都没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的即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性，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者称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快速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。对于 某些较大规模的</a:t>
            </a:r>
            <a:r>
              <a:rPr dirty="0" sz="2000" spc="-15" i="1">
                <a:solidFill>
                  <a:srgbClr val="181B0D"/>
                </a:solidFill>
                <a:latin typeface="Arial"/>
                <a:cs typeface="Arial"/>
              </a:rPr>
              <a:t>Web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网站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开发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间往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也只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几周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者几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天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，适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度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复杂的 </a:t>
            </a:r>
            <a:r>
              <a:rPr dirty="0" sz="2000" spc="-10" i="1">
                <a:solidFill>
                  <a:srgbClr val="181B0D"/>
                </a:solidFill>
                <a:latin typeface="Arial"/>
                <a:cs typeface="Arial"/>
              </a:rPr>
              <a:t>Web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页面可以仅在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几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小时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内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完成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这要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开发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者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必须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分熟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练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于开</a:t>
            </a:r>
            <a:r>
              <a:rPr dirty="0" sz="2100" spc="-105">
                <a:solidFill>
                  <a:srgbClr val="181B0D"/>
                </a:solidFill>
                <a:latin typeface="宋体"/>
                <a:cs typeface="宋体"/>
              </a:rPr>
              <a:t>发</a:t>
            </a:r>
            <a:r>
              <a:rPr dirty="0" sz="2000" spc="-15" i="1">
                <a:solidFill>
                  <a:srgbClr val="181B0D"/>
                </a:solidFill>
                <a:latin typeface="Arial"/>
                <a:cs typeface="Arial"/>
              </a:rPr>
              <a:t>Web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应 用所需的压缩时间进度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规划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分析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实现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及测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方法</a:t>
            </a:r>
            <a:endParaRPr sz="21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994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安全性</a:t>
            </a:r>
            <a:endParaRPr sz="2000">
              <a:latin typeface="宋体"/>
              <a:cs typeface="宋体"/>
            </a:endParaRPr>
          </a:p>
          <a:p>
            <a:pPr algn="just" lvl="1" marL="927100" marR="13970" indent="-384175">
              <a:lnSpc>
                <a:spcPts val="2260"/>
              </a:lnSpc>
              <a:spcBef>
                <a:spcPts val="745"/>
              </a:spcBef>
              <a:buFont typeface="Franklin Gothic Book"/>
              <a:buChar char="–"/>
              <a:tabLst>
                <a:tab pos="927100" algn="l"/>
              </a:tabLst>
            </a:pPr>
            <a:r>
              <a:rPr dirty="0" sz="2000" spc="-10" i="1">
                <a:solidFill>
                  <a:srgbClr val="181B0D"/>
                </a:solidFill>
                <a:latin typeface="Arial"/>
                <a:cs typeface="Arial"/>
              </a:rPr>
              <a:t>Web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网站通过网络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访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问，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了提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高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系统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效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率，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要限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访问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终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端的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户的数 量。为了保护敏感内容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必须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提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供安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的数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传输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式。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因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此要</a:t>
            </a:r>
            <a:r>
              <a:rPr dirty="0" sz="2100" spc="-105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000" spc="-15" i="1">
                <a:solidFill>
                  <a:srgbClr val="181B0D"/>
                </a:solidFill>
                <a:latin typeface="Arial"/>
                <a:cs typeface="Arial"/>
              </a:rPr>
              <a:t>Web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网站 必须有一定的安全性保障</a:t>
            </a:r>
            <a:endParaRPr sz="21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994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美观性</a:t>
            </a:r>
            <a:endParaRPr sz="2000">
              <a:latin typeface="宋体"/>
              <a:cs typeface="宋体"/>
            </a:endParaRPr>
          </a:p>
          <a:p>
            <a:pPr algn="just" lvl="1" marL="927100" marR="14604" indent="-384175">
              <a:lnSpc>
                <a:spcPts val="2260"/>
              </a:lnSpc>
              <a:spcBef>
                <a:spcPts val="74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良好的观感会使一个</a:t>
            </a:r>
            <a:r>
              <a:rPr dirty="0" sz="2000" spc="-15" i="1">
                <a:solidFill>
                  <a:srgbClr val="181B0D"/>
                </a:solidFill>
                <a:latin typeface="Arial"/>
                <a:cs typeface="Arial"/>
              </a:rPr>
              <a:t>Web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网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站锦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上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添花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在某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应用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已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经被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场广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泛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接受或 者定义为标准时，美观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可能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技术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同样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度上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影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响该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应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成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功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20554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网页测试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3209290" cy="435038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网页测试包括以下内容：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功能测试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6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链接测试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表单测试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数据校验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50"/>
              </a:spcBef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Cookies</a:t>
            </a:r>
            <a:r>
              <a:rPr dirty="0" sz="2000" spc="-4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3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可用性测试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5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导航测试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;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图形测试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;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内容测试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;</a:t>
            </a:r>
            <a:endParaRPr sz="2000">
              <a:latin typeface="Franklin Gothic Book"/>
              <a:cs typeface="Franklin Gothic Book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整体界面测试。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213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功能测试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链接测试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9385300" cy="40652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什么是链接？</a:t>
            </a:r>
            <a:endParaRPr sz="2000">
              <a:latin typeface="宋体"/>
              <a:cs typeface="宋体"/>
            </a:endParaRPr>
          </a:p>
          <a:p>
            <a:pPr lvl="1" marL="927100" marR="37465" indent="-384175">
              <a:lnSpc>
                <a:spcPts val="2260"/>
              </a:lnSpc>
              <a:spcBef>
                <a:spcPts val="76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链接是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网站的一个主要特征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它是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页面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间切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换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和引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导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用户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一些未 知地址页面的主要手段。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0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链接测试的内容：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5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测试所有链接是否按指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的那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样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确实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链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接到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了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应该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链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接的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页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面；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测试所链接的页面是否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存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在；</a:t>
            </a:r>
            <a:endParaRPr sz="2100">
              <a:latin typeface="宋体"/>
              <a:cs typeface="宋体"/>
            </a:endParaRPr>
          </a:p>
          <a:p>
            <a:pPr lvl="1" marL="927100" marR="37465" indent="-384175">
              <a:lnSpc>
                <a:spcPts val="2260"/>
              </a:lnSpc>
              <a:spcBef>
                <a:spcPts val="74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保证</a:t>
            </a:r>
            <a:r>
              <a:rPr dirty="0" sz="2000" spc="-15" i="1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网站上没有孤立的页面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所谓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孤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立页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面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是指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有链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指向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页面，  只有知道正确的</a:t>
            </a:r>
            <a:r>
              <a:rPr dirty="0" sz="2000" i="1">
                <a:solidFill>
                  <a:srgbClr val="181B0D"/>
                </a:solidFill>
                <a:latin typeface="Franklin Gothic Book"/>
                <a:cs typeface="Franklin Gothic Book"/>
              </a:rPr>
              <a:t>URL</a:t>
            </a:r>
            <a:r>
              <a:rPr dirty="0" sz="2000" spc="-5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地址才能访问。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0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链接测试可以手动进行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也可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自动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进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行。</a:t>
            </a:r>
            <a:endParaRPr sz="2000">
              <a:latin typeface="宋体"/>
              <a:cs typeface="宋体"/>
            </a:endParaRPr>
          </a:p>
          <a:p>
            <a:pPr marL="396240" marR="5080" indent="-384175">
              <a:lnSpc>
                <a:spcPts val="2260"/>
              </a:lnSpc>
              <a:spcBef>
                <a:spcPts val="125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链接测试必须在集成测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阶段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成，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也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就是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说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整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r>
              <a:rPr dirty="0" sz="2000" spc="-15">
                <a:solidFill>
                  <a:srgbClr val="181B0D"/>
                </a:solidFill>
                <a:latin typeface="Arial"/>
                <a:cs typeface="Arial"/>
              </a:rPr>
              <a:t>Web</a:t>
            </a:r>
            <a:r>
              <a:rPr dirty="0" sz="2000" spc="-5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网站的所有页面开发 完成之后进行链接测试。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213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功能测试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表单测试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5449"/>
            <a:ext cx="9288145" cy="492061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32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什么是表单？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3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表单就是一些需要在线显示和填写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表格。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表单有一些标准操作，如确认、保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存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、提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交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等。</a:t>
            </a:r>
            <a:endParaRPr sz="2000">
              <a:latin typeface="宋体"/>
              <a:cs typeface="宋体"/>
            </a:endParaRPr>
          </a:p>
          <a:p>
            <a:pPr marL="396240" marR="64769" indent="-384175">
              <a:lnSpc>
                <a:spcPts val="1920"/>
              </a:lnSpc>
              <a:spcBef>
                <a:spcPts val="117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1900" spc="-5">
                <a:solidFill>
                  <a:srgbClr val="181B0D"/>
                </a:solidFill>
                <a:latin typeface="Franklin Gothic Book"/>
                <a:cs typeface="Franklin Gothic Book"/>
              </a:rPr>
              <a:t>1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：如果使用表单来进行在线注册，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确保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提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交按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钮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能正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常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工作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当注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册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完成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后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应 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返回注册成功的消息。</a:t>
            </a:r>
            <a:endParaRPr sz="1900">
              <a:latin typeface="宋体"/>
              <a:cs typeface="宋体"/>
            </a:endParaRPr>
          </a:p>
          <a:p>
            <a:pPr marL="396240" marR="5080" indent="-384175">
              <a:lnSpc>
                <a:spcPts val="1920"/>
              </a:lnSpc>
              <a:spcBef>
                <a:spcPts val="119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1900" spc="-5">
                <a:solidFill>
                  <a:srgbClr val="181B0D"/>
                </a:solidFill>
                <a:latin typeface="Franklin Gothic Book"/>
                <a:cs typeface="Franklin Gothic Book"/>
              </a:rPr>
              <a:t>2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r>
              <a:rPr dirty="0" sz="1900" spc="-53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如果使用表单收集配送信息，应确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保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系统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够正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确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处理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这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些数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据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，最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后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能让顾 客收到数据包。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29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需要验证服务器能正确保存这些数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据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9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后台运行的程序能正确解释和使用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这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些信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息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96240" marR="64769" indent="-384175">
              <a:lnSpc>
                <a:spcPts val="1920"/>
              </a:lnSpc>
              <a:spcBef>
                <a:spcPts val="117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1900" spc="-5">
                <a:solidFill>
                  <a:srgbClr val="181B0D"/>
                </a:solidFill>
                <a:latin typeface="Franklin Gothic Book"/>
                <a:cs typeface="Franklin Gothic Book"/>
              </a:rPr>
              <a:t>3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：当用户使用表单进行用户注册、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登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录、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信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息提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交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等操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作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时，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必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须测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提交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操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作 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的完整性。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3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用户填写的出生日期与职业是否恰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当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填写的所属省份与所在城市是否匹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配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9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如果使用了默认值，还要检验默认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值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的正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确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性；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如果表单某个字段只能接受指定的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某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些值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则对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这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个字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段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也要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进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行测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213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功能测试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数据校验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3626"/>
            <a:ext cx="9305290" cy="29387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ts val="2335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目的：根据业务规则，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要对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户输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进行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验，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则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要保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这些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验功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正常工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335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作。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例如：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省份的字段可以用一个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效列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进行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验。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需要验证列表完整性；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程序是否正确调用了该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列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表；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列表操作是否正确，如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列表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中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添加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个测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值。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数据校验测试和表单测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可能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有一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些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重复。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A1B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软件测试</dc:title>
  <dcterms:created xsi:type="dcterms:W3CDTF">2022-03-01T13:18:34Z</dcterms:created>
  <dcterms:modified xsi:type="dcterms:W3CDTF">2022-03-01T13:18:34Z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2022-03-01T00:00:00Z</vt:filetime>
  </property>
</Properties>
</file>