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627" r:id="rId3"/>
    <p:sldId id="669" r:id="rId4"/>
    <p:sldId id="670" r:id="rId5"/>
    <p:sldId id="460" r:id="rId6"/>
    <p:sldId id="462" r:id="rId7"/>
    <p:sldId id="461" r:id="rId8"/>
    <p:sldId id="463" r:id="rId9"/>
    <p:sldId id="464" r:id="rId10"/>
    <p:sldId id="465" r:id="rId11"/>
    <p:sldId id="513" r:id="rId12"/>
    <p:sldId id="473" r:id="rId13"/>
    <p:sldId id="472" r:id="rId14"/>
    <p:sldId id="474" r:id="rId15"/>
    <p:sldId id="475" r:id="rId16"/>
    <p:sldId id="478" r:id="rId17"/>
    <p:sldId id="504" r:id="rId18"/>
    <p:sldId id="506" r:id="rId19"/>
    <p:sldId id="646" r:id="rId20"/>
    <p:sldId id="630" r:id="rId21"/>
    <p:sldId id="500" r:id="rId22"/>
  </p:sldIdLst>
  <p:sldSz cx="9144000" cy="6858000" type="screen4x3"/>
  <p:notesSz cx="6735763" cy="9799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7" autoAdjust="0"/>
    <p:restoredTop sz="91425" autoAdjust="0"/>
  </p:normalViewPr>
  <p:slideViewPr>
    <p:cSldViewPr snapToGrid="0">
      <p:cViewPr varScale="1">
        <p:scale>
          <a:sx n="79" d="100"/>
          <a:sy n="79" d="100"/>
        </p:scale>
        <p:origin x="1723" y="43"/>
      </p:cViewPr>
      <p:guideLst>
        <p:guide orient="horz" pos="2137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5AA9FB8-3AF7-409E-BE6E-01EBA5C630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F89737D-EDA8-4D38-9058-833921DF50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DB9D31AE-124D-449C-8122-BD906A0577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F7475810-74AF-43E7-B3D3-C5831C772B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495CE880-5131-4DB7-B5B8-3C48236581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0DC9CAC-AF4B-42A9-8422-94BD2D8CC8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8BA1B31-D0E0-4B11-9DDD-6C3CC9A08B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066FD9F-3705-42F3-879F-FC0264B7319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84AF201-2CAA-4524-9B85-1EF110B82E3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4586672C-01CD-4DA4-814E-0A8F80188D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20EF038F-C168-481C-8DBE-74F5EB972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42A832D8-8B4C-41A0-B444-154C35EBC74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81D13C-6284-4696-AA42-A109DD2DA9FD}"/>
              </a:ext>
            </a:extLst>
          </p:cNvPr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fld id="{2DD9FCF9-878A-4A20-BBDD-232B73660051}" type="slidenum">
              <a:rPr lang="zh-CN" altLang="en-US"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 algn="r" eaLnBrk="0" hangingPunct="0"/>
              <a:t>1</a:t>
            </a:fld>
            <a:endParaRPr lang="en-US" altLang="zh-CN" sz="12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EA36620-5B2C-462A-88F5-A03C96B5B51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19163" y="735013"/>
            <a:ext cx="4900612" cy="3675062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815E0D0-A7BE-44CC-A9B5-8C802224D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  <a:ln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1A55544-C167-48A5-8B1F-57497EBA916C}"/>
              </a:ext>
            </a:extLst>
          </p:cNvPr>
          <p:cNvGrpSpPr>
            <a:grpSpLocks/>
          </p:cNvGrpSpPr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2E63E58-91A0-45D6-B9AA-0D1F66AF3393}"/>
                </a:ext>
              </a:extLst>
            </p:cNvPr>
            <p:cNvSpPr/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99F9A039-9A02-4F69-8DFB-F8AA55B34C2F}"/>
                </a:ext>
              </a:extLst>
            </p:cNvPr>
            <p:cNvSpPr/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88888B2-9045-4D16-8EFD-BB6303B6CFB4}"/>
                </a:ext>
              </a:extLst>
            </p:cNvPr>
            <p:cNvSpPr/>
            <p:nvPr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ABAE6B5-EC0E-4542-AB10-B6EF19117AA4}"/>
                </a:ext>
              </a:extLst>
            </p:cNvPr>
            <p:cNvSpPr/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2470FF9-DF3D-4173-BE99-A33284C7020D}"/>
                </a:ext>
              </a:extLst>
            </p:cNvPr>
            <p:cNvSpPr/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C4F18FA-2E9B-4CD0-9568-06648E25BCED}"/>
                </a:ext>
              </a:extLst>
            </p:cNvPr>
            <p:cNvSpPr/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2047F71-C0E6-45E0-87C2-2A33ADF88530}"/>
                </a:ext>
              </a:extLst>
            </p:cNvPr>
            <p:cNvSpPr/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2193126-6CDF-4255-BC70-57258D59DD3C}"/>
                </a:ext>
              </a:extLst>
            </p:cNvPr>
            <p:cNvSpPr/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51AB9EB-D2FB-4BAC-AB36-AD6AB7586041}"/>
                </a:ext>
              </a:extLst>
            </p:cNvPr>
            <p:cNvSpPr/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030ACBC-11F7-4F06-B909-5D9D3E21369A}"/>
                </a:ext>
              </a:extLst>
            </p:cNvPr>
            <p:cNvSpPr/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091342F-0AB6-4DC7-82E9-AD2CFF4D8249}"/>
                </a:ext>
              </a:extLst>
            </p:cNvPr>
            <p:cNvSpPr/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D9A51C1-453A-4E1B-A326-4EAC6E0F4719}"/>
                </a:ext>
              </a:extLst>
            </p:cNvPr>
            <p:cNvSpPr/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F24D013-5618-413C-B769-8FB2219BEEB0}"/>
                </a:ext>
              </a:extLst>
            </p:cNvPr>
            <p:cNvSpPr/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B2C03C1-BBD6-41DA-BB81-1210384220A6}"/>
                </a:ext>
              </a:extLst>
            </p:cNvPr>
            <p:cNvSpPr/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405ABC52-579D-45A2-9BB5-44D8B3697818}"/>
                </a:ext>
              </a:extLst>
            </p:cNvPr>
            <p:cNvSpPr/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56021F1B-5817-48AC-B904-551294393565}"/>
                </a:ext>
              </a:extLst>
            </p:cNvPr>
            <p:cNvSpPr/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9A56A6E-3502-489F-AE12-ED682709C5AA}"/>
                </a:ext>
              </a:extLst>
            </p:cNvPr>
            <p:cNvSpPr/>
            <p:nvPr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49E0256-617B-453B-88C4-668D5BBE6A9A}"/>
                </a:ext>
              </a:extLst>
            </p:cNvPr>
            <p:cNvSpPr/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86BE1D2-7F5E-49E8-8C9D-7F56C29B4DB7}"/>
                </a:ext>
              </a:extLst>
            </p:cNvPr>
            <p:cNvSpPr/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4D8FA09-831B-46D5-8C02-72F68020B6E0}"/>
                </a:ext>
              </a:extLst>
            </p:cNvPr>
            <p:cNvSpPr/>
            <p:nvPr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F21B71A-F451-41C9-AAF1-1D69ADA4E727}"/>
                </a:ext>
              </a:extLst>
            </p:cNvPr>
            <p:cNvSpPr/>
            <p:nvPr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33BEA77-DAD1-4893-AC8D-E1F646F475F6}"/>
                </a:ext>
              </a:extLst>
            </p:cNvPr>
            <p:cNvSpPr/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panose="020B0604030504040204" pitchFamily="2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panose="020B0604030504040204" pitchFamily="2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0E3E7240-74DC-4E41-B719-6B7DF49EB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03A4D2A5-3DA0-4D94-B47B-9C974E61DD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BE4CF699-F3C0-4087-A8ED-288A368943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C500056D-68B3-4796-98FF-787D5E2EBC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25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2722C5-7B47-4667-8924-C7CD7F4F26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6A50E9-0747-49E2-8328-39429DFC37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2508B-94D3-4AE4-BAEB-7BCD7C61E7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669BF-D0C0-4BDE-A3E3-3C0A294088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9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ADB293-74D7-49E6-90FD-A1D89CECE1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5B7C2C-80F0-4030-97CC-32461362EB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90ED63-5375-4424-A755-1D160B1D24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FF308-D3DC-42BA-A577-0FF5C751DE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7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7C7DF0-4605-4F65-A4DA-AC620644C3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9D158C-C597-44CB-B26A-F220A455CE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51C8D8-548E-4BF4-8EEB-15BA036B8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1A2885-4A69-40B3-96B1-46A6104E7E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05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3CA10C-8DEF-4333-8089-4E6ECFD19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98AE3C-2B9D-4815-98D0-3C278D4240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814179-0AA0-4DDD-A4BE-3BDC62B43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A8CD3-E860-4C71-8BA9-3E56AFBC4F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65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594EBE-8CB7-4851-83F5-6995328737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3EEB1-1284-4454-9A54-1A7AD6709E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44E58-F5E2-4048-A9C3-345FED3C1F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3809D-3954-4681-BA78-AF391364E7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8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9976FD-44AB-4388-A1BE-C0D2A8DD9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73123A4-A8AE-4BF6-871F-0112DA6EE5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624574-86E6-4685-9617-3256AF5009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FAB3A-90FB-41D9-93B5-246E708AC2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81AEEB3-0374-4784-8082-E7A96AEDE1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69E29F-C902-417E-89A8-3D03D8723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119D90-7773-495F-842C-A61F93496E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53790-FDAF-4E2C-94CD-44B2E0767C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57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1DC419E-2C64-49E6-BEB6-57330574C6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8D714D-6261-4CF1-A5A7-9CB4BF534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A860AD-E055-4C60-8871-EE9E3D0DA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A11B4-5ACB-48C3-AF95-057164107A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3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1153D-2D67-4082-A87B-F99C946A02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E7428-370C-4658-829F-731428F3A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A03D6-D4AC-4353-B398-CA0DA542F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EF4D7-0971-46A2-ADA2-EA51365498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31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181DE-9DAC-4B5A-B02C-960B4304B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E73A5-0E04-441A-8DBE-B35B7509E1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AD0CDF-5D95-4891-A4E4-48FAF183D3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4CE50-46E3-4125-A591-331178556E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61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>
            <a:extLst>
              <a:ext uri="{FF2B5EF4-FFF2-40B4-BE49-F238E27FC236}">
                <a16:creationId xmlns:a16="http://schemas.microsoft.com/office/drawing/2014/main" id="{1276A428-5B7A-43EA-B952-1BB96AB5FA5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27" name="Group 7">
              <a:extLst>
                <a:ext uri="{FF2B5EF4-FFF2-40B4-BE49-F238E27FC236}">
                  <a16:creationId xmlns:a16="http://schemas.microsoft.com/office/drawing/2014/main" id="{C36C8329-AE0B-43D3-8C18-8230AF7BE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2" name="Freeform 8">
                <a:extLst>
                  <a:ext uri="{FF2B5EF4-FFF2-40B4-BE49-F238E27FC236}">
                    <a16:creationId xmlns:a16="http://schemas.microsoft.com/office/drawing/2014/main" id="{08120C72-BF4C-4441-A621-C42DE6EC3DBA}"/>
                  </a:ext>
                </a:extLst>
              </p:cNvPr>
              <p:cNvSpPr/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" name="Freeform 9">
                <a:extLst>
                  <a:ext uri="{FF2B5EF4-FFF2-40B4-BE49-F238E27FC236}">
                    <a16:creationId xmlns:a16="http://schemas.microsoft.com/office/drawing/2014/main" id="{B4695731-028C-47DB-B3BA-E822C7ECE982}"/>
                  </a:ext>
                </a:extLst>
              </p:cNvPr>
              <p:cNvSpPr/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34" name="Freeform 10">
                <a:extLst>
                  <a:ext uri="{FF2B5EF4-FFF2-40B4-BE49-F238E27FC236}">
                    <a16:creationId xmlns:a16="http://schemas.microsoft.com/office/drawing/2014/main" id="{CC2CE333-DD3A-4899-BDDB-1EDA00D6F09D}"/>
                  </a:ext>
                </a:extLst>
              </p:cNvPr>
              <p:cNvSpPr/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>
                  <a:gd name="T0" fmla="*/ 0 w 708"/>
                  <a:gd name="T1" fmla="*/ 432 h 459"/>
                  <a:gd name="T2" fmla="*/ 0 w 708"/>
                  <a:gd name="T3" fmla="*/ 453 h 459"/>
                  <a:gd name="T4" fmla="*/ 72 w 708"/>
                  <a:gd name="T5" fmla="*/ 324 h 459"/>
                  <a:gd name="T6" fmla="*/ 198 w 708"/>
                  <a:gd name="T7" fmla="*/ 201 h 459"/>
                  <a:gd name="T8" fmla="*/ 366 w 708"/>
                  <a:gd name="T9" fmla="*/ 102 h 459"/>
                  <a:gd name="T10" fmla="*/ 531 w 708"/>
                  <a:gd name="T11" fmla="*/ 36 h 459"/>
                  <a:gd name="T12" fmla="*/ 609 w 708"/>
                  <a:gd name="T13" fmla="*/ 0 h 459"/>
                  <a:gd name="T14" fmla="*/ 708 w 708"/>
                  <a:gd name="T15" fmla="*/ 3 h 459"/>
                  <a:gd name="T16" fmla="*/ 591 w 708"/>
                  <a:gd name="T17" fmla="*/ 66 h 459"/>
                  <a:gd name="T18" fmla="*/ 417 w 708"/>
                  <a:gd name="T19" fmla="*/ 126 h 459"/>
                  <a:gd name="T20" fmla="*/ 237 w 708"/>
                  <a:gd name="T21" fmla="*/ 231 h 459"/>
                  <a:gd name="T22" fmla="*/ 117 w 708"/>
                  <a:gd name="T23" fmla="*/ 345 h 459"/>
                  <a:gd name="T24" fmla="*/ 51 w 708"/>
                  <a:gd name="T25" fmla="*/ 459 h 459"/>
                  <a:gd name="T26" fmla="*/ 0 w 708"/>
                  <a:gd name="T27" fmla="*/ 453 h 4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35" name="Freeform 11">
                <a:extLst>
                  <a:ext uri="{FF2B5EF4-FFF2-40B4-BE49-F238E27FC236}">
                    <a16:creationId xmlns:a16="http://schemas.microsoft.com/office/drawing/2014/main" id="{5E7F8E4C-1166-4D37-8CC8-28E35F9ECCE5}"/>
                  </a:ext>
                </a:extLst>
              </p:cNvPr>
              <p:cNvSpPr/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36" name="Freeform 12">
                <a:extLst>
                  <a:ext uri="{FF2B5EF4-FFF2-40B4-BE49-F238E27FC236}">
                    <a16:creationId xmlns:a16="http://schemas.microsoft.com/office/drawing/2014/main" id="{2D3ACDCC-C82D-48AE-8EBA-F59B247B228F}"/>
                  </a:ext>
                </a:extLst>
              </p:cNvPr>
              <p:cNvSpPr/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37" name="Freeform 13">
                <a:extLst>
                  <a:ext uri="{FF2B5EF4-FFF2-40B4-BE49-F238E27FC236}">
                    <a16:creationId xmlns:a16="http://schemas.microsoft.com/office/drawing/2014/main" id="{A2C16041-B66D-43B9-B09F-5C79190348B9}"/>
                  </a:ext>
                </a:extLst>
              </p:cNvPr>
              <p:cNvSpPr/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38" name="Freeform 14">
                <a:extLst>
                  <a:ext uri="{FF2B5EF4-FFF2-40B4-BE49-F238E27FC236}">
                    <a16:creationId xmlns:a16="http://schemas.microsoft.com/office/drawing/2014/main" id="{D4FA3566-8A53-499B-BE7D-41D9D44B3A14}"/>
                  </a:ext>
                </a:extLst>
              </p:cNvPr>
              <p:cNvSpPr/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39" name="Freeform 15">
                <a:extLst>
                  <a:ext uri="{FF2B5EF4-FFF2-40B4-BE49-F238E27FC236}">
                    <a16:creationId xmlns:a16="http://schemas.microsoft.com/office/drawing/2014/main" id="{0CB07CB8-F120-4BC3-945A-1B1F0BBE18AC}"/>
                  </a:ext>
                </a:extLst>
              </p:cNvPr>
              <p:cNvSpPr/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0" name="Freeform 16">
                <a:extLst>
                  <a:ext uri="{FF2B5EF4-FFF2-40B4-BE49-F238E27FC236}">
                    <a16:creationId xmlns:a16="http://schemas.microsoft.com/office/drawing/2014/main" id="{8D5C9F96-B625-48AF-83D4-F86C87D00359}"/>
                  </a:ext>
                </a:extLst>
              </p:cNvPr>
              <p:cNvSpPr/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1" name="Freeform 17">
                <a:extLst>
                  <a:ext uri="{FF2B5EF4-FFF2-40B4-BE49-F238E27FC236}">
                    <a16:creationId xmlns:a16="http://schemas.microsoft.com/office/drawing/2014/main" id="{8C70D4F7-6909-499A-B422-B1B6E74A6CF3}"/>
                  </a:ext>
                </a:extLst>
              </p:cNvPr>
              <p:cNvSpPr/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2" name="Freeform 18">
                <a:extLst>
                  <a:ext uri="{FF2B5EF4-FFF2-40B4-BE49-F238E27FC236}">
                    <a16:creationId xmlns:a16="http://schemas.microsoft.com/office/drawing/2014/main" id="{5B9C93C3-5BEA-4C52-98EC-BABD0921BF10}"/>
                  </a:ext>
                </a:extLst>
              </p:cNvPr>
              <p:cNvSpPr/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3" name="Freeform 19">
                <a:extLst>
                  <a:ext uri="{FF2B5EF4-FFF2-40B4-BE49-F238E27FC236}">
                    <a16:creationId xmlns:a16="http://schemas.microsoft.com/office/drawing/2014/main" id="{CD0BDD6B-E311-4D5C-A0C3-74428DFC059D}"/>
                  </a:ext>
                </a:extLst>
              </p:cNvPr>
              <p:cNvSpPr/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4" name="Freeform 20">
                <a:extLst>
                  <a:ext uri="{FF2B5EF4-FFF2-40B4-BE49-F238E27FC236}">
                    <a16:creationId xmlns:a16="http://schemas.microsoft.com/office/drawing/2014/main" id="{C89FFF1E-E5FF-44D6-BD31-AB5F82DC80AD}"/>
                  </a:ext>
                </a:extLst>
              </p:cNvPr>
              <p:cNvSpPr/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5" name="Freeform 21">
                <a:extLst>
                  <a:ext uri="{FF2B5EF4-FFF2-40B4-BE49-F238E27FC236}">
                    <a16:creationId xmlns:a16="http://schemas.microsoft.com/office/drawing/2014/main" id="{AE5F6E9F-18F7-4155-B4DA-AA2D819BD812}"/>
                  </a:ext>
                </a:extLst>
              </p:cNvPr>
              <p:cNvSpPr/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6" name="Freeform 22">
                <a:extLst>
                  <a:ext uri="{FF2B5EF4-FFF2-40B4-BE49-F238E27FC236}">
                    <a16:creationId xmlns:a16="http://schemas.microsoft.com/office/drawing/2014/main" id="{01BE1858-0605-4E33-A7BF-F4C464BB6514}"/>
                  </a:ext>
                </a:extLst>
              </p:cNvPr>
              <p:cNvSpPr/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7" name="Freeform 23">
                <a:extLst>
                  <a:ext uri="{FF2B5EF4-FFF2-40B4-BE49-F238E27FC236}">
                    <a16:creationId xmlns:a16="http://schemas.microsoft.com/office/drawing/2014/main" id="{96CFFD68-3A1E-478F-BB27-1BE3FD1B9747}"/>
                  </a:ext>
                </a:extLst>
              </p:cNvPr>
              <p:cNvSpPr/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8" name="Freeform 24">
                <a:extLst>
                  <a:ext uri="{FF2B5EF4-FFF2-40B4-BE49-F238E27FC236}">
                    <a16:creationId xmlns:a16="http://schemas.microsoft.com/office/drawing/2014/main" id="{33111519-D10B-4F85-91B7-4F6D6E18509C}"/>
                  </a:ext>
                </a:extLst>
              </p:cNvPr>
              <p:cNvSpPr/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>
                  <a:gd name="T0" fmla="*/ 0 w 318"/>
                  <a:gd name="T1" fmla="*/ 158 h 158"/>
                  <a:gd name="T2" fmla="*/ 12 w 318"/>
                  <a:gd name="T3" fmla="*/ 137 h 158"/>
                  <a:gd name="T4" fmla="*/ 162 w 318"/>
                  <a:gd name="T5" fmla="*/ 71 h 158"/>
                  <a:gd name="T6" fmla="*/ 249 w 318"/>
                  <a:gd name="T7" fmla="*/ 20 h 158"/>
                  <a:gd name="T8" fmla="*/ 285 w 318"/>
                  <a:gd name="T9" fmla="*/ 2 h 158"/>
                  <a:gd name="T10" fmla="*/ 309 w 318"/>
                  <a:gd name="T11" fmla="*/ 11 h 158"/>
                  <a:gd name="T12" fmla="*/ 303 w 318"/>
                  <a:gd name="T13" fmla="*/ 47 h 158"/>
                  <a:gd name="T14" fmla="*/ 219 w 318"/>
                  <a:gd name="T15" fmla="*/ 89 h 158"/>
                  <a:gd name="T16" fmla="*/ 108 w 318"/>
                  <a:gd name="T17" fmla="*/ 140 h 158"/>
                  <a:gd name="T18" fmla="*/ 57 w 318"/>
                  <a:gd name="T19" fmla="*/ 152 h 158"/>
                  <a:gd name="T20" fmla="*/ 0 w 318"/>
                  <a:gd name="T21" fmla="*/ 158 h 1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9" name="Freeform 25">
                <a:extLst>
                  <a:ext uri="{FF2B5EF4-FFF2-40B4-BE49-F238E27FC236}">
                    <a16:creationId xmlns:a16="http://schemas.microsoft.com/office/drawing/2014/main" id="{0E2A9EFD-5153-4BCD-896F-17F732F6EB1D}"/>
                  </a:ext>
                </a:extLst>
              </p:cNvPr>
              <p:cNvSpPr/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4" name="Freeform 26">
                <a:extLst>
                  <a:ext uri="{FF2B5EF4-FFF2-40B4-BE49-F238E27FC236}">
                    <a16:creationId xmlns:a16="http://schemas.microsoft.com/office/drawing/2014/main" id="{4C62FE7D-CC98-4AD5-B61F-2EEE40C37990}"/>
                  </a:ext>
                </a:extLst>
              </p:cNvPr>
              <p:cNvSpPr/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51" name="Freeform 27">
                <a:extLst>
                  <a:ext uri="{FF2B5EF4-FFF2-40B4-BE49-F238E27FC236}">
                    <a16:creationId xmlns:a16="http://schemas.microsoft.com/office/drawing/2014/main" id="{ECAB6D39-B296-4FE1-89EE-10D9AC7605B1}"/>
                  </a:ext>
                </a:extLst>
              </p:cNvPr>
              <p:cNvSpPr/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>
                  <a:gd name="T0" fmla="*/ 23 w 537"/>
                  <a:gd name="T1" fmla="*/ 6 h 120"/>
                  <a:gd name="T2" fmla="*/ 188 w 537"/>
                  <a:gd name="T3" fmla="*/ 3 h 120"/>
                  <a:gd name="T4" fmla="*/ 323 w 537"/>
                  <a:gd name="T5" fmla="*/ 27 h 120"/>
                  <a:gd name="T6" fmla="*/ 464 w 537"/>
                  <a:gd name="T7" fmla="*/ 69 h 120"/>
                  <a:gd name="T8" fmla="*/ 521 w 537"/>
                  <a:gd name="T9" fmla="*/ 90 h 120"/>
                  <a:gd name="T10" fmla="*/ 533 w 537"/>
                  <a:gd name="T11" fmla="*/ 105 h 120"/>
                  <a:gd name="T12" fmla="*/ 497 w 537"/>
                  <a:gd name="T13" fmla="*/ 120 h 120"/>
                  <a:gd name="T14" fmla="*/ 452 w 537"/>
                  <a:gd name="T15" fmla="*/ 108 h 120"/>
                  <a:gd name="T16" fmla="*/ 350 w 537"/>
                  <a:gd name="T17" fmla="*/ 72 h 120"/>
                  <a:gd name="T18" fmla="*/ 158 w 537"/>
                  <a:gd name="T19" fmla="*/ 39 h 120"/>
                  <a:gd name="T20" fmla="*/ 50 w 537"/>
                  <a:gd name="T21" fmla="*/ 39 h 120"/>
                  <a:gd name="T22" fmla="*/ 23 w 537"/>
                  <a:gd name="T23" fmla="*/ 6 h 1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52" name="Freeform 28">
                <a:extLst>
                  <a:ext uri="{FF2B5EF4-FFF2-40B4-BE49-F238E27FC236}">
                    <a16:creationId xmlns:a16="http://schemas.microsoft.com/office/drawing/2014/main" id="{85032BB0-F034-4A71-BC00-6B42D0637D3F}"/>
                  </a:ext>
                </a:extLst>
              </p:cNvPr>
              <p:cNvSpPr/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>
                  <a:gd name="T0" fmla="*/ 800 w 800"/>
                  <a:gd name="T1" fmla="*/ 24 h 143"/>
                  <a:gd name="T2" fmla="*/ 782 w 800"/>
                  <a:gd name="T3" fmla="*/ 15 h 143"/>
                  <a:gd name="T4" fmla="*/ 659 w 800"/>
                  <a:gd name="T5" fmla="*/ 63 h 143"/>
                  <a:gd name="T6" fmla="*/ 500 w 800"/>
                  <a:gd name="T7" fmla="*/ 84 h 143"/>
                  <a:gd name="T8" fmla="*/ 326 w 800"/>
                  <a:gd name="T9" fmla="*/ 69 h 143"/>
                  <a:gd name="T10" fmla="*/ 98 w 800"/>
                  <a:gd name="T11" fmla="*/ 21 h 143"/>
                  <a:gd name="T12" fmla="*/ 11 w 800"/>
                  <a:gd name="T13" fmla="*/ 6 h 143"/>
                  <a:gd name="T14" fmla="*/ 32 w 800"/>
                  <a:gd name="T15" fmla="*/ 60 h 143"/>
                  <a:gd name="T16" fmla="*/ 155 w 800"/>
                  <a:gd name="T17" fmla="*/ 96 h 143"/>
                  <a:gd name="T18" fmla="*/ 410 w 800"/>
                  <a:gd name="T19" fmla="*/ 138 h 143"/>
                  <a:gd name="T20" fmla="*/ 596 w 800"/>
                  <a:gd name="T21" fmla="*/ 129 h 143"/>
                  <a:gd name="T22" fmla="*/ 737 w 800"/>
                  <a:gd name="T23" fmla="*/ 90 h 143"/>
                  <a:gd name="T24" fmla="*/ 788 w 800"/>
                  <a:gd name="T25" fmla="*/ 69 h 143"/>
                  <a:gd name="T26" fmla="*/ 800 w 800"/>
                  <a:gd name="T27" fmla="*/ 24 h 1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53" name="Freeform 29">
                <a:extLst>
                  <a:ext uri="{FF2B5EF4-FFF2-40B4-BE49-F238E27FC236}">
                    <a16:creationId xmlns:a16="http://schemas.microsoft.com/office/drawing/2014/main" id="{7BB03547-8BAD-4290-8982-11F11E40EE0F}"/>
                  </a:ext>
                </a:extLst>
              </p:cNvPr>
              <p:cNvSpPr/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1050" name="Group 30">
              <a:extLst>
                <a:ext uri="{FF2B5EF4-FFF2-40B4-BE49-F238E27FC236}">
                  <a16:creationId xmlns:a16="http://schemas.microsoft.com/office/drawing/2014/main" id="{D7B41790-0639-4389-9D4C-6ED05CB4D5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5" name="Freeform 31">
                <a:extLst>
                  <a:ext uri="{FF2B5EF4-FFF2-40B4-BE49-F238E27FC236}">
                    <a16:creationId xmlns:a16="http://schemas.microsoft.com/office/drawing/2014/main" id="{C1ADBC70-6141-4872-BD6E-4F59A5FC3E16}"/>
                  </a:ext>
                </a:extLst>
              </p:cNvPr>
              <p:cNvSpPr/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56" name="Freeform 32">
                <a:extLst>
                  <a:ext uri="{FF2B5EF4-FFF2-40B4-BE49-F238E27FC236}">
                    <a16:creationId xmlns:a16="http://schemas.microsoft.com/office/drawing/2014/main" id="{FD425936-6615-4FA8-9FA9-096E45558B72}"/>
                  </a:ext>
                </a:extLst>
              </p:cNvPr>
              <p:cNvSpPr/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57" name="Freeform 33">
                <a:extLst>
                  <a:ext uri="{FF2B5EF4-FFF2-40B4-BE49-F238E27FC236}">
                    <a16:creationId xmlns:a16="http://schemas.microsoft.com/office/drawing/2014/main" id="{D93379D4-9C7E-41EC-9F4F-0AB862D95E80}"/>
                  </a:ext>
                </a:extLst>
              </p:cNvPr>
              <p:cNvSpPr/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1054" name="Rectangle 2">
            <a:extLst>
              <a:ext uri="{FF2B5EF4-FFF2-40B4-BE49-F238E27FC236}">
                <a16:creationId xmlns:a16="http://schemas.microsoft.com/office/drawing/2014/main" id="{FDB19005-7151-4719-83E5-C2F25AF31D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55" name="Rectangle 3">
            <a:extLst>
              <a:ext uri="{FF2B5EF4-FFF2-40B4-BE49-F238E27FC236}">
                <a16:creationId xmlns:a16="http://schemas.microsoft.com/office/drawing/2014/main" id="{EFDBF8C8-8C06-4685-8979-D629E6E53E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5EC2DFF-750F-45E7-B0D1-B0E9BF96DA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b="0">
                <a:solidFill>
                  <a:schemeClr val="tx1"/>
                </a:solidFill>
                <a:latin typeface="+mn-lt"/>
                <a:ea typeface="+mn-ea"/>
                <a:cs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1D6878-A5CD-406E-BF10-2D6AEAF8A5F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0" hangingPunct="0">
              <a:defRPr b="0">
                <a:solidFill>
                  <a:schemeClr val="tx1"/>
                </a:solidFill>
                <a:latin typeface="+mn-lt"/>
                <a:ea typeface="+mn-ea"/>
                <a:cs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FEE1A90-229C-4BF8-A7BE-1CACDA1455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FE7A2F1-E7BA-4DA1-8D45-C908AE637C0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>
            <a:extLst>
              <a:ext uri="{FF2B5EF4-FFF2-40B4-BE49-F238E27FC236}">
                <a16:creationId xmlns:a16="http://schemas.microsoft.com/office/drawing/2014/main" id="{0B068837-4D52-4C46-B464-2D63CB8927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A4DB637-F309-4CB1-AFD7-AA91BABA356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BE842B5-BECF-462E-81AC-BC342B1476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1052513"/>
            <a:ext cx="7772400" cy="3384550"/>
          </a:xfrm>
        </p:spPr>
        <p:txBody>
          <a:bodyPr/>
          <a:lstStyle/>
          <a:p>
            <a:pPr algn="l"/>
            <a:br>
              <a:rPr lang="en-US" altLang="zh-CN" sz="12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br>
              <a:rPr lang="en-US" altLang="zh-CN" sz="18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br>
              <a:rPr lang="en-US" altLang="zh-CN" sz="14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r>
              <a:rPr lang="en-US" altLang="zh-CN" sz="1400" b="1" i="1" noProof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br>
              <a:rPr lang="en-US" altLang="zh-CN" sz="3200" b="1" dirty="0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</a:br>
            <a:r>
              <a:rPr lang="en-US" altLang="zh-CN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       </a:t>
            </a:r>
            <a:r>
              <a:rPr lang="zh-CN" altLang="en-US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引言 </a:t>
            </a:r>
            <a:r>
              <a:rPr lang="en-US" altLang="zh-CN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(</a:t>
            </a:r>
            <a:r>
              <a:rPr lang="zh-CN" altLang="en-US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数据库系统的演变与发展</a:t>
            </a:r>
            <a:r>
              <a:rPr lang="en-US" altLang="zh-CN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)</a:t>
            </a:r>
            <a:br>
              <a:rPr lang="en-US" altLang="zh-CN" sz="3200" b="1" dirty="0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</a:br>
            <a:endParaRPr lang="en-US" altLang="zh-CN" sz="3200" b="1" noProof="1"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3">
            <a:extLst>
              <a:ext uri="{FF2B5EF4-FFF2-40B4-BE49-F238E27FC236}">
                <a16:creationId xmlns:a16="http://schemas.microsoft.com/office/drawing/2014/main" id="{2BE2BF67-7DCE-4CB8-A588-3C6A9CDE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A4107-50C3-4235-9873-5D0CF955786D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58A7507-12A9-4D97-8AEB-6DF26CC1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401763"/>
            <a:ext cx="7772400" cy="5195887"/>
          </a:xfrm>
        </p:spPr>
        <p:txBody>
          <a:bodyPr/>
          <a:lstStyle/>
          <a:p>
            <a:r>
              <a:rPr kumimoji="0" lang="zh-CN" altLang="en-US" sz="2400"/>
              <a:t>在</a:t>
            </a:r>
            <a:r>
              <a:rPr kumimoji="0" lang="en-US" altLang="zh-CN" sz="2400"/>
              <a:t>(</a:t>
            </a:r>
            <a:r>
              <a:rPr kumimoji="0" lang="zh-CN" altLang="en-US" sz="2400"/>
              <a:t>关系</a:t>
            </a:r>
            <a:r>
              <a:rPr kumimoji="0" lang="en-US" altLang="zh-CN" sz="2400"/>
              <a:t>)</a:t>
            </a:r>
            <a:r>
              <a:rPr kumimoji="0" lang="zh-CN" altLang="en-US" sz="2400"/>
              <a:t>数据库中用二维表来描述概念：</a:t>
            </a:r>
            <a:endParaRPr kumimoji="0" lang="zh-CN" altLang="zh-CN" sz="2400"/>
          </a:p>
          <a:p>
            <a:pPr>
              <a:buFontTx/>
              <a:buNone/>
            </a:pPr>
            <a:r>
              <a:rPr kumimoji="0" lang="en-US" altLang="zh-CN" sz="2400"/>
              <a:t>   </a:t>
            </a:r>
            <a:r>
              <a:rPr kumimoji="0" lang="zh-CN" altLang="en-US" sz="2000"/>
              <a:t>内涵：列</a:t>
            </a:r>
            <a:r>
              <a:rPr kumimoji="0" lang="en-US" altLang="zh-CN" sz="2000"/>
              <a:t>(</a:t>
            </a:r>
            <a:r>
              <a:rPr kumimoji="0" lang="zh-CN" altLang="en-US" sz="2000"/>
              <a:t>列即属性</a:t>
            </a:r>
            <a:r>
              <a:rPr kumimoji="0" lang="zh-CN" altLang="zh-CN" sz="2000"/>
              <a:t>，</a:t>
            </a:r>
            <a:r>
              <a:rPr kumimoji="0" lang="zh-CN" altLang="en-US" sz="2000"/>
              <a:t>多寡取决应用需要</a:t>
            </a:r>
            <a:r>
              <a:rPr kumimoji="0" lang="en-US" altLang="zh-CN" sz="2000"/>
              <a:t>)</a:t>
            </a:r>
            <a:endParaRPr kumimoji="0" lang="zh-CN" altLang="zh-CN" sz="2000"/>
          </a:p>
          <a:p>
            <a:pPr>
              <a:buFontTx/>
              <a:buNone/>
            </a:pPr>
            <a:r>
              <a:rPr kumimoji="0" lang="en-US" altLang="zh-CN" sz="2000"/>
              <a:t>    </a:t>
            </a:r>
            <a:r>
              <a:rPr kumimoji="0" lang="zh-CN" altLang="en-US" sz="2000"/>
              <a:t>外延：行</a:t>
            </a:r>
            <a:r>
              <a:rPr kumimoji="0" lang="en-US" altLang="zh-CN" sz="2000"/>
              <a:t>(</a:t>
            </a:r>
            <a:r>
              <a:rPr kumimoji="0" lang="zh-CN" altLang="en-US" sz="2000"/>
              <a:t>满足上述内涵特征的所有个体的集合</a:t>
            </a:r>
            <a:r>
              <a:rPr kumimoji="0" lang="en-US" altLang="zh-CN" sz="2000"/>
              <a:t>)</a:t>
            </a:r>
            <a:endParaRPr kumimoji="0" lang="en-US" altLang="zh-CN" sz="2400"/>
          </a:p>
          <a:p>
            <a:pPr>
              <a:buFontTx/>
              <a:buNone/>
            </a:pPr>
            <a:endParaRPr kumimoji="0" lang="en-US" altLang="zh-CN" sz="2400"/>
          </a:p>
          <a:p>
            <a:pPr>
              <a:buFontTx/>
              <a:buNone/>
            </a:pPr>
            <a:endParaRPr kumimoji="0" lang="en-US" altLang="zh-CN" sz="2400"/>
          </a:p>
          <a:p>
            <a:pPr>
              <a:buFontTx/>
              <a:buNone/>
            </a:pPr>
            <a:endParaRPr kumimoji="0" lang="zh-CN" altLang="zh-CN" sz="2400"/>
          </a:p>
          <a:p>
            <a:r>
              <a:rPr kumimoji="0" lang="zh-CN" altLang="en-US" sz="2400"/>
              <a:t>举例说明：概念之间是如何相互区别和联系，以及个体之间又是如何相互区别的？</a:t>
            </a:r>
            <a:endParaRPr kumimoji="0" lang="en-US" altLang="zh-CN" sz="2400"/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（这正是下一步</a:t>
            </a:r>
            <a:r>
              <a:rPr kumimoji="0" lang="zh-CN" altLang="en-US" sz="2000">
                <a:solidFill>
                  <a:srgbClr val="0000FF"/>
                </a:solidFill>
              </a:rPr>
              <a:t>主码</a:t>
            </a:r>
            <a:r>
              <a:rPr kumimoji="0" lang="zh-CN" altLang="en-US" sz="2000"/>
              <a:t>、</a:t>
            </a:r>
            <a:r>
              <a:rPr kumimoji="0" lang="zh-CN" altLang="en-US" sz="2000">
                <a:solidFill>
                  <a:srgbClr val="0000FF"/>
                </a:solidFill>
              </a:rPr>
              <a:t>外码</a:t>
            </a:r>
            <a:r>
              <a:rPr kumimoji="0" lang="zh-CN" altLang="en-US" sz="2000"/>
              <a:t>概念的由来）</a:t>
            </a:r>
            <a:endParaRPr kumimoji="0" lang="zh-CN" altLang="zh-CN" sz="2400"/>
          </a:p>
          <a:p>
            <a:r>
              <a:rPr kumimoji="0" lang="zh-CN" altLang="en-US" sz="2400"/>
              <a:t>数据库与客观世界的关系</a:t>
            </a:r>
            <a:endParaRPr kumimoji="0" lang="en-US" altLang="zh-CN" sz="2400"/>
          </a:p>
          <a:p>
            <a:pPr marL="450850" lvl="1" indent="0">
              <a:buFontTx/>
              <a:buNone/>
            </a:pPr>
            <a:r>
              <a:rPr kumimoji="0" lang="zh-CN" altLang="en-US" sz="2000"/>
              <a:t>数据库是数据化的客观世界</a:t>
            </a:r>
            <a:endParaRPr kumimoji="0" lang="zh-CN" altLang="zh-CN" sz="2000"/>
          </a:p>
          <a:p>
            <a:pPr marL="450850" lvl="1" indent="0">
              <a:buFontTx/>
              <a:buNone/>
            </a:pPr>
            <a:r>
              <a:rPr kumimoji="0" lang="zh-CN" altLang="en-US" sz="2000"/>
              <a:t>数据库设计是对客观世界的数据化</a:t>
            </a:r>
            <a:endParaRPr kumimoji="0" lang="zh-CN" altLang="zh-CN" sz="2000"/>
          </a:p>
          <a:p>
            <a:endParaRPr kumimoji="0" lang="zh-CN" altLang="en-US" sz="2400"/>
          </a:p>
        </p:txBody>
      </p:sp>
      <p:graphicFrame>
        <p:nvGraphicFramePr>
          <p:cNvPr id="4" name="Group 90">
            <a:extLst>
              <a:ext uri="{FF2B5EF4-FFF2-40B4-BE49-F238E27FC236}">
                <a16:creationId xmlns:a16="http://schemas.microsoft.com/office/drawing/2014/main" id="{E3ED3F29-1F13-433F-BCD1-121331A81702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2852738"/>
          <a:ext cx="6769100" cy="971550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306289479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99514081"/>
                    </a:ext>
                  </a:extLst>
                </a:gridCol>
                <a:gridCol w="1947862">
                  <a:extLst>
                    <a:ext uri="{9D8B030D-6E8A-4147-A177-3AD203B41FA5}">
                      <a16:colId xmlns:a16="http://schemas.microsoft.com/office/drawing/2014/main" val="192559729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598912614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955931616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身份证号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护照号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医保卡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187109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201202199009090371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G10221466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S231456756655656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003761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201202199091212370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G34431244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S675697031277755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325609"/>
                  </a:ext>
                </a:extLst>
              </a:tr>
            </a:tbl>
          </a:graphicData>
        </a:graphic>
      </p:graphicFrame>
      <p:sp>
        <p:nvSpPr>
          <p:cNvPr id="22557" name="矩形 4">
            <a:extLst>
              <a:ext uri="{FF2B5EF4-FFF2-40B4-BE49-F238E27FC236}">
                <a16:creationId xmlns:a16="http://schemas.microsoft.com/office/drawing/2014/main" id="{6965C2A5-5E38-41BD-ACC5-10CCACB6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879475"/>
            <a:ext cx="530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二维表与事物描述方法</a:t>
            </a:r>
          </a:p>
        </p:txBody>
      </p:sp>
      <p:sp>
        <p:nvSpPr>
          <p:cNvPr id="22558" name="标题 1">
            <a:extLst>
              <a:ext uri="{FF2B5EF4-FFF2-40B4-BE49-F238E27FC236}">
                <a16:creationId xmlns:a16="http://schemas.microsoft.com/office/drawing/2014/main" id="{8EC1DE0F-25D5-42A7-B3AA-010724C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3" y="49213"/>
            <a:ext cx="4356100" cy="534987"/>
          </a:xfrm>
        </p:spPr>
        <p:txBody>
          <a:bodyPr/>
          <a:lstStyle/>
          <a:p>
            <a:pPr algn="r"/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数据库如何描述客观世界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59" name="AutoShape 6">
            <a:extLst>
              <a:ext uri="{FF2B5EF4-FFF2-40B4-BE49-F238E27FC236}">
                <a16:creationId xmlns:a16="http://schemas.microsoft.com/office/drawing/2014/main" id="{0B505910-98A4-4727-800D-E3F54BE4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1592263"/>
            <a:ext cx="2339975" cy="781050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＊二维表是如何描述事物的</a:t>
            </a:r>
            <a:r>
              <a:rPr kumimoji="0" lang="zh-CN" altLang="zh-CN" sz="1600"/>
              <a:t>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86403461-615C-40BA-8E21-906C5579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484688"/>
            <a:ext cx="2413000" cy="1031875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＊二维表又是如何联系和区分事物的</a:t>
            </a:r>
            <a:r>
              <a:rPr kumimoji="0" lang="zh-CN" altLang="zh-CN" sz="1600"/>
              <a:t>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C603C9-F6D8-42E5-B27F-A749A8B50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589588"/>
            <a:ext cx="4095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</a:t>
            </a:r>
            <a:r>
              <a:rPr kumimoji="0"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zh-CN" altLang="en-US" sz="1600" b="0">
                <a:ea typeface="黑体" panose="02010609060101010101" pitchFamily="49" charset="-122"/>
              </a:rPr>
              <a:t>，姓名，性别，籍贯，民族</a:t>
            </a:r>
            <a:endParaRPr kumimoji="0" lang="en-US" altLang="zh-CN" sz="16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：课程号</a:t>
            </a:r>
            <a:r>
              <a:rPr kumimoji="0" lang="zh-CN" altLang="en-US" sz="1600">
                <a:ea typeface="黑体" panose="02010609060101010101" pitchFamily="49" charset="-122"/>
              </a:rPr>
              <a:t>，</a:t>
            </a:r>
            <a:r>
              <a:rPr kumimoji="0" lang="zh-CN" altLang="en-US" sz="1600" b="0">
                <a:ea typeface="黑体" panose="02010609060101010101" pitchFamily="49" charset="-122"/>
              </a:rPr>
              <a:t>课程名，学分，学时数</a:t>
            </a:r>
            <a:endParaRPr kumimoji="0" lang="en-US" altLang="zh-CN" sz="1600" b="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FF0000"/>
                </a:solidFill>
                <a:ea typeface="黑体" panose="02010609060101010101" pitchFamily="49" charset="-122"/>
              </a:rPr>
              <a:t>选课</a:t>
            </a:r>
            <a:r>
              <a:rPr kumimoji="0" lang="zh-CN" altLang="en-US" sz="1600">
                <a:ea typeface="黑体" panose="02010609060101010101" pitchFamily="49" charset="-122"/>
              </a:rPr>
              <a:t>：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zh-CN" altLang="en-US" sz="1600">
                <a:ea typeface="黑体" panose="02010609060101010101" pitchFamily="49" charset="-122"/>
              </a:rPr>
              <a:t>，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kumimoji="0" lang="zh-CN" altLang="en-US" sz="1600">
                <a:ea typeface="黑体" panose="02010609060101010101" pitchFamily="49" charset="-122"/>
              </a:rPr>
              <a:t>，选课日期，课程成绩</a:t>
            </a:r>
            <a:endParaRPr kumimoji="0" lang="zh-CN" altLang="en-US" sz="1600" b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27826B1A-9F92-47BC-B752-FCB2C097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 </a:t>
            </a:r>
            <a:r>
              <a:rPr lang="zh-CN" altLang="zh-CN" b="1" dirty="0"/>
              <a:t>数据管理的发展过程</a:t>
            </a:r>
            <a:endParaRPr lang="zh-CN" altLang="en-US" dirty="0"/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055D592A-D2B6-4F68-80A0-47E82D42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1)</a:t>
            </a:r>
            <a:r>
              <a:rPr lang="zh-CN" altLang="zh-CN"/>
              <a:t>手工阶段</a:t>
            </a:r>
            <a:r>
              <a:rPr lang="en-US" altLang="zh-CN" b="1"/>
              <a:t>(</a:t>
            </a:r>
            <a:r>
              <a:rPr lang="zh-CN" altLang="en-US" b="1"/>
              <a:t>早期</a:t>
            </a:r>
            <a:r>
              <a:rPr lang="en-US" altLang="zh-CN" b="1"/>
              <a:t>—</a:t>
            </a:r>
            <a:r>
              <a:rPr lang="zh-CN" altLang="en-US" b="1"/>
              <a:t>至今并存</a:t>
            </a:r>
            <a:r>
              <a:rPr lang="en-US" altLang="zh-CN" b="1"/>
              <a:t>)</a:t>
            </a:r>
            <a:r>
              <a:rPr lang="zh-CN" altLang="zh-CN"/>
              <a:t> </a:t>
            </a:r>
          </a:p>
          <a:p>
            <a:pPr marL="0" indent="0">
              <a:buFontTx/>
              <a:buNone/>
            </a:pPr>
            <a:r>
              <a:rPr lang="en-US" altLang="zh-CN"/>
              <a:t>2)</a:t>
            </a:r>
            <a:r>
              <a:rPr lang="zh-CN" altLang="zh-CN"/>
              <a:t>程序阶段 </a:t>
            </a:r>
          </a:p>
          <a:p>
            <a:pPr marL="0" indent="0">
              <a:buFontTx/>
              <a:buNone/>
            </a:pPr>
            <a:r>
              <a:rPr lang="en-US" altLang="zh-CN"/>
              <a:t>3)</a:t>
            </a:r>
            <a:r>
              <a:rPr lang="zh-CN" altLang="zh-CN"/>
              <a:t>文件阶段</a:t>
            </a:r>
            <a:r>
              <a:rPr lang="en-US" altLang="zh-CN" b="1"/>
              <a:t>(50</a:t>
            </a:r>
            <a:r>
              <a:rPr lang="zh-CN" altLang="en-US" b="1"/>
              <a:t>年代末</a:t>
            </a:r>
            <a:r>
              <a:rPr lang="en-US" altLang="zh-CN" b="1"/>
              <a:t>--60</a:t>
            </a:r>
            <a:r>
              <a:rPr lang="zh-CN" altLang="en-US" b="1"/>
              <a:t>年代中</a:t>
            </a:r>
            <a:r>
              <a:rPr lang="en-US" altLang="zh-CN" b="1"/>
              <a:t>)</a:t>
            </a:r>
            <a:endParaRPr lang="zh-CN" altLang="zh-CN"/>
          </a:p>
          <a:p>
            <a:pPr marL="0" indent="0">
              <a:buFontTx/>
              <a:buNone/>
            </a:pPr>
            <a:r>
              <a:rPr lang="en-US" altLang="zh-CN"/>
              <a:t>4)</a:t>
            </a:r>
            <a:r>
              <a:rPr lang="zh-CN" altLang="zh-CN"/>
              <a:t>数据库阶段</a:t>
            </a:r>
            <a:r>
              <a:rPr lang="en-US" altLang="zh-CN" b="1"/>
              <a:t>(60</a:t>
            </a:r>
            <a:r>
              <a:rPr lang="zh-CN" altLang="en-US" b="1"/>
              <a:t>年代末</a:t>
            </a:r>
            <a:r>
              <a:rPr lang="en-US" altLang="zh-CN" b="1"/>
              <a:t>--</a:t>
            </a:r>
            <a:r>
              <a:rPr lang="zh-CN" altLang="en-US" b="1"/>
              <a:t>现在</a:t>
            </a:r>
            <a:r>
              <a:rPr lang="en-US" altLang="zh-CN" b="1"/>
              <a:t>)</a:t>
            </a:r>
          </a:p>
          <a:p>
            <a:pPr marL="0" indent="0"/>
            <a:endParaRPr lang="zh-CN" altLang="zh-CN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42E43288-4439-416B-B15C-4B23D42C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94D1EB-8E30-4DB2-AF1F-AB2F8E7E857F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E895A545-4F72-47B3-9B59-198B26D5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手工阶段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9C4A7-6A2E-4E5F-BC99-F96177BA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3" y="1916113"/>
            <a:ext cx="8280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400"/>
              <a:t>最早期的银行业务管理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（银行主要业务的手工管理过程）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1</a:t>
            </a:r>
            <a:r>
              <a:rPr kumimoji="0" lang="zh-CN" altLang="en-US" sz="2400"/>
              <a:t>）开户 或 销户 或 挂失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（每个人保留一张存折）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2</a:t>
            </a:r>
            <a:r>
              <a:rPr kumimoji="0" lang="zh-CN" altLang="en-US" sz="2400"/>
              <a:t>）存取款 或 转账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（每次变动在存折记录一行）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3</a:t>
            </a:r>
            <a:r>
              <a:rPr kumimoji="0" lang="zh-CN" altLang="en-US" sz="2400"/>
              <a:t>）账户余额查询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(查看自己的存折，未带在身边或遗失时到银行去寻问)＃</a:t>
            </a:r>
            <a:endParaRPr kumimoji="0" lang="en-US" altLang="zh-CN" sz="2400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110EFBF6-88C5-4F22-BBB5-C30A4276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C6074-7D0A-4318-9BB2-6FF1A56D244C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CN" sz="1400"/>
          </a:p>
        </p:txBody>
      </p:sp>
      <p:sp>
        <p:nvSpPr>
          <p:cNvPr id="24580" name="标题 1">
            <a:extLst>
              <a:ext uri="{FF2B5EF4-FFF2-40B4-BE49-F238E27FC236}">
                <a16:creationId xmlns:a16="http://schemas.microsoft.com/office/drawing/2014/main" id="{B3682EA5-4A87-4381-B415-7DE10DED0E9C}"/>
              </a:ext>
            </a:extLst>
          </p:cNvPr>
          <p:cNvSpPr txBox="1">
            <a:spLocks/>
          </p:cNvSpPr>
          <p:nvPr/>
        </p:nvSpPr>
        <p:spPr bwMode="auto">
          <a:xfrm>
            <a:off x="436563" y="4445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kumimoji="0" lang="zh-CN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数据管理的发展过程</a:t>
            </a:r>
            <a:endParaRPr kumimoji="0" lang="zh-CN" altLang="en-US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1" name="AutoShape 6">
            <a:extLst>
              <a:ext uri="{FF2B5EF4-FFF2-40B4-BE49-F238E27FC236}">
                <a16:creationId xmlns:a16="http://schemas.microsoft.com/office/drawing/2014/main" id="{2864693C-CA1A-4AD8-A733-A1E85111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893888"/>
            <a:ext cx="2339975" cy="1103312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＊最早期的银行是如何管理用户的存款的</a:t>
            </a:r>
            <a:r>
              <a:rPr kumimoji="0" lang="zh-CN" altLang="zh-CN" sz="1600"/>
              <a:t>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D9F0B587-5689-47FC-8204-60E89F63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7388"/>
          </a:xfrm>
        </p:spPr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程序阶段</a:t>
            </a:r>
            <a:r>
              <a:rPr kumimoji="0"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63225-941E-43D2-843B-EFC5E0B3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485900"/>
            <a:ext cx="8964613" cy="4391025"/>
          </a:xfrm>
        </p:spPr>
        <p:txBody>
          <a:bodyPr/>
          <a:lstStyle/>
          <a:p>
            <a:pPr marL="0" indent="0" eaLnBrk="1" hangingPunct="1">
              <a:lnSpc>
                <a:spcPts val="3363"/>
              </a:lnSpc>
              <a:buFontTx/>
              <a:buNone/>
            </a:pPr>
            <a:r>
              <a:rPr kumimoji="0" lang="zh-CN" altLang="en-US" sz="2400"/>
              <a:t>早期的应程序处理和管理数据</a:t>
            </a:r>
            <a:endParaRPr kumimoji="0" lang="en-US" altLang="zh-CN" sz="2400"/>
          </a:p>
          <a:p>
            <a:pPr marL="0" indent="0" eaLnBrk="1" hangingPunct="1">
              <a:lnSpc>
                <a:spcPts val="3363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（解释应用需求是如何从</a:t>
            </a:r>
            <a:r>
              <a:rPr kumimoji="0" lang="zh-CN" altLang="en-US" sz="2400">
                <a:solidFill>
                  <a:srgbClr val="0000FF"/>
                </a:solidFill>
              </a:rPr>
              <a:t>数据计算</a:t>
            </a:r>
            <a:r>
              <a:rPr kumimoji="0" lang="zh-CN" altLang="en-US" sz="2400"/>
              <a:t>过渡到</a:t>
            </a:r>
            <a:r>
              <a:rPr kumimoji="0" lang="zh-CN" altLang="en-US" sz="2400">
                <a:solidFill>
                  <a:srgbClr val="0000FF"/>
                </a:solidFill>
              </a:rPr>
              <a:t>数据管理</a:t>
            </a:r>
            <a:r>
              <a:rPr kumimoji="0" lang="zh-CN" altLang="en-US" sz="2400"/>
              <a:t>）</a:t>
            </a:r>
            <a:endParaRPr kumimoji="0" lang="en-US" altLang="zh-CN" sz="2400"/>
          </a:p>
          <a:p>
            <a:pPr marL="0" indent="0" eaLnBrk="1" hangingPunct="1">
              <a:lnSpc>
                <a:spcPts val="3363"/>
              </a:lnSpc>
              <a:buFontTx/>
              <a:buNone/>
            </a:pPr>
            <a:r>
              <a:rPr kumimoji="0" lang="zh-CN" altLang="en-US" sz="2400"/>
              <a:t>该阶段的基本特点：</a:t>
            </a:r>
            <a:r>
              <a:rPr kumimoji="0" lang="en-US" altLang="zh-CN" sz="2400"/>
              <a:t>(</a:t>
            </a:r>
            <a:r>
              <a:rPr kumimoji="0" lang="zh-CN" altLang="en-US" sz="2400"/>
              <a:t>主要任务是完成自动计算)</a:t>
            </a:r>
            <a:endParaRPr kumimoji="0" lang="zh-CN" altLang="en-US" sz="2800"/>
          </a:p>
          <a:p>
            <a:pPr marL="819150" lvl="1" algn="just" eaLnBrk="1" hangingPunct="1">
              <a:lnSpc>
                <a:spcPts val="3363"/>
              </a:lnSpc>
            </a:pPr>
            <a:r>
              <a:rPr kumimoji="0" lang="zh-CN" altLang="en-US" sz="2400"/>
              <a:t>数据的管理者：应用程序，数据不保存。</a:t>
            </a:r>
          </a:p>
          <a:p>
            <a:pPr marL="819150" lvl="1" eaLnBrk="1" hangingPunct="1">
              <a:lnSpc>
                <a:spcPts val="3363"/>
              </a:lnSpc>
            </a:pPr>
            <a:r>
              <a:rPr kumimoji="0" lang="zh-CN" altLang="en-US" sz="2400"/>
              <a:t>数据面向的对象：某一应用程序   </a:t>
            </a:r>
          </a:p>
          <a:p>
            <a:pPr marL="819150" lvl="1" eaLnBrk="1" hangingPunct="1">
              <a:lnSpc>
                <a:spcPts val="3363"/>
              </a:lnSpc>
            </a:pPr>
            <a:r>
              <a:rPr kumimoji="0" lang="zh-CN" altLang="en-US" sz="2400"/>
              <a:t>数据的共享程度：无共享、冗余度极大</a:t>
            </a:r>
          </a:p>
          <a:p>
            <a:pPr marL="819150" lvl="1" eaLnBrk="1" hangingPunct="1">
              <a:lnSpc>
                <a:spcPts val="3363"/>
              </a:lnSpc>
            </a:pPr>
            <a:r>
              <a:rPr kumimoji="0" lang="zh-CN" altLang="en-US" sz="2400"/>
              <a:t>数据的独立性：不独立，完全依赖于程序</a:t>
            </a:r>
          </a:p>
          <a:p>
            <a:pPr marL="819150" lvl="1" eaLnBrk="1" hangingPunct="1">
              <a:lnSpc>
                <a:spcPts val="3363"/>
              </a:lnSpc>
            </a:pPr>
            <a:r>
              <a:rPr kumimoji="0" lang="zh-CN" altLang="en-US" sz="2400"/>
              <a:t>数据的结构化：无结构</a:t>
            </a:r>
          </a:p>
          <a:p>
            <a:pPr marL="819150" lvl="1" eaLnBrk="1" hangingPunct="1">
              <a:lnSpc>
                <a:spcPts val="3363"/>
              </a:lnSpc>
            </a:pPr>
            <a:r>
              <a:rPr kumimoji="0" lang="zh-CN" altLang="en-US" sz="2400"/>
              <a:t>数据控制能力：应用程序自己控制＃</a:t>
            </a:r>
          </a:p>
          <a:p>
            <a:pPr marL="0" indent="0">
              <a:lnSpc>
                <a:spcPts val="3363"/>
              </a:lnSpc>
            </a:pPr>
            <a:endParaRPr kumimoji="0" lang="zh-CN" altLang="en-US" sz="2800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768AF874-4441-4F42-B65B-99BFB0CD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8FDD1-B075-4D7A-A802-73873ACF0440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/>
          </a:p>
        </p:txBody>
      </p:sp>
      <p:sp>
        <p:nvSpPr>
          <p:cNvPr id="25604" name="AutoShape 6">
            <a:extLst>
              <a:ext uri="{FF2B5EF4-FFF2-40B4-BE49-F238E27FC236}">
                <a16:creationId xmlns:a16="http://schemas.microsoft.com/office/drawing/2014/main" id="{ECB10EAB-A528-465E-B8CA-1ECD9EF22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033713"/>
            <a:ext cx="2339975" cy="1103312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＊程序阶段应用系统如何处理数据？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25605" name="标题 1">
            <a:extLst>
              <a:ext uri="{FF2B5EF4-FFF2-40B4-BE49-F238E27FC236}">
                <a16:creationId xmlns:a16="http://schemas.microsoft.com/office/drawing/2014/main" id="{DD04226D-F881-453F-8002-404E6CE1D630}"/>
              </a:ext>
            </a:extLst>
          </p:cNvPr>
          <p:cNvSpPr txBox="1">
            <a:spLocks/>
          </p:cNvSpPr>
          <p:nvPr/>
        </p:nvSpPr>
        <p:spPr bwMode="auto">
          <a:xfrm>
            <a:off x="4967288" y="44450"/>
            <a:ext cx="3962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数据管理的发展过程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1AA9A7BC-68DC-452F-B9E4-5D0A670E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57225"/>
            <a:ext cx="7772400" cy="938213"/>
          </a:xfrm>
        </p:spPr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文件阶段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365C3-F0F9-48BE-91F5-FC4DD5D1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487488"/>
            <a:ext cx="8821737" cy="4592637"/>
          </a:xfrm>
        </p:spPr>
        <p:txBody>
          <a:bodyPr/>
          <a:lstStyle/>
          <a:p>
            <a:pPr marL="0" indent="0">
              <a:lnSpc>
                <a:spcPts val="3638"/>
              </a:lnSpc>
              <a:buFontTx/>
              <a:buNone/>
            </a:pPr>
            <a:r>
              <a:rPr kumimoji="0" lang="en-US" altLang="zh-CN" sz="2400" b="1"/>
              <a:t>(50</a:t>
            </a:r>
            <a:r>
              <a:rPr kumimoji="0" lang="zh-CN" altLang="en-US" sz="2400" b="1"/>
              <a:t>年代末</a:t>
            </a:r>
            <a:r>
              <a:rPr kumimoji="0" lang="en-US" altLang="zh-CN" sz="2400" b="1"/>
              <a:t>--60</a:t>
            </a:r>
            <a:r>
              <a:rPr kumimoji="0" lang="zh-CN" altLang="en-US" sz="2400" b="1"/>
              <a:t>年代中期</a:t>
            </a:r>
            <a:r>
              <a:rPr kumimoji="0" lang="en-US" altLang="zh-CN" sz="2400" b="1"/>
              <a:t>)</a:t>
            </a:r>
            <a:endParaRPr kumimoji="0" lang="en-US" altLang="zh-CN" sz="2400"/>
          </a:p>
          <a:p>
            <a:pPr marL="0" indent="0">
              <a:lnSpc>
                <a:spcPts val="3638"/>
              </a:lnSpc>
              <a:buFontTx/>
              <a:buNone/>
            </a:pPr>
            <a:r>
              <a:rPr kumimoji="0" lang="zh-CN" altLang="en-US" sz="2400"/>
              <a:t>基于文件系统的数据管理程序的数据管理的特点</a:t>
            </a:r>
            <a:r>
              <a:rPr kumimoji="0" lang="en-US" altLang="zh-CN" sz="2400"/>
              <a:t>:</a:t>
            </a:r>
            <a:endParaRPr kumimoji="0" lang="en-US" altLang="zh-CN"/>
          </a:p>
          <a:p>
            <a:pPr lvl="1" algn="just" eaLnBrk="1" hangingPunct="1">
              <a:lnSpc>
                <a:spcPts val="3638"/>
              </a:lnSpc>
              <a:spcBef>
                <a:spcPct val="0"/>
              </a:spcBef>
            </a:pPr>
            <a:r>
              <a:rPr kumimoji="0" lang="zh-CN" altLang="en-US" sz="2400" i="1">
                <a:latin typeface="Times New Roman" panose="02020603050405020304" pitchFamily="18" charset="0"/>
              </a:rPr>
              <a:t>数据的</a:t>
            </a:r>
            <a:r>
              <a:rPr kumimoji="0" lang="zh-CN" altLang="en-US" sz="2400">
                <a:latin typeface="Times New Roman" panose="02020603050405020304" pitchFamily="18" charset="0"/>
              </a:rPr>
              <a:t>管理者：文件系统，数据文件可长期保存</a:t>
            </a:r>
          </a:p>
          <a:p>
            <a:pPr lvl="1" eaLnBrk="1" hangingPunct="1">
              <a:lnSpc>
                <a:spcPts val="3638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数据面向的对象：某一</a:t>
            </a:r>
            <a:r>
              <a:rPr kumimoji="0" lang="en-US" altLang="zh-CN" sz="2400">
                <a:latin typeface="Times New Roman" panose="02020603050405020304" pitchFamily="18" charset="0"/>
              </a:rPr>
              <a:t>(</a:t>
            </a:r>
            <a:r>
              <a:rPr kumimoji="0" lang="zh-CN" altLang="en-US" sz="2400">
                <a:latin typeface="Times New Roman" panose="02020603050405020304" pitchFamily="18" charset="0"/>
              </a:rPr>
              <a:t>或极少数几个</a:t>
            </a:r>
            <a:r>
              <a:rPr kumimoji="0" lang="en-US" altLang="zh-CN" sz="2400">
                <a:latin typeface="Times New Roman" panose="02020603050405020304" pitchFamily="18" charset="0"/>
              </a:rPr>
              <a:t>)</a:t>
            </a:r>
            <a:r>
              <a:rPr kumimoji="0" lang="zh-CN" altLang="en-US" sz="2400">
                <a:latin typeface="Times New Roman" panose="02020603050405020304" pitchFamily="18" charset="0"/>
              </a:rPr>
              <a:t>应用程序   </a:t>
            </a:r>
          </a:p>
          <a:p>
            <a:pPr lvl="1" eaLnBrk="1" hangingPunct="1">
              <a:lnSpc>
                <a:spcPts val="3638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数据的共享程度：共享性差、冗余度大</a:t>
            </a:r>
          </a:p>
          <a:p>
            <a:pPr lvl="1" eaLnBrk="1" hangingPunct="1">
              <a:lnSpc>
                <a:spcPts val="3638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数据的结构化：记录内有结构</a:t>
            </a:r>
            <a:r>
              <a:rPr kumimoji="0" lang="en-US" altLang="zh-CN" sz="2400">
                <a:latin typeface="Times New Roman" panose="02020603050405020304" pitchFamily="18" charset="0"/>
              </a:rPr>
              <a:t>,</a:t>
            </a:r>
            <a:r>
              <a:rPr kumimoji="0" lang="zh-CN" altLang="en-US" sz="2400">
                <a:latin typeface="Times New Roman" panose="02020603050405020304" pitchFamily="18" charset="0"/>
              </a:rPr>
              <a:t>整体无结构</a:t>
            </a:r>
          </a:p>
          <a:p>
            <a:pPr lvl="1" eaLnBrk="1" hangingPunct="1">
              <a:lnSpc>
                <a:spcPts val="3638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数据的独立性：独立性差，数据的存储方式以及逻辑结构改变必须大幅度修改应用程序，（牵一发而动全身）</a:t>
            </a:r>
          </a:p>
          <a:p>
            <a:pPr lvl="1" eaLnBrk="1" hangingPunct="1">
              <a:lnSpc>
                <a:spcPts val="3638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数据控制能力：应用程序自己控制＃</a:t>
            </a:r>
          </a:p>
          <a:p>
            <a:pPr marL="0" indent="0">
              <a:lnSpc>
                <a:spcPts val="3638"/>
              </a:lnSpc>
            </a:pPr>
            <a:endParaRPr kumimoji="0" lang="zh-CN" altLang="en-US"/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C2689193-8072-4120-9545-5383C02B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D0ABD5-3319-4BE5-91A2-248E71DEEAEB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CN" sz="1400"/>
          </a:p>
        </p:txBody>
      </p:sp>
      <p:sp>
        <p:nvSpPr>
          <p:cNvPr id="26628" name="标题 1">
            <a:extLst>
              <a:ext uri="{FF2B5EF4-FFF2-40B4-BE49-F238E27FC236}">
                <a16:creationId xmlns:a16="http://schemas.microsoft.com/office/drawing/2014/main" id="{F6223835-8726-43D7-9E22-DFA7FAA1E0BA}"/>
              </a:ext>
            </a:extLst>
          </p:cNvPr>
          <p:cNvSpPr txBox="1">
            <a:spLocks/>
          </p:cNvSpPr>
          <p:nvPr/>
        </p:nvSpPr>
        <p:spPr bwMode="auto">
          <a:xfrm>
            <a:off x="4967288" y="44450"/>
            <a:ext cx="3962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数据管理的发展过程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9" name="AutoShape 6">
            <a:extLst>
              <a:ext uri="{FF2B5EF4-FFF2-40B4-BE49-F238E27FC236}">
                <a16:creationId xmlns:a16="http://schemas.microsoft.com/office/drawing/2014/main" id="{CB57B0BA-5AA8-4064-9A8D-E22A9B35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981075"/>
            <a:ext cx="2339975" cy="1103313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＊文件阶段应用系统如何处理数据？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632C963B-B2C3-4762-A5DB-781168C2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84200"/>
            <a:ext cx="7772400" cy="1143000"/>
          </a:xfrm>
        </p:spPr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数据库阶段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CBAEC-EBBF-49F0-B9A2-1856B176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595438"/>
            <a:ext cx="7918450" cy="4627562"/>
          </a:xfrm>
        </p:spPr>
        <p:txBody>
          <a:bodyPr/>
          <a:lstStyle/>
          <a:p>
            <a:pPr marL="0" indent="0" eaLnBrk="1" hangingPunct="1">
              <a:lnSpc>
                <a:spcPts val="3363"/>
              </a:lnSpc>
              <a:buFontTx/>
              <a:buNone/>
            </a:pPr>
            <a:r>
              <a:rPr kumimoji="0" lang="en-US" altLang="zh-CN" sz="2400" b="1"/>
              <a:t>(60</a:t>
            </a:r>
            <a:r>
              <a:rPr kumimoji="0" lang="zh-CN" altLang="en-US" sz="2400" b="1"/>
              <a:t>年代末期</a:t>
            </a:r>
            <a:r>
              <a:rPr kumimoji="0" lang="en-US" altLang="zh-CN" sz="2400" b="1"/>
              <a:t>--</a:t>
            </a:r>
            <a:r>
              <a:rPr kumimoji="0" lang="zh-CN" altLang="en-US" sz="2400" b="1"/>
              <a:t>现在</a:t>
            </a:r>
            <a:r>
              <a:rPr kumimoji="0" lang="en-US" altLang="zh-CN" sz="2400" b="1"/>
              <a:t>)</a:t>
            </a:r>
            <a:endParaRPr kumimoji="0" lang="en-US" altLang="zh-CN" sz="2400"/>
          </a:p>
          <a:p>
            <a:pPr marL="0" indent="0" eaLnBrk="1" hangingPunct="1">
              <a:lnSpc>
                <a:spcPts val="3363"/>
              </a:lnSpc>
              <a:buFontTx/>
              <a:buNone/>
            </a:pPr>
            <a:r>
              <a:rPr kumimoji="0" lang="zh-CN" altLang="en-US" sz="2400"/>
              <a:t>直观解释数据库管理阶段的基本特点：</a:t>
            </a:r>
            <a:endParaRPr kumimoji="0" lang="zh-CN" altLang="en-US" sz="2800"/>
          </a:p>
          <a:p>
            <a:pPr lvl="1" eaLnBrk="1" hangingPunct="1">
              <a:lnSpc>
                <a:spcPts val="3363"/>
              </a:lnSpc>
            </a:pPr>
            <a:r>
              <a:rPr kumimoji="0" lang="zh-CN" altLang="en-US" sz="2400"/>
              <a:t>数据的管理者：</a:t>
            </a:r>
            <a:r>
              <a:rPr kumimoji="0" lang="en-US" altLang="zh-CN" sz="2400">
                <a:solidFill>
                  <a:srgbClr val="FF0000"/>
                </a:solidFill>
              </a:rPr>
              <a:t>DBMS</a:t>
            </a:r>
            <a:r>
              <a:rPr kumimoji="0" lang="en-US" altLang="zh-CN" sz="2400"/>
              <a:t>(</a:t>
            </a:r>
            <a:r>
              <a:rPr kumimoji="0" lang="zh-CN" altLang="en-US" sz="2400"/>
              <a:t>与应用独立的专门管理软件</a:t>
            </a:r>
            <a:r>
              <a:rPr kumimoji="0" lang="en-US" altLang="zh-CN" sz="2400"/>
              <a:t>)</a:t>
            </a:r>
          </a:p>
          <a:p>
            <a:pPr lvl="1" eaLnBrk="1" hangingPunct="1">
              <a:lnSpc>
                <a:spcPts val="3363"/>
              </a:lnSpc>
            </a:pPr>
            <a:r>
              <a:rPr kumimoji="0" lang="zh-CN" altLang="en-US" sz="2400"/>
              <a:t>数据面向的对象：现实世界(添加和删除方便易行</a:t>
            </a:r>
            <a:r>
              <a:rPr kumimoji="0" lang="en-US" altLang="zh-CN" sz="2400"/>
              <a:t>)</a:t>
            </a:r>
            <a:endParaRPr kumimoji="0" lang="zh-CN" altLang="en-US" sz="2400"/>
          </a:p>
          <a:p>
            <a:pPr lvl="1" eaLnBrk="1" hangingPunct="1">
              <a:lnSpc>
                <a:spcPts val="3363"/>
              </a:lnSpc>
            </a:pPr>
            <a:r>
              <a:rPr kumimoji="0" lang="zh-CN" altLang="en-US" sz="2400"/>
              <a:t>数据的共享程度：共享性高	</a:t>
            </a:r>
          </a:p>
          <a:p>
            <a:pPr lvl="1" eaLnBrk="1" hangingPunct="1">
              <a:lnSpc>
                <a:spcPts val="3363"/>
              </a:lnSpc>
            </a:pPr>
            <a:r>
              <a:rPr kumimoji="0" lang="zh-CN" altLang="en-US" sz="2400"/>
              <a:t>数据的独立性：高度的物理独立性和一定的逻辑独立性(随着不同发展时期，独立性程度在不断改进</a:t>
            </a:r>
            <a:r>
              <a:rPr kumimoji="0" lang="en-US" altLang="zh-CN" sz="2400"/>
              <a:t>)</a:t>
            </a:r>
            <a:endParaRPr kumimoji="0" lang="zh-CN" altLang="en-US" sz="2400"/>
          </a:p>
          <a:p>
            <a:pPr lvl="1" eaLnBrk="1" hangingPunct="1">
              <a:lnSpc>
                <a:spcPts val="3363"/>
              </a:lnSpc>
            </a:pPr>
            <a:r>
              <a:rPr kumimoji="0" lang="zh-CN" altLang="en-US" sz="2400"/>
              <a:t>数据的结构化：整体结构化</a:t>
            </a:r>
          </a:p>
          <a:p>
            <a:pPr lvl="1" eaLnBrk="1" hangingPunct="1">
              <a:lnSpc>
                <a:spcPts val="3363"/>
              </a:lnSpc>
            </a:pPr>
            <a:r>
              <a:rPr kumimoji="0" lang="zh-CN" altLang="en-US" sz="2400"/>
              <a:t>数据控制能力：由</a:t>
            </a:r>
            <a:r>
              <a:rPr kumimoji="0" lang="en-US" altLang="zh-CN" sz="2400"/>
              <a:t>DBMS</a:t>
            </a:r>
            <a:r>
              <a:rPr kumimoji="0" lang="zh-CN" altLang="en-US" sz="2400"/>
              <a:t>统一管理和控制＃</a:t>
            </a:r>
          </a:p>
          <a:p>
            <a:pPr marL="0" indent="0">
              <a:lnSpc>
                <a:spcPts val="3363"/>
              </a:lnSpc>
            </a:pPr>
            <a:endParaRPr kumimoji="0" lang="zh-CN" altLang="en-US" sz="2800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9244C584-43A0-46B3-9B16-99C121E3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551C33-AB31-4AB5-AD06-23306C8C7182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CN" sz="1400"/>
          </a:p>
        </p:txBody>
      </p:sp>
      <p:sp>
        <p:nvSpPr>
          <p:cNvPr id="27652" name="标题 1">
            <a:extLst>
              <a:ext uri="{FF2B5EF4-FFF2-40B4-BE49-F238E27FC236}">
                <a16:creationId xmlns:a16="http://schemas.microsoft.com/office/drawing/2014/main" id="{1FDE789C-A5C2-4032-A3BD-CE43AFF7E89E}"/>
              </a:ext>
            </a:extLst>
          </p:cNvPr>
          <p:cNvSpPr txBox="1">
            <a:spLocks/>
          </p:cNvSpPr>
          <p:nvPr/>
        </p:nvSpPr>
        <p:spPr bwMode="auto">
          <a:xfrm>
            <a:off x="4967288" y="44450"/>
            <a:ext cx="3962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数据管理的发展过程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3" name="AutoShape 6">
            <a:extLst>
              <a:ext uri="{FF2B5EF4-FFF2-40B4-BE49-F238E27FC236}">
                <a16:creationId xmlns:a16="http://schemas.microsoft.com/office/drawing/2014/main" id="{22BDBFFA-C4AD-44D0-AA3E-CE93B13EF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1376363"/>
            <a:ext cx="2339975" cy="1103312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＊数据库阶段应用系统如何处理数据？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95651926-6977-4289-A2FA-3018EB63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800100"/>
            <a:ext cx="7772400" cy="935038"/>
          </a:xfrm>
        </p:spPr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什么是数据模型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09FCD-8BF3-434B-8E78-98806161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5288"/>
            <a:ext cx="7772400" cy="4592637"/>
          </a:xfrm>
        </p:spPr>
        <p:txBody>
          <a:bodyPr/>
          <a:lstStyle/>
          <a:p>
            <a:pPr eaLnBrk="1" hangingPunct="1">
              <a:lnSpc>
                <a:spcPts val="3063"/>
              </a:lnSpc>
            </a:pPr>
            <a:r>
              <a:rPr kumimoji="0" lang="zh-CN" altLang="en-US" sz="2400"/>
              <a:t>数据模型</a:t>
            </a:r>
            <a:endParaRPr kumimoji="0" lang="en-US" altLang="zh-CN" sz="2400"/>
          </a:p>
          <a:p>
            <a:pPr lvl="1" eaLnBrk="1" hangingPunct="1">
              <a:lnSpc>
                <a:spcPts val="3063"/>
              </a:lnSpc>
            </a:pPr>
            <a:r>
              <a:rPr kumimoji="0" lang="zh-CN" altLang="en-US" sz="2400"/>
              <a:t>是一种用来</a:t>
            </a:r>
            <a:r>
              <a:rPr kumimoji="0" lang="zh-CN" altLang="en-US" sz="2400" b="1">
                <a:solidFill>
                  <a:schemeClr val="tx2"/>
                </a:solidFill>
              </a:rPr>
              <a:t>抽象、表示</a:t>
            </a:r>
            <a:r>
              <a:rPr kumimoji="0" lang="zh-CN" altLang="en-US" sz="2400" b="1"/>
              <a:t>和</a:t>
            </a:r>
            <a:r>
              <a:rPr kumimoji="0" lang="zh-CN" altLang="en-US" sz="2400" b="1">
                <a:solidFill>
                  <a:schemeClr val="tx2"/>
                </a:solidFill>
              </a:rPr>
              <a:t>处理</a:t>
            </a:r>
            <a:r>
              <a:rPr kumimoji="0" lang="zh-CN" altLang="en-US" sz="2400"/>
              <a:t>客观世界数据对象结构的描述方式</a:t>
            </a:r>
            <a:endParaRPr kumimoji="0" lang="en-US" altLang="zh-CN" sz="2400"/>
          </a:p>
          <a:p>
            <a:pPr lvl="1" eaLnBrk="1" hangingPunct="1">
              <a:lnSpc>
                <a:spcPts val="3063"/>
              </a:lnSpc>
            </a:pPr>
            <a:r>
              <a:rPr kumimoji="0" lang="zh-CN" altLang="en-US" sz="2400"/>
              <a:t>是对客观世界的模拟</a:t>
            </a:r>
            <a:r>
              <a:rPr kumimoji="0" lang="en-US" altLang="zh-CN" sz="2400"/>
              <a:t>(</a:t>
            </a:r>
            <a:r>
              <a:rPr kumimoji="0" lang="zh-CN" altLang="en-US" sz="2400"/>
              <a:t>一种主观建模）</a:t>
            </a:r>
            <a:endParaRPr kumimoji="0" lang="en-US" altLang="zh-CN" sz="2400"/>
          </a:p>
          <a:p>
            <a:pPr lvl="1" eaLnBrk="1" hangingPunct="1">
              <a:lnSpc>
                <a:spcPts val="3063"/>
              </a:lnSpc>
              <a:buFontTx/>
              <a:buNone/>
            </a:pPr>
            <a:endParaRPr kumimoji="0" lang="zh-CN" altLang="en-US" sz="2400"/>
          </a:p>
          <a:p>
            <a:pPr algn="just" eaLnBrk="1" hangingPunct="1">
              <a:lnSpc>
                <a:spcPts val="3063"/>
              </a:lnSpc>
            </a:pPr>
            <a:r>
              <a:rPr kumimoji="0" lang="zh-CN" altLang="en-US" sz="2400"/>
              <a:t>数据模型应满足如下要求</a:t>
            </a:r>
          </a:p>
          <a:p>
            <a:pPr lvl="1" algn="just" eaLnBrk="1" hangingPunct="1">
              <a:lnSpc>
                <a:spcPts val="3063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形式化</a:t>
            </a:r>
            <a:r>
              <a:rPr kumimoji="0" lang="en-US" altLang="zh-CN" sz="2400"/>
              <a:t>(</a:t>
            </a:r>
            <a:r>
              <a:rPr kumimoji="0" lang="zh-CN" altLang="en-US" sz="2400"/>
              <a:t>书面表示</a:t>
            </a:r>
            <a:r>
              <a:rPr kumimoji="0" lang="en-US" altLang="zh-CN" sz="2400"/>
              <a:t>/</a:t>
            </a:r>
            <a:r>
              <a:rPr kumimoji="0" lang="zh-CN" altLang="en-US" sz="2400"/>
              <a:t>书面语言</a:t>
            </a:r>
            <a:r>
              <a:rPr kumimoji="0" lang="en-US" altLang="zh-CN" sz="2400"/>
              <a:t>)</a:t>
            </a:r>
          </a:p>
          <a:p>
            <a:pPr lvl="1" algn="just" eaLnBrk="1" hangingPunct="1">
              <a:lnSpc>
                <a:spcPts val="3063"/>
              </a:lnSpc>
            </a:pPr>
            <a:r>
              <a:rPr kumimoji="0" lang="zh-CN" altLang="en-US" sz="2400"/>
              <a:t>能够尽可能</a:t>
            </a:r>
            <a:r>
              <a:rPr kumimoji="0" lang="zh-CN" altLang="en-US" sz="2400">
                <a:solidFill>
                  <a:srgbClr val="0000FF"/>
                </a:solidFill>
              </a:rPr>
              <a:t>真实</a:t>
            </a:r>
            <a:r>
              <a:rPr kumimoji="0" lang="zh-CN" altLang="en-US" sz="2400"/>
              <a:t>的反映客观世界</a:t>
            </a:r>
          </a:p>
          <a:p>
            <a:pPr lvl="1" algn="just" eaLnBrk="1" hangingPunct="1">
              <a:lnSpc>
                <a:spcPts val="3063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容易</a:t>
            </a:r>
            <a:r>
              <a:rPr kumimoji="0" lang="zh-CN" altLang="en-US" sz="2400"/>
              <a:t>人所理解</a:t>
            </a:r>
            <a:endParaRPr kumimoji="0" lang="en-US" altLang="zh-CN" sz="2400"/>
          </a:p>
          <a:p>
            <a:pPr lvl="1" algn="just" eaLnBrk="1" hangingPunct="1">
              <a:lnSpc>
                <a:spcPts val="3063"/>
              </a:lnSpc>
            </a:pPr>
            <a:r>
              <a:rPr lang="zh-CN" altLang="en-US" sz="2400">
                <a:solidFill>
                  <a:srgbClr val="0000FF"/>
                </a:solidFill>
              </a:rPr>
              <a:t>便于</a:t>
            </a:r>
            <a:r>
              <a:rPr lang="zh-CN" altLang="en-US" sz="2400"/>
              <a:t>在计算机上实现</a:t>
            </a:r>
            <a:r>
              <a:rPr kumimoji="0" lang="zh-CN" altLang="en-US" sz="2400"/>
              <a:t>＃</a:t>
            </a:r>
            <a:endParaRPr kumimoji="0" lang="zh-CN" altLang="en-US"/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775D0E10-DE16-483B-83D5-18B0B78A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B9ACED-EEE3-4A84-B7CB-2CD80471C587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z="1400"/>
          </a:p>
        </p:txBody>
      </p:sp>
      <p:sp>
        <p:nvSpPr>
          <p:cNvPr id="28676" name="标题 1">
            <a:extLst>
              <a:ext uri="{FF2B5EF4-FFF2-40B4-BE49-F238E27FC236}">
                <a16:creationId xmlns:a16="http://schemas.microsoft.com/office/drawing/2014/main" id="{C20A9307-11C3-4A96-A405-20D04902D7FA}"/>
              </a:ext>
            </a:extLst>
          </p:cNvPr>
          <p:cNvSpPr txBox="1">
            <a:spLocks/>
          </p:cNvSpPr>
          <p:nvPr/>
        </p:nvSpPr>
        <p:spPr bwMode="auto">
          <a:xfrm>
            <a:off x="544513" y="77788"/>
            <a:ext cx="777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7" name="AutoShape 6">
            <a:extLst>
              <a:ext uri="{FF2B5EF4-FFF2-40B4-BE49-F238E27FC236}">
                <a16:creationId xmlns:a16="http://schemas.microsoft.com/office/drawing/2014/main" id="{9FB7C081-A7F6-49FB-87C0-6BE759E68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1268413"/>
            <a:ext cx="2016125" cy="815975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＊什么是数据模型？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28678" name="AutoShape 6">
            <a:extLst>
              <a:ext uri="{FF2B5EF4-FFF2-40B4-BE49-F238E27FC236}">
                <a16:creationId xmlns:a16="http://schemas.microsoft.com/office/drawing/2014/main" id="{0049ABBF-506E-4A01-A2E6-7437910B1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3802063"/>
            <a:ext cx="2016125" cy="1031875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＊数据模型应满足什么要求？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956AB-A36D-4C2D-8DAA-7A0ABC942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800"/>
            <a:ext cx="8459788" cy="4498975"/>
          </a:xfrm>
        </p:spPr>
        <p:txBody>
          <a:bodyPr/>
          <a:lstStyle/>
          <a:p>
            <a:pPr marL="0" indent="0" eaLnBrk="1" hangingPunct="1">
              <a:lnSpc>
                <a:spcPts val="3038"/>
              </a:lnSpc>
              <a:buFontTx/>
              <a:buNone/>
            </a:pPr>
            <a:r>
              <a:rPr kumimoji="0" lang="zh-CN" altLang="en-US" sz="2400"/>
              <a:t>模型根据描述用途的不同，可分成两个层次</a:t>
            </a:r>
          </a:p>
          <a:p>
            <a:pPr marL="0" indent="0" eaLnBrk="1" hangingPunct="1">
              <a:lnSpc>
                <a:spcPts val="3038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(1) </a:t>
            </a:r>
            <a:r>
              <a:rPr kumimoji="0" lang="zh-CN" altLang="en-US" sz="2400" b="1">
                <a:solidFill>
                  <a:srgbClr val="0000FF"/>
                </a:solidFill>
              </a:rPr>
              <a:t>概念模型</a:t>
            </a:r>
            <a:r>
              <a:rPr kumimoji="0" lang="zh-CN" altLang="en-US" sz="2400" b="1">
                <a:solidFill>
                  <a:srgbClr val="2A2A39"/>
                </a:solidFill>
              </a:rPr>
              <a:t>：（</a:t>
            </a:r>
            <a:r>
              <a:rPr kumimoji="0" lang="zh-CN" altLang="en-US" sz="2400" b="1"/>
              <a:t>也称信息模型）</a:t>
            </a:r>
            <a:endParaRPr kumimoji="0" lang="en-US" altLang="zh-CN" sz="2400" b="1"/>
          </a:p>
          <a:p>
            <a:pPr marL="0" indent="0" eaLnBrk="1" hangingPunct="1">
              <a:lnSpc>
                <a:spcPts val="3038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    </a:t>
            </a:r>
            <a:r>
              <a:rPr kumimoji="0" lang="zh-CN" altLang="en-US" sz="2400" b="1"/>
              <a:t>是按用户的观点来对数据和信息建模；</a:t>
            </a:r>
            <a:endParaRPr kumimoji="0" lang="en-US" altLang="zh-CN" sz="2400" b="1"/>
          </a:p>
          <a:p>
            <a:pPr marL="0" indent="0" eaLnBrk="1" hangingPunct="1">
              <a:lnSpc>
                <a:spcPts val="3038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    </a:t>
            </a:r>
            <a:r>
              <a:rPr kumimoji="0" lang="zh-CN" altLang="en-US" sz="2400" b="1"/>
              <a:t>几乎不涉及计算机专业技术知识。</a:t>
            </a:r>
            <a:endParaRPr kumimoji="0" lang="en-US" altLang="zh-CN" sz="2400" b="1"/>
          </a:p>
          <a:p>
            <a:pPr marL="0" indent="0" eaLnBrk="1" hangingPunct="1">
              <a:lnSpc>
                <a:spcPts val="3038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    </a:t>
            </a:r>
            <a:r>
              <a:rPr kumimoji="0" lang="zh-CN" altLang="en-US" sz="2400" b="1"/>
              <a:t>（</a:t>
            </a:r>
            <a:r>
              <a:rPr kumimoji="0" lang="zh-CN" altLang="en-US" sz="2400" b="1">
                <a:solidFill>
                  <a:srgbClr val="FF0000"/>
                </a:solidFill>
              </a:rPr>
              <a:t>面向客观世</a:t>
            </a:r>
            <a:r>
              <a:rPr kumimoji="0" lang="zh-CN" altLang="en-US" sz="2400" b="1"/>
              <a:t>界建模）</a:t>
            </a:r>
            <a:endParaRPr kumimoji="0" lang="en-US" altLang="zh-CN" sz="2400" b="1"/>
          </a:p>
          <a:p>
            <a:pPr marL="0" indent="0" eaLnBrk="1" hangingPunct="1">
              <a:lnSpc>
                <a:spcPts val="3038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(2)</a:t>
            </a:r>
            <a:r>
              <a:rPr kumimoji="0" lang="en-US" altLang="zh-CN" sz="2400" b="1">
                <a:solidFill>
                  <a:srgbClr val="0000FF"/>
                </a:solidFill>
              </a:rPr>
              <a:t> </a:t>
            </a:r>
            <a:r>
              <a:rPr kumimoji="0" lang="zh-CN" altLang="en-US" sz="2400" b="1">
                <a:solidFill>
                  <a:srgbClr val="0000FF"/>
                </a:solidFill>
              </a:rPr>
              <a:t>数据模型</a:t>
            </a:r>
            <a:r>
              <a:rPr kumimoji="0" lang="zh-CN" altLang="en-US" sz="2400" b="1">
                <a:solidFill>
                  <a:srgbClr val="2A2A39"/>
                </a:solidFill>
              </a:rPr>
              <a:t>：</a:t>
            </a:r>
            <a:endParaRPr kumimoji="0" lang="en-US" altLang="zh-CN" sz="2400" b="1">
              <a:solidFill>
                <a:srgbClr val="2A2A39"/>
              </a:solidFill>
            </a:endParaRPr>
          </a:p>
          <a:p>
            <a:pPr marL="0" indent="0" eaLnBrk="1" hangingPunct="1">
              <a:lnSpc>
                <a:spcPts val="3038"/>
              </a:lnSpc>
              <a:buFont typeface="Wingdings" panose="05000000000000000000" pitchFamily="2" charset="2"/>
              <a:buNone/>
            </a:pPr>
            <a:r>
              <a:rPr kumimoji="0" lang="en-US" altLang="zh-CN" sz="2400" b="1">
                <a:solidFill>
                  <a:srgbClr val="2A2A39"/>
                </a:solidFill>
              </a:rPr>
              <a:t>    </a:t>
            </a:r>
            <a:r>
              <a:rPr kumimoji="0" lang="zh-CN" altLang="en-US" sz="2400" b="1"/>
              <a:t>主要包括网状模型、层次模型、关系模型、对象模型等；</a:t>
            </a:r>
            <a:endParaRPr kumimoji="0" lang="en-US" altLang="zh-CN" sz="2400" b="1"/>
          </a:p>
          <a:p>
            <a:pPr marL="0" indent="0" eaLnBrk="1" hangingPunct="1">
              <a:lnSpc>
                <a:spcPts val="3038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    </a:t>
            </a:r>
            <a:r>
              <a:rPr kumimoji="0" lang="zh-CN" altLang="en-US" sz="2400" b="1"/>
              <a:t>是按计算机系统的观点对数据建模</a:t>
            </a:r>
            <a:r>
              <a:rPr kumimoji="0" lang="zh-CN" altLang="en-US" sz="2400"/>
              <a:t>。 </a:t>
            </a:r>
            <a:endParaRPr kumimoji="0" lang="en-US" altLang="zh-CN" sz="2400"/>
          </a:p>
          <a:p>
            <a:pPr marL="0" indent="0" eaLnBrk="1" hangingPunct="1">
              <a:lnSpc>
                <a:spcPts val="3038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    </a:t>
            </a:r>
            <a:r>
              <a:rPr kumimoji="0" lang="zh-CN" altLang="en-US" sz="2400" b="1"/>
              <a:t>（</a:t>
            </a:r>
            <a:r>
              <a:rPr kumimoji="0" lang="zh-CN" altLang="en-US" sz="2400" b="1">
                <a:solidFill>
                  <a:srgbClr val="FF0000"/>
                </a:solidFill>
              </a:rPr>
              <a:t>面向计算机实现</a:t>
            </a:r>
            <a:r>
              <a:rPr kumimoji="0" lang="zh-CN" altLang="en-US" sz="2400" b="1"/>
              <a:t>建模）</a:t>
            </a:r>
            <a:endParaRPr kumimoji="0" lang="zh-CN" altLang="en-US"/>
          </a:p>
          <a:p>
            <a:pPr marL="0" indent="0" eaLnBrk="1" hangingPunct="1">
              <a:lnSpc>
                <a:spcPts val="3038"/>
              </a:lnSpc>
            </a:pPr>
            <a:endParaRPr kumimoji="0" lang="en-US" altLang="zh-CN" sz="2800"/>
          </a:p>
          <a:p>
            <a:pPr marL="0" indent="0">
              <a:lnSpc>
                <a:spcPts val="3038"/>
              </a:lnSpc>
            </a:pPr>
            <a:r>
              <a:rPr kumimoji="0" lang="en-US" altLang="zh-CN"/>
              <a:t> </a:t>
            </a:r>
            <a:endParaRPr kumimoji="0" lang="zh-CN" altLang="en-US"/>
          </a:p>
        </p:txBody>
      </p:sp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F8BAD019-5646-4C94-B0D5-19E18A60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37EA6-0B2B-43A9-A31C-0D783B5C8469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/>
          </a:p>
        </p:txBody>
      </p:sp>
      <p:sp>
        <p:nvSpPr>
          <p:cNvPr id="29699" name="矩形 1">
            <a:extLst>
              <a:ext uri="{FF2B5EF4-FFF2-40B4-BE49-F238E27FC236}">
                <a16:creationId xmlns:a16="http://schemas.microsoft.com/office/drawing/2014/main" id="{12F4588D-B43C-4438-93CC-72BB8521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8" y="996950"/>
            <a:ext cx="3348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两类模型</a:t>
            </a:r>
          </a:p>
        </p:txBody>
      </p:sp>
      <p:sp>
        <p:nvSpPr>
          <p:cNvPr id="29700" name="AutoShape 6">
            <a:extLst>
              <a:ext uri="{FF2B5EF4-FFF2-40B4-BE49-F238E27FC236}">
                <a16:creationId xmlns:a16="http://schemas.microsoft.com/office/drawing/2014/main" id="{CE99BF00-706B-457D-999B-21EA69131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046413"/>
            <a:ext cx="2447925" cy="814387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＊指哪两个类型</a:t>
            </a:r>
            <a:r>
              <a:rPr kumimoji="0" lang="en-US" altLang="zh-CN" sz="1600"/>
              <a:t>(</a:t>
            </a:r>
            <a:r>
              <a:rPr kumimoji="0" lang="zh-CN" altLang="en-US" sz="1600"/>
              <a:t>层次</a:t>
            </a:r>
            <a:r>
              <a:rPr kumimoji="0" lang="en-US" altLang="zh-CN" sz="1600"/>
              <a:t>)</a:t>
            </a:r>
            <a:r>
              <a:rPr kumimoji="0" lang="zh-CN" altLang="en-US" sz="1600"/>
              <a:t>，原因？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29701" name="标题 1">
            <a:extLst>
              <a:ext uri="{FF2B5EF4-FFF2-40B4-BE49-F238E27FC236}">
                <a16:creationId xmlns:a16="http://schemas.microsoft.com/office/drawing/2014/main" id="{98B8883D-33FB-4FA8-97AA-03284036182B}"/>
              </a:ext>
            </a:extLst>
          </p:cNvPr>
          <p:cNvSpPr txBox="1">
            <a:spLocks/>
          </p:cNvSpPr>
          <p:nvPr/>
        </p:nvSpPr>
        <p:spPr bwMode="auto">
          <a:xfrm>
            <a:off x="5903913" y="44450"/>
            <a:ext cx="306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D9744-ADEC-4BE3-80FB-A4403E3C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592263"/>
            <a:ext cx="8242300" cy="4608512"/>
          </a:xfrm>
        </p:spPr>
        <p:txBody>
          <a:bodyPr/>
          <a:lstStyle/>
          <a:p>
            <a:pPr eaLnBrk="1" hangingPunct="1">
              <a:lnSpc>
                <a:spcPts val="3063"/>
              </a:lnSpc>
            </a:pPr>
            <a:r>
              <a:rPr kumimoji="0" lang="zh-CN" altLang="en-US" sz="2400" dirty="0"/>
              <a:t>客观对象的抽象过程</a:t>
            </a:r>
            <a:r>
              <a:rPr kumimoji="0" lang="en-US" altLang="zh-CN" sz="2400" dirty="0"/>
              <a:t>--</a:t>
            </a:r>
            <a:r>
              <a:rPr kumimoji="0" lang="zh-CN" altLang="en-US" sz="2400" dirty="0">
                <a:solidFill>
                  <a:srgbClr val="FF0000"/>
                </a:solidFill>
              </a:rPr>
              <a:t>两步抽象</a:t>
            </a:r>
            <a:r>
              <a:rPr kumimoji="0" lang="zh-CN" altLang="en-US" sz="2400" dirty="0"/>
              <a:t>：</a:t>
            </a:r>
            <a:endParaRPr kumimoji="0" lang="zh-CN" altLang="en-US" sz="2800" dirty="0"/>
          </a:p>
          <a:p>
            <a:pPr marL="457200" lvl="1" indent="0" algn="just" eaLnBrk="1" hangingPunct="1">
              <a:lnSpc>
                <a:spcPts val="3063"/>
              </a:lnSpc>
              <a:buFontTx/>
              <a:buNone/>
            </a:pPr>
            <a:r>
              <a:rPr kumimoji="0" lang="zh-CN" altLang="en-US" sz="2400" dirty="0"/>
              <a:t>现实世界中的客观对象</a:t>
            </a:r>
            <a:r>
              <a:rPr kumimoji="0" lang="zh-CN" altLang="en-US" sz="2400" dirty="0">
                <a:solidFill>
                  <a:srgbClr val="0000FF"/>
                </a:solidFill>
              </a:rPr>
              <a:t>抽象为</a:t>
            </a:r>
            <a:r>
              <a:rPr kumimoji="0" lang="zh-CN" altLang="en-US" sz="2400" dirty="0"/>
              <a:t>概念模型；</a:t>
            </a:r>
          </a:p>
          <a:p>
            <a:pPr marL="457200" lvl="1" indent="0" algn="just" eaLnBrk="1" hangingPunct="1">
              <a:lnSpc>
                <a:spcPts val="3063"/>
              </a:lnSpc>
              <a:buFontTx/>
              <a:buNone/>
            </a:pPr>
            <a:r>
              <a:rPr kumimoji="0" lang="zh-CN" altLang="en-US" sz="2400" dirty="0"/>
              <a:t>把概念模型</a:t>
            </a:r>
            <a:r>
              <a:rPr kumimoji="0" lang="zh-CN" altLang="en-US" sz="2400" dirty="0">
                <a:solidFill>
                  <a:srgbClr val="0000FF"/>
                </a:solidFill>
              </a:rPr>
              <a:t>转换为</a:t>
            </a:r>
            <a:r>
              <a:rPr kumimoji="0" lang="zh-CN" altLang="en-US" sz="2400" dirty="0"/>
              <a:t>某一</a:t>
            </a:r>
            <a:r>
              <a:rPr kumimoji="0" lang="en-US" altLang="zh-CN" sz="2400" dirty="0"/>
              <a:t>DBMS</a:t>
            </a:r>
            <a:r>
              <a:rPr kumimoji="0" lang="zh-CN" altLang="en-US" sz="2400" dirty="0"/>
              <a:t>支持的数据模型。</a:t>
            </a:r>
          </a:p>
          <a:p>
            <a:pPr algn="just" eaLnBrk="1" hangingPunct="1">
              <a:lnSpc>
                <a:spcPts val="3063"/>
              </a:lnSpc>
            </a:pPr>
            <a:r>
              <a:rPr kumimoji="0" lang="zh-CN" altLang="en-US" sz="2800" dirty="0"/>
              <a:t> </a:t>
            </a:r>
            <a:r>
              <a:rPr kumimoji="0" lang="zh-CN" altLang="en-US" sz="2400" dirty="0"/>
              <a:t>概念模型的重要作用：</a:t>
            </a:r>
            <a:endParaRPr kumimoji="0" lang="en-US" altLang="zh-CN" sz="2400" dirty="0"/>
          </a:p>
          <a:p>
            <a:pPr marL="457200" lvl="1" indent="0" algn="just" eaLnBrk="1" hangingPunct="1">
              <a:lnSpc>
                <a:spcPts val="3063"/>
              </a:lnSpc>
              <a:buFontTx/>
              <a:buNone/>
            </a:pPr>
            <a:r>
              <a:rPr kumimoji="0" lang="zh-CN" altLang="en-US" sz="2400" dirty="0"/>
              <a:t>是现实世界到机器世界的一个中间层次;</a:t>
            </a:r>
            <a:endParaRPr kumimoji="0" lang="en-US" altLang="zh-CN" sz="2400" dirty="0"/>
          </a:p>
          <a:p>
            <a:pPr marL="457200" lvl="1" indent="0" algn="just" eaLnBrk="1" hangingPunct="1">
              <a:lnSpc>
                <a:spcPts val="3063"/>
              </a:lnSpc>
              <a:buFontTx/>
              <a:buNone/>
            </a:pPr>
            <a:r>
              <a:rPr kumimoji="0" lang="zh-CN" altLang="en-US" sz="2400" dirty="0"/>
              <a:t>可将业务模型与计算机实现工作隔离开；</a:t>
            </a:r>
            <a:endParaRPr kumimoji="0" lang="en-US" altLang="zh-CN" sz="2400" dirty="0"/>
          </a:p>
          <a:p>
            <a:pPr marL="457200" lvl="1" indent="0" algn="just" eaLnBrk="1" hangingPunct="1">
              <a:lnSpc>
                <a:spcPts val="3063"/>
              </a:lnSpc>
              <a:buFontTx/>
              <a:buNone/>
            </a:pPr>
            <a:r>
              <a:rPr kumimoji="0" lang="zh-CN" altLang="en-US" sz="2400" dirty="0"/>
              <a:t>复杂性减少，便于分工，成功性增大。</a:t>
            </a:r>
          </a:p>
        </p:txBody>
      </p:sp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A7555498-D81C-44DD-9E1C-D57B6A75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DFB56-C4D9-4B2E-AF6B-9D80E4B7056D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/>
          </a:p>
        </p:txBody>
      </p:sp>
      <p:sp>
        <p:nvSpPr>
          <p:cNvPr id="30723" name="矩形 1">
            <a:extLst>
              <a:ext uri="{FF2B5EF4-FFF2-40B4-BE49-F238E27FC236}">
                <a16:creationId xmlns:a16="http://schemas.microsoft.com/office/drawing/2014/main" id="{40154210-4DD9-4849-A349-27D7F1279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908050"/>
            <a:ext cx="5221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数据库建模的两大阶段</a:t>
            </a: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855108F8-2A34-49B1-9B15-62F3588717A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049838"/>
            <a:ext cx="3987800" cy="1320800"/>
            <a:chOff x="395288" y="5049838"/>
            <a:chExt cx="3987800" cy="1321037"/>
          </a:xfrm>
        </p:grpSpPr>
        <p:sp>
          <p:nvSpPr>
            <p:cNvPr id="30734" name="云形标注 1">
              <a:extLst>
                <a:ext uri="{FF2B5EF4-FFF2-40B4-BE49-F238E27FC236}">
                  <a16:creationId xmlns:a16="http://schemas.microsoft.com/office/drawing/2014/main" id="{AC929D15-730A-4E52-BDD1-BC3DFCEE3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5049838"/>
              <a:ext cx="2232025" cy="719266"/>
            </a:xfrm>
            <a:prstGeom prst="cloudCallout">
              <a:avLst>
                <a:gd name="adj1" fmla="val -12079"/>
                <a:gd name="adj2" fmla="val 3759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ahoma" panose="020B0604030504040204" pitchFamily="34" charset="0"/>
                </a:rPr>
                <a:t>客观世界</a:t>
              </a:r>
            </a:p>
          </p:txBody>
        </p:sp>
        <p:sp>
          <p:nvSpPr>
            <p:cNvPr id="30735" name="流程图: 过程 5">
              <a:extLst>
                <a:ext uri="{FF2B5EF4-FFF2-40B4-BE49-F238E27FC236}">
                  <a16:creationId xmlns:a16="http://schemas.microsoft.com/office/drawing/2014/main" id="{3DDCF441-794F-403F-A7DD-E79AC6122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225" y="5102234"/>
              <a:ext cx="1439863" cy="612885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ahoma" panose="020B0604030504040204" pitchFamily="34" charset="0"/>
                </a:rPr>
                <a:t>  概念模型</a:t>
              </a:r>
            </a:p>
          </p:txBody>
        </p:sp>
        <p:cxnSp>
          <p:nvCxnSpPr>
            <p:cNvPr id="30736" name="直接箭头连接符 7">
              <a:extLst>
                <a:ext uri="{FF2B5EF4-FFF2-40B4-BE49-F238E27FC236}">
                  <a16:creationId xmlns:a16="http://schemas.microsoft.com/office/drawing/2014/main" id="{69BEFCE6-0D47-4B49-BDB7-26BF27D681A5}"/>
                </a:ext>
              </a:extLst>
            </p:cNvPr>
            <p:cNvCxnSpPr>
              <a:cxnSpLocks noChangeShapeType="1"/>
              <a:stCxn id="30734" idx="2"/>
              <a:endCxn id="30735" idx="1"/>
            </p:cNvCxnSpPr>
            <p:nvPr/>
          </p:nvCxnSpPr>
          <p:spPr bwMode="auto">
            <a:xfrm flipV="1">
              <a:off x="2625725" y="5408677"/>
              <a:ext cx="3175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7" name="矩形 6">
              <a:extLst>
                <a:ext uri="{FF2B5EF4-FFF2-40B4-BE49-F238E27FC236}">
                  <a16:creationId xmlns:a16="http://schemas.microsoft.com/office/drawing/2014/main" id="{1A989193-51A4-4B4F-AA16-A22D27889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763" y="5724646"/>
              <a:ext cx="2146300" cy="646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00FF"/>
                  </a:solidFill>
                </a:rPr>
                <a:t>抽象为</a:t>
              </a:r>
              <a:r>
                <a:rPr kumimoji="0" lang="en-US" altLang="zh-CN" sz="1800">
                  <a:solidFill>
                    <a:srgbClr val="3F3F56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800">
                  <a:solidFill>
                    <a:srgbClr val="3F3F56"/>
                  </a:solidFill>
                  <a:latin typeface="Tahoma" panose="020B0604030504040204" pitchFamily="34" charset="0"/>
                </a:rPr>
                <a:t>擅长客户沟</a:t>
              </a:r>
              <a:endParaRPr kumimoji="0" lang="en-US" altLang="zh-CN" sz="1800">
                <a:solidFill>
                  <a:srgbClr val="3F3F56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3F3F56"/>
                  </a:solidFill>
                  <a:latin typeface="Tahoma" panose="020B0604030504040204" pitchFamily="34" charset="0"/>
                </a:rPr>
                <a:t>通的系统分析人员</a:t>
              </a:r>
              <a:r>
                <a:rPr kumimoji="0" lang="zh-CN" altLang="zh-CN" sz="1800">
                  <a:solidFill>
                    <a:srgbClr val="3F3F56"/>
                  </a:solidFill>
                  <a:latin typeface="Tahoma" panose="020B0604030504040204" pitchFamily="34" charset="0"/>
                </a:rPr>
                <a:t>)</a:t>
              </a:r>
              <a:endParaRPr kumimoji="0" lang="zh-CN" altLang="en-US" sz="1800">
                <a:solidFill>
                  <a:srgbClr val="3F3F56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0" name="组 9">
            <a:extLst>
              <a:ext uri="{FF2B5EF4-FFF2-40B4-BE49-F238E27FC236}">
                <a16:creationId xmlns:a16="http://schemas.microsoft.com/office/drawing/2014/main" id="{248164B1-23EB-436D-B154-63F2560A23C9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5049838"/>
            <a:ext cx="4514850" cy="1330325"/>
            <a:chOff x="4233830" y="5049838"/>
            <a:chExt cx="4514634" cy="1329749"/>
          </a:xfrm>
        </p:grpSpPr>
        <p:sp>
          <p:nvSpPr>
            <p:cNvPr id="30729" name="流程图: 过程 3">
              <a:extLst>
                <a:ext uri="{FF2B5EF4-FFF2-40B4-BE49-F238E27FC236}">
                  <a16:creationId xmlns:a16="http://schemas.microsoft.com/office/drawing/2014/main" id="{EFF9D694-D06C-46D7-B872-53FEE5BB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07" y="5084748"/>
              <a:ext cx="1439793" cy="61251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ahoma" panose="020B0604030504040204" pitchFamily="34" charset="0"/>
                </a:rPr>
                <a:t>数据模型</a:t>
              </a:r>
            </a:p>
          </p:txBody>
        </p:sp>
        <p:sp>
          <p:nvSpPr>
            <p:cNvPr id="30730" name="云形标注 6">
              <a:extLst>
                <a:ext uri="{FF2B5EF4-FFF2-40B4-BE49-F238E27FC236}">
                  <a16:creationId xmlns:a16="http://schemas.microsoft.com/office/drawing/2014/main" id="{C6F5C8D7-440A-4EC9-892D-2CC44261D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546" y="5049838"/>
              <a:ext cx="2231918" cy="718826"/>
            </a:xfrm>
            <a:prstGeom prst="cloudCallout">
              <a:avLst>
                <a:gd name="adj1" fmla="val -14269"/>
                <a:gd name="adj2" fmla="val 35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ahoma" panose="020B0604030504040204" pitchFamily="34" charset="0"/>
                </a:rPr>
                <a:t>机器世界</a:t>
              </a:r>
            </a:p>
          </p:txBody>
        </p:sp>
        <p:cxnSp>
          <p:nvCxnSpPr>
            <p:cNvPr id="30731" name="直接箭头连接符 10">
              <a:extLst>
                <a:ext uri="{FF2B5EF4-FFF2-40B4-BE49-F238E27FC236}">
                  <a16:creationId xmlns:a16="http://schemas.microsoft.com/office/drawing/2014/main" id="{57D87D9C-4FCD-40CC-8B60-8395AA865EDF}"/>
                </a:ext>
              </a:extLst>
            </p:cNvPr>
            <p:cNvCxnSpPr>
              <a:cxnSpLocks noChangeShapeType="1"/>
              <a:stCxn id="30735" idx="3"/>
            </p:cNvCxnSpPr>
            <p:nvPr/>
          </p:nvCxnSpPr>
          <p:spPr bwMode="auto">
            <a:xfrm>
              <a:off x="4383048" y="5408458"/>
              <a:ext cx="33335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直接箭头连接符 12">
              <a:extLst>
                <a:ext uri="{FF2B5EF4-FFF2-40B4-BE49-F238E27FC236}">
                  <a16:creationId xmlns:a16="http://schemas.microsoft.com/office/drawing/2014/main" id="{8C5F784F-2ABA-4B09-99A3-A8C01C6A52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56200" y="5391002"/>
              <a:ext cx="358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矩形 7">
              <a:extLst>
                <a:ext uri="{FF2B5EF4-FFF2-40B4-BE49-F238E27FC236}">
                  <a16:creationId xmlns:a16="http://schemas.microsoft.com/office/drawing/2014/main" id="{2F59C80C-0945-4217-958C-8065237E7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830" y="5733754"/>
              <a:ext cx="2390661" cy="64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00FF"/>
                  </a:solidFill>
                </a:rPr>
                <a:t>转换为</a:t>
              </a:r>
              <a:r>
                <a:rPr kumimoji="0" lang="en-US" altLang="zh-CN" sz="1800">
                  <a:solidFill>
                    <a:srgbClr val="3F3F56"/>
                  </a:solidFill>
                </a:rPr>
                <a:t>(</a:t>
              </a:r>
              <a:r>
                <a:rPr kumimoji="0" lang="zh-CN" altLang="en-US" sz="1800">
                  <a:solidFill>
                    <a:srgbClr val="3F3F56"/>
                  </a:solidFill>
                </a:rPr>
                <a:t>擅长数据库技</a:t>
              </a:r>
              <a:endParaRPr kumimoji="0" lang="en-US" altLang="zh-CN" sz="1800">
                <a:solidFill>
                  <a:srgbClr val="3F3F56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3F3F56"/>
                  </a:solidFill>
                </a:rPr>
                <a:t>术开发的计算机人员</a:t>
              </a:r>
              <a:r>
                <a:rPr kumimoji="0" lang="en-US" altLang="zh-CN" sz="1800">
                  <a:solidFill>
                    <a:srgbClr val="3F3F56"/>
                  </a:solidFill>
                </a:rPr>
                <a:t>)</a:t>
              </a:r>
              <a:endParaRPr kumimoji="0" lang="zh-CN" altLang="en-US" sz="1800">
                <a:solidFill>
                  <a:srgbClr val="3F3F56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0726" name="AutoShape 6">
            <a:extLst>
              <a:ext uri="{FF2B5EF4-FFF2-40B4-BE49-F238E27FC236}">
                <a16:creationId xmlns:a16="http://schemas.microsoft.com/office/drawing/2014/main" id="{D1556AE0-5774-4313-92DE-B17735893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1449388"/>
            <a:ext cx="2447925" cy="814387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＊指哪两个抽象建模阶段？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30727" name="AutoShape 6">
            <a:extLst>
              <a:ext uri="{FF2B5EF4-FFF2-40B4-BE49-F238E27FC236}">
                <a16:creationId xmlns:a16="http://schemas.microsoft.com/office/drawing/2014/main" id="{07A48055-0C54-423F-955F-125A4CA93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392488"/>
            <a:ext cx="2447925" cy="815975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＊为何要分开为两个阶段？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30728" name="标题 1">
            <a:extLst>
              <a:ext uri="{FF2B5EF4-FFF2-40B4-BE49-F238E27FC236}">
                <a16:creationId xmlns:a16="http://schemas.microsoft.com/office/drawing/2014/main" id="{FB3F8175-8703-4B15-8050-B0A7DC08A5AE}"/>
              </a:ext>
            </a:extLst>
          </p:cNvPr>
          <p:cNvSpPr txBox="1">
            <a:spLocks/>
          </p:cNvSpPr>
          <p:nvPr/>
        </p:nvSpPr>
        <p:spPr bwMode="auto">
          <a:xfrm>
            <a:off x="5903913" y="44450"/>
            <a:ext cx="306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D7A72ECE-E670-43C7-B5C4-5276FCF40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内容占位符 3">
            <a:extLst>
              <a:ext uri="{FF2B5EF4-FFF2-40B4-BE49-F238E27FC236}">
                <a16:creationId xmlns:a16="http://schemas.microsoft.com/office/drawing/2014/main" id="{8CA0AF36-9730-4EC8-9448-B8604FBF6CD0}"/>
              </a:ext>
            </a:extLst>
          </p:cNvPr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063" y="815975"/>
            <a:ext cx="5132387" cy="4137026"/>
          </a:xfrm>
        </p:spPr>
      </p:pic>
      <p:pic>
        <p:nvPicPr>
          <p:cNvPr id="10243" name="Picture 75">
            <a:extLst>
              <a:ext uri="{FF2B5EF4-FFF2-40B4-BE49-F238E27FC236}">
                <a16:creationId xmlns:a16="http://schemas.microsoft.com/office/drawing/2014/main" id="{E055DAD4-2122-4CD8-82AB-68F1CAAA3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1095375"/>
            <a:ext cx="38227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74">
            <a:extLst>
              <a:ext uri="{FF2B5EF4-FFF2-40B4-BE49-F238E27FC236}">
                <a16:creationId xmlns:a16="http://schemas.microsoft.com/office/drawing/2014/main" id="{87805AFD-66E1-4BBA-B322-B084BD07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2" y="3890185"/>
            <a:ext cx="301942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文本框 5">
            <a:extLst>
              <a:ext uri="{FF2B5EF4-FFF2-40B4-BE49-F238E27FC236}">
                <a16:creationId xmlns:a16="http://schemas.microsoft.com/office/drawing/2014/main" id="{AA4A7B26-3DD0-47BF-A2F0-0913BD138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3" y="241300"/>
            <a:ext cx="4503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400"/>
              <a:t>数据库设计主要有哪些环节？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FFE2B200-FC98-4AAD-A95D-83BD7A691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515" y="402077"/>
            <a:ext cx="7772400" cy="1143000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四位图灵奖得主</a:t>
            </a:r>
            <a:endParaRPr lang="zh-CN" altLang="zh-CN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7773E3-26F2-4EF1-992C-05547D351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1333500"/>
            <a:ext cx="88868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189CD57D-2EF0-4F16-AA84-D9FBFAFDC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随堂小测试</a:t>
            </a:r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E758BC92-A877-4380-ADF6-B94163EAAA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数据库逻辑设计后得到什么？</a:t>
            </a: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dirty="0">
              <a:solidFill>
                <a:schemeClr val="tx1"/>
              </a:solidFill>
              <a:latin typeface="+mn-lt"/>
              <a:ea typeface="+mn-ea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二维表如何</a:t>
            </a:r>
            <a:r>
              <a:rPr lang="zh-CN" altLang="en-US" dirty="0"/>
              <a:t>存储呢？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F177FEFA-880A-4231-8B13-183017A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D348-D235-4B80-97CF-67DCAC5591F6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12002" name="Rectangle 2">
            <a:extLst>
              <a:ext uri="{FF2B5EF4-FFF2-40B4-BE49-F238E27FC236}">
                <a16:creationId xmlns:a16="http://schemas.microsoft.com/office/drawing/2014/main" id="{0D108007-5698-411E-945E-C79583C285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89025"/>
            <a:ext cx="8135937" cy="5076825"/>
          </a:xfrm>
        </p:spPr>
        <p:txBody>
          <a:bodyPr/>
          <a:lstStyle/>
          <a:p>
            <a:pPr marL="609600" indent="-609600">
              <a:spcAft>
                <a:spcPts val="600"/>
              </a:spcAft>
            </a:pPr>
            <a:r>
              <a:rPr lang="zh-CN" altLang="en-US" sz="2800" noProof="1">
                <a:sym typeface="+mn-ea"/>
              </a:rPr>
              <a:t>基本知识：</a:t>
            </a:r>
          </a:p>
          <a:p>
            <a:pPr marL="1066800" lvl="1" indent="-609600">
              <a:spcAft>
                <a:spcPts val="600"/>
              </a:spcAft>
            </a:pPr>
            <a:r>
              <a:rPr lang="zh-CN" altLang="en-US" sz="2450" noProof="1">
                <a:sym typeface="+mn-ea"/>
              </a:rPr>
              <a:t>事物和概念</a:t>
            </a:r>
            <a:endParaRPr lang="en-US" altLang="zh-CN" sz="2450" noProof="1">
              <a:sym typeface="+mn-ea"/>
            </a:endParaRPr>
          </a:p>
          <a:p>
            <a:pPr marL="1066800" lvl="1" indent="-609600">
              <a:spcAft>
                <a:spcPts val="600"/>
              </a:spcAft>
            </a:pPr>
            <a:r>
              <a:rPr lang="zh-CN" altLang="en-US" sz="2450" dirty="0"/>
              <a:t>内涵和外延</a:t>
            </a:r>
            <a:endParaRPr lang="en-US" altLang="zh-CN" sz="2450" dirty="0"/>
          </a:p>
          <a:p>
            <a:pPr marL="1066800" lvl="1" indent="-609600">
              <a:spcAft>
                <a:spcPts val="600"/>
              </a:spcAft>
            </a:pPr>
            <a:r>
              <a:rPr lang="zh-CN" altLang="en-US" sz="2450" noProof="1">
                <a:sym typeface="+mn-ea"/>
              </a:rPr>
              <a:t>概念模型和数据模型</a:t>
            </a:r>
          </a:p>
          <a:p>
            <a:pPr marL="609600" indent="-609600">
              <a:spcAft>
                <a:spcPts val="600"/>
              </a:spcAft>
            </a:pPr>
            <a:r>
              <a:rPr lang="zh-CN" altLang="en-US" sz="2450" noProof="1"/>
              <a:t>延展性学习：</a:t>
            </a:r>
          </a:p>
          <a:p>
            <a:pPr marL="1066800" lvl="1" indent="-609600">
              <a:spcAft>
                <a:spcPts val="600"/>
              </a:spcAft>
            </a:pPr>
            <a:r>
              <a:rPr lang="zh-CN" altLang="en-US" sz="2450" dirty="0"/>
              <a:t>客观对象的抽象过程</a:t>
            </a:r>
            <a:r>
              <a:rPr lang="en-US" altLang="zh-CN" sz="2450" dirty="0"/>
              <a:t>--</a:t>
            </a:r>
            <a:r>
              <a:rPr lang="zh-CN" altLang="en-US" sz="2450" dirty="0"/>
              <a:t>两步抽象</a:t>
            </a:r>
            <a:endParaRPr lang="zh-CN" altLang="en-US" sz="2450" noProof="1"/>
          </a:p>
          <a:p>
            <a:pPr marL="609600" indent="-609600">
              <a:spcAft>
                <a:spcPts val="600"/>
              </a:spcAft>
            </a:pPr>
            <a:r>
              <a:rPr lang="zh-CN" altLang="en-US" sz="2450" noProof="1"/>
              <a:t>作业</a:t>
            </a:r>
          </a:p>
          <a:p>
            <a:pPr marL="990600" lvl="1" indent="-533400">
              <a:spcAft>
                <a:spcPts val="600"/>
              </a:spcAft>
              <a:buFontTx/>
              <a:buNone/>
            </a:pPr>
            <a:r>
              <a:rPr lang="en-US" altLang="zh-CN" sz="2450" noProof="1"/>
              <a:t>	</a:t>
            </a:r>
            <a:r>
              <a:rPr lang="zh-CN" altLang="en-US" sz="2450" noProof="1"/>
              <a:t>无</a:t>
            </a:r>
            <a:endParaRPr lang="zh-CN" altLang="en-US" sz="2400" noProof="1">
              <a:solidFill>
                <a:srgbClr val="0066FF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DCB133C-BEC1-4674-8D62-7DE8E5BBC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588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/>
              <a:t>课后小结和作业安排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>
            <a:extLst>
              <a:ext uri="{FF2B5EF4-FFF2-40B4-BE49-F238E27FC236}">
                <a16:creationId xmlns:a16="http://schemas.microsoft.com/office/drawing/2014/main" id="{2D837418-F2BE-4D71-9DDE-B4FCF099C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主要学习目标</a:t>
            </a:r>
          </a:p>
        </p:txBody>
      </p:sp>
      <p:sp>
        <p:nvSpPr>
          <p:cNvPr id="8194" name="内容占位符 2">
            <a:extLst>
              <a:ext uri="{FF2B5EF4-FFF2-40B4-BE49-F238E27FC236}">
                <a16:creationId xmlns:a16="http://schemas.microsoft.com/office/drawing/2014/main" id="{85C53270-7BC5-426E-8E1A-BF282DF73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zh-CN" b="1" dirty="0"/>
              <a:t>数据管理的发展过程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概念模型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数据模型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8B17C646-5994-4A5B-84F1-B22F5D9AE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前测小问题</a:t>
            </a:r>
          </a:p>
        </p:txBody>
      </p:sp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4B6F001D-8C92-4AA0-9DBB-A42F3354E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zh-CN" altLang="en-US" sz="3200" dirty="0">
                <a:latin typeface="Tahoma" panose="020B0604030504040204" pitchFamily="34" charset="0"/>
              </a:rPr>
              <a:t>     数据库技术在哪些方面影响着我们的工作与日常生活</a:t>
            </a:r>
            <a:r>
              <a:rPr kumimoji="0" lang="zh-CN" altLang="en-US" sz="3600" dirty="0">
                <a:latin typeface="Tahoma" panose="020B0604030504040204" pitchFamily="34" charset="0"/>
              </a:rPr>
              <a:t>？</a:t>
            </a:r>
            <a:r>
              <a:rPr kumimoji="0" lang="zh-CN" altLang="en-US" sz="3200" dirty="0">
                <a:latin typeface="Tahoma" panose="020B0604030504040204" pitchFamily="34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89700D8F-11E2-4D61-BCD5-34C4CF3D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44450"/>
            <a:ext cx="7772400" cy="639763"/>
          </a:xfrm>
        </p:spPr>
        <p:txBody>
          <a:bodyPr/>
          <a:lstStyle/>
          <a:p>
            <a:pPr algn="l"/>
            <a:b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引言</a:t>
            </a:r>
            <a:b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0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3D54E-177A-4CDD-A709-661542CF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1484313"/>
            <a:ext cx="7756525" cy="4238625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en-US" altLang="zh-CN" sz="2800"/>
              <a:t>        </a:t>
            </a:r>
            <a:r>
              <a:rPr kumimoji="0" lang="zh-CN" altLang="zh-CN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技术的</a:t>
            </a:r>
            <a:r>
              <a:rPr kumimoji="0" lang="zh-CN" altLang="zh-CN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重要性</a:t>
            </a:r>
            <a:endParaRPr kumimoji="0" lang="en-US" altLang="zh-CN" sz="28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kumimoji="0" lang="en-US" altLang="zh-CN" sz="2800" i="1"/>
              <a:t> 	   </a:t>
            </a:r>
            <a:r>
              <a:rPr kumimoji="0" lang="zh-CN" altLang="zh-CN" sz="2000" i="1"/>
              <a:t>（也包括任何一种技术或创新）</a:t>
            </a:r>
            <a:endParaRPr kumimoji="0" lang="zh-CN" altLang="zh-CN" sz="2800"/>
          </a:p>
          <a:p>
            <a:pPr marL="0" indent="0">
              <a:buFontTx/>
              <a:buNone/>
            </a:pPr>
            <a:r>
              <a:rPr kumimoji="0" lang="en-US" altLang="zh-CN" sz="2800"/>
              <a:t>		</a:t>
            </a:r>
            <a:r>
              <a:rPr kumimoji="0" lang="en-US" altLang="zh-CN" sz="2400"/>
              <a:t>1</a:t>
            </a:r>
            <a:r>
              <a:rPr kumimoji="0" lang="zh-CN" altLang="zh-CN" sz="2400"/>
              <a:t>）提高效率</a:t>
            </a:r>
          </a:p>
          <a:p>
            <a:pPr marL="0" indent="0">
              <a:buFontTx/>
              <a:buNone/>
            </a:pPr>
            <a:r>
              <a:rPr kumimoji="0" lang="en-US" altLang="zh-CN" sz="2400"/>
              <a:t>		2</a:t>
            </a:r>
            <a:r>
              <a:rPr kumimoji="0" lang="zh-CN" altLang="zh-CN" sz="2400"/>
              <a:t>）改变或创新商业模式</a:t>
            </a:r>
          </a:p>
          <a:p>
            <a:pPr marL="0" indent="0">
              <a:buFontTx/>
              <a:buNone/>
            </a:pPr>
            <a:r>
              <a:rPr kumimoji="0" lang="en-US" altLang="zh-CN" sz="2400"/>
              <a:t>		3</a:t>
            </a:r>
            <a:r>
              <a:rPr kumimoji="0" lang="zh-CN" altLang="zh-CN" sz="2400"/>
              <a:t>）改变生活方式</a:t>
            </a:r>
          </a:p>
          <a:p>
            <a:pPr marL="0" indent="0">
              <a:buFontTx/>
              <a:buNone/>
            </a:pPr>
            <a:r>
              <a:rPr kumimoji="0" lang="en-US" altLang="zh-CN" sz="2400"/>
              <a:t>		4</a:t>
            </a:r>
            <a:r>
              <a:rPr kumimoji="0" lang="zh-CN" altLang="zh-CN" sz="2400"/>
              <a:t>）增加人类自由的维度</a:t>
            </a:r>
            <a:endParaRPr kumimoji="0" lang="zh-CN" altLang="zh-CN" sz="2800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EA4F07D4-8C9E-4CEE-A8A3-9E1C6734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DA6AA8-F14B-43BF-A328-ED1AC2437628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/>
          </a:p>
        </p:txBody>
      </p:sp>
      <p:sp>
        <p:nvSpPr>
          <p:cNvPr id="17412" name="矩形 3">
            <a:extLst>
              <a:ext uri="{FF2B5EF4-FFF2-40B4-BE49-F238E27FC236}">
                <a16:creationId xmlns:a16="http://schemas.microsoft.com/office/drawing/2014/main" id="{A73FD12E-7D33-47E8-99D1-6681A8FE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38175"/>
            <a:ext cx="59293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kumimoji="0" lang="zh-CN" altLang="en-US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数据库技术如何影响我们的生活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02F05-00D4-4653-8A92-E3057F58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08050"/>
            <a:ext cx="8278813" cy="558165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endParaRPr kumimoji="0" lang="en-US" altLang="zh-CN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/>
            <a:r>
              <a:rPr kumimoji="0" lang="zh-CN" altLang="en-US" sz="2400"/>
              <a:t>以银行发展史为例：</a:t>
            </a:r>
            <a:endParaRPr kumimoji="0" lang="zh-CN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 </a:t>
            </a:r>
            <a:r>
              <a:rPr kumimoji="0" lang="zh-CN" altLang="en-US" sz="2000"/>
              <a:t>固定地点存取（卡片</a:t>
            </a:r>
            <a:r>
              <a:rPr kumimoji="0" lang="en-US" altLang="zh-CN" sz="2000"/>
              <a:t>/</a:t>
            </a:r>
            <a:r>
              <a:rPr kumimoji="0" lang="zh-CN" altLang="en-US" sz="2000"/>
              <a:t>存折，开户与使用）</a:t>
            </a:r>
            <a:endParaRPr kumimoji="0" lang="zh-CN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   </a:t>
            </a:r>
          </a:p>
          <a:p>
            <a:pPr marL="0" indent="0">
              <a:buFontTx/>
              <a:buNone/>
            </a:pPr>
            <a:r>
              <a:rPr kumimoji="0" lang="en-US" altLang="zh-CN" sz="2000"/>
              <a:t>	 </a:t>
            </a:r>
            <a:r>
              <a:rPr kumimoji="0" lang="zh-CN" altLang="en-US" sz="2000"/>
              <a:t>通存通兑</a:t>
            </a:r>
            <a:endParaRPr kumimoji="0" lang="en-US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	</a:t>
            </a:r>
            <a:endParaRPr kumimoji="0" lang="zh-CN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跨行跨国（包括自助银行）</a:t>
            </a:r>
            <a:endParaRPr kumimoji="0" lang="en-US" altLang="zh-CN" sz="2000"/>
          </a:p>
          <a:p>
            <a:pPr marL="0" indent="0">
              <a:buFontTx/>
              <a:buNone/>
            </a:pPr>
            <a:endParaRPr kumimoji="0" lang="zh-CN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信用卡</a:t>
            </a:r>
            <a:r>
              <a:rPr kumimoji="0" lang="zh-CN" altLang="zh-CN" sz="2000"/>
              <a:t>（增加自由的维度）</a:t>
            </a:r>
            <a:endParaRPr kumimoji="0" lang="en-US" altLang="zh-CN" sz="2000"/>
          </a:p>
          <a:p>
            <a:pPr marL="0" indent="0">
              <a:buFontTx/>
              <a:buNone/>
            </a:pPr>
            <a:endParaRPr kumimoji="0" lang="en-US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微信支付（进一步增加自由的维度）</a:t>
            </a:r>
            <a:endParaRPr kumimoji="0" lang="en-US" altLang="zh-CN" sz="2000"/>
          </a:p>
          <a:p>
            <a:pPr marL="0" indent="0">
              <a:buFontTx/>
              <a:buNone/>
            </a:pP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	    </a:t>
            </a:r>
            <a:r>
              <a:rPr kumimoji="0" lang="zh-CN" altLang="en-US" sz="2400">
                <a:solidFill>
                  <a:srgbClr val="FF0000"/>
                </a:solidFill>
              </a:rPr>
              <a:t>？</a:t>
            </a:r>
            <a:endParaRPr kumimoji="0" lang="en-US" altLang="zh-CN" sz="240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</a:rPr>
              <a:t>通过分析支付方式演变史，培养分析问题、批判思维和创新意识等能力</a:t>
            </a:r>
            <a:endParaRPr kumimoji="0" lang="zh-CN" altLang="zh-CN" sz="2400">
              <a:solidFill>
                <a:srgbClr val="0000FF"/>
              </a:solidFill>
            </a:endParaRPr>
          </a:p>
        </p:txBody>
      </p:sp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B1E18696-2B8D-4229-8DF9-BEA445C3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97A42B-E197-4E93-A3AE-8693F238BF87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/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ADE53E9A-AC6A-4FF1-9F06-C9644FF05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2241550"/>
            <a:ext cx="288925" cy="32385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EAC9258C-B776-42BB-8715-5D10F3285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2960688"/>
            <a:ext cx="288925" cy="32385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C0EAC67-D424-492C-8330-665924A2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3716338"/>
            <a:ext cx="288925" cy="325437"/>
          </a:xfrm>
          <a:prstGeom prst="downArrow">
            <a:avLst>
              <a:gd name="adj1" fmla="val 50000"/>
              <a:gd name="adj2" fmla="val 50061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C4171B82-2781-42E6-8A59-B0EA1916A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4473575"/>
            <a:ext cx="288925" cy="32385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8439" name="AutoShape 6">
            <a:extLst>
              <a:ext uri="{FF2B5EF4-FFF2-40B4-BE49-F238E27FC236}">
                <a16:creationId xmlns:a16="http://schemas.microsoft.com/office/drawing/2014/main" id="{0CE34838-EE85-4838-85B4-6DDDF5EF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565400"/>
            <a:ext cx="2700338" cy="1066800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＊数据库技术的发展如何支付方式的发展？ </a:t>
            </a: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6A167015-95E8-4A1F-9731-17DF4372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265738"/>
            <a:ext cx="287338" cy="323850"/>
          </a:xfrm>
          <a:prstGeom prst="downArrow">
            <a:avLst>
              <a:gd name="adj1" fmla="val 50000"/>
              <a:gd name="adj2" fmla="val 50092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B697D0E9-923B-4C18-8F79-E2FC1842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1275"/>
            <a:ext cx="7772400" cy="687388"/>
          </a:xfrm>
        </p:spPr>
        <p:txBody>
          <a:bodyPr/>
          <a:lstStyle/>
          <a:p>
            <a:pPr algn="l"/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数据库如何描述客观世界</a:t>
            </a:r>
            <a:endParaRPr kumimoji="0"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F2B43-FEF5-4CAF-982A-76B06698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052513"/>
            <a:ext cx="7772400" cy="50165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（一）主要讨论问题</a:t>
            </a:r>
            <a:endParaRPr kumimoji="0" lang="zh-CN" altLang="zh-CN" sz="2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zh-CN" altLang="en-US" sz="2400"/>
              <a:t>数据库中存放的是“谁”的数据</a:t>
            </a:r>
            <a:r>
              <a:rPr kumimoji="0" lang="en-US" altLang="zh-CN" sz="2400"/>
              <a:t>?</a:t>
            </a:r>
          </a:p>
          <a:p>
            <a:pPr lvl="1"/>
            <a:r>
              <a:rPr kumimoji="0" lang="zh-CN" altLang="en-US" sz="2000"/>
              <a:t>谁</a:t>
            </a:r>
            <a:r>
              <a:rPr kumimoji="0" lang="zh-CN" altLang="zh-CN" sz="2000"/>
              <a:t>:</a:t>
            </a:r>
            <a:r>
              <a:rPr kumimoji="0" lang="zh-CN" altLang="en-US" sz="2000"/>
              <a:t>一个应用系统</a:t>
            </a:r>
            <a:r>
              <a:rPr kumimoji="0" lang="zh-CN" altLang="zh-CN" sz="2000"/>
              <a:t>（</a:t>
            </a:r>
            <a:r>
              <a:rPr kumimoji="0" lang="zh-CN" altLang="en-US" sz="2000"/>
              <a:t>企业</a:t>
            </a:r>
            <a:r>
              <a:rPr kumimoji="0" lang="zh-CN" altLang="zh-CN" sz="2000"/>
              <a:t>）</a:t>
            </a:r>
            <a:r>
              <a:rPr kumimoji="0" lang="zh-CN" altLang="en-US" sz="2000"/>
              <a:t>需要的客观数据</a:t>
            </a:r>
            <a:endParaRPr kumimoji="0" lang="en-US" altLang="zh-CN" sz="2000"/>
          </a:p>
          <a:p>
            <a:pPr lvl="1"/>
            <a:r>
              <a:rPr kumimoji="0" lang="zh-CN" altLang="en-US" sz="2000"/>
              <a:t>涉及到数据对象的结构、范围和使用权限</a:t>
            </a:r>
            <a:endParaRPr kumimoji="0" lang="en-US" altLang="zh-CN" sz="2000"/>
          </a:p>
          <a:p>
            <a:pPr marL="0" indent="0">
              <a:buFontTx/>
              <a:buNone/>
            </a:pPr>
            <a:endParaRPr kumimoji="0" lang="en-US" altLang="zh-CN" sz="2400"/>
          </a:p>
          <a:p>
            <a:pPr marL="0" indent="0">
              <a:buFontTx/>
              <a:buNone/>
            </a:pPr>
            <a:endParaRPr kumimoji="0" lang="en-US" altLang="zh-CN" sz="2400"/>
          </a:p>
          <a:p>
            <a:pPr marL="0" indent="0">
              <a:buFontTx/>
              <a:buNone/>
            </a:pPr>
            <a:endParaRPr kumimoji="0" lang="zh-CN" altLang="zh-CN" sz="2400"/>
          </a:p>
          <a:p>
            <a:pPr marL="0" indent="0">
              <a:buFontTx/>
              <a:buNone/>
            </a:pPr>
            <a:r>
              <a:rPr kumimoji="0" lang="zh-CN" altLang="en-US" sz="2400"/>
              <a:t>“谁”又是如何描述和表示的？</a:t>
            </a:r>
            <a:r>
              <a:rPr kumimoji="0" lang="zh-CN" altLang="zh-CN"/>
              <a:t> </a:t>
            </a:r>
            <a:endParaRPr kumimoji="0" lang="en-US" altLang="zh-CN"/>
          </a:p>
          <a:p>
            <a:pPr lvl="1"/>
            <a:r>
              <a:rPr kumimoji="0" lang="zh-CN" altLang="en-US" sz="2000">
                <a:solidFill>
                  <a:srgbClr val="0000FF"/>
                </a:solidFill>
              </a:rPr>
              <a:t>客观数据对象的结构即特征如何表示</a:t>
            </a:r>
            <a:endParaRPr kumimoji="0" lang="en-US" altLang="zh-CN" sz="2000">
              <a:solidFill>
                <a:srgbClr val="0000FF"/>
              </a:solidFill>
            </a:endParaRPr>
          </a:p>
          <a:p>
            <a:pPr lvl="1"/>
            <a:r>
              <a:rPr kumimoji="0" lang="zh-CN" altLang="en-US" sz="2000"/>
              <a:t>客观数据对象的语义约束</a:t>
            </a:r>
            <a:r>
              <a:rPr kumimoji="0" lang="en-US" altLang="zh-CN" sz="2000"/>
              <a:t>(</a:t>
            </a:r>
            <a:r>
              <a:rPr kumimoji="0" lang="zh-CN" altLang="en-US" sz="2000"/>
              <a:t>有效性</a:t>
            </a:r>
            <a:r>
              <a:rPr kumimoji="0" lang="en-US" altLang="zh-CN" sz="2000"/>
              <a:t>)</a:t>
            </a:r>
            <a:r>
              <a:rPr kumimoji="0" lang="zh-CN" altLang="en-US" sz="2000"/>
              <a:t>如何表示</a:t>
            </a:r>
            <a:endParaRPr kumimoji="0" lang="en-US" altLang="zh-CN" sz="2000"/>
          </a:p>
          <a:p>
            <a:pPr lvl="1"/>
            <a:r>
              <a:rPr kumimoji="0" lang="zh-CN" altLang="en-US" sz="2000"/>
              <a:t>客观数据对象的使用权限如何表示</a:t>
            </a:r>
            <a:endParaRPr kumimoji="0" lang="zh-CN" altLang="zh-CN" sz="2000"/>
          </a:p>
          <a:p>
            <a:pPr marL="0" indent="0">
              <a:buFontTx/>
              <a:buNone/>
            </a:pPr>
            <a:r>
              <a:rPr kumimoji="0" lang="en-US" altLang="zh-CN"/>
              <a:t>  </a:t>
            </a:r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2A845766-874B-4C08-8808-5AC09380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8143EF-5023-4A41-B08C-41CEECEF01EB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/>
          </a:p>
        </p:txBody>
      </p:sp>
      <p:sp>
        <p:nvSpPr>
          <p:cNvPr id="19460" name="AutoShape 6">
            <a:extLst>
              <a:ext uri="{FF2B5EF4-FFF2-40B4-BE49-F238E27FC236}">
                <a16:creationId xmlns:a16="http://schemas.microsoft.com/office/drawing/2014/main" id="{4A615826-63FF-46DC-91A0-79780D5C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565400"/>
            <a:ext cx="2447925" cy="1066800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</a:t>
            </a:r>
            <a:r>
              <a:rPr kumimoji="0" lang="zh-CN" altLang="zh-CN" sz="1600"/>
              <a:t>数据库中存放的是“谁”的数据？</a:t>
            </a:r>
            <a:r>
              <a:rPr kumimoji="0" lang="zh-CN" altLang="en-US" sz="16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61" name="AutoShape 6">
            <a:extLst>
              <a:ext uri="{FF2B5EF4-FFF2-40B4-BE49-F238E27FC236}">
                <a16:creationId xmlns:a16="http://schemas.microsoft.com/office/drawing/2014/main" id="{A648C793-F837-4603-84BD-8C8F6442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4113213"/>
            <a:ext cx="2447925" cy="1068387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zh-CN" sz="1600"/>
              <a:t>“谁”又是如何描述和表示的？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9EF4F-866B-4CF2-A473-E142A2D3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68413"/>
            <a:ext cx="8659812" cy="4608512"/>
          </a:xfrm>
        </p:spPr>
        <p:txBody>
          <a:bodyPr/>
          <a:lstStyle/>
          <a:p>
            <a:r>
              <a:rPr kumimoji="0" lang="zh-CN" altLang="en-US" sz="2400"/>
              <a:t>客观世界</a:t>
            </a:r>
            <a:endParaRPr kumimoji="0" lang="en-US" altLang="zh-CN" sz="2400"/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是由</a:t>
            </a:r>
            <a:r>
              <a:rPr kumimoji="0" lang="zh-CN" altLang="en-US" sz="2000">
                <a:solidFill>
                  <a:srgbClr val="0000FF"/>
                </a:solidFill>
              </a:rPr>
              <a:t>事</a:t>
            </a:r>
            <a:r>
              <a:rPr kumimoji="0" lang="en-US" altLang="zh-CN" sz="2000">
                <a:solidFill>
                  <a:srgbClr val="2A2A39"/>
                </a:solidFill>
              </a:rPr>
              <a:t>(</a:t>
            </a:r>
            <a:r>
              <a:rPr kumimoji="0" lang="zh-CN" altLang="en-US" sz="2000">
                <a:solidFill>
                  <a:srgbClr val="2A2A39"/>
                </a:solidFill>
              </a:rPr>
              <a:t>注册</a:t>
            </a:r>
            <a:r>
              <a:rPr kumimoji="0" lang="en-US" altLang="zh-CN" sz="2000">
                <a:solidFill>
                  <a:srgbClr val="2A2A39"/>
                </a:solidFill>
              </a:rPr>
              <a:t>,</a:t>
            </a:r>
            <a:r>
              <a:rPr kumimoji="0" lang="zh-CN" altLang="en-US" sz="2000">
                <a:solidFill>
                  <a:srgbClr val="2A2A39"/>
                </a:solidFill>
              </a:rPr>
              <a:t>选课</a:t>
            </a:r>
            <a:r>
              <a:rPr kumimoji="0" lang="en-US" altLang="zh-CN" sz="2000">
                <a:solidFill>
                  <a:srgbClr val="2A2A39"/>
                </a:solidFill>
              </a:rPr>
              <a:t>)</a:t>
            </a:r>
            <a:r>
              <a:rPr kumimoji="0" lang="zh-CN" altLang="en-US" sz="2000"/>
              <a:t>或</a:t>
            </a:r>
            <a:r>
              <a:rPr kumimoji="0" lang="zh-CN" altLang="en-US" sz="2000">
                <a:solidFill>
                  <a:srgbClr val="0000FF"/>
                </a:solidFill>
              </a:rPr>
              <a:t>物</a:t>
            </a:r>
            <a:r>
              <a:rPr kumimoji="0" lang="zh-CN" altLang="en-US" sz="2000">
                <a:solidFill>
                  <a:srgbClr val="2A2A39"/>
                </a:solidFill>
              </a:rPr>
              <a:t>(学生</a:t>
            </a:r>
            <a:r>
              <a:rPr kumimoji="0" lang="en-US" altLang="zh-CN" sz="2000">
                <a:solidFill>
                  <a:srgbClr val="2A2A39"/>
                </a:solidFill>
              </a:rPr>
              <a:t>,</a:t>
            </a:r>
            <a:r>
              <a:rPr kumimoji="0" lang="zh-CN" altLang="en-US" sz="2000">
                <a:solidFill>
                  <a:srgbClr val="2A2A39"/>
                </a:solidFill>
              </a:rPr>
              <a:t>课程</a:t>
            </a:r>
            <a:r>
              <a:rPr kumimoji="0" lang="en-US" altLang="zh-CN" sz="2000">
                <a:solidFill>
                  <a:srgbClr val="2A2A39"/>
                </a:solidFill>
              </a:rPr>
              <a:t>)</a:t>
            </a:r>
            <a:r>
              <a:rPr kumimoji="0" lang="zh-CN" altLang="en-US" sz="2000"/>
              <a:t>及相互联系构成</a:t>
            </a:r>
            <a:endParaRPr kumimoji="0" lang="zh-CN" altLang="zh-CN" sz="2400"/>
          </a:p>
          <a:p>
            <a:r>
              <a:rPr kumimoji="0" lang="zh-CN" altLang="en-US" sz="2400"/>
              <a:t>描述方法</a:t>
            </a:r>
            <a:endParaRPr kumimoji="0" lang="en-US" altLang="zh-CN" sz="2400"/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通常地，最直接和有效的方法是：</a:t>
            </a:r>
            <a:endParaRPr kumimoji="0" lang="en-US" altLang="zh-CN" sz="2000"/>
          </a:p>
          <a:p>
            <a:pPr>
              <a:buFontTx/>
              <a:buNone/>
            </a:pPr>
            <a:r>
              <a:rPr kumimoji="0" lang="en-US" altLang="zh-CN" sz="2000"/>
              <a:t>	</a:t>
            </a:r>
            <a:r>
              <a:rPr kumimoji="0" lang="zh-CN" altLang="en-US" sz="2000"/>
              <a:t>用</a:t>
            </a:r>
            <a:r>
              <a:rPr kumimoji="0" lang="zh-CN" altLang="en-US" sz="2000">
                <a:solidFill>
                  <a:srgbClr val="FF0000"/>
                </a:solidFill>
              </a:rPr>
              <a:t>概念</a:t>
            </a:r>
            <a:r>
              <a:rPr kumimoji="0" lang="zh-CN" altLang="en-US" sz="2000"/>
              <a:t>来描述事或物及相互联系</a:t>
            </a:r>
            <a:endParaRPr kumimoji="0" lang="en-US" altLang="zh-CN" sz="2400"/>
          </a:p>
          <a:p>
            <a:r>
              <a:rPr kumimoji="0" lang="zh-CN" altLang="en-US" sz="2400">
                <a:solidFill>
                  <a:srgbClr val="FF0000"/>
                </a:solidFill>
              </a:rPr>
              <a:t>事物</a:t>
            </a:r>
            <a:r>
              <a:rPr kumimoji="0" lang="zh-CN" altLang="en-US" sz="2400"/>
              <a:t>是所有概念的统称</a:t>
            </a:r>
            <a:endParaRPr kumimoji="0" lang="zh-CN" altLang="zh-CN" sz="2400"/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概念：是思维的逻辑单位</a:t>
            </a:r>
            <a:endParaRPr kumimoji="0" lang="zh-CN" altLang="zh-CN" sz="2400"/>
          </a:p>
          <a:p>
            <a:r>
              <a:rPr kumimoji="0" lang="zh-CN" altLang="en-US" sz="2400"/>
              <a:t>概念包含</a:t>
            </a:r>
            <a:r>
              <a:rPr kumimoji="0" lang="zh-CN" altLang="en-US" sz="2400">
                <a:solidFill>
                  <a:srgbClr val="0000FF"/>
                </a:solidFill>
              </a:rPr>
              <a:t>内涵</a:t>
            </a:r>
            <a:r>
              <a:rPr kumimoji="0" lang="zh-CN" altLang="en-US" sz="2400"/>
              <a:t>和</a:t>
            </a:r>
            <a:r>
              <a:rPr kumimoji="0" lang="zh-CN" altLang="en-US" sz="2400">
                <a:solidFill>
                  <a:srgbClr val="0000FF"/>
                </a:solidFill>
              </a:rPr>
              <a:t>外延</a:t>
            </a:r>
            <a:endParaRPr kumimoji="0" lang="zh-CN" altLang="zh-CN" sz="24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内涵：是概念的性质和</a:t>
            </a:r>
            <a:r>
              <a:rPr kumimoji="0" lang="zh-CN" altLang="en-US" sz="2000">
                <a:solidFill>
                  <a:srgbClr val="0000FF"/>
                </a:solidFill>
              </a:rPr>
              <a:t>特征</a:t>
            </a:r>
            <a:endParaRPr kumimoji="0" lang="zh-CN" altLang="zh-CN" sz="20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外延：是满足上述性质及特征的所有客观个体的</a:t>
            </a:r>
            <a:r>
              <a:rPr kumimoji="0" lang="zh-CN" altLang="en-US" sz="2000">
                <a:solidFill>
                  <a:srgbClr val="0000FF"/>
                </a:solidFill>
              </a:rPr>
              <a:t>集合</a:t>
            </a:r>
            <a:endParaRPr kumimoji="0" lang="en-US" altLang="zh-CN" sz="20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kumimoji="0" lang="en-US" altLang="zh-CN" sz="2000"/>
              <a:t> </a:t>
            </a:r>
            <a:r>
              <a:rPr kumimoji="0" lang="zh-CN" altLang="en-US" sz="2000"/>
              <a:t>（可在百度上查“事物”与“概念”等术语的解释）</a:t>
            </a:r>
            <a:endParaRPr kumimoji="0" lang="zh-CN" altLang="zh-CN" sz="2400"/>
          </a:p>
        </p:txBody>
      </p:sp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F496D8EE-547E-48E8-B56B-07948833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0D7AAB-8BC4-4F98-8B12-2C863C075B73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/>
          </a:p>
        </p:txBody>
      </p:sp>
      <p:sp>
        <p:nvSpPr>
          <p:cNvPr id="20483" name="矩形 1">
            <a:extLst>
              <a:ext uri="{FF2B5EF4-FFF2-40B4-BE49-F238E27FC236}">
                <a16:creationId xmlns:a16="http://schemas.microsoft.com/office/drawing/2014/main" id="{F09AF45B-2294-4BDE-BCCD-5A14804F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806450"/>
            <a:ext cx="530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“谁”的抽象描述方法</a:t>
            </a:r>
          </a:p>
        </p:txBody>
      </p:sp>
      <p:sp>
        <p:nvSpPr>
          <p:cNvPr id="20484" name="标题 1">
            <a:extLst>
              <a:ext uri="{FF2B5EF4-FFF2-40B4-BE49-F238E27FC236}">
                <a16:creationId xmlns:a16="http://schemas.microsoft.com/office/drawing/2014/main" id="{E0D732A6-03CF-40FA-A242-10F9C9A7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3" y="49213"/>
            <a:ext cx="4356100" cy="534987"/>
          </a:xfrm>
        </p:spPr>
        <p:txBody>
          <a:bodyPr/>
          <a:lstStyle/>
          <a:p>
            <a:pPr algn="r"/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数据库如何描述客观世界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EA6AB-28C5-4F5D-AB5A-CD7012A3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800100"/>
            <a:ext cx="8569325" cy="5616575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en-US" altLang="zh-CN" sz="2400"/>
              <a:t>   </a:t>
            </a:r>
            <a:r>
              <a:rPr kumimoji="0" lang="zh-CN" altLang="en-US" sz="2400"/>
              <a:t>如</a:t>
            </a:r>
            <a:r>
              <a:rPr kumimoji="0" lang="zh-CN" altLang="en-US" sz="2400">
                <a:solidFill>
                  <a:srgbClr val="800000"/>
                </a:solidFill>
              </a:rPr>
              <a:t>学校</a:t>
            </a:r>
            <a:r>
              <a:rPr kumimoji="0" lang="zh-CN" altLang="en-US" sz="2400"/>
              <a:t>这样的应用系统，其客观数据对象</a:t>
            </a:r>
            <a:r>
              <a:rPr kumimoji="0" lang="en-US" altLang="zh-CN" sz="2400"/>
              <a:t>(</a:t>
            </a:r>
            <a:r>
              <a:rPr kumimoji="0" lang="zh-CN" altLang="en-US" sz="2400">
                <a:solidFill>
                  <a:srgbClr val="FF0000"/>
                </a:solidFill>
              </a:rPr>
              <a:t>事物</a:t>
            </a:r>
            <a:r>
              <a:rPr kumimoji="0" lang="zh-CN" altLang="en-US" sz="2400"/>
              <a:t>－</a:t>
            </a:r>
            <a:r>
              <a:rPr kumimoji="0" lang="zh-CN" altLang="en-US" sz="2400">
                <a:solidFill>
                  <a:srgbClr val="0000FF"/>
                </a:solidFill>
              </a:rPr>
              <a:t>事</a:t>
            </a:r>
            <a:r>
              <a:rPr kumimoji="0" lang="zh-CN" altLang="en-US" sz="2400"/>
              <a:t>与</a:t>
            </a:r>
            <a:r>
              <a:rPr kumimoji="0" lang="zh-CN" altLang="en-US" sz="2400">
                <a:solidFill>
                  <a:srgbClr val="0000FF"/>
                </a:solidFill>
              </a:rPr>
              <a:t>物</a:t>
            </a:r>
            <a:r>
              <a:rPr kumimoji="0" lang="en-US" altLang="zh-CN" sz="2400"/>
              <a:t>)</a:t>
            </a:r>
            <a:r>
              <a:rPr kumimoji="0" lang="zh-CN" altLang="en-US" sz="2400"/>
              <a:t>及相互联系，可以这样来描述：</a:t>
            </a:r>
            <a:endParaRPr kumimoji="0" lang="en-US" altLang="zh-CN" sz="2400"/>
          </a:p>
          <a:p>
            <a:pPr marL="0" indent="0">
              <a:lnSpc>
                <a:spcPts val="2200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学生</a:t>
            </a:r>
            <a:r>
              <a:rPr kumimoji="0" lang="zh-CN" altLang="en-US" sz="2400"/>
              <a:t>的内涵和外延</a:t>
            </a:r>
            <a:r>
              <a:rPr kumimoji="0" lang="zh-CN" altLang="en-US" sz="2400">
                <a:solidFill>
                  <a:srgbClr val="0000FF"/>
                </a:solidFill>
              </a:rPr>
              <a:t>：</a:t>
            </a:r>
            <a:r>
              <a:rPr kumimoji="0" lang="en-US" altLang="zh-CN" sz="2400"/>
              <a:t>(</a:t>
            </a:r>
            <a:r>
              <a:rPr kumimoji="0" lang="zh-CN" altLang="en-US" sz="2400"/>
              <a:t>物</a:t>
            </a:r>
            <a:r>
              <a:rPr kumimoji="0" lang="en-US" altLang="zh-CN" sz="2400"/>
              <a:t>)</a:t>
            </a:r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zh-CN" altLang="en-US" sz="2000"/>
              <a:t>，姓名，性别，籍贯，民族</a:t>
            </a:r>
            <a:r>
              <a:rPr kumimoji="0" lang="zh-CN" altLang="zh-CN" sz="2000"/>
              <a:t>，</a:t>
            </a:r>
            <a:r>
              <a:rPr kumimoji="0" lang="en-US" altLang="zh-CN" sz="2000"/>
              <a:t>…</a:t>
            </a:r>
            <a:r>
              <a:rPr kumimoji="0" lang="zh-CN" altLang="en-US" sz="2000"/>
              <a:t>等</a:t>
            </a:r>
            <a:r>
              <a:rPr kumimoji="0" lang="zh-CN" altLang="en-US" sz="2000" b="1">
                <a:solidFill>
                  <a:srgbClr val="464660"/>
                </a:solidFill>
              </a:rPr>
              <a:t>属性</a:t>
            </a:r>
            <a:r>
              <a:rPr kumimoji="0" lang="zh-CN" altLang="en-US" sz="2000"/>
              <a:t>（</a:t>
            </a:r>
            <a:r>
              <a:rPr kumimoji="0" lang="zh-CN" altLang="en-US" sz="2000">
                <a:solidFill>
                  <a:srgbClr val="0000FF"/>
                </a:solidFill>
              </a:rPr>
              <a:t>内涵</a:t>
            </a:r>
            <a:r>
              <a:rPr kumimoji="0" lang="zh-CN" altLang="en-US" sz="2000"/>
              <a:t>）</a:t>
            </a:r>
            <a:endParaRPr kumimoji="0" lang="zh-CN" altLang="zh-CN" sz="2400"/>
          </a:p>
          <a:p>
            <a:pPr lvl="1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属性也可以有许多分类，</a:t>
            </a:r>
            <a:r>
              <a:rPr kumimoji="0" lang="zh-CN" altLang="zh-CN" sz="2000"/>
              <a:t>比如：</a:t>
            </a:r>
          </a:p>
          <a:p>
            <a:pPr lvl="1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   </a:t>
            </a:r>
            <a:r>
              <a:rPr kumimoji="0" lang="zh-CN" altLang="en-US" sz="2000"/>
              <a:t>自然属性</a:t>
            </a:r>
            <a:r>
              <a:rPr kumimoji="0" lang="en-US" altLang="zh-CN" sz="2000"/>
              <a:t>(</a:t>
            </a:r>
            <a:r>
              <a:rPr kumimoji="0" lang="zh-CN" altLang="en-US" sz="2000"/>
              <a:t>性别，出生日期等</a:t>
            </a:r>
            <a:r>
              <a:rPr kumimoji="0" lang="en-US" altLang="zh-CN" sz="2000"/>
              <a:t>)</a:t>
            </a:r>
            <a:r>
              <a:rPr kumimoji="0" lang="zh-CN" altLang="en-US" sz="2000"/>
              <a:t>和社会属性</a:t>
            </a:r>
            <a:r>
              <a:rPr kumimoji="0" lang="en-US" altLang="zh-CN" sz="2000"/>
              <a:t>(</a:t>
            </a:r>
            <a:r>
              <a:rPr kumimoji="0" lang="zh-CN" altLang="en-US" sz="2000"/>
              <a:t>党员，国籍等</a:t>
            </a:r>
            <a:r>
              <a:rPr kumimoji="0" lang="en-US" altLang="zh-CN" sz="2000"/>
              <a:t>)</a:t>
            </a:r>
            <a:endParaRPr kumimoji="0" lang="zh-CN" altLang="zh-CN" sz="20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400"/>
              <a:t>        </a:t>
            </a:r>
            <a:r>
              <a:rPr kumimoji="0" lang="zh-CN" altLang="en-US" sz="2000"/>
              <a:t>客观属性(住址，电话等</a:t>
            </a:r>
            <a:r>
              <a:rPr kumimoji="0" lang="en-US" altLang="zh-CN" sz="2000"/>
              <a:t>)</a:t>
            </a:r>
            <a:r>
              <a:rPr kumimoji="0" lang="zh-CN" altLang="en-US" sz="2000"/>
              <a:t>和</a:t>
            </a:r>
            <a:r>
              <a:rPr kumimoji="0" lang="zh-CN" altLang="zh-CN" sz="2000"/>
              <a:t>主观属性</a:t>
            </a:r>
            <a:r>
              <a:rPr kumimoji="0" lang="en-US" altLang="zh-CN" sz="2000"/>
              <a:t>(</a:t>
            </a:r>
            <a:r>
              <a:rPr kumimoji="0" lang="zh-CN" altLang="en-US" sz="2000"/>
              <a:t>偶像，喜好，信仰等</a:t>
            </a:r>
            <a:r>
              <a:rPr kumimoji="0" lang="en-US" altLang="zh-CN" sz="2000"/>
              <a:t>)</a:t>
            </a:r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张三；李四；王麻子</a:t>
            </a:r>
            <a:r>
              <a:rPr kumimoji="0" lang="en-US" altLang="zh-CN" sz="2000"/>
              <a:t>;</a:t>
            </a:r>
            <a:r>
              <a:rPr kumimoji="0" lang="is-IS" altLang="zh-CN" sz="2000"/>
              <a:t>…</a:t>
            </a:r>
            <a:r>
              <a:rPr kumimoji="0" lang="zh-CN" altLang="en-US" sz="2000"/>
              <a:t>同类型的不同客观个体（</a:t>
            </a:r>
            <a:r>
              <a:rPr kumimoji="0" lang="zh-CN" altLang="en-US" sz="2000">
                <a:solidFill>
                  <a:srgbClr val="0000FF"/>
                </a:solidFill>
              </a:rPr>
              <a:t>外延</a:t>
            </a:r>
            <a:r>
              <a:rPr kumimoji="0" lang="zh-CN" altLang="en-US" sz="2000"/>
              <a:t>）</a:t>
            </a:r>
            <a:endParaRPr kumimoji="0" lang="zh-CN" altLang="zh-CN" sz="2400"/>
          </a:p>
          <a:p>
            <a:pPr marL="0" indent="0">
              <a:lnSpc>
                <a:spcPts val="2200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课程</a:t>
            </a:r>
            <a:r>
              <a:rPr kumimoji="0" lang="zh-CN" altLang="en-US" sz="2400"/>
              <a:t>的内涵和外延</a:t>
            </a:r>
            <a:r>
              <a:rPr kumimoji="0" lang="zh-CN" altLang="en-US" sz="2400">
                <a:solidFill>
                  <a:srgbClr val="0000FF"/>
                </a:solidFill>
              </a:rPr>
              <a:t>：</a:t>
            </a:r>
            <a:r>
              <a:rPr kumimoji="0" lang="zh-CN" altLang="en-US" sz="2400"/>
              <a:t>（物）</a:t>
            </a:r>
            <a:endParaRPr kumimoji="0" lang="en-US" altLang="zh-CN" sz="24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kumimoji="0" lang="zh-CN" altLang="en-US" sz="2000"/>
              <a:t>，课程名，学分，学时数</a:t>
            </a:r>
            <a:r>
              <a:rPr kumimoji="0" lang="zh-CN" altLang="zh-CN" sz="2000"/>
              <a:t>，</a:t>
            </a:r>
            <a:r>
              <a:rPr kumimoji="0" lang="en-US" altLang="zh-CN" sz="2000"/>
              <a:t>…</a:t>
            </a:r>
            <a:r>
              <a:rPr kumimoji="0" lang="zh-CN" altLang="en-US" sz="2000"/>
              <a:t>（内涵）</a:t>
            </a:r>
            <a:endParaRPr kumimoji="0" lang="en-US" altLang="zh-CN" sz="24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en-US" altLang="zh-CN" sz="2000"/>
              <a:t>C</a:t>
            </a:r>
            <a:r>
              <a:rPr kumimoji="0" lang="zh-CN" altLang="en-US" sz="2000"/>
              <a:t>语言，高等数学，大学物理，</a:t>
            </a:r>
            <a:r>
              <a:rPr kumimoji="0" lang="is-IS" altLang="zh-CN" sz="2000"/>
              <a:t>…</a:t>
            </a:r>
            <a:r>
              <a:rPr kumimoji="0" lang="zh-CN" altLang="en-US" sz="2000"/>
              <a:t>（外延）</a:t>
            </a:r>
            <a:endParaRPr kumimoji="0" lang="en-US" altLang="zh-CN" sz="2400"/>
          </a:p>
          <a:p>
            <a:pPr marL="0" indent="0">
              <a:lnSpc>
                <a:spcPts val="2200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选课</a:t>
            </a:r>
            <a:r>
              <a:rPr kumimoji="0" lang="zh-CN" altLang="en-US" sz="2400"/>
              <a:t>的内涵和外延</a:t>
            </a:r>
            <a:r>
              <a:rPr kumimoji="0" lang="zh-CN" altLang="en-US" sz="2400">
                <a:solidFill>
                  <a:srgbClr val="0000FF"/>
                </a:solidFill>
              </a:rPr>
              <a:t>：</a:t>
            </a:r>
            <a:r>
              <a:rPr kumimoji="0" lang="zh-CN" altLang="en-US" sz="2400"/>
              <a:t>（事）</a:t>
            </a:r>
            <a:endParaRPr kumimoji="0" lang="en-US" altLang="zh-CN" sz="2400">
              <a:sym typeface="Wingdings" panose="05000000000000000000" pitchFamily="2" charset="2"/>
            </a:endParaRPr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简单有效的方式：</a:t>
            </a:r>
            <a:endParaRPr kumimoji="0" lang="en-US" altLang="zh-CN" sz="2000"/>
          </a:p>
          <a:p>
            <a:pPr lvl="1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选课注册表：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zh-CN" altLang="en-US" sz="2000"/>
              <a:t>，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kumimoji="0" lang="zh-CN" altLang="en-US" sz="2000"/>
              <a:t>，选课日期，课程成绩，</a:t>
            </a:r>
            <a:r>
              <a:rPr kumimoji="0" lang="is-IS" altLang="zh-CN" sz="2000"/>
              <a:t>…</a:t>
            </a:r>
            <a:r>
              <a:rPr kumimoji="0" lang="zh-CN" altLang="en-US" sz="2000"/>
              <a:t>（内涵）</a:t>
            </a:r>
            <a:endParaRPr kumimoji="0" lang="en-US" altLang="zh-CN" sz="2000"/>
          </a:p>
          <a:p>
            <a:pPr lvl="1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注册表上的各个行</a:t>
            </a:r>
            <a:r>
              <a:rPr kumimoji="0" lang="is-IS" altLang="zh-CN" sz="2000"/>
              <a:t>…</a:t>
            </a:r>
            <a:r>
              <a:rPr kumimoji="0" lang="zh-CN" altLang="en-US" sz="2000"/>
              <a:t>（外延）</a:t>
            </a:r>
            <a:endParaRPr kumimoji="0" lang="is-IS" altLang="zh-CN" sz="20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zh-CN" altLang="zh-CN" sz="2400"/>
              <a:t> </a:t>
            </a:r>
            <a:r>
              <a:rPr kumimoji="0" lang="zh-CN" altLang="en-US" sz="2400"/>
              <a:t> </a:t>
            </a:r>
            <a:r>
              <a:rPr kumimoji="0" lang="zh-CN" altLang="en-US" sz="2000"/>
              <a:t>其它可能的描述方式：学生课程之间有某种特殊联系</a:t>
            </a:r>
            <a:endParaRPr kumimoji="0" lang="zh-CN" altLang="zh-CN" sz="2400"/>
          </a:p>
          <a:p>
            <a:pPr marL="0" indent="0">
              <a:lnSpc>
                <a:spcPts val="2200"/>
              </a:lnSpc>
            </a:pPr>
            <a:endParaRPr kumimoji="0" lang="zh-CN" altLang="en-US" sz="2400"/>
          </a:p>
        </p:txBody>
      </p:sp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EEA371A4-648A-475E-AD9C-B11AE207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415005-9EC8-4C18-A3FE-16A4322E318F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400"/>
          </a:p>
        </p:txBody>
      </p:sp>
      <p:sp>
        <p:nvSpPr>
          <p:cNvPr id="21507" name="矩形 3">
            <a:extLst>
              <a:ext uri="{FF2B5EF4-FFF2-40B4-BE49-F238E27FC236}">
                <a16:creationId xmlns:a16="http://schemas.microsoft.com/office/drawing/2014/main" id="{411F3D2D-6E50-4277-B430-F2122E74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2238"/>
            <a:ext cx="5256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“谁”的描述方法直观例示</a:t>
            </a:r>
          </a:p>
        </p:txBody>
      </p:sp>
      <p:sp>
        <p:nvSpPr>
          <p:cNvPr id="21508" name="AutoShape 6">
            <a:extLst>
              <a:ext uri="{FF2B5EF4-FFF2-40B4-BE49-F238E27FC236}">
                <a16:creationId xmlns:a16="http://schemas.microsoft.com/office/drawing/2014/main" id="{3483E93C-DB43-4941-B60F-AF01B670C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933825"/>
            <a:ext cx="2339975" cy="779463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＊这些事和物该如何表示</a:t>
            </a:r>
            <a:r>
              <a:rPr kumimoji="0" lang="zh-CN" altLang="zh-CN" sz="1600"/>
              <a:t>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21509" name="标题 1">
            <a:extLst>
              <a:ext uri="{FF2B5EF4-FFF2-40B4-BE49-F238E27FC236}">
                <a16:creationId xmlns:a16="http://schemas.microsoft.com/office/drawing/2014/main" id="{3C0F324B-65D2-45EA-8226-F9A99893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50" y="49213"/>
            <a:ext cx="4356100" cy="534987"/>
          </a:xfrm>
        </p:spPr>
        <p:txBody>
          <a:bodyPr/>
          <a:lstStyle/>
          <a:p>
            <a:pPr algn="r"/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数据库如何描述客观世界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80,&quot;width&quot;:8662}"/>
</p:tagLst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4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4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黑体" panose="02010609060101010101" pitchFamily="2" charset="-122"/>
            <a:ea typeface="黑体" panose="02010609060101010101" pitchFamily="2" charset="-122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27</TotalTime>
  <Words>1733</Words>
  <Application>Microsoft Office PowerPoint</Application>
  <PresentationFormat>全屏显示(4:3)</PresentationFormat>
  <Paragraphs>238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楷体_GB2312</vt:lpstr>
      <vt:lpstr>宋体</vt:lpstr>
      <vt:lpstr>Arial</vt:lpstr>
      <vt:lpstr>Tahoma</vt:lpstr>
      <vt:lpstr>Times New Roman</vt:lpstr>
      <vt:lpstr>Wingdings</vt:lpstr>
      <vt:lpstr>01069079</vt:lpstr>
      <vt:lpstr>            引言 (数据库系统的演变与发展) </vt:lpstr>
      <vt:lpstr>四位图灵奖得主</vt:lpstr>
      <vt:lpstr>主要学习目标</vt:lpstr>
      <vt:lpstr>前测小问题</vt:lpstr>
      <vt:lpstr> 一 引言 </vt:lpstr>
      <vt:lpstr>PowerPoint 演示文稿</vt:lpstr>
      <vt:lpstr>1.2 数据库如何描述客观世界</vt:lpstr>
      <vt:lpstr>1.2 数据库如何描述客观世界</vt:lpstr>
      <vt:lpstr>1.2 数据库如何描述客观世界</vt:lpstr>
      <vt:lpstr>1.2 数据库如何描述客观世界</vt:lpstr>
      <vt:lpstr>二 数据管理的发展过程</vt:lpstr>
      <vt:lpstr>2.1 手工阶段</vt:lpstr>
      <vt:lpstr>2.2 程序阶段 </vt:lpstr>
      <vt:lpstr>2.3 文件阶段</vt:lpstr>
      <vt:lpstr>2.4 数据库阶段</vt:lpstr>
      <vt:lpstr>3.1 什么是数据模型</vt:lpstr>
      <vt:lpstr>PowerPoint 演示文稿</vt:lpstr>
      <vt:lpstr>PowerPoint 演示文稿</vt:lpstr>
      <vt:lpstr>PowerPoint 演示文稿</vt:lpstr>
      <vt:lpstr>随堂小测试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第14讲:(第10章)            物理设计(数据库存储技术)</dc:title>
  <dc:subject/>
  <dc:creator>Microsoft Office 用户</dc:creator>
  <cp:keywords/>
  <dc:description/>
  <cp:lastModifiedBy>ylredleaf@sina.com</cp:lastModifiedBy>
  <cp:revision>85</cp:revision>
  <dcterms:created xsi:type="dcterms:W3CDTF">2018-05-01T14:31:45Z</dcterms:created>
  <dcterms:modified xsi:type="dcterms:W3CDTF">2021-04-07T13:46:29Z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  <property fmtid="{D5CDD505-2E9C-101B-9397-08002B2CF9AE}" pid="3" name="KSOProductBuildVer">
    <vt:lpwstr>2052-11.1.0.10314</vt:lpwstr>
  </property>
</Properties>
</file>