
<file path=[Content_Types].xml><?xml version="1.0" encoding="utf-8"?>
<Types xmlns="http://schemas.openxmlformats.org/package/2006/content-types">
  <Default Extension="bin" ContentType="audio/unknown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8" r:id="rId2"/>
    <p:sldId id="671" r:id="rId3"/>
    <p:sldId id="669" r:id="rId4"/>
    <p:sldId id="670" r:id="rId5"/>
    <p:sldId id="514" r:id="rId6"/>
    <p:sldId id="515" r:id="rId7"/>
    <p:sldId id="516" r:id="rId8"/>
    <p:sldId id="518" r:id="rId9"/>
    <p:sldId id="517" r:id="rId10"/>
    <p:sldId id="519" r:id="rId11"/>
    <p:sldId id="525" r:id="rId12"/>
    <p:sldId id="520" r:id="rId13"/>
    <p:sldId id="523" r:id="rId14"/>
    <p:sldId id="524" r:id="rId15"/>
    <p:sldId id="521" r:id="rId16"/>
    <p:sldId id="526" r:id="rId17"/>
    <p:sldId id="527" r:id="rId18"/>
    <p:sldId id="528" r:id="rId19"/>
    <p:sldId id="529" r:id="rId20"/>
    <p:sldId id="540" r:id="rId21"/>
    <p:sldId id="530" r:id="rId22"/>
    <p:sldId id="531" r:id="rId23"/>
    <p:sldId id="532" r:id="rId24"/>
    <p:sldId id="533" r:id="rId25"/>
    <p:sldId id="534" r:id="rId26"/>
    <p:sldId id="535" r:id="rId27"/>
    <p:sldId id="536" r:id="rId28"/>
    <p:sldId id="538" r:id="rId29"/>
    <p:sldId id="539" r:id="rId30"/>
    <p:sldId id="630" r:id="rId31"/>
    <p:sldId id="500" r:id="rId32"/>
  </p:sldIdLst>
  <p:sldSz cx="9144000" cy="6858000" type="screen4x3"/>
  <p:notesSz cx="6735763" cy="9799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7" autoAdjust="0"/>
    <p:restoredTop sz="91425" autoAdjust="0"/>
  </p:normalViewPr>
  <p:slideViewPr>
    <p:cSldViewPr snapToGrid="0">
      <p:cViewPr varScale="1">
        <p:scale>
          <a:sx n="79" d="100"/>
          <a:sy n="79" d="100"/>
        </p:scale>
        <p:origin x="1723" y="43"/>
      </p:cViewPr>
      <p:guideLst>
        <p:guide orient="horz" pos="2137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5AA9FB8-3AF7-409E-BE6E-01EBA5C630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b="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F89737D-EDA8-4D38-9058-833921DF508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b="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DB9D31AE-124D-449C-8122-BD906A0577E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7513"/>
            <a:ext cx="291941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b="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F7475810-74AF-43E7-B3D3-C5831C772B1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07513"/>
            <a:ext cx="2919412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495CE880-5131-4DB7-B5B8-3C48236581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0DC9CAC-AF4B-42A9-8422-94BD2D8CC8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b="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D8BA1B31-D0E0-4B11-9DDD-6C3CC9A08BD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b="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2066FD9F-3705-42F3-879F-FC0264B7319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7575" y="735013"/>
            <a:ext cx="4900613" cy="3675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84AF201-2CAA-4524-9B85-1EF110B82E3D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73100" y="4654550"/>
            <a:ext cx="5389563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4586672C-01CD-4DA4-814E-0A8F80188D7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7513"/>
            <a:ext cx="291941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b="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20EF038F-C168-481C-8DBE-74F5EB9726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07513"/>
            <a:ext cx="2919412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42A832D8-8B4C-41A0-B444-154C35EBC74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D81D13C-6284-4696-AA42-A109DD2DA9FD}"/>
              </a:ext>
            </a:extLst>
          </p:cNvPr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14763" y="9307513"/>
            <a:ext cx="2919412" cy="490537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fld id="{2DD9FCF9-878A-4A20-BBDD-232B73660051}" type="slidenum">
              <a:rPr lang="zh-CN" altLang="en-US" sz="12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 algn="r" eaLnBrk="0" hangingPunct="0"/>
              <a:t>1</a:t>
            </a:fld>
            <a:endParaRPr lang="en-US" altLang="zh-CN" sz="1200" b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AEA36620-5B2C-462A-88F5-A03C96B5B51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19163" y="735013"/>
            <a:ext cx="4900612" cy="3675062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815E0D0-A7BE-44CC-A9B5-8C802224D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8525" y="4654550"/>
            <a:ext cx="4938713" cy="4410075"/>
          </a:xfrm>
          <a:noFill/>
          <a:ln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E00A3BBA-616E-48C1-A3E4-3595E64C6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9055491-9D76-47C5-93AD-773E178325C4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76159362-5871-4C66-B447-B7404192FD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694B587-3677-4485-90D6-AB8B835FC5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宋体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836841F-FDAE-41B3-A00F-5F8B363B99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39EC24A-04BE-4533-AD6D-B87BE182F874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9696514E-2E83-4F99-8CB9-A954D34847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902A2D62-2223-4885-BCB3-2FD5596DA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宋体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7D64C2F5-96E7-4BFB-9AA0-9B3D67ADA3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602AAB7-383D-49F9-9820-004C5989A968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F59DCEC2-B657-4894-838E-108185C8BB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79C2886-669A-49FB-B1A2-B30CADAC7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宋体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B6E49E0C-36D3-4845-8D87-8EF15C98B1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AA41F6-813B-4CE0-918A-12BD3403BB7D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947E41A3-9A9A-40D6-BC09-C00BC28760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29AD54D-890A-4F34-9DCB-34611D3D99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宋体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2949E174-F1CB-4B6C-9910-38D9099DA2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CCA840-1B77-4FD1-9E17-9478A74C7555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BADD1E38-E5FB-4EBB-9CDB-7CDD870FD1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2F6FE45A-7645-42E8-982E-7C310E7DA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宋体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D582C5B-B6CD-4395-B195-E9FBCC505F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AE0A3B-BF31-46BA-8425-07DEB293DA5E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0A061B47-1109-4D15-9F82-9797957519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A3438289-54CF-482A-93A3-0E529B6B14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宋体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8B521E63-0251-4CD7-A95F-843639F174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8C5FFDF-9753-407F-80F9-B182A943EF4B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2CEE6B33-C016-417A-BEB8-8ED0F9E58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38D76027-A4F6-4E12-912A-C3BC32AF3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宋体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1431A046-3CAB-41A3-B33B-328CB462DE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4F6DC9-923C-403B-9AC7-D87A8302EF34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141B4519-D20F-4709-B109-F509A9D7BE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9C94B44-EC6A-4503-AEE0-43EC87A34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宋体" charset="0"/>
              <a:ea typeface="宋体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E1A55544-C167-48A5-8B1F-57497EBA916C}"/>
              </a:ext>
            </a:extLst>
          </p:cNvPr>
          <p:cNvGrpSpPr>
            <a:grpSpLocks/>
          </p:cNvGrpSpPr>
          <p:nvPr/>
        </p:nvGrpSpPr>
        <p:grpSpPr bwMode="auto">
          <a:xfrm>
            <a:off x="0" y="1447800"/>
            <a:ext cx="9156700" cy="757238"/>
            <a:chOff x="0" y="0"/>
            <a:chExt cx="5768" cy="477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E2E63E58-91A0-45D6-B9AA-0D1F66AF3393}"/>
                </a:ext>
              </a:extLst>
            </p:cNvPr>
            <p:cNvSpPr/>
            <p:nvPr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99F9A039-9A02-4F69-8DFB-F8AA55B34C2F}"/>
                </a:ext>
              </a:extLst>
            </p:cNvPr>
            <p:cNvSpPr/>
            <p:nvPr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88888B2-9045-4D16-8EFD-BB6303B6CFB4}"/>
                </a:ext>
              </a:extLst>
            </p:cNvPr>
            <p:cNvSpPr/>
            <p:nvPr/>
          </p:nvSpPr>
          <p:spPr bwMode="auto">
            <a:xfrm>
              <a:off x="56" y="0"/>
              <a:ext cx="708" cy="459"/>
            </a:xfrm>
            <a:custGeom>
              <a:avLst/>
              <a:gdLst>
                <a:gd name="T0" fmla="*/ 0 w 708"/>
                <a:gd name="T1" fmla="*/ 432 h 459"/>
                <a:gd name="T2" fmla="*/ 0 w 708"/>
                <a:gd name="T3" fmla="*/ 453 h 459"/>
                <a:gd name="T4" fmla="*/ 72 w 708"/>
                <a:gd name="T5" fmla="*/ 324 h 459"/>
                <a:gd name="T6" fmla="*/ 198 w 708"/>
                <a:gd name="T7" fmla="*/ 201 h 459"/>
                <a:gd name="T8" fmla="*/ 366 w 708"/>
                <a:gd name="T9" fmla="*/ 102 h 459"/>
                <a:gd name="T10" fmla="*/ 531 w 708"/>
                <a:gd name="T11" fmla="*/ 36 h 459"/>
                <a:gd name="T12" fmla="*/ 609 w 708"/>
                <a:gd name="T13" fmla="*/ 0 h 459"/>
                <a:gd name="T14" fmla="*/ 708 w 708"/>
                <a:gd name="T15" fmla="*/ 3 h 459"/>
                <a:gd name="T16" fmla="*/ 591 w 708"/>
                <a:gd name="T17" fmla="*/ 66 h 459"/>
                <a:gd name="T18" fmla="*/ 417 w 708"/>
                <a:gd name="T19" fmla="*/ 126 h 459"/>
                <a:gd name="T20" fmla="*/ 237 w 708"/>
                <a:gd name="T21" fmla="*/ 231 h 459"/>
                <a:gd name="T22" fmla="*/ 117 w 708"/>
                <a:gd name="T23" fmla="*/ 345 h 459"/>
                <a:gd name="T24" fmla="*/ 51 w 708"/>
                <a:gd name="T25" fmla="*/ 459 h 459"/>
                <a:gd name="T26" fmla="*/ 0 w 708"/>
                <a:gd name="T27" fmla="*/ 453 h 4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ABAE6B5-EC0E-4542-AB10-B6EF19117AA4}"/>
                </a:ext>
              </a:extLst>
            </p:cNvPr>
            <p:cNvSpPr/>
            <p:nvPr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D2470FF9-DF3D-4173-BE99-A33284C7020D}"/>
                </a:ext>
              </a:extLst>
            </p:cNvPr>
            <p:cNvSpPr/>
            <p:nvPr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8C4F18FA-2E9B-4CD0-9568-06648E25BCED}"/>
                </a:ext>
              </a:extLst>
            </p:cNvPr>
            <p:cNvSpPr/>
            <p:nvPr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2047F71-C0E6-45E0-87C2-2A33ADF88530}"/>
                </a:ext>
              </a:extLst>
            </p:cNvPr>
            <p:cNvSpPr/>
            <p:nvPr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2193126-6CDF-4255-BC70-57258D59DD3C}"/>
                </a:ext>
              </a:extLst>
            </p:cNvPr>
            <p:cNvSpPr/>
            <p:nvPr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D51AB9EB-D2FB-4BAC-AB36-AD6AB7586041}"/>
                </a:ext>
              </a:extLst>
            </p:cNvPr>
            <p:cNvSpPr/>
            <p:nvPr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030ACBC-11F7-4F06-B909-5D9D3E21369A}"/>
                </a:ext>
              </a:extLst>
            </p:cNvPr>
            <p:cNvSpPr/>
            <p:nvPr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091342F-0AB6-4DC7-82E9-AD2CFF4D8249}"/>
                </a:ext>
              </a:extLst>
            </p:cNvPr>
            <p:cNvSpPr/>
            <p:nvPr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D9A51C1-453A-4E1B-A326-4EAC6E0F4719}"/>
                </a:ext>
              </a:extLst>
            </p:cNvPr>
            <p:cNvSpPr/>
            <p:nvPr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F24D013-5618-413C-B769-8FB2219BEEB0}"/>
                </a:ext>
              </a:extLst>
            </p:cNvPr>
            <p:cNvSpPr/>
            <p:nvPr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CB2C03C1-BBD6-41DA-BB81-1210384220A6}"/>
                </a:ext>
              </a:extLst>
            </p:cNvPr>
            <p:cNvSpPr/>
            <p:nvPr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405ABC52-579D-45A2-9BB5-44D8B3697818}"/>
                </a:ext>
              </a:extLst>
            </p:cNvPr>
            <p:cNvSpPr/>
            <p:nvPr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56021F1B-5817-48AC-B904-551294393565}"/>
                </a:ext>
              </a:extLst>
            </p:cNvPr>
            <p:cNvSpPr/>
            <p:nvPr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D9A56A6E-3502-489F-AE12-ED682709C5AA}"/>
                </a:ext>
              </a:extLst>
            </p:cNvPr>
            <p:cNvSpPr/>
            <p:nvPr/>
          </p:nvSpPr>
          <p:spPr bwMode="auto">
            <a:xfrm>
              <a:off x="3618" y="308"/>
              <a:ext cx="318" cy="158"/>
            </a:xfrm>
            <a:custGeom>
              <a:avLst/>
              <a:gdLst>
                <a:gd name="T0" fmla="*/ 0 w 318"/>
                <a:gd name="T1" fmla="*/ 158 h 158"/>
                <a:gd name="T2" fmla="*/ 12 w 318"/>
                <a:gd name="T3" fmla="*/ 137 h 158"/>
                <a:gd name="T4" fmla="*/ 162 w 318"/>
                <a:gd name="T5" fmla="*/ 71 h 158"/>
                <a:gd name="T6" fmla="*/ 249 w 318"/>
                <a:gd name="T7" fmla="*/ 20 h 158"/>
                <a:gd name="T8" fmla="*/ 285 w 318"/>
                <a:gd name="T9" fmla="*/ 2 h 158"/>
                <a:gd name="T10" fmla="*/ 309 w 318"/>
                <a:gd name="T11" fmla="*/ 11 h 158"/>
                <a:gd name="T12" fmla="*/ 303 w 318"/>
                <a:gd name="T13" fmla="*/ 47 h 158"/>
                <a:gd name="T14" fmla="*/ 219 w 318"/>
                <a:gd name="T15" fmla="*/ 89 h 158"/>
                <a:gd name="T16" fmla="*/ 108 w 318"/>
                <a:gd name="T17" fmla="*/ 140 h 158"/>
                <a:gd name="T18" fmla="*/ 57 w 318"/>
                <a:gd name="T19" fmla="*/ 152 h 158"/>
                <a:gd name="T20" fmla="*/ 0 w 318"/>
                <a:gd name="T21" fmla="*/ 158 h 1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849E0256-617B-453B-88C4-668D5BBE6A9A}"/>
                </a:ext>
              </a:extLst>
            </p:cNvPr>
            <p:cNvSpPr/>
            <p:nvPr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86BE1D2-7F5E-49E8-8C9D-7F56C29B4DB7}"/>
                </a:ext>
              </a:extLst>
            </p:cNvPr>
            <p:cNvSpPr/>
            <p:nvPr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74D8FA09-831B-46D5-8C02-72F68020B6E0}"/>
                </a:ext>
              </a:extLst>
            </p:cNvPr>
            <p:cNvSpPr/>
            <p:nvPr/>
          </p:nvSpPr>
          <p:spPr bwMode="auto">
            <a:xfrm>
              <a:off x="4689" y="186"/>
              <a:ext cx="537" cy="120"/>
            </a:xfrm>
            <a:custGeom>
              <a:avLst/>
              <a:gdLst>
                <a:gd name="T0" fmla="*/ 23 w 537"/>
                <a:gd name="T1" fmla="*/ 6 h 120"/>
                <a:gd name="T2" fmla="*/ 188 w 537"/>
                <a:gd name="T3" fmla="*/ 3 h 120"/>
                <a:gd name="T4" fmla="*/ 323 w 537"/>
                <a:gd name="T5" fmla="*/ 27 h 120"/>
                <a:gd name="T6" fmla="*/ 464 w 537"/>
                <a:gd name="T7" fmla="*/ 69 h 120"/>
                <a:gd name="T8" fmla="*/ 521 w 537"/>
                <a:gd name="T9" fmla="*/ 90 h 120"/>
                <a:gd name="T10" fmla="*/ 533 w 537"/>
                <a:gd name="T11" fmla="*/ 105 h 120"/>
                <a:gd name="T12" fmla="*/ 497 w 537"/>
                <a:gd name="T13" fmla="*/ 120 h 120"/>
                <a:gd name="T14" fmla="*/ 452 w 537"/>
                <a:gd name="T15" fmla="*/ 108 h 120"/>
                <a:gd name="T16" fmla="*/ 350 w 537"/>
                <a:gd name="T17" fmla="*/ 72 h 120"/>
                <a:gd name="T18" fmla="*/ 158 w 537"/>
                <a:gd name="T19" fmla="*/ 39 h 120"/>
                <a:gd name="T20" fmla="*/ 50 w 537"/>
                <a:gd name="T21" fmla="*/ 39 h 120"/>
                <a:gd name="T22" fmla="*/ 23 w 537"/>
                <a:gd name="T23" fmla="*/ 6 h 1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9F21B71A-F451-41C9-AAF1-1D69ADA4E727}"/>
                </a:ext>
              </a:extLst>
            </p:cNvPr>
            <p:cNvSpPr/>
            <p:nvPr/>
          </p:nvSpPr>
          <p:spPr bwMode="auto">
            <a:xfrm>
              <a:off x="4968" y="312"/>
              <a:ext cx="800" cy="143"/>
            </a:xfrm>
            <a:custGeom>
              <a:avLst/>
              <a:gdLst>
                <a:gd name="T0" fmla="*/ 800 w 800"/>
                <a:gd name="T1" fmla="*/ 24 h 143"/>
                <a:gd name="T2" fmla="*/ 782 w 800"/>
                <a:gd name="T3" fmla="*/ 15 h 143"/>
                <a:gd name="T4" fmla="*/ 659 w 800"/>
                <a:gd name="T5" fmla="*/ 63 h 143"/>
                <a:gd name="T6" fmla="*/ 500 w 800"/>
                <a:gd name="T7" fmla="*/ 84 h 143"/>
                <a:gd name="T8" fmla="*/ 326 w 800"/>
                <a:gd name="T9" fmla="*/ 69 h 143"/>
                <a:gd name="T10" fmla="*/ 98 w 800"/>
                <a:gd name="T11" fmla="*/ 21 h 143"/>
                <a:gd name="T12" fmla="*/ 11 w 800"/>
                <a:gd name="T13" fmla="*/ 6 h 143"/>
                <a:gd name="T14" fmla="*/ 32 w 800"/>
                <a:gd name="T15" fmla="*/ 60 h 143"/>
                <a:gd name="T16" fmla="*/ 155 w 800"/>
                <a:gd name="T17" fmla="*/ 96 h 143"/>
                <a:gd name="T18" fmla="*/ 410 w 800"/>
                <a:gd name="T19" fmla="*/ 138 h 143"/>
                <a:gd name="T20" fmla="*/ 596 w 800"/>
                <a:gd name="T21" fmla="*/ 129 h 143"/>
                <a:gd name="T22" fmla="*/ 737 w 800"/>
                <a:gd name="T23" fmla="*/ 90 h 143"/>
                <a:gd name="T24" fmla="*/ 788 w 800"/>
                <a:gd name="T25" fmla="*/ 69 h 143"/>
                <a:gd name="T26" fmla="*/ 800 w 800"/>
                <a:gd name="T27" fmla="*/ 24 h 14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C33BEA77-DAD1-4893-AC8D-E1F646F475F6}"/>
                </a:ext>
              </a:extLst>
            </p:cNvPr>
            <p:cNvSpPr/>
            <p:nvPr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2797" name="Rectangle 29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cs typeface="Tahoma" panose="020B0604030504040204" pitchFamily="2" charset="0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2798" name="Rectangle 3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cs typeface="Tahoma" panose="020B0604030504040204" pitchFamily="2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0E3E7240-74DC-4E41-B719-6B7DF49EB5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latin typeface="Tahoma" panose="020B0604030504040204" pitchFamily="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03A4D2A5-3DA0-4D94-B47B-9C974E61DD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latin typeface="Tahoma" panose="020B0604030504040204" pitchFamily="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BE4CF699-F3C0-4087-A8ED-288A368943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C500056D-68B3-4796-98FF-787D5E2EBC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425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2722C5-7B47-4667-8924-C7CD7F4F26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6A50E9-0747-49E2-8328-39429DFC37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12508B-94D3-4AE4-BAEB-7BCD7C61E7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3669BF-D0C0-4BDE-A3E3-3C0A294088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796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ADB293-74D7-49E6-90FD-A1D89CECE1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5B7C2C-80F0-4030-97CC-32461362EB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90ED63-5375-4424-A755-1D160B1D24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1FF308-D3DC-42BA-A577-0FF5C751DE0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076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A7C7DF0-4605-4F65-A4DA-AC620644C3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9D158C-C597-44CB-B26A-F220A455CE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51C8D8-548E-4BF4-8EEB-15BA036B82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1A2885-4A69-40B3-96B1-46A6104E7E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05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3CA10C-8DEF-4333-8089-4E6ECFD195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98AE3C-2B9D-4815-98D0-3C278D4240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814179-0AA0-4DDD-A4BE-3BDC62B432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A8CD3-E860-4C71-8BA9-3E56AFBC4FB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265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133600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594EBE-8CB7-4851-83F5-6995328737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83EEB1-1284-4454-9A54-1A7AD6709E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544E58-F5E2-4048-A9C3-345FED3C1F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3809D-3954-4681-BA78-AF391364E7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8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C9976FD-44AB-4388-A1BE-C0D2A8DD96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73123A4-A8AE-4BF6-871F-0112DA6EE5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624574-86E6-4685-9617-3256AF5009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FAB3A-90FB-41D9-93B5-246E708AC2A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45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81AEEB3-0374-4784-8082-E7A96AEDE1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369E29F-C902-417E-89A8-3D03D87231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D119D90-7773-495F-842C-A61F93496E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53790-FDAF-4E2C-94CD-44B2E0767C1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557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1DC419E-2C64-49E6-BEB6-57330574C6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78D714D-6261-4CF1-A5A7-9CB4BF534B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3A860AD-E055-4C60-8871-EE9E3D0DA0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2A11B4-5ACB-48C3-AF95-057164107A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13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51153D-2D67-4082-A87B-F99C946A02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7E7428-370C-4658-829F-731428F3A8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A03D6-D4AC-4353-B398-CA0DA542F8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EF4D7-0971-46A2-ADA2-EA51365498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531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F181DE-9DAC-4B5A-B02C-960B4304BD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BE73A5-0E04-441A-8DBE-B35B7509E1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AD0CDF-5D95-4891-A4E4-48FAF183D3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F4CE50-46E3-4125-A591-331178556E3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761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4">
            <a:extLst>
              <a:ext uri="{FF2B5EF4-FFF2-40B4-BE49-F238E27FC236}">
                <a16:creationId xmlns:a16="http://schemas.microsoft.com/office/drawing/2014/main" id="{1276A428-5B7A-43EA-B952-1BB96AB5FA5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69400" cy="6615113"/>
            <a:chOff x="0" y="0"/>
            <a:chExt cx="5776" cy="4167"/>
          </a:xfrm>
        </p:grpSpPr>
        <p:grpSp>
          <p:nvGrpSpPr>
            <p:cNvPr id="1027" name="Group 7">
              <a:extLst>
                <a:ext uri="{FF2B5EF4-FFF2-40B4-BE49-F238E27FC236}">
                  <a16:creationId xmlns:a16="http://schemas.microsoft.com/office/drawing/2014/main" id="{C36C8329-AE0B-43D3-8C18-8230AF7BE8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8" cy="477"/>
              <a:chOff x="0" y="0"/>
              <a:chExt cx="5768" cy="477"/>
            </a:xfrm>
          </p:grpSpPr>
          <p:sp>
            <p:nvSpPr>
              <p:cNvPr id="2" name="Freeform 8">
                <a:extLst>
                  <a:ext uri="{FF2B5EF4-FFF2-40B4-BE49-F238E27FC236}">
                    <a16:creationId xmlns:a16="http://schemas.microsoft.com/office/drawing/2014/main" id="{08120C72-BF4C-4441-A621-C42DE6EC3DBA}"/>
                  </a:ext>
                </a:extLst>
              </p:cNvPr>
              <p:cNvSpPr/>
              <p:nvPr/>
            </p:nvSpPr>
            <p:spPr bwMode="auto">
              <a:xfrm>
                <a:off x="5" y="0"/>
                <a:ext cx="5763" cy="477"/>
              </a:xfrm>
              <a:custGeom>
                <a:avLst/>
                <a:gdLst>
                  <a:gd name="T0" fmla="*/ 0 w 5763"/>
                  <a:gd name="T1" fmla="*/ 450 h 477"/>
                  <a:gd name="T2" fmla="*/ 3 w 5763"/>
                  <a:gd name="T3" fmla="*/ 0 h 477"/>
                  <a:gd name="T4" fmla="*/ 5763 w 5763"/>
                  <a:gd name="T5" fmla="*/ 0 h 477"/>
                  <a:gd name="T6" fmla="*/ 5763 w 5763"/>
                  <a:gd name="T7" fmla="*/ 465 h 477"/>
                  <a:gd name="T8" fmla="*/ 4821 w 5763"/>
                  <a:gd name="T9" fmla="*/ 477 h 477"/>
                  <a:gd name="T10" fmla="*/ 4326 w 5763"/>
                  <a:gd name="T11" fmla="*/ 447 h 477"/>
                  <a:gd name="T12" fmla="*/ 3783 w 5763"/>
                  <a:gd name="T13" fmla="*/ 465 h 477"/>
                  <a:gd name="T14" fmla="*/ 3417 w 5763"/>
                  <a:gd name="T15" fmla="*/ 456 h 477"/>
                  <a:gd name="T16" fmla="*/ 2973 w 5763"/>
                  <a:gd name="T17" fmla="*/ 459 h 477"/>
                  <a:gd name="T18" fmla="*/ 2451 w 5763"/>
                  <a:gd name="T19" fmla="*/ 453 h 477"/>
                  <a:gd name="T20" fmla="*/ 2289 w 5763"/>
                  <a:gd name="T21" fmla="*/ 441 h 477"/>
                  <a:gd name="T22" fmla="*/ 2010 w 5763"/>
                  <a:gd name="T23" fmla="*/ 453 h 477"/>
                  <a:gd name="T24" fmla="*/ 1827 w 5763"/>
                  <a:gd name="T25" fmla="*/ 450 h 477"/>
                  <a:gd name="T26" fmla="*/ 1215 w 5763"/>
                  <a:gd name="T27" fmla="*/ 465 h 477"/>
                  <a:gd name="T28" fmla="*/ 660 w 5763"/>
                  <a:gd name="T29" fmla="*/ 456 h 477"/>
                  <a:gd name="T30" fmla="*/ 0 w 5763"/>
                  <a:gd name="T31" fmla="*/ 450 h 47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763" h="477">
                    <a:moveTo>
                      <a:pt x="0" y="450"/>
                    </a:moveTo>
                    <a:lnTo>
                      <a:pt x="3" y="0"/>
                    </a:lnTo>
                    <a:lnTo>
                      <a:pt x="5763" y="0"/>
                    </a:lnTo>
                    <a:lnTo>
                      <a:pt x="5763" y="465"/>
                    </a:lnTo>
                    <a:lnTo>
                      <a:pt x="4821" y="477"/>
                    </a:lnTo>
                    <a:lnTo>
                      <a:pt x="4326" y="447"/>
                    </a:lnTo>
                    <a:lnTo>
                      <a:pt x="3783" y="465"/>
                    </a:lnTo>
                    <a:lnTo>
                      <a:pt x="3417" y="456"/>
                    </a:lnTo>
                    <a:lnTo>
                      <a:pt x="2973" y="459"/>
                    </a:lnTo>
                    <a:lnTo>
                      <a:pt x="2451" y="453"/>
                    </a:lnTo>
                    <a:lnTo>
                      <a:pt x="2289" y="441"/>
                    </a:lnTo>
                    <a:lnTo>
                      <a:pt x="2010" y="453"/>
                    </a:lnTo>
                    <a:lnTo>
                      <a:pt x="1827" y="450"/>
                    </a:lnTo>
                    <a:lnTo>
                      <a:pt x="1215" y="465"/>
                    </a:lnTo>
                    <a:lnTo>
                      <a:pt x="660" y="456"/>
                    </a:lnTo>
                    <a:lnTo>
                      <a:pt x="0" y="450"/>
                    </a:ln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" name="Freeform 9">
                <a:extLst>
                  <a:ext uri="{FF2B5EF4-FFF2-40B4-BE49-F238E27FC236}">
                    <a16:creationId xmlns:a16="http://schemas.microsoft.com/office/drawing/2014/main" id="{B4695731-028C-47DB-B3BA-E822C7ECE982}"/>
                  </a:ext>
                </a:extLst>
              </p:cNvPr>
              <p:cNvSpPr/>
              <p:nvPr/>
            </p:nvSpPr>
            <p:spPr bwMode="auto">
              <a:xfrm>
                <a:off x="0" y="98"/>
                <a:ext cx="256" cy="253"/>
              </a:xfrm>
              <a:custGeom>
                <a:avLst/>
                <a:gdLst>
                  <a:gd name="T0" fmla="*/ 8 w 256"/>
                  <a:gd name="T1" fmla="*/ 190 h 253"/>
                  <a:gd name="T2" fmla="*/ 71 w 256"/>
                  <a:gd name="T3" fmla="*/ 115 h 253"/>
                  <a:gd name="T4" fmla="*/ 203 w 256"/>
                  <a:gd name="T5" fmla="*/ 16 h 253"/>
                  <a:gd name="T6" fmla="*/ 251 w 256"/>
                  <a:gd name="T7" fmla="*/ 19 h 253"/>
                  <a:gd name="T8" fmla="*/ 236 w 256"/>
                  <a:gd name="T9" fmla="*/ 46 h 253"/>
                  <a:gd name="T10" fmla="*/ 176 w 256"/>
                  <a:gd name="T11" fmla="*/ 82 h 253"/>
                  <a:gd name="T12" fmla="*/ 92 w 256"/>
                  <a:gd name="T13" fmla="*/ 154 h 253"/>
                  <a:gd name="T14" fmla="*/ 23 w 256"/>
                  <a:gd name="T15" fmla="*/ 247 h 253"/>
                  <a:gd name="T16" fmla="*/ 8 w 256"/>
                  <a:gd name="T17" fmla="*/ 190 h 2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56" h="253">
                    <a:moveTo>
                      <a:pt x="8" y="190"/>
                    </a:moveTo>
                    <a:cubicBezTo>
                      <a:pt x="16" y="168"/>
                      <a:pt x="38" y="144"/>
                      <a:pt x="71" y="115"/>
                    </a:cubicBezTo>
                    <a:cubicBezTo>
                      <a:pt x="104" y="86"/>
                      <a:pt x="173" y="32"/>
                      <a:pt x="203" y="16"/>
                    </a:cubicBezTo>
                    <a:cubicBezTo>
                      <a:pt x="233" y="0"/>
                      <a:pt x="246" y="14"/>
                      <a:pt x="251" y="19"/>
                    </a:cubicBezTo>
                    <a:cubicBezTo>
                      <a:pt x="256" y="24"/>
                      <a:pt x="249" y="35"/>
                      <a:pt x="236" y="46"/>
                    </a:cubicBezTo>
                    <a:cubicBezTo>
                      <a:pt x="223" y="57"/>
                      <a:pt x="200" y="64"/>
                      <a:pt x="176" y="82"/>
                    </a:cubicBezTo>
                    <a:cubicBezTo>
                      <a:pt x="152" y="100"/>
                      <a:pt x="118" y="126"/>
                      <a:pt x="92" y="154"/>
                    </a:cubicBezTo>
                    <a:cubicBezTo>
                      <a:pt x="66" y="182"/>
                      <a:pt x="36" y="241"/>
                      <a:pt x="23" y="247"/>
                    </a:cubicBezTo>
                    <a:cubicBezTo>
                      <a:pt x="10" y="253"/>
                      <a:pt x="0" y="212"/>
                      <a:pt x="8" y="19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34" name="Freeform 10">
                <a:extLst>
                  <a:ext uri="{FF2B5EF4-FFF2-40B4-BE49-F238E27FC236}">
                    <a16:creationId xmlns:a16="http://schemas.microsoft.com/office/drawing/2014/main" id="{CC2CE333-DD3A-4899-BDDB-1EDA00D6F09D}"/>
                  </a:ext>
                </a:extLst>
              </p:cNvPr>
              <p:cNvSpPr/>
              <p:nvPr/>
            </p:nvSpPr>
            <p:spPr bwMode="auto">
              <a:xfrm>
                <a:off x="56" y="0"/>
                <a:ext cx="708" cy="459"/>
              </a:xfrm>
              <a:custGeom>
                <a:avLst/>
                <a:gdLst>
                  <a:gd name="T0" fmla="*/ 0 w 708"/>
                  <a:gd name="T1" fmla="*/ 432 h 459"/>
                  <a:gd name="T2" fmla="*/ 0 w 708"/>
                  <a:gd name="T3" fmla="*/ 453 h 459"/>
                  <a:gd name="T4" fmla="*/ 72 w 708"/>
                  <a:gd name="T5" fmla="*/ 324 h 459"/>
                  <a:gd name="T6" fmla="*/ 198 w 708"/>
                  <a:gd name="T7" fmla="*/ 201 h 459"/>
                  <a:gd name="T8" fmla="*/ 366 w 708"/>
                  <a:gd name="T9" fmla="*/ 102 h 459"/>
                  <a:gd name="T10" fmla="*/ 531 w 708"/>
                  <a:gd name="T11" fmla="*/ 36 h 459"/>
                  <a:gd name="T12" fmla="*/ 609 w 708"/>
                  <a:gd name="T13" fmla="*/ 0 h 459"/>
                  <a:gd name="T14" fmla="*/ 708 w 708"/>
                  <a:gd name="T15" fmla="*/ 3 h 459"/>
                  <a:gd name="T16" fmla="*/ 591 w 708"/>
                  <a:gd name="T17" fmla="*/ 66 h 459"/>
                  <a:gd name="T18" fmla="*/ 417 w 708"/>
                  <a:gd name="T19" fmla="*/ 126 h 459"/>
                  <a:gd name="T20" fmla="*/ 237 w 708"/>
                  <a:gd name="T21" fmla="*/ 231 h 459"/>
                  <a:gd name="T22" fmla="*/ 117 w 708"/>
                  <a:gd name="T23" fmla="*/ 345 h 459"/>
                  <a:gd name="T24" fmla="*/ 51 w 708"/>
                  <a:gd name="T25" fmla="*/ 459 h 459"/>
                  <a:gd name="T26" fmla="*/ 0 w 708"/>
                  <a:gd name="T27" fmla="*/ 453 h 45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708" h="459">
                    <a:moveTo>
                      <a:pt x="0" y="432"/>
                    </a:moveTo>
                    <a:lnTo>
                      <a:pt x="0" y="453"/>
                    </a:lnTo>
                    <a:cubicBezTo>
                      <a:pt x="12" y="435"/>
                      <a:pt x="39" y="366"/>
                      <a:pt x="72" y="324"/>
                    </a:cubicBezTo>
                    <a:cubicBezTo>
                      <a:pt x="105" y="282"/>
                      <a:pt x="149" y="238"/>
                      <a:pt x="198" y="201"/>
                    </a:cubicBezTo>
                    <a:cubicBezTo>
                      <a:pt x="247" y="164"/>
                      <a:pt x="311" y="129"/>
                      <a:pt x="366" y="102"/>
                    </a:cubicBezTo>
                    <a:cubicBezTo>
                      <a:pt x="421" y="75"/>
                      <a:pt x="490" y="53"/>
                      <a:pt x="531" y="36"/>
                    </a:cubicBezTo>
                    <a:cubicBezTo>
                      <a:pt x="572" y="19"/>
                      <a:pt x="580" y="5"/>
                      <a:pt x="609" y="0"/>
                    </a:cubicBezTo>
                    <a:lnTo>
                      <a:pt x="708" y="3"/>
                    </a:lnTo>
                    <a:cubicBezTo>
                      <a:pt x="705" y="14"/>
                      <a:pt x="640" y="45"/>
                      <a:pt x="591" y="66"/>
                    </a:cubicBezTo>
                    <a:cubicBezTo>
                      <a:pt x="542" y="87"/>
                      <a:pt x="476" y="98"/>
                      <a:pt x="417" y="126"/>
                    </a:cubicBezTo>
                    <a:cubicBezTo>
                      <a:pt x="358" y="154"/>
                      <a:pt x="287" y="195"/>
                      <a:pt x="237" y="231"/>
                    </a:cubicBezTo>
                    <a:cubicBezTo>
                      <a:pt x="187" y="267"/>
                      <a:pt x="148" y="307"/>
                      <a:pt x="117" y="345"/>
                    </a:cubicBezTo>
                    <a:cubicBezTo>
                      <a:pt x="86" y="383"/>
                      <a:pt x="70" y="441"/>
                      <a:pt x="51" y="459"/>
                    </a:cubicBezTo>
                    <a:lnTo>
                      <a:pt x="0" y="453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35" name="Freeform 11">
                <a:extLst>
                  <a:ext uri="{FF2B5EF4-FFF2-40B4-BE49-F238E27FC236}">
                    <a16:creationId xmlns:a16="http://schemas.microsoft.com/office/drawing/2014/main" id="{5E7F8E4C-1166-4D37-8CC8-28E35F9ECCE5}"/>
                  </a:ext>
                </a:extLst>
              </p:cNvPr>
              <p:cNvSpPr/>
              <p:nvPr/>
            </p:nvSpPr>
            <p:spPr bwMode="auto">
              <a:xfrm>
                <a:off x="131" y="269"/>
                <a:ext cx="251" cy="194"/>
              </a:xfrm>
              <a:custGeom>
                <a:avLst/>
                <a:gdLst>
                  <a:gd name="T0" fmla="*/ 21 w 251"/>
                  <a:gd name="T1" fmla="*/ 163 h 194"/>
                  <a:gd name="T2" fmla="*/ 9 w 251"/>
                  <a:gd name="T3" fmla="*/ 184 h 194"/>
                  <a:gd name="T4" fmla="*/ 75 w 251"/>
                  <a:gd name="T5" fmla="*/ 103 h 194"/>
                  <a:gd name="T6" fmla="*/ 165 w 251"/>
                  <a:gd name="T7" fmla="*/ 28 h 194"/>
                  <a:gd name="T8" fmla="*/ 207 w 251"/>
                  <a:gd name="T9" fmla="*/ 7 h 194"/>
                  <a:gd name="T10" fmla="*/ 246 w 251"/>
                  <a:gd name="T11" fmla="*/ 4 h 194"/>
                  <a:gd name="T12" fmla="*/ 237 w 251"/>
                  <a:gd name="T13" fmla="*/ 34 h 194"/>
                  <a:gd name="T14" fmla="*/ 183 w 251"/>
                  <a:gd name="T15" fmla="*/ 61 h 194"/>
                  <a:gd name="T16" fmla="*/ 108 w 251"/>
                  <a:gd name="T17" fmla="*/ 124 h 194"/>
                  <a:gd name="T18" fmla="*/ 54 w 251"/>
                  <a:gd name="T19" fmla="*/ 190 h 194"/>
                  <a:gd name="T20" fmla="*/ 6 w 251"/>
                  <a:gd name="T21" fmla="*/ 184 h 19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51" h="194">
                    <a:moveTo>
                      <a:pt x="21" y="163"/>
                    </a:moveTo>
                    <a:cubicBezTo>
                      <a:pt x="10" y="178"/>
                      <a:pt x="0" y="194"/>
                      <a:pt x="9" y="184"/>
                    </a:cubicBezTo>
                    <a:cubicBezTo>
                      <a:pt x="18" y="174"/>
                      <a:pt x="49" y="129"/>
                      <a:pt x="75" y="103"/>
                    </a:cubicBezTo>
                    <a:cubicBezTo>
                      <a:pt x="101" y="77"/>
                      <a:pt x="143" y="44"/>
                      <a:pt x="165" y="28"/>
                    </a:cubicBezTo>
                    <a:cubicBezTo>
                      <a:pt x="187" y="12"/>
                      <a:pt x="194" y="11"/>
                      <a:pt x="207" y="7"/>
                    </a:cubicBezTo>
                    <a:cubicBezTo>
                      <a:pt x="220" y="3"/>
                      <a:pt x="241" y="0"/>
                      <a:pt x="246" y="4"/>
                    </a:cubicBezTo>
                    <a:cubicBezTo>
                      <a:pt x="251" y="8"/>
                      <a:pt x="247" y="25"/>
                      <a:pt x="237" y="34"/>
                    </a:cubicBezTo>
                    <a:cubicBezTo>
                      <a:pt x="227" y="43"/>
                      <a:pt x="204" y="46"/>
                      <a:pt x="183" y="61"/>
                    </a:cubicBezTo>
                    <a:cubicBezTo>
                      <a:pt x="162" y="76"/>
                      <a:pt x="129" y="103"/>
                      <a:pt x="108" y="124"/>
                    </a:cubicBezTo>
                    <a:cubicBezTo>
                      <a:pt x="87" y="145"/>
                      <a:pt x="71" y="180"/>
                      <a:pt x="54" y="190"/>
                    </a:cubicBezTo>
                    <a:lnTo>
                      <a:pt x="6" y="184"/>
                    </a:ln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36" name="Freeform 12">
                <a:extLst>
                  <a:ext uri="{FF2B5EF4-FFF2-40B4-BE49-F238E27FC236}">
                    <a16:creationId xmlns:a16="http://schemas.microsoft.com/office/drawing/2014/main" id="{2D3ACDCC-C82D-48AE-8EBA-F59B247B228F}"/>
                  </a:ext>
                </a:extLst>
              </p:cNvPr>
              <p:cNvSpPr/>
              <p:nvPr/>
            </p:nvSpPr>
            <p:spPr bwMode="auto">
              <a:xfrm>
                <a:off x="341" y="0"/>
                <a:ext cx="159" cy="72"/>
              </a:xfrm>
              <a:custGeom>
                <a:avLst/>
                <a:gdLst>
                  <a:gd name="T0" fmla="*/ 99 w 159"/>
                  <a:gd name="T1" fmla="*/ 0 h 72"/>
                  <a:gd name="T2" fmla="*/ 15 w 159"/>
                  <a:gd name="T3" fmla="*/ 36 h 72"/>
                  <a:gd name="T4" fmla="*/ 6 w 159"/>
                  <a:gd name="T5" fmla="*/ 60 h 72"/>
                  <a:gd name="T6" fmla="*/ 36 w 159"/>
                  <a:gd name="T7" fmla="*/ 69 h 72"/>
                  <a:gd name="T8" fmla="*/ 87 w 159"/>
                  <a:gd name="T9" fmla="*/ 42 h 72"/>
                  <a:gd name="T10" fmla="*/ 159 w 159"/>
                  <a:gd name="T11" fmla="*/ 0 h 72"/>
                  <a:gd name="T12" fmla="*/ 99 w 159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9" h="72">
                    <a:moveTo>
                      <a:pt x="99" y="0"/>
                    </a:moveTo>
                    <a:cubicBezTo>
                      <a:pt x="75" y="6"/>
                      <a:pt x="30" y="26"/>
                      <a:pt x="15" y="36"/>
                    </a:cubicBezTo>
                    <a:cubicBezTo>
                      <a:pt x="0" y="46"/>
                      <a:pt x="3" y="55"/>
                      <a:pt x="6" y="60"/>
                    </a:cubicBezTo>
                    <a:cubicBezTo>
                      <a:pt x="9" y="65"/>
                      <a:pt x="23" y="72"/>
                      <a:pt x="36" y="69"/>
                    </a:cubicBezTo>
                    <a:cubicBezTo>
                      <a:pt x="49" y="66"/>
                      <a:pt x="67" y="53"/>
                      <a:pt x="87" y="42"/>
                    </a:cubicBezTo>
                    <a:cubicBezTo>
                      <a:pt x="107" y="31"/>
                      <a:pt x="158" y="6"/>
                      <a:pt x="159" y="0"/>
                    </a:cubicBezTo>
                    <a:lnTo>
                      <a:pt x="9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37" name="Freeform 13">
                <a:extLst>
                  <a:ext uri="{FF2B5EF4-FFF2-40B4-BE49-F238E27FC236}">
                    <a16:creationId xmlns:a16="http://schemas.microsoft.com/office/drawing/2014/main" id="{A2C16041-B66D-43B9-B09F-5C79190348B9}"/>
                  </a:ext>
                </a:extLst>
              </p:cNvPr>
              <p:cNvSpPr/>
              <p:nvPr/>
            </p:nvSpPr>
            <p:spPr bwMode="auto">
              <a:xfrm>
                <a:off x="488" y="0"/>
                <a:ext cx="455" cy="216"/>
              </a:xfrm>
              <a:custGeom>
                <a:avLst/>
                <a:gdLst>
                  <a:gd name="T0" fmla="*/ 395 w 455"/>
                  <a:gd name="T1" fmla="*/ 0 h 216"/>
                  <a:gd name="T2" fmla="*/ 338 w 455"/>
                  <a:gd name="T3" fmla="*/ 48 h 216"/>
                  <a:gd name="T4" fmla="*/ 242 w 455"/>
                  <a:gd name="T5" fmla="*/ 102 h 216"/>
                  <a:gd name="T6" fmla="*/ 104 w 455"/>
                  <a:gd name="T7" fmla="*/ 147 h 216"/>
                  <a:gd name="T8" fmla="*/ 35 w 455"/>
                  <a:gd name="T9" fmla="*/ 168 h 216"/>
                  <a:gd name="T10" fmla="*/ 8 w 455"/>
                  <a:gd name="T11" fmla="*/ 192 h 216"/>
                  <a:gd name="T12" fmla="*/ 8 w 455"/>
                  <a:gd name="T13" fmla="*/ 213 h 216"/>
                  <a:gd name="T14" fmla="*/ 59 w 455"/>
                  <a:gd name="T15" fmla="*/ 213 h 216"/>
                  <a:gd name="T16" fmla="*/ 86 w 455"/>
                  <a:gd name="T17" fmla="*/ 192 h 216"/>
                  <a:gd name="T18" fmla="*/ 173 w 455"/>
                  <a:gd name="T19" fmla="*/ 159 h 216"/>
                  <a:gd name="T20" fmla="*/ 299 w 455"/>
                  <a:gd name="T21" fmla="*/ 126 h 216"/>
                  <a:gd name="T22" fmla="*/ 392 w 455"/>
                  <a:gd name="T23" fmla="*/ 72 h 216"/>
                  <a:gd name="T24" fmla="*/ 455 w 455"/>
                  <a:gd name="T25" fmla="*/ 0 h 216"/>
                  <a:gd name="T26" fmla="*/ 395 w 455"/>
                  <a:gd name="T27" fmla="*/ 0 h 21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55" h="216">
                    <a:moveTo>
                      <a:pt x="395" y="0"/>
                    </a:moveTo>
                    <a:cubicBezTo>
                      <a:pt x="376" y="8"/>
                      <a:pt x="364" y="31"/>
                      <a:pt x="338" y="48"/>
                    </a:cubicBezTo>
                    <a:cubicBezTo>
                      <a:pt x="312" y="65"/>
                      <a:pt x="281" y="86"/>
                      <a:pt x="242" y="102"/>
                    </a:cubicBezTo>
                    <a:cubicBezTo>
                      <a:pt x="203" y="118"/>
                      <a:pt x="138" y="136"/>
                      <a:pt x="104" y="147"/>
                    </a:cubicBezTo>
                    <a:cubicBezTo>
                      <a:pt x="70" y="158"/>
                      <a:pt x="51" y="161"/>
                      <a:pt x="35" y="168"/>
                    </a:cubicBezTo>
                    <a:cubicBezTo>
                      <a:pt x="19" y="175"/>
                      <a:pt x="12" y="185"/>
                      <a:pt x="8" y="192"/>
                    </a:cubicBezTo>
                    <a:cubicBezTo>
                      <a:pt x="4" y="199"/>
                      <a:pt x="0" y="210"/>
                      <a:pt x="8" y="213"/>
                    </a:cubicBezTo>
                    <a:cubicBezTo>
                      <a:pt x="16" y="216"/>
                      <a:pt x="46" y="216"/>
                      <a:pt x="59" y="213"/>
                    </a:cubicBezTo>
                    <a:cubicBezTo>
                      <a:pt x="72" y="210"/>
                      <a:pt x="67" y="201"/>
                      <a:pt x="86" y="192"/>
                    </a:cubicBezTo>
                    <a:cubicBezTo>
                      <a:pt x="105" y="183"/>
                      <a:pt x="138" y="170"/>
                      <a:pt x="173" y="159"/>
                    </a:cubicBezTo>
                    <a:cubicBezTo>
                      <a:pt x="208" y="148"/>
                      <a:pt x="263" y="140"/>
                      <a:pt x="299" y="126"/>
                    </a:cubicBezTo>
                    <a:cubicBezTo>
                      <a:pt x="335" y="112"/>
                      <a:pt x="366" y="93"/>
                      <a:pt x="392" y="72"/>
                    </a:cubicBezTo>
                    <a:cubicBezTo>
                      <a:pt x="418" y="51"/>
                      <a:pt x="454" y="12"/>
                      <a:pt x="455" y="0"/>
                    </a:cubicBezTo>
                    <a:lnTo>
                      <a:pt x="39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38" name="Freeform 14">
                <a:extLst>
                  <a:ext uri="{FF2B5EF4-FFF2-40B4-BE49-F238E27FC236}">
                    <a16:creationId xmlns:a16="http://schemas.microsoft.com/office/drawing/2014/main" id="{D4FA3566-8A53-499B-BE7D-41D9D44B3A14}"/>
                  </a:ext>
                </a:extLst>
              </p:cNvPr>
              <p:cNvSpPr/>
              <p:nvPr/>
            </p:nvSpPr>
            <p:spPr bwMode="auto">
              <a:xfrm>
                <a:off x="1448" y="37"/>
                <a:ext cx="414" cy="108"/>
              </a:xfrm>
              <a:custGeom>
                <a:avLst/>
                <a:gdLst>
                  <a:gd name="T0" fmla="*/ 0 w 414"/>
                  <a:gd name="T1" fmla="*/ 11 h 108"/>
                  <a:gd name="T2" fmla="*/ 24 w 414"/>
                  <a:gd name="T3" fmla="*/ 11 h 108"/>
                  <a:gd name="T4" fmla="*/ 156 w 414"/>
                  <a:gd name="T5" fmla="*/ 2 h 108"/>
                  <a:gd name="T6" fmla="*/ 288 w 414"/>
                  <a:gd name="T7" fmla="*/ 23 h 108"/>
                  <a:gd name="T8" fmla="*/ 384 w 414"/>
                  <a:gd name="T9" fmla="*/ 53 h 108"/>
                  <a:gd name="T10" fmla="*/ 411 w 414"/>
                  <a:gd name="T11" fmla="*/ 74 h 108"/>
                  <a:gd name="T12" fmla="*/ 405 w 414"/>
                  <a:gd name="T13" fmla="*/ 104 h 108"/>
                  <a:gd name="T14" fmla="*/ 363 w 414"/>
                  <a:gd name="T15" fmla="*/ 101 h 108"/>
                  <a:gd name="T16" fmla="*/ 294 w 414"/>
                  <a:gd name="T17" fmla="*/ 77 h 108"/>
                  <a:gd name="T18" fmla="*/ 174 w 414"/>
                  <a:gd name="T19" fmla="*/ 50 h 108"/>
                  <a:gd name="T20" fmla="*/ 72 w 414"/>
                  <a:gd name="T21" fmla="*/ 62 h 108"/>
                  <a:gd name="T22" fmla="*/ 36 w 414"/>
                  <a:gd name="T23" fmla="*/ 59 h 108"/>
                  <a:gd name="T24" fmla="*/ 0 w 414"/>
                  <a:gd name="T25" fmla="*/ 11 h 10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14" h="108">
                    <a:moveTo>
                      <a:pt x="0" y="11"/>
                    </a:moveTo>
                    <a:lnTo>
                      <a:pt x="24" y="11"/>
                    </a:lnTo>
                    <a:cubicBezTo>
                      <a:pt x="50" y="9"/>
                      <a:pt x="112" y="0"/>
                      <a:pt x="156" y="2"/>
                    </a:cubicBezTo>
                    <a:cubicBezTo>
                      <a:pt x="200" y="4"/>
                      <a:pt x="250" y="15"/>
                      <a:pt x="288" y="23"/>
                    </a:cubicBezTo>
                    <a:cubicBezTo>
                      <a:pt x="326" y="31"/>
                      <a:pt x="363" y="44"/>
                      <a:pt x="384" y="53"/>
                    </a:cubicBezTo>
                    <a:cubicBezTo>
                      <a:pt x="405" y="62"/>
                      <a:pt x="408" y="66"/>
                      <a:pt x="411" y="74"/>
                    </a:cubicBezTo>
                    <a:cubicBezTo>
                      <a:pt x="414" y="82"/>
                      <a:pt x="413" y="100"/>
                      <a:pt x="405" y="104"/>
                    </a:cubicBezTo>
                    <a:cubicBezTo>
                      <a:pt x="397" y="108"/>
                      <a:pt x="381" y="105"/>
                      <a:pt x="363" y="101"/>
                    </a:cubicBezTo>
                    <a:cubicBezTo>
                      <a:pt x="345" y="97"/>
                      <a:pt x="325" y="85"/>
                      <a:pt x="294" y="77"/>
                    </a:cubicBezTo>
                    <a:cubicBezTo>
                      <a:pt x="263" y="69"/>
                      <a:pt x="211" y="53"/>
                      <a:pt x="174" y="50"/>
                    </a:cubicBezTo>
                    <a:cubicBezTo>
                      <a:pt x="137" y="47"/>
                      <a:pt x="95" y="61"/>
                      <a:pt x="72" y="62"/>
                    </a:cubicBezTo>
                    <a:cubicBezTo>
                      <a:pt x="49" y="63"/>
                      <a:pt x="48" y="66"/>
                      <a:pt x="36" y="59"/>
                    </a:cubicBezTo>
                    <a:cubicBezTo>
                      <a:pt x="24" y="52"/>
                      <a:pt x="13" y="36"/>
                      <a:pt x="0" y="1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39" name="Freeform 15">
                <a:extLst>
                  <a:ext uri="{FF2B5EF4-FFF2-40B4-BE49-F238E27FC236}">
                    <a16:creationId xmlns:a16="http://schemas.microsoft.com/office/drawing/2014/main" id="{0CB07CB8-F120-4BC3-945A-1B1F0BBE18AC}"/>
                  </a:ext>
                </a:extLst>
              </p:cNvPr>
              <p:cNvSpPr/>
              <p:nvPr/>
            </p:nvSpPr>
            <p:spPr bwMode="auto">
              <a:xfrm>
                <a:off x="1790" y="0"/>
                <a:ext cx="520" cy="225"/>
              </a:xfrm>
              <a:custGeom>
                <a:avLst/>
                <a:gdLst>
                  <a:gd name="T0" fmla="*/ 42 w 520"/>
                  <a:gd name="T1" fmla="*/ 0 h 225"/>
                  <a:gd name="T2" fmla="*/ 12 w 520"/>
                  <a:gd name="T3" fmla="*/ 24 h 225"/>
                  <a:gd name="T4" fmla="*/ 114 w 520"/>
                  <a:gd name="T5" fmla="*/ 54 h 225"/>
                  <a:gd name="T6" fmla="*/ 240 w 520"/>
                  <a:gd name="T7" fmla="*/ 117 h 225"/>
                  <a:gd name="T8" fmla="*/ 333 w 520"/>
                  <a:gd name="T9" fmla="*/ 153 h 225"/>
                  <a:gd name="T10" fmla="*/ 438 w 520"/>
                  <a:gd name="T11" fmla="*/ 219 h 225"/>
                  <a:gd name="T12" fmla="*/ 426 w 520"/>
                  <a:gd name="T13" fmla="*/ 192 h 225"/>
                  <a:gd name="T14" fmla="*/ 441 w 520"/>
                  <a:gd name="T15" fmla="*/ 180 h 225"/>
                  <a:gd name="T16" fmla="*/ 519 w 520"/>
                  <a:gd name="T17" fmla="*/ 216 h 225"/>
                  <a:gd name="T18" fmla="*/ 450 w 520"/>
                  <a:gd name="T19" fmla="*/ 162 h 225"/>
                  <a:gd name="T20" fmla="*/ 381 w 520"/>
                  <a:gd name="T21" fmla="*/ 135 h 225"/>
                  <a:gd name="T22" fmla="*/ 285 w 520"/>
                  <a:gd name="T23" fmla="*/ 84 h 225"/>
                  <a:gd name="T24" fmla="*/ 186 w 520"/>
                  <a:gd name="T25" fmla="*/ 18 h 225"/>
                  <a:gd name="T26" fmla="*/ 123 w 520"/>
                  <a:gd name="T27" fmla="*/ 0 h 225"/>
                  <a:gd name="T28" fmla="*/ 42 w 520"/>
                  <a:gd name="T29" fmla="*/ 0 h 2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20" h="225">
                    <a:moveTo>
                      <a:pt x="42" y="0"/>
                    </a:moveTo>
                    <a:cubicBezTo>
                      <a:pt x="24" y="4"/>
                      <a:pt x="0" y="15"/>
                      <a:pt x="12" y="24"/>
                    </a:cubicBezTo>
                    <a:cubicBezTo>
                      <a:pt x="24" y="33"/>
                      <a:pt x="76" y="39"/>
                      <a:pt x="114" y="54"/>
                    </a:cubicBezTo>
                    <a:cubicBezTo>
                      <a:pt x="152" y="69"/>
                      <a:pt x="203" y="100"/>
                      <a:pt x="240" y="117"/>
                    </a:cubicBezTo>
                    <a:cubicBezTo>
                      <a:pt x="277" y="134"/>
                      <a:pt x="300" y="136"/>
                      <a:pt x="333" y="153"/>
                    </a:cubicBezTo>
                    <a:cubicBezTo>
                      <a:pt x="366" y="170"/>
                      <a:pt x="423" y="213"/>
                      <a:pt x="438" y="219"/>
                    </a:cubicBezTo>
                    <a:cubicBezTo>
                      <a:pt x="453" y="225"/>
                      <a:pt x="426" y="198"/>
                      <a:pt x="426" y="192"/>
                    </a:cubicBezTo>
                    <a:cubicBezTo>
                      <a:pt x="426" y="186"/>
                      <a:pt x="426" y="176"/>
                      <a:pt x="441" y="180"/>
                    </a:cubicBezTo>
                    <a:cubicBezTo>
                      <a:pt x="456" y="184"/>
                      <a:pt x="518" y="219"/>
                      <a:pt x="519" y="216"/>
                    </a:cubicBezTo>
                    <a:cubicBezTo>
                      <a:pt x="520" y="213"/>
                      <a:pt x="473" y="176"/>
                      <a:pt x="450" y="162"/>
                    </a:cubicBezTo>
                    <a:cubicBezTo>
                      <a:pt x="427" y="148"/>
                      <a:pt x="408" y="148"/>
                      <a:pt x="381" y="135"/>
                    </a:cubicBezTo>
                    <a:cubicBezTo>
                      <a:pt x="354" y="122"/>
                      <a:pt x="318" y="104"/>
                      <a:pt x="285" y="84"/>
                    </a:cubicBezTo>
                    <a:cubicBezTo>
                      <a:pt x="252" y="64"/>
                      <a:pt x="213" y="32"/>
                      <a:pt x="186" y="18"/>
                    </a:cubicBezTo>
                    <a:cubicBezTo>
                      <a:pt x="159" y="4"/>
                      <a:pt x="147" y="2"/>
                      <a:pt x="123" y="0"/>
                    </a:cubicBezTo>
                    <a:lnTo>
                      <a:pt x="4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40" name="Freeform 16">
                <a:extLst>
                  <a:ext uri="{FF2B5EF4-FFF2-40B4-BE49-F238E27FC236}">
                    <a16:creationId xmlns:a16="http://schemas.microsoft.com/office/drawing/2014/main" id="{8D5C9F96-B625-48AF-83D4-F86C87D00359}"/>
                  </a:ext>
                </a:extLst>
              </p:cNvPr>
              <p:cNvSpPr/>
              <p:nvPr/>
            </p:nvSpPr>
            <p:spPr bwMode="auto">
              <a:xfrm>
                <a:off x="1943" y="154"/>
                <a:ext cx="431" cy="233"/>
              </a:xfrm>
              <a:custGeom>
                <a:avLst/>
                <a:gdLst>
                  <a:gd name="T0" fmla="*/ 6 w 431"/>
                  <a:gd name="T1" fmla="*/ 38 h 233"/>
                  <a:gd name="T2" fmla="*/ 9 w 431"/>
                  <a:gd name="T3" fmla="*/ 20 h 233"/>
                  <a:gd name="T4" fmla="*/ 42 w 431"/>
                  <a:gd name="T5" fmla="*/ 2 h 233"/>
                  <a:gd name="T6" fmla="*/ 90 w 431"/>
                  <a:gd name="T7" fmla="*/ 35 h 233"/>
                  <a:gd name="T8" fmla="*/ 189 w 431"/>
                  <a:gd name="T9" fmla="*/ 89 h 233"/>
                  <a:gd name="T10" fmla="*/ 288 w 431"/>
                  <a:gd name="T11" fmla="*/ 140 h 233"/>
                  <a:gd name="T12" fmla="*/ 375 w 431"/>
                  <a:gd name="T13" fmla="*/ 176 h 233"/>
                  <a:gd name="T14" fmla="*/ 396 w 431"/>
                  <a:gd name="T15" fmla="*/ 176 h 233"/>
                  <a:gd name="T16" fmla="*/ 429 w 431"/>
                  <a:gd name="T17" fmla="*/ 212 h 233"/>
                  <a:gd name="T18" fmla="*/ 408 w 431"/>
                  <a:gd name="T19" fmla="*/ 233 h 233"/>
                  <a:gd name="T20" fmla="*/ 333 w 431"/>
                  <a:gd name="T21" fmla="*/ 212 h 233"/>
                  <a:gd name="T22" fmla="*/ 186 w 431"/>
                  <a:gd name="T23" fmla="*/ 143 h 233"/>
                  <a:gd name="T24" fmla="*/ 48 w 431"/>
                  <a:gd name="T25" fmla="*/ 68 h 233"/>
                  <a:gd name="T26" fmla="*/ 6 w 431"/>
                  <a:gd name="T27" fmla="*/ 38 h 23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31" h="233">
                    <a:moveTo>
                      <a:pt x="6" y="38"/>
                    </a:moveTo>
                    <a:cubicBezTo>
                      <a:pt x="0" y="26"/>
                      <a:pt x="3" y="26"/>
                      <a:pt x="9" y="20"/>
                    </a:cubicBezTo>
                    <a:cubicBezTo>
                      <a:pt x="15" y="14"/>
                      <a:pt x="29" y="0"/>
                      <a:pt x="42" y="2"/>
                    </a:cubicBezTo>
                    <a:cubicBezTo>
                      <a:pt x="55" y="4"/>
                      <a:pt x="66" y="21"/>
                      <a:pt x="90" y="35"/>
                    </a:cubicBezTo>
                    <a:cubicBezTo>
                      <a:pt x="114" y="49"/>
                      <a:pt x="156" y="72"/>
                      <a:pt x="189" y="89"/>
                    </a:cubicBezTo>
                    <a:cubicBezTo>
                      <a:pt x="222" y="106"/>
                      <a:pt x="257" y="126"/>
                      <a:pt x="288" y="140"/>
                    </a:cubicBezTo>
                    <a:cubicBezTo>
                      <a:pt x="319" y="154"/>
                      <a:pt x="357" y="170"/>
                      <a:pt x="375" y="176"/>
                    </a:cubicBezTo>
                    <a:cubicBezTo>
                      <a:pt x="393" y="182"/>
                      <a:pt x="387" y="170"/>
                      <a:pt x="396" y="176"/>
                    </a:cubicBezTo>
                    <a:cubicBezTo>
                      <a:pt x="405" y="182"/>
                      <a:pt x="427" y="203"/>
                      <a:pt x="429" y="212"/>
                    </a:cubicBezTo>
                    <a:cubicBezTo>
                      <a:pt x="431" y="221"/>
                      <a:pt x="424" y="233"/>
                      <a:pt x="408" y="233"/>
                    </a:cubicBezTo>
                    <a:cubicBezTo>
                      <a:pt x="392" y="233"/>
                      <a:pt x="370" y="227"/>
                      <a:pt x="333" y="212"/>
                    </a:cubicBezTo>
                    <a:cubicBezTo>
                      <a:pt x="296" y="197"/>
                      <a:pt x="234" y="167"/>
                      <a:pt x="186" y="143"/>
                    </a:cubicBezTo>
                    <a:cubicBezTo>
                      <a:pt x="138" y="119"/>
                      <a:pt x="78" y="86"/>
                      <a:pt x="48" y="68"/>
                    </a:cubicBezTo>
                    <a:cubicBezTo>
                      <a:pt x="18" y="50"/>
                      <a:pt x="12" y="50"/>
                      <a:pt x="6" y="3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41" name="Freeform 17">
                <a:extLst>
                  <a:ext uri="{FF2B5EF4-FFF2-40B4-BE49-F238E27FC236}">
                    <a16:creationId xmlns:a16="http://schemas.microsoft.com/office/drawing/2014/main" id="{8C70D4F7-6909-499A-B422-B1B6E74A6CF3}"/>
                  </a:ext>
                </a:extLst>
              </p:cNvPr>
              <p:cNvSpPr/>
              <p:nvPr/>
            </p:nvSpPr>
            <p:spPr bwMode="auto">
              <a:xfrm>
                <a:off x="2262" y="87"/>
                <a:ext cx="396" cy="227"/>
              </a:xfrm>
              <a:custGeom>
                <a:avLst/>
                <a:gdLst>
                  <a:gd name="T0" fmla="*/ 2 w 396"/>
                  <a:gd name="T1" fmla="*/ 9 h 227"/>
                  <a:gd name="T2" fmla="*/ 53 w 396"/>
                  <a:gd name="T3" fmla="*/ 66 h 227"/>
                  <a:gd name="T4" fmla="*/ 176 w 396"/>
                  <a:gd name="T5" fmla="*/ 132 h 227"/>
                  <a:gd name="T6" fmla="*/ 293 w 396"/>
                  <a:gd name="T7" fmla="*/ 189 h 227"/>
                  <a:gd name="T8" fmla="*/ 341 w 396"/>
                  <a:gd name="T9" fmla="*/ 222 h 227"/>
                  <a:gd name="T10" fmla="*/ 377 w 396"/>
                  <a:gd name="T11" fmla="*/ 219 h 227"/>
                  <a:gd name="T12" fmla="*/ 377 w 396"/>
                  <a:gd name="T13" fmla="*/ 180 h 227"/>
                  <a:gd name="T14" fmla="*/ 260 w 396"/>
                  <a:gd name="T15" fmla="*/ 126 h 227"/>
                  <a:gd name="T16" fmla="*/ 113 w 396"/>
                  <a:gd name="T17" fmla="*/ 51 h 227"/>
                  <a:gd name="T18" fmla="*/ 41 w 396"/>
                  <a:gd name="T19" fmla="*/ 9 h 227"/>
                  <a:gd name="T20" fmla="*/ 2 w 396"/>
                  <a:gd name="T21" fmla="*/ 9 h 22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96" h="227">
                    <a:moveTo>
                      <a:pt x="2" y="9"/>
                    </a:moveTo>
                    <a:cubicBezTo>
                      <a:pt x="4" y="18"/>
                      <a:pt x="24" y="45"/>
                      <a:pt x="53" y="66"/>
                    </a:cubicBezTo>
                    <a:cubicBezTo>
                      <a:pt x="82" y="87"/>
                      <a:pt x="136" y="111"/>
                      <a:pt x="176" y="132"/>
                    </a:cubicBezTo>
                    <a:cubicBezTo>
                      <a:pt x="216" y="153"/>
                      <a:pt x="266" y="174"/>
                      <a:pt x="293" y="189"/>
                    </a:cubicBezTo>
                    <a:cubicBezTo>
                      <a:pt x="320" y="204"/>
                      <a:pt x="327" y="217"/>
                      <a:pt x="341" y="222"/>
                    </a:cubicBezTo>
                    <a:cubicBezTo>
                      <a:pt x="355" y="227"/>
                      <a:pt x="371" y="226"/>
                      <a:pt x="377" y="219"/>
                    </a:cubicBezTo>
                    <a:cubicBezTo>
                      <a:pt x="383" y="212"/>
                      <a:pt x="396" y="195"/>
                      <a:pt x="377" y="180"/>
                    </a:cubicBezTo>
                    <a:cubicBezTo>
                      <a:pt x="358" y="165"/>
                      <a:pt x="304" y="147"/>
                      <a:pt x="260" y="126"/>
                    </a:cubicBezTo>
                    <a:cubicBezTo>
                      <a:pt x="216" y="105"/>
                      <a:pt x="149" y="70"/>
                      <a:pt x="113" y="51"/>
                    </a:cubicBezTo>
                    <a:cubicBezTo>
                      <a:pt x="77" y="32"/>
                      <a:pt x="60" y="17"/>
                      <a:pt x="41" y="9"/>
                    </a:cubicBezTo>
                    <a:cubicBezTo>
                      <a:pt x="22" y="1"/>
                      <a:pt x="0" y="0"/>
                      <a:pt x="2" y="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42" name="Freeform 18">
                <a:extLst>
                  <a:ext uri="{FF2B5EF4-FFF2-40B4-BE49-F238E27FC236}">
                    <a16:creationId xmlns:a16="http://schemas.microsoft.com/office/drawing/2014/main" id="{5B9C93C3-5BEA-4C52-98EC-BABD0921BF10}"/>
                  </a:ext>
                </a:extLst>
              </p:cNvPr>
              <p:cNvSpPr/>
              <p:nvPr/>
            </p:nvSpPr>
            <p:spPr bwMode="auto">
              <a:xfrm>
                <a:off x="2264" y="240"/>
                <a:ext cx="516" cy="223"/>
              </a:xfrm>
              <a:custGeom>
                <a:avLst/>
                <a:gdLst>
                  <a:gd name="T0" fmla="*/ 3 w 516"/>
                  <a:gd name="T1" fmla="*/ 10 h 223"/>
                  <a:gd name="T2" fmla="*/ 105 w 516"/>
                  <a:gd name="T3" fmla="*/ 97 h 223"/>
                  <a:gd name="T4" fmla="*/ 243 w 516"/>
                  <a:gd name="T5" fmla="*/ 178 h 223"/>
                  <a:gd name="T6" fmla="*/ 357 w 516"/>
                  <a:gd name="T7" fmla="*/ 217 h 223"/>
                  <a:gd name="T8" fmla="*/ 498 w 516"/>
                  <a:gd name="T9" fmla="*/ 214 h 223"/>
                  <a:gd name="T10" fmla="*/ 468 w 516"/>
                  <a:gd name="T11" fmla="*/ 187 h 223"/>
                  <a:gd name="T12" fmla="*/ 309 w 516"/>
                  <a:gd name="T13" fmla="*/ 136 h 223"/>
                  <a:gd name="T14" fmla="*/ 123 w 516"/>
                  <a:gd name="T15" fmla="*/ 34 h 223"/>
                  <a:gd name="T16" fmla="*/ 3 w 516"/>
                  <a:gd name="T17" fmla="*/ 10 h 2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16" h="223">
                    <a:moveTo>
                      <a:pt x="3" y="10"/>
                    </a:moveTo>
                    <a:cubicBezTo>
                      <a:pt x="0" y="20"/>
                      <a:pt x="65" y="69"/>
                      <a:pt x="105" y="97"/>
                    </a:cubicBezTo>
                    <a:cubicBezTo>
                      <a:pt x="145" y="125"/>
                      <a:pt x="201" y="158"/>
                      <a:pt x="243" y="178"/>
                    </a:cubicBezTo>
                    <a:cubicBezTo>
                      <a:pt x="285" y="198"/>
                      <a:pt x="315" y="211"/>
                      <a:pt x="357" y="217"/>
                    </a:cubicBezTo>
                    <a:cubicBezTo>
                      <a:pt x="399" y="223"/>
                      <a:pt x="480" y="219"/>
                      <a:pt x="498" y="214"/>
                    </a:cubicBezTo>
                    <a:cubicBezTo>
                      <a:pt x="516" y="209"/>
                      <a:pt x="499" y="200"/>
                      <a:pt x="468" y="187"/>
                    </a:cubicBezTo>
                    <a:cubicBezTo>
                      <a:pt x="437" y="174"/>
                      <a:pt x="366" y="161"/>
                      <a:pt x="309" y="136"/>
                    </a:cubicBezTo>
                    <a:cubicBezTo>
                      <a:pt x="252" y="111"/>
                      <a:pt x="172" y="54"/>
                      <a:pt x="123" y="34"/>
                    </a:cubicBezTo>
                    <a:cubicBezTo>
                      <a:pt x="74" y="14"/>
                      <a:pt x="6" y="0"/>
                      <a:pt x="3" y="1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43" name="Freeform 19">
                <a:extLst>
                  <a:ext uri="{FF2B5EF4-FFF2-40B4-BE49-F238E27FC236}">
                    <a16:creationId xmlns:a16="http://schemas.microsoft.com/office/drawing/2014/main" id="{CD0BDD6B-E311-4D5C-A0C3-74428DFC059D}"/>
                  </a:ext>
                </a:extLst>
              </p:cNvPr>
              <p:cNvSpPr/>
              <p:nvPr/>
            </p:nvSpPr>
            <p:spPr bwMode="auto">
              <a:xfrm>
                <a:off x="2723" y="324"/>
                <a:ext cx="414" cy="100"/>
              </a:xfrm>
              <a:custGeom>
                <a:avLst/>
                <a:gdLst>
                  <a:gd name="T0" fmla="*/ 69 w 414"/>
                  <a:gd name="T1" fmla="*/ 60 h 100"/>
                  <a:gd name="T2" fmla="*/ 12 w 414"/>
                  <a:gd name="T3" fmla="*/ 42 h 100"/>
                  <a:gd name="T4" fmla="*/ 3 w 414"/>
                  <a:gd name="T5" fmla="*/ 15 h 100"/>
                  <a:gd name="T6" fmla="*/ 30 w 414"/>
                  <a:gd name="T7" fmla="*/ 0 h 100"/>
                  <a:gd name="T8" fmla="*/ 117 w 414"/>
                  <a:gd name="T9" fmla="*/ 18 h 100"/>
                  <a:gd name="T10" fmla="*/ 243 w 414"/>
                  <a:gd name="T11" fmla="*/ 48 h 100"/>
                  <a:gd name="T12" fmla="*/ 387 w 414"/>
                  <a:gd name="T13" fmla="*/ 48 h 100"/>
                  <a:gd name="T14" fmla="*/ 408 w 414"/>
                  <a:gd name="T15" fmla="*/ 54 h 100"/>
                  <a:gd name="T16" fmla="*/ 381 w 414"/>
                  <a:gd name="T17" fmla="*/ 87 h 100"/>
                  <a:gd name="T18" fmla="*/ 318 w 414"/>
                  <a:gd name="T19" fmla="*/ 99 h 100"/>
                  <a:gd name="T20" fmla="*/ 195 w 414"/>
                  <a:gd name="T21" fmla="*/ 93 h 100"/>
                  <a:gd name="T22" fmla="*/ 69 w 414"/>
                  <a:gd name="T23" fmla="*/ 60 h 1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14" h="100">
                    <a:moveTo>
                      <a:pt x="69" y="60"/>
                    </a:moveTo>
                    <a:cubicBezTo>
                      <a:pt x="39" y="52"/>
                      <a:pt x="23" y="49"/>
                      <a:pt x="12" y="42"/>
                    </a:cubicBezTo>
                    <a:cubicBezTo>
                      <a:pt x="1" y="35"/>
                      <a:pt x="0" y="22"/>
                      <a:pt x="3" y="15"/>
                    </a:cubicBezTo>
                    <a:cubicBezTo>
                      <a:pt x="6" y="8"/>
                      <a:pt x="11" y="0"/>
                      <a:pt x="30" y="0"/>
                    </a:cubicBezTo>
                    <a:cubicBezTo>
                      <a:pt x="49" y="0"/>
                      <a:pt x="82" y="10"/>
                      <a:pt x="117" y="18"/>
                    </a:cubicBezTo>
                    <a:cubicBezTo>
                      <a:pt x="152" y="26"/>
                      <a:pt x="198" y="43"/>
                      <a:pt x="243" y="48"/>
                    </a:cubicBezTo>
                    <a:cubicBezTo>
                      <a:pt x="288" y="53"/>
                      <a:pt x="360" y="47"/>
                      <a:pt x="387" y="48"/>
                    </a:cubicBezTo>
                    <a:cubicBezTo>
                      <a:pt x="414" y="49"/>
                      <a:pt x="409" y="48"/>
                      <a:pt x="408" y="54"/>
                    </a:cubicBezTo>
                    <a:cubicBezTo>
                      <a:pt x="407" y="60"/>
                      <a:pt x="396" y="80"/>
                      <a:pt x="381" y="87"/>
                    </a:cubicBezTo>
                    <a:cubicBezTo>
                      <a:pt x="366" y="94"/>
                      <a:pt x="349" y="98"/>
                      <a:pt x="318" y="99"/>
                    </a:cubicBezTo>
                    <a:cubicBezTo>
                      <a:pt x="287" y="100"/>
                      <a:pt x="237" y="99"/>
                      <a:pt x="195" y="93"/>
                    </a:cubicBezTo>
                    <a:cubicBezTo>
                      <a:pt x="153" y="87"/>
                      <a:pt x="99" y="68"/>
                      <a:pt x="69" y="6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44" name="Freeform 20">
                <a:extLst>
                  <a:ext uri="{FF2B5EF4-FFF2-40B4-BE49-F238E27FC236}">
                    <a16:creationId xmlns:a16="http://schemas.microsoft.com/office/drawing/2014/main" id="{C89FFF1E-E5FF-44D6-BD31-AB5F82DC80AD}"/>
                  </a:ext>
                </a:extLst>
              </p:cNvPr>
              <p:cNvSpPr/>
              <p:nvPr/>
            </p:nvSpPr>
            <p:spPr bwMode="auto">
              <a:xfrm>
                <a:off x="3165" y="375"/>
                <a:ext cx="150" cy="72"/>
              </a:xfrm>
              <a:custGeom>
                <a:avLst/>
                <a:gdLst>
                  <a:gd name="T0" fmla="*/ 3 w 150"/>
                  <a:gd name="T1" fmla="*/ 67 h 72"/>
                  <a:gd name="T2" fmla="*/ 84 w 150"/>
                  <a:gd name="T3" fmla="*/ 19 h 72"/>
                  <a:gd name="T4" fmla="*/ 123 w 150"/>
                  <a:gd name="T5" fmla="*/ 1 h 72"/>
                  <a:gd name="T6" fmla="*/ 150 w 150"/>
                  <a:gd name="T7" fmla="*/ 22 h 72"/>
                  <a:gd name="T8" fmla="*/ 123 w 150"/>
                  <a:gd name="T9" fmla="*/ 55 h 72"/>
                  <a:gd name="T10" fmla="*/ 90 w 150"/>
                  <a:gd name="T11" fmla="*/ 70 h 72"/>
                  <a:gd name="T12" fmla="*/ 0 w 150"/>
                  <a:gd name="T13" fmla="*/ 67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0" h="72">
                    <a:moveTo>
                      <a:pt x="3" y="67"/>
                    </a:moveTo>
                    <a:cubicBezTo>
                      <a:pt x="16" y="59"/>
                      <a:pt x="64" y="30"/>
                      <a:pt x="84" y="19"/>
                    </a:cubicBezTo>
                    <a:cubicBezTo>
                      <a:pt x="104" y="8"/>
                      <a:pt x="112" y="0"/>
                      <a:pt x="123" y="1"/>
                    </a:cubicBezTo>
                    <a:cubicBezTo>
                      <a:pt x="134" y="2"/>
                      <a:pt x="150" y="13"/>
                      <a:pt x="150" y="22"/>
                    </a:cubicBezTo>
                    <a:cubicBezTo>
                      <a:pt x="150" y="31"/>
                      <a:pt x="133" y="47"/>
                      <a:pt x="123" y="55"/>
                    </a:cubicBezTo>
                    <a:cubicBezTo>
                      <a:pt x="113" y="63"/>
                      <a:pt x="110" y="68"/>
                      <a:pt x="90" y="70"/>
                    </a:cubicBezTo>
                    <a:cubicBezTo>
                      <a:pt x="70" y="72"/>
                      <a:pt x="35" y="69"/>
                      <a:pt x="0" y="67"/>
                    </a:cubicBez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45" name="Freeform 21">
                <a:extLst>
                  <a:ext uri="{FF2B5EF4-FFF2-40B4-BE49-F238E27FC236}">
                    <a16:creationId xmlns:a16="http://schemas.microsoft.com/office/drawing/2014/main" id="{AE5F6E9F-18F7-4155-B4DA-AA2D819BD812}"/>
                  </a:ext>
                </a:extLst>
              </p:cNvPr>
              <p:cNvSpPr/>
              <p:nvPr/>
            </p:nvSpPr>
            <p:spPr bwMode="auto">
              <a:xfrm>
                <a:off x="3463" y="267"/>
                <a:ext cx="148" cy="91"/>
              </a:xfrm>
              <a:custGeom>
                <a:avLst/>
                <a:gdLst>
                  <a:gd name="T0" fmla="*/ 1 w 148"/>
                  <a:gd name="T1" fmla="*/ 69 h 91"/>
                  <a:gd name="T2" fmla="*/ 25 w 148"/>
                  <a:gd name="T3" fmla="*/ 51 h 91"/>
                  <a:gd name="T4" fmla="*/ 100 w 148"/>
                  <a:gd name="T5" fmla="*/ 9 h 91"/>
                  <a:gd name="T6" fmla="*/ 133 w 148"/>
                  <a:gd name="T7" fmla="*/ 3 h 91"/>
                  <a:gd name="T8" fmla="*/ 136 w 148"/>
                  <a:gd name="T9" fmla="*/ 27 h 91"/>
                  <a:gd name="T10" fmla="*/ 61 w 148"/>
                  <a:gd name="T11" fmla="*/ 75 h 91"/>
                  <a:gd name="T12" fmla="*/ 19 w 148"/>
                  <a:gd name="T13" fmla="*/ 90 h 91"/>
                  <a:gd name="T14" fmla="*/ 1 w 148"/>
                  <a:gd name="T15" fmla="*/ 69 h 9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8" h="91">
                    <a:moveTo>
                      <a:pt x="1" y="69"/>
                    </a:moveTo>
                    <a:cubicBezTo>
                      <a:pt x="2" y="63"/>
                      <a:pt x="9" y="61"/>
                      <a:pt x="25" y="51"/>
                    </a:cubicBezTo>
                    <a:cubicBezTo>
                      <a:pt x="41" y="41"/>
                      <a:pt x="82" y="17"/>
                      <a:pt x="100" y="9"/>
                    </a:cubicBezTo>
                    <a:cubicBezTo>
                      <a:pt x="118" y="1"/>
                      <a:pt x="127" y="0"/>
                      <a:pt x="133" y="3"/>
                    </a:cubicBezTo>
                    <a:cubicBezTo>
                      <a:pt x="139" y="6"/>
                      <a:pt x="148" y="15"/>
                      <a:pt x="136" y="27"/>
                    </a:cubicBezTo>
                    <a:cubicBezTo>
                      <a:pt x="124" y="39"/>
                      <a:pt x="80" y="65"/>
                      <a:pt x="61" y="75"/>
                    </a:cubicBezTo>
                    <a:cubicBezTo>
                      <a:pt x="42" y="85"/>
                      <a:pt x="29" y="91"/>
                      <a:pt x="19" y="90"/>
                    </a:cubicBezTo>
                    <a:cubicBezTo>
                      <a:pt x="9" y="89"/>
                      <a:pt x="0" y="75"/>
                      <a:pt x="1" y="6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46" name="Freeform 22">
                <a:extLst>
                  <a:ext uri="{FF2B5EF4-FFF2-40B4-BE49-F238E27FC236}">
                    <a16:creationId xmlns:a16="http://schemas.microsoft.com/office/drawing/2014/main" id="{01BE1858-0605-4E33-A7BF-F4C464BB6514}"/>
                  </a:ext>
                </a:extLst>
              </p:cNvPr>
              <p:cNvSpPr/>
              <p:nvPr/>
            </p:nvSpPr>
            <p:spPr bwMode="auto">
              <a:xfrm>
                <a:off x="3580" y="58"/>
                <a:ext cx="938" cy="158"/>
              </a:xfrm>
              <a:custGeom>
                <a:avLst/>
                <a:gdLst>
                  <a:gd name="T0" fmla="*/ 172 w 938"/>
                  <a:gd name="T1" fmla="*/ 86 h 158"/>
                  <a:gd name="T2" fmla="*/ 61 w 938"/>
                  <a:gd name="T3" fmla="*/ 137 h 158"/>
                  <a:gd name="T4" fmla="*/ 16 w 938"/>
                  <a:gd name="T5" fmla="*/ 155 h 158"/>
                  <a:gd name="T6" fmla="*/ 7 w 938"/>
                  <a:gd name="T7" fmla="*/ 122 h 158"/>
                  <a:gd name="T8" fmla="*/ 58 w 938"/>
                  <a:gd name="T9" fmla="*/ 80 h 158"/>
                  <a:gd name="T10" fmla="*/ 172 w 938"/>
                  <a:gd name="T11" fmla="*/ 38 h 158"/>
                  <a:gd name="T12" fmla="*/ 304 w 938"/>
                  <a:gd name="T13" fmla="*/ 11 h 158"/>
                  <a:gd name="T14" fmla="*/ 463 w 938"/>
                  <a:gd name="T15" fmla="*/ 2 h 158"/>
                  <a:gd name="T16" fmla="*/ 631 w 938"/>
                  <a:gd name="T17" fmla="*/ 23 h 158"/>
                  <a:gd name="T18" fmla="*/ 796 w 938"/>
                  <a:gd name="T19" fmla="*/ 53 h 158"/>
                  <a:gd name="T20" fmla="*/ 841 w 938"/>
                  <a:gd name="T21" fmla="*/ 47 h 158"/>
                  <a:gd name="T22" fmla="*/ 907 w 938"/>
                  <a:gd name="T23" fmla="*/ 71 h 158"/>
                  <a:gd name="T24" fmla="*/ 919 w 938"/>
                  <a:gd name="T25" fmla="*/ 101 h 158"/>
                  <a:gd name="T26" fmla="*/ 793 w 938"/>
                  <a:gd name="T27" fmla="*/ 98 h 158"/>
                  <a:gd name="T28" fmla="*/ 634 w 938"/>
                  <a:gd name="T29" fmla="*/ 62 h 158"/>
                  <a:gd name="T30" fmla="*/ 439 w 938"/>
                  <a:gd name="T31" fmla="*/ 38 h 158"/>
                  <a:gd name="T32" fmla="*/ 238 w 938"/>
                  <a:gd name="T33" fmla="*/ 59 h 158"/>
                  <a:gd name="T34" fmla="*/ 172 w 938"/>
                  <a:gd name="T35" fmla="*/ 86 h 15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38" h="158">
                    <a:moveTo>
                      <a:pt x="172" y="86"/>
                    </a:moveTo>
                    <a:cubicBezTo>
                      <a:pt x="142" y="99"/>
                      <a:pt x="87" y="126"/>
                      <a:pt x="61" y="137"/>
                    </a:cubicBezTo>
                    <a:cubicBezTo>
                      <a:pt x="35" y="148"/>
                      <a:pt x="25" y="158"/>
                      <a:pt x="16" y="155"/>
                    </a:cubicBezTo>
                    <a:cubicBezTo>
                      <a:pt x="7" y="152"/>
                      <a:pt x="0" y="134"/>
                      <a:pt x="7" y="122"/>
                    </a:cubicBezTo>
                    <a:cubicBezTo>
                      <a:pt x="14" y="110"/>
                      <a:pt x="31" y="94"/>
                      <a:pt x="58" y="80"/>
                    </a:cubicBezTo>
                    <a:cubicBezTo>
                      <a:pt x="85" y="66"/>
                      <a:pt x="131" y="49"/>
                      <a:pt x="172" y="38"/>
                    </a:cubicBezTo>
                    <a:cubicBezTo>
                      <a:pt x="213" y="27"/>
                      <a:pt x="256" y="17"/>
                      <a:pt x="304" y="11"/>
                    </a:cubicBezTo>
                    <a:cubicBezTo>
                      <a:pt x="352" y="5"/>
                      <a:pt x="409" y="0"/>
                      <a:pt x="463" y="2"/>
                    </a:cubicBezTo>
                    <a:cubicBezTo>
                      <a:pt x="517" y="4"/>
                      <a:pt x="576" y="15"/>
                      <a:pt x="631" y="23"/>
                    </a:cubicBezTo>
                    <a:cubicBezTo>
                      <a:pt x="686" y="31"/>
                      <a:pt x="761" y="49"/>
                      <a:pt x="796" y="53"/>
                    </a:cubicBezTo>
                    <a:cubicBezTo>
                      <a:pt x="831" y="57"/>
                      <a:pt x="823" y="44"/>
                      <a:pt x="841" y="47"/>
                    </a:cubicBezTo>
                    <a:cubicBezTo>
                      <a:pt x="859" y="50"/>
                      <a:pt x="894" y="62"/>
                      <a:pt x="907" y="71"/>
                    </a:cubicBezTo>
                    <a:cubicBezTo>
                      <a:pt x="920" y="80"/>
                      <a:pt x="938" y="97"/>
                      <a:pt x="919" y="101"/>
                    </a:cubicBezTo>
                    <a:cubicBezTo>
                      <a:pt x="900" y="105"/>
                      <a:pt x="840" y="104"/>
                      <a:pt x="793" y="98"/>
                    </a:cubicBezTo>
                    <a:cubicBezTo>
                      <a:pt x="746" y="92"/>
                      <a:pt x="693" y="72"/>
                      <a:pt x="634" y="62"/>
                    </a:cubicBezTo>
                    <a:cubicBezTo>
                      <a:pt x="575" y="52"/>
                      <a:pt x="505" y="38"/>
                      <a:pt x="439" y="38"/>
                    </a:cubicBezTo>
                    <a:cubicBezTo>
                      <a:pt x="373" y="38"/>
                      <a:pt x="284" y="51"/>
                      <a:pt x="238" y="59"/>
                    </a:cubicBezTo>
                    <a:cubicBezTo>
                      <a:pt x="192" y="67"/>
                      <a:pt x="202" y="73"/>
                      <a:pt x="172" y="8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47" name="Freeform 23">
                <a:extLst>
                  <a:ext uri="{FF2B5EF4-FFF2-40B4-BE49-F238E27FC236}">
                    <a16:creationId xmlns:a16="http://schemas.microsoft.com/office/drawing/2014/main" id="{96CFFD68-3A1E-478F-BB27-1BE3FD1B9747}"/>
                  </a:ext>
                </a:extLst>
              </p:cNvPr>
              <p:cNvSpPr/>
              <p:nvPr/>
            </p:nvSpPr>
            <p:spPr bwMode="auto">
              <a:xfrm>
                <a:off x="3686" y="145"/>
                <a:ext cx="372" cy="98"/>
              </a:xfrm>
              <a:custGeom>
                <a:avLst/>
                <a:gdLst>
                  <a:gd name="T0" fmla="*/ 18 w 372"/>
                  <a:gd name="T1" fmla="*/ 47 h 98"/>
                  <a:gd name="T2" fmla="*/ 141 w 372"/>
                  <a:gd name="T3" fmla="*/ 17 h 98"/>
                  <a:gd name="T4" fmla="*/ 246 w 372"/>
                  <a:gd name="T5" fmla="*/ 2 h 98"/>
                  <a:gd name="T6" fmla="*/ 351 w 372"/>
                  <a:gd name="T7" fmla="*/ 5 h 98"/>
                  <a:gd name="T8" fmla="*/ 372 w 372"/>
                  <a:gd name="T9" fmla="*/ 23 h 98"/>
                  <a:gd name="T10" fmla="*/ 354 w 372"/>
                  <a:gd name="T11" fmla="*/ 44 h 98"/>
                  <a:gd name="T12" fmla="*/ 264 w 372"/>
                  <a:gd name="T13" fmla="*/ 50 h 98"/>
                  <a:gd name="T14" fmla="*/ 168 w 372"/>
                  <a:gd name="T15" fmla="*/ 53 h 98"/>
                  <a:gd name="T16" fmla="*/ 72 w 372"/>
                  <a:gd name="T17" fmla="*/ 77 h 98"/>
                  <a:gd name="T18" fmla="*/ 15 w 372"/>
                  <a:gd name="T19" fmla="*/ 95 h 98"/>
                  <a:gd name="T20" fmla="*/ 0 w 372"/>
                  <a:gd name="T21" fmla="*/ 56 h 9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" h="98">
                    <a:moveTo>
                      <a:pt x="18" y="47"/>
                    </a:moveTo>
                    <a:cubicBezTo>
                      <a:pt x="60" y="36"/>
                      <a:pt x="103" y="25"/>
                      <a:pt x="141" y="17"/>
                    </a:cubicBezTo>
                    <a:cubicBezTo>
                      <a:pt x="179" y="9"/>
                      <a:pt x="211" y="4"/>
                      <a:pt x="246" y="2"/>
                    </a:cubicBezTo>
                    <a:cubicBezTo>
                      <a:pt x="281" y="0"/>
                      <a:pt x="330" y="1"/>
                      <a:pt x="351" y="5"/>
                    </a:cubicBezTo>
                    <a:cubicBezTo>
                      <a:pt x="372" y="9"/>
                      <a:pt x="372" y="17"/>
                      <a:pt x="372" y="23"/>
                    </a:cubicBezTo>
                    <a:cubicBezTo>
                      <a:pt x="372" y="29"/>
                      <a:pt x="372" y="40"/>
                      <a:pt x="354" y="44"/>
                    </a:cubicBezTo>
                    <a:cubicBezTo>
                      <a:pt x="336" y="48"/>
                      <a:pt x="295" y="49"/>
                      <a:pt x="264" y="50"/>
                    </a:cubicBezTo>
                    <a:cubicBezTo>
                      <a:pt x="233" y="51"/>
                      <a:pt x="200" y="49"/>
                      <a:pt x="168" y="53"/>
                    </a:cubicBezTo>
                    <a:cubicBezTo>
                      <a:pt x="136" y="57"/>
                      <a:pt x="98" y="70"/>
                      <a:pt x="72" y="77"/>
                    </a:cubicBezTo>
                    <a:cubicBezTo>
                      <a:pt x="46" y="84"/>
                      <a:pt x="27" y="98"/>
                      <a:pt x="15" y="95"/>
                    </a:cubicBezTo>
                    <a:cubicBezTo>
                      <a:pt x="3" y="92"/>
                      <a:pt x="1" y="74"/>
                      <a:pt x="0" y="56"/>
                    </a:cubicBez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48" name="Freeform 24">
                <a:extLst>
                  <a:ext uri="{FF2B5EF4-FFF2-40B4-BE49-F238E27FC236}">
                    <a16:creationId xmlns:a16="http://schemas.microsoft.com/office/drawing/2014/main" id="{33111519-D10B-4F85-91B7-4F6D6E18509C}"/>
                  </a:ext>
                </a:extLst>
              </p:cNvPr>
              <p:cNvSpPr/>
              <p:nvPr/>
            </p:nvSpPr>
            <p:spPr bwMode="auto">
              <a:xfrm>
                <a:off x="3618" y="308"/>
                <a:ext cx="318" cy="158"/>
              </a:xfrm>
              <a:custGeom>
                <a:avLst/>
                <a:gdLst>
                  <a:gd name="T0" fmla="*/ 0 w 318"/>
                  <a:gd name="T1" fmla="*/ 158 h 158"/>
                  <a:gd name="T2" fmla="*/ 12 w 318"/>
                  <a:gd name="T3" fmla="*/ 137 h 158"/>
                  <a:gd name="T4" fmla="*/ 162 w 318"/>
                  <a:gd name="T5" fmla="*/ 71 h 158"/>
                  <a:gd name="T6" fmla="*/ 249 w 318"/>
                  <a:gd name="T7" fmla="*/ 20 h 158"/>
                  <a:gd name="T8" fmla="*/ 285 w 318"/>
                  <a:gd name="T9" fmla="*/ 2 h 158"/>
                  <a:gd name="T10" fmla="*/ 309 w 318"/>
                  <a:gd name="T11" fmla="*/ 11 h 158"/>
                  <a:gd name="T12" fmla="*/ 303 w 318"/>
                  <a:gd name="T13" fmla="*/ 47 h 158"/>
                  <a:gd name="T14" fmla="*/ 219 w 318"/>
                  <a:gd name="T15" fmla="*/ 89 h 158"/>
                  <a:gd name="T16" fmla="*/ 108 w 318"/>
                  <a:gd name="T17" fmla="*/ 140 h 158"/>
                  <a:gd name="T18" fmla="*/ 57 w 318"/>
                  <a:gd name="T19" fmla="*/ 152 h 158"/>
                  <a:gd name="T20" fmla="*/ 0 w 318"/>
                  <a:gd name="T21" fmla="*/ 158 h 15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18" h="158">
                    <a:moveTo>
                      <a:pt x="0" y="158"/>
                    </a:moveTo>
                    <a:lnTo>
                      <a:pt x="12" y="137"/>
                    </a:lnTo>
                    <a:cubicBezTo>
                      <a:pt x="39" y="123"/>
                      <a:pt x="122" y="90"/>
                      <a:pt x="162" y="71"/>
                    </a:cubicBezTo>
                    <a:cubicBezTo>
                      <a:pt x="202" y="52"/>
                      <a:pt x="229" y="31"/>
                      <a:pt x="249" y="20"/>
                    </a:cubicBezTo>
                    <a:cubicBezTo>
                      <a:pt x="269" y="9"/>
                      <a:pt x="275" y="4"/>
                      <a:pt x="285" y="2"/>
                    </a:cubicBezTo>
                    <a:cubicBezTo>
                      <a:pt x="295" y="0"/>
                      <a:pt x="306" y="4"/>
                      <a:pt x="309" y="11"/>
                    </a:cubicBezTo>
                    <a:cubicBezTo>
                      <a:pt x="312" y="18"/>
                      <a:pt x="318" y="34"/>
                      <a:pt x="303" y="47"/>
                    </a:cubicBezTo>
                    <a:cubicBezTo>
                      <a:pt x="288" y="60"/>
                      <a:pt x="252" y="74"/>
                      <a:pt x="219" y="89"/>
                    </a:cubicBezTo>
                    <a:cubicBezTo>
                      <a:pt x="186" y="104"/>
                      <a:pt x="135" y="130"/>
                      <a:pt x="108" y="140"/>
                    </a:cubicBezTo>
                    <a:cubicBezTo>
                      <a:pt x="81" y="150"/>
                      <a:pt x="74" y="150"/>
                      <a:pt x="57" y="152"/>
                    </a:cubicBezTo>
                    <a:cubicBezTo>
                      <a:pt x="40" y="154"/>
                      <a:pt x="23" y="154"/>
                      <a:pt x="0" y="15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49" name="Freeform 25">
                <a:extLst>
                  <a:ext uri="{FF2B5EF4-FFF2-40B4-BE49-F238E27FC236}">
                    <a16:creationId xmlns:a16="http://schemas.microsoft.com/office/drawing/2014/main" id="{0E2A9EFD-5153-4BCD-896F-17F732F6EB1D}"/>
                  </a:ext>
                </a:extLst>
              </p:cNvPr>
              <p:cNvSpPr/>
              <p:nvPr/>
            </p:nvSpPr>
            <p:spPr bwMode="auto">
              <a:xfrm>
                <a:off x="3413" y="291"/>
                <a:ext cx="380" cy="174"/>
              </a:xfrm>
              <a:custGeom>
                <a:avLst/>
                <a:gdLst>
                  <a:gd name="T0" fmla="*/ 3 w 380"/>
                  <a:gd name="T1" fmla="*/ 165 h 174"/>
                  <a:gd name="T2" fmla="*/ 129 w 380"/>
                  <a:gd name="T3" fmla="*/ 93 h 174"/>
                  <a:gd name="T4" fmla="*/ 261 w 380"/>
                  <a:gd name="T5" fmla="*/ 30 h 174"/>
                  <a:gd name="T6" fmla="*/ 351 w 380"/>
                  <a:gd name="T7" fmla="*/ 0 h 174"/>
                  <a:gd name="T8" fmla="*/ 378 w 380"/>
                  <a:gd name="T9" fmla="*/ 27 h 174"/>
                  <a:gd name="T10" fmla="*/ 336 w 380"/>
                  <a:gd name="T11" fmla="*/ 51 h 174"/>
                  <a:gd name="T12" fmla="*/ 291 w 380"/>
                  <a:gd name="T13" fmla="*/ 60 h 174"/>
                  <a:gd name="T14" fmla="*/ 240 w 380"/>
                  <a:gd name="T15" fmla="*/ 75 h 174"/>
                  <a:gd name="T16" fmla="*/ 189 w 380"/>
                  <a:gd name="T17" fmla="*/ 120 h 174"/>
                  <a:gd name="T18" fmla="*/ 102 w 380"/>
                  <a:gd name="T19" fmla="*/ 174 h 174"/>
                  <a:gd name="T20" fmla="*/ 0 w 380"/>
                  <a:gd name="T21" fmla="*/ 162 h 17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80" h="174">
                    <a:moveTo>
                      <a:pt x="3" y="165"/>
                    </a:moveTo>
                    <a:cubicBezTo>
                      <a:pt x="24" y="153"/>
                      <a:pt x="86" y="115"/>
                      <a:pt x="129" y="93"/>
                    </a:cubicBezTo>
                    <a:cubicBezTo>
                      <a:pt x="172" y="71"/>
                      <a:pt x="224" y="45"/>
                      <a:pt x="261" y="30"/>
                    </a:cubicBezTo>
                    <a:cubicBezTo>
                      <a:pt x="298" y="15"/>
                      <a:pt x="332" y="0"/>
                      <a:pt x="351" y="0"/>
                    </a:cubicBezTo>
                    <a:cubicBezTo>
                      <a:pt x="370" y="0"/>
                      <a:pt x="380" y="19"/>
                      <a:pt x="378" y="27"/>
                    </a:cubicBezTo>
                    <a:cubicBezTo>
                      <a:pt x="376" y="35"/>
                      <a:pt x="350" y="46"/>
                      <a:pt x="336" y="51"/>
                    </a:cubicBezTo>
                    <a:cubicBezTo>
                      <a:pt x="322" y="56"/>
                      <a:pt x="307" y="56"/>
                      <a:pt x="291" y="60"/>
                    </a:cubicBezTo>
                    <a:cubicBezTo>
                      <a:pt x="275" y="64"/>
                      <a:pt x="257" y="65"/>
                      <a:pt x="240" y="75"/>
                    </a:cubicBezTo>
                    <a:cubicBezTo>
                      <a:pt x="223" y="85"/>
                      <a:pt x="212" y="104"/>
                      <a:pt x="189" y="120"/>
                    </a:cubicBezTo>
                    <a:cubicBezTo>
                      <a:pt x="166" y="136"/>
                      <a:pt x="133" y="167"/>
                      <a:pt x="102" y="174"/>
                    </a:cubicBezTo>
                    <a:lnTo>
                      <a:pt x="0" y="162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4" name="Freeform 26">
                <a:extLst>
                  <a:ext uri="{FF2B5EF4-FFF2-40B4-BE49-F238E27FC236}">
                    <a16:creationId xmlns:a16="http://schemas.microsoft.com/office/drawing/2014/main" id="{4C62FE7D-CC98-4AD5-B61F-2EEE40C37990}"/>
                  </a:ext>
                </a:extLst>
              </p:cNvPr>
              <p:cNvSpPr/>
              <p:nvPr/>
            </p:nvSpPr>
            <p:spPr bwMode="auto">
              <a:xfrm>
                <a:off x="4178" y="187"/>
                <a:ext cx="523" cy="69"/>
              </a:xfrm>
              <a:custGeom>
                <a:avLst/>
                <a:gdLst>
                  <a:gd name="T0" fmla="*/ 84 w 523"/>
                  <a:gd name="T1" fmla="*/ 11 h 69"/>
                  <a:gd name="T2" fmla="*/ 27 w 523"/>
                  <a:gd name="T3" fmla="*/ 5 h 69"/>
                  <a:gd name="T4" fmla="*/ 9 w 523"/>
                  <a:gd name="T5" fmla="*/ 35 h 69"/>
                  <a:gd name="T6" fmla="*/ 81 w 523"/>
                  <a:gd name="T7" fmla="*/ 56 h 69"/>
                  <a:gd name="T8" fmla="*/ 255 w 523"/>
                  <a:gd name="T9" fmla="*/ 68 h 69"/>
                  <a:gd name="T10" fmla="*/ 432 w 523"/>
                  <a:gd name="T11" fmla="*/ 50 h 69"/>
                  <a:gd name="T12" fmla="*/ 513 w 523"/>
                  <a:gd name="T13" fmla="*/ 5 h 69"/>
                  <a:gd name="T14" fmla="*/ 372 w 523"/>
                  <a:gd name="T15" fmla="*/ 20 h 69"/>
                  <a:gd name="T16" fmla="*/ 141 w 523"/>
                  <a:gd name="T17" fmla="*/ 14 h 69"/>
                  <a:gd name="T18" fmla="*/ 84 w 523"/>
                  <a:gd name="T19" fmla="*/ 11 h 6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23" h="69">
                    <a:moveTo>
                      <a:pt x="84" y="11"/>
                    </a:moveTo>
                    <a:cubicBezTo>
                      <a:pt x="65" y="9"/>
                      <a:pt x="40" y="1"/>
                      <a:pt x="27" y="5"/>
                    </a:cubicBezTo>
                    <a:cubicBezTo>
                      <a:pt x="14" y="9"/>
                      <a:pt x="0" y="27"/>
                      <a:pt x="9" y="35"/>
                    </a:cubicBezTo>
                    <a:cubicBezTo>
                      <a:pt x="18" y="43"/>
                      <a:pt x="40" y="51"/>
                      <a:pt x="81" y="56"/>
                    </a:cubicBezTo>
                    <a:cubicBezTo>
                      <a:pt x="122" y="61"/>
                      <a:pt x="197" y="69"/>
                      <a:pt x="255" y="68"/>
                    </a:cubicBezTo>
                    <a:cubicBezTo>
                      <a:pt x="313" y="67"/>
                      <a:pt x="389" y="60"/>
                      <a:pt x="432" y="50"/>
                    </a:cubicBezTo>
                    <a:cubicBezTo>
                      <a:pt x="475" y="40"/>
                      <a:pt x="523" y="10"/>
                      <a:pt x="513" y="5"/>
                    </a:cubicBezTo>
                    <a:cubicBezTo>
                      <a:pt x="503" y="0"/>
                      <a:pt x="434" y="19"/>
                      <a:pt x="372" y="20"/>
                    </a:cubicBezTo>
                    <a:cubicBezTo>
                      <a:pt x="310" y="21"/>
                      <a:pt x="189" y="15"/>
                      <a:pt x="141" y="14"/>
                    </a:cubicBezTo>
                    <a:cubicBezTo>
                      <a:pt x="93" y="13"/>
                      <a:pt x="103" y="13"/>
                      <a:pt x="84" y="1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51" name="Freeform 27">
                <a:extLst>
                  <a:ext uri="{FF2B5EF4-FFF2-40B4-BE49-F238E27FC236}">
                    <a16:creationId xmlns:a16="http://schemas.microsoft.com/office/drawing/2014/main" id="{ECAB6D39-B296-4FE1-89EE-10D9AC7605B1}"/>
                  </a:ext>
                </a:extLst>
              </p:cNvPr>
              <p:cNvSpPr/>
              <p:nvPr/>
            </p:nvSpPr>
            <p:spPr bwMode="auto">
              <a:xfrm>
                <a:off x="4689" y="186"/>
                <a:ext cx="537" cy="120"/>
              </a:xfrm>
              <a:custGeom>
                <a:avLst/>
                <a:gdLst>
                  <a:gd name="T0" fmla="*/ 23 w 537"/>
                  <a:gd name="T1" fmla="*/ 6 h 120"/>
                  <a:gd name="T2" fmla="*/ 188 w 537"/>
                  <a:gd name="T3" fmla="*/ 3 h 120"/>
                  <a:gd name="T4" fmla="*/ 323 w 537"/>
                  <a:gd name="T5" fmla="*/ 27 h 120"/>
                  <a:gd name="T6" fmla="*/ 464 w 537"/>
                  <a:gd name="T7" fmla="*/ 69 h 120"/>
                  <a:gd name="T8" fmla="*/ 521 w 537"/>
                  <a:gd name="T9" fmla="*/ 90 h 120"/>
                  <a:gd name="T10" fmla="*/ 533 w 537"/>
                  <a:gd name="T11" fmla="*/ 105 h 120"/>
                  <a:gd name="T12" fmla="*/ 497 w 537"/>
                  <a:gd name="T13" fmla="*/ 120 h 120"/>
                  <a:gd name="T14" fmla="*/ 452 w 537"/>
                  <a:gd name="T15" fmla="*/ 108 h 120"/>
                  <a:gd name="T16" fmla="*/ 350 w 537"/>
                  <a:gd name="T17" fmla="*/ 72 h 120"/>
                  <a:gd name="T18" fmla="*/ 158 w 537"/>
                  <a:gd name="T19" fmla="*/ 39 h 120"/>
                  <a:gd name="T20" fmla="*/ 50 w 537"/>
                  <a:gd name="T21" fmla="*/ 39 h 120"/>
                  <a:gd name="T22" fmla="*/ 23 w 537"/>
                  <a:gd name="T23" fmla="*/ 6 h 12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37" h="120">
                    <a:moveTo>
                      <a:pt x="23" y="6"/>
                    </a:moveTo>
                    <a:cubicBezTo>
                      <a:pt x="46" y="0"/>
                      <a:pt x="138" y="0"/>
                      <a:pt x="188" y="3"/>
                    </a:cubicBezTo>
                    <a:cubicBezTo>
                      <a:pt x="238" y="6"/>
                      <a:pt x="277" y="16"/>
                      <a:pt x="323" y="27"/>
                    </a:cubicBezTo>
                    <a:cubicBezTo>
                      <a:pt x="369" y="38"/>
                      <a:pt x="431" y="59"/>
                      <a:pt x="464" y="69"/>
                    </a:cubicBezTo>
                    <a:cubicBezTo>
                      <a:pt x="497" y="79"/>
                      <a:pt x="509" y="84"/>
                      <a:pt x="521" y="90"/>
                    </a:cubicBezTo>
                    <a:cubicBezTo>
                      <a:pt x="533" y="96"/>
                      <a:pt x="537" y="100"/>
                      <a:pt x="533" y="105"/>
                    </a:cubicBezTo>
                    <a:cubicBezTo>
                      <a:pt x="529" y="110"/>
                      <a:pt x="510" y="120"/>
                      <a:pt x="497" y="120"/>
                    </a:cubicBezTo>
                    <a:cubicBezTo>
                      <a:pt x="484" y="120"/>
                      <a:pt x="476" y="116"/>
                      <a:pt x="452" y="108"/>
                    </a:cubicBezTo>
                    <a:cubicBezTo>
                      <a:pt x="428" y="100"/>
                      <a:pt x="399" y="84"/>
                      <a:pt x="350" y="72"/>
                    </a:cubicBezTo>
                    <a:cubicBezTo>
                      <a:pt x="301" y="60"/>
                      <a:pt x="208" y="45"/>
                      <a:pt x="158" y="39"/>
                    </a:cubicBezTo>
                    <a:cubicBezTo>
                      <a:pt x="108" y="33"/>
                      <a:pt x="72" y="43"/>
                      <a:pt x="50" y="39"/>
                    </a:cubicBezTo>
                    <a:cubicBezTo>
                      <a:pt x="28" y="35"/>
                      <a:pt x="0" y="12"/>
                      <a:pt x="23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52" name="Freeform 28">
                <a:extLst>
                  <a:ext uri="{FF2B5EF4-FFF2-40B4-BE49-F238E27FC236}">
                    <a16:creationId xmlns:a16="http://schemas.microsoft.com/office/drawing/2014/main" id="{85032BB0-F034-4A71-BC00-6B42D0637D3F}"/>
                  </a:ext>
                </a:extLst>
              </p:cNvPr>
              <p:cNvSpPr/>
              <p:nvPr/>
            </p:nvSpPr>
            <p:spPr bwMode="auto">
              <a:xfrm>
                <a:off x="4968" y="312"/>
                <a:ext cx="800" cy="143"/>
              </a:xfrm>
              <a:custGeom>
                <a:avLst/>
                <a:gdLst>
                  <a:gd name="T0" fmla="*/ 800 w 800"/>
                  <a:gd name="T1" fmla="*/ 24 h 143"/>
                  <a:gd name="T2" fmla="*/ 782 w 800"/>
                  <a:gd name="T3" fmla="*/ 15 h 143"/>
                  <a:gd name="T4" fmla="*/ 659 w 800"/>
                  <a:gd name="T5" fmla="*/ 63 h 143"/>
                  <a:gd name="T6" fmla="*/ 500 w 800"/>
                  <a:gd name="T7" fmla="*/ 84 h 143"/>
                  <a:gd name="T8" fmla="*/ 326 w 800"/>
                  <a:gd name="T9" fmla="*/ 69 h 143"/>
                  <a:gd name="T10" fmla="*/ 98 w 800"/>
                  <a:gd name="T11" fmla="*/ 21 h 143"/>
                  <a:gd name="T12" fmla="*/ 11 w 800"/>
                  <a:gd name="T13" fmla="*/ 6 h 143"/>
                  <a:gd name="T14" fmla="*/ 32 w 800"/>
                  <a:gd name="T15" fmla="*/ 60 h 143"/>
                  <a:gd name="T16" fmla="*/ 155 w 800"/>
                  <a:gd name="T17" fmla="*/ 96 h 143"/>
                  <a:gd name="T18" fmla="*/ 410 w 800"/>
                  <a:gd name="T19" fmla="*/ 138 h 143"/>
                  <a:gd name="T20" fmla="*/ 596 w 800"/>
                  <a:gd name="T21" fmla="*/ 129 h 143"/>
                  <a:gd name="T22" fmla="*/ 737 w 800"/>
                  <a:gd name="T23" fmla="*/ 90 h 143"/>
                  <a:gd name="T24" fmla="*/ 788 w 800"/>
                  <a:gd name="T25" fmla="*/ 69 h 143"/>
                  <a:gd name="T26" fmla="*/ 800 w 800"/>
                  <a:gd name="T27" fmla="*/ 24 h 14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800" h="143">
                    <a:moveTo>
                      <a:pt x="800" y="24"/>
                    </a:moveTo>
                    <a:lnTo>
                      <a:pt x="782" y="15"/>
                    </a:lnTo>
                    <a:cubicBezTo>
                      <a:pt x="759" y="21"/>
                      <a:pt x="706" y="51"/>
                      <a:pt x="659" y="63"/>
                    </a:cubicBezTo>
                    <a:cubicBezTo>
                      <a:pt x="612" y="75"/>
                      <a:pt x="555" y="83"/>
                      <a:pt x="500" y="84"/>
                    </a:cubicBezTo>
                    <a:cubicBezTo>
                      <a:pt x="445" y="85"/>
                      <a:pt x="393" y="79"/>
                      <a:pt x="326" y="69"/>
                    </a:cubicBezTo>
                    <a:cubicBezTo>
                      <a:pt x="259" y="59"/>
                      <a:pt x="150" y="31"/>
                      <a:pt x="98" y="21"/>
                    </a:cubicBezTo>
                    <a:cubicBezTo>
                      <a:pt x="46" y="11"/>
                      <a:pt x="22" y="0"/>
                      <a:pt x="11" y="6"/>
                    </a:cubicBezTo>
                    <a:cubicBezTo>
                      <a:pt x="0" y="12"/>
                      <a:pt x="8" y="45"/>
                      <a:pt x="32" y="60"/>
                    </a:cubicBezTo>
                    <a:cubicBezTo>
                      <a:pt x="56" y="75"/>
                      <a:pt x="92" y="83"/>
                      <a:pt x="155" y="96"/>
                    </a:cubicBezTo>
                    <a:cubicBezTo>
                      <a:pt x="218" y="109"/>
                      <a:pt x="337" y="133"/>
                      <a:pt x="410" y="138"/>
                    </a:cubicBezTo>
                    <a:cubicBezTo>
                      <a:pt x="483" y="143"/>
                      <a:pt x="542" y="137"/>
                      <a:pt x="596" y="129"/>
                    </a:cubicBezTo>
                    <a:cubicBezTo>
                      <a:pt x="650" y="121"/>
                      <a:pt x="705" y="100"/>
                      <a:pt x="737" y="90"/>
                    </a:cubicBezTo>
                    <a:cubicBezTo>
                      <a:pt x="769" y="80"/>
                      <a:pt x="780" y="80"/>
                      <a:pt x="788" y="69"/>
                    </a:cubicBezTo>
                    <a:cubicBezTo>
                      <a:pt x="796" y="58"/>
                      <a:pt x="792" y="39"/>
                      <a:pt x="800" y="2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53" name="Freeform 29">
                <a:extLst>
                  <a:ext uri="{FF2B5EF4-FFF2-40B4-BE49-F238E27FC236}">
                    <a16:creationId xmlns:a16="http://schemas.microsoft.com/office/drawing/2014/main" id="{7BB03547-8BAD-4290-8982-11F11E40EE0F}"/>
                  </a:ext>
                </a:extLst>
              </p:cNvPr>
              <p:cNvSpPr/>
              <p:nvPr/>
            </p:nvSpPr>
            <p:spPr bwMode="auto">
              <a:xfrm>
                <a:off x="5318" y="240"/>
                <a:ext cx="402" cy="115"/>
              </a:xfrm>
              <a:custGeom>
                <a:avLst/>
                <a:gdLst>
                  <a:gd name="T0" fmla="*/ 402 w 402"/>
                  <a:gd name="T1" fmla="*/ 0 h 115"/>
                  <a:gd name="T2" fmla="*/ 384 w 402"/>
                  <a:gd name="T3" fmla="*/ 12 h 115"/>
                  <a:gd name="T4" fmla="*/ 276 w 402"/>
                  <a:gd name="T5" fmla="*/ 51 h 115"/>
                  <a:gd name="T6" fmla="*/ 165 w 402"/>
                  <a:gd name="T7" fmla="*/ 66 h 115"/>
                  <a:gd name="T8" fmla="*/ 51 w 402"/>
                  <a:gd name="T9" fmla="*/ 57 h 115"/>
                  <a:gd name="T10" fmla="*/ 15 w 402"/>
                  <a:gd name="T11" fmla="*/ 54 h 115"/>
                  <a:gd name="T12" fmla="*/ 3 w 402"/>
                  <a:gd name="T13" fmla="*/ 69 h 115"/>
                  <a:gd name="T14" fmla="*/ 9 w 402"/>
                  <a:gd name="T15" fmla="*/ 93 h 115"/>
                  <a:gd name="T16" fmla="*/ 54 w 402"/>
                  <a:gd name="T17" fmla="*/ 102 h 115"/>
                  <a:gd name="T18" fmla="*/ 198 w 402"/>
                  <a:gd name="T19" fmla="*/ 111 h 115"/>
                  <a:gd name="T20" fmla="*/ 336 w 402"/>
                  <a:gd name="T21" fmla="*/ 75 h 115"/>
                  <a:gd name="T22" fmla="*/ 375 w 402"/>
                  <a:gd name="T23" fmla="*/ 54 h 115"/>
                  <a:gd name="T24" fmla="*/ 402 w 402"/>
                  <a:gd name="T25" fmla="*/ 0 h 1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02" h="115">
                    <a:moveTo>
                      <a:pt x="402" y="0"/>
                    </a:moveTo>
                    <a:lnTo>
                      <a:pt x="384" y="12"/>
                    </a:lnTo>
                    <a:cubicBezTo>
                      <a:pt x="363" y="20"/>
                      <a:pt x="312" y="42"/>
                      <a:pt x="276" y="51"/>
                    </a:cubicBezTo>
                    <a:cubicBezTo>
                      <a:pt x="240" y="60"/>
                      <a:pt x="202" y="65"/>
                      <a:pt x="165" y="66"/>
                    </a:cubicBezTo>
                    <a:cubicBezTo>
                      <a:pt x="128" y="67"/>
                      <a:pt x="76" y="59"/>
                      <a:pt x="51" y="57"/>
                    </a:cubicBezTo>
                    <a:cubicBezTo>
                      <a:pt x="26" y="55"/>
                      <a:pt x="23" y="52"/>
                      <a:pt x="15" y="54"/>
                    </a:cubicBezTo>
                    <a:cubicBezTo>
                      <a:pt x="7" y="56"/>
                      <a:pt x="4" y="63"/>
                      <a:pt x="3" y="69"/>
                    </a:cubicBezTo>
                    <a:cubicBezTo>
                      <a:pt x="2" y="75"/>
                      <a:pt x="0" y="88"/>
                      <a:pt x="9" y="93"/>
                    </a:cubicBezTo>
                    <a:cubicBezTo>
                      <a:pt x="18" y="98"/>
                      <a:pt x="22" y="99"/>
                      <a:pt x="54" y="102"/>
                    </a:cubicBezTo>
                    <a:cubicBezTo>
                      <a:pt x="86" y="105"/>
                      <a:pt x="151" y="115"/>
                      <a:pt x="198" y="111"/>
                    </a:cubicBezTo>
                    <a:cubicBezTo>
                      <a:pt x="245" y="107"/>
                      <a:pt x="307" y="84"/>
                      <a:pt x="336" y="75"/>
                    </a:cubicBezTo>
                    <a:cubicBezTo>
                      <a:pt x="365" y="66"/>
                      <a:pt x="365" y="65"/>
                      <a:pt x="375" y="54"/>
                    </a:cubicBezTo>
                    <a:cubicBezTo>
                      <a:pt x="385" y="43"/>
                      <a:pt x="392" y="26"/>
                      <a:pt x="402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1050" name="Group 30">
              <a:extLst>
                <a:ext uri="{FF2B5EF4-FFF2-40B4-BE49-F238E27FC236}">
                  <a16:creationId xmlns:a16="http://schemas.microsoft.com/office/drawing/2014/main" id="{D7B41790-0639-4389-9D4C-6ED05CB4D5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080"/>
              <a:ext cx="5776" cy="87"/>
              <a:chOff x="0" y="4185"/>
              <a:chExt cx="5776" cy="87"/>
            </a:xfrm>
          </p:grpSpPr>
          <p:sp>
            <p:nvSpPr>
              <p:cNvPr id="5" name="Freeform 31">
                <a:extLst>
                  <a:ext uri="{FF2B5EF4-FFF2-40B4-BE49-F238E27FC236}">
                    <a16:creationId xmlns:a16="http://schemas.microsoft.com/office/drawing/2014/main" id="{C1ADBC70-6141-4872-BD6E-4F59A5FC3E16}"/>
                  </a:ext>
                </a:extLst>
              </p:cNvPr>
              <p:cNvSpPr/>
              <p:nvPr/>
            </p:nvSpPr>
            <p:spPr bwMode="auto">
              <a:xfrm>
                <a:off x="4041" y="4200"/>
                <a:ext cx="1735" cy="72"/>
              </a:xfrm>
              <a:custGeom>
                <a:avLst/>
                <a:gdLst>
                  <a:gd name="T0" fmla="*/ 165 w 1735"/>
                  <a:gd name="T1" fmla="*/ 6 h 72"/>
                  <a:gd name="T2" fmla="*/ 450 w 1735"/>
                  <a:gd name="T3" fmla="*/ 3 h 72"/>
                  <a:gd name="T4" fmla="*/ 714 w 1735"/>
                  <a:gd name="T5" fmla="*/ 12 h 72"/>
                  <a:gd name="T6" fmla="*/ 957 w 1735"/>
                  <a:gd name="T7" fmla="*/ 24 h 72"/>
                  <a:gd name="T8" fmla="*/ 1173 w 1735"/>
                  <a:gd name="T9" fmla="*/ 24 h 72"/>
                  <a:gd name="T10" fmla="*/ 1473 w 1735"/>
                  <a:gd name="T11" fmla="*/ 15 h 72"/>
                  <a:gd name="T12" fmla="*/ 1617 w 1735"/>
                  <a:gd name="T13" fmla="*/ 0 h 72"/>
                  <a:gd name="T14" fmla="*/ 1719 w 1735"/>
                  <a:gd name="T15" fmla="*/ 15 h 72"/>
                  <a:gd name="T16" fmla="*/ 1716 w 1735"/>
                  <a:gd name="T17" fmla="*/ 66 h 72"/>
                  <a:gd name="T18" fmla="*/ 1632 w 1735"/>
                  <a:gd name="T19" fmla="*/ 51 h 72"/>
                  <a:gd name="T20" fmla="*/ 1407 w 1735"/>
                  <a:gd name="T21" fmla="*/ 51 h 72"/>
                  <a:gd name="T22" fmla="*/ 1191 w 1735"/>
                  <a:gd name="T23" fmla="*/ 48 h 72"/>
                  <a:gd name="T24" fmla="*/ 870 w 1735"/>
                  <a:gd name="T25" fmla="*/ 60 h 72"/>
                  <a:gd name="T26" fmla="*/ 492 w 1735"/>
                  <a:gd name="T27" fmla="*/ 48 h 72"/>
                  <a:gd name="T28" fmla="*/ 291 w 1735"/>
                  <a:gd name="T29" fmla="*/ 27 h 72"/>
                  <a:gd name="T30" fmla="*/ 21 w 1735"/>
                  <a:gd name="T31" fmla="*/ 36 h 72"/>
                  <a:gd name="T32" fmla="*/ 165 w 1735"/>
                  <a:gd name="T33" fmla="*/ 6 h 7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35" h="72">
                    <a:moveTo>
                      <a:pt x="165" y="6"/>
                    </a:moveTo>
                    <a:cubicBezTo>
                      <a:pt x="236" y="1"/>
                      <a:pt x="359" y="2"/>
                      <a:pt x="450" y="3"/>
                    </a:cubicBezTo>
                    <a:cubicBezTo>
                      <a:pt x="541" y="4"/>
                      <a:pt x="630" y="9"/>
                      <a:pt x="714" y="12"/>
                    </a:cubicBezTo>
                    <a:cubicBezTo>
                      <a:pt x="798" y="15"/>
                      <a:pt x="881" y="22"/>
                      <a:pt x="957" y="24"/>
                    </a:cubicBezTo>
                    <a:cubicBezTo>
                      <a:pt x="1033" y="26"/>
                      <a:pt x="1087" y="25"/>
                      <a:pt x="1173" y="24"/>
                    </a:cubicBezTo>
                    <a:cubicBezTo>
                      <a:pt x="1259" y="23"/>
                      <a:pt x="1399" y="19"/>
                      <a:pt x="1473" y="15"/>
                    </a:cubicBezTo>
                    <a:cubicBezTo>
                      <a:pt x="1547" y="11"/>
                      <a:pt x="1576" y="0"/>
                      <a:pt x="1617" y="0"/>
                    </a:cubicBezTo>
                    <a:cubicBezTo>
                      <a:pt x="1658" y="0"/>
                      <a:pt x="1703" y="4"/>
                      <a:pt x="1719" y="15"/>
                    </a:cubicBezTo>
                    <a:cubicBezTo>
                      <a:pt x="1735" y="26"/>
                      <a:pt x="1730" y="60"/>
                      <a:pt x="1716" y="66"/>
                    </a:cubicBezTo>
                    <a:cubicBezTo>
                      <a:pt x="1702" y="72"/>
                      <a:pt x="1683" y="53"/>
                      <a:pt x="1632" y="51"/>
                    </a:cubicBezTo>
                    <a:cubicBezTo>
                      <a:pt x="1581" y="49"/>
                      <a:pt x="1480" y="51"/>
                      <a:pt x="1407" y="51"/>
                    </a:cubicBezTo>
                    <a:cubicBezTo>
                      <a:pt x="1334" y="51"/>
                      <a:pt x="1280" y="47"/>
                      <a:pt x="1191" y="48"/>
                    </a:cubicBezTo>
                    <a:cubicBezTo>
                      <a:pt x="1102" y="49"/>
                      <a:pt x="986" y="60"/>
                      <a:pt x="870" y="60"/>
                    </a:cubicBezTo>
                    <a:cubicBezTo>
                      <a:pt x="754" y="60"/>
                      <a:pt x="588" y="53"/>
                      <a:pt x="492" y="48"/>
                    </a:cubicBezTo>
                    <a:cubicBezTo>
                      <a:pt x="396" y="43"/>
                      <a:pt x="369" y="29"/>
                      <a:pt x="291" y="27"/>
                    </a:cubicBezTo>
                    <a:cubicBezTo>
                      <a:pt x="213" y="25"/>
                      <a:pt x="42" y="39"/>
                      <a:pt x="21" y="36"/>
                    </a:cubicBezTo>
                    <a:cubicBezTo>
                      <a:pt x="0" y="33"/>
                      <a:pt x="94" y="11"/>
                      <a:pt x="165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56" name="Freeform 32">
                <a:extLst>
                  <a:ext uri="{FF2B5EF4-FFF2-40B4-BE49-F238E27FC236}">
                    <a16:creationId xmlns:a16="http://schemas.microsoft.com/office/drawing/2014/main" id="{FD425936-6615-4FA8-9FA9-096E45558B72}"/>
                  </a:ext>
                </a:extLst>
              </p:cNvPr>
              <p:cNvSpPr/>
              <p:nvPr/>
            </p:nvSpPr>
            <p:spPr bwMode="auto">
              <a:xfrm>
                <a:off x="1727" y="4191"/>
                <a:ext cx="2655" cy="60"/>
              </a:xfrm>
              <a:custGeom>
                <a:avLst/>
                <a:gdLst>
                  <a:gd name="T0" fmla="*/ 2641 w 2655"/>
                  <a:gd name="T1" fmla="*/ 6 h 60"/>
                  <a:gd name="T2" fmla="*/ 2620 w 2655"/>
                  <a:gd name="T3" fmla="*/ 30 h 60"/>
                  <a:gd name="T4" fmla="*/ 2368 w 2655"/>
                  <a:gd name="T5" fmla="*/ 45 h 60"/>
                  <a:gd name="T6" fmla="*/ 2023 w 2655"/>
                  <a:gd name="T7" fmla="*/ 60 h 60"/>
                  <a:gd name="T8" fmla="*/ 1786 w 2655"/>
                  <a:gd name="T9" fmla="*/ 48 h 60"/>
                  <a:gd name="T10" fmla="*/ 1525 w 2655"/>
                  <a:gd name="T11" fmla="*/ 36 h 60"/>
                  <a:gd name="T12" fmla="*/ 1195 w 2655"/>
                  <a:gd name="T13" fmla="*/ 45 h 60"/>
                  <a:gd name="T14" fmla="*/ 817 w 2655"/>
                  <a:gd name="T15" fmla="*/ 39 h 60"/>
                  <a:gd name="T16" fmla="*/ 499 w 2655"/>
                  <a:gd name="T17" fmla="*/ 27 h 60"/>
                  <a:gd name="T18" fmla="*/ 136 w 2655"/>
                  <a:gd name="T19" fmla="*/ 39 h 60"/>
                  <a:gd name="T20" fmla="*/ 10 w 2655"/>
                  <a:gd name="T21" fmla="*/ 33 h 60"/>
                  <a:gd name="T22" fmla="*/ 76 w 2655"/>
                  <a:gd name="T23" fmla="*/ 24 h 60"/>
                  <a:gd name="T24" fmla="*/ 310 w 2655"/>
                  <a:gd name="T25" fmla="*/ 18 h 60"/>
                  <a:gd name="T26" fmla="*/ 544 w 2655"/>
                  <a:gd name="T27" fmla="*/ 0 h 60"/>
                  <a:gd name="T28" fmla="*/ 853 w 2655"/>
                  <a:gd name="T29" fmla="*/ 21 h 60"/>
                  <a:gd name="T30" fmla="*/ 1114 w 2655"/>
                  <a:gd name="T31" fmla="*/ 21 h 60"/>
                  <a:gd name="T32" fmla="*/ 1399 w 2655"/>
                  <a:gd name="T33" fmla="*/ 3 h 60"/>
                  <a:gd name="T34" fmla="*/ 1588 w 2655"/>
                  <a:gd name="T35" fmla="*/ 9 h 60"/>
                  <a:gd name="T36" fmla="*/ 1807 w 2655"/>
                  <a:gd name="T37" fmla="*/ 21 h 60"/>
                  <a:gd name="T38" fmla="*/ 2035 w 2655"/>
                  <a:gd name="T39" fmla="*/ 12 h 60"/>
                  <a:gd name="T40" fmla="*/ 2290 w 2655"/>
                  <a:gd name="T41" fmla="*/ 18 h 60"/>
                  <a:gd name="T42" fmla="*/ 2596 w 2655"/>
                  <a:gd name="T43" fmla="*/ 3 h 60"/>
                  <a:gd name="T44" fmla="*/ 2641 w 2655"/>
                  <a:gd name="T45" fmla="*/ 6 h 6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655" h="60">
                    <a:moveTo>
                      <a:pt x="2641" y="6"/>
                    </a:moveTo>
                    <a:lnTo>
                      <a:pt x="2620" y="30"/>
                    </a:lnTo>
                    <a:cubicBezTo>
                      <a:pt x="2575" y="36"/>
                      <a:pt x="2467" y="40"/>
                      <a:pt x="2368" y="45"/>
                    </a:cubicBezTo>
                    <a:cubicBezTo>
                      <a:pt x="2269" y="50"/>
                      <a:pt x="2120" y="60"/>
                      <a:pt x="2023" y="60"/>
                    </a:cubicBezTo>
                    <a:cubicBezTo>
                      <a:pt x="1926" y="60"/>
                      <a:pt x="1869" y="52"/>
                      <a:pt x="1786" y="48"/>
                    </a:cubicBezTo>
                    <a:cubicBezTo>
                      <a:pt x="1703" y="44"/>
                      <a:pt x="1623" y="36"/>
                      <a:pt x="1525" y="36"/>
                    </a:cubicBezTo>
                    <a:cubicBezTo>
                      <a:pt x="1427" y="36"/>
                      <a:pt x="1313" y="44"/>
                      <a:pt x="1195" y="45"/>
                    </a:cubicBezTo>
                    <a:cubicBezTo>
                      <a:pt x="1077" y="46"/>
                      <a:pt x="933" y="42"/>
                      <a:pt x="817" y="39"/>
                    </a:cubicBezTo>
                    <a:cubicBezTo>
                      <a:pt x="701" y="36"/>
                      <a:pt x="612" y="27"/>
                      <a:pt x="499" y="27"/>
                    </a:cubicBezTo>
                    <a:cubicBezTo>
                      <a:pt x="386" y="27"/>
                      <a:pt x="217" y="38"/>
                      <a:pt x="136" y="39"/>
                    </a:cubicBezTo>
                    <a:cubicBezTo>
                      <a:pt x="55" y="40"/>
                      <a:pt x="20" y="36"/>
                      <a:pt x="10" y="33"/>
                    </a:cubicBezTo>
                    <a:cubicBezTo>
                      <a:pt x="0" y="30"/>
                      <a:pt x="26" y="27"/>
                      <a:pt x="76" y="24"/>
                    </a:cubicBezTo>
                    <a:cubicBezTo>
                      <a:pt x="126" y="21"/>
                      <a:pt x="232" y="22"/>
                      <a:pt x="310" y="18"/>
                    </a:cubicBezTo>
                    <a:cubicBezTo>
                      <a:pt x="388" y="14"/>
                      <a:pt x="454" y="0"/>
                      <a:pt x="544" y="0"/>
                    </a:cubicBezTo>
                    <a:cubicBezTo>
                      <a:pt x="634" y="0"/>
                      <a:pt x="758" y="18"/>
                      <a:pt x="853" y="21"/>
                    </a:cubicBezTo>
                    <a:cubicBezTo>
                      <a:pt x="948" y="24"/>
                      <a:pt x="1023" y="24"/>
                      <a:pt x="1114" y="21"/>
                    </a:cubicBezTo>
                    <a:cubicBezTo>
                      <a:pt x="1205" y="18"/>
                      <a:pt x="1320" y="5"/>
                      <a:pt x="1399" y="3"/>
                    </a:cubicBezTo>
                    <a:cubicBezTo>
                      <a:pt x="1478" y="1"/>
                      <a:pt x="1520" y="6"/>
                      <a:pt x="1588" y="9"/>
                    </a:cubicBezTo>
                    <a:cubicBezTo>
                      <a:pt x="1656" y="12"/>
                      <a:pt x="1733" y="21"/>
                      <a:pt x="1807" y="21"/>
                    </a:cubicBezTo>
                    <a:cubicBezTo>
                      <a:pt x="1881" y="21"/>
                      <a:pt x="1955" y="12"/>
                      <a:pt x="2035" y="12"/>
                    </a:cubicBezTo>
                    <a:cubicBezTo>
                      <a:pt x="2115" y="12"/>
                      <a:pt x="2197" y="19"/>
                      <a:pt x="2290" y="18"/>
                    </a:cubicBezTo>
                    <a:cubicBezTo>
                      <a:pt x="2383" y="17"/>
                      <a:pt x="2537" y="5"/>
                      <a:pt x="2596" y="3"/>
                    </a:cubicBezTo>
                    <a:cubicBezTo>
                      <a:pt x="2655" y="1"/>
                      <a:pt x="2651" y="3"/>
                      <a:pt x="2641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57" name="Freeform 33">
                <a:extLst>
                  <a:ext uri="{FF2B5EF4-FFF2-40B4-BE49-F238E27FC236}">
                    <a16:creationId xmlns:a16="http://schemas.microsoft.com/office/drawing/2014/main" id="{D93379D4-9C7E-41EC-9F4F-0AB862D95E80}"/>
                  </a:ext>
                </a:extLst>
              </p:cNvPr>
              <p:cNvSpPr/>
              <p:nvPr/>
            </p:nvSpPr>
            <p:spPr bwMode="auto">
              <a:xfrm>
                <a:off x="0" y="4185"/>
                <a:ext cx="2041" cy="62"/>
              </a:xfrm>
              <a:custGeom>
                <a:avLst/>
                <a:gdLst>
                  <a:gd name="T0" fmla="*/ 1893 w 2041"/>
                  <a:gd name="T1" fmla="*/ 39 h 62"/>
                  <a:gd name="T2" fmla="*/ 1578 w 2041"/>
                  <a:gd name="T3" fmla="*/ 45 h 62"/>
                  <a:gd name="T4" fmla="*/ 1011 w 2041"/>
                  <a:gd name="T5" fmla="*/ 60 h 62"/>
                  <a:gd name="T6" fmla="*/ 438 w 2041"/>
                  <a:gd name="T7" fmla="*/ 57 h 62"/>
                  <a:gd name="T8" fmla="*/ 0 w 2041"/>
                  <a:gd name="T9" fmla="*/ 36 h 62"/>
                  <a:gd name="T10" fmla="*/ 0 w 2041"/>
                  <a:gd name="T11" fmla="*/ 3 h 62"/>
                  <a:gd name="T12" fmla="*/ 210 w 2041"/>
                  <a:gd name="T13" fmla="*/ 18 h 62"/>
                  <a:gd name="T14" fmla="*/ 474 w 2041"/>
                  <a:gd name="T15" fmla="*/ 21 h 62"/>
                  <a:gd name="T16" fmla="*/ 678 w 2041"/>
                  <a:gd name="T17" fmla="*/ 9 h 62"/>
                  <a:gd name="T18" fmla="*/ 897 w 2041"/>
                  <a:gd name="T19" fmla="*/ 9 h 62"/>
                  <a:gd name="T20" fmla="*/ 1167 w 2041"/>
                  <a:gd name="T21" fmla="*/ 30 h 62"/>
                  <a:gd name="T22" fmla="*/ 1500 w 2041"/>
                  <a:gd name="T23" fmla="*/ 24 h 62"/>
                  <a:gd name="T24" fmla="*/ 1758 w 2041"/>
                  <a:gd name="T25" fmla="*/ 3 h 62"/>
                  <a:gd name="T26" fmla="*/ 1938 w 2041"/>
                  <a:gd name="T27" fmla="*/ 18 h 62"/>
                  <a:gd name="T28" fmla="*/ 2034 w 2041"/>
                  <a:gd name="T29" fmla="*/ 33 h 62"/>
                  <a:gd name="T30" fmla="*/ 1893 w 2041"/>
                  <a:gd name="T31" fmla="*/ 39 h 6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041" h="62">
                    <a:moveTo>
                      <a:pt x="1893" y="39"/>
                    </a:moveTo>
                    <a:cubicBezTo>
                      <a:pt x="1817" y="41"/>
                      <a:pt x="1725" y="42"/>
                      <a:pt x="1578" y="45"/>
                    </a:cubicBezTo>
                    <a:cubicBezTo>
                      <a:pt x="1431" y="48"/>
                      <a:pt x="1201" y="58"/>
                      <a:pt x="1011" y="60"/>
                    </a:cubicBezTo>
                    <a:cubicBezTo>
                      <a:pt x="821" y="62"/>
                      <a:pt x="606" y="61"/>
                      <a:pt x="438" y="57"/>
                    </a:cubicBezTo>
                    <a:cubicBezTo>
                      <a:pt x="270" y="53"/>
                      <a:pt x="73" y="45"/>
                      <a:pt x="0" y="36"/>
                    </a:cubicBezTo>
                    <a:lnTo>
                      <a:pt x="0" y="3"/>
                    </a:lnTo>
                    <a:cubicBezTo>
                      <a:pt x="35" y="0"/>
                      <a:pt x="131" y="15"/>
                      <a:pt x="210" y="18"/>
                    </a:cubicBezTo>
                    <a:cubicBezTo>
                      <a:pt x="289" y="21"/>
                      <a:pt x="396" y="22"/>
                      <a:pt x="474" y="21"/>
                    </a:cubicBezTo>
                    <a:cubicBezTo>
                      <a:pt x="552" y="20"/>
                      <a:pt x="608" y="11"/>
                      <a:pt x="678" y="9"/>
                    </a:cubicBezTo>
                    <a:cubicBezTo>
                      <a:pt x="748" y="7"/>
                      <a:pt x="816" y="6"/>
                      <a:pt x="897" y="9"/>
                    </a:cubicBezTo>
                    <a:cubicBezTo>
                      <a:pt x="978" y="12"/>
                      <a:pt x="1067" y="28"/>
                      <a:pt x="1167" y="30"/>
                    </a:cubicBezTo>
                    <a:cubicBezTo>
                      <a:pt x="1267" y="32"/>
                      <a:pt x="1402" y="28"/>
                      <a:pt x="1500" y="24"/>
                    </a:cubicBezTo>
                    <a:cubicBezTo>
                      <a:pt x="1598" y="20"/>
                      <a:pt x="1685" y="4"/>
                      <a:pt x="1758" y="3"/>
                    </a:cubicBezTo>
                    <a:cubicBezTo>
                      <a:pt x="1831" y="2"/>
                      <a:pt x="1892" y="13"/>
                      <a:pt x="1938" y="18"/>
                    </a:cubicBezTo>
                    <a:cubicBezTo>
                      <a:pt x="1984" y="23"/>
                      <a:pt x="2041" y="30"/>
                      <a:pt x="2034" y="33"/>
                    </a:cubicBezTo>
                    <a:cubicBezTo>
                      <a:pt x="2027" y="36"/>
                      <a:pt x="1969" y="37"/>
                      <a:pt x="1893" y="3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sp>
        <p:nvSpPr>
          <p:cNvPr id="1054" name="Rectangle 2">
            <a:extLst>
              <a:ext uri="{FF2B5EF4-FFF2-40B4-BE49-F238E27FC236}">
                <a16:creationId xmlns:a16="http://schemas.microsoft.com/office/drawing/2014/main" id="{FDB19005-7151-4719-83E5-C2F25AF31D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762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55" name="Rectangle 3">
            <a:extLst>
              <a:ext uri="{FF2B5EF4-FFF2-40B4-BE49-F238E27FC236}">
                <a16:creationId xmlns:a16="http://schemas.microsoft.com/office/drawing/2014/main" id="{EFDBF8C8-8C06-4685-8979-D629E6E53E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2133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5EC2DFF-750F-45E7-B0D1-B0E9BF96DAB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b="0">
                <a:solidFill>
                  <a:schemeClr val="tx1"/>
                </a:solidFill>
                <a:latin typeface="+mn-lt"/>
                <a:ea typeface="+mn-ea"/>
                <a:cs typeface="Tahoma" panose="020B0604030504040204" pitchFamily="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E1D6878-A5CD-406E-BF10-2D6AEAF8A5F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0" hangingPunct="0">
              <a:defRPr b="0">
                <a:solidFill>
                  <a:schemeClr val="tx1"/>
                </a:solidFill>
                <a:latin typeface="+mn-lt"/>
                <a:ea typeface="+mn-ea"/>
                <a:cs typeface="Tahoma" panose="020B0604030504040204" pitchFamily="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FEE1A90-229C-4BF8-A7BE-1CACDA1455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CFE7A2F1-E7BA-4DA1-8D45-C908AE637C0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3365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3">
            <a:extLst>
              <a:ext uri="{FF2B5EF4-FFF2-40B4-BE49-F238E27FC236}">
                <a16:creationId xmlns:a16="http://schemas.microsoft.com/office/drawing/2014/main" id="{0B068837-4D52-4C46-B464-2D63CB8927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A4DB637-F309-4CB1-AFD7-AA91BABA3565}" type="slidenum">
              <a:rPr lang="zh-CN" altLang="en-US"/>
              <a:pPr/>
              <a:t>1</a:t>
            </a:fld>
            <a:endParaRPr lang="en-US" altLang="zh-CN" dirty="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CBE842B5-BECF-462E-81AC-BC342B1476D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1052513"/>
            <a:ext cx="7772400" cy="3384550"/>
          </a:xfrm>
        </p:spPr>
        <p:txBody>
          <a:bodyPr/>
          <a:lstStyle/>
          <a:p>
            <a:pPr algn="l"/>
            <a:br>
              <a:rPr lang="en-US" altLang="zh-CN" sz="1200" b="1" i="1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+mj-cs"/>
              </a:rPr>
            </a:br>
            <a:br>
              <a:rPr lang="en-US" altLang="zh-CN" sz="1800" b="1" i="1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+mj-cs"/>
              </a:rPr>
            </a:br>
            <a:br>
              <a:rPr lang="en-US" altLang="zh-CN" sz="1400" b="1" i="1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+mj-cs"/>
              </a:rPr>
            </a:br>
            <a:r>
              <a:rPr lang="en-US" altLang="zh-CN" sz="1400" b="1" i="1" noProof="1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 </a:t>
            </a:r>
            <a:br>
              <a:rPr lang="en-US" altLang="zh-CN" sz="3200" b="1" dirty="0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</a:br>
            <a:r>
              <a:rPr lang="en-US" altLang="zh-CN" sz="3200" b="1" noProof="1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  <a:t>       </a:t>
            </a:r>
            <a:r>
              <a:rPr lang="zh-CN" altLang="en-US" sz="3200" b="1" noProof="1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  <a:t>引言</a:t>
            </a:r>
            <a:r>
              <a:rPr lang="en-US" altLang="zh-CN" sz="3200" b="1" noProof="1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  <a:t>(</a:t>
            </a:r>
            <a:r>
              <a:rPr lang="zh-CN" altLang="en-US" sz="3200" b="1" noProof="1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  <a:t>数据库系统的基本概念</a:t>
            </a:r>
            <a:r>
              <a:rPr lang="en-US" altLang="zh-CN" sz="3200" b="1" noProof="1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  <a:t>)</a:t>
            </a:r>
            <a:br>
              <a:rPr lang="en-US" altLang="zh-CN" sz="3200" b="1" dirty="0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</a:br>
            <a:endParaRPr lang="en-US" altLang="zh-CN" sz="3200" b="1" noProof="1"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页脚占位符 4">
            <a:extLst>
              <a:ext uri="{FF2B5EF4-FFF2-40B4-BE49-F238E27FC236}">
                <a16:creationId xmlns:a16="http://schemas.microsoft.com/office/drawing/2014/main" id="{F80B314D-2178-48AA-AEEF-6D0A07A8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400">
                <a:solidFill>
                  <a:schemeClr val="hlink"/>
                </a:solidFill>
                <a:latin typeface="Principals of Database System" charset="0"/>
              </a:rPr>
              <a:t>Database Systenm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0D2BBBB8-B233-40BB-8D43-5B1F28983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数据库的特征</a:t>
            </a:r>
            <a:endParaRPr lang="en-US" altLang="zh-CN" b="1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0FF51BA-6D6C-4634-A9EF-179D746EA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8207375" cy="41148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kumimoji="0" lang="zh-CN" altLang="en-US" sz="2400" b="1"/>
              <a:t>一个好的数据库，应当具有如下基本特征：</a:t>
            </a:r>
            <a:endParaRPr kumimoji="0" lang="en-US" altLang="zh-CN" sz="2400" b="1"/>
          </a:p>
          <a:p>
            <a:pPr marL="0" indent="0" algn="just" eaLnBrk="1" hangingPunct="1">
              <a:lnSpc>
                <a:spcPct val="140000"/>
              </a:lnSpc>
            </a:pPr>
            <a:r>
              <a:rPr kumimoji="0" lang="zh-CN" altLang="en-US" sz="2400" b="1"/>
              <a:t>数据按一定的数据模型组织、描述和储存</a:t>
            </a:r>
          </a:p>
          <a:p>
            <a:pPr marL="0" indent="0" eaLnBrk="1" hangingPunct="1">
              <a:lnSpc>
                <a:spcPct val="140000"/>
              </a:lnSpc>
            </a:pPr>
            <a:r>
              <a:rPr kumimoji="0" lang="zh-CN" altLang="en-US" sz="2400" b="1"/>
              <a:t>可为各种用户（应用程序）共享使用</a:t>
            </a:r>
          </a:p>
          <a:p>
            <a:pPr marL="0" indent="0" algn="just" eaLnBrk="1" hangingPunct="1">
              <a:lnSpc>
                <a:spcPct val="140000"/>
              </a:lnSpc>
            </a:pPr>
            <a:r>
              <a:rPr kumimoji="0" lang="zh-CN" altLang="en-US" sz="2400" b="1"/>
              <a:t>冗余度较小</a:t>
            </a:r>
          </a:p>
          <a:p>
            <a:pPr marL="0" indent="0" algn="just" eaLnBrk="1" hangingPunct="1">
              <a:lnSpc>
                <a:spcPct val="140000"/>
              </a:lnSpc>
            </a:pPr>
            <a:r>
              <a:rPr kumimoji="0" lang="zh-CN" altLang="en-US" sz="2400" b="1"/>
              <a:t>数据独立性较高（逻辑独立性和物理独立性）</a:t>
            </a:r>
          </a:p>
          <a:p>
            <a:pPr marL="0" indent="0" algn="just" eaLnBrk="1" hangingPunct="1">
              <a:lnSpc>
                <a:spcPct val="140000"/>
              </a:lnSpc>
            </a:pPr>
            <a:r>
              <a:rPr kumimoji="0" lang="zh-CN" altLang="en-US" sz="2400" b="1"/>
              <a:t>易于扩展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>
            <a:extLst>
              <a:ext uri="{FF2B5EF4-FFF2-40B4-BE49-F238E27FC236}">
                <a16:creationId xmlns:a16="http://schemas.microsoft.com/office/drawing/2014/main" id="{B549DEC0-92C0-4E00-B5BA-9760D5B9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5250"/>
            <a:ext cx="7772400" cy="1143000"/>
          </a:xfrm>
        </p:spPr>
        <p:txBody>
          <a:bodyPr/>
          <a:lstStyle/>
          <a:p>
            <a:r>
              <a:rPr lang="zh-CN" altLang="en-US" b="1"/>
              <a:t>数据库的特征（续）</a:t>
            </a:r>
          </a:p>
        </p:txBody>
      </p:sp>
      <p:sp>
        <p:nvSpPr>
          <p:cNvPr id="41986" name="内容占位符 2">
            <a:extLst>
              <a:ext uri="{FF2B5EF4-FFF2-40B4-BE49-F238E27FC236}">
                <a16:creationId xmlns:a16="http://schemas.microsoft.com/office/drawing/2014/main" id="{D4239723-6FD2-4BE9-BC15-A2CEE2924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相对于文件</a:t>
            </a:r>
          </a:p>
          <a:p>
            <a:pPr lvl="1"/>
            <a:r>
              <a:rPr lang="zh-CN" altLang="en-US" b="1"/>
              <a:t>强制约束</a:t>
            </a:r>
          </a:p>
          <a:p>
            <a:pPr lvl="1"/>
            <a:r>
              <a:rPr lang="zh-CN" altLang="en-US" b="1"/>
              <a:t>可扩展（大数据）</a:t>
            </a:r>
          </a:p>
          <a:p>
            <a:pPr lvl="1"/>
            <a:r>
              <a:rPr lang="zh-CN" altLang="en-US" b="1"/>
              <a:t>查询便利</a:t>
            </a:r>
          </a:p>
          <a:p>
            <a:pPr lvl="1"/>
            <a:r>
              <a:rPr lang="zh-CN" altLang="en-US" b="1"/>
              <a:t>结构无关</a:t>
            </a:r>
          </a:p>
          <a:p>
            <a:pPr lvl="1"/>
            <a:r>
              <a:rPr lang="zh-CN" altLang="en-US" b="1"/>
              <a:t>安全（视图）</a:t>
            </a:r>
          </a:p>
          <a:p>
            <a:pPr lvl="1"/>
            <a:r>
              <a:rPr lang="zh-CN" altLang="en-US" b="1"/>
              <a:t>并发</a:t>
            </a:r>
          </a:p>
          <a:p>
            <a:pPr lvl="1"/>
            <a:r>
              <a:rPr lang="zh-CN" altLang="en-US" b="1"/>
              <a:t>崩溃恢复</a:t>
            </a:r>
          </a:p>
          <a:p>
            <a:pPr lvl="1"/>
            <a:endParaRPr lang="zh-CN" altLang="en-US"/>
          </a:p>
        </p:txBody>
      </p:sp>
      <p:sp>
        <p:nvSpPr>
          <p:cNvPr id="41987" name="幻灯片编号占位符 3">
            <a:extLst>
              <a:ext uri="{FF2B5EF4-FFF2-40B4-BE49-F238E27FC236}">
                <a16:creationId xmlns:a16="http://schemas.microsoft.com/office/drawing/2014/main" id="{B96ABF9A-987C-44A9-B219-AD38640C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03C1FC-8412-4720-BCBA-2693AB0BEE32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CN" sz="140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D804792-A12F-4C20-B9D2-486A39F31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244600"/>
            <a:ext cx="4772025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页脚占位符 4">
            <a:extLst>
              <a:ext uri="{FF2B5EF4-FFF2-40B4-BE49-F238E27FC236}">
                <a16:creationId xmlns:a16="http://schemas.microsoft.com/office/drawing/2014/main" id="{3A3B3208-410B-4E68-85FE-B1C24B35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400">
                <a:solidFill>
                  <a:schemeClr val="hlink"/>
                </a:solidFill>
                <a:latin typeface="Principals of Database System" charset="0"/>
              </a:rPr>
              <a:t>Database Systenm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F6A4E4B7-0401-43E4-BA4B-820CDDB2A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 dirty="0"/>
              <a:t>1.3</a:t>
            </a:r>
            <a:r>
              <a:rPr lang="zh-CN" altLang="en-US" sz="3200" b="1" dirty="0"/>
              <a:t> 数据库管理系统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46E4271-757B-48C4-98EF-D089D417E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4114800"/>
          </a:xfrm>
        </p:spPr>
        <p:txBody>
          <a:bodyPr/>
          <a:lstStyle/>
          <a:p>
            <a:pPr algn="just" eaLnBrk="1" hangingPunct="1"/>
            <a:r>
              <a:rPr kumimoji="0" lang="zh-CN" altLang="en-US" sz="2400" b="1"/>
              <a:t>什么是</a:t>
            </a:r>
            <a:r>
              <a:rPr kumimoji="0" lang="en-US" altLang="zh-CN" sz="2400" b="1"/>
              <a:t>DBMS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/>
              <a:t>数据库管理系统（</a:t>
            </a:r>
            <a:r>
              <a:rPr kumimoji="0" lang="en-US" altLang="zh-CN" sz="2400" b="1"/>
              <a:t>Database  Management System</a:t>
            </a:r>
            <a:r>
              <a:rPr kumimoji="0" lang="zh-CN" altLang="en-US" sz="2400" b="1"/>
              <a:t>，简称</a:t>
            </a:r>
            <a:r>
              <a:rPr kumimoji="0" lang="en-US" altLang="zh-CN" sz="2400" b="1"/>
              <a:t>DBMS</a:t>
            </a:r>
            <a:r>
              <a:rPr kumimoji="0" lang="zh-CN" altLang="en-US" sz="2400" b="1"/>
              <a:t>）是位于用户（应用程序）与操作系统之间的一层数据库管理软件</a:t>
            </a:r>
            <a:endParaRPr kumimoji="0" lang="en-US" altLang="zh-CN" sz="2400" b="1"/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/>
              <a:t>DBMS</a:t>
            </a:r>
            <a:r>
              <a:rPr kumimoji="0" lang="zh-CN" altLang="en-US" sz="2400" b="1"/>
              <a:t>是独立、开放的数据库管理软件（提供多种外部接口，管理的数据可以被其它外部应用程序调用）</a:t>
            </a:r>
          </a:p>
          <a:p>
            <a:pPr algn="just" eaLnBrk="1" hangingPunct="1"/>
            <a:r>
              <a:rPr kumimoji="0" lang="en-US" altLang="zh-CN" sz="2400" b="1"/>
              <a:t>DBMS</a:t>
            </a:r>
            <a:r>
              <a:rPr kumimoji="0" lang="zh-CN" altLang="en-US" sz="2400" b="1"/>
              <a:t>的用途</a:t>
            </a:r>
          </a:p>
          <a:p>
            <a:pPr lvl="1" algn="just" eaLnBrk="1" hangingPunct="1"/>
            <a:r>
              <a:rPr kumimoji="0" lang="zh-CN" altLang="en-US" sz="2400" b="1"/>
              <a:t>科学地组织和存储数据</a:t>
            </a:r>
            <a:endParaRPr kumimoji="0" lang="en-US" altLang="zh-CN" sz="2400" b="1"/>
          </a:p>
          <a:p>
            <a:pPr lvl="1" algn="just" eaLnBrk="1" hangingPunct="1"/>
            <a:r>
              <a:rPr kumimoji="0" lang="zh-CN" altLang="en-US" sz="2400" b="1"/>
              <a:t>高效地获取和维护数据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4">
            <a:extLst>
              <a:ext uri="{FF2B5EF4-FFF2-40B4-BE49-F238E27FC236}">
                <a16:creationId xmlns:a16="http://schemas.microsoft.com/office/drawing/2014/main" id="{68640A22-75F2-4249-B5BA-E18C3995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400">
                <a:solidFill>
                  <a:schemeClr val="hlink"/>
                </a:solidFill>
                <a:latin typeface="Principals of Database System" charset="0"/>
              </a:rPr>
              <a:t>Database Systenm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3DA12074-8AFE-4DED-B4B8-2254B5745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DBMS</a:t>
            </a:r>
            <a:r>
              <a:rPr lang="zh-CN" altLang="en-US"/>
              <a:t>的主要功能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E021A72-11A8-4F60-AEE6-B5FA8CFCA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zh-CN" altLang="en-US" sz="3200"/>
              <a:t>数据定义功能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zh-CN" altLang="en-US" sz="2400" b="1"/>
              <a:t>提供数据定义语言</a:t>
            </a:r>
            <a:r>
              <a:rPr lang="en-US" altLang="zh-CN" sz="2400" b="1"/>
              <a:t>(DDL)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 </a:t>
            </a:r>
            <a:r>
              <a:rPr lang="zh-CN" altLang="en-US" sz="2400" b="1"/>
              <a:t>定义数据库中的数据对象</a:t>
            </a:r>
            <a:endParaRPr lang="zh-CN" altLang="en-US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3200"/>
              <a:t>数据操纵功能</a:t>
            </a:r>
            <a:r>
              <a:rPr lang="en-US" altLang="zh-CN"/>
              <a:t>:</a:t>
            </a:r>
            <a:r>
              <a:rPr lang="zh-CN" altLang="en-US"/>
              <a:t>提供数据操纵语言</a:t>
            </a:r>
            <a:r>
              <a:rPr lang="en-US" altLang="zh-CN"/>
              <a:t>(DML)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 操纵数据实现对数据库的基本操作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 </a:t>
            </a:r>
            <a:r>
              <a:rPr lang="en-US" altLang="zh-CN" sz="2400" b="1"/>
              <a:t>(</a:t>
            </a:r>
            <a:r>
              <a:rPr lang="zh-CN" altLang="en-US" sz="2400" b="1"/>
              <a:t>查询、插入、删除和修改</a:t>
            </a:r>
            <a:r>
              <a:rPr lang="en-US" altLang="zh-CN" sz="2400" b="1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页脚占位符 4">
            <a:extLst>
              <a:ext uri="{FF2B5EF4-FFF2-40B4-BE49-F238E27FC236}">
                <a16:creationId xmlns:a16="http://schemas.microsoft.com/office/drawing/2014/main" id="{5ADA0FBE-5CFB-4611-9F3D-6F61007C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400">
                <a:solidFill>
                  <a:schemeClr val="hlink"/>
                </a:solidFill>
                <a:latin typeface="Principals of Database System" charset="0"/>
              </a:rPr>
              <a:t>Database Systenm</a:t>
            </a: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0FC7F48-77C4-40AB-ADC2-8F2B0AD7A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DBMS</a:t>
            </a:r>
            <a:r>
              <a:rPr lang="zh-CN" altLang="en-US"/>
              <a:t>的主要功能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70A829F4-31A8-43B1-AD45-C7A4E189F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905000"/>
            <a:ext cx="6705600" cy="4419600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zh-CN" altLang="en-US"/>
              <a:t>数据库的运行管理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/>
              <a:t> 	  </a:t>
            </a:r>
            <a:r>
              <a:rPr lang="zh-CN" altLang="en-US" sz="2400" b="1"/>
              <a:t>保证数据的安全性、完整性、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	  多用户对数据的并发使用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	  发生故障后的系统恢复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/>
              <a:t>数据库的建立和维护功能</a:t>
            </a:r>
            <a:r>
              <a:rPr lang="en-US" altLang="zh-CN"/>
              <a:t>(</a:t>
            </a:r>
            <a:r>
              <a:rPr lang="zh-CN" altLang="en-US" sz="2400" b="1"/>
              <a:t>实用程序</a:t>
            </a:r>
            <a:r>
              <a:rPr lang="en-US" altLang="zh-CN" sz="2400" b="1"/>
              <a:t>)</a:t>
            </a:r>
            <a:endParaRPr lang="en-US" altLang="zh-CN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</a:t>
            </a:r>
            <a:r>
              <a:rPr lang="zh-CN" altLang="en-US" sz="2400" b="1"/>
              <a:t>数据库数据批量装载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	  数据库转储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介质故障恢复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数据库的重组织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性能监视等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4">
            <a:extLst>
              <a:ext uri="{FF2B5EF4-FFF2-40B4-BE49-F238E27FC236}">
                <a16:creationId xmlns:a16="http://schemas.microsoft.com/office/drawing/2014/main" id="{21E971D3-3D5C-42E5-89CF-1430BF450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400">
                <a:solidFill>
                  <a:schemeClr val="hlink"/>
                </a:solidFill>
                <a:latin typeface="Principals of Database System" charset="0"/>
              </a:rPr>
              <a:t>Database Systenm</a:t>
            </a: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177F3B41-5851-4F42-AC14-44D8A569D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 dirty="0"/>
              <a:t>1.4 </a:t>
            </a:r>
            <a:r>
              <a:rPr lang="zh-CN" altLang="en-US" sz="3200" b="1" dirty="0"/>
              <a:t>数据库系统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440B70F-5904-4ACF-B697-FC5AE476D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/>
              <a:t>什么是数据库系统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/>
              <a:t>数据库系统（</a:t>
            </a:r>
            <a:r>
              <a:rPr lang="en-US" altLang="zh-CN" sz="2400" b="1"/>
              <a:t>Database System</a:t>
            </a:r>
            <a:r>
              <a:rPr lang="zh-CN" altLang="en-US" sz="2400" b="1"/>
              <a:t>，简称</a:t>
            </a:r>
            <a:r>
              <a:rPr lang="en-US" altLang="zh-CN" sz="2400" b="1"/>
              <a:t>DBS</a:t>
            </a:r>
            <a:r>
              <a:rPr lang="zh-CN" altLang="en-US" sz="2400" b="1"/>
              <a:t>）是指在计算机系统中引入数据库后的系统构成。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/>
              <a:t>在不引起混淆的情况下常常把数据库系统简称为数据库。</a:t>
            </a:r>
            <a:endParaRPr lang="zh-CN" altLang="en-US"/>
          </a:p>
          <a:p>
            <a:pPr algn="just" eaLnBrk="1" hangingPunct="1">
              <a:lnSpc>
                <a:spcPct val="90000"/>
              </a:lnSpc>
            </a:pPr>
            <a:r>
              <a:rPr lang="zh-CN" altLang="en-US"/>
              <a:t>数据库系统的构成</a:t>
            </a:r>
          </a:p>
          <a:p>
            <a:pPr lvl="1" algn="just" eaLnBrk="1" hangingPunct="1">
              <a:lnSpc>
                <a:spcPct val="170000"/>
              </a:lnSpc>
            </a:pPr>
            <a:r>
              <a:rPr lang="zh-CN" altLang="en-US" sz="2400" b="1"/>
              <a:t>由数据库、数据库管理系统（及其开发工具）、应用系统、数据库管理员（和用户）构成。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编号占位符 5">
            <a:extLst>
              <a:ext uri="{FF2B5EF4-FFF2-40B4-BE49-F238E27FC236}">
                <a16:creationId xmlns:a16="http://schemas.microsoft.com/office/drawing/2014/main" id="{CB113682-A9D1-40D7-B4F5-E41AF3DF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2DF605-331A-4C04-85F8-D7548B0DF05A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zh-CN" sz="14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E96DE9F0-0BDE-47EE-9799-1507AA0AE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66675"/>
            <a:ext cx="7772400" cy="657225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二 数据库技术在应用开发中的作用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D7ACCC5E-1B58-4634-9D3D-866C3DF53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088" y="847725"/>
            <a:ext cx="8791575" cy="553402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000" b="1"/>
              <a:t>案例：</a:t>
            </a:r>
            <a:r>
              <a:rPr lang="zh-CN" altLang="en-US" sz="1800"/>
              <a:t>大学教务管理系统，电子商务网站</a:t>
            </a:r>
            <a:r>
              <a:rPr lang="en-US" altLang="zh-CN" sz="1800"/>
              <a:t>(</a:t>
            </a:r>
            <a:r>
              <a:rPr lang="zh-CN" altLang="en-US" sz="1800"/>
              <a:t>亚马逊</a:t>
            </a:r>
            <a:r>
              <a:rPr lang="en-US" altLang="zh-CN" sz="1800"/>
              <a:t>),</a:t>
            </a:r>
            <a:r>
              <a:rPr lang="en-US" altLang="zh-CN" sz="1800">
                <a:latin typeface="Tahoma" panose="020B0604030504040204" pitchFamily="34" charset="0"/>
              </a:rPr>
              <a:t>……</a:t>
            </a:r>
            <a:endParaRPr lang="en-US" altLang="zh-CN" sz="1800"/>
          </a:p>
          <a:p>
            <a:pPr>
              <a:lnSpc>
                <a:spcPct val="105000"/>
              </a:lnSpc>
            </a:pPr>
            <a:r>
              <a:rPr lang="zh-CN" altLang="en-US" sz="2000" b="1"/>
              <a:t>应用开发需要解决的主要问题：</a:t>
            </a:r>
          </a:p>
          <a:p>
            <a:pPr lvl="1">
              <a:lnSpc>
                <a:spcPct val="105000"/>
              </a:lnSpc>
            </a:pPr>
            <a:r>
              <a:rPr lang="zh-CN" altLang="en-US" sz="1800"/>
              <a:t>数据如何存放？</a:t>
            </a:r>
          </a:p>
          <a:p>
            <a:pPr lvl="1">
              <a:lnSpc>
                <a:spcPct val="105000"/>
              </a:lnSpc>
            </a:pPr>
            <a:r>
              <a:rPr lang="zh-CN" altLang="en-US" sz="1800"/>
              <a:t>数据如何访问？</a:t>
            </a:r>
          </a:p>
          <a:p>
            <a:pPr lvl="1">
              <a:lnSpc>
                <a:spcPct val="105000"/>
              </a:lnSpc>
            </a:pPr>
            <a:r>
              <a:rPr lang="zh-CN" altLang="en-US" sz="1800"/>
              <a:t>数据如何适应应用需求变化？</a:t>
            </a:r>
          </a:p>
          <a:p>
            <a:pPr lvl="1">
              <a:lnSpc>
                <a:spcPct val="105000"/>
              </a:lnSpc>
            </a:pPr>
            <a:r>
              <a:rPr lang="zh-CN" altLang="en-US" sz="1800"/>
              <a:t>如何保证数据正确性？</a:t>
            </a:r>
          </a:p>
          <a:p>
            <a:pPr lvl="1">
              <a:lnSpc>
                <a:spcPct val="105000"/>
              </a:lnSpc>
            </a:pPr>
            <a:r>
              <a:rPr lang="zh-CN" altLang="en-US" sz="1800"/>
              <a:t>如何限制非法访问？</a:t>
            </a:r>
          </a:p>
          <a:p>
            <a:pPr lvl="1">
              <a:lnSpc>
                <a:spcPct val="105000"/>
              </a:lnSpc>
            </a:pPr>
            <a:r>
              <a:rPr lang="zh-CN" altLang="en-US" sz="1800"/>
              <a:t>如何保证并发访问同一数据的有效性（定机票）？</a:t>
            </a:r>
          </a:p>
          <a:p>
            <a:pPr lvl="1">
              <a:lnSpc>
                <a:spcPct val="105000"/>
              </a:lnSpc>
            </a:pPr>
            <a:r>
              <a:rPr lang="zh-CN" altLang="en-US" sz="1800"/>
              <a:t>如何防范故障（停电）？</a:t>
            </a:r>
          </a:p>
          <a:p>
            <a:pPr lvl="1">
              <a:lnSpc>
                <a:spcPct val="105000"/>
              </a:lnSpc>
            </a:pPr>
            <a:r>
              <a:rPr lang="zh-CN" altLang="en-US" sz="1800"/>
              <a:t>如何提高查询效率？</a:t>
            </a:r>
          </a:p>
          <a:p>
            <a:pPr lvl="1">
              <a:lnSpc>
                <a:spcPct val="105000"/>
              </a:lnSpc>
            </a:pPr>
            <a:r>
              <a:rPr lang="zh-CN" altLang="en-US" sz="1800"/>
              <a:t>如何提高应用吞吐量（奥运会）？</a:t>
            </a:r>
          </a:p>
          <a:p>
            <a:pPr lvl="1">
              <a:lnSpc>
                <a:spcPct val="105000"/>
              </a:lnSpc>
            </a:pPr>
            <a:r>
              <a:rPr lang="zh-CN" altLang="en-US" sz="1800"/>
              <a:t>各种应用功能的开发？（程序设计语言）</a:t>
            </a:r>
          </a:p>
          <a:p>
            <a:pPr lvl="1">
              <a:lnSpc>
                <a:spcPct val="105000"/>
              </a:lnSpc>
            </a:pPr>
            <a:r>
              <a:rPr lang="zh-CN" altLang="en-US" sz="1800"/>
              <a:t>如何提高开发效率？</a:t>
            </a:r>
            <a:endParaRPr lang="en-US" altLang="zh-CN" sz="1800"/>
          </a:p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rgbClr val="3366FF"/>
                </a:solidFill>
              </a:rPr>
              <a:t>数据库技术的重要性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zh-CN" altLang="en-US" sz="1800">
                <a:solidFill>
                  <a:srgbClr val="3366FF"/>
                </a:solidFill>
              </a:rPr>
              <a:t>	对于大量应用系统</a:t>
            </a:r>
            <a:r>
              <a:rPr lang="en-US" altLang="zh-CN" sz="1800">
                <a:solidFill>
                  <a:srgbClr val="3366FF"/>
                </a:solidFill>
              </a:rPr>
              <a:t>[</a:t>
            </a:r>
            <a:r>
              <a:rPr lang="zh-CN" altLang="en-US" sz="1800">
                <a:solidFill>
                  <a:srgbClr val="3366FF"/>
                </a:solidFill>
              </a:rPr>
              <a:t>教学</a:t>
            </a:r>
            <a:r>
              <a:rPr lang="en-US" altLang="zh-CN" sz="1800">
                <a:solidFill>
                  <a:srgbClr val="3366FF"/>
                </a:solidFill>
              </a:rPr>
              <a:t>-</a:t>
            </a:r>
            <a:r>
              <a:rPr lang="zh-CN" altLang="en-US" sz="1800">
                <a:solidFill>
                  <a:srgbClr val="3366FF"/>
                </a:solidFill>
              </a:rPr>
              <a:t>银行</a:t>
            </a:r>
            <a:r>
              <a:rPr lang="en-US" altLang="zh-CN" sz="1800">
                <a:solidFill>
                  <a:srgbClr val="3366FF"/>
                </a:solidFill>
              </a:rPr>
              <a:t>-</a:t>
            </a:r>
            <a:r>
              <a:rPr lang="zh-CN" altLang="en-US" sz="1800">
                <a:solidFill>
                  <a:srgbClr val="3366FF"/>
                </a:solidFill>
              </a:rPr>
              <a:t>保险</a:t>
            </a:r>
            <a:r>
              <a:rPr lang="en-US" altLang="zh-CN" sz="1800">
                <a:solidFill>
                  <a:srgbClr val="3366FF"/>
                </a:solidFill>
              </a:rPr>
              <a:t>-</a:t>
            </a:r>
            <a:r>
              <a:rPr lang="zh-CN" altLang="en-US" sz="1800">
                <a:solidFill>
                  <a:srgbClr val="3366FF"/>
                </a:solidFill>
              </a:rPr>
              <a:t>航空</a:t>
            </a:r>
            <a:r>
              <a:rPr lang="en-US" altLang="zh-CN" sz="1800">
                <a:solidFill>
                  <a:srgbClr val="3366FF"/>
                </a:solidFill>
              </a:rPr>
              <a:t>-</a:t>
            </a:r>
            <a:r>
              <a:rPr lang="en-US" altLang="zh-CN" sz="1800">
                <a:solidFill>
                  <a:srgbClr val="3366FF"/>
                </a:solidFill>
                <a:latin typeface="Tahoma" panose="020B0604030504040204" pitchFamily="34" charset="0"/>
              </a:rPr>
              <a:t>……</a:t>
            </a:r>
            <a:r>
              <a:rPr lang="en-US" altLang="zh-CN" sz="1800">
                <a:solidFill>
                  <a:srgbClr val="3366FF"/>
                </a:solidFill>
              </a:rPr>
              <a:t>]</a:t>
            </a:r>
            <a:r>
              <a:rPr lang="zh-CN" altLang="en-US" sz="1800">
                <a:solidFill>
                  <a:srgbClr val="3366FF"/>
                </a:solidFill>
              </a:rPr>
              <a:t>的开发，上述技术都是必不可少！ </a:t>
            </a:r>
          </a:p>
        </p:txBody>
      </p:sp>
      <p:sp>
        <p:nvSpPr>
          <p:cNvPr id="51204" name="AutoShape 4">
            <a:extLst>
              <a:ext uri="{FF2B5EF4-FFF2-40B4-BE49-F238E27FC236}">
                <a16:creationId xmlns:a16="http://schemas.microsoft.com/office/drawing/2014/main" id="{1D2E6420-28CB-4802-BFD3-0BBA97D57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338" y="2417763"/>
            <a:ext cx="2740025" cy="787400"/>
          </a:xfrm>
          <a:prstGeom prst="cloudCallout">
            <a:avLst>
              <a:gd name="adj1" fmla="val 49306"/>
              <a:gd name="adj2" fmla="val 760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数据库技术对应用开发有多重要？</a:t>
            </a: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9A0DFA8B-9578-4F9B-9118-4A03D19AEBF7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1484313"/>
            <a:ext cx="6731000" cy="3914775"/>
            <a:chOff x="2412268" y="1484784"/>
            <a:chExt cx="6731732" cy="391372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8C444F7-9DA8-4839-A6A4-CB04F3D46F09}"/>
                </a:ext>
              </a:extLst>
            </p:cNvPr>
            <p:cNvSpPr/>
            <p:nvPr/>
          </p:nvSpPr>
          <p:spPr>
            <a:xfrm>
              <a:off x="2412268" y="1484784"/>
              <a:ext cx="5263135" cy="1544223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825"/>
                </a:lnSpc>
              </a:pPr>
              <a:r>
                <a:rPr lang="zh-CN" altLang="en-US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（建立数据模型，逻辑结构设计，物理结构设计）</a:t>
              </a:r>
              <a:endParaRPr lang="en-US" altLang="zh-CN" sz="1800" b="0">
                <a:solidFill>
                  <a:srgbClr val="3366FF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ts val="2825"/>
                </a:lnSpc>
              </a:pPr>
              <a:r>
                <a:rPr lang="zh-CN" altLang="en-US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（数据库语言</a:t>
              </a:r>
              <a:r>
                <a:rPr lang="en-US" altLang="zh-CN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SQL</a:t>
              </a:r>
              <a:r>
                <a:rPr lang="zh-CN" altLang="en-US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）</a:t>
              </a:r>
              <a:endParaRPr lang="en-US" altLang="zh-CN" sz="1800" b="0">
                <a:solidFill>
                  <a:srgbClr val="3366FF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ts val="2825"/>
                </a:lnSpc>
              </a:pPr>
              <a:r>
                <a:rPr lang="en-US" altLang="zh-CN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            </a:t>
              </a:r>
              <a:r>
                <a:rPr lang="zh-CN" altLang="en-US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（三层模式结构）</a:t>
              </a:r>
              <a:endParaRPr lang="en-US" altLang="zh-CN" sz="1800" b="0">
                <a:solidFill>
                  <a:srgbClr val="3366FF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ts val="2825"/>
                </a:lnSpc>
              </a:pPr>
              <a:r>
                <a:rPr lang="en-US" altLang="zh-CN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      </a:t>
              </a:r>
              <a:r>
                <a:rPr lang="zh-CN" altLang="en-US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（完整性约束）</a:t>
              </a:r>
              <a:endParaRPr lang="en-US" altLang="zh-CN" sz="1800" b="0">
                <a:solidFill>
                  <a:srgbClr val="3366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96D1C20-69BA-4A68-95B5-C20B7C745590}"/>
                </a:ext>
              </a:extLst>
            </p:cNvPr>
            <p:cNvSpPr/>
            <p:nvPr/>
          </p:nvSpPr>
          <p:spPr>
            <a:xfrm>
              <a:off x="2809186" y="2892518"/>
              <a:ext cx="4570910" cy="1544224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825"/>
                </a:lnSpc>
              </a:pPr>
              <a:r>
                <a:rPr lang="zh-CN" altLang="en-US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（授权管理）</a:t>
              </a:r>
              <a:endParaRPr lang="en-US" altLang="zh-CN" sz="1800" b="0">
                <a:solidFill>
                  <a:srgbClr val="3366FF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ts val="2825"/>
                </a:lnSpc>
              </a:pPr>
              <a:r>
                <a:rPr lang="en-US" altLang="zh-CN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                          </a:t>
              </a:r>
              <a:r>
                <a:rPr lang="zh-CN" altLang="en-US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（事务管理）</a:t>
              </a:r>
              <a:endParaRPr lang="en-US" altLang="zh-CN" sz="1800" b="0">
                <a:solidFill>
                  <a:srgbClr val="3366FF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ts val="2825"/>
                </a:lnSpc>
              </a:pPr>
              <a:r>
                <a:rPr lang="en-US" altLang="zh-CN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     </a:t>
              </a:r>
              <a:r>
                <a:rPr lang="zh-CN" altLang="en-US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（数据备份与恢复）</a:t>
              </a:r>
              <a:endParaRPr lang="en-US" altLang="zh-CN" sz="1800" b="0">
                <a:solidFill>
                  <a:srgbClr val="3366FF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ts val="2825"/>
                </a:lnSpc>
              </a:pPr>
              <a:r>
                <a:rPr lang="zh-CN" altLang="en-US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（查询优化，索引）</a:t>
              </a:r>
              <a:endParaRPr lang="en-US" altLang="zh-CN" sz="1800" b="0">
                <a:solidFill>
                  <a:srgbClr val="3366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51208" name="矩形 3">
              <a:extLst>
                <a:ext uri="{FF2B5EF4-FFF2-40B4-BE49-F238E27FC236}">
                  <a16:creationId xmlns:a16="http://schemas.microsoft.com/office/drawing/2014/main" id="{1271EF5D-6AC9-456B-BB15-810AC407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044" y="4220900"/>
              <a:ext cx="6264956" cy="1177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863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solidFill>
                    <a:srgbClr val="3366FF"/>
                  </a:solidFill>
                </a:rPr>
                <a:t>            </a:t>
              </a:r>
              <a:r>
                <a:rPr kumimoji="0" lang="zh-CN" altLang="en-US" sz="1800" b="0">
                  <a:solidFill>
                    <a:srgbClr val="3366FF"/>
                  </a:solidFill>
                </a:rPr>
                <a:t>（分布式数据库，并行数据库）</a:t>
              </a:r>
              <a:endParaRPr kumimoji="0" lang="en-US" altLang="zh-CN" sz="1800" b="0">
                <a:solidFill>
                  <a:srgbClr val="3366FF"/>
                </a:solidFill>
              </a:endParaRPr>
            </a:p>
            <a:p>
              <a:pPr marL="0" lvl="1">
                <a:lnSpc>
                  <a:spcPts val="2863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 b="0">
                  <a:solidFill>
                    <a:srgbClr val="3366FF"/>
                  </a:solidFill>
                </a:rPr>
                <a:t>                  （数据库产品提供的应用包</a:t>
              </a:r>
              <a:r>
                <a:rPr kumimoji="0" lang="en-US" altLang="zh-CN" sz="1800" b="0">
                  <a:solidFill>
                    <a:srgbClr val="3366FF"/>
                  </a:solidFill>
                </a:rPr>
                <a:t>,</a:t>
              </a:r>
              <a:r>
                <a:rPr kumimoji="0" lang="zh-CN" altLang="en-US" sz="1800" b="0">
                  <a:solidFill>
                    <a:srgbClr val="3366FF"/>
                  </a:solidFill>
                </a:rPr>
                <a:t>银行</a:t>
              </a:r>
              <a:r>
                <a:rPr kumimoji="0" lang="en-US" altLang="zh-CN" sz="1800" b="0">
                  <a:solidFill>
                    <a:srgbClr val="3366FF"/>
                  </a:solidFill>
                </a:rPr>
                <a:t>,</a:t>
              </a:r>
              <a:r>
                <a:rPr kumimoji="0" lang="is-IS" altLang="zh-CN" sz="1800" b="0">
                  <a:solidFill>
                    <a:srgbClr val="3366FF"/>
                  </a:solidFill>
                </a:rPr>
                <a:t>…</a:t>
              </a:r>
              <a:r>
                <a:rPr kumimoji="0" lang="zh-CN" altLang="zh-CN" sz="1800" b="0">
                  <a:solidFill>
                    <a:srgbClr val="3366FF"/>
                  </a:solidFill>
                </a:rPr>
                <a:t>）</a:t>
              </a:r>
              <a:endParaRPr kumimoji="0" lang="en-US" altLang="zh-CN" sz="1800" b="0">
                <a:solidFill>
                  <a:srgbClr val="3366FF"/>
                </a:solidFill>
              </a:endParaRPr>
            </a:p>
            <a:p>
              <a:pPr marL="0" lvl="1">
                <a:lnSpc>
                  <a:spcPts val="2863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solidFill>
                    <a:srgbClr val="3366FF"/>
                  </a:solidFill>
                </a:rPr>
                <a:t>(</a:t>
              </a:r>
              <a:r>
                <a:rPr kumimoji="0" lang="zh-CN" altLang="en-US" sz="1800" b="0">
                  <a:solidFill>
                    <a:srgbClr val="3366FF"/>
                  </a:solidFill>
                </a:rPr>
                <a:t>采用数据库技术开发的测试少</a:t>
              </a:r>
              <a:r>
                <a:rPr kumimoji="0" lang="en-US" altLang="zh-CN" sz="1800" b="0">
                  <a:solidFill>
                    <a:srgbClr val="3366FF"/>
                  </a:solidFill>
                </a:rPr>
                <a:t>,SQL</a:t>
              </a:r>
              <a:r>
                <a:rPr kumimoji="0" lang="zh-CN" altLang="en-US" sz="1800" b="0">
                  <a:solidFill>
                    <a:srgbClr val="3366FF"/>
                  </a:solidFill>
                </a:rPr>
                <a:t>编程技术</a:t>
              </a:r>
              <a:r>
                <a:rPr kumimoji="0" lang="en-US" altLang="zh-CN" sz="1800" b="0">
                  <a:solidFill>
                    <a:srgbClr val="3366FF"/>
                  </a:solidFill>
                </a:rPr>
                <a:t>,</a:t>
              </a:r>
              <a:r>
                <a:rPr kumimoji="0" lang="zh-CN" altLang="en-US" sz="1800" b="0">
                  <a:solidFill>
                    <a:srgbClr val="3366FF"/>
                  </a:solidFill>
                </a:rPr>
                <a:t>报表工具</a:t>
              </a:r>
              <a:r>
                <a:rPr kumimoji="0" lang="en-US" altLang="zh-CN" sz="1800" b="0">
                  <a:solidFill>
                    <a:srgbClr val="3366FF"/>
                  </a:solidFill>
                </a:rPr>
                <a:t>…)</a:t>
              </a:r>
              <a:endParaRPr kumimoji="0" lang="zh-CN" altLang="en-US" sz="1400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1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1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编号占位符 5">
            <a:extLst>
              <a:ext uri="{FF2B5EF4-FFF2-40B4-BE49-F238E27FC236}">
                <a16:creationId xmlns:a16="http://schemas.microsoft.com/office/drawing/2014/main" id="{BB9AC73B-64EA-4DF0-8961-DFAF21BD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2368C9-8799-44F6-B498-300C9C90ACE0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zh-CN" sz="1400"/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45044C1F-54C3-492D-B1D5-F16761805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8" y="966788"/>
            <a:ext cx="8604250" cy="5451475"/>
          </a:xfrm>
        </p:spPr>
        <p:txBody>
          <a:bodyPr/>
          <a:lstStyle/>
          <a:p>
            <a:pPr lvl="1">
              <a:lnSpc>
                <a:spcPct val="105000"/>
              </a:lnSpc>
            </a:pPr>
            <a:r>
              <a:rPr lang="en-US" altLang="zh-CN" sz="2000" b="1"/>
              <a:t>Step1: </a:t>
            </a:r>
            <a:r>
              <a:rPr lang="zh-CN" altLang="en-US" sz="2000" b="1"/>
              <a:t>需求分析	</a:t>
            </a:r>
            <a:endParaRPr lang="zh-CN" altLang="en-US" sz="2000"/>
          </a:p>
          <a:p>
            <a:pPr lvl="2">
              <a:lnSpc>
                <a:spcPct val="105000"/>
              </a:lnSpc>
            </a:pPr>
            <a:r>
              <a:rPr lang="zh-CN" altLang="en-US" sz="1800"/>
              <a:t>功能需求 	       （功能需求说明书） </a:t>
            </a:r>
            <a:r>
              <a:rPr lang="en-US" altLang="zh-CN" sz="1800"/>
              <a:t> </a:t>
            </a:r>
          </a:p>
          <a:p>
            <a:pPr lvl="2">
              <a:lnSpc>
                <a:spcPct val="105000"/>
              </a:lnSpc>
            </a:pPr>
            <a:r>
              <a:rPr lang="zh-CN" altLang="en-US" sz="1800">
                <a:solidFill>
                  <a:srgbClr val="2A2A39"/>
                </a:solidFill>
                <a:ea typeface="黑体" panose="02010609060101010101" pitchFamily="49" charset="-122"/>
              </a:rPr>
              <a:t>数据需求</a:t>
            </a:r>
            <a:r>
              <a:rPr lang="en-US" altLang="zh-CN" sz="1800" baseline="30000">
                <a:solidFill>
                  <a:srgbClr val="2A2A39"/>
                </a:solidFill>
              </a:rPr>
              <a:t> </a:t>
            </a:r>
            <a:r>
              <a:rPr lang="en-US" altLang="zh-CN" sz="1800" baseline="30000"/>
              <a:t>	          </a:t>
            </a:r>
            <a:r>
              <a:rPr lang="zh-CN" altLang="en-US" sz="1800"/>
              <a:t>（数据需求说明书）</a:t>
            </a:r>
          </a:p>
          <a:p>
            <a:pPr lvl="1">
              <a:lnSpc>
                <a:spcPct val="105000"/>
              </a:lnSpc>
              <a:buFontTx/>
              <a:buNone/>
            </a:pPr>
            <a:r>
              <a:rPr lang="en-US" altLang="zh-CN" sz="1800"/>
              <a:t> </a:t>
            </a:r>
            <a:r>
              <a:rPr lang="zh-CN" altLang="en-US" sz="1800"/>
              <a:t>（编写</a:t>
            </a:r>
            <a:r>
              <a:rPr lang="zh-CN" altLang="en-US" sz="1800">
                <a:solidFill>
                  <a:srgbClr val="008000"/>
                </a:solidFill>
              </a:rPr>
              <a:t>数据流程图</a:t>
            </a:r>
            <a:r>
              <a:rPr lang="zh-CN" altLang="en-US" sz="1800"/>
              <a:t>＋</a:t>
            </a:r>
            <a:r>
              <a:rPr lang="zh-CN" altLang="en-US" sz="1800">
                <a:solidFill>
                  <a:srgbClr val="008000"/>
                </a:solidFill>
              </a:rPr>
              <a:t>含数据字典</a:t>
            </a:r>
            <a:r>
              <a:rPr lang="en-US" altLang="zh-CN" sz="1800"/>
              <a:t>]</a:t>
            </a:r>
            <a:r>
              <a:rPr lang="zh-CN" altLang="en-US" sz="1800"/>
              <a:t>；</a:t>
            </a: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或者</a:t>
            </a:r>
            <a:endParaRPr lang="en-US" altLang="zh-CN" sz="1800">
              <a:solidFill>
                <a:srgbClr val="FF0000"/>
              </a:solidFill>
            </a:endParaRPr>
          </a:p>
          <a:p>
            <a:pPr lvl="1">
              <a:lnSpc>
                <a:spcPct val="105000"/>
              </a:lnSpc>
              <a:buFontTx/>
              <a:buNone/>
            </a:pP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	采用</a:t>
            </a:r>
            <a:r>
              <a:rPr lang="zh-CN" altLang="en-US" sz="1800"/>
              <a:t>统一建模语言</a:t>
            </a:r>
            <a:r>
              <a:rPr lang="en-US" altLang="zh-CN" sz="1800"/>
              <a:t>UML</a:t>
            </a:r>
            <a:r>
              <a:rPr lang="zh-CN" altLang="en-US" sz="1800"/>
              <a:t>：</a:t>
            </a:r>
            <a:r>
              <a:rPr lang="zh-CN" altLang="en-US" sz="1800">
                <a:solidFill>
                  <a:srgbClr val="008000"/>
                </a:solidFill>
              </a:rPr>
              <a:t>用例图</a:t>
            </a:r>
            <a:r>
              <a:rPr lang="en-US" altLang="zh-CN" sz="1800"/>
              <a:t>+</a:t>
            </a:r>
            <a:r>
              <a:rPr lang="zh-CN" altLang="en-US" sz="1800">
                <a:solidFill>
                  <a:srgbClr val="008000"/>
                </a:solidFill>
              </a:rPr>
              <a:t>时序图</a:t>
            </a:r>
            <a:r>
              <a:rPr lang="en-US" altLang="zh-CN" sz="1800"/>
              <a:t>+</a:t>
            </a:r>
            <a:r>
              <a:rPr lang="zh-CN" altLang="en-US" sz="1800">
                <a:solidFill>
                  <a:srgbClr val="008000"/>
                </a:solidFill>
              </a:rPr>
              <a:t>类图</a:t>
            </a:r>
            <a:r>
              <a:rPr lang="zh-CN" altLang="en-US" sz="1800"/>
              <a:t>等）</a:t>
            </a:r>
            <a:endParaRPr lang="en-US" altLang="zh-CN" sz="1800" baseline="30000"/>
          </a:p>
          <a:p>
            <a:pPr lvl="1">
              <a:lnSpc>
                <a:spcPct val="105000"/>
              </a:lnSpc>
            </a:pPr>
            <a:r>
              <a:rPr lang="en-US" altLang="zh-CN" sz="2000" b="1"/>
              <a:t>Step2: </a:t>
            </a:r>
            <a:r>
              <a:rPr lang="zh-CN" altLang="en-US" sz="2000" b="1"/>
              <a:t>系统设计</a:t>
            </a:r>
            <a:endParaRPr lang="zh-CN" altLang="en-US" sz="2000"/>
          </a:p>
          <a:p>
            <a:pPr lvl="2">
              <a:lnSpc>
                <a:spcPct val="105000"/>
              </a:lnSpc>
            </a:pPr>
            <a:r>
              <a:rPr lang="zh-CN" altLang="en-US" sz="1800"/>
              <a:t>系统功能设计</a:t>
            </a:r>
            <a:r>
              <a:rPr lang="en-US" altLang="zh-CN" sz="1800"/>
              <a:t>(</a:t>
            </a:r>
            <a:r>
              <a:rPr lang="zh-CN" altLang="en-US" sz="1800"/>
              <a:t>总统设计，详细设计，界面设计</a:t>
            </a:r>
            <a:r>
              <a:rPr lang="en-US" altLang="zh-CN" sz="1800"/>
              <a:t>,</a:t>
            </a:r>
            <a:r>
              <a:rPr lang="is-IS" altLang="zh-CN" sz="1800"/>
              <a:t>…</a:t>
            </a:r>
            <a:r>
              <a:rPr lang="en-US" altLang="zh-CN" sz="1800"/>
              <a:t>)</a:t>
            </a:r>
          </a:p>
          <a:p>
            <a:pPr lvl="2">
              <a:lnSpc>
                <a:spcPct val="105000"/>
              </a:lnSpc>
            </a:pPr>
            <a:r>
              <a:rPr lang="zh-CN" altLang="en-US" sz="1800">
                <a:solidFill>
                  <a:srgbClr val="2A2A39"/>
                </a:solidFill>
                <a:ea typeface="黑体" panose="02010609060101010101" pitchFamily="49" charset="-122"/>
              </a:rPr>
              <a:t>数据结构设计</a:t>
            </a:r>
            <a:r>
              <a:rPr lang="en-US" altLang="zh-CN" sz="1800">
                <a:solidFill>
                  <a:srgbClr val="2A2A39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18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概念结构设计</a:t>
            </a:r>
            <a:r>
              <a:rPr lang="zh-CN" altLang="en-US" sz="1800" b="1" baseline="300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＊</a:t>
            </a:r>
            <a:r>
              <a:rPr lang="en-US" altLang="zh-CN" sz="1800" b="1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 </a:t>
            </a:r>
            <a:r>
              <a:rPr lang="zh-CN" altLang="en-US" sz="18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逻辑结构设计</a:t>
            </a:r>
            <a:r>
              <a:rPr lang="zh-CN" altLang="en-US" sz="1800" b="1" baseline="300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＊</a:t>
            </a:r>
            <a:r>
              <a:rPr lang="en-US" altLang="zh-CN" sz="1800" b="1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 </a:t>
            </a:r>
            <a:r>
              <a:rPr lang="zh-CN" altLang="en-US" sz="18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物理结构设计</a:t>
            </a:r>
            <a:r>
              <a:rPr lang="zh-CN" altLang="en-US" sz="1800" b="1" baseline="300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＊</a:t>
            </a:r>
            <a:r>
              <a:rPr lang="en-US" altLang="zh-CN" sz="1800">
                <a:solidFill>
                  <a:srgbClr val="2A2A39"/>
                </a:solidFill>
                <a:ea typeface="黑体" panose="02010609060101010101" pitchFamily="49" charset="-122"/>
              </a:rPr>
              <a:t>)</a:t>
            </a:r>
            <a:endParaRPr lang="zh-CN" altLang="en-US" sz="1600"/>
          </a:p>
          <a:p>
            <a:pPr lvl="1">
              <a:lnSpc>
                <a:spcPct val="105000"/>
              </a:lnSpc>
            </a:pPr>
            <a:r>
              <a:rPr lang="en-US" altLang="zh-CN" sz="2000" b="1"/>
              <a:t>Step3: </a:t>
            </a:r>
            <a:r>
              <a:rPr lang="zh-CN" altLang="en-US" sz="2000" b="1"/>
              <a:t>系统实现</a:t>
            </a:r>
            <a:endParaRPr lang="zh-CN" altLang="en-US" sz="2000"/>
          </a:p>
          <a:p>
            <a:pPr lvl="2">
              <a:lnSpc>
                <a:spcPct val="105000"/>
              </a:lnSpc>
            </a:pPr>
            <a:r>
              <a:rPr lang="zh-CN" altLang="en-US" sz="18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数据库实现</a:t>
            </a:r>
            <a:r>
              <a:rPr lang="zh-CN" altLang="en-US" sz="1800" b="1" baseline="300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＊</a:t>
            </a:r>
            <a:r>
              <a:rPr lang="zh-CN" altLang="en-US" sz="1800"/>
              <a:t>（实际建立数据结构）</a:t>
            </a:r>
            <a:endParaRPr lang="en-US" altLang="zh-CN" sz="1800">
              <a:solidFill>
                <a:srgbClr val="0066FF"/>
              </a:solidFill>
            </a:endParaRPr>
          </a:p>
          <a:p>
            <a:pPr lvl="2">
              <a:lnSpc>
                <a:spcPct val="105000"/>
              </a:lnSpc>
            </a:pPr>
            <a:r>
              <a:rPr lang="zh-CN" altLang="en-US" sz="1800"/>
              <a:t>应用功能实现</a:t>
            </a:r>
            <a:r>
              <a:rPr lang="en-US" altLang="zh-CN" sz="1800"/>
              <a:t>[</a:t>
            </a:r>
            <a:r>
              <a:rPr lang="zh-CN" altLang="en-US" sz="1800"/>
              <a:t>程序代码,程序检测</a:t>
            </a:r>
            <a:r>
              <a:rPr lang="en-US" altLang="zh-CN" sz="1800"/>
              <a:t>]</a:t>
            </a:r>
            <a:endParaRPr lang="zh-CN" altLang="en-US" sz="1800"/>
          </a:p>
          <a:p>
            <a:pPr lvl="1">
              <a:lnSpc>
                <a:spcPct val="105000"/>
              </a:lnSpc>
            </a:pPr>
            <a:r>
              <a:rPr lang="en-US" altLang="zh-CN" sz="2000" b="1"/>
              <a:t>Step4: </a:t>
            </a:r>
            <a:r>
              <a:rPr lang="zh-CN" altLang="en-US" sz="2000" b="1"/>
              <a:t>系统运行与维护</a:t>
            </a:r>
            <a:endParaRPr lang="en-US" altLang="zh-CN" sz="2000" b="1"/>
          </a:p>
          <a:p>
            <a:pPr lvl="2">
              <a:lnSpc>
                <a:spcPct val="105000"/>
              </a:lnSpc>
            </a:pPr>
            <a:r>
              <a:rPr lang="zh-CN" altLang="en-US" sz="1800"/>
              <a:t>运行系统与维护</a:t>
            </a:r>
            <a:r>
              <a:rPr lang="zh-CN" altLang="en-US" sz="1800" b="1"/>
              <a:t>	       </a:t>
            </a:r>
            <a:endParaRPr lang="zh-CN" altLang="en-US" sz="1800"/>
          </a:p>
          <a:p>
            <a:pPr lvl="2">
              <a:lnSpc>
                <a:spcPct val="105000"/>
              </a:lnSpc>
            </a:pPr>
            <a:r>
              <a:rPr lang="zh-CN" altLang="en-US" sz="1800">
                <a:solidFill>
                  <a:srgbClr val="0066FF"/>
                </a:solidFill>
                <a:ea typeface="黑体" panose="02010609060101010101" pitchFamily="49" charset="-122"/>
              </a:rPr>
              <a:t>数据运行与维护</a:t>
            </a:r>
            <a:r>
              <a:rPr lang="zh-CN" altLang="en-US" sz="1800"/>
              <a:t>         	</a:t>
            </a:r>
          </a:p>
          <a:p>
            <a:pPr lvl="2">
              <a:lnSpc>
                <a:spcPct val="105000"/>
              </a:lnSpc>
            </a:pPr>
            <a:r>
              <a:rPr lang="zh-CN" altLang="en-US" sz="1800">
                <a:solidFill>
                  <a:srgbClr val="0066FF"/>
                </a:solidFill>
                <a:ea typeface="黑体" panose="02010609060101010101" pitchFamily="49" charset="-122"/>
              </a:rPr>
              <a:t>数据分析</a:t>
            </a:r>
            <a:r>
              <a:rPr lang="en-US" altLang="zh-CN" sz="1800" baseline="30000">
                <a:solidFill>
                  <a:srgbClr val="0066FF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1800" b="1" baseline="300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（标注＊的部分为数据库开发主要环节）</a:t>
            </a:r>
          </a:p>
        </p:txBody>
      </p:sp>
      <p:sp>
        <p:nvSpPr>
          <p:cNvPr id="52227" name="Text Box 4">
            <a:extLst>
              <a:ext uri="{FF2B5EF4-FFF2-40B4-BE49-F238E27FC236}">
                <a16:creationId xmlns:a16="http://schemas.microsoft.com/office/drawing/2014/main" id="{7BAD2379-E2B7-4BD0-A160-AA6E641EF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34938"/>
            <a:ext cx="7021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 数据库系统&amp;数据库的开发运行环节</a:t>
            </a:r>
          </a:p>
        </p:txBody>
      </p:sp>
      <p:sp>
        <p:nvSpPr>
          <p:cNvPr id="52228" name="AutoShape 15">
            <a:extLst>
              <a:ext uri="{FF2B5EF4-FFF2-40B4-BE49-F238E27FC236}">
                <a16:creationId xmlns:a16="http://schemas.microsoft.com/office/drawing/2014/main" id="{8BC4B5A3-75E8-40DA-B803-24A76055F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1489075"/>
            <a:ext cx="2330450" cy="1147763"/>
          </a:xfrm>
          <a:prstGeom prst="cloudCallout">
            <a:avLst>
              <a:gd name="adj1" fmla="val 49028"/>
              <a:gd name="adj2" fmla="val 8447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 dirty="0">
                <a:latin typeface="Tahoma" panose="020B0604030504040204" pitchFamily="34" charset="0"/>
              </a:rPr>
              <a:t>数据库系统的开发包含哪些主要环节？</a:t>
            </a:r>
          </a:p>
        </p:txBody>
      </p:sp>
      <p:sp>
        <p:nvSpPr>
          <p:cNvPr id="122898" name="AutoShape 1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ED4BD77-EB12-41BD-A87A-D07D7BA9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775" y="6448425"/>
            <a:ext cx="238125" cy="190500"/>
          </a:xfrm>
          <a:prstGeom prst="actionButtonForwardNex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  <p:sp>
        <p:nvSpPr>
          <p:cNvPr id="52230" name="AutoShape 15">
            <a:extLst>
              <a:ext uri="{FF2B5EF4-FFF2-40B4-BE49-F238E27FC236}">
                <a16:creationId xmlns:a16="http://schemas.microsoft.com/office/drawing/2014/main" id="{9098DF81-F880-4DE4-9ECF-983EF1232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29113"/>
            <a:ext cx="2773363" cy="787400"/>
          </a:xfrm>
          <a:prstGeom prst="cloudCallout">
            <a:avLst>
              <a:gd name="adj1" fmla="val 49028"/>
              <a:gd name="adj2" fmla="val 8447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数据库的开发又包含哪些环节？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2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2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28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28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28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28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编号占位符 5">
            <a:extLst>
              <a:ext uri="{FF2B5EF4-FFF2-40B4-BE49-F238E27FC236}">
                <a16:creationId xmlns:a16="http://schemas.microsoft.com/office/drawing/2014/main" id="{C1A57534-261E-498F-BEE1-67ADD5A4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4FF9E0-0FFF-4BCF-8BC4-F52D124CEDB3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CN" sz="1400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0B0835D3-6AB1-4754-BA14-C8BFEC8F7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900" y="2062163"/>
            <a:ext cx="611188" cy="2627312"/>
          </a:xfrm>
        </p:spPr>
        <p:txBody>
          <a:bodyPr vert="eaVert"/>
          <a:lstStyle/>
          <a:p>
            <a:r>
              <a:rPr lang="zh-CN" altLang="en-US" sz="2400" b="1"/>
              <a:t>数据流程图</a:t>
            </a:r>
            <a:r>
              <a:rPr lang="en-US" altLang="zh-CN" sz="2400" b="1"/>
              <a:t>(</a:t>
            </a:r>
            <a:r>
              <a:rPr lang="zh-CN" altLang="en-US" sz="2400" b="1"/>
              <a:t>样例</a:t>
            </a:r>
            <a:r>
              <a:rPr lang="en-US" altLang="zh-CN" sz="2400" b="1"/>
              <a:t>)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10987927-53CA-45A7-BE37-1DF6879EBD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0" y="188913"/>
            <a:ext cx="4425950" cy="3603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1600" b="1"/>
              <a:t>[2]《</a:t>
            </a:r>
            <a:r>
              <a:rPr lang="zh-CN" altLang="en-US" sz="1600" b="1"/>
              <a:t>数据系统原理教程</a:t>
            </a:r>
            <a:r>
              <a:rPr lang="en-US" altLang="zh-CN" sz="1600" b="1"/>
              <a:t>》</a:t>
            </a:r>
            <a:r>
              <a:rPr lang="zh-CN" altLang="en-US" sz="1600" b="1"/>
              <a:t>王珊</a:t>
            </a:r>
            <a:r>
              <a:rPr lang="en-US" altLang="zh-CN" sz="1600" b="1"/>
              <a:t>-</a:t>
            </a:r>
            <a:r>
              <a:rPr lang="zh-CN" altLang="en-US" sz="1600" b="1"/>
              <a:t>清华大学</a:t>
            </a:r>
            <a:r>
              <a:rPr lang="en-US" altLang="zh-CN" sz="1600" b="1"/>
              <a:t>,P185</a:t>
            </a:r>
          </a:p>
        </p:txBody>
      </p:sp>
      <p:sp>
        <p:nvSpPr>
          <p:cNvPr id="137222" name="AutoShape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909476E-FDDB-4780-8371-2F995E9C1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313" y="6481763"/>
            <a:ext cx="323850" cy="215900"/>
          </a:xfrm>
          <a:prstGeom prst="actionButtonBackPrevious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  <p:grpSp>
        <p:nvGrpSpPr>
          <p:cNvPr id="53253" name="Group 10">
            <a:extLst>
              <a:ext uri="{FF2B5EF4-FFF2-40B4-BE49-F238E27FC236}">
                <a16:creationId xmlns:a16="http://schemas.microsoft.com/office/drawing/2014/main" id="{966E137E-8EEB-406E-B661-77D2AEA9A428}"/>
              </a:ext>
            </a:extLst>
          </p:cNvPr>
          <p:cNvGrpSpPr>
            <a:grpSpLocks/>
          </p:cNvGrpSpPr>
          <p:nvPr/>
        </p:nvGrpSpPr>
        <p:grpSpPr bwMode="auto">
          <a:xfrm>
            <a:off x="935038" y="800100"/>
            <a:ext cx="7993062" cy="5653088"/>
            <a:chOff x="589" y="504"/>
            <a:chExt cx="5035" cy="3561"/>
          </a:xfrm>
        </p:grpSpPr>
        <p:grpSp>
          <p:nvGrpSpPr>
            <p:cNvPr id="53255" name="Group 9">
              <a:extLst>
                <a:ext uri="{FF2B5EF4-FFF2-40B4-BE49-F238E27FC236}">
                  <a16:creationId xmlns:a16="http://schemas.microsoft.com/office/drawing/2014/main" id="{AF6F50E4-B853-41E1-9E05-9F03C39BF7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9" y="504"/>
              <a:ext cx="5035" cy="3561"/>
              <a:chOff x="589" y="504"/>
              <a:chExt cx="5035" cy="3561"/>
            </a:xfrm>
          </p:grpSpPr>
          <p:pic>
            <p:nvPicPr>
              <p:cNvPr id="53257" name="Picture 5" descr="流程图样例">
                <a:extLst>
                  <a:ext uri="{FF2B5EF4-FFF2-40B4-BE49-F238E27FC236}">
                    <a16:creationId xmlns:a16="http://schemas.microsoft.com/office/drawing/2014/main" id="{CA0F1DB8-0401-48BA-902A-0B37F7E5E9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9" y="504"/>
                <a:ext cx="5035" cy="35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258" name="Rectangle 8">
                <a:extLst>
                  <a:ext uri="{FF2B5EF4-FFF2-40B4-BE49-F238E27FC236}">
                    <a16:creationId xmlns:a16="http://schemas.microsoft.com/office/drawing/2014/main" id="{3A2CD7A6-FD47-4DAD-9A90-DB3E6F0AA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" y="3907"/>
                <a:ext cx="703" cy="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000">
                    <a:latin typeface="Tahoma" panose="020B0604030504040204" pitchFamily="34" charset="0"/>
                  </a:rPr>
                  <a:t>(</a:t>
                </a:r>
                <a:r>
                  <a:rPr kumimoji="0" lang="zh-CN" altLang="en-US" sz="1000">
                    <a:latin typeface="Tahoma" panose="020B0604030504040204" pitchFamily="34" charset="0"/>
                  </a:rPr>
                  <a:t>第二层数据流图</a:t>
                </a:r>
                <a:r>
                  <a:rPr kumimoji="0" lang="en-US" altLang="zh-CN" sz="1000">
                    <a:latin typeface="Tahoma" panose="020B0604030504040204" pitchFamily="34" charset="0"/>
                  </a:rPr>
                  <a:t>)</a:t>
                </a:r>
              </a:p>
            </p:txBody>
          </p:sp>
        </p:grpSp>
        <p:sp>
          <p:nvSpPr>
            <p:cNvPr id="53256" name="Line 7">
              <a:extLst>
                <a:ext uri="{FF2B5EF4-FFF2-40B4-BE49-F238E27FC236}">
                  <a16:creationId xmlns:a16="http://schemas.microsoft.com/office/drawing/2014/main" id="{9D061D57-C7A4-436D-B29D-EF38753B0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2160"/>
              <a:ext cx="0" cy="227"/>
            </a:xfrm>
            <a:prstGeom prst="line">
              <a:avLst/>
            </a:prstGeom>
            <a:noFill/>
            <a:ln w="76200" cmpd="tri">
              <a:solidFill>
                <a:srgbClr val="1306C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</p:grpSp>
      <p:sp>
        <p:nvSpPr>
          <p:cNvPr id="53254" name="Rectangle 11">
            <a:extLst>
              <a:ext uri="{FF2B5EF4-FFF2-40B4-BE49-F238E27FC236}">
                <a16:creationId xmlns:a16="http://schemas.microsoft.com/office/drawing/2014/main" id="{8D7004E6-256F-4194-BC0C-84EA597CB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5913438"/>
            <a:ext cx="3479800" cy="550862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200">
                <a:solidFill>
                  <a:srgbClr val="0000FF"/>
                </a:solidFill>
                <a:latin typeface="Tahoma" panose="020B0604030504040204" pitchFamily="34" charset="0"/>
              </a:rPr>
              <a:t>解释关键概念及作用：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200">
                <a:solidFill>
                  <a:srgbClr val="0000FF"/>
                </a:solidFill>
                <a:latin typeface="Tahoma" panose="020B0604030504040204" pitchFamily="34" charset="0"/>
              </a:rPr>
              <a:t>数据流，保存文件，加工，外部对象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编号占位符 5">
            <a:extLst>
              <a:ext uri="{FF2B5EF4-FFF2-40B4-BE49-F238E27FC236}">
                <a16:creationId xmlns:a16="http://schemas.microsoft.com/office/drawing/2014/main" id="{AF3EC13C-6F88-4E69-806B-707A6E9F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A737C0-8DB5-46C1-A873-AF8710F4D456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zh-CN" sz="1400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D0A05C4C-6188-4455-94C5-E32921D8A2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5088" y="1414463"/>
            <a:ext cx="7451725" cy="5148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/>
              <a:t>数据结构设计的主要任务</a:t>
            </a:r>
          </a:p>
          <a:p>
            <a:pPr lvl="1">
              <a:lnSpc>
                <a:spcPct val="90000"/>
              </a:lnSpc>
            </a:pPr>
            <a:r>
              <a:rPr lang="zh-CN" altLang="en-US" sz="1800"/>
              <a:t>分析数据对象特征和使用需求</a:t>
            </a:r>
          </a:p>
          <a:p>
            <a:pPr lvl="1">
              <a:lnSpc>
                <a:spcPct val="90000"/>
              </a:lnSpc>
            </a:pPr>
            <a:r>
              <a:rPr lang="zh-CN" altLang="en-US" sz="1800"/>
              <a:t>建立数据模型（对象内部结构和外部关联）</a:t>
            </a:r>
          </a:p>
          <a:p>
            <a:pPr lvl="2">
              <a:lnSpc>
                <a:spcPct val="90000"/>
              </a:lnSpc>
            </a:pPr>
            <a:r>
              <a:rPr lang="zh-CN" altLang="en-US" sz="1600" b="1">
                <a:solidFill>
                  <a:srgbClr val="0099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概念设计</a:t>
            </a:r>
            <a:r>
              <a:rPr lang="zh-CN" altLang="en-US" sz="1600"/>
              <a:t>（建立客观世界的抽象结构）</a:t>
            </a:r>
          </a:p>
          <a:p>
            <a:pPr lvl="2">
              <a:lnSpc>
                <a:spcPct val="90000"/>
              </a:lnSpc>
            </a:pPr>
            <a:r>
              <a:rPr lang="zh-CN" altLang="en-US" sz="1600" b="1">
                <a:solidFill>
                  <a:srgbClr val="0099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逻辑设计</a:t>
            </a:r>
            <a:r>
              <a:rPr lang="zh-CN" altLang="en-US" sz="1600"/>
              <a:t>（建立便于计算机实现的逻辑结构</a:t>
            </a:r>
            <a:r>
              <a:rPr lang="en-US" altLang="zh-CN" sz="1600"/>
              <a:t>-</a:t>
            </a:r>
            <a:r>
              <a:rPr lang="zh-CN" altLang="en-US" sz="1600"/>
              <a:t>与</a:t>
            </a:r>
            <a:r>
              <a:rPr lang="en-US" altLang="zh-CN" sz="1600"/>
              <a:t>DBMS</a:t>
            </a:r>
            <a:r>
              <a:rPr lang="zh-CN" altLang="en-US" sz="1600"/>
              <a:t>密切相关）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1800" b="1"/>
              <a:t>		  </a:t>
            </a:r>
            <a:r>
              <a:rPr lang="zh-CN" altLang="en-US" sz="1600" b="1">
                <a:solidFill>
                  <a:srgbClr val="FF0000"/>
                </a:solidFill>
              </a:rPr>
              <a:t>还应包括：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zh-CN" altLang="en-US" sz="1600"/>
              <a:t>		</a:t>
            </a:r>
            <a:r>
              <a:rPr lang="zh-CN" altLang="en-US" sz="1600">
                <a:solidFill>
                  <a:srgbClr val="009999"/>
                </a:solidFill>
              </a:rPr>
              <a:t>数据结构优化设计</a:t>
            </a:r>
            <a:r>
              <a:rPr lang="zh-CN" altLang="en-US" sz="1600"/>
              <a:t>（建立</a:t>
            </a:r>
            <a:r>
              <a:rPr lang="zh-CN" altLang="en-US" sz="1600">
                <a:solidFill>
                  <a:srgbClr val="0066FF"/>
                </a:solidFill>
              </a:rPr>
              <a:t>良好的结构</a:t>
            </a:r>
            <a:r>
              <a:rPr lang="zh-CN" altLang="en-US" sz="1600"/>
              <a:t>）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zh-CN" altLang="en-US" sz="1600"/>
              <a:t>		</a:t>
            </a:r>
            <a:r>
              <a:rPr lang="zh-CN" altLang="en-US" sz="1600">
                <a:solidFill>
                  <a:srgbClr val="009999"/>
                </a:solidFill>
              </a:rPr>
              <a:t>数据完整性设计</a:t>
            </a:r>
            <a:r>
              <a:rPr lang="zh-CN" altLang="en-US" sz="1600"/>
              <a:t>（建立</a:t>
            </a:r>
            <a:r>
              <a:rPr lang="zh-CN" altLang="en-US" sz="1600">
                <a:solidFill>
                  <a:srgbClr val="0066FF"/>
                </a:solidFill>
              </a:rPr>
              <a:t>完整性约束</a:t>
            </a:r>
            <a:r>
              <a:rPr lang="zh-CN" altLang="en-US" sz="1600"/>
              <a:t>）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zh-CN" altLang="en-US" sz="1600"/>
              <a:t>		</a:t>
            </a:r>
            <a:r>
              <a:rPr lang="zh-CN" altLang="en-US" sz="1600">
                <a:solidFill>
                  <a:srgbClr val="009999"/>
                </a:solidFill>
              </a:rPr>
              <a:t>数据安全设计</a:t>
            </a:r>
            <a:r>
              <a:rPr lang="zh-CN" altLang="en-US" sz="1600"/>
              <a:t>（用户</a:t>
            </a:r>
            <a:r>
              <a:rPr lang="zh-CN" altLang="en-US" sz="1600">
                <a:solidFill>
                  <a:srgbClr val="0066FF"/>
                </a:solidFill>
              </a:rPr>
              <a:t>访问授权</a:t>
            </a:r>
            <a:r>
              <a:rPr lang="zh-CN" altLang="en-US" sz="1600"/>
              <a:t>）</a:t>
            </a:r>
          </a:p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相关数据库技术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</a:rPr>
              <a:t>E-R</a:t>
            </a:r>
            <a:r>
              <a:rPr lang="zh-CN" altLang="en-US" sz="1800">
                <a:solidFill>
                  <a:srgbClr val="0000FF"/>
                </a:solidFill>
              </a:rPr>
              <a:t>模型（</a:t>
            </a:r>
            <a:r>
              <a:rPr lang="en-US" altLang="zh-CN" sz="1800">
                <a:solidFill>
                  <a:srgbClr val="0000FF"/>
                </a:solidFill>
              </a:rPr>
              <a:t>7</a:t>
            </a:r>
            <a:r>
              <a:rPr lang="zh-CN" altLang="en-US" sz="1800">
                <a:solidFill>
                  <a:srgbClr val="0000FF"/>
                </a:solidFill>
              </a:rPr>
              <a:t>章），</a:t>
            </a:r>
            <a:r>
              <a:rPr lang="en-US" altLang="zh-CN" sz="1800">
                <a:solidFill>
                  <a:srgbClr val="0000FF"/>
                </a:solidFill>
              </a:rPr>
              <a:t>UML</a:t>
            </a:r>
            <a:r>
              <a:rPr lang="zh-CN" altLang="en-US" sz="1800">
                <a:solidFill>
                  <a:srgbClr val="0000FF"/>
                </a:solidFill>
              </a:rPr>
              <a:t>（</a:t>
            </a:r>
            <a:r>
              <a:rPr lang="en-US" altLang="zh-CN" sz="1800">
                <a:solidFill>
                  <a:srgbClr val="0000FF"/>
                </a:solidFill>
              </a:rPr>
              <a:t>6</a:t>
            </a:r>
            <a:r>
              <a:rPr lang="zh-CN" altLang="en-US" sz="1800">
                <a:solidFill>
                  <a:srgbClr val="0000FF"/>
                </a:solidFill>
              </a:rPr>
              <a:t>章）    </a:t>
            </a:r>
            <a:r>
              <a:rPr lang="en-US" altLang="zh-CN" sz="1800">
                <a:solidFill>
                  <a:srgbClr val="800000"/>
                </a:solidFill>
              </a:rPr>
              <a:t>---</a:t>
            </a:r>
            <a:r>
              <a:rPr lang="zh-CN" altLang="en-US" sz="1800">
                <a:solidFill>
                  <a:srgbClr val="800000"/>
                </a:solidFill>
              </a:rPr>
              <a:t>面向客观世界描述！</a:t>
            </a:r>
          </a:p>
          <a:p>
            <a:pPr lvl="1">
              <a:lnSpc>
                <a:spcPct val="90000"/>
              </a:lnSpc>
            </a:pPr>
            <a:r>
              <a:rPr lang="zh-CN" altLang="en-US" sz="1800">
                <a:solidFill>
                  <a:srgbClr val="0000FF"/>
                </a:solidFill>
              </a:rPr>
              <a:t>关系模型（ </a:t>
            </a:r>
            <a:r>
              <a:rPr lang="en-US" altLang="zh-CN" sz="1800">
                <a:solidFill>
                  <a:srgbClr val="0000FF"/>
                </a:solidFill>
              </a:rPr>
              <a:t>2</a:t>
            </a:r>
            <a:r>
              <a:rPr lang="zh-CN" altLang="en-US" sz="1800">
                <a:solidFill>
                  <a:srgbClr val="0000FF"/>
                </a:solidFill>
              </a:rPr>
              <a:t>章，</a:t>
            </a:r>
            <a:r>
              <a:rPr lang="en-US" altLang="zh-CN" sz="1800">
                <a:solidFill>
                  <a:srgbClr val="0000FF"/>
                </a:solidFill>
              </a:rPr>
              <a:t>7</a:t>
            </a:r>
            <a:r>
              <a:rPr lang="zh-CN" altLang="en-US" sz="1800">
                <a:solidFill>
                  <a:srgbClr val="0000FF"/>
                </a:solidFill>
              </a:rPr>
              <a:t>章）</a:t>
            </a:r>
          </a:p>
          <a:p>
            <a:pPr lvl="1">
              <a:lnSpc>
                <a:spcPct val="90000"/>
              </a:lnSpc>
            </a:pPr>
            <a:r>
              <a:rPr lang="zh-CN" altLang="en-US" sz="1800">
                <a:solidFill>
                  <a:srgbClr val="0000FF"/>
                </a:solidFill>
              </a:rPr>
              <a:t>视图</a:t>
            </a:r>
            <a:r>
              <a:rPr lang="en-US" altLang="zh-CN" sz="1800">
                <a:solidFill>
                  <a:srgbClr val="0000FF"/>
                </a:solidFill>
              </a:rPr>
              <a:t>+</a:t>
            </a:r>
            <a:r>
              <a:rPr lang="zh-CN" altLang="en-US" sz="1800">
                <a:solidFill>
                  <a:srgbClr val="0000FF"/>
                </a:solidFill>
              </a:rPr>
              <a:t>完整性约束</a:t>
            </a:r>
            <a:r>
              <a:rPr lang="en-US" altLang="zh-CN" sz="1800">
                <a:solidFill>
                  <a:srgbClr val="0000FF"/>
                </a:solidFill>
              </a:rPr>
              <a:t>+</a:t>
            </a:r>
            <a:r>
              <a:rPr lang="zh-CN" altLang="en-US" sz="1800">
                <a:solidFill>
                  <a:srgbClr val="0000FF"/>
                </a:solidFill>
              </a:rPr>
              <a:t>授权（</a:t>
            </a:r>
            <a:r>
              <a:rPr lang="en-US" altLang="zh-CN" sz="1800">
                <a:solidFill>
                  <a:srgbClr val="0000FF"/>
                </a:solidFill>
              </a:rPr>
              <a:t>4</a:t>
            </a:r>
            <a:r>
              <a:rPr lang="zh-CN" altLang="en-US" sz="1800">
                <a:solidFill>
                  <a:srgbClr val="0000FF"/>
                </a:solidFill>
              </a:rPr>
              <a:t>章）</a:t>
            </a:r>
          </a:p>
          <a:p>
            <a:pPr lvl="1">
              <a:lnSpc>
                <a:spcPct val="90000"/>
              </a:lnSpc>
            </a:pPr>
            <a:r>
              <a:rPr lang="zh-CN" altLang="en-US" sz="1800">
                <a:solidFill>
                  <a:srgbClr val="0000FF"/>
                </a:solidFill>
              </a:rPr>
              <a:t>关系数据库设计与优化（</a:t>
            </a:r>
            <a:r>
              <a:rPr lang="en-US" altLang="zh-CN" sz="1800">
                <a:solidFill>
                  <a:srgbClr val="0000FF"/>
                </a:solidFill>
              </a:rPr>
              <a:t>8</a:t>
            </a:r>
            <a:r>
              <a:rPr lang="zh-CN" altLang="en-US" sz="1800">
                <a:solidFill>
                  <a:srgbClr val="0000FF"/>
                </a:solidFill>
              </a:rPr>
              <a:t>章）  </a:t>
            </a:r>
            <a:r>
              <a:rPr lang="en-US" altLang="zh-CN" sz="1800">
                <a:solidFill>
                  <a:srgbClr val="0000FF"/>
                </a:solidFill>
              </a:rPr>
              <a:t> </a:t>
            </a:r>
            <a:r>
              <a:rPr lang="en-US" altLang="zh-CN" sz="1800">
                <a:solidFill>
                  <a:srgbClr val="800000"/>
                </a:solidFill>
              </a:rPr>
              <a:t>---</a:t>
            </a:r>
            <a:r>
              <a:rPr lang="zh-CN" altLang="en-US" sz="1800">
                <a:solidFill>
                  <a:srgbClr val="800000"/>
                </a:solidFill>
              </a:rPr>
              <a:t>面向计算机实现！</a:t>
            </a:r>
          </a:p>
          <a:p>
            <a:pPr lvl="1">
              <a:lnSpc>
                <a:spcPct val="90000"/>
              </a:lnSpc>
            </a:pPr>
            <a:r>
              <a:rPr lang="zh-CN" altLang="en-US" sz="1800">
                <a:solidFill>
                  <a:srgbClr val="0000FF"/>
                </a:solidFill>
              </a:rPr>
              <a:t>对象数据模型（</a:t>
            </a:r>
            <a:r>
              <a:rPr lang="en-US" altLang="zh-CN" sz="1800">
                <a:solidFill>
                  <a:srgbClr val="0000FF"/>
                </a:solidFill>
              </a:rPr>
              <a:t>22</a:t>
            </a:r>
            <a:r>
              <a:rPr lang="zh-CN" altLang="en-US" sz="1800">
                <a:solidFill>
                  <a:srgbClr val="0000FF"/>
                </a:solidFill>
              </a:rPr>
              <a:t>章）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</a:rPr>
              <a:t>XML</a:t>
            </a:r>
            <a:r>
              <a:rPr lang="zh-CN" altLang="en-US" sz="1800">
                <a:solidFill>
                  <a:srgbClr val="0000FF"/>
                </a:solidFill>
              </a:rPr>
              <a:t>数据模型（</a:t>
            </a:r>
            <a:r>
              <a:rPr lang="en-US" altLang="zh-CN" sz="1800">
                <a:solidFill>
                  <a:srgbClr val="0000FF"/>
                </a:solidFill>
              </a:rPr>
              <a:t>23</a:t>
            </a:r>
            <a:r>
              <a:rPr lang="zh-CN" altLang="en-US" sz="1800">
                <a:solidFill>
                  <a:srgbClr val="0000FF"/>
                </a:solidFill>
              </a:rPr>
              <a:t>章）</a:t>
            </a:r>
          </a:p>
        </p:txBody>
      </p:sp>
      <p:sp>
        <p:nvSpPr>
          <p:cNvPr id="124937" name="AutoShape 9">
            <a:extLst>
              <a:ext uri="{FF2B5EF4-FFF2-40B4-BE49-F238E27FC236}">
                <a16:creationId xmlns:a16="http://schemas.microsoft.com/office/drawing/2014/main" id="{241A87A9-4C3C-4E00-B252-34AB0CAD301D}"/>
              </a:ext>
            </a:extLst>
          </p:cNvPr>
          <p:cNvSpPr>
            <a:spLocks/>
          </p:cNvSpPr>
          <p:nvPr/>
        </p:nvSpPr>
        <p:spPr bwMode="auto">
          <a:xfrm>
            <a:off x="5256213" y="4730750"/>
            <a:ext cx="242887" cy="1349375"/>
          </a:xfrm>
          <a:prstGeom prst="rightBrace">
            <a:avLst>
              <a:gd name="adj1" fmla="val 177084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2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54276" name="AutoShape 10">
            <a:extLst>
              <a:ext uri="{FF2B5EF4-FFF2-40B4-BE49-F238E27FC236}">
                <a16:creationId xmlns:a16="http://schemas.microsoft.com/office/drawing/2014/main" id="{34EDD868-B0FD-466D-AAB5-BB20B841B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1165225"/>
            <a:ext cx="2493962" cy="787400"/>
          </a:xfrm>
          <a:prstGeom prst="cloudCallout">
            <a:avLst>
              <a:gd name="adj1" fmla="val 49347"/>
              <a:gd name="adj2" fmla="val 760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数据结构设计完成什么任务？</a:t>
            </a:r>
          </a:p>
        </p:txBody>
      </p:sp>
      <p:grpSp>
        <p:nvGrpSpPr>
          <p:cNvPr id="124942" name="Group 14">
            <a:extLst>
              <a:ext uri="{FF2B5EF4-FFF2-40B4-BE49-F238E27FC236}">
                <a16:creationId xmlns:a16="http://schemas.microsoft.com/office/drawing/2014/main" id="{FEFA9E62-D03B-4563-B654-E74195AC67AD}"/>
              </a:ext>
            </a:extLst>
          </p:cNvPr>
          <p:cNvGrpSpPr>
            <a:grpSpLocks/>
          </p:cNvGrpSpPr>
          <p:nvPr/>
        </p:nvGrpSpPr>
        <p:grpSpPr bwMode="auto">
          <a:xfrm>
            <a:off x="34925" y="2457450"/>
            <a:ext cx="2212975" cy="723900"/>
            <a:chOff x="126" y="1560"/>
            <a:chExt cx="1308" cy="456"/>
          </a:xfrm>
        </p:grpSpPr>
        <p:sp>
          <p:nvSpPr>
            <p:cNvPr id="54279" name="AutoShape 12">
              <a:extLst>
                <a:ext uri="{FF2B5EF4-FFF2-40B4-BE49-F238E27FC236}">
                  <a16:creationId xmlns:a16="http://schemas.microsoft.com/office/drawing/2014/main" id="{D63F7F74-C8E2-4064-9263-F09FAEF1F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1560"/>
              <a:ext cx="1038" cy="4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400" b="0">
                  <a:solidFill>
                    <a:srgbClr val="0066FF"/>
                  </a:solidFill>
                </a:rPr>
                <a:t>层次模型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,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网状模型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,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400" b="0">
                  <a:solidFill>
                    <a:srgbClr val="0066FF"/>
                  </a:solidFill>
                </a:rPr>
                <a:t>关系模型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,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对象模型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,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400" b="0">
                  <a:solidFill>
                    <a:srgbClr val="0066FF"/>
                  </a:solidFill>
                </a:rPr>
                <a:t>XML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模型</a:t>
              </a:r>
            </a:p>
          </p:txBody>
        </p:sp>
        <p:sp>
          <p:nvSpPr>
            <p:cNvPr id="54280" name="Line 13">
              <a:extLst>
                <a:ext uri="{FF2B5EF4-FFF2-40B4-BE49-F238E27FC236}">
                  <a16:creationId xmlns:a16="http://schemas.microsoft.com/office/drawing/2014/main" id="{D514F91F-1397-43F0-8A5E-74A9F49337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0" y="1758"/>
              <a:ext cx="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278" name="Text Box 4">
            <a:extLst>
              <a:ext uri="{FF2B5EF4-FFF2-40B4-BE49-F238E27FC236}">
                <a16:creationId xmlns:a16="http://schemas.microsoft.com/office/drawing/2014/main" id="{4BC91A59-DACF-425D-ACA9-1CC8B3DD8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34938"/>
            <a:ext cx="7021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 数据库系统&amp;数据库的开发运行环节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4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4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4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4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4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4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4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4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49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49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9F740-DDCE-4019-8DC9-5AC5FC03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0715"/>
            <a:ext cx="7772400" cy="1143000"/>
          </a:xfrm>
        </p:spPr>
        <p:txBody>
          <a:bodyPr/>
          <a:lstStyle/>
          <a:p>
            <a:r>
              <a:rPr lang="zh-CN" altLang="en-US" dirty="0"/>
              <a:t>数据库在计算机系统中的位置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4B81CD-72BE-49B8-BBE8-52C3BDF90E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64" t="43361" r="20532" b="19560"/>
          <a:stretch/>
        </p:blipFill>
        <p:spPr>
          <a:xfrm>
            <a:off x="92950" y="1994171"/>
            <a:ext cx="8958099" cy="333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90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内容占位符 2">
            <a:extLst>
              <a:ext uri="{FF2B5EF4-FFF2-40B4-BE49-F238E27FC236}">
                <a16:creationId xmlns:a16="http://schemas.microsoft.com/office/drawing/2014/main" id="{115C8101-8828-405A-886B-F76F3B62B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860425"/>
            <a:ext cx="7772400" cy="3897313"/>
          </a:xfrm>
        </p:spPr>
        <p:txBody>
          <a:bodyPr/>
          <a:lstStyle/>
          <a:p>
            <a:endParaRPr lang="en-US" altLang="zh-CN" sz="2800" b="1"/>
          </a:p>
          <a:p>
            <a:r>
              <a:rPr lang="zh-CN" altLang="en-US" sz="2400" b="1"/>
              <a:t>概念结构设计是整个数据库设计的关键，通过对用户需求进行综合、归纳与抽象，形成一个独立于具体的</a:t>
            </a:r>
            <a:r>
              <a:rPr lang="en-US" altLang="zh-CN" sz="2400" b="1"/>
              <a:t>DBMS</a:t>
            </a:r>
            <a:r>
              <a:rPr lang="zh-CN" altLang="en-US" sz="2400" b="1"/>
              <a:t>的概念模型。</a:t>
            </a:r>
            <a:endParaRPr lang="en-US" altLang="zh-CN" sz="2400" b="1"/>
          </a:p>
          <a:p>
            <a:endParaRPr lang="en-US" altLang="zh-CN" sz="2400" b="1"/>
          </a:p>
          <a:p>
            <a:endParaRPr lang="en-US" altLang="zh-CN" sz="2400" b="1"/>
          </a:p>
          <a:p>
            <a:r>
              <a:rPr lang="zh-CN" altLang="en-US" sz="2400" b="1"/>
              <a:t>逻辑结构设计是将概念结构转换为某个</a:t>
            </a:r>
            <a:r>
              <a:rPr lang="en-US" altLang="zh-CN" sz="2400" b="1"/>
              <a:t>DBMS</a:t>
            </a:r>
            <a:r>
              <a:rPr lang="zh-CN" altLang="en-US" sz="2400" b="1"/>
              <a:t>所支持的数据模型，并对其进行优化。</a:t>
            </a:r>
          </a:p>
        </p:txBody>
      </p:sp>
      <p:sp>
        <p:nvSpPr>
          <p:cNvPr id="55298" name="灯片编号占位符 3">
            <a:extLst>
              <a:ext uri="{FF2B5EF4-FFF2-40B4-BE49-F238E27FC236}">
                <a16:creationId xmlns:a16="http://schemas.microsoft.com/office/drawing/2014/main" id="{0ED0CCF2-1846-4F88-A059-7A9CF284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58FC9C-C508-4026-B0E3-A9233B5CA9E6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CN" sz="1400"/>
          </a:p>
        </p:txBody>
      </p:sp>
      <p:sp>
        <p:nvSpPr>
          <p:cNvPr id="55299" name="AutoShape 5">
            <a:extLst>
              <a:ext uri="{FF2B5EF4-FFF2-40B4-BE49-F238E27FC236}">
                <a16:creationId xmlns:a16="http://schemas.microsoft.com/office/drawing/2014/main" id="{9E103C2F-A7AF-4A96-90EE-28BE52E83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646113"/>
            <a:ext cx="2108200" cy="720725"/>
          </a:xfrm>
          <a:prstGeom prst="cloudCallout">
            <a:avLst>
              <a:gd name="adj1" fmla="val -39264"/>
              <a:gd name="adj2" fmla="val 8105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概念结构设计是什么？</a:t>
            </a:r>
          </a:p>
        </p:txBody>
      </p:sp>
      <p:sp>
        <p:nvSpPr>
          <p:cNvPr id="55300" name="AutoShape 5">
            <a:extLst>
              <a:ext uri="{FF2B5EF4-FFF2-40B4-BE49-F238E27FC236}">
                <a16:creationId xmlns:a16="http://schemas.microsoft.com/office/drawing/2014/main" id="{278DE712-2AAF-49B5-8ACA-F15A59764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2576513"/>
            <a:ext cx="2222500" cy="720725"/>
          </a:xfrm>
          <a:prstGeom prst="cloudCallout">
            <a:avLst>
              <a:gd name="adj1" fmla="val -39454"/>
              <a:gd name="adj2" fmla="val 8105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逻辑结构设计是什么？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BCDC1AA-8F56-464B-8CBD-89BB8D19A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4275138"/>
            <a:ext cx="3960813" cy="237648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zh-CN" sz="2400">
              <a:solidFill>
                <a:schemeClr val="bg1"/>
              </a:solidFill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581B2DDA-0E90-4647-8E74-7569967D6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8" y="5068888"/>
            <a:ext cx="1008062" cy="71913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r>
              <a:rPr lang="zh-CN" altLang="en-US" sz="2400">
                <a:solidFill>
                  <a:schemeClr val="bg1"/>
                </a:solidFill>
              </a:rPr>
              <a:t>现  实</a:t>
            </a: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F3E11885-0C26-4AC8-8A3F-2269EBC3A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3" y="4995863"/>
            <a:ext cx="1081087" cy="71913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r>
              <a:rPr lang="zh-CN" altLang="en-US" sz="2400">
                <a:solidFill>
                  <a:schemeClr val="bg1"/>
                </a:solidFill>
              </a:rPr>
              <a:t>机  器</a:t>
            </a:r>
          </a:p>
        </p:txBody>
      </p:sp>
      <p:sp>
        <p:nvSpPr>
          <p:cNvPr id="10" name="Oval 19">
            <a:extLst>
              <a:ext uri="{FF2B5EF4-FFF2-40B4-BE49-F238E27FC236}">
                <a16:creationId xmlns:a16="http://schemas.microsoft.com/office/drawing/2014/main" id="{7E17307C-2D27-4AD4-ACDF-F1300DD62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963" y="4922838"/>
            <a:ext cx="1008062" cy="936625"/>
          </a:xfrm>
          <a:prstGeom prst="ellipse">
            <a:avLst/>
          </a:prstGeom>
          <a:gradFill rotWithShape="1">
            <a:gsLst>
              <a:gs pos="0">
                <a:srgbClr val="734D10"/>
              </a:gs>
              <a:gs pos="100000">
                <a:srgbClr val="F8A622"/>
              </a:gs>
            </a:gsLst>
            <a:lin ang="2700000" scaled="1"/>
          </a:gradFill>
          <a:ln w="9525">
            <a:solidFill>
              <a:srgbClr val="F8A62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bg1"/>
                </a:solidFill>
              </a:rPr>
              <a:t>概念</a:t>
            </a:r>
          </a:p>
          <a:p>
            <a:r>
              <a:rPr lang="zh-CN" altLang="en-US" sz="2400">
                <a:solidFill>
                  <a:schemeClr val="bg1"/>
                </a:solidFill>
              </a:rPr>
              <a:t>模型</a:t>
            </a:r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773E484D-9834-4390-BD10-9F1495D44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25" y="4922838"/>
            <a:ext cx="1081088" cy="914400"/>
          </a:xfrm>
          <a:prstGeom prst="ellipse">
            <a:avLst/>
          </a:prstGeom>
          <a:gradFill rotWithShape="1">
            <a:gsLst>
              <a:gs pos="0">
                <a:srgbClr val="734D10"/>
              </a:gs>
              <a:gs pos="100000">
                <a:srgbClr val="F8A622"/>
              </a:gs>
            </a:gsLst>
            <a:lin ang="2700000" scaled="1"/>
          </a:gradFill>
          <a:ln w="9525">
            <a:solidFill>
              <a:srgbClr val="F8A62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bg1"/>
                </a:solidFill>
              </a:rPr>
              <a:t>逻辑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模型</a:t>
            </a:r>
          </a:p>
        </p:txBody>
      </p:sp>
      <p:sp>
        <p:nvSpPr>
          <p:cNvPr id="55306" name="Text Box 21">
            <a:extLst>
              <a:ext uri="{FF2B5EF4-FFF2-40B4-BE49-F238E27FC236}">
                <a16:creationId xmlns:a16="http://schemas.microsoft.com/office/drawing/2014/main" id="{7CA93660-2975-4FE8-ABD8-DD1E34E41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825" y="6148388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Tahoma" panose="020B0604030504040204" pitchFamily="34" charset="0"/>
              </a:rPr>
              <a:t>模型</a:t>
            </a:r>
          </a:p>
        </p:txBody>
      </p:sp>
      <p:sp>
        <p:nvSpPr>
          <p:cNvPr id="55307" name="AutoShape 22">
            <a:extLst>
              <a:ext uri="{FF2B5EF4-FFF2-40B4-BE49-F238E27FC236}">
                <a16:creationId xmlns:a16="http://schemas.microsoft.com/office/drawing/2014/main" id="{9579CB95-0BA5-4392-84E1-CD68C7FA6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5356225"/>
            <a:ext cx="1068388" cy="215900"/>
          </a:xfrm>
          <a:prstGeom prst="rightArrow">
            <a:avLst>
              <a:gd name="adj1" fmla="val 50000"/>
              <a:gd name="adj2" fmla="val 123713"/>
            </a:avLst>
          </a:prstGeom>
          <a:solidFill>
            <a:srgbClr val="070605"/>
          </a:solidFill>
          <a:ln w="9525">
            <a:solidFill>
              <a:srgbClr val="07060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5308" name="AutoShape 23">
            <a:extLst>
              <a:ext uri="{FF2B5EF4-FFF2-40B4-BE49-F238E27FC236}">
                <a16:creationId xmlns:a16="http://schemas.microsoft.com/office/drawing/2014/main" id="{2CD8B0F3-AF77-4C56-8FDE-2F0036DE1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5283200"/>
            <a:ext cx="1068387" cy="215900"/>
          </a:xfrm>
          <a:prstGeom prst="rightArrow">
            <a:avLst>
              <a:gd name="adj1" fmla="val 50000"/>
              <a:gd name="adj2" fmla="val 123713"/>
            </a:avLst>
          </a:prstGeom>
          <a:solidFill>
            <a:srgbClr val="070605"/>
          </a:solidFill>
          <a:ln w="9525">
            <a:solidFill>
              <a:srgbClr val="07060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15" name="Group 24">
            <a:extLst>
              <a:ext uri="{FF2B5EF4-FFF2-40B4-BE49-F238E27FC236}">
                <a16:creationId xmlns:a16="http://schemas.microsoft.com/office/drawing/2014/main" id="{5BEAFB45-FBD4-48B5-A4D2-30BC2A97D9E2}"/>
              </a:ext>
            </a:extLst>
          </p:cNvPr>
          <p:cNvGrpSpPr>
            <a:grpSpLocks/>
          </p:cNvGrpSpPr>
          <p:nvPr/>
        </p:nvGrpSpPr>
        <p:grpSpPr bwMode="auto">
          <a:xfrm>
            <a:off x="3502025" y="4922838"/>
            <a:ext cx="1800225" cy="576262"/>
            <a:chOff x="2290" y="1842"/>
            <a:chExt cx="998" cy="363"/>
          </a:xfrm>
        </p:grpSpPr>
        <p:sp>
          <p:nvSpPr>
            <p:cNvPr id="55312" name="AutoShape 25">
              <a:extLst>
                <a:ext uri="{FF2B5EF4-FFF2-40B4-BE49-F238E27FC236}">
                  <a16:creationId xmlns:a16="http://schemas.microsoft.com/office/drawing/2014/main" id="{9BA587CB-5D96-4091-BCC8-C7E5C04CE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069"/>
              <a:ext cx="998" cy="136"/>
            </a:xfrm>
            <a:prstGeom prst="rightArrow">
              <a:avLst>
                <a:gd name="adj1" fmla="val 50000"/>
                <a:gd name="adj2" fmla="val 183456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313" name="Text Box 26">
              <a:extLst>
                <a:ext uri="{FF2B5EF4-FFF2-40B4-BE49-F238E27FC236}">
                  <a16:creationId xmlns:a16="http://schemas.microsoft.com/office/drawing/2014/main" id="{52049EF5-27AE-48C6-AFE2-DDAF6A24A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3" y="1842"/>
              <a:ext cx="4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400">
                  <a:solidFill>
                    <a:srgbClr val="FFFF00"/>
                  </a:solidFill>
                  <a:latin typeface="Tahoma" panose="020B0604030504040204" pitchFamily="34" charset="0"/>
                </a:rPr>
                <a:t>转换</a:t>
              </a:r>
            </a:p>
          </p:txBody>
        </p:sp>
      </p:grpSp>
      <p:sp>
        <p:nvSpPr>
          <p:cNvPr id="55310" name="Text Box 27">
            <a:extLst>
              <a:ext uri="{FF2B5EF4-FFF2-40B4-BE49-F238E27FC236}">
                <a16:creationId xmlns:a16="http://schemas.microsoft.com/office/drawing/2014/main" id="{A59BABD2-5ED1-493B-8342-F18DCA386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438" y="4922838"/>
            <a:ext cx="865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070605"/>
                </a:solidFill>
                <a:latin typeface="Tahoma" panose="020B0604030504040204" pitchFamily="34" charset="0"/>
              </a:rPr>
              <a:t>抽象</a:t>
            </a:r>
          </a:p>
        </p:txBody>
      </p:sp>
      <p:sp>
        <p:nvSpPr>
          <p:cNvPr id="55311" name="Text Box 4">
            <a:extLst>
              <a:ext uri="{FF2B5EF4-FFF2-40B4-BE49-F238E27FC236}">
                <a16:creationId xmlns:a16="http://schemas.microsoft.com/office/drawing/2014/main" id="{314B3B64-B42B-4F24-9370-62DEE2E3F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34938"/>
            <a:ext cx="7021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数据库系统&amp;数据库的开发运行环节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4">
            <a:extLst>
              <a:ext uri="{FF2B5EF4-FFF2-40B4-BE49-F238E27FC236}">
                <a16:creationId xmlns:a16="http://schemas.microsoft.com/office/drawing/2014/main" id="{488F7767-4955-4AC5-82F4-AA6BAFE2C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8" t="14328" r="1120" b="10448"/>
          <a:stretch>
            <a:fillRect/>
          </a:stretch>
        </p:blipFill>
        <p:spPr bwMode="auto">
          <a:xfrm>
            <a:off x="3311525" y="2017713"/>
            <a:ext cx="5724525" cy="40338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22" name="幻灯片编号占位符 4">
            <a:extLst>
              <a:ext uri="{FF2B5EF4-FFF2-40B4-BE49-F238E27FC236}">
                <a16:creationId xmlns:a16="http://schemas.microsoft.com/office/drawing/2014/main" id="{387801E9-6194-4CA1-90CD-4F3AD0D9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A15ABA-3C80-4688-ABBE-DFCF8129D7A6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CN" sz="14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36917B0A-00BE-4C19-B44C-C93E8E73A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9725" y="908050"/>
            <a:ext cx="4213225" cy="708025"/>
          </a:xfrm>
        </p:spPr>
        <p:txBody>
          <a:bodyPr/>
          <a:lstStyle/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数据库视图技术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数据抽象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b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180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24" name="AutoShape 25">
            <a:extLst>
              <a:ext uri="{FF2B5EF4-FFF2-40B4-BE49-F238E27FC236}">
                <a16:creationId xmlns:a16="http://schemas.microsoft.com/office/drawing/2014/main" id="{0D879B39-84C0-4048-BCFA-C470880CC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1341438"/>
            <a:ext cx="3816350" cy="784225"/>
          </a:xfrm>
          <a:prstGeom prst="cloudCallout">
            <a:avLst>
              <a:gd name="adj1" fmla="val -46500"/>
              <a:gd name="adj2" fmla="val 6172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如何保证数据结构独立性</a:t>
            </a:r>
            <a:r>
              <a:rPr kumimoji="0" lang="zh-CN" altLang="zh-CN" sz="1600">
                <a:latin typeface="Tahoma" panose="020B0604030504040204" pitchFamily="34" charset="0"/>
              </a:rPr>
              <a:t>?</a:t>
            </a:r>
            <a:endParaRPr kumimoji="0" lang="en-US" altLang="zh-CN" sz="1600">
              <a:latin typeface="Tahoma" panose="020B060403050404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Tahoma" panose="020B0604030504040204" pitchFamily="34" charset="0"/>
              </a:rPr>
              <a:t>(</a:t>
            </a:r>
            <a:r>
              <a:rPr kumimoji="0" lang="zh-CN" altLang="en-US" sz="1600">
                <a:latin typeface="Tahoma" panose="020B0604030504040204" pitchFamily="34" charset="0"/>
              </a:rPr>
              <a:t>应用程序与</a:t>
            </a:r>
            <a:r>
              <a:rPr kumimoji="0" lang="zh-CN" altLang="en-US" sz="1600">
                <a:latin typeface="Tahoma" panose="020B0604030504040204" pitchFamily="34" charset="0"/>
                <a:sym typeface="Wingdings" panose="05000000000000000000" pitchFamily="2" charset="2"/>
              </a:rPr>
              <a:t>物理数据</a:t>
            </a:r>
            <a:r>
              <a:rPr kumimoji="0" lang="zh-CN" altLang="en-US" sz="1600">
                <a:latin typeface="Tahoma" panose="020B0604030504040204" pitchFamily="34" charset="0"/>
              </a:rPr>
              <a:t>间</a:t>
            </a:r>
            <a:r>
              <a:rPr kumimoji="0" lang="en-US" altLang="zh-CN" sz="1600">
                <a:latin typeface="Tahoma" panose="020B0604030504040204" pitchFamily="34" charset="0"/>
              </a:rPr>
              <a:t>)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grpSp>
        <p:nvGrpSpPr>
          <p:cNvPr id="56325" name="Group 37">
            <a:extLst>
              <a:ext uri="{FF2B5EF4-FFF2-40B4-BE49-F238E27FC236}">
                <a16:creationId xmlns:a16="http://schemas.microsoft.com/office/drawing/2014/main" id="{91C4D0F4-9423-4241-A158-EE19A214BA6F}"/>
              </a:ext>
            </a:extLst>
          </p:cNvPr>
          <p:cNvGrpSpPr>
            <a:grpSpLocks/>
          </p:cNvGrpSpPr>
          <p:nvPr/>
        </p:nvGrpSpPr>
        <p:grpSpPr bwMode="auto">
          <a:xfrm>
            <a:off x="36513" y="3033713"/>
            <a:ext cx="3527425" cy="3149600"/>
            <a:chOff x="1" y="1384"/>
            <a:chExt cx="2148" cy="1984"/>
          </a:xfrm>
        </p:grpSpPr>
        <p:sp>
          <p:nvSpPr>
            <p:cNvPr id="56343" name="Rectangle 26">
              <a:extLst>
                <a:ext uri="{FF2B5EF4-FFF2-40B4-BE49-F238E27FC236}">
                  <a16:creationId xmlns:a16="http://schemas.microsoft.com/office/drawing/2014/main" id="{2DEFB98A-BE6E-4CCC-9317-5362F0C94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622"/>
              <a:ext cx="1267" cy="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400" b="0">
                  <a:solidFill>
                    <a:srgbClr val="009999"/>
                  </a:solidFill>
                </a:rPr>
                <a:t>数据：</a:t>
              </a:r>
              <a:r>
                <a:rPr kumimoji="0" lang="en-US" altLang="zh-CN" sz="1400" b="0">
                  <a:solidFill>
                    <a:srgbClr val="009999"/>
                  </a:solidFill>
                  <a:latin typeface="Tahoma" panose="020B0604030504040204" pitchFamily="34" charset="0"/>
                </a:rPr>
                <a:t>…</a:t>
              </a:r>
              <a:r>
                <a:rPr kumimoji="0" lang="zh-CN" altLang="en-US" sz="1400" b="0">
                  <a:solidFill>
                    <a:srgbClr val="009999"/>
                  </a:solidFill>
                </a:rPr>
                <a:t>按学号存放</a:t>
              </a:r>
              <a:r>
                <a:rPr kumimoji="0" lang="en-US" altLang="zh-CN" sz="1400" b="0">
                  <a:solidFill>
                    <a:srgbClr val="009999"/>
                  </a:solidFill>
                  <a:latin typeface="Tahoma" panose="020B0604030504040204" pitchFamily="34" charset="0"/>
                </a:rPr>
                <a:t>…</a:t>
              </a:r>
              <a:br>
                <a:rPr kumimoji="0" lang="en-US" altLang="zh-CN" sz="1400" b="0">
                  <a:solidFill>
                    <a:srgbClr val="F6C438"/>
                  </a:solidFill>
                </a:rPr>
              </a:br>
              <a:r>
                <a:rPr kumimoji="0" lang="en-US" altLang="zh-CN" sz="1400" b="0">
                  <a:solidFill>
                    <a:srgbClr val="0066FF"/>
                  </a:solidFill>
                </a:rPr>
                <a:t>(101,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张三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,20,CS,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男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)</a:t>
              </a:r>
              <a:br>
                <a:rPr kumimoji="0" lang="en-US" altLang="zh-CN" sz="1400" b="0">
                  <a:solidFill>
                    <a:srgbClr val="0066FF"/>
                  </a:solidFill>
                </a:rPr>
              </a:br>
              <a:r>
                <a:rPr kumimoji="0" lang="en-US" altLang="zh-CN" sz="1400" b="0">
                  <a:solidFill>
                    <a:srgbClr val="0066FF"/>
                  </a:solidFill>
                </a:rPr>
                <a:t>(102,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李四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,18,CS,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女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)</a:t>
              </a:r>
              <a:br>
                <a:rPr kumimoji="0" lang="en-US" altLang="zh-CN" sz="1400" b="0">
                  <a:solidFill>
                    <a:srgbClr val="0066FF"/>
                  </a:solidFill>
                </a:rPr>
              </a:br>
              <a:r>
                <a:rPr kumimoji="0" lang="en-US" altLang="zh-CN" sz="1400" b="0">
                  <a:solidFill>
                    <a:srgbClr val="0066FF"/>
                  </a:solidFill>
                </a:rPr>
                <a:t>(103,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王五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,19,EE,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女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)</a:t>
              </a:r>
              <a:br>
                <a:rPr kumimoji="0" lang="en-US" altLang="zh-CN" sz="1400" b="0">
                  <a:solidFill>
                    <a:srgbClr val="0066FF"/>
                  </a:solidFill>
                </a:rPr>
              </a:br>
              <a:r>
                <a:rPr kumimoji="0" lang="en-US" altLang="zh-CN" sz="1400" b="0">
                  <a:solidFill>
                    <a:srgbClr val="0066FF"/>
                  </a:solidFill>
                </a:rPr>
                <a:t>    </a:t>
              </a:r>
              <a:r>
                <a:rPr kumimoji="0" lang="en-US" altLang="zh-CN" sz="1400" b="0">
                  <a:solidFill>
                    <a:srgbClr val="009999"/>
                  </a:solidFill>
                  <a:latin typeface="Tahoma" panose="020B0604030504040204" pitchFamily="34" charset="0"/>
                </a:rPr>
                <a:t>…</a:t>
              </a:r>
              <a:r>
                <a:rPr kumimoji="0" lang="zh-CN" altLang="en-US" sz="1400" b="0">
                  <a:solidFill>
                    <a:srgbClr val="009999"/>
                  </a:solidFill>
                </a:rPr>
                <a:t>按年龄建索引</a:t>
              </a:r>
              <a:r>
                <a:rPr kumimoji="0" lang="en-US" altLang="zh-CN" sz="1400" b="0">
                  <a:solidFill>
                    <a:srgbClr val="009999"/>
                  </a:solidFill>
                  <a:latin typeface="Tahoma" panose="020B0604030504040204" pitchFamily="34" charset="0"/>
                </a:rPr>
                <a:t>…</a:t>
              </a:r>
              <a:endParaRPr kumimoji="0" lang="en-US" altLang="zh-CN" sz="1400" b="0">
                <a:solidFill>
                  <a:srgbClr val="009999"/>
                </a:solidFill>
              </a:endParaRPr>
            </a:p>
          </p:txBody>
        </p:sp>
        <p:sp>
          <p:nvSpPr>
            <p:cNvPr id="56344" name="Rectangle 27">
              <a:extLst>
                <a:ext uri="{FF2B5EF4-FFF2-40B4-BE49-F238E27FC236}">
                  <a16:creationId xmlns:a16="http://schemas.microsoft.com/office/drawing/2014/main" id="{80AFAFD8-E2BD-43C8-AAAC-D452E6363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199"/>
              <a:ext cx="1973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 b="0">
                  <a:solidFill>
                    <a:srgbClr val="009999"/>
                  </a:solidFill>
                </a:rPr>
                <a:t>结构：</a:t>
              </a:r>
              <a:r>
                <a:rPr kumimoji="0" lang="en-US" altLang="zh-CN" sz="1600" b="0">
                  <a:solidFill>
                    <a:srgbClr val="009999"/>
                  </a:solidFill>
                  <a:latin typeface="Tahoma" panose="020B0604030504040204" pitchFamily="34" charset="0"/>
                </a:rPr>
                <a:t>”</a:t>
              </a:r>
              <a:r>
                <a:rPr kumimoji="0" lang="zh-CN" altLang="en-US" sz="1600" b="0">
                  <a:solidFill>
                    <a:srgbClr val="009999"/>
                  </a:solidFill>
                </a:rPr>
                <a:t>学生</a:t>
              </a:r>
              <a:r>
                <a:rPr kumimoji="0" lang="en-US" altLang="zh-CN" sz="1600" b="0">
                  <a:solidFill>
                    <a:srgbClr val="009999"/>
                  </a:solidFill>
                  <a:latin typeface="Tahoma" panose="020B0604030504040204" pitchFamily="34" charset="0"/>
                </a:rPr>
                <a:t>”</a:t>
              </a:r>
              <a:r>
                <a:rPr kumimoji="0" lang="en-US" altLang="zh-CN" sz="1600" b="0">
                  <a:solidFill>
                    <a:srgbClr val="009999"/>
                  </a:solidFill>
                </a:rPr>
                <a:t>        </a:t>
              </a:r>
              <a:r>
                <a:rPr kumimoji="0" lang="en-US" altLang="zh-CN" sz="1600" b="0">
                  <a:solidFill>
                    <a:srgbClr val="009999"/>
                  </a:solidFill>
                  <a:latin typeface="Tahoma" panose="020B0604030504040204" pitchFamily="34" charset="0"/>
                </a:rPr>
                <a:t>”</a:t>
              </a:r>
              <a:r>
                <a:rPr kumimoji="0" lang="zh-CN" altLang="en-US" sz="1600" b="0">
                  <a:solidFill>
                    <a:srgbClr val="009999"/>
                  </a:solidFill>
                </a:rPr>
                <a:t>宿舍</a:t>
              </a:r>
              <a:r>
                <a:rPr kumimoji="0" lang="en-US" altLang="zh-CN" sz="1600" b="0">
                  <a:solidFill>
                    <a:srgbClr val="009999"/>
                  </a:solidFill>
                  <a:latin typeface="Tahoma" panose="020B0604030504040204" pitchFamily="34" charset="0"/>
                </a:rPr>
                <a:t>”</a:t>
              </a:r>
              <a:br>
                <a:rPr kumimoji="0" lang="en-US" altLang="zh-CN" sz="1600" b="0">
                  <a:solidFill>
                    <a:srgbClr val="009999"/>
                  </a:solidFill>
                </a:rPr>
              </a:br>
              <a:r>
                <a:rPr kumimoji="0" lang="en-US" altLang="zh-CN" sz="1200" b="0">
                  <a:solidFill>
                    <a:srgbClr val="0066FF"/>
                  </a:solidFill>
                </a:rPr>
                <a:t>(</a:t>
              </a:r>
              <a:r>
                <a:rPr kumimoji="0" lang="zh-CN" altLang="en-US" sz="1200" b="0">
                  <a:solidFill>
                    <a:srgbClr val="0066FF"/>
                  </a:solidFill>
                </a:rPr>
                <a:t>学号</a:t>
              </a:r>
              <a:r>
                <a:rPr kumimoji="0" lang="en-US" altLang="zh-CN" sz="1200" b="0">
                  <a:solidFill>
                    <a:srgbClr val="0066FF"/>
                  </a:solidFill>
                </a:rPr>
                <a:t>,</a:t>
              </a:r>
              <a:r>
                <a:rPr kumimoji="0" lang="zh-CN" altLang="en-US" sz="1200" b="0">
                  <a:solidFill>
                    <a:srgbClr val="0066FF"/>
                  </a:solidFill>
                </a:rPr>
                <a:t>姓名</a:t>
              </a:r>
              <a:r>
                <a:rPr kumimoji="0" lang="en-US" altLang="zh-CN" sz="1200" b="0">
                  <a:solidFill>
                    <a:srgbClr val="0066FF"/>
                  </a:solidFill>
                </a:rPr>
                <a:t>,</a:t>
              </a:r>
              <a:r>
                <a:rPr kumimoji="0" lang="zh-CN" altLang="en-US" sz="1200" b="0">
                  <a:solidFill>
                    <a:srgbClr val="0066FF"/>
                  </a:solidFill>
                </a:rPr>
                <a:t>年龄</a:t>
              </a:r>
              <a:r>
                <a:rPr kumimoji="0" lang="en-US" altLang="zh-CN" sz="1200" b="0">
                  <a:solidFill>
                    <a:srgbClr val="0066FF"/>
                  </a:solidFill>
                </a:rPr>
                <a:t>,</a:t>
              </a:r>
              <a:r>
                <a:rPr kumimoji="0" lang="zh-CN" altLang="en-US" sz="1200" b="0">
                  <a:solidFill>
                    <a:srgbClr val="0066FF"/>
                  </a:solidFill>
                </a:rPr>
                <a:t>专业</a:t>
              </a:r>
              <a:r>
                <a:rPr kumimoji="0" lang="en-US" altLang="zh-CN" sz="1200" b="0">
                  <a:solidFill>
                    <a:srgbClr val="0066FF"/>
                  </a:solidFill>
                </a:rPr>
                <a:t>,</a:t>
              </a:r>
              <a:r>
                <a:rPr kumimoji="0" lang="zh-CN" altLang="en-US" sz="1200" b="0">
                  <a:solidFill>
                    <a:srgbClr val="0066FF"/>
                  </a:solidFill>
                </a:rPr>
                <a:t>性别</a:t>
              </a:r>
              <a:r>
                <a:rPr kumimoji="0" lang="en-US" altLang="zh-CN" sz="1200" b="0">
                  <a:solidFill>
                    <a:srgbClr val="0066FF"/>
                  </a:solidFill>
                </a:rPr>
                <a:t>)</a:t>
              </a:r>
              <a:br>
                <a:rPr kumimoji="0" lang="en-US" altLang="zh-CN" sz="1200" b="0">
                  <a:solidFill>
                    <a:srgbClr val="0066FF"/>
                  </a:solidFill>
                </a:rPr>
              </a:br>
              <a:endParaRPr kumimoji="0" lang="en-US" altLang="zh-CN" sz="1400" b="0">
                <a:solidFill>
                  <a:srgbClr val="0066FF"/>
                </a:solidFill>
              </a:endParaRPr>
            </a:p>
          </p:txBody>
        </p:sp>
        <p:sp>
          <p:nvSpPr>
            <p:cNvPr id="56345" name="Rectangle 28">
              <a:extLst>
                <a:ext uri="{FF2B5EF4-FFF2-40B4-BE49-F238E27FC236}">
                  <a16:creationId xmlns:a16="http://schemas.microsoft.com/office/drawing/2014/main" id="{02D439C1-8ECB-4516-87DD-808BE6204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" y="1407"/>
              <a:ext cx="1271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400" b="0">
                  <a:solidFill>
                    <a:srgbClr val="009999"/>
                  </a:solidFill>
                </a:rPr>
                <a:t>视图：</a:t>
              </a:r>
              <a:br>
                <a:rPr kumimoji="0" lang="zh-CN" altLang="en-US" sz="1400" b="0">
                  <a:solidFill>
                    <a:srgbClr val="009999"/>
                  </a:solidFill>
                </a:rPr>
              </a:br>
              <a:r>
                <a:rPr kumimoji="0" lang="en-US" altLang="zh-CN" sz="1400" b="0">
                  <a:solidFill>
                    <a:srgbClr val="0066FF"/>
                  </a:solidFill>
                </a:rPr>
                <a:t>(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学号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,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姓名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,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专业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,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宿舍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)</a:t>
              </a:r>
              <a:br>
                <a:rPr kumimoji="0" lang="en-US" altLang="zh-CN" sz="1400" b="0">
                  <a:solidFill>
                    <a:srgbClr val="0066FF"/>
                  </a:solidFill>
                </a:rPr>
              </a:br>
              <a:endParaRPr kumimoji="0" lang="en-US" altLang="zh-CN" sz="1400" b="0">
                <a:solidFill>
                  <a:srgbClr val="0066FF"/>
                </a:solidFill>
              </a:endParaRPr>
            </a:p>
          </p:txBody>
        </p:sp>
        <p:sp>
          <p:nvSpPr>
            <p:cNvPr id="56346" name="Rectangle 29">
              <a:extLst>
                <a:ext uri="{FF2B5EF4-FFF2-40B4-BE49-F238E27FC236}">
                  <a16:creationId xmlns:a16="http://schemas.microsoft.com/office/drawing/2014/main" id="{5087002B-D4E0-4017-BE90-557FDF4A4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" y="2736"/>
              <a:ext cx="971" cy="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solidFill>
                    <a:srgbClr val="0066FF"/>
                  </a:solidFill>
                </a:rPr>
                <a:t>(101,5</a:t>
              </a:r>
              <a:r>
                <a:rPr kumimoji="0" lang="zh-CN" altLang="en-US" sz="1600" b="0">
                  <a:solidFill>
                    <a:srgbClr val="0066FF"/>
                  </a:solidFill>
                </a:rPr>
                <a:t>舍</a:t>
              </a:r>
              <a:r>
                <a:rPr kumimoji="0" lang="en-US" altLang="zh-CN" sz="1600" b="0">
                  <a:solidFill>
                    <a:srgbClr val="0066FF"/>
                  </a:solidFill>
                </a:rPr>
                <a:t>201)</a:t>
              </a:r>
              <a:br>
                <a:rPr kumimoji="0" lang="en-US" altLang="zh-CN" sz="1600" b="0">
                  <a:solidFill>
                    <a:srgbClr val="0066FF"/>
                  </a:solidFill>
                </a:rPr>
              </a:br>
              <a:r>
                <a:rPr kumimoji="0" lang="en-US" altLang="zh-CN" sz="1600" b="0">
                  <a:solidFill>
                    <a:srgbClr val="0066FF"/>
                  </a:solidFill>
                </a:rPr>
                <a:t>(102,4</a:t>
              </a:r>
              <a:r>
                <a:rPr kumimoji="0" lang="zh-CN" altLang="en-US" sz="1600" b="0">
                  <a:solidFill>
                    <a:srgbClr val="0066FF"/>
                  </a:solidFill>
                </a:rPr>
                <a:t>舍</a:t>
              </a:r>
              <a:r>
                <a:rPr kumimoji="0" lang="en-US" altLang="zh-CN" sz="1600" b="0">
                  <a:solidFill>
                    <a:srgbClr val="0066FF"/>
                  </a:solidFill>
                </a:rPr>
                <a:t>402)</a:t>
              </a:r>
              <a:br>
                <a:rPr kumimoji="0" lang="en-US" altLang="zh-CN" sz="1600" b="0">
                  <a:solidFill>
                    <a:srgbClr val="0066FF"/>
                  </a:solidFill>
                </a:rPr>
              </a:br>
              <a:r>
                <a:rPr kumimoji="0" lang="en-US" altLang="zh-CN" sz="1600" b="0">
                  <a:solidFill>
                    <a:srgbClr val="0066FF"/>
                  </a:solidFill>
                </a:rPr>
                <a:t>(103,4</a:t>
              </a:r>
              <a:r>
                <a:rPr kumimoji="0" lang="zh-CN" altLang="en-US" sz="1600" b="0">
                  <a:solidFill>
                    <a:srgbClr val="0066FF"/>
                  </a:solidFill>
                </a:rPr>
                <a:t>舍</a:t>
              </a:r>
              <a:r>
                <a:rPr kumimoji="0" lang="en-US" altLang="zh-CN" sz="1600" b="0">
                  <a:solidFill>
                    <a:srgbClr val="0066FF"/>
                  </a:solidFill>
                </a:rPr>
                <a:t>402)</a:t>
              </a:r>
            </a:p>
          </p:txBody>
        </p:sp>
        <p:sp>
          <p:nvSpPr>
            <p:cNvPr id="56347" name="Rectangle 30">
              <a:extLst>
                <a:ext uri="{FF2B5EF4-FFF2-40B4-BE49-F238E27FC236}">
                  <a16:creationId xmlns:a16="http://schemas.microsoft.com/office/drawing/2014/main" id="{2E6E9370-ED56-4B33-A94C-5F20052FF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2259"/>
              <a:ext cx="676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0066FF"/>
                  </a:solidFill>
                </a:rPr>
                <a:t>(</a:t>
              </a:r>
              <a:r>
                <a:rPr kumimoji="0" lang="zh-CN" altLang="en-US" sz="1200" b="0">
                  <a:solidFill>
                    <a:srgbClr val="0066FF"/>
                  </a:solidFill>
                </a:rPr>
                <a:t>学号</a:t>
              </a:r>
              <a:r>
                <a:rPr kumimoji="0" lang="en-US" altLang="zh-CN" sz="1200" b="0">
                  <a:solidFill>
                    <a:srgbClr val="0066FF"/>
                  </a:solidFill>
                </a:rPr>
                <a:t>,</a:t>
              </a:r>
              <a:r>
                <a:rPr kumimoji="0" lang="zh-CN" altLang="en-US" sz="1200" b="0">
                  <a:solidFill>
                    <a:srgbClr val="0066FF"/>
                  </a:solidFill>
                </a:rPr>
                <a:t>宿舍号</a:t>
              </a:r>
              <a:r>
                <a:rPr kumimoji="0" lang="en-US" altLang="zh-CN" sz="1200" b="0">
                  <a:solidFill>
                    <a:srgbClr val="0066FF"/>
                  </a:solidFill>
                </a:rPr>
                <a:t>)</a:t>
              </a:r>
              <a:br>
                <a:rPr kumimoji="0" lang="en-US" altLang="zh-CN" sz="1200" b="0">
                  <a:solidFill>
                    <a:srgbClr val="0066FF"/>
                  </a:solidFill>
                </a:rPr>
              </a:br>
              <a:endParaRPr kumimoji="0" lang="en-US" altLang="zh-CN" sz="1200" b="0">
                <a:solidFill>
                  <a:srgbClr val="0066FF"/>
                </a:solidFill>
              </a:endParaRPr>
            </a:p>
          </p:txBody>
        </p:sp>
        <p:sp>
          <p:nvSpPr>
            <p:cNvPr id="56348" name="Rectangle 31">
              <a:extLst>
                <a:ext uri="{FF2B5EF4-FFF2-40B4-BE49-F238E27FC236}">
                  <a16:creationId xmlns:a16="http://schemas.microsoft.com/office/drawing/2014/main" id="{B4B11DAA-27BD-4481-955F-751DC9BA1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" y="1384"/>
              <a:ext cx="5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solidFill>
                    <a:srgbClr val="0066FF"/>
                  </a:solidFill>
                  <a:latin typeface="Tahoma" panose="020B0604030504040204" pitchFamily="34" charset="0"/>
                </a:rPr>
                <a:t>案例：</a:t>
              </a:r>
              <a:endParaRPr kumimoji="0" lang="zh-CN" altLang="en-US" sz="1800">
                <a:solidFill>
                  <a:srgbClr val="0066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6349" name="AutoShape 33">
              <a:extLst>
                <a:ext uri="{FF2B5EF4-FFF2-40B4-BE49-F238E27FC236}">
                  <a16:creationId xmlns:a16="http://schemas.microsoft.com/office/drawing/2014/main" id="{F439C0E1-7E2B-492E-BA61-1B3D3C156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460"/>
              <a:ext cx="68" cy="174"/>
            </a:xfrm>
            <a:prstGeom prst="upDownArrow">
              <a:avLst>
                <a:gd name="adj1" fmla="val 50000"/>
                <a:gd name="adj2" fmla="val 51176"/>
              </a:avLst>
            </a:prstGeom>
            <a:solidFill>
              <a:srgbClr val="FFCC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56350" name="AutoShape 34">
              <a:extLst>
                <a:ext uri="{FF2B5EF4-FFF2-40B4-BE49-F238E27FC236}">
                  <a16:creationId xmlns:a16="http://schemas.microsoft.com/office/drawing/2014/main" id="{BFA44F46-D401-40FE-9C8A-48CFDEF78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" y="2486"/>
              <a:ext cx="69" cy="174"/>
            </a:xfrm>
            <a:prstGeom prst="upDownArrow">
              <a:avLst>
                <a:gd name="adj1" fmla="val 50000"/>
                <a:gd name="adj2" fmla="val 51170"/>
              </a:avLst>
            </a:prstGeom>
            <a:solidFill>
              <a:srgbClr val="FFCC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56351" name="Line 35">
              <a:extLst>
                <a:ext uri="{FF2B5EF4-FFF2-40B4-BE49-F238E27FC236}">
                  <a16:creationId xmlns:a16="http://schemas.microsoft.com/office/drawing/2014/main" id="{86A73B0D-2312-4294-8DA0-1739E24AE6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5" y="1679"/>
              <a:ext cx="285" cy="535"/>
            </a:xfrm>
            <a:prstGeom prst="line">
              <a:avLst/>
            </a:prstGeom>
            <a:noFill/>
            <a:ln w="28575">
              <a:solidFill>
                <a:srgbClr val="F6C438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2" name="Line 36">
              <a:extLst>
                <a:ext uri="{FF2B5EF4-FFF2-40B4-BE49-F238E27FC236}">
                  <a16:creationId xmlns:a16="http://schemas.microsoft.com/office/drawing/2014/main" id="{591EEB61-5957-45B6-9939-BAFED23F6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" y="1679"/>
              <a:ext cx="636" cy="535"/>
            </a:xfrm>
            <a:prstGeom prst="line">
              <a:avLst/>
            </a:prstGeom>
            <a:noFill/>
            <a:ln w="28575">
              <a:solidFill>
                <a:srgbClr val="F6C438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 3">
            <a:extLst>
              <a:ext uri="{FF2B5EF4-FFF2-40B4-BE49-F238E27FC236}">
                <a16:creationId xmlns:a16="http://schemas.microsoft.com/office/drawing/2014/main" id="{568859BD-227D-4EFB-B9C9-C4CBDA039C29}"/>
              </a:ext>
            </a:extLst>
          </p:cNvPr>
          <p:cNvGrpSpPr>
            <a:grpSpLocks/>
          </p:cNvGrpSpPr>
          <p:nvPr/>
        </p:nvGrpSpPr>
        <p:grpSpPr bwMode="auto">
          <a:xfrm>
            <a:off x="3313113" y="3522663"/>
            <a:ext cx="5002212" cy="1309687"/>
            <a:chOff x="3313694" y="3522910"/>
            <a:chExt cx="5002213" cy="1309242"/>
          </a:xfrm>
        </p:grpSpPr>
        <p:sp>
          <p:nvSpPr>
            <p:cNvPr id="56337" name="Rectangle 8">
              <a:extLst>
                <a:ext uri="{FF2B5EF4-FFF2-40B4-BE49-F238E27FC236}">
                  <a16:creationId xmlns:a16="http://schemas.microsoft.com/office/drawing/2014/main" id="{B9500480-E178-415D-9C62-7FEEFE245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9556" y="3968845"/>
              <a:ext cx="2592389" cy="179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solidFill>
                    <a:schemeClr val="tx2"/>
                  </a:solidFill>
                </a:rPr>
                <a:t>第一级映射</a:t>
              </a:r>
              <a:endParaRPr kumimoji="0" lang="zh-CN" altLang="en-US" sz="1600" b="0"/>
            </a:p>
          </p:txBody>
        </p:sp>
        <p:sp>
          <p:nvSpPr>
            <p:cNvPr id="56338" name="Rectangle 17">
              <a:extLst>
                <a:ext uri="{FF2B5EF4-FFF2-40B4-BE49-F238E27FC236}">
                  <a16:creationId xmlns:a16="http://schemas.microsoft.com/office/drawing/2014/main" id="{F583C5EF-642A-446A-97C9-C46169136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694" y="4005346"/>
              <a:ext cx="1835150" cy="826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/>
                <a:t>具有两级独立：</a:t>
              </a:r>
              <a:br>
                <a:rPr kumimoji="0" lang="zh-CN" altLang="en-US" sz="1600">
                  <a:solidFill>
                    <a:schemeClr val="tx2"/>
                  </a:solidFill>
                </a:rPr>
              </a:br>
              <a:r>
                <a:rPr kumimoji="0" lang="zh-CN" altLang="en-US" sz="1600"/>
                <a:t>支持应用独立性</a:t>
              </a:r>
            </a:p>
          </p:txBody>
        </p:sp>
        <p:sp>
          <p:nvSpPr>
            <p:cNvPr id="56339" name="Line 19">
              <a:extLst>
                <a:ext uri="{FF2B5EF4-FFF2-40B4-BE49-F238E27FC236}">
                  <a16:creationId xmlns:a16="http://schemas.microsoft.com/office/drawing/2014/main" id="{7989CCC9-8C10-4091-8DC3-5249E21328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8019" y="4154520"/>
              <a:ext cx="325437" cy="32215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0" name="Rectangle 23">
              <a:extLst>
                <a:ext uri="{FF2B5EF4-FFF2-40B4-BE49-F238E27FC236}">
                  <a16:creationId xmlns:a16="http://schemas.microsoft.com/office/drawing/2014/main" id="{76C90184-E1A0-4A6C-B801-BB202954B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5182" y="4473499"/>
              <a:ext cx="1990725" cy="338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Tahoma" panose="020B0604030504040204" pitchFamily="34" charset="0"/>
                </a:rPr>
                <a:t>        (</a:t>
              </a:r>
              <a:r>
                <a:rPr kumimoji="0" lang="zh-CN" altLang="en-US" sz="1600">
                  <a:latin typeface="Tahoma" panose="020B0604030504040204" pitchFamily="34" charset="0"/>
                </a:rPr>
                <a:t>数据逻辑结构</a:t>
              </a:r>
              <a:r>
                <a:rPr kumimoji="0" lang="en-US" altLang="zh-CN" sz="1600">
                  <a:latin typeface="Tahoma" panose="020B0604030504040204" pitchFamily="34" charset="0"/>
                </a:rPr>
                <a:t>)</a:t>
              </a:r>
            </a:p>
          </p:txBody>
        </p:sp>
        <p:sp>
          <p:nvSpPr>
            <p:cNvPr id="56341" name="Rectangle 24">
              <a:extLst>
                <a:ext uri="{FF2B5EF4-FFF2-40B4-BE49-F238E27FC236}">
                  <a16:creationId xmlns:a16="http://schemas.microsoft.com/office/drawing/2014/main" id="{BF50448E-5743-41A2-96B1-52442DC89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4857" y="3522910"/>
              <a:ext cx="1601788" cy="338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Tahoma" panose="020B0604030504040204" pitchFamily="34" charset="0"/>
                </a:rPr>
                <a:t>(</a:t>
              </a:r>
              <a:r>
                <a:rPr kumimoji="0" lang="zh-CN" altLang="en-US" sz="1600">
                  <a:latin typeface="Tahoma" panose="020B0604030504040204" pitchFamily="34" charset="0"/>
                </a:rPr>
                <a:t>数据逻辑重构</a:t>
              </a:r>
              <a:r>
                <a:rPr kumimoji="0" lang="en-US" altLang="zh-CN" sz="1600">
                  <a:latin typeface="Tahoma" panose="020B0604030504040204" pitchFamily="34" charset="0"/>
                </a:rPr>
                <a:t>)</a:t>
              </a:r>
            </a:p>
          </p:txBody>
        </p:sp>
        <p:sp>
          <p:nvSpPr>
            <p:cNvPr id="56342" name="AutoShape 14">
              <a:extLst>
                <a:ext uri="{FF2B5EF4-FFF2-40B4-BE49-F238E27FC236}">
                  <a16:creationId xmlns:a16="http://schemas.microsoft.com/office/drawing/2014/main" id="{04452408-F082-42D3-810D-63AA9AA7F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4956" y="3897433"/>
              <a:ext cx="107950" cy="215827"/>
            </a:xfrm>
            <a:prstGeom prst="upDownArrow">
              <a:avLst>
                <a:gd name="adj1" fmla="val 50000"/>
                <a:gd name="adj2" fmla="val 39996"/>
              </a:avLst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140328" name="Rectangle 40">
            <a:extLst>
              <a:ext uri="{FF2B5EF4-FFF2-40B4-BE49-F238E27FC236}">
                <a16:creationId xmlns:a16="http://schemas.microsoft.com/office/drawing/2014/main" id="{3511935A-27D7-4E03-84E5-73FC2FA63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557338"/>
            <a:ext cx="3633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0066FF"/>
                </a:solidFill>
              </a:rPr>
              <a:t>“</a:t>
            </a:r>
            <a:r>
              <a:rPr kumimoji="0" lang="zh-CN" altLang="en-US" sz="2000">
                <a:solidFill>
                  <a:srgbClr val="0066FF"/>
                </a:solidFill>
                <a:latin typeface="Tahoma" panose="020B0604030504040204" pitchFamily="34" charset="0"/>
              </a:rPr>
              <a:t>三层模式</a:t>
            </a:r>
            <a:r>
              <a:rPr kumimoji="0" lang="en-US" altLang="zh-CN" sz="2000">
                <a:solidFill>
                  <a:srgbClr val="0066FF"/>
                </a:solidFill>
                <a:latin typeface="Tahoma" panose="020B0604030504040204" pitchFamily="34" charset="0"/>
              </a:rPr>
              <a:t>-</a:t>
            </a:r>
            <a:r>
              <a:rPr kumimoji="0" lang="zh-CN" altLang="en-US" sz="2000">
                <a:solidFill>
                  <a:srgbClr val="0066FF"/>
                </a:solidFill>
                <a:latin typeface="Tahoma" panose="020B0604030504040204" pitchFamily="34" charset="0"/>
              </a:rPr>
              <a:t>两级映射</a:t>
            </a:r>
            <a:r>
              <a:rPr kumimoji="0" lang="zh-CN" altLang="en-US" sz="2000">
                <a:solidFill>
                  <a:srgbClr val="0066FF"/>
                </a:solidFill>
              </a:rPr>
              <a:t>”</a:t>
            </a:r>
            <a:r>
              <a:rPr kumimoji="0" lang="zh-CN" altLang="en-US" sz="2000">
                <a:solidFill>
                  <a:srgbClr val="0066FF"/>
                </a:solidFill>
                <a:latin typeface="Tahoma" panose="020B0604030504040204" pitchFamily="34" charset="0"/>
              </a:rPr>
              <a:t>及优点</a:t>
            </a:r>
          </a:p>
        </p:txBody>
      </p:sp>
      <p:sp>
        <p:nvSpPr>
          <p:cNvPr id="56328" name="Rectangle 42">
            <a:extLst>
              <a:ext uri="{FF2B5EF4-FFF2-40B4-BE49-F238E27FC236}">
                <a16:creationId xmlns:a16="http://schemas.microsoft.com/office/drawing/2014/main" id="{A2B61485-641D-4501-A65F-73965D32D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2349500"/>
            <a:ext cx="901700" cy="30638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b="0">
                <a:solidFill>
                  <a:srgbClr val="0066FF"/>
                </a:solidFill>
                <a:latin typeface="Tahoma" panose="020B0604030504040204" pitchFamily="34" charset="0"/>
              </a:rPr>
              <a:t>应用程序</a:t>
            </a:r>
          </a:p>
        </p:txBody>
      </p:sp>
      <p:sp>
        <p:nvSpPr>
          <p:cNvPr id="56329" name="AutoShape 43">
            <a:extLst>
              <a:ext uri="{FF2B5EF4-FFF2-40B4-BE49-F238E27FC236}">
                <a16:creationId xmlns:a16="http://schemas.microsoft.com/office/drawing/2014/main" id="{C164B128-9153-4BCC-9E84-CAD3F8CCD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2711450"/>
            <a:ext cx="117475" cy="276225"/>
          </a:xfrm>
          <a:prstGeom prst="upDownArrow">
            <a:avLst>
              <a:gd name="adj1" fmla="val 50000"/>
              <a:gd name="adj2" fmla="val 47027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  <p:grpSp>
        <p:nvGrpSpPr>
          <p:cNvPr id="5" name="组 4">
            <a:extLst>
              <a:ext uri="{FF2B5EF4-FFF2-40B4-BE49-F238E27FC236}">
                <a16:creationId xmlns:a16="http://schemas.microsoft.com/office/drawing/2014/main" id="{0B2B3536-ACD0-4349-AE93-62F9E0EA365C}"/>
              </a:ext>
            </a:extLst>
          </p:cNvPr>
          <p:cNvGrpSpPr>
            <a:grpSpLocks/>
          </p:cNvGrpSpPr>
          <p:nvPr/>
        </p:nvGrpSpPr>
        <p:grpSpPr bwMode="auto">
          <a:xfrm>
            <a:off x="3333750" y="4638675"/>
            <a:ext cx="4951413" cy="1287463"/>
            <a:chOff x="3334263" y="4638618"/>
            <a:chExt cx="4951482" cy="1287672"/>
          </a:xfrm>
        </p:grpSpPr>
        <p:sp>
          <p:nvSpPr>
            <p:cNvPr id="56332" name="Rectangle 13">
              <a:extLst>
                <a:ext uri="{FF2B5EF4-FFF2-40B4-BE49-F238E27FC236}">
                  <a16:creationId xmlns:a16="http://schemas.microsoft.com/office/drawing/2014/main" id="{C0B09D8C-DFDA-445F-BA96-ABB414B32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018" y="5013329"/>
              <a:ext cx="2592423" cy="17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solidFill>
                    <a:schemeClr val="tx2"/>
                  </a:solidFill>
                </a:rPr>
                <a:t>第二级映射</a:t>
              </a:r>
              <a:endParaRPr kumimoji="0" lang="zh-CN" altLang="en-US" sz="1600" b="0"/>
            </a:p>
          </p:txBody>
        </p:sp>
        <p:sp>
          <p:nvSpPr>
            <p:cNvPr id="56333" name="AutoShape 15">
              <a:extLst>
                <a:ext uri="{FF2B5EF4-FFF2-40B4-BE49-F238E27FC236}">
                  <a16:creationId xmlns:a16="http://schemas.microsoft.com/office/drawing/2014/main" id="{3AD44C3C-A7B2-43CC-9B5F-BADE53752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9997" y="4975223"/>
              <a:ext cx="107952" cy="215935"/>
            </a:xfrm>
            <a:prstGeom prst="upDownArrow">
              <a:avLst>
                <a:gd name="adj1" fmla="val 50000"/>
                <a:gd name="adj2" fmla="val 39996"/>
              </a:avLst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6334" name="Line 20">
              <a:extLst>
                <a:ext uri="{FF2B5EF4-FFF2-40B4-BE49-F238E27FC236}">
                  <a16:creationId xmlns:a16="http://schemas.microsoft.com/office/drawing/2014/main" id="{65B9C974-F29A-49B0-A7DD-2F007092A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2163" y="5014917"/>
              <a:ext cx="395293" cy="1079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5" name="Rectangle 22">
              <a:extLst>
                <a:ext uri="{FF2B5EF4-FFF2-40B4-BE49-F238E27FC236}">
                  <a16:creationId xmlns:a16="http://schemas.microsoft.com/office/drawing/2014/main" id="{4714B7E5-3D49-4CFA-87CF-377E29E5F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6011" y="5588097"/>
              <a:ext cx="1509734" cy="338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Tahoma" panose="020B0604030504040204" pitchFamily="34" charset="0"/>
                </a:rPr>
                <a:t>(</a:t>
              </a:r>
              <a:r>
                <a:rPr kumimoji="0" lang="zh-CN" altLang="en-US" sz="1600">
                  <a:latin typeface="Tahoma" panose="020B0604030504040204" pitchFamily="34" charset="0"/>
                </a:rPr>
                <a:t>数据物理存储</a:t>
              </a:r>
              <a:r>
                <a:rPr kumimoji="0" lang="en-US" altLang="zh-CN" sz="1600">
                  <a:latin typeface="Tahoma" panose="020B0604030504040204" pitchFamily="34" charset="0"/>
                </a:rPr>
                <a:t>)</a:t>
              </a:r>
            </a:p>
          </p:txBody>
        </p:sp>
        <p:sp>
          <p:nvSpPr>
            <p:cNvPr id="56336" name="矩形 1">
              <a:extLst>
                <a:ext uri="{FF2B5EF4-FFF2-40B4-BE49-F238E27FC236}">
                  <a16:creationId xmlns:a16="http://schemas.microsoft.com/office/drawing/2014/main" id="{6BDC8463-8522-4556-B26C-9B3131628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263" y="4638618"/>
              <a:ext cx="16337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/>
                <a:t>支持物理独立性</a:t>
              </a:r>
              <a:endParaRPr kumimoji="0" lang="zh-CN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56331" name="Text Box 4">
            <a:extLst>
              <a:ext uri="{FF2B5EF4-FFF2-40B4-BE49-F238E27FC236}">
                <a16:creationId xmlns:a16="http://schemas.microsoft.com/office/drawing/2014/main" id="{5F0EE439-7258-4892-8CA9-E9FA20923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34938"/>
            <a:ext cx="7021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 数据库系统&amp;数据库的开发运行环节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编号占位符 5">
            <a:extLst>
              <a:ext uri="{FF2B5EF4-FFF2-40B4-BE49-F238E27FC236}">
                <a16:creationId xmlns:a16="http://schemas.microsoft.com/office/drawing/2014/main" id="{A1143448-020D-4DC5-B8CB-6EF3947D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38BC84-DDD9-43A7-9831-A40D022EE077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zh-CN" sz="1400"/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548CFCA8-4A33-4FCA-9C33-5E9469B6A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79725" y="1412875"/>
            <a:ext cx="5292725" cy="4824413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/>
              <a:t>数据存储设计</a:t>
            </a:r>
            <a:r>
              <a:rPr lang="en-US" altLang="zh-CN" sz="2400"/>
              <a:t>(</a:t>
            </a:r>
            <a:r>
              <a:rPr lang="zh-CN" altLang="en-US" sz="2400" b="1">
                <a:solidFill>
                  <a:srgbClr val="0099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物理设计</a:t>
            </a:r>
            <a:r>
              <a:rPr lang="en-US" altLang="zh-CN" sz="2400"/>
              <a:t>)</a:t>
            </a:r>
          </a:p>
          <a:p>
            <a:pPr lvl="1">
              <a:lnSpc>
                <a:spcPct val="105000"/>
              </a:lnSpc>
            </a:pPr>
            <a:r>
              <a:rPr lang="zh-CN" altLang="en-US" sz="2000"/>
              <a:t>分析数据需求和使用需要</a:t>
            </a:r>
          </a:p>
          <a:p>
            <a:pPr lvl="2">
              <a:lnSpc>
                <a:spcPct val="105000"/>
              </a:lnSpc>
            </a:pPr>
            <a:r>
              <a:rPr lang="zh-CN" altLang="en-US" sz="2000"/>
              <a:t>对关联数据的使用要求</a:t>
            </a:r>
          </a:p>
          <a:p>
            <a:pPr lvl="2">
              <a:lnSpc>
                <a:spcPct val="105000"/>
              </a:lnSpc>
            </a:pPr>
            <a:r>
              <a:rPr lang="zh-CN" altLang="en-US" sz="2000"/>
              <a:t>访问效率要求</a:t>
            </a:r>
          </a:p>
          <a:p>
            <a:pPr lvl="2">
              <a:lnSpc>
                <a:spcPct val="105000"/>
              </a:lnSpc>
            </a:pPr>
            <a:r>
              <a:rPr lang="zh-CN" altLang="en-US" sz="2000"/>
              <a:t>安全性要求</a:t>
            </a:r>
          </a:p>
          <a:p>
            <a:pPr lvl="1">
              <a:lnSpc>
                <a:spcPct val="105000"/>
              </a:lnSpc>
            </a:pPr>
            <a:r>
              <a:rPr lang="zh-CN" altLang="en-US" sz="2000"/>
              <a:t>设计数据物理存储模式</a:t>
            </a:r>
          </a:p>
          <a:p>
            <a:pPr lvl="2">
              <a:lnSpc>
                <a:spcPct val="105000"/>
              </a:lnSpc>
            </a:pPr>
            <a:r>
              <a:rPr lang="zh-CN" altLang="en-US" sz="2000"/>
              <a:t>如何数据存放</a:t>
            </a:r>
          </a:p>
          <a:p>
            <a:pPr lvl="2">
              <a:lnSpc>
                <a:spcPct val="105000"/>
              </a:lnSpc>
            </a:pPr>
            <a:r>
              <a:rPr lang="zh-CN" altLang="en-US" sz="2000"/>
              <a:t>如何支持快速访问</a:t>
            </a:r>
          </a:p>
          <a:p>
            <a:pPr lvl="2">
              <a:lnSpc>
                <a:spcPct val="105000"/>
              </a:lnSpc>
            </a:pPr>
            <a:r>
              <a:rPr lang="zh-CN" altLang="en-US" sz="2000"/>
              <a:t>如何保证数据安全*</a:t>
            </a:r>
          </a:p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rgbClr val="0000FF"/>
                </a:solidFill>
              </a:rPr>
              <a:t>相关数据库技术</a:t>
            </a:r>
            <a:endParaRPr lang="zh-CN" altLang="en-US" sz="2400">
              <a:solidFill>
                <a:srgbClr val="0000FF"/>
              </a:solidFill>
            </a:endParaRPr>
          </a:p>
          <a:p>
            <a:pPr lvl="1">
              <a:lnSpc>
                <a:spcPct val="105000"/>
              </a:lnSpc>
            </a:pPr>
            <a:r>
              <a:rPr lang="zh-CN" altLang="en-US" sz="2000">
                <a:solidFill>
                  <a:srgbClr val="0000FF"/>
                </a:solidFill>
              </a:rPr>
              <a:t>存储和文件结构</a:t>
            </a:r>
            <a:r>
              <a:rPr lang="zh-CN" altLang="en-US" sz="2000" baseline="30000">
                <a:solidFill>
                  <a:srgbClr val="0000FF"/>
                </a:solidFill>
              </a:rPr>
              <a:t>*</a:t>
            </a:r>
            <a:r>
              <a:rPr lang="en-US" altLang="zh-CN" sz="2000">
                <a:solidFill>
                  <a:srgbClr val="0000FF"/>
                </a:solidFill>
              </a:rPr>
              <a:t>(10</a:t>
            </a:r>
            <a:r>
              <a:rPr lang="zh-CN" altLang="en-US" sz="2000">
                <a:solidFill>
                  <a:srgbClr val="0000FF"/>
                </a:solidFill>
              </a:rPr>
              <a:t>章</a:t>
            </a:r>
            <a:r>
              <a:rPr lang="en-US" altLang="zh-CN" sz="200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105000"/>
              </a:lnSpc>
            </a:pPr>
            <a:r>
              <a:rPr lang="zh-CN" altLang="en-US" sz="2000">
                <a:solidFill>
                  <a:srgbClr val="0000FF"/>
                </a:solidFill>
              </a:rPr>
              <a:t>索引与散列</a:t>
            </a:r>
            <a:r>
              <a:rPr lang="en-US" altLang="zh-CN" sz="2000">
                <a:solidFill>
                  <a:srgbClr val="0000FF"/>
                </a:solidFill>
              </a:rPr>
              <a:t>(11</a:t>
            </a:r>
            <a:r>
              <a:rPr lang="zh-CN" altLang="en-US" sz="2000">
                <a:solidFill>
                  <a:srgbClr val="0000FF"/>
                </a:solidFill>
              </a:rPr>
              <a:t>章</a:t>
            </a:r>
            <a:r>
              <a:rPr lang="en-US" altLang="zh-CN" sz="2000">
                <a:solidFill>
                  <a:srgbClr val="0000FF"/>
                </a:solidFill>
              </a:rPr>
              <a:t>)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57347" name="Text Box 7">
            <a:extLst>
              <a:ext uri="{FF2B5EF4-FFF2-40B4-BE49-F238E27FC236}">
                <a16:creationId xmlns:a16="http://schemas.microsoft.com/office/drawing/2014/main" id="{C8D99C0F-0424-4733-A532-587F2BE8E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703263"/>
            <a:ext cx="604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数据存储</a:t>
            </a: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数据库技术</a:t>
            </a:r>
            <a:endParaRPr kumimoji="0" lang="en-US" altLang="zh-CN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348" name="AutoShape 9">
            <a:extLst>
              <a:ext uri="{FF2B5EF4-FFF2-40B4-BE49-F238E27FC236}">
                <a16:creationId xmlns:a16="http://schemas.microsoft.com/office/drawing/2014/main" id="{8891E47D-3DB1-430C-AF66-293154A9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3" y="1736725"/>
            <a:ext cx="2463800" cy="900113"/>
          </a:xfrm>
          <a:prstGeom prst="cloudCallout">
            <a:avLst>
              <a:gd name="adj1" fmla="val -38245"/>
              <a:gd name="adj2" fmla="val 8147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数据存储设计的任务是什么?</a:t>
            </a:r>
          </a:p>
        </p:txBody>
      </p:sp>
      <p:sp>
        <p:nvSpPr>
          <p:cNvPr id="57349" name="Text Box 4">
            <a:extLst>
              <a:ext uri="{FF2B5EF4-FFF2-40B4-BE49-F238E27FC236}">
                <a16:creationId xmlns:a16="http://schemas.microsoft.com/office/drawing/2014/main" id="{B9ECC7C3-9129-4F26-A48F-2E99C199C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34938"/>
            <a:ext cx="7021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 数据库系统&amp;数据库的开发运行环节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编号占位符 5">
            <a:extLst>
              <a:ext uri="{FF2B5EF4-FFF2-40B4-BE49-F238E27FC236}">
                <a16:creationId xmlns:a16="http://schemas.microsoft.com/office/drawing/2014/main" id="{3591CCE6-816A-4021-ADA0-0D6AFD76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EFFDF5-8A54-4DE9-91A7-9AD1B8630365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CN" sz="1400"/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558E7D39-9843-4461-A728-58F694CA4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43213" y="1943100"/>
            <a:ext cx="4824412" cy="4114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z="2000"/>
              <a:t>分析数据查询要求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设计数据访问方法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相关数据库技术：</a:t>
            </a:r>
            <a:endParaRPr lang="zh-CN" altLang="en-US" sz="20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00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SQL</a:t>
            </a:r>
            <a:r>
              <a:rPr lang="zh-CN" altLang="en-US" sz="2000">
                <a:solidFill>
                  <a:srgbClr val="0000FF"/>
                </a:solidFill>
              </a:rPr>
              <a:t>（</a:t>
            </a:r>
            <a:r>
              <a:rPr lang="en-US" altLang="zh-CN" sz="2000">
                <a:solidFill>
                  <a:srgbClr val="0000FF"/>
                </a:solidFill>
              </a:rPr>
              <a:t>3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</a:p>
          <a:p>
            <a:pPr lvl="1">
              <a:lnSpc>
                <a:spcPct val="9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中级</a:t>
            </a:r>
            <a:r>
              <a:rPr lang="en-US" altLang="zh-CN" sz="2000">
                <a:solidFill>
                  <a:srgbClr val="0000FF"/>
                </a:solidFill>
              </a:rPr>
              <a:t>SQL</a:t>
            </a:r>
            <a:r>
              <a:rPr lang="zh-CN" altLang="en-US" sz="2000">
                <a:solidFill>
                  <a:srgbClr val="0000FF"/>
                </a:solidFill>
              </a:rPr>
              <a:t>（</a:t>
            </a:r>
            <a:r>
              <a:rPr lang="en-US" altLang="zh-CN" sz="2000">
                <a:solidFill>
                  <a:srgbClr val="0000FF"/>
                </a:solidFill>
              </a:rPr>
              <a:t>4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</a:p>
          <a:p>
            <a:pPr lvl="1">
              <a:lnSpc>
                <a:spcPct val="9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高级</a:t>
            </a:r>
            <a:r>
              <a:rPr lang="en-US" altLang="zh-CN" sz="2000">
                <a:solidFill>
                  <a:srgbClr val="0000FF"/>
                </a:solidFill>
              </a:rPr>
              <a:t>SQL</a:t>
            </a:r>
            <a:r>
              <a:rPr lang="zh-CN" altLang="en-US" sz="2000">
                <a:solidFill>
                  <a:srgbClr val="0000FF"/>
                </a:solidFill>
              </a:rPr>
              <a:t>（</a:t>
            </a:r>
            <a:r>
              <a:rPr lang="en-US" altLang="zh-CN" sz="2000">
                <a:solidFill>
                  <a:srgbClr val="0000FF"/>
                </a:solidFill>
              </a:rPr>
              <a:t>5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</a:p>
          <a:p>
            <a:pPr lvl="1">
              <a:lnSpc>
                <a:spcPct val="9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查询处理（</a:t>
            </a:r>
            <a:r>
              <a:rPr lang="en-US" altLang="zh-CN" sz="2000">
                <a:solidFill>
                  <a:srgbClr val="0000FF"/>
                </a:solidFill>
              </a:rPr>
              <a:t>12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</a:p>
          <a:p>
            <a:pPr lvl="1">
              <a:lnSpc>
                <a:spcPct val="9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查询优化（</a:t>
            </a:r>
            <a:r>
              <a:rPr lang="en-US" altLang="zh-CN" sz="2000">
                <a:solidFill>
                  <a:srgbClr val="0000FF"/>
                </a:solidFill>
              </a:rPr>
              <a:t>13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</a:p>
          <a:p>
            <a:pPr lvl="1">
              <a:lnSpc>
                <a:spcPct val="9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信息检索（</a:t>
            </a:r>
            <a:r>
              <a:rPr lang="en-US" altLang="zh-CN" sz="2000">
                <a:solidFill>
                  <a:srgbClr val="0000FF"/>
                </a:solidFill>
              </a:rPr>
              <a:t>21</a:t>
            </a:r>
            <a:r>
              <a:rPr lang="zh-CN" altLang="en-US" sz="2000">
                <a:solidFill>
                  <a:srgbClr val="0000FF"/>
                </a:solidFill>
              </a:rPr>
              <a:t>章</a:t>
            </a:r>
            <a:r>
              <a:rPr lang="zh-CN" altLang="en-US" sz="2000" baseline="30000">
                <a:solidFill>
                  <a:srgbClr val="0000FF"/>
                </a:solidFill>
              </a:rPr>
              <a:t>*</a:t>
            </a:r>
            <a:r>
              <a:rPr lang="zh-CN" altLang="en-US" sz="200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58371" name="AutoShape 5">
            <a:extLst>
              <a:ext uri="{FF2B5EF4-FFF2-40B4-BE49-F238E27FC236}">
                <a16:creationId xmlns:a16="http://schemas.microsoft.com/office/drawing/2014/main" id="{29AA8025-7F06-485E-9281-F1DD847AE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1160463"/>
            <a:ext cx="2413000" cy="711200"/>
          </a:xfrm>
          <a:prstGeom prst="cloudCallout">
            <a:avLst>
              <a:gd name="adj1" fmla="val -38292"/>
              <a:gd name="adj2" fmla="val 8147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数据访问设计的任务？</a:t>
            </a:r>
          </a:p>
        </p:txBody>
      </p:sp>
      <p:sp>
        <p:nvSpPr>
          <p:cNvPr id="58372" name="Text Box 7">
            <a:extLst>
              <a:ext uri="{FF2B5EF4-FFF2-40B4-BE49-F238E27FC236}">
                <a16:creationId xmlns:a16="http://schemas.microsoft.com/office/drawing/2014/main" id="{5544D6EF-C6C6-4446-81A7-34DEE6ADA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703263"/>
            <a:ext cx="604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数据存储</a:t>
            </a: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数据库技术</a:t>
            </a:r>
            <a:endParaRPr kumimoji="0" lang="en-US" altLang="zh-CN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373" name="Text Box 4">
            <a:extLst>
              <a:ext uri="{FF2B5EF4-FFF2-40B4-BE49-F238E27FC236}">
                <a16:creationId xmlns:a16="http://schemas.microsoft.com/office/drawing/2014/main" id="{EDCDEA82-12D7-42E5-B80C-A8325C399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34938"/>
            <a:ext cx="7021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 数据库系统&amp;数据库的开发运行环节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编号占位符 5">
            <a:extLst>
              <a:ext uri="{FF2B5EF4-FFF2-40B4-BE49-F238E27FC236}">
                <a16:creationId xmlns:a16="http://schemas.microsoft.com/office/drawing/2014/main" id="{38CDF91F-96FF-4E71-A474-565E6DE9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7CE87B-EA32-4527-8A05-4FBE27AF1F44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zh-CN" sz="1400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D24B8CBB-0ACE-4A78-BBCA-505BC1D96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65238" y="2384425"/>
            <a:ext cx="6367462" cy="3863975"/>
          </a:xfrm>
        </p:spPr>
        <p:txBody>
          <a:bodyPr/>
          <a:lstStyle/>
          <a:p>
            <a:pPr lvl="1">
              <a:lnSpc>
                <a:spcPct val="110000"/>
              </a:lnSpc>
            </a:pPr>
            <a:r>
              <a:rPr lang="zh-CN" altLang="en-US" sz="2000"/>
              <a:t>如何控制数据处理过程（系统架构）</a:t>
            </a:r>
          </a:p>
          <a:p>
            <a:pPr lvl="1">
              <a:lnSpc>
                <a:spcPct val="110000"/>
              </a:lnSpc>
            </a:pPr>
            <a:r>
              <a:rPr lang="zh-CN" altLang="en-US" sz="2000"/>
              <a:t>如何支持多用户并发访问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相关数据库技术：</a:t>
            </a:r>
            <a:endParaRPr lang="zh-CN" altLang="en-US" sz="24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事务管理（</a:t>
            </a:r>
            <a:r>
              <a:rPr lang="en-US" altLang="zh-CN" sz="2000">
                <a:solidFill>
                  <a:srgbClr val="0000FF"/>
                </a:solidFill>
              </a:rPr>
              <a:t>14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</a:p>
          <a:p>
            <a:pPr lvl="1">
              <a:lnSpc>
                <a:spcPct val="11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并发控制（</a:t>
            </a:r>
            <a:r>
              <a:rPr lang="en-US" altLang="zh-CN" sz="2000">
                <a:solidFill>
                  <a:srgbClr val="0000FF"/>
                </a:solidFill>
              </a:rPr>
              <a:t>15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</a:p>
          <a:p>
            <a:pPr lvl="1">
              <a:lnSpc>
                <a:spcPct val="11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数据库系统的体系结构（</a:t>
            </a:r>
            <a:r>
              <a:rPr lang="en-US" altLang="zh-CN" sz="2000">
                <a:solidFill>
                  <a:srgbClr val="0000FF"/>
                </a:solidFill>
              </a:rPr>
              <a:t>17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</a:p>
          <a:p>
            <a:pPr lvl="1">
              <a:lnSpc>
                <a:spcPct val="11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并行数据库</a:t>
            </a:r>
            <a:r>
              <a:rPr lang="zh-CN" altLang="en-US" sz="2000" baseline="30000">
                <a:solidFill>
                  <a:srgbClr val="0000FF"/>
                </a:solidFill>
              </a:rPr>
              <a:t>*</a:t>
            </a:r>
            <a:r>
              <a:rPr lang="zh-CN" altLang="en-US" sz="2000">
                <a:solidFill>
                  <a:srgbClr val="0000FF"/>
                </a:solidFill>
              </a:rPr>
              <a:t>（</a:t>
            </a:r>
            <a:r>
              <a:rPr lang="en-US" altLang="zh-CN" sz="2000">
                <a:solidFill>
                  <a:srgbClr val="0000FF"/>
                </a:solidFill>
              </a:rPr>
              <a:t>18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</a:p>
          <a:p>
            <a:pPr lvl="1">
              <a:lnSpc>
                <a:spcPct val="11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分布式数据库</a:t>
            </a:r>
            <a:r>
              <a:rPr lang="zh-CN" altLang="en-US" sz="2000" baseline="30000">
                <a:solidFill>
                  <a:srgbClr val="0000FF"/>
                </a:solidFill>
              </a:rPr>
              <a:t>*</a:t>
            </a:r>
            <a:r>
              <a:rPr lang="zh-CN" altLang="en-US" sz="2000">
                <a:solidFill>
                  <a:srgbClr val="0000FF"/>
                </a:solidFill>
              </a:rPr>
              <a:t>（</a:t>
            </a:r>
            <a:r>
              <a:rPr lang="en-US" altLang="zh-CN" sz="2000">
                <a:solidFill>
                  <a:srgbClr val="0000FF"/>
                </a:solidFill>
              </a:rPr>
              <a:t>19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</a:p>
        </p:txBody>
      </p:sp>
      <p:sp>
        <p:nvSpPr>
          <p:cNvPr id="59395" name="AutoShape 4">
            <a:extLst>
              <a:ext uri="{FF2B5EF4-FFF2-40B4-BE49-F238E27FC236}">
                <a16:creationId xmlns:a16="http://schemas.microsoft.com/office/drawing/2014/main" id="{ECB7D2E9-40CA-441E-A5EF-8526EB58D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1412875"/>
            <a:ext cx="3060700" cy="720725"/>
          </a:xfrm>
          <a:prstGeom prst="cloudCallout">
            <a:avLst>
              <a:gd name="adj1" fmla="val -40769"/>
              <a:gd name="adj2" fmla="val 8105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数据控制设计的任务是什么？</a:t>
            </a:r>
          </a:p>
        </p:txBody>
      </p:sp>
      <p:sp>
        <p:nvSpPr>
          <p:cNvPr id="59396" name="Text Box 7">
            <a:extLst>
              <a:ext uri="{FF2B5EF4-FFF2-40B4-BE49-F238E27FC236}">
                <a16:creationId xmlns:a16="http://schemas.microsoft.com/office/drawing/2014/main" id="{D155062D-867B-430F-9FC1-8C08EDD6A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788988"/>
            <a:ext cx="604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数据控制</a:t>
            </a:r>
            <a:endParaRPr kumimoji="0" lang="en-US" altLang="zh-CN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397" name="Text Box 4">
            <a:extLst>
              <a:ext uri="{FF2B5EF4-FFF2-40B4-BE49-F238E27FC236}">
                <a16:creationId xmlns:a16="http://schemas.microsoft.com/office/drawing/2014/main" id="{79F87E5E-FF90-4B8C-ABAC-64C2538F9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34938"/>
            <a:ext cx="7021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 数据库系统&amp;数据库的开发运行环节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1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1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1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1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1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1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1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1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1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编号占位符 5">
            <a:extLst>
              <a:ext uri="{FF2B5EF4-FFF2-40B4-BE49-F238E27FC236}">
                <a16:creationId xmlns:a16="http://schemas.microsoft.com/office/drawing/2014/main" id="{0C6D8706-DDD0-4607-BF64-F7782A37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693BFE-55AF-488A-99F7-A5D9E3B28CCB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CN" sz="1400"/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0BA29A69-3E9F-419A-8EAC-45E8228C1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5088" y="1484313"/>
            <a:ext cx="6440487" cy="44894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b="1"/>
              <a:t>数据维护的任务</a:t>
            </a:r>
            <a:endParaRPr lang="zh-CN" altLang="en-US" sz="2400"/>
          </a:p>
          <a:p>
            <a:pPr lvl="1">
              <a:lnSpc>
                <a:spcPct val="110000"/>
              </a:lnSpc>
            </a:pPr>
            <a:r>
              <a:rPr lang="zh-CN" altLang="en-US" sz="2000"/>
              <a:t>数据录入与更新</a:t>
            </a:r>
          </a:p>
          <a:p>
            <a:pPr lvl="1">
              <a:lnSpc>
                <a:spcPct val="110000"/>
              </a:lnSpc>
            </a:pPr>
            <a:r>
              <a:rPr lang="zh-CN" altLang="en-US" sz="2000"/>
              <a:t>更改数据结构</a:t>
            </a:r>
          </a:p>
          <a:p>
            <a:pPr lvl="1">
              <a:lnSpc>
                <a:spcPct val="110000"/>
              </a:lnSpc>
            </a:pPr>
            <a:r>
              <a:rPr lang="zh-CN" altLang="en-US" sz="2000"/>
              <a:t>更改用户访问权限</a:t>
            </a:r>
          </a:p>
          <a:p>
            <a:pPr lvl="1">
              <a:lnSpc>
                <a:spcPct val="110000"/>
              </a:lnSpc>
            </a:pPr>
            <a:r>
              <a:rPr lang="zh-CN" altLang="en-US" sz="2000"/>
              <a:t>备份和恢复数据</a:t>
            </a:r>
          </a:p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rgbClr val="0000FF"/>
                </a:solidFill>
              </a:rPr>
              <a:t>相关数据库技术</a:t>
            </a:r>
            <a:endParaRPr lang="zh-CN" altLang="en-US" sz="24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SQL</a:t>
            </a:r>
            <a:r>
              <a:rPr lang="zh-CN" altLang="en-US" sz="2000">
                <a:solidFill>
                  <a:srgbClr val="0000FF"/>
                </a:solidFill>
              </a:rPr>
              <a:t>语言（</a:t>
            </a:r>
            <a:r>
              <a:rPr lang="en-US" altLang="zh-CN" sz="2000">
                <a:solidFill>
                  <a:srgbClr val="0000FF"/>
                </a:solidFill>
              </a:rPr>
              <a:t>3</a:t>
            </a:r>
            <a:r>
              <a:rPr lang="zh-CN" altLang="en-US" sz="2000">
                <a:solidFill>
                  <a:srgbClr val="0000FF"/>
                </a:solidFill>
              </a:rPr>
              <a:t>章</a:t>
            </a:r>
            <a:r>
              <a:rPr lang="en-US" altLang="zh-CN" sz="2000">
                <a:solidFill>
                  <a:srgbClr val="0000FF"/>
                </a:solidFill>
              </a:rPr>
              <a:t>,4</a:t>
            </a:r>
            <a:r>
              <a:rPr lang="zh-CN" altLang="en-US" sz="2000">
                <a:solidFill>
                  <a:srgbClr val="0000FF"/>
                </a:solidFill>
              </a:rPr>
              <a:t>章</a:t>
            </a:r>
            <a:r>
              <a:rPr lang="en-US" altLang="zh-CN" sz="2000">
                <a:solidFill>
                  <a:srgbClr val="0000FF"/>
                </a:solidFill>
              </a:rPr>
              <a:t>,5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</a:p>
          <a:p>
            <a:pPr lvl="1">
              <a:lnSpc>
                <a:spcPct val="11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备份与恢复系统（</a:t>
            </a:r>
            <a:r>
              <a:rPr lang="en-US" altLang="zh-CN" sz="2000">
                <a:solidFill>
                  <a:srgbClr val="0000FF"/>
                </a:solidFill>
              </a:rPr>
              <a:t>16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</a:p>
        </p:txBody>
      </p:sp>
      <p:sp>
        <p:nvSpPr>
          <p:cNvPr id="60419" name="AutoShape 10">
            <a:extLst>
              <a:ext uri="{FF2B5EF4-FFF2-40B4-BE49-F238E27FC236}">
                <a16:creationId xmlns:a16="http://schemas.microsoft.com/office/drawing/2014/main" id="{41B0D582-CEA4-4D8C-B61A-421B011E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25" y="1943100"/>
            <a:ext cx="2682875" cy="787400"/>
          </a:xfrm>
          <a:prstGeom prst="cloudCallout">
            <a:avLst>
              <a:gd name="adj1" fmla="val 49292"/>
              <a:gd name="adj2" fmla="val 760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数据维护的任务和重要性？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FD54F52E-0908-4457-8FDB-C4AE51E6D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34938"/>
            <a:ext cx="7021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 数据库系统&amp;数据库的开发运行环节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编号占位符 5">
            <a:extLst>
              <a:ext uri="{FF2B5EF4-FFF2-40B4-BE49-F238E27FC236}">
                <a16:creationId xmlns:a16="http://schemas.microsoft.com/office/drawing/2014/main" id="{2158EF6B-E6A1-41E4-ABD1-33BEBDA7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54ACB6-944B-466F-B45F-087052D21ADE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zh-CN" sz="1400"/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492F1C4A-A677-4D7A-81A8-04D730CDB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9850" y="1190625"/>
            <a:ext cx="6623050" cy="50117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000" b="1"/>
              <a:t>应用开发的任务</a:t>
            </a:r>
            <a:endParaRPr lang="zh-CN" altLang="en-US" sz="2000"/>
          </a:p>
          <a:p>
            <a:pPr lvl="1">
              <a:lnSpc>
                <a:spcPct val="110000"/>
              </a:lnSpc>
            </a:pPr>
            <a:r>
              <a:rPr lang="zh-CN" altLang="en-US" sz="1800"/>
              <a:t>算法与程序实现</a:t>
            </a:r>
          </a:p>
          <a:p>
            <a:pPr lvl="1">
              <a:lnSpc>
                <a:spcPct val="110000"/>
              </a:lnSpc>
            </a:pPr>
            <a:r>
              <a:rPr lang="zh-CN" altLang="en-US" sz="1800"/>
              <a:t>如何提高开发效率</a:t>
            </a:r>
          </a:p>
          <a:p>
            <a:pPr lvl="1">
              <a:lnSpc>
                <a:spcPct val="110000"/>
              </a:lnSpc>
            </a:pPr>
            <a:r>
              <a:rPr lang="zh-CN" altLang="en-US" sz="1800"/>
              <a:t>如何高效访问数据</a:t>
            </a:r>
          </a:p>
          <a:p>
            <a:pPr lvl="1">
              <a:lnSpc>
                <a:spcPct val="110000"/>
              </a:lnSpc>
            </a:pPr>
            <a:r>
              <a:rPr lang="zh-CN" altLang="en-US" sz="1800"/>
              <a:t>数据分析</a:t>
            </a:r>
          </a:p>
          <a:p>
            <a:pPr>
              <a:lnSpc>
                <a:spcPct val="110000"/>
              </a:lnSpc>
            </a:pPr>
            <a:r>
              <a:rPr lang="zh-CN" altLang="en-US" sz="2000" b="1">
                <a:solidFill>
                  <a:srgbClr val="0000FF"/>
                </a:solidFill>
              </a:rPr>
              <a:t>相关据库技术</a:t>
            </a:r>
            <a:endParaRPr lang="zh-CN" altLang="en-US" sz="18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1800">
                <a:solidFill>
                  <a:srgbClr val="0000FF"/>
                </a:solidFill>
              </a:rPr>
              <a:t>数据视图（</a:t>
            </a:r>
            <a:r>
              <a:rPr lang="en-US" altLang="zh-CN" sz="1800">
                <a:solidFill>
                  <a:srgbClr val="0000FF"/>
                </a:solidFill>
              </a:rPr>
              <a:t>4</a:t>
            </a:r>
            <a:r>
              <a:rPr lang="zh-CN" altLang="en-US" sz="1800">
                <a:solidFill>
                  <a:srgbClr val="0000FF"/>
                </a:solidFill>
              </a:rPr>
              <a:t>章）</a:t>
            </a:r>
          </a:p>
          <a:p>
            <a:pPr lvl="1">
              <a:lnSpc>
                <a:spcPct val="110000"/>
              </a:lnSpc>
            </a:pPr>
            <a:r>
              <a:rPr lang="zh-CN" altLang="en-US" sz="1800">
                <a:solidFill>
                  <a:srgbClr val="0000FF"/>
                </a:solidFill>
              </a:rPr>
              <a:t>嵌入式</a:t>
            </a:r>
            <a:r>
              <a:rPr lang="en-US" altLang="zh-CN" sz="1800">
                <a:solidFill>
                  <a:srgbClr val="0000FF"/>
                </a:solidFill>
              </a:rPr>
              <a:t>SQL</a:t>
            </a:r>
            <a:r>
              <a:rPr lang="zh-CN" altLang="en-US" sz="1800">
                <a:solidFill>
                  <a:srgbClr val="0000FF"/>
                </a:solidFill>
              </a:rPr>
              <a:t>（</a:t>
            </a:r>
            <a:r>
              <a:rPr lang="en-US" altLang="zh-CN" sz="1800">
                <a:solidFill>
                  <a:srgbClr val="0000FF"/>
                </a:solidFill>
              </a:rPr>
              <a:t>5</a:t>
            </a:r>
            <a:r>
              <a:rPr lang="zh-CN" altLang="en-US" sz="1800">
                <a:solidFill>
                  <a:srgbClr val="0000FF"/>
                </a:solidFill>
              </a:rPr>
              <a:t>章）</a:t>
            </a:r>
          </a:p>
          <a:p>
            <a:pPr lvl="1">
              <a:lnSpc>
                <a:spcPct val="110000"/>
              </a:lnSpc>
            </a:pPr>
            <a:r>
              <a:rPr lang="zh-CN" altLang="en-US" sz="1800">
                <a:solidFill>
                  <a:srgbClr val="0000FF"/>
                </a:solidFill>
              </a:rPr>
              <a:t>完整性约束（</a:t>
            </a:r>
            <a:r>
              <a:rPr lang="en-US" altLang="zh-CN" sz="1800">
                <a:solidFill>
                  <a:srgbClr val="0000FF"/>
                </a:solidFill>
              </a:rPr>
              <a:t>4</a:t>
            </a:r>
            <a:r>
              <a:rPr lang="zh-CN" altLang="en-US" sz="1800">
                <a:solidFill>
                  <a:srgbClr val="0000FF"/>
                </a:solidFill>
              </a:rPr>
              <a:t>章）</a:t>
            </a:r>
          </a:p>
          <a:p>
            <a:pPr lvl="1">
              <a:lnSpc>
                <a:spcPct val="110000"/>
              </a:lnSpc>
            </a:pPr>
            <a:r>
              <a:rPr lang="zh-CN" altLang="en-US" sz="1800">
                <a:solidFill>
                  <a:srgbClr val="0000FF"/>
                </a:solidFill>
              </a:rPr>
              <a:t>索引技术（</a:t>
            </a:r>
            <a:r>
              <a:rPr lang="en-US" altLang="zh-CN" sz="1800">
                <a:solidFill>
                  <a:srgbClr val="0000FF"/>
                </a:solidFill>
              </a:rPr>
              <a:t>11</a:t>
            </a:r>
            <a:r>
              <a:rPr lang="zh-CN" altLang="en-US" sz="1800">
                <a:solidFill>
                  <a:srgbClr val="0000FF"/>
                </a:solidFill>
              </a:rPr>
              <a:t>章）</a:t>
            </a:r>
          </a:p>
          <a:p>
            <a:pPr lvl="1">
              <a:lnSpc>
                <a:spcPct val="110000"/>
              </a:lnSpc>
            </a:pPr>
            <a:r>
              <a:rPr lang="zh-CN" altLang="en-US" sz="1800">
                <a:solidFill>
                  <a:srgbClr val="0000FF"/>
                </a:solidFill>
              </a:rPr>
              <a:t>用户访问授权（</a:t>
            </a:r>
            <a:r>
              <a:rPr lang="en-US" altLang="zh-CN" sz="1800">
                <a:solidFill>
                  <a:srgbClr val="0000FF"/>
                </a:solidFill>
              </a:rPr>
              <a:t>4</a:t>
            </a:r>
            <a:r>
              <a:rPr lang="zh-CN" altLang="en-US" sz="1800">
                <a:solidFill>
                  <a:srgbClr val="0000FF"/>
                </a:solidFill>
              </a:rPr>
              <a:t>章）</a:t>
            </a:r>
          </a:p>
          <a:p>
            <a:pPr lvl="1">
              <a:lnSpc>
                <a:spcPct val="110000"/>
              </a:lnSpc>
            </a:pPr>
            <a:r>
              <a:rPr lang="zh-CN" altLang="en-US" sz="1800">
                <a:solidFill>
                  <a:srgbClr val="0000FF"/>
                </a:solidFill>
              </a:rPr>
              <a:t>存储过程</a:t>
            </a:r>
            <a:r>
              <a:rPr lang="en-US" altLang="zh-CN" sz="1800">
                <a:solidFill>
                  <a:srgbClr val="0000FF"/>
                </a:solidFill>
              </a:rPr>
              <a:t>[</a:t>
            </a:r>
            <a:r>
              <a:rPr lang="zh-CN" altLang="en-US" sz="1800">
                <a:solidFill>
                  <a:srgbClr val="0000FF"/>
                </a:solidFill>
              </a:rPr>
              <a:t>函数，过程，触发器</a:t>
            </a:r>
            <a:r>
              <a:rPr lang="en-US" altLang="zh-CN" sz="1800">
                <a:solidFill>
                  <a:srgbClr val="0000FF"/>
                </a:solidFill>
              </a:rPr>
              <a:t>]</a:t>
            </a:r>
            <a:r>
              <a:rPr lang="zh-CN" altLang="en-US" sz="1800">
                <a:solidFill>
                  <a:srgbClr val="0000FF"/>
                </a:solidFill>
              </a:rPr>
              <a:t>（</a:t>
            </a:r>
            <a:r>
              <a:rPr lang="en-US" altLang="zh-CN" sz="1800">
                <a:solidFill>
                  <a:srgbClr val="0000FF"/>
                </a:solidFill>
              </a:rPr>
              <a:t>5</a:t>
            </a:r>
            <a:r>
              <a:rPr lang="zh-CN" altLang="en-US" sz="1800">
                <a:solidFill>
                  <a:srgbClr val="0000FF"/>
                </a:solidFill>
              </a:rPr>
              <a:t>章）</a:t>
            </a:r>
          </a:p>
          <a:p>
            <a:pPr lvl="1">
              <a:lnSpc>
                <a:spcPct val="11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数据创库与数据挖掘</a:t>
            </a:r>
            <a:r>
              <a:rPr lang="zh-CN" altLang="en-US" sz="2000" baseline="30000">
                <a:solidFill>
                  <a:srgbClr val="0000FF"/>
                </a:solidFill>
              </a:rPr>
              <a:t>*</a:t>
            </a:r>
            <a:r>
              <a:rPr lang="zh-CN" altLang="en-US" sz="2000">
                <a:solidFill>
                  <a:srgbClr val="0000FF"/>
                </a:solidFill>
              </a:rPr>
              <a:t>（</a:t>
            </a:r>
            <a:r>
              <a:rPr lang="en-US" altLang="zh-CN" sz="2000">
                <a:solidFill>
                  <a:srgbClr val="0000FF"/>
                </a:solidFill>
              </a:rPr>
              <a:t>20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</a:p>
        </p:txBody>
      </p:sp>
      <p:sp>
        <p:nvSpPr>
          <p:cNvPr id="61443" name="AutoShape 8">
            <a:extLst>
              <a:ext uri="{FF2B5EF4-FFF2-40B4-BE49-F238E27FC236}">
                <a16:creationId xmlns:a16="http://schemas.microsoft.com/office/drawing/2014/main" id="{BF6320C0-C81F-4FC8-BD1B-831256682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2066925"/>
            <a:ext cx="3006725" cy="787400"/>
          </a:xfrm>
          <a:prstGeom prst="cloudCallout">
            <a:avLst>
              <a:gd name="adj1" fmla="val 49366"/>
              <a:gd name="adj2" fmla="val 760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应用功能开发需要数据库技术吗？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C6B77AB3-8E76-492F-BCEB-091077ACD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34938"/>
            <a:ext cx="7021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 数据库系统&amp;数据库的开发运行环节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2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2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编号占位符 5">
            <a:extLst>
              <a:ext uri="{FF2B5EF4-FFF2-40B4-BE49-F238E27FC236}">
                <a16:creationId xmlns:a16="http://schemas.microsoft.com/office/drawing/2014/main" id="{A142F140-776F-464D-ADC5-FC1FFDFA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E8D551-10E5-427F-A1AB-5F085E0FD935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CN" sz="1400"/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740521FF-786E-4488-9DB7-50C2C2A47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700088"/>
            <a:ext cx="8429625" cy="58229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1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数据库系统开发的主要过程：</a:t>
            </a:r>
            <a:r>
              <a:rPr lang="zh-CN" altLang="en-US" sz="1800" b="1">
                <a:solidFill>
                  <a:schemeClr val="tx2"/>
                </a:solidFill>
              </a:rPr>
              <a:t>	       </a:t>
            </a:r>
            <a:endParaRPr lang="en-US" altLang="zh-CN" sz="2000"/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Step1: 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  <a:r>
              <a:rPr lang="zh-CN" altLang="en-US" sz="1600" b="1"/>
              <a:t>	</a:t>
            </a:r>
            <a:r>
              <a:rPr lang="zh-CN" altLang="en-US" sz="1600"/>
              <a:t>       （编写数据流程图</a:t>
            </a:r>
            <a:r>
              <a:rPr lang="en-US" altLang="zh-CN" sz="1600"/>
              <a:t>-</a:t>
            </a:r>
            <a:r>
              <a:rPr lang="zh-CN" altLang="en-US" sz="1600">
                <a:hlinkClick r:id="rId2" action="ppaction://hlinksldjump"/>
              </a:rPr>
              <a:t>补充自学</a:t>
            </a:r>
            <a:r>
              <a:rPr lang="en-US" altLang="zh-CN" sz="1600"/>
              <a:t>/</a:t>
            </a:r>
            <a:r>
              <a:rPr lang="zh-CN" altLang="en-US" sz="1600"/>
              <a:t>统一建模语言</a:t>
            </a:r>
            <a:r>
              <a:rPr lang="en-US" altLang="zh-CN" sz="1600"/>
              <a:t>UML</a:t>
            </a:r>
            <a:r>
              <a:rPr lang="zh-CN" altLang="en-US" sz="1600"/>
              <a:t>）</a:t>
            </a:r>
          </a:p>
          <a:p>
            <a:pPr lvl="2">
              <a:lnSpc>
                <a:spcPct val="80000"/>
              </a:lnSpc>
            </a:pPr>
            <a:r>
              <a:rPr lang="zh-CN" altLang="en-US" sz="1600"/>
              <a:t>功能需求 	       （功能需求说明书）</a:t>
            </a:r>
            <a:r>
              <a:rPr lang="en-US" altLang="zh-CN" sz="1600"/>
              <a:t>       /</a:t>
            </a:r>
            <a:r>
              <a:rPr lang="zh-CN" altLang="en-US" sz="1600"/>
              <a:t>用例图</a:t>
            </a:r>
            <a:r>
              <a:rPr lang="en-US" altLang="zh-CN" sz="1600"/>
              <a:t>+</a:t>
            </a:r>
            <a:r>
              <a:rPr lang="zh-CN" altLang="en-US" sz="1600"/>
              <a:t>时序图</a:t>
            </a:r>
          </a:p>
          <a:p>
            <a:pPr lvl="2">
              <a:lnSpc>
                <a:spcPct val="80000"/>
              </a:lnSpc>
            </a:pPr>
            <a:r>
              <a:rPr lang="zh-CN" altLang="en-US" sz="1600" b="1">
                <a:solidFill>
                  <a:srgbClr val="545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数据需求</a:t>
            </a:r>
            <a:r>
              <a:rPr lang="en-US" altLang="zh-CN" sz="1600" baseline="30000"/>
              <a:t> 	          </a:t>
            </a:r>
            <a:r>
              <a:rPr lang="zh-CN" altLang="en-US" sz="1600"/>
              <a:t>（数据需求说明书）</a:t>
            </a:r>
            <a:r>
              <a:rPr lang="en-US" altLang="zh-CN" sz="1600"/>
              <a:t>       /</a:t>
            </a:r>
            <a:r>
              <a:rPr lang="zh-CN" altLang="en-US" sz="1600"/>
              <a:t>用例图</a:t>
            </a:r>
            <a:r>
              <a:rPr lang="en-US" altLang="zh-CN" sz="1600"/>
              <a:t>+</a:t>
            </a:r>
            <a:r>
              <a:rPr lang="zh-CN" altLang="en-US" sz="1600"/>
              <a:t>时序图</a:t>
            </a:r>
            <a:endParaRPr lang="en-US" altLang="zh-CN" sz="1600" baseline="30000"/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Step2: 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系统设计</a:t>
            </a:r>
            <a:r>
              <a:rPr lang="en-US" altLang="zh-CN" sz="1600"/>
              <a:t>[</a:t>
            </a:r>
            <a:r>
              <a:rPr lang="zh-CN" altLang="en-US" sz="1600"/>
              <a:t>总体设计与详细设计</a:t>
            </a:r>
            <a:r>
              <a:rPr lang="en-US" altLang="zh-CN" sz="1600"/>
              <a:t>]</a:t>
            </a:r>
            <a:endParaRPr lang="zh-CN" altLang="en-US" sz="1600"/>
          </a:p>
          <a:p>
            <a:pPr lvl="2">
              <a:lnSpc>
                <a:spcPct val="80000"/>
              </a:lnSpc>
            </a:pPr>
            <a:r>
              <a:rPr lang="zh-CN" altLang="en-US" sz="1600"/>
              <a:t>系统功能设计</a:t>
            </a:r>
            <a:endParaRPr lang="en-US" altLang="zh-CN" sz="1600"/>
          </a:p>
          <a:p>
            <a:pPr lvl="2">
              <a:lnSpc>
                <a:spcPct val="80000"/>
              </a:lnSpc>
            </a:pPr>
            <a:r>
              <a:rPr lang="zh-CN" altLang="en-US" sz="1600"/>
              <a:t>数据结构设计</a:t>
            </a:r>
            <a:r>
              <a:rPr lang="zh-CN" altLang="en-US" sz="1400"/>
              <a:t>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zh-CN" altLang="en-US" sz="1600"/>
              <a:t>	    </a:t>
            </a:r>
            <a:r>
              <a:rPr lang="zh-CN" altLang="en-US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概念设计</a:t>
            </a:r>
            <a:r>
              <a:rPr lang="en-US" altLang="zh-CN" sz="1600" baseline="30000">
                <a:solidFill>
                  <a:srgbClr val="0000FF"/>
                </a:solidFill>
              </a:rPr>
              <a:t> </a:t>
            </a:r>
            <a:r>
              <a:rPr lang="en-US" altLang="zh-CN" sz="1600" baseline="30000"/>
              <a:t>	           </a:t>
            </a:r>
            <a:r>
              <a:rPr lang="zh-CN" altLang="en-US" sz="1600">
                <a:solidFill>
                  <a:srgbClr val="0000FF"/>
                </a:solidFill>
              </a:rPr>
              <a:t>（建立概念模型</a:t>
            </a:r>
            <a:r>
              <a:rPr lang="en-US" altLang="zh-CN" sz="1600">
                <a:solidFill>
                  <a:srgbClr val="0000FF"/>
                </a:solidFill>
              </a:rPr>
              <a:t>-</a:t>
            </a:r>
            <a:r>
              <a:rPr lang="zh-CN" altLang="en-US" sz="1600">
                <a:solidFill>
                  <a:srgbClr val="0000FF"/>
                </a:solidFill>
              </a:rPr>
              <a:t>抽象结构，与</a:t>
            </a:r>
            <a:r>
              <a:rPr lang="en-US" altLang="zh-CN" sz="1600">
                <a:solidFill>
                  <a:srgbClr val="0000FF"/>
                </a:solidFill>
              </a:rPr>
              <a:t>DBMS</a:t>
            </a:r>
            <a:r>
              <a:rPr lang="zh-CN" altLang="en-US" sz="1600">
                <a:solidFill>
                  <a:srgbClr val="0000FF"/>
                </a:solidFill>
              </a:rPr>
              <a:t>无关）如</a:t>
            </a:r>
            <a:r>
              <a:rPr lang="en-US" altLang="zh-CN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zh-CN" altLang="en-US" sz="1600" b="1" baseline="300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zh-CN" altLang="en-US" sz="1600">
                <a:solidFill>
                  <a:srgbClr val="0000FF"/>
                </a:solidFill>
              </a:rPr>
              <a:t>	    </a:t>
            </a:r>
            <a:r>
              <a:rPr lang="zh-CN" altLang="en-US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逻辑设计</a:t>
            </a:r>
            <a:r>
              <a:rPr lang="en-US" altLang="zh-CN" sz="1600" baseline="30000">
                <a:solidFill>
                  <a:srgbClr val="0000FF"/>
                </a:solidFill>
              </a:rPr>
              <a:t>	           </a:t>
            </a:r>
            <a:r>
              <a:rPr lang="zh-CN" altLang="en-US" sz="1600">
                <a:solidFill>
                  <a:srgbClr val="0000FF"/>
                </a:solidFill>
              </a:rPr>
              <a:t>（建立逻辑模型</a:t>
            </a:r>
            <a:r>
              <a:rPr lang="en-US" altLang="zh-CN" sz="1600">
                <a:solidFill>
                  <a:srgbClr val="0000FF"/>
                </a:solidFill>
              </a:rPr>
              <a:t>-</a:t>
            </a:r>
            <a:r>
              <a:rPr lang="zh-CN" altLang="en-US" sz="1600">
                <a:solidFill>
                  <a:srgbClr val="0000FF"/>
                </a:solidFill>
              </a:rPr>
              <a:t>与</a:t>
            </a:r>
            <a:r>
              <a:rPr lang="en-US" altLang="zh-CN" sz="1600">
                <a:solidFill>
                  <a:srgbClr val="0000FF"/>
                </a:solidFill>
              </a:rPr>
              <a:t>DBMS</a:t>
            </a:r>
            <a:r>
              <a:rPr lang="zh-CN" altLang="en-US" sz="1600">
                <a:solidFill>
                  <a:srgbClr val="0000FF"/>
                </a:solidFill>
              </a:rPr>
              <a:t>密切相关）如</a:t>
            </a:r>
            <a:r>
              <a:rPr lang="zh-CN" altLang="en-US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关系模型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1600">
                <a:solidFill>
                  <a:srgbClr val="0000FF"/>
                </a:solidFill>
              </a:rPr>
              <a:t>		   	  </a:t>
            </a:r>
            <a:r>
              <a:rPr lang="zh-CN" altLang="en-US" sz="1600">
                <a:solidFill>
                  <a:srgbClr val="0000FF"/>
                </a:solidFill>
              </a:rPr>
              <a:t>还应包括：	数据结构优化设计（建立良好的结构）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zh-CN" altLang="en-US" sz="1400">
                <a:solidFill>
                  <a:srgbClr val="0000FF"/>
                </a:solidFill>
              </a:rPr>
              <a:t>				数据完整性设计（建立完整性约束）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zh-CN" altLang="en-US" sz="1400">
                <a:solidFill>
                  <a:srgbClr val="0000FF"/>
                </a:solidFill>
              </a:rPr>
              <a:t>				数据安全设计（用户访问授权）</a:t>
            </a:r>
          </a:p>
          <a:p>
            <a:pPr lvl="2">
              <a:lnSpc>
                <a:spcPct val="80000"/>
              </a:lnSpc>
            </a:pPr>
            <a:r>
              <a:rPr lang="zh-CN" altLang="en-US" sz="1600">
                <a:solidFill>
                  <a:srgbClr val="0000FF"/>
                </a:solidFill>
              </a:rPr>
              <a:t>数据存储设计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zh-CN" altLang="en-US" sz="1600">
                <a:solidFill>
                  <a:srgbClr val="0000FF"/>
                </a:solidFill>
              </a:rPr>
              <a:t>	    </a:t>
            </a:r>
            <a:r>
              <a:rPr lang="zh-CN" altLang="en-US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物理设计</a:t>
            </a:r>
            <a:r>
              <a:rPr lang="zh-CN" altLang="en-US" sz="1600" b="1">
                <a:solidFill>
                  <a:srgbClr val="0000FF"/>
                </a:solidFill>
              </a:rPr>
              <a:t>		</a:t>
            </a:r>
            <a:r>
              <a:rPr lang="zh-CN" altLang="en-US" sz="1600">
                <a:solidFill>
                  <a:srgbClr val="0000FF"/>
                </a:solidFill>
              </a:rPr>
              <a:t>（建立</a:t>
            </a:r>
            <a:r>
              <a:rPr lang="zh-CN" altLang="en-US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物理存储模型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Step3: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系统实现</a:t>
            </a:r>
          </a:p>
          <a:p>
            <a:pPr lvl="2">
              <a:lnSpc>
                <a:spcPct val="80000"/>
              </a:lnSpc>
            </a:pPr>
            <a:r>
              <a:rPr lang="zh-CN" altLang="en-US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数据库实现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 		</a:t>
            </a:r>
            <a:r>
              <a:rPr lang="en-US" altLang="zh-CN" sz="1600"/>
              <a:t>(</a:t>
            </a:r>
            <a:r>
              <a:rPr lang="zh-CN" altLang="en-US" sz="1600" b="1"/>
              <a:t>创建数据库</a:t>
            </a:r>
            <a:r>
              <a:rPr lang="zh-CN" altLang="en-US" sz="1600"/>
              <a:t>、或分布式数据库、或并行数据库</a:t>
            </a:r>
            <a:r>
              <a:rPr lang="en-US" altLang="zh-CN" sz="1600"/>
              <a:t>)</a:t>
            </a:r>
          </a:p>
          <a:p>
            <a:pPr lvl="2">
              <a:lnSpc>
                <a:spcPct val="80000"/>
              </a:lnSpc>
            </a:pPr>
            <a:r>
              <a:rPr lang="zh-CN" altLang="en-US" sz="1600"/>
              <a:t>应用开发</a:t>
            </a:r>
            <a:r>
              <a:rPr lang="en-US" altLang="zh-CN" sz="1600"/>
              <a:t>[</a:t>
            </a:r>
            <a:r>
              <a:rPr lang="zh-CN" altLang="en-US" sz="1600"/>
              <a:t>程序代码</a:t>
            </a:r>
            <a:r>
              <a:rPr lang="en-US" altLang="zh-CN" sz="1600"/>
              <a:t>]</a:t>
            </a:r>
            <a:r>
              <a:rPr lang="zh-CN" altLang="en-US" sz="1600">
                <a:solidFill>
                  <a:srgbClr val="0000FF"/>
                </a:solidFill>
              </a:rPr>
              <a:t>（</a:t>
            </a:r>
            <a:r>
              <a:rPr lang="zh-CN" altLang="en-US" sz="1600"/>
              <a:t>访问数据：</a:t>
            </a:r>
            <a:r>
              <a:rPr lang="en-US" altLang="zh-CN" sz="1600">
                <a:solidFill>
                  <a:srgbClr val="0000FF"/>
                </a:solidFill>
              </a:rPr>
              <a:t>SQL</a:t>
            </a:r>
            <a:r>
              <a:rPr lang="zh-CN" altLang="en-US" sz="1600">
                <a:solidFill>
                  <a:srgbClr val="0000FF"/>
                </a:solidFill>
              </a:rPr>
              <a:t>、编程</a:t>
            </a:r>
            <a:r>
              <a:rPr lang="en-US" altLang="zh-CN" sz="1600">
                <a:solidFill>
                  <a:srgbClr val="0000FF"/>
                </a:solidFill>
              </a:rPr>
              <a:t>SQL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Step4: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系统运行</a:t>
            </a: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与维护</a:t>
            </a: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lvl="2">
              <a:lnSpc>
                <a:spcPct val="80000"/>
              </a:lnSpc>
            </a:pPr>
            <a:r>
              <a:rPr lang="zh-CN" altLang="en-US" sz="1600"/>
              <a:t>运行系统</a:t>
            </a:r>
            <a:r>
              <a:rPr lang="zh-CN" altLang="en-US" sz="1600" b="1"/>
              <a:t>	       </a:t>
            </a:r>
            <a:endParaRPr lang="zh-CN" altLang="en-US" sz="1600">
              <a:solidFill>
                <a:srgbClr val="0000FF"/>
              </a:solidFill>
            </a:endParaRPr>
          </a:p>
          <a:p>
            <a:pPr lvl="2">
              <a:lnSpc>
                <a:spcPct val="80000"/>
              </a:lnSpc>
            </a:pPr>
            <a:r>
              <a:rPr lang="zh-CN" altLang="en-US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数据维护</a:t>
            </a:r>
            <a:r>
              <a:rPr lang="zh-CN" altLang="en-US" sz="1600" b="1">
                <a:solidFill>
                  <a:srgbClr val="0000FF"/>
                </a:solidFill>
              </a:rPr>
              <a:t> </a:t>
            </a:r>
            <a:r>
              <a:rPr lang="zh-CN" altLang="en-US" sz="1600" b="1"/>
              <a:t>        	 </a:t>
            </a:r>
            <a:r>
              <a:rPr lang="en-US" altLang="zh-CN" sz="1600"/>
              <a:t>(</a:t>
            </a:r>
            <a:r>
              <a:rPr lang="zh-CN" altLang="en-US" sz="1600"/>
              <a:t>数据更新，结构修改，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数据备份</a:t>
            </a:r>
            <a:r>
              <a:rPr lang="en-US" altLang="zh-CN" sz="1600"/>
              <a:t>)</a:t>
            </a:r>
            <a:endParaRPr lang="zh-CN" altLang="en-US" sz="1600"/>
          </a:p>
          <a:p>
            <a:pPr lvl="2">
              <a:lnSpc>
                <a:spcPct val="80000"/>
              </a:lnSpc>
            </a:pPr>
            <a:r>
              <a:rPr lang="zh-CN" altLang="en-US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数据分析</a:t>
            </a:r>
            <a:r>
              <a:rPr lang="zh-CN" altLang="en-US" sz="1600" b="1">
                <a:solidFill>
                  <a:srgbClr val="0000FF"/>
                </a:solidFill>
              </a:rPr>
              <a:t>	</a:t>
            </a:r>
            <a:r>
              <a:rPr lang="zh-CN" altLang="en-US" sz="1600" b="1"/>
              <a:t>         </a:t>
            </a:r>
            <a:r>
              <a:rPr lang="zh-CN" altLang="en-US" sz="1600"/>
              <a:t>（数据仓库，数据挖掘）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1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数据库开发的主要过程</a:t>
            </a:r>
            <a:r>
              <a:rPr lang="en-US" altLang="zh-CN" sz="1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/>
              <a:t>	</a:t>
            </a:r>
            <a:r>
              <a:rPr lang="zh-CN" altLang="en-US" sz="1800"/>
              <a:t>数据需求</a:t>
            </a:r>
            <a:r>
              <a:rPr lang="en-US" altLang="zh-CN" sz="1800">
                <a:sym typeface="Wingdings" panose="05000000000000000000" pitchFamily="2" charset="2"/>
              </a:rPr>
              <a:t>(</a:t>
            </a:r>
            <a:r>
              <a:rPr lang="zh-CN" altLang="en-US" sz="1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概念设计</a:t>
            </a:r>
            <a:r>
              <a:rPr lang="en-US" altLang="zh-CN" sz="1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sz="1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逻辑设计</a:t>
            </a:r>
            <a:r>
              <a:rPr lang="en-US" altLang="zh-CN" sz="1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sz="1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物理设计</a:t>
            </a:r>
            <a:r>
              <a:rPr lang="en-US" altLang="zh-CN" sz="1800" b="1">
                <a:solidFill>
                  <a:srgbClr val="545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1800">
                <a:sym typeface="Wingdings" panose="05000000000000000000" pitchFamily="2" charset="2"/>
              </a:rPr>
              <a:t></a:t>
            </a:r>
            <a:r>
              <a:rPr lang="zh-CN" altLang="en-US" sz="1600"/>
              <a:t>数据库实现</a:t>
            </a:r>
            <a:r>
              <a:rPr lang="en-US" altLang="zh-CN" sz="1600">
                <a:sym typeface="Wingdings" panose="05000000000000000000" pitchFamily="2" charset="2"/>
              </a:rPr>
              <a:t></a:t>
            </a:r>
            <a:r>
              <a:rPr lang="zh-CN" altLang="en-US" sz="1600">
                <a:sym typeface="Wingdings" panose="05000000000000000000" pitchFamily="2" charset="2"/>
              </a:rPr>
              <a:t>数据维护</a:t>
            </a:r>
            <a:r>
              <a:rPr lang="en-US" altLang="zh-CN" sz="1600">
                <a:sym typeface="Wingdings" panose="05000000000000000000" pitchFamily="2" charset="2"/>
              </a:rPr>
              <a:t></a:t>
            </a:r>
            <a:r>
              <a:rPr lang="zh-CN" altLang="en-US" sz="1600">
                <a:sym typeface="Wingdings" panose="05000000000000000000" pitchFamily="2" charset="2"/>
              </a:rPr>
              <a:t>数据分析</a:t>
            </a:r>
            <a:r>
              <a:rPr lang="en-US" altLang="zh-CN" sz="1600" b="1"/>
              <a:t> 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042C6194-5FB6-4137-8A2F-DA593F27C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4938"/>
            <a:ext cx="6884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 总结</a:t>
            </a:r>
            <a:r>
              <a:rPr kumimoji="0" lang="zh-CN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0"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数据库系统开发环节</a:t>
            </a:r>
            <a:endParaRPr kumimoji="0" lang="en-US" altLang="zh-CN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2582" name="Line 6">
            <a:extLst>
              <a:ext uri="{FF2B5EF4-FFF2-40B4-BE49-F238E27FC236}">
                <a16:creationId xmlns:a16="http://schemas.microsoft.com/office/drawing/2014/main" id="{E77CAC6B-19D5-497D-975C-B23F96C108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6429375"/>
            <a:ext cx="3200400" cy="0"/>
          </a:xfrm>
          <a:prstGeom prst="line">
            <a:avLst/>
          </a:prstGeom>
          <a:noFill/>
          <a:ln w="28575">
            <a:solidFill>
              <a:srgbClr val="33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83" name="Rectangle 7">
            <a:extLst>
              <a:ext uri="{FF2B5EF4-FFF2-40B4-BE49-F238E27FC236}">
                <a16:creationId xmlns:a16="http://schemas.microsoft.com/office/drawing/2014/main" id="{AED0D6A4-BE4C-44B4-89E6-89E6F1141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175" y="2457450"/>
            <a:ext cx="7410450" cy="1638300"/>
          </a:xfrm>
          <a:prstGeom prst="rect">
            <a:avLst/>
          </a:prstGeom>
          <a:noFill/>
          <a:ln w="19050">
            <a:solidFill>
              <a:srgbClr val="3366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  <p:sp>
        <p:nvSpPr>
          <p:cNvPr id="152584" name="Rectangle 8">
            <a:extLst>
              <a:ext uri="{FF2B5EF4-FFF2-40B4-BE49-F238E27FC236}">
                <a16:creationId xmlns:a16="http://schemas.microsoft.com/office/drawing/2014/main" id="{FDFE3720-D205-4135-9574-27E2C8738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" y="1177925"/>
            <a:ext cx="746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200" b="0">
                <a:solidFill>
                  <a:srgbClr val="009999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200" b="0">
                <a:solidFill>
                  <a:srgbClr val="009999"/>
                </a:solidFill>
                <a:latin typeface="Tahoma" panose="020B0604030504040204" pitchFamily="34" charset="0"/>
              </a:rPr>
              <a:t>顶层</a:t>
            </a:r>
            <a:r>
              <a:rPr kumimoji="0" lang="en-US" altLang="zh-CN" sz="1200" b="0">
                <a:solidFill>
                  <a:srgbClr val="009999"/>
                </a:solidFill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152585" name="Rectangle 9">
            <a:extLst>
              <a:ext uri="{FF2B5EF4-FFF2-40B4-BE49-F238E27FC236}">
                <a16:creationId xmlns:a16="http://schemas.microsoft.com/office/drawing/2014/main" id="{0381DBD6-8D3E-4234-950D-4F7C12B1E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3" y="2921000"/>
            <a:ext cx="746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200" b="0">
                <a:solidFill>
                  <a:srgbClr val="009999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200" b="0">
                <a:solidFill>
                  <a:srgbClr val="009999"/>
                </a:solidFill>
                <a:latin typeface="Tahoma" panose="020B0604030504040204" pitchFamily="34" charset="0"/>
              </a:rPr>
              <a:t>展开</a:t>
            </a:r>
            <a:r>
              <a:rPr kumimoji="0" lang="en-US" altLang="zh-CN" sz="1200" b="0">
                <a:solidFill>
                  <a:srgbClr val="009999"/>
                </a:solidFill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152586" name="Rectangle 10">
            <a:extLst>
              <a:ext uri="{FF2B5EF4-FFF2-40B4-BE49-F238E27FC236}">
                <a16:creationId xmlns:a16="http://schemas.microsoft.com/office/drawing/2014/main" id="{E48A2AD7-C167-475C-865E-135B718A5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688" y="6570663"/>
            <a:ext cx="2801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>
                <a:latin typeface="Tahoma" panose="020B0604030504040204" pitchFamily="34" charset="0"/>
              </a:rPr>
              <a:t>附：*</a:t>
            </a:r>
            <a:r>
              <a:rPr kumimoji="0" lang="en-US" altLang="zh-CN" sz="1400">
                <a:latin typeface="Tahoma" panose="020B0604030504040204" pitchFamily="34" charset="0"/>
              </a:rPr>
              <a:t>DBS</a:t>
            </a:r>
            <a:r>
              <a:rPr kumimoji="0" lang="zh-CN" altLang="en-US" sz="1400">
                <a:latin typeface="Tahoma" panose="020B0604030504040204" pitchFamily="34" charset="0"/>
              </a:rPr>
              <a:t>系统体系结构（</a:t>
            </a:r>
            <a:r>
              <a:rPr kumimoji="0" lang="zh-CN" altLang="en-US" sz="1400">
                <a:latin typeface="Tahoma" panose="020B0604030504040204" pitchFamily="34" charset="0"/>
                <a:hlinkClick r:id="rId3" action="ppaction://hlinksldjump"/>
              </a:rPr>
              <a:t>选讲</a:t>
            </a:r>
            <a:r>
              <a:rPr kumimoji="0" lang="zh-CN" altLang="en-US" sz="1400">
                <a:latin typeface="Tahoma" panose="020B0604030504040204" pitchFamily="34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2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2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2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2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2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2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2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2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2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2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2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2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2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2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2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2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2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2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2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2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2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2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2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2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2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2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2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2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52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52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2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2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25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25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2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2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3" grpId="0" animBg="1"/>
      <p:bldP spid="152584" grpId="0"/>
      <p:bldP spid="152585" grpId="0"/>
      <p:bldP spid="15258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编号占位符 5">
            <a:extLst>
              <a:ext uri="{FF2B5EF4-FFF2-40B4-BE49-F238E27FC236}">
                <a16:creationId xmlns:a16="http://schemas.microsoft.com/office/drawing/2014/main" id="{7E23FC3D-4834-4B8E-A420-3886CCF5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087D0C-6DD9-40CD-8B7A-AEEA610A2611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kumimoji="0" lang="en-US" altLang="zh-CN" sz="1400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91189A9C-EDBA-47A8-B50F-BE80D0904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722313"/>
          </a:xfrm>
        </p:spPr>
        <p:txBody>
          <a:bodyPr/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5.1 DBS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分层体系结构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C49C09D-FEA6-46C7-B097-19C526F5C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3492" name="Picture 4">
            <a:extLst>
              <a:ext uri="{FF2B5EF4-FFF2-40B4-BE49-F238E27FC236}">
                <a16:creationId xmlns:a16="http://schemas.microsoft.com/office/drawing/2014/main" id="{8706C4F1-846F-48E5-854A-300359F96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2024063"/>
            <a:ext cx="4111625" cy="433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5">
            <a:extLst>
              <a:ext uri="{FF2B5EF4-FFF2-40B4-BE49-F238E27FC236}">
                <a16:creationId xmlns:a16="http://schemas.microsoft.com/office/drawing/2014/main" id="{9824B2F6-1B1D-48D9-BE61-F7597BCF7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024063"/>
            <a:ext cx="349885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Rectangle 7">
            <a:extLst>
              <a:ext uri="{FF2B5EF4-FFF2-40B4-BE49-F238E27FC236}">
                <a16:creationId xmlns:a16="http://schemas.microsoft.com/office/drawing/2014/main" id="{9D5444B2-D872-4642-B56B-49D6027BD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0" y="1628775"/>
            <a:ext cx="145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Tahoma" panose="020B0604030504040204" pitchFamily="34" charset="0"/>
              </a:rPr>
              <a:t>三层架构：</a:t>
            </a:r>
          </a:p>
        </p:txBody>
      </p:sp>
      <p:sp>
        <p:nvSpPr>
          <p:cNvPr id="63495" name="Rectangle 16">
            <a:extLst>
              <a:ext uri="{FF2B5EF4-FFF2-40B4-BE49-F238E27FC236}">
                <a16:creationId xmlns:a16="http://schemas.microsoft.com/office/drawing/2014/main" id="{5CA22C97-7BC5-4213-895A-AE99BE1AC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1628775"/>
            <a:ext cx="145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Tahoma" panose="020B0604030504040204" pitchFamily="34" charset="0"/>
              </a:rPr>
              <a:t>两层架构：</a:t>
            </a:r>
          </a:p>
        </p:txBody>
      </p:sp>
      <p:sp>
        <p:nvSpPr>
          <p:cNvPr id="63496" name="Line 23">
            <a:extLst>
              <a:ext uri="{FF2B5EF4-FFF2-40B4-BE49-F238E27FC236}">
                <a16:creationId xmlns:a16="http://schemas.microsoft.com/office/drawing/2014/main" id="{3D7C27AE-A753-4E8A-8244-2499554E8C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9675" y="4791075"/>
            <a:ext cx="3381375" cy="0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4654" name="Group 30">
            <a:extLst>
              <a:ext uri="{FF2B5EF4-FFF2-40B4-BE49-F238E27FC236}">
                <a16:creationId xmlns:a16="http://schemas.microsoft.com/office/drawing/2014/main" id="{4359396B-C419-4E99-9D6C-28CC011E98D6}"/>
              </a:ext>
            </a:extLst>
          </p:cNvPr>
          <p:cNvGrpSpPr>
            <a:grpSpLocks/>
          </p:cNvGrpSpPr>
          <p:nvPr/>
        </p:nvGrpSpPr>
        <p:grpSpPr bwMode="auto">
          <a:xfrm>
            <a:off x="4905375" y="1620838"/>
            <a:ext cx="4179888" cy="3549650"/>
            <a:chOff x="3090" y="1021"/>
            <a:chExt cx="2633" cy="2236"/>
          </a:xfrm>
        </p:grpSpPr>
        <p:sp>
          <p:nvSpPr>
            <p:cNvPr id="63499" name="Line 24">
              <a:extLst>
                <a:ext uri="{FF2B5EF4-FFF2-40B4-BE49-F238E27FC236}">
                  <a16:creationId xmlns:a16="http://schemas.microsoft.com/office/drawing/2014/main" id="{76C2FEF7-DC94-4925-979A-8906D3091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0" y="1746"/>
              <a:ext cx="213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0" name="Rectangle 25">
              <a:extLst>
                <a:ext uri="{FF2B5EF4-FFF2-40B4-BE49-F238E27FC236}">
                  <a16:creationId xmlns:a16="http://schemas.microsoft.com/office/drawing/2014/main" id="{A2A59CB5-DA4A-460D-97E2-EB2B25849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" y="1021"/>
              <a:ext cx="1274" cy="20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solidFill>
                    <a:schemeClr val="tx2"/>
                  </a:solidFill>
                  <a:latin typeface="Tahoma" panose="020B0604030504040204" pitchFamily="34" charset="0"/>
                </a:rPr>
                <a:t>（甚至四层架构）</a:t>
              </a:r>
            </a:p>
          </p:txBody>
        </p:sp>
        <p:sp>
          <p:nvSpPr>
            <p:cNvPr id="63501" name="Rectangle 26">
              <a:extLst>
                <a:ext uri="{FF2B5EF4-FFF2-40B4-BE49-F238E27FC236}">
                  <a16:creationId xmlns:a16="http://schemas.microsoft.com/office/drawing/2014/main" id="{0BF2B72A-D68F-4E01-9D7B-190805FEE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7" y="1913"/>
              <a:ext cx="35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400">
                  <a:solidFill>
                    <a:schemeClr val="tx2"/>
                  </a:solidFill>
                  <a:latin typeface="Tahoma" panose="020B0604030504040204" pitchFamily="34" charset="0"/>
                </a:rPr>
                <a:t>web</a:t>
              </a:r>
            </a:p>
          </p:txBody>
        </p:sp>
        <p:sp>
          <p:nvSpPr>
            <p:cNvPr id="63502" name="Rectangle 27">
              <a:extLst>
                <a:ext uri="{FF2B5EF4-FFF2-40B4-BE49-F238E27FC236}">
                  <a16:creationId xmlns:a16="http://schemas.microsoft.com/office/drawing/2014/main" id="{559E5084-BF32-4442-A88F-801331AD1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" y="1418"/>
              <a:ext cx="45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400">
                  <a:solidFill>
                    <a:schemeClr val="tx2"/>
                  </a:solidFill>
                  <a:latin typeface="Tahoma" panose="020B0604030504040204" pitchFamily="34" charset="0"/>
                </a:rPr>
                <a:t>浏览器</a:t>
              </a:r>
              <a:endParaRPr kumimoji="0" lang="en-US" altLang="zh-CN" sz="14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3503" name="Rectangle 28">
              <a:extLst>
                <a:ext uri="{FF2B5EF4-FFF2-40B4-BE49-F238E27FC236}">
                  <a16:creationId xmlns:a16="http://schemas.microsoft.com/office/drawing/2014/main" id="{BD9E1AEE-7FFD-49EB-9ABF-EF3177C64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2" y="2732"/>
              <a:ext cx="56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400">
                  <a:solidFill>
                    <a:schemeClr val="tx2"/>
                  </a:solidFill>
                  <a:latin typeface="Tahoma" panose="020B0604030504040204" pitchFamily="34" charset="0"/>
                </a:rPr>
                <a:t>业务逻辑</a:t>
              </a:r>
            </a:p>
          </p:txBody>
        </p:sp>
        <p:sp>
          <p:nvSpPr>
            <p:cNvPr id="63504" name="Rectangle 29">
              <a:extLst>
                <a:ext uri="{FF2B5EF4-FFF2-40B4-BE49-F238E27FC236}">
                  <a16:creationId xmlns:a16="http://schemas.microsoft.com/office/drawing/2014/main" id="{147DABE7-0E6B-44E2-A5AA-3BAB36776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4" y="3092"/>
              <a:ext cx="34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400">
                  <a:solidFill>
                    <a:schemeClr val="tx2"/>
                  </a:solidFill>
                  <a:latin typeface="Tahoma" panose="020B0604030504040204" pitchFamily="34" charset="0"/>
                </a:rPr>
                <a:t>数据</a:t>
              </a:r>
            </a:p>
          </p:txBody>
        </p:sp>
      </p:grpSp>
      <p:sp>
        <p:nvSpPr>
          <p:cNvPr id="63498" name="Text Box 3">
            <a:extLst>
              <a:ext uri="{FF2B5EF4-FFF2-40B4-BE49-F238E27FC236}">
                <a16:creationId xmlns:a16="http://schemas.microsoft.com/office/drawing/2014/main" id="{DA0FEA34-8605-4334-8D93-32FF42AB0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4938"/>
            <a:ext cx="6884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kumimoji="0"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数据库系统架构介绍＊</a:t>
            </a:r>
            <a:endParaRPr kumimoji="0" lang="en-US" altLang="zh-CN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编号占位符 5">
            <a:extLst>
              <a:ext uri="{FF2B5EF4-FFF2-40B4-BE49-F238E27FC236}">
                <a16:creationId xmlns:a16="http://schemas.microsoft.com/office/drawing/2014/main" id="{9A3ED6F5-639E-493E-9C27-91296099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F87E69-FB71-4B18-AFE2-70CF7F03BD4F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zh-CN" sz="1400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639CC939-5396-4A28-BE58-85FA278AC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363538"/>
          </a:xfrm>
        </p:spPr>
        <p:txBody>
          <a:bodyPr/>
          <a:lstStyle/>
          <a:p>
            <a:endParaRPr lang="zh-CN" altLang="en-US" sz="4000" b="1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1A4A7C3B-58AD-40A3-B3EE-DB5E6921F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5652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AED34D7-6BFA-418A-A131-D36282D7F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237288"/>
            <a:ext cx="252413" cy="179387"/>
          </a:xfrm>
          <a:prstGeom prst="actionButtonBackPrevious">
            <a:avLst/>
          </a:prstGeom>
          <a:solidFill>
            <a:srgbClr val="FFCC00"/>
          </a:solidFill>
          <a:ln w="9525">
            <a:solidFill>
              <a:srgbClr val="A1AD0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  <p:sp>
        <p:nvSpPr>
          <p:cNvPr id="64517" name="Text Box 6">
            <a:extLst>
              <a:ext uri="{FF2B5EF4-FFF2-40B4-BE49-F238E27FC236}">
                <a16:creationId xmlns:a16="http://schemas.microsoft.com/office/drawing/2014/main" id="{DB3B239D-385A-41F5-8BF5-EE1A2E356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55563"/>
            <a:ext cx="604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kumimoji="0"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 DBS</a:t>
            </a:r>
            <a:r>
              <a:rPr kumimoji="0"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系统体系结构</a:t>
            </a:r>
            <a:endParaRPr kumimoji="0" lang="en-US" altLang="zh-CN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4518" name="Group 7">
            <a:extLst>
              <a:ext uri="{FF2B5EF4-FFF2-40B4-BE49-F238E27FC236}">
                <a16:creationId xmlns:a16="http://schemas.microsoft.com/office/drawing/2014/main" id="{00143012-F904-428B-A639-E9667FF4DF4B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512763"/>
            <a:ext cx="6480175" cy="6083300"/>
            <a:chOff x="1066" y="323"/>
            <a:chExt cx="4082" cy="3832"/>
          </a:xfrm>
        </p:grpSpPr>
        <p:pic>
          <p:nvPicPr>
            <p:cNvPr id="64528" name="Picture 8">
              <a:extLst>
                <a:ext uri="{FF2B5EF4-FFF2-40B4-BE49-F238E27FC236}">
                  <a16:creationId xmlns:a16="http://schemas.microsoft.com/office/drawing/2014/main" id="{D0FF9B0A-1E24-4230-B428-26755A65BF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323"/>
              <a:ext cx="3402" cy="3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4529" name="Group 9">
              <a:extLst>
                <a:ext uri="{FF2B5EF4-FFF2-40B4-BE49-F238E27FC236}">
                  <a16:creationId xmlns:a16="http://schemas.microsoft.com/office/drawing/2014/main" id="{77D56459-2577-416F-A89A-7B642B41B1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1594"/>
              <a:ext cx="2812" cy="453"/>
              <a:chOff x="2336" y="1594"/>
              <a:chExt cx="2812" cy="453"/>
            </a:xfrm>
          </p:grpSpPr>
          <p:sp>
            <p:nvSpPr>
              <p:cNvPr id="64530" name="Oval 10">
                <a:extLst>
                  <a:ext uri="{FF2B5EF4-FFF2-40B4-BE49-F238E27FC236}">
                    <a16:creationId xmlns:a16="http://schemas.microsoft.com/office/drawing/2014/main" id="{704C9E28-9CC2-4D24-9D16-48912437D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1594"/>
                <a:ext cx="1111" cy="453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zh-CN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64531" name="Rectangle 11">
                <a:extLst>
                  <a:ext uri="{FF2B5EF4-FFF2-40B4-BE49-F238E27FC236}">
                    <a16:creationId xmlns:a16="http://schemas.microsoft.com/office/drawing/2014/main" id="{A88C4362-357A-4104-9D8E-30759F78A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6" y="1707"/>
                <a:ext cx="63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solidFill>
                      <a:schemeClr val="tx2"/>
                    </a:solidFill>
                    <a:latin typeface="Tahoma" panose="020B0604030504040204" pitchFamily="34" charset="0"/>
                  </a:rPr>
                  <a:t>查询优化</a:t>
                </a:r>
              </a:p>
            </p:txBody>
          </p:sp>
          <p:sp>
            <p:nvSpPr>
              <p:cNvPr id="64532" name="Line 12">
                <a:extLst>
                  <a:ext uri="{FF2B5EF4-FFF2-40B4-BE49-F238E27FC236}">
                    <a16:creationId xmlns:a16="http://schemas.microsoft.com/office/drawing/2014/main" id="{2E275E36-1E1D-41D2-92E2-E75BEB39D4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70" y="1798"/>
                <a:ext cx="1013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4519" name="Group 13">
            <a:extLst>
              <a:ext uri="{FF2B5EF4-FFF2-40B4-BE49-F238E27FC236}">
                <a16:creationId xmlns:a16="http://schemas.microsoft.com/office/drawing/2014/main" id="{C51F2097-132D-44B1-8A6A-01EC64CDA665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260350"/>
            <a:ext cx="4908550" cy="287338"/>
            <a:chOff x="804" y="164"/>
            <a:chExt cx="3092" cy="181"/>
          </a:xfrm>
        </p:grpSpPr>
        <p:sp>
          <p:nvSpPr>
            <p:cNvPr id="64520" name="Rectangle 14">
              <a:extLst>
                <a:ext uri="{FF2B5EF4-FFF2-40B4-BE49-F238E27FC236}">
                  <a16:creationId xmlns:a16="http://schemas.microsoft.com/office/drawing/2014/main" id="{BE879C19-6AD6-4CD7-ACBD-6A79915B5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64"/>
              <a:ext cx="245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solidFill>
                    <a:srgbClr val="0000FF"/>
                  </a:solidFill>
                  <a:latin typeface="Tahoma" panose="020B0604030504040204" pitchFamily="34" charset="0"/>
                </a:rPr>
                <a:t>①</a:t>
              </a:r>
            </a:p>
          </p:txBody>
        </p:sp>
        <p:sp>
          <p:nvSpPr>
            <p:cNvPr id="64521" name="Rectangle 15">
              <a:extLst>
                <a:ext uri="{FF2B5EF4-FFF2-40B4-BE49-F238E27FC236}">
                  <a16:creationId xmlns:a16="http://schemas.microsoft.com/office/drawing/2014/main" id="{9A5F87F9-142A-45C6-A821-62D092D6C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" y="164"/>
              <a:ext cx="245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solidFill>
                    <a:srgbClr val="0000FF"/>
                  </a:solidFill>
                  <a:latin typeface="Tahoma" panose="020B0604030504040204" pitchFamily="34" charset="0"/>
                </a:rPr>
                <a:t>②</a:t>
              </a:r>
            </a:p>
          </p:txBody>
        </p:sp>
        <p:sp>
          <p:nvSpPr>
            <p:cNvPr id="64522" name="Rectangle 16">
              <a:extLst>
                <a:ext uri="{FF2B5EF4-FFF2-40B4-BE49-F238E27FC236}">
                  <a16:creationId xmlns:a16="http://schemas.microsoft.com/office/drawing/2014/main" id="{4A37CD2B-663B-46F6-887C-486E2CAF3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3" y="164"/>
              <a:ext cx="245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solidFill>
                    <a:srgbClr val="0000FF"/>
                  </a:solidFill>
                  <a:latin typeface="Tahoma" panose="020B0604030504040204" pitchFamily="34" charset="0"/>
                </a:rPr>
                <a:t>③</a:t>
              </a:r>
            </a:p>
          </p:txBody>
        </p:sp>
        <p:sp>
          <p:nvSpPr>
            <p:cNvPr id="64523" name="Rectangle 17">
              <a:extLst>
                <a:ext uri="{FF2B5EF4-FFF2-40B4-BE49-F238E27FC236}">
                  <a16:creationId xmlns:a16="http://schemas.microsoft.com/office/drawing/2014/main" id="{0316E7B4-7E5D-4A89-A6A1-17D566DA7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" y="164"/>
              <a:ext cx="245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solidFill>
                    <a:srgbClr val="0000FF"/>
                  </a:solidFill>
                  <a:latin typeface="Tahoma" panose="020B0604030504040204" pitchFamily="34" charset="0"/>
                </a:rPr>
                <a:t>④</a:t>
              </a:r>
            </a:p>
          </p:txBody>
        </p:sp>
        <p:sp>
          <p:nvSpPr>
            <p:cNvPr id="64524" name="Line 18">
              <a:extLst>
                <a:ext uri="{FF2B5EF4-FFF2-40B4-BE49-F238E27FC236}">
                  <a16:creationId xmlns:a16="http://schemas.microsoft.com/office/drawing/2014/main" id="{9BC5860E-53AB-4789-A5E9-709E185C6F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6" y="255"/>
              <a:ext cx="385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5" name="Line 19">
              <a:extLst>
                <a:ext uri="{FF2B5EF4-FFF2-40B4-BE49-F238E27FC236}">
                  <a16:creationId xmlns:a16="http://schemas.microsoft.com/office/drawing/2014/main" id="{A9B51D65-8B6C-44F6-9B54-EB9CF4C7CD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4" y="255"/>
              <a:ext cx="385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6" name="Line 20">
              <a:extLst>
                <a:ext uri="{FF2B5EF4-FFF2-40B4-BE49-F238E27FC236}">
                  <a16:creationId xmlns:a16="http://schemas.microsoft.com/office/drawing/2014/main" id="{3A70BA40-BD27-4009-963F-2E54A0C0D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1" y="255"/>
              <a:ext cx="385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7" name="Rectangle 21">
              <a:extLst>
                <a:ext uri="{FF2B5EF4-FFF2-40B4-BE49-F238E27FC236}">
                  <a16:creationId xmlns:a16="http://schemas.microsoft.com/office/drawing/2014/main" id="{7BAD00AA-5524-464B-BB11-5318F5AA7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64"/>
              <a:ext cx="76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solidFill>
                    <a:srgbClr val="0000FF"/>
                  </a:solidFill>
                  <a:latin typeface="Tahoma" panose="020B0604030504040204" pitchFamily="34" charset="0"/>
                </a:rPr>
                <a:t>讲解次序：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>
            <a:extLst>
              <a:ext uri="{FF2B5EF4-FFF2-40B4-BE49-F238E27FC236}">
                <a16:creationId xmlns:a16="http://schemas.microsoft.com/office/drawing/2014/main" id="{2D837418-F2BE-4D71-9DDE-B4FCF099C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主要学习目标</a:t>
            </a:r>
            <a:br>
              <a:rPr lang="zh-CN" altLang="en-US" sz="44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8194" name="内容占位符 2">
            <a:extLst>
              <a:ext uri="{FF2B5EF4-FFF2-40B4-BE49-F238E27FC236}">
                <a16:creationId xmlns:a16="http://schemas.microsoft.com/office/drawing/2014/main" id="{85C53270-7BC5-426E-8E1A-BF282DF730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7979" y="1845013"/>
            <a:ext cx="7772400" cy="411480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个基本概念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Data </a:t>
            </a:r>
          </a:p>
          <a:p>
            <a:pPr marL="0" indent="0">
              <a:buNone/>
            </a:pPr>
            <a:r>
              <a:rPr lang="en-US" altLang="zh-CN" dirty="0"/>
              <a:t>   DB </a:t>
            </a:r>
          </a:p>
          <a:p>
            <a:pPr marL="0" indent="0">
              <a:buNone/>
            </a:pPr>
            <a:r>
              <a:rPr lang="en-US" altLang="zh-CN" dirty="0"/>
              <a:t>   DBMS </a:t>
            </a:r>
          </a:p>
          <a:p>
            <a:pPr marL="0" indent="0">
              <a:buNone/>
            </a:pPr>
            <a:r>
              <a:rPr lang="en-US" altLang="zh-CN" dirty="0"/>
              <a:t>   DBS  </a:t>
            </a:r>
            <a:endParaRPr lang="zh-CN" altLang="en-US" dirty="0"/>
          </a:p>
          <a:p>
            <a:r>
              <a:rPr lang="zh-CN" altLang="en-US" dirty="0"/>
              <a:t>数据库的开发运行环节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>
            <a:extLst>
              <a:ext uri="{FF2B5EF4-FFF2-40B4-BE49-F238E27FC236}">
                <a16:creationId xmlns:a16="http://schemas.microsoft.com/office/drawing/2014/main" id="{189CD57D-2EF0-4F16-AA84-D9FBFAFDC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随堂小测试</a:t>
            </a:r>
          </a:p>
        </p:txBody>
      </p:sp>
      <p:sp>
        <p:nvSpPr>
          <p:cNvPr id="31746" name="内容占位符 2">
            <a:extLst>
              <a:ext uri="{FF2B5EF4-FFF2-40B4-BE49-F238E27FC236}">
                <a16:creationId xmlns:a16="http://schemas.microsoft.com/office/drawing/2014/main" id="{E758BC92-A877-4380-ADF6-B94163EAAA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6190" y="1981200"/>
            <a:ext cx="7772400" cy="4114800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kumimoji="0" lang="zh-CN" altLang="en-US" sz="2800" dirty="0"/>
              <a:t>     根据计算机技术的发展，按照三个阶段“学校的起源、学校的现状以及未来的学校什么样”，对学校的状况进行分析，并思考将来哪些业务会消失？</a:t>
            </a:r>
            <a:endParaRPr kumimoji="0" lang="en-US" altLang="zh-CN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F177FEFA-880A-4231-8B13-183017A2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D348-D235-4B80-97CF-67DCAC5591F6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512002" name="Rectangle 2">
            <a:extLst>
              <a:ext uri="{FF2B5EF4-FFF2-40B4-BE49-F238E27FC236}">
                <a16:creationId xmlns:a16="http://schemas.microsoft.com/office/drawing/2014/main" id="{0D108007-5698-411E-945E-C79583C285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089025"/>
            <a:ext cx="8135937" cy="5076825"/>
          </a:xfrm>
        </p:spPr>
        <p:txBody>
          <a:bodyPr/>
          <a:lstStyle/>
          <a:p>
            <a:pPr marL="609600" indent="-609600"/>
            <a:r>
              <a:rPr lang="zh-CN" altLang="en-US" sz="2800" noProof="1">
                <a:sym typeface="+mn-ea"/>
              </a:rPr>
              <a:t>基本知识：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800" dirty="0"/>
              <a:t>   数据</a:t>
            </a:r>
            <a:r>
              <a:rPr lang="en-US" altLang="zh-CN" sz="2800" dirty="0"/>
              <a:t>(Data)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800" dirty="0"/>
              <a:t>   数据库</a:t>
            </a:r>
            <a:r>
              <a:rPr lang="en-US" altLang="zh-CN" sz="2800" dirty="0"/>
              <a:t>(Database)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800" dirty="0"/>
              <a:t>   数据库管理系统</a:t>
            </a:r>
            <a:r>
              <a:rPr lang="en-US" altLang="zh-CN" sz="2800" dirty="0"/>
              <a:t>(DBMS)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800" dirty="0"/>
              <a:t>   数据库系统</a:t>
            </a:r>
            <a:r>
              <a:rPr lang="en-US" altLang="zh-CN" sz="2800" dirty="0"/>
              <a:t>(DBS)</a:t>
            </a:r>
          </a:p>
          <a:p>
            <a:pPr marL="609600" indent="-609600"/>
            <a:r>
              <a:rPr lang="zh-CN" altLang="en-US" sz="2800" noProof="1"/>
              <a:t>延展性学习：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2800" dirty="0">
                <a:latin typeface="Tahoma" panose="020B0604030504040204" pitchFamily="34" charset="0"/>
              </a:rPr>
              <a:t>数据库系统的开发包含哪些主要环节？</a:t>
            </a:r>
          </a:p>
          <a:p>
            <a:pPr marL="609600" indent="-609600"/>
            <a:r>
              <a:rPr lang="zh-CN" altLang="en-US" sz="2800" b="1" noProof="1"/>
              <a:t>作业</a:t>
            </a:r>
          </a:p>
          <a:p>
            <a:pPr marL="990600" lvl="1" indent="-533400">
              <a:buFontTx/>
              <a:buNone/>
            </a:pPr>
            <a:r>
              <a:rPr lang="en-US" altLang="zh-CN" sz="2400" noProof="1"/>
              <a:t>	</a:t>
            </a:r>
            <a:r>
              <a:rPr lang="zh-CN" altLang="en-US" sz="2400" noProof="1"/>
              <a:t>第</a:t>
            </a:r>
            <a:r>
              <a:rPr lang="en-US" altLang="zh-CN" sz="2400" noProof="1"/>
              <a:t>1</a:t>
            </a:r>
            <a:r>
              <a:rPr lang="zh-CN" altLang="en-US" sz="2400" noProof="1"/>
              <a:t>章习题：</a:t>
            </a:r>
            <a:r>
              <a:rPr lang="en-US" altLang="zh-CN" sz="2400" noProof="1"/>
              <a:t>1.8</a:t>
            </a:r>
            <a:r>
              <a:rPr lang="zh-CN" altLang="en-US" sz="2400" noProof="1"/>
              <a:t>，</a:t>
            </a:r>
            <a:r>
              <a:rPr lang="en-US" altLang="zh-CN" sz="2400" noProof="1"/>
              <a:t>1.9</a:t>
            </a:r>
            <a:r>
              <a:rPr lang="zh-CN" altLang="en-US" sz="2400" noProof="1"/>
              <a:t>，</a:t>
            </a:r>
            <a:r>
              <a:rPr lang="en-US" altLang="zh-CN" sz="2400" noProof="1"/>
              <a:t>1.10</a:t>
            </a:r>
            <a:r>
              <a:rPr lang="zh-CN" altLang="en-US" sz="2400" noProof="1"/>
              <a:t>。</a:t>
            </a:r>
          </a:p>
          <a:p>
            <a:pPr marL="609600" indent="-609600"/>
            <a:endParaRPr lang="zh-CN" altLang="en-US" sz="2400" noProof="1">
              <a:solidFill>
                <a:srgbClr val="0066FF"/>
              </a:solidFill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DCB133C-BEC1-4674-8D62-7DE8E5BBC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5888"/>
            <a:ext cx="4248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2800"/>
              <a:t>课后小结和作业安排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>
            <a:extLst>
              <a:ext uri="{FF2B5EF4-FFF2-40B4-BE49-F238E27FC236}">
                <a16:creationId xmlns:a16="http://schemas.microsoft.com/office/drawing/2014/main" id="{8B17C646-5994-4A5B-84F1-B22F5D9AE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前测小问题</a:t>
            </a:r>
          </a:p>
        </p:txBody>
      </p:sp>
      <p:sp>
        <p:nvSpPr>
          <p:cNvPr id="9218" name="内容占位符 2">
            <a:extLst>
              <a:ext uri="{FF2B5EF4-FFF2-40B4-BE49-F238E27FC236}">
                <a16:creationId xmlns:a16="http://schemas.microsoft.com/office/drawing/2014/main" id="{4B6F001D-8C92-4AA0-9DBB-A42F3354EF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为什么要学习数据库系统？</a:t>
            </a:r>
          </a:p>
        </p:txBody>
      </p:sp>
      <p:grpSp>
        <p:nvGrpSpPr>
          <p:cNvPr id="9219" name="组合 13">
            <a:extLst>
              <a:ext uri="{FF2B5EF4-FFF2-40B4-BE49-F238E27FC236}">
                <a16:creationId xmlns:a16="http://schemas.microsoft.com/office/drawing/2014/main" id="{FF45EB49-BEC5-4D7C-9108-62219E78AFA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15288" y="98425"/>
            <a:ext cx="995362" cy="908050"/>
            <a:chOff x="4970854" y="2513407"/>
            <a:chExt cx="599448" cy="59944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083D7B9-AFA1-4DF4-B318-A234521E5BC2}"/>
                </a:ext>
              </a:extLst>
            </p:cNvPr>
            <p:cNvSpPr/>
            <p:nvPr/>
          </p:nvSpPr>
          <p:spPr>
            <a:xfrm>
              <a:off x="4970854" y="2513407"/>
              <a:ext cx="599448" cy="599448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 noProof="1">
                <a:solidFill>
                  <a:srgbClr val="FDEBCD"/>
                </a:solidFill>
              </a:endParaRPr>
            </a:p>
          </p:txBody>
        </p:sp>
        <p:sp>
          <p:nvSpPr>
            <p:cNvPr id="9221" name="Freeform 17">
              <a:extLst>
                <a:ext uri="{FF2B5EF4-FFF2-40B4-BE49-F238E27FC236}">
                  <a16:creationId xmlns:a16="http://schemas.microsoft.com/office/drawing/2014/main" id="{30F0E04C-C529-405C-B7BE-D3A5B59AA6A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110341" y="2641777"/>
              <a:ext cx="289614" cy="309707"/>
            </a:xfrm>
            <a:custGeom>
              <a:avLst/>
              <a:gdLst>
                <a:gd name="T0" fmla="*/ 224 w 593"/>
                <a:gd name="T1" fmla="*/ 394 h 633"/>
                <a:gd name="T2" fmla="*/ 213 w 593"/>
                <a:gd name="T3" fmla="*/ 358 h 633"/>
                <a:gd name="T4" fmla="*/ 259 w 593"/>
                <a:gd name="T5" fmla="*/ 173 h 633"/>
                <a:gd name="T6" fmla="*/ 307 w 593"/>
                <a:gd name="T7" fmla="*/ 323 h 633"/>
                <a:gd name="T8" fmla="*/ 367 w 593"/>
                <a:gd name="T9" fmla="*/ 149 h 633"/>
                <a:gd name="T10" fmla="*/ 234 w 593"/>
                <a:gd name="T11" fmla="*/ 296 h 633"/>
                <a:gd name="T12" fmla="*/ 223 w 593"/>
                <a:gd name="T13" fmla="*/ 315 h 633"/>
                <a:gd name="T14" fmla="*/ 304 w 593"/>
                <a:gd name="T15" fmla="*/ 363 h 633"/>
                <a:gd name="T16" fmla="*/ 391 w 593"/>
                <a:gd name="T17" fmla="*/ 127 h 633"/>
                <a:gd name="T18" fmla="*/ 395 w 593"/>
                <a:gd name="T19" fmla="*/ 81 h 633"/>
                <a:gd name="T20" fmla="*/ 391 w 593"/>
                <a:gd name="T21" fmla="*/ 127 h 633"/>
                <a:gd name="T22" fmla="*/ 463 w 593"/>
                <a:gd name="T23" fmla="*/ 149 h 633"/>
                <a:gd name="T24" fmla="*/ 417 w 593"/>
                <a:gd name="T25" fmla="*/ 154 h 633"/>
                <a:gd name="T26" fmla="*/ 338 w 593"/>
                <a:gd name="T27" fmla="*/ 107 h 633"/>
                <a:gd name="T28" fmla="*/ 319 w 593"/>
                <a:gd name="T29" fmla="*/ 65 h 633"/>
                <a:gd name="T30" fmla="*/ 338 w 593"/>
                <a:gd name="T31" fmla="*/ 107 h 633"/>
                <a:gd name="T32" fmla="*/ 261 w 593"/>
                <a:gd name="T33" fmla="*/ 79 h 633"/>
                <a:gd name="T34" fmla="*/ 266 w 593"/>
                <a:gd name="T35" fmla="*/ 125 h 633"/>
                <a:gd name="T36" fmla="*/ 435 w 593"/>
                <a:gd name="T37" fmla="*/ 226 h 633"/>
                <a:gd name="T38" fmla="*/ 477 w 593"/>
                <a:gd name="T39" fmla="*/ 207 h 633"/>
                <a:gd name="T40" fmla="*/ 435 w 593"/>
                <a:gd name="T41" fmla="*/ 226 h 633"/>
                <a:gd name="T42" fmla="*/ 218 w 593"/>
                <a:gd name="T43" fmla="*/ 324 h 633"/>
                <a:gd name="T44" fmla="*/ 206 w 593"/>
                <a:gd name="T45" fmla="*/ 344 h 633"/>
                <a:gd name="T46" fmla="*/ 288 w 593"/>
                <a:gd name="T47" fmla="*/ 391 h 633"/>
                <a:gd name="T48" fmla="*/ 216 w 593"/>
                <a:gd name="T49" fmla="*/ 633 h 633"/>
                <a:gd name="T50" fmla="*/ 231 w 593"/>
                <a:gd name="T51" fmla="*/ 37 h 633"/>
                <a:gd name="T52" fmla="*/ 564 w 593"/>
                <a:gd name="T53" fmla="*/ 180 h 633"/>
                <a:gd name="T54" fmla="*/ 569 w 593"/>
                <a:gd name="T55" fmla="*/ 276 h 633"/>
                <a:gd name="T56" fmla="*/ 586 w 593"/>
                <a:gd name="T57" fmla="*/ 396 h 633"/>
                <a:gd name="T58" fmla="*/ 565 w 593"/>
                <a:gd name="T59" fmla="*/ 498 h 633"/>
                <a:gd name="T60" fmla="*/ 442 w 593"/>
                <a:gd name="T61" fmla="*/ 526 h 633"/>
                <a:gd name="T62" fmla="*/ 216 w 593"/>
                <a:gd name="T6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334346F-937E-46D5-838C-3BD5CF0DF6B8}"/>
              </a:ext>
            </a:extLst>
          </p:cNvPr>
          <p:cNvSpPr txBox="1"/>
          <p:nvPr/>
        </p:nvSpPr>
        <p:spPr>
          <a:xfrm>
            <a:off x="1021404" y="3811064"/>
            <a:ext cx="654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</a:rPr>
              <a:t>信息社会：业务工作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+mn-ea"/>
              </a:rPr>
              <a:t>+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</a:rPr>
              <a:t>计算机支持</a:t>
            </a:r>
            <a:endParaRPr lang="en-US" altLang="zh-CN" sz="320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内容占位符 2">
            <a:extLst>
              <a:ext uri="{FF2B5EF4-FFF2-40B4-BE49-F238E27FC236}">
                <a16:creationId xmlns:a16="http://schemas.microsoft.com/office/drawing/2014/main" id="{ACFD97BB-03B3-450E-BB53-71B7BA58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738" y="1196975"/>
            <a:ext cx="7772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/>
              <a:t>数据</a:t>
            </a:r>
            <a:r>
              <a:rPr lang="en-US" altLang="zh-CN" dirty="0"/>
              <a:t>(Data)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数据库</a:t>
            </a:r>
            <a:r>
              <a:rPr lang="en-US" altLang="zh-CN" dirty="0"/>
              <a:t>(Database)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数据库管理系统</a:t>
            </a:r>
            <a:r>
              <a:rPr lang="en-US" altLang="zh-CN" dirty="0"/>
              <a:t>(DBMS)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数据库系统</a:t>
            </a:r>
            <a:r>
              <a:rPr lang="en-US" altLang="zh-CN" dirty="0"/>
              <a:t>(DBS)</a:t>
            </a: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13A57044-2861-46DC-89DA-B007A00D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B34092-D73F-40D3-BF38-5C883EA09482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CN" sz="1400"/>
          </a:p>
        </p:txBody>
      </p:sp>
      <p:sp>
        <p:nvSpPr>
          <p:cNvPr id="31747" name="标题 1">
            <a:extLst>
              <a:ext uri="{FF2B5EF4-FFF2-40B4-BE49-F238E27FC236}">
                <a16:creationId xmlns:a16="http://schemas.microsoft.com/office/drawing/2014/main" id="{D6FCE6EF-9504-418A-B6F0-30E993B36510}"/>
              </a:ext>
            </a:extLst>
          </p:cNvPr>
          <p:cNvSpPr txBox="1">
            <a:spLocks/>
          </p:cNvSpPr>
          <p:nvPr/>
        </p:nvSpPr>
        <p:spPr bwMode="auto">
          <a:xfrm>
            <a:off x="544513" y="77788"/>
            <a:ext cx="7772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93750" indent="-3365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0" lang="en-US" altLang="zh-CN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数据库系统概述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73735183-A646-4C6C-9CF1-EBD8AF1E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400">
                <a:solidFill>
                  <a:schemeClr val="hlink"/>
                </a:solidFill>
                <a:latin typeface="Principals of Database System" charset="0"/>
              </a:rPr>
              <a:t>Database Systenm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36BA8386-4681-4551-8630-5E7166788B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 dirty="0"/>
              <a:t>1.1</a:t>
            </a:r>
            <a:r>
              <a:rPr lang="zh-CN" altLang="en-US" sz="3200" b="1" dirty="0"/>
              <a:t>数据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4A0CBEA-9EFC-428A-BAAF-F522E7E656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7315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zh-CN" altLang="en-US" sz="2400" b="1"/>
              <a:t>数据是数据库中存储和管理的基本对象</a:t>
            </a:r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400" b="1"/>
              <a:t>数据的定义</a:t>
            </a:r>
          </a:p>
          <a:p>
            <a:pPr marL="450850" lvl="1" indent="0" eaLnBrk="1" hangingPunct="1">
              <a:lnSpc>
                <a:spcPct val="90000"/>
              </a:lnSpc>
              <a:buFontTx/>
              <a:buNone/>
            </a:pPr>
            <a:r>
              <a:rPr kumimoji="0" lang="zh-CN" altLang="en-US" sz="2400" b="1"/>
              <a:t>描述事物的符号记录</a:t>
            </a:r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400" b="1"/>
              <a:t>数据的种类</a:t>
            </a:r>
          </a:p>
          <a:p>
            <a:pPr marL="450850" lvl="1" indent="0" eaLnBrk="1" hangingPunct="1">
              <a:lnSpc>
                <a:spcPct val="90000"/>
              </a:lnSpc>
              <a:buFontTx/>
              <a:buNone/>
            </a:pPr>
            <a:r>
              <a:rPr kumimoji="0" lang="zh-CN" altLang="en-US" sz="2400" b="1"/>
              <a:t>数字、文字、图形、图象、声音</a:t>
            </a:r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400" b="1"/>
              <a:t>数据的特点</a:t>
            </a:r>
          </a:p>
          <a:p>
            <a:pPr marL="450850" lvl="1" indent="0" eaLnBrk="1" hangingPunct="1">
              <a:lnSpc>
                <a:spcPct val="90000"/>
              </a:lnSpc>
              <a:buFontTx/>
              <a:buNone/>
            </a:pPr>
            <a:r>
              <a:rPr kumimoji="0" lang="zh-CN" altLang="en-US" sz="2400" b="1"/>
              <a:t>数据库中的数据与其语义是不可分的</a:t>
            </a:r>
            <a:r>
              <a:rPr kumimoji="0" lang="zh-CN" altLang="zh-CN" sz="2400" b="1"/>
              <a:t>（</a:t>
            </a:r>
            <a:r>
              <a:rPr kumimoji="0" lang="zh-CN" altLang="en-US" sz="2400" b="1"/>
              <a:t>通常需要满足一定的语义约束，否则就毫无意义）</a:t>
            </a:r>
            <a:endParaRPr kumimoji="0" lang="en-US" altLang="zh-CN" sz="2400" b="1"/>
          </a:p>
          <a:p>
            <a:pPr marL="450850" lvl="1" indent="0" eaLnBrk="1" hangingPunct="1">
              <a:lnSpc>
                <a:spcPct val="90000"/>
              </a:lnSpc>
              <a:buFontTx/>
              <a:buNone/>
            </a:pPr>
            <a:r>
              <a:rPr kumimoji="0" lang="zh-CN" altLang="en-US" sz="2400" b="1"/>
              <a:t>如：学生的性别，只能是“男”或“女”</a:t>
            </a:r>
            <a:endParaRPr kumimoji="0" lang="en-US" altLang="zh-CN"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4">
            <a:extLst>
              <a:ext uri="{FF2B5EF4-FFF2-40B4-BE49-F238E27FC236}">
                <a16:creationId xmlns:a16="http://schemas.microsoft.com/office/drawing/2014/main" id="{27C69738-4C64-4B80-B477-14C4050F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400">
                <a:solidFill>
                  <a:schemeClr val="hlink"/>
                </a:solidFill>
                <a:latin typeface="Principals of Database System" charset="0"/>
              </a:rPr>
              <a:t>Database Systenm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52C2083-C29F-4ECF-8F91-CB312D1FF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数据举例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BE82E58-573D-400D-AAD1-9FF39DA20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981200"/>
            <a:ext cx="8142287" cy="4114800"/>
          </a:xfrm>
        </p:spPr>
        <p:txBody>
          <a:bodyPr/>
          <a:lstStyle/>
          <a:p>
            <a:pPr eaLnBrk="1" hangingPunct="1"/>
            <a:r>
              <a:rPr kumimoji="0" lang="zh-CN" altLang="en-US" sz="2400"/>
              <a:t>学生档案中的一条学生记录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0" lang="zh-CN" altLang="en-US" sz="2400"/>
              <a:t>（李明，男，</a:t>
            </a:r>
            <a:r>
              <a:rPr kumimoji="0" lang="en-US" altLang="zh-CN" sz="2400"/>
              <a:t>1972</a:t>
            </a:r>
            <a:r>
              <a:rPr kumimoji="0" lang="zh-CN" altLang="en-US" sz="2400"/>
              <a:t>，重庆，计算机系，</a:t>
            </a:r>
            <a:r>
              <a:rPr kumimoji="0" lang="en-US" altLang="zh-CN" sz="2400"/>
              <a:t>1990</a:t>
            </a:r>
            <a:r>
              <a:rPr kumimoji="0" lang="zh-CN" altLang="en-US" sz="2400"/>
              <a:t>）</a:t>
            </a:r>
          </a:p>
          <a:p>
            <a:pPr eaLnBrk="1" hangingPunct="1"/>
            <a:r>
              <a:rPr kumimoji="0" lang="zh-CN" altLang="en-US" sz="2400"/>
              <a:t>数据语义的解释</a:t>
            </a:r>
            <a:endParaRPr kumimoji="0" lang="en-US" altLang="zh-CN" sz="2400"/>
          </a:p>
          <a:p>
            <a:pPr lvl="1" eaLnBrk="1" hangingPunct="1">
              <a:buFontTx/>
              <a:buNone/>
            </a:pPr>
            <a:r>
              <a:rPr kumimoji="0" lang="zh-CN" altLang="en-US" sz="2400"/>
              <a:t>数据的形式不能完全表达其内容，需要定义具有的语义内涵，才有有实际意义。比如，上述数据对象若结合下述语义，才能准确表达其真实内容。</a:t>
            </a:r>
            <a:endParaRPr kumimoji="0" lang="zh-CN" altLang="en-US"/>
          </a:p>
          <a:p>
            <a:pPr lvl="1" eaLnBrk="1" hangingPunct="1"/>
            <a:r>
              <a:rPr kumimoji="0" lang="zh-CN" altLang="en-US" sz="2400">
                <a:solidFill>
                  <a:srgbClr val="0000FF"/>
                </a:solidFill>
              </a:rPr>
              <a:t>语义</a:t>
            </a:r>
            <a:r>
              <a:rPr kumimoji="0" lang="en-US" altLang="zh-CN" sz="2400"/>
              <a:t>(</a:t>
            </a:r>
            <a:r>
              <a:rPr kumimoji="0" lang="zh-CN" altLang="en-US" sz="2400"/>
              <a:t>数据对象的内涵，即特征</a:t>
            </a:r>
            <a:r>
              <a:rPr kumimoji="0" lang="en-US" altLang="zh-CN" sz="2400"/>
              <a:t>)</a:t>
            </a:r>
            <a:r>
              <a:rPr kumimoji="0" lang="zh-CN" altLang="en-US" sz="2400"/>
              <a:t>：</a:t>
            </a:r>
            <a:endParaRPr kumimoji="0" lang="en-US" altLang="zh-CN" sz="2400"/>
          </a:p>
          <a:p>
            <a:pPr marL="806450" lvl="2" indent="0" eaLnBrk="1" hangingPunct="1">
              <a:buFontTx/>
              <a:buNone/>
            </a:pPr>
            <a:r>
              <a:rPr kumimoji="0" lang="zh-CN" altLang="en-US" sz="2000"/>
              <a:t>学生姓名、性别、出生年月、籍贯、所在系别、入学时间</a:t>
            </a:r>
          </a:p>
          <a:p>
            <a:pPr lvl="1" eaLnBrk="1" hangingPunct="1"/>
            <a:r>
              <a:rPr kumimoji="0" lang="zh-CN" altLang="en-US" sz="2400">
                <a:solidFill>
                  <a:srgbClr val="0000FF"/>
                </a:solidFill>
              </a:rPr>
              <a:t>解释</a:t>
            </a:r>
            <a:r>
              <a:rPr kumimoji="0" lang="zh-CN" altLang="en-US" sz="2400"/>
              <a:t>（数据对象所表达的内容）：</a:t>
            </a:r>
            <a:endParaRPr kumimoji="0" lang="en-US" altLang="zh-CN" sz="2400"/>
          </a:p>
          <a:p>
            <a:pPr marL="806450" lvl="2" indent="0" eaLnBrk="1" hangingPunct="1">
              <a:buFontTx/>
              <a:buNone/>
            </a:pPr>
            <a:r>
              <a:rPr kumimoji="0" lang="zh-CN" altLang="en-US" sz="2000"/>
              <a:t>李明是个大学生，</a:t>
            </a:r>
            <a:r>
              <a:rPr kumimoji="0" lang="en-US" altLang="zh-CN" sz="2000"/>
              <a:t>1972</a:t>
            </a:r>
            <a:r>
              <a:rPr kumimoji="0" lang="zh-CN" altLang="en-US" sz="2000"/>
              <a:t>年出生，重庆人，</a:t>
            </a:r>
            <a:r>
              <a:rPr kumimoji="0" lang="en-US" altLang="zh-CN" sz="2000"/>
              <a:t>1990</a:t>
            </a:r>
            <a:r>
              <a:rPr kumimoji="0" lang="zh-CN" altLang="en-US" sz="2000"/>
              <a:t>年考入计算机系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4">
            <a:extLst>
              <a:ext uri="{FF2B5EF4-FFF2-40B4-BE49-F238E27FC236}">
                <a16:creationId xmlns:a16="http://schemas.microsoft.com/office/drawing/2014/main" id="{21C7E546-667A-4156-B549-78672897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400">
                <a:solidFill>
                  <a:schemeClr val="hlink"/>
                </a:solidFill>
                <a:latin typeface="Principals of Database System" charset="0"/>
              </a:rPr>
              <a:t>Database Systenm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61A0AFD1-723E-452A-AFF3-77804A30F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dirty="0"/>
              <a:t>1.2 </a:t>
            </a:r>
            <a:r>
              <a:rPr lang="zh-CN" altLang="en-US" sz="3600" dirty="0"/>
              <a:t>数据库</a:t>
            </a:r>
            <a:endParaRPr lang="en-US" altLang="zh-CN" sz="3600" dirty="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934F912-8A20-4817-83A1-CCBE32FEF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 algn="just" eaLnBrk="1" hangingPunct="1"/>
            <a:r>
              <a:rPr kumimoji="0" lang="zh-CN" altLang="en-US" sz="2400"/>
              <a:t>为什么需要数据库</a:t>
            </a:r>
            <a:endParaRPr kumimoji="0" lang="en-US" altLang="zh-CN" sz="2400"/>
          </a:p>
          <a:p>
            <a:pPr marL="450850" lvl="1" indent="0" algn="just" eaLnBrk="1" hangingPunct="1">
              <a:buFontTx/>
              <a:buNone/>
            </a:pPr>
            <a:r>
              <a:rPr kumimoji="0" lang="zh-CN" altLang="en-US" sz="2400"/>
              <a:t>人们收集并抽取出一个应用所需要的大量数据之后，应将其分门别类地保存起来（即形成数据库），以供应用程序进一步加工处理，抽取或计算出有用信息</a:t>
            </a:r>
            <a:endParaRPr lang="zh-CN" altLang="en-US"/>
          </a:p>
          <a:p>
            <a:pPr algn="just" eaLnBrk="1" hangingPunct="1"/>
            <a:r>
              <a:rPr kumimoji="0" lang="zh-CN" altLang="en-US" sz="2400"/>
              <a:t>数据库的定义</a:t>
            </a:r>
          </a:p>
          <a:p>
            <a:pPr marL="450850" lvl="1" indent="0" algn="just" eaLnBrk="1" hangingPunct="1">
              <a:lnSpc>
                <a:spcPct val="120000"/>
              </a:lnSpc>
              <a:buFontTx/>
              <a:buNone/>
            </a:pPr>
            <a:r>
              <a:rPr kumimoji="0" lang="zh-CN" altLang="en-US" sz="2400"/>
              <a:t>数据库</a:t>
            </a:r>
            <a:r>
              <a:rPr kumimoji="0" lang="en-US" altLang="zh-CN" sz="2400"/>
              <a:t>(Database,</a:t>
            </a:r>
            <a:r>
              <a:rPr kumimoji="0" lang="zh-CN" altLang="en-US" sz="2400"/>
              <a:t>简称</a:t>
            </a:r>
            <a:r>
              <a:rPr kumimoji="0" lang="en-US" altLang="zh-CN" sz="2400"/>
              <a:t>DB)</a:t>
            </a:r>
            <a:r>
              <a:rPr kumimoji="0" lang="zh-CN" altLang="en-US" sz="2400"/>
              <a:t>是指：</a:t>
            </a:r>
            <a:r>
              <a:rPr kumimoji="0" lang="zh-CN" altLang="en-US" sz="2400">
                <a:solidFill>
                  <a:srgbClr val="0000FF"/>
                </a:solidFill>
              </a:rPr>
              <a:t>长期</a:t>
            </a:r>
            <a:r>
              <a:rPr kumimoji="0" lang="zh-CN" altLang="en-US" sz="2400"/>
              <a:t>储存在计算机内的、有</a:t>
            </a:r>
            <a:r>
              <a:rPr kumimoji="0" lang="zh-CN" altLang="en-US" sz="2400">
                <a:solidFill>
                  <a:srgbClr val="0000FF"/>
                </a:solidFill>
              </a:rPr>
              <a:t>组织</a:t>
            </a:r>
            <a:r>
              <a:rPr kumimoji="0" lang="zh-CN" altLang="en-US" sz="2400"/>
              <a:t>的、可</a:t>
            </a:r>
            <a:r>
              <a:rPr kumimoji="0" lang="zh-CN" altLang="en-US" sz="2400">
                <a:solidFill>
                  <a:srgbClr val="0000FF"/>
                </a:solidFill>
              </a:rPr>
              <a:t>共享</a:t>
            </a:r>
            <a:r>
              <a:rPr kumimoji="0" lang="zh-CN" altLang="en-US" sz="2400"/>
              <a:t>的</a:t>
            </a:r>
            <a:r>
              <a:rPr kumimoji="0" lang="zh-CN" altLang="en-US" sz="2400">
                <a:solidFill>
                  <a:srgbClr val="0000FF"/>
                </a:solidFill>
              </a:rPr>
              <a:t>大量</a:t>
            </a:r>
            <a:r>
              <a:rPr kumimoji="0" lang="zh-CN" altLang="en-US" sz="2400"/>
              <a:t>数据集合</a:t>
            </a:r>
            <a:endParaRPr kumimoji="0" lang="en-US" altLang="zh-CN" sz="2400"/>
          </a:p>
          <a:p>
            <a:pPr marL="450850" lvl="1" indent="0" algn="just" eaLnBrk="1" hangingPunct="1"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4">
            <a:extLst>
              <a:ext uri="{FF2B5EF4-FFF2-40B4-BE49-F238E27FC236}">
                <a16:creationId xmlns:a16="http://schemas.microsoft.com/office/drawing/2014/main" id="{990E17F8-5D02-4584-93A5-965EA4E4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400">
                <a:solidFill>
                  <a:schemeClr val="hlink"/>
                </a:solidFill>
                <a:latin typeface="Principals of Database System" charset="0"/>
              </a:rPr>
              <a:t>Database Systenm</a:t>
            </a:r>
          </a:p>
        </p:txBody>
      </p:sp>
      <p:sp>
        <p:nvSpPr>
          <p:cNvPr id="38914" name="Rectangle 1026">
            <a:extLst>
              <a:ext uri="{FF2B5EF4-FFF2-40B4-BE49-F238E27FC236}">
                <a16:creationId xmlns:a16="http://schemas.microsoft.com/office/drawing/2014/main" id="{FDE97471-2BC4-43DB-8C3C-E88E0434B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 dirty="0"/>
              <a:t>1.2</a:t>
            </a:r>
            <a:r>
              <a:rPr lang="zh-CN" altLang="en-US" sz="3200" b="1" dirty="0"/>
              <a:t> 数据库（举例）</a:t>
            </a:r>
          </a:p>
        </p:txBody>
      </p:sp>
      <p:sp>
        <p:nvSpPr>
          <p:cNvPr id="302084" name="AutoShape 1028">
            <a:extLst>
              <a:ext uri="{FF2B5EF4-FFF2-40B4-BE49-F238E27FC236}">
                <a16:creationId xmlns:a16="http://schemas.microsoft.com/office/drawing/2014/main" id="{75515138-7C04-4C3D-91A1-EDBA66F4A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 flipV="1">
            <a:off x="762000" y="2057400"/>
            <a:ext cx="7772400" cy="4114800"/>
          </a:xfrm>
          <a:prstGeom prst="verticalScroll">
            <a:avLst>
              <a:gd name="adj" fmla="val 7477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302085" name="Object 1029">
            <a:extLst>
              <a:ext uri="{FF2B5EF4-FFF2-40B4-BE49-F238E27FC236}">
                <a16:creationId xmlns:a16="http://schemas.microsoft.com/office/drawing/2014/main" id="{07C38043-3745-4577-946A-03C7151D9A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5838" y="2057400"/>
          <a:ext cx="7343775" cy="361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403600" imgH="1676400" progId="Word.Document.8">
                  <p:embed/>
                </p:oleObj>
              </mc:Choice>
              <mc:Fallback>
                <p:oleObj name="Document" r:id="rId3" imgW="3403600" imgH="1676400" progId="Word.Document.8">
                  <p:embed/>
                  <p:pic>
                    <p:nvPicPr>
                      <p:cNvPr id="302085" name="Object 1029">
                        <a:extLst>
                          <a:ext uri="{FF2B5EF4-FFF2-40B4-BE49-F238E27FC236}">
                            <a16:creationId xmlns:a16="http://schemas.microsoft.com/office/drawing/2014/main" id="{07C38043-3745-4577-946A-03C7151D9A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2057400"/>
                        <a:ext cx="7343775" cy="361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4" grpId="0" build="p" autoUpdateAnimBg="0"/>
    </p:bldLst>
  </p:timing>
</p:sld>
</file>

<file path=ppt/theme/theme1.xml><?xml version="1.0" encoding="utf-8"?>
<a:theme xmlns:a="http://schemas.openxmlformats.org/drawingml/2006/main" name="01069079">
  <a:themeElements>
    <a:clrScheme name="01069079 1">
      <a:dk1>
        <a:srgbClr val="545472"/>
      </a:dk1>
      <a:lt1>
        <a:srgbClr val="FFFFFF"/>
      </a:lt1>
      <a:dk2>
        <a:srgbClr val="892D5B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CCCCFF"/>
      </a:hlink>
      <a:folHlink>
        <a:srgbClr val="D9D9E5"/>
      </a:folHlink>
    </a:clrScheme>
    <a:fontScheme name="01069079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4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黑体" panose="02010609060101010101" pitchFamily="2" charset="-122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4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黑体" panose="02010609060101010101" pitchFamily="2" charset="-122"/>
            <a:ea typeface="黑体" panose="02010609060101010101" pitchFamily="2" charset="-122"/>
          </a:defRPr>
        </a:defPPr>
      </a:lstStyle>
    </a:lnDef>
  </a:objectDefaults>
  <a:extraClrSchemeLst>
    <a:extraClrScheme>
      <a:clrScheme name="01069079 1">
        <a:dk1>
          <a:srgbClr val="545472"/>
        </a:dk1>
        <a:lt1>
          <a:srgbClr val="FFFFFF"/>
        </a:lt1>
        <a:dk2>
          <a:srgbClr val="892D5B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CCCCFF"/>
        </a:hlink>
        <a:folHlink>
          <a:srgbClr val="D9D9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B7B7FF"/>
        </a:hlink>
        <a:folHlink>
          <a:srgbClr val="BCD8E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9DC6D5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CCDFE7"/>
        </a:accent5>
        <a:accent6>
          <a:srgbClr val="CD96B1"/>
        </a:accent6>
        <a:hlink>
          <a:srgbClr val="B7B7FF"/>
        </a:hlink>
        <a:folHlink>
          <a:srgbClr val="F2D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D5BAFC"/>
        </a:hlink>
        <a:folHlink>
          <a:srgbClr val="D7D9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FBE9BB"/>
        </a:hlink>
        <a:folHlink>
          <a:srgbClr val="CFE2C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D1EC9C"/>
        </a:hlink>
        <a:folHlink>
          <a:srgbClr val="EFE5C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01069079</Template>
  <TotalTime>26</TotalTime>
  <Words>2326</Words>
  <Application>Microsoft Office PowerPoint</Application>
  <PresentationFormat>全屏显示(4:3)</PresentationFormat>
  <Paragraphs>353</Paragraphs>
  <Slides>31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黑体</vt:lpstr>
      <vt:lpstr>楷体_GB2312</vt:lpstr>
      <vt:lpstr>宋体</vt:lpstr>
      <vt:lpstr>Arial</vt:lpstr>
      <vt:lpstr>Principals of Database System</vt:lpstr>
      <vt:lpstr>Tahoma</vt:lpstr>
      <vt:lpstr>Times New Roman</vt:lpstr>
      <vt:lpstr>Wingdings</vt:lpstr>
      <vt:lpstr>01069079</vt:lpstr>
      <vt:lpstr>Document</vt:lpstr>
      <vt:lpstr>            引言(数据库系统的基本概念) </vt:lpstr>
      <vt:lpstr>数据库在计算机系统中的位置</vt:lpstr>
      <vt:lpstr>主要学习目标 </vt:lpstr>
      <vt:lpstr>前测小问题</vt:lpstr>
      <vt:lpstr>PowerPoint 演示文稿</vt:lpstr>
      <vt:lpstr>1.1数据</vt:lpstr>
      <vt:lpstr>数据举例</vt:lpstr>
      <vt:lpstr>1.2 数据库</vt:lpstr>
      <vt:lpstr>1.2 数据库（举例）</vt:lpstr>
      <vt:lpstr>数据库的特征</vt:lpstr>
      <vt:lpstr>数据库的特征（续）</vt:lpstr>
      <vt:lpstr>1.3 数据库管理系统</vt:lpstr>
      <vt:lpstr>DBMS的主要功能</vt:lpstr>
      <vt:lpstr>DBMS的主要功能</vt:lpstr>
      <vt:lpstr>1.4 数据库系统</vt:lpstr>
      <vt:lpstr>二 数据库技术在应用开发中的作用</vt:lpstr>
      <vt:lpstr>PowerPoint 演示文稿</vt:lpstr>
      <vt:lpstr>数据流程图(样例)</vt:lpstr>
      <vt:lpstr>PowerPoint 演示文稿</vt:lpstr>
      <vt:lpstr>PowerPoint 演示文稿</vt:lpstr>
      <vt:lpstr>数据库视图技术(数据抽象)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5.1 DBS分层体系结构</vt:lpstr>
      <vt:lpstr>PowerPoint 演示文稿</vt:lpstr>
      <vt:lpstr>随堂小测试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第14讲:(第10章)            物理设计(数据库存储技术)</dc:title>
  <dc:subject/>
  <dc:creator>Microsoft Office 用户</dc:creator>
  <cp:keywords/>
  <dc:description/>
  <cp:lastModifiedBy>ylredleaf@sina.com</cp:lastModifiedBy>
  <cp:revision>83</cp:revision>
  <dcterms:created xsi:type="dcterms:W3CDTF">2018-05-01T14:31:45Z</dcterms:created>
  <dcterms:modified xsi:type="dcterms:W3CDTF">2021-04-07T13:48:06Z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TC010690792052</vt:lpwstr>
  </property>
  <property fmtid="{D5CDD505-2E9C-101B-9397-08002B2CF9AE}" pid="3" name="KSOProductBuildVer">
    <vt:lpwstr>2052-11.1.0.10314</vt:lpwstr>
  </property>
</Properties>
</file>