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627" r:id="rId3"/>
    <p:sldId id="628" r:id="rId4"/>
    <p:sldId id="629" r:id="rId5"/>
    <p:sldId id="472" r:id="rId6"/>
    <p:sldId id="474" r:id="rId7"/>
    <p:sldId id="476" r:id="rId8"/>
    <p:sldId id="473" r:id="rId9"/>
    <p:sldId id="475" r:id="rId10"/>
    <p:sldId id="477" r:id="rId11"/>
    <p:sldId id="478" r:id="rId12"/>
    <p:sldId id="479" r:id="rId13"/>
    <p:sldId id="481" r:id="rId14"/>
    <p:sldId id="482" r:id="rId15"/>
    <p:sldId id="483" r:id="rId16"/>
    <p:sldId id="500" r:id="rId17"/>
  </p:sldIdLst>
  <p:sldSz cx="9144000" cy="6858000" type="screen4x3"/>
  <p:notesSz cx="6735763" cy="9799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CC"/>
    <a:srgbClr val="FFCCCC"/>
    <a:srgbClr val="AB631B"/>
    <a:srgbClr val="0066FF"/>
    <a:srgbClr val="000000"/>
    <a:srgbClr val="428E5B"/>
    <a:srgbClr val="1EA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1B74C22-5D0E-49F3-AB17-97EA778B13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0036420-DFB0-4236-A3EC-26C04306F9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A339CFFD-42EE-442C-B4F6-9186DE2C2C4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b="0"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2B52EB59-6791-422D-B84C-DB8C4EA391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4E9CFD15-6DEC-4302-A058-5C2EB62124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8D6BC3D-ED38-4872-BC3E-B207F45007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6F6DED7-FED7-4FBC-BD60-4323C0094F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EE8E6ED-187E-4B24-A003-4D3AA73E95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678B8015-45DB-4C56-89D0-9085FBB3C2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4CEE672D-6FA3-4204-8839-A71347195D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b="0"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34047DE3-6258-46C3-AAFF-55E4B4BB6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8731382E-CCA7-41C1-B9D8-9D46ECB30B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5B577369-0645-4CF9-8518-70BD3D2F8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5747B00-E0C4-498C-93A4-5059663E19E9}" type="slidenum">
              <a:rPr lang="zh-CN" altLang="en-US" b="0"/>
              <a:pPr/>
              <a:t>1</a:t>
            </a:fld>
            <a:endParaRPr lang="en-US" altLang="zh-CN" b="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3F717D6-414B-44F7-AD84-D1FB364F2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35013"/>
            <a:ext cx="4900612" cy="3675062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9388A2F-BDFF-428A-A537-B8AA4CE52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A5747BE1-DAAE-4103-B842-A851A8057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D666B12-1BD4-4714-83E9-11C1DFEDCECF}" type="slidenum">
              <a:rPr lang="zh-CN" altLang="en-US" b="0"/>
              <a:pPr/>
              <a:t>6</a:t>
            </a:fld>
            <a:endParaRPr lang="en-US" altLang="zh-CN" b="0"/>
          </a:p>
        </p:txBody>
      </p:sp>
      <p:sp>
        <p:nvSpPr>
          <p:cNvPr id="19458" name="Rectangle 7">
            <a:extLst>
              <a:ext uri="{FF2B5EF4-FFF2-40B4-BE49-F238E27FC236}">
                <a16:creationId xmlns:a16="http://schemas.microsoft.com/office/drawing/2014/main" id="{8BC25B1D-54F3-45BF-AE13-D99EB3268F5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16350" y="9310688"/>
            <a:ext cx="291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9915530-FE9E-4041-9DCF-E7DCE8E21BC1}" type="slidenum">
              <a:rPr lang="zh-CN" altLang="en-US" b="0">
                <a:latin typeface="Helvetica" panose="020B0604020202020204" pitchFamily="34" charset="0"/>
                <a:ea typeface="MS PGothic" panose="020B0600070205080204" pitchFamily="34" charset="-128"/>
              </a:rPr>
              <a:pPr algn="r"/>
              <a:t>6</a:t>
            </a:fld>
            <a:endParaRPr lang="en-US" altLang="zh-CN" b="0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493DCE6-3643-414A-B71B-8B3FCA7A9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8280500-A269-4CC3-892C-2CC18D569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8841F7B9-9334-4043-B3BB-570048438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C7A9883-C7E0-4F99-A51E-B1678F65A9EC}" type="slidenum">
              <a:rPr lang="zh-CN" altLang="en-US" b="0"/>
              <a:pPr/>
              <a:t>7</a:t>
            </a:fld>
            <a:endParaRPr lang="en-US" altLang="zh-CN" b="0"/>
          </a:p>
        </p:txBody>
      </p:sp>
      <p:sp>
        <p:nvSpPr>
          <p:cNvPr id="21506" name="Rectangle 7">
            <a:extLst>
              <a:ext uri="{FF2B5EF4-FFF2-40B4-BE49-F238E27FC236}">
                <a16:creationId xmlns:a16="http://schemas.microsoft.com/office/drawing/2014/main" id="{145AE0B4-2B43-41D8-AFF7-30D10FA9D40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16350" y="9310688"/>
            <a:ext cx="291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186E7E8-CE97-479E-8C38-3E50B1DFF013}" type="slidenum">
              <a:rPr lang="zh-CN" altLang="en-US" b="0">
                <a:latin typeface="Helvetica" panose="020B0604020202020204" pitchFamily="34" charset="0"/>
                <a:ea typeface="MS PGothic" panose="020B0600070205080204" pitchFamily="34" charset="-128"/>
              </a:rPr>
              <a:pPr algn="r"/>
              <a:t>7</a:t>
            </a:fld>
            <a:endParaRPr lang="en-US" altLang="zh-CN" b="0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CF5AB39-C228-462F-9EF1-DC12C8312A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6135C7D-E136-4551-8845-23A69F991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>
            <a:extLst>
              <a:ext uri="{FF2B5EF4-FFF2-40B4-BE49-F238E27FC236}">
                <a16:creationId xmlns:a16="http://schemas.microsoft.com/office/drawing/2014/main" id="{F2B72075-5320-484C-ACE1-9F9F95F949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备注占位符 2">
            <a:extLst>
              <a:ext uri="{FF2B5EF4-FFF2-40B4-BE49-F238E27FC236}">
                <a16:creationId xmlns:a16="http://schemas.microsoft.com/office/drawing/2014/main" id="{DFD6A337-8762-4950-B5EA-15D42B378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3" name="幻灯片编号占位符 3">
            <a:extLst>
              <a:ext uri="{FF2B5EF4-FFF2-40B4-BE49-F238E27FC236}">
                <a16:creationId xmlns:a16="http://schemas.microsoft.com/office/drawing/2014/main" id="{D9407AFA-70D6-4A8E-9A6C-89A0CD66E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584680-68A6-40B8-989B-F8BC8F83FF72}" type="slidenum">
              <a:rPr lang="zh-CN" altLang="en-US" b="0"/>
              <a:pPr/>
              <a:t>15</a:t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57544E9-C1A1-4544-AFEC-EB36D44777CD}"/>
              </a:ext>
            </a:extLst>
          </p:cNvPr>
          <p:cNvGrpSpPr>
            <a:grpSpLocks/>
          </p:cNvGrpSpPr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7B0AC0-5C54-478A-965B-41840E74A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8019122B-70E2-4213-8D7B-357FD13C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0CE50CE-9A11-4911-BA85-2D2F3F97D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BF935EC-8CCE-49BD-B7EF-7A244F9F7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7E38E00-7BDD-45C0-89B5-AB1952316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D46E72B6-3238-4EE8-86F1-9D92598A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1DF9E24-DEE3-4FC8-A7FE-C6EE3E132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B39D813-2091-4314-8F98-B12962018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3414B93-BC38-43E8-9FFE-006AF0E3A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A0B179E-E5B4-4DDA-A3E9-8FE338EC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FAA36E4-A70B-4B14-AD42-6B121DF29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F787BF5D-63F4-4749-81A9-8CA0933FC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79AA311-CA43-4417-B603-3730BACF2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73F9B20-F5A5-4B5A-9F60-B6851C48B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24E0867-8A1A-422D-ADB5-2C3ECC0CB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82C1781-2604-4337-AFDF-77F2E7D91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6D242E0-3284-4247-B47C-7D0D1CD8E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D5948901-27F5-413F-AF96-59170C536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7442189-96C0-4095-81EC-FF88F542B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535CA42A-10AB-4D8B-9B50-743C32AF0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19A01BA4-E86C-443A-A2F1-1046789CC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9C102827-0194-49F1-BB4F-E7182DC1A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5F61CB1B-A06E-43FE-9050-5D41E4F69B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4D7726E6-2CC0-4BB9-90F0-016F629286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6DE83227-1EC8-4B17-9C48-AD26B668CC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FF2ED36B-3EEE-4D09-9772-CC06B9A7E7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7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A8777E-B6F7-4810-9DE6-2FCCD5383F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FEFB9A-92D1-45E2-8580-FD2D993E85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D1B440-6F35-4813-9077-4A3A6C65D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10BD7-4514-4A3C-B836-4D5469E655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8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681B9-3806-425C-BB49-01ED624034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F0D9DC-F354-4EA0-82A6-B5E3F4FFA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757720-BA1B-4954-A2C6-EE6FD344B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AABC-E8DF-4FB7-A232-283549349E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37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7C559-5BE1-4116-BF51-8DC17E934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F66206-C41D-4D86-80ED-281413917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6E4BB4-092A-484D-B978-BA71EBD765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D2206-85BA-4105-8B85-E9DBF1CE45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4BAFBE-00D9-4028-A2C4-C09BB9740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AF2351-78F4-4774-8924-87026BF7FA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334152-BFE9-4EF9-AEA5-B9603E9CB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A02784-9F1B-40A7-97D2-AE862086AD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36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447C3-D882-4741-AA8C-AF972A35B5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7C014E-89BF-43DA-8842-B1475E33F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3A94A-6AFD-4FB0-B629-C8C705BC91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79601-CD94-455F-8A1A-1588C92E0A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9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3D9815-163B-4783-A1BD-ACED405052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EBCA3-5992-4007-834B-F0DDE96B4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2C1C860-318B-4794-A213-8DBFA3E3D2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6AEC8-6436-4425-BA00-1CF333AF4F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16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0002D6-00BC-4DB3-9413-E86A4A24EE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AABFAC-E64D-41E8-BCFF-0362B046DF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EF1EB8-D0C7-4B93-B914-AE7C73F826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659A9-7962-4F61-AD20-02E77D1A69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00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8FFC9B7-6DA4-4702-B39E-CC4610D8B6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FB9E14-E323-4F48-8569-DEB635F895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E9E3BD-FD80-4FA4-8085-CF51703DD0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AABBB8-C869-4868-9DE1-2AA1F9540C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69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337BF-B816-4541-9F0F-9B32ED22CA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CB13A-1A5D-4034-B08F-D80444EF4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9E1C6-45B3-4A3E-82AD-A83F872DCC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A7A54-EBC5-451B-B10D-0A899EEA19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49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7E80A-243A-4D63-9577-69E6C2B3BE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E218B-1EBB-4B16-8F32-A72F4DC48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0917C-98C3-41C6-90A3-04820EB99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F2B52-9967-4852-8AE2-5BF1F96B92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95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>
            <a:extLst>
              <a:ext uri="{FF2B5EF4-FFF2-40B4-BE49-F238E27FC236}">
                <a16:creationId xmlns:a16="http://schemas.microsoft.com/office/drawing/2014/main" id="{A29BB6CE-3C4A-41C9-80DA-7BC4CFDCC83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32" name="Group 7">
              <a:extLst>
                <a:ext uri="{FF2B5EF4-FFF2-40B4-BE49-F238E27FC236}">
                  <a16:creationId xmlns:a16="http://schemas.microsoft.com/office/drawing/2014/main" id="{7E845A27-544C-4B19-8694-442C95DE7E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1037" name="Freeform 8">
                <a:extLst>
                  <a:ext uri="{FF2B5EF4-FFF2-40B4-BE49-F238E27FC236}">
                    <a16:creationId xmlns:a16="http://schemas.microsoft.com/office/drawing/2014/main" id="{50C582DC-1008-46A0-AD4C-8C6520223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9">
                <a:extLst>
                  <a:ext uri="{FF2B5EF4-FFF2-40B4-BE49-F238E27FC236}">
                    <a16:creationId xmlns:a16="http://schemas.microsoft.com/office/drawing/2014/main" id="{9C44FF72-1429-4E49-972E-E023729C8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Freeform 10">
                <a:extLst>
                  <a:ext uri="{FF2B5EF4-FFF2-40B4-BE49-F238E27FC236}">
                    <a16:creationId xmlns:a16="http://schemas.microsoft.com/office/drawing/2014/main" id="{6698F88D-CA7A-452A-860B-8A6FA1AE9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0" y="453"/>
                  </a:cxn>
                  <a:cxn ang="0">
                    <a:pos x="72" y="324"/>
                  </a:cxn>
                  <a:cxn ang="0">
                    <a:pos x="198" y="201"/>
                  </a:cxn>
                  <a:cxn ang="0">
                    <a:pos x="366" y="102"/>
                  </a:cxn>
                  <a:cxn ang="0">
                    <a:pos x="531" y="36"/>
                  </a:cxn>
                  <a:cxn ang="0">
                    <a:pos x="609" y="0"/>
                  </a:cxn>
                  <a:cxn ang="0">
                    <a:pos x="708" y="3"/>
                  </a:cxn>
                  <a:cxn ang="0">
                    <a:pos x="591" y="66"/>
                  </a:cxn>
                  <a:cxn ang="0">
                    <a:pos x="417" y="126"/>
                  </a:cxn>
                  <a:cxn ang="0">
                    <a:pos x="237" y="231"/>
                  </a:cxn>
                  <a:cxn ang="0">
                    <a:pos x="117" y="345"/>
                  </a:cxn>
                  <a:cxn ang="0">
                    <a:pos x="51" y="459"/>
                  </a:cxn>
                  <a:cxn ang="0">
                    <a:pos x="0" y="453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0" name="Freeform 11">
                <a:extLst>
                  <a:ext uri="{FF2B5EF4-FFF2-40B4-BE49-F238E27FC236}">
                    <a16:creationId xmlns:a16="http://schemas.microsoft.com/office/drawing/2014/main" id="{F6FCEE3F-EF40-4203-9E1E-D36A6B36A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2">
                <a:extLst>
                  <a:ext uri="{FF2B5EF4-FFF2-40B4-BE49-F238E27FC236}">
                    <a16:creationId xmlns:a16="http://schemas.microsoft.com/office/drawing/2014/main" id="{3C66F653-04C3-4B30-BE20-7C7F4F61B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3">
                <a:extLst>
                  <a:ext uri="{FF2B5EF4-FFF2-40B4-BE49-F238E27FC236}">
                    <a16:creationId xmlns:a16="http://schemas.microsoft.com/office/drawing/2014/main" id="{9A363B6A-1831-4398-9A08-6B3CB1D23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4">
                <a:extLst>
                  <a:ext uri="{FF2B5EF4-FFF2-40B4-BE49-F238E27FC236}">
                    <a16:creationId xmlns:a16="http://schemas.microsoft.com/office/drawing/2014/main" id="{4882DB2B-E491-4F03-A561-4CC2E3814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5">
                <a:extLst>
                  <a:ext uri="{FF2B5EF4-FFF2-40B4-BE49-F238E27FC236}">
                    <a16:creationId xmlns:a16="http://schemas.microsoft.com/office/drawing/2014/main" id="{92D68C0C-F190-48A9-9F87-4E69CEAC4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6">
                <a:extLst>
                  <a:ext uri="{FF2B5EF4-FFF2-40B4-BE49-F238E27FC236}">
                    <a16:creationId xmlns:a16="http://schemas.microsoft.com/office/drawing/2014/main" id="{01840B1F-B870-4583-8F40-8269660A3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7">
                <a:extLst>
                  <a:ext uri="{FF2B5EF4-FFF2-40B4-BE49-F238E27FC236}">
                    <a16:creationId xmlns:a16="http://schemas.microsoft.com/office/drawing/2014/main" id="{B4618D5F-13F8-4434-8182-1E58DB64B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18">
                <a:extLst>
                  <a:ext uri="{FF2B5EF4-FFF2-40B4-BE49-F238E27FC236}">
                    <a16:creationId xmlns:a16="http://schemas.microsoft.com/office/drawing/2014/main" id="{F46750A6-A803-439B-9899-0E28FB8DE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19">
                <a:extLst>
                  <a:ext uri="{FF2B5EF4-FFF2-40B4-BE49-F238E27FC236}">
                    <a16:creationId xmlns:a16="http://schemas.microsoft.com/office/drawing/2014/main" id="{11980B72-E8C8-4809-91A9-E2DDAAFB9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0">
                <a:extLst>
                  <a:ext uri="{FF2B5EF4-FFF2-40B4-BE49-F238E27FC236}">
                    <a16:creationId xmlns:a16="http://schemas.microsoft.com/office/drawing/2014/main" id="{23399900-0704-4DE4-905A-B6897235F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Freeform 21">
                <a:extLst>
                  <a:ext uri="{FF2B5EF4-FFF2-40B4-BE49-F238E27FC236}">
                    <a16:creationId xmlns:a16="http://schemas.microsoft.com/office/drawing/2014/main" id="{BD04513C-7AA2-4D1F-951B-80F027B08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Freeform 22">
                <a:extLst>
                  <a:ext uri="{FF2B5EF4-FFF2-40B4-BE49-F238E27FC236}">
                    <a16:creationId xmlns:a16="http://schemas.microsoft.com/office/drawing/2014/main" id="{8BAF5E70-7691-473E-9CFB-557472C69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Freeform 23">
                <a:extLst>
                  <a:ext uri="{FF2B5EF4-FFF2-40B4-BE49-F238E27FC236}">
                    <a16:creationId xmlns:a16="http://schemas.microsoft.com/office/drawing/2014/main" id="{2F63DAB0-1DCB-48F5-B09B-B47592404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" name="Freeform 24">
                <a:extLst>
                  <a:ext uri="{FF2B5EF4-FFF2-40B4-BE49-F238E27FC236}">
                    <a16:creationId xmlns:a16="http://schemas.microsoft.com/office/drawing/2014/main" id="{F06C970F-7810-4A31-823A-D903AAB25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/>
                <a:ahLst/>
                <a:cxnLst>
                  <a:cxn ang="0">
                    <a:pos x="0" y="158"/>
                  </a:cxn>
                  <a:cxn ang="0">
                    <a:pos x="12" y="137"/>
                  </a:cxn>
                  <a:cxn ang="0">
                    <a:pos x="162" y="71"/>
                  </a:cxn>
                  <a:cxn ang="0">
                    <a:pos x="249" y="20"/>
                  </a:cxn>
                  <a:cxn ang="0">
                    <a:pos x="285" y="2"/>
                  </a:cxn>
                  <a:cxn ang="0">
                    <a:pos x="309" y="11"/>
                  </a:cxn>
                  <a:cxn ang="0">
                    <a:pos x="303" y="47"/>
                  </a:cxn>
                  <a:cxn ang="0">
                    <a:pos x="219" y="89"/>
                  </a:cxn>
                  <a:cxn ang="0">
                    <a:pos x="108" y="140"/>
                  </a:cxn>
                  <a:cxn ang="0">
                    <a:pos x="57" y="152"/>
                  </a:cxn>
                  <a:cxn ang="0">
                    <a:pos x="0" y="158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54" name="Freeform 25">
                <a:extLst>
                  <a:ext uri="{FF2B5EF4-FFF2-40B4-BE49-F238E27FC236}">
                    <a16:creationId xmlns:a16="http://schemas.microsoft.com/office/drawing/2014/main" id="{830DB1BC-697A-4C30-959A-14EFC3CB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Freeform 26">
                <a:extLst>
                  <a:ext uri="{FF2B5EF4-FFF2-40B4-BE49-F238E27FC236}">
                    <a16:creationId xmlns:a16="http://schemas.microsoft.com/office/drawing/2014/main" id="{CDE10E43-15EB-4FA3-8CB7-C9A49F380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Freeform 27">
                <a:extLst>
                  <a:ext uri="{FF2B5EF4-FFF2-40B4-BE49-F238E27FC236}">
                    <a16:creationId xmlns:a16="http://schemas.microsoft.com/office/drawing/2014/main" id="{E2E16EE7-64F4-494B-9F90-6EBA444E5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188" y="3"/>
                  </a:cxn>
                  <a:cxn ang="0">
                    <a:pos x="323" y="27"/>
                  </a:cxn>
                  <a:cxn ang="0">
                    <a:pos x="464" y="69"/>
                  </a:cxn>
                  <a:cxn ang="0">
                    <a:pos x="521" y="90"/>
                  </a:cxn>
                  <a:cxn ang="0">
                    <a:pos x="533" y="105"/>
                  </a:cxn>
                  <a:cxn ang="0">
                    <a:pos x="497" y="120"/>
                  </a:cxn>
                  <a:cxn ang="0">
                    <a:pos x="452" y="108"/>
                  </a:cxn>
                  <a:cxn ang="0">
                    <a:pos x="350" y="72"/>
                  </a:cxn>
                  <a:cxn ang="0">
                    <a:pos x="158" y="39"/>
                  </a:cxn>
                  <a:cxn ang="0">
                    <a:pos x="50" y="39"/>
                  </a:cxn>
                  <a:cxn ang="0">
                    <a:pos x="23" y="6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" name="Freeform 28">
                <a:extLst>
                  <a:ext uri="{FF2B5EF4-FFF2-40B4-BE49-F238E27FC236}">
                    <a16:creationId xmlns:a16="http://schemas.microsoft.com/office/drawing/2014/main" id="{8DE9B3B6-5E76-4F7F-9DAA-87626E9BF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/>
                <a:ahLst/>
                <a:cxnLst>
                  <a:cxn ang="0">
                    <a:pos x="800" y="24"/>
                  </a:cxn>
                  <a:cxn ang="0">
                    <a:pos x="782" y="15"/>
                  </a:cxn>
                  <a:cxn ang="0">
                    <a:pos x="659" y="63"/>
                  </a:cxn>
                  <a:cxn ang="0">
                    <a:pos x="500" y="84"/>
                  </a:cxn>
                  <a:cxn ang="0">
                    <a:pos x="326" y="69"/>
                  </a:cxn>
                  <a:cxn ang="0">
                    <a:pos x="98" y="21"/>
                  </a:cxn>
                  <a:cxn ang="0">
                    <a:pos x="11" y="6"/>
                  </a:cxn>
                  <a:cxn ang="0">
                    <a:pos x="32" y="60"/>
                  </a:cxn>
                  <a:cxn ang="0">
                    <a:pos x="155" y="96"/>
                  </a:cxn>
                  <a:cxn ang="0">
                    <a:pos x="410" y="138"/>
                  </a:cxn>
                  <a:cxn ang="0">
                    <a:pos x="596" y="129"/>
                  </a:cxn>
                  <a:cxn ang="0">
                    <a:pos x="737" y="90"/>
                  </a:cxn>
                  <a:cxn ang="0">
                    <a:pos x="788" y="69"/>
                  </a:cxn>
                  <a:cxn ang="0">
                    <a:pos x="800" y="24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58" name="Freeform 29">
                <a:extLst>
                  <a:ext uri="{FF2B5EF4-FFF2-40B4-BE49-F238E27FC236}">
                    <a16:creationId xmlns:a16="http://schemas.microsoft.com/office/drawing/2014/main" id="{30287BC7-6ED3-4932-886F-59183978D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30">
              <a:extLst>
                <a:ext uri="{FF2B5EF4-FFF2-40B4-BE49-F238E27FC236}">
                  <a16:creationId xmlns:a16="http://schemas.microsoft.com/office/drawing/2014/main" id="{FCA1C631-6AA6-4EA1-A07E-C6442E6D0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1034" name="Freeform 31">
                <a:extLst>
                  <a:ext uri="{FF2B5EF4-FFF2-40B4-BE49-F238E27FC236}">
                    <a16:creationId xmlns:a16="http://schemas.microsoft.com/office/drawing/2014/main" id="{C6A639CC-313E-40E2-B56A-8B1FC491A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32">
                <a:extLst>
                  <a:ext uri="{FF2B5EF4-FFF2-40B4-BE49-F238E27FC236}">
                    <a16:creationId xmlns:a16="http://schemas.microsoft.com/office/drawing/2014/main" id="{22722E08-3586-4D38-8C16-F4FCFBC2F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33">
                <a:extLst>
                  <a:ext uri="{FF2B5EF4-FFF2-40B4-BE49-F238E27FC236}">
                    <a16:creationId xmlns:a16="http://schemas.microsoft.com/office/drawing/2014/main" id="{74E25469-99BE-4F66-BC13-B02FE0F49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535F5876-D07E-4E6D-AE91-16A89B9FB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B12D8D1-0A02-4F09-9768-B0ADD56B5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24F213-FE6B-4BB3-ABE9-8F764B23E9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  <a:ea typeface="宋体" pitchFamily="2" charset="-122"/>
                <a:cs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14CDF27-AB36-4A83-ADC8-6A940C6A67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  <a:cs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CEF89C2-FE2D-47BD-9EBC-C9F287AF04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宋体" panose="02010600030101010101" pitchFamily="2" charset="-122"/>
              </a:defRPr>
            </a:lvl1pPr>
          </a:lstStyle>
          <a:p>
            <a:fld id="{794C6670-4834-41DC-A121-624E2868FC2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itchFamily="2" charset="-122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itchFamily="2" charset="-122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itchFamily="2" charset="-122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itchFamily="2" charset="-122"/>
          <a:ea typeface="宋体" pitchFamily="2" charset="-122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3">
            <a:extLst>
              <a:ext uri="{FF2B5EF4-FFF2-40B4-BE49-F238E27FC236}">
                <a16:creationId xmlns:a16="http://schemas.microsoft.com/office/drawing/2014/main" id="{32D1C5CF-677E-4252-A852-C3A291EB5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874546-1F2F-43B2-B90C-5488E26E80BF}" type="slidenum">
              <a:rPr kumimoji="0" lang="zh-CN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B4E8284-54E0-484C-8601-8BA0285C60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1052513"/>
            <a:ext cx="7772400" cy="3384550"/>
          </a:xfrm>
        </p:spPr>
        <p:txBody>
          <a:bodyPr/>
          <a:lstStyle/>
          <a:p>
            <a:pPr algn="l"/>
            <a:r>
              <a:rPr kumimoji="0" lang="zh-CN" altLang="en-US" sz="2000" b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0" lang="en-US" altLang="zh-CN" sz="2000" b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000" b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讲</a:t>
            </a:r>
            <a:r>
              <a:rPr kumimoji="0" lang="en-US" altLang="zh-CN" sz="2000" b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br>
              <a:rPr kumimoji="0" lang="en-US" altLang="zh-CN" sz="12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18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kumimoji="0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E-R</a:t>
            </a:r>
            <a:r>
              <a:rPr kumimoji="0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模型基本知识</a:t>
            </a:r>
            <a:br>
              <a:rPr kumimoji="0" lang="en-US" altLang="zh-CN" sz="3600">
                <a:latin typeface="黑体" panose="02010609060101010101" pitchFamily="49" charset="-122"/>
                <a:ea typeface="楷体_GB2312" pitchFamily="49" charset="-122"/>
              </a:rPr>
            </a:br>
            <a:endParaRPr kumimoji="0" lang="en-US" altLang="zh-CN" sz="3600">
              <a:latin typeface="黑体" panose="02010609060101010101" pitchFamily="49" charset="-122"/>
              <a:ea typeface="楷体_GB2312" pitchFamily="49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B5D2382-224A-4C26-AEEE-ABB7AC9F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76250"/>
            <a:ext cx="33845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课程名称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数据库系统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-----------------------------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4FE6587-E4BE-4024-91D2-247F58D1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4868863"/>
            <a:ext cx="7019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		单 位：</a:t>
            </a:r>
            <a:r>
              <a:rPr kumimoji="0" lang="zh-CN" altLang="en-US" sz="200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重庆大学计算机学院</a:t>
            </a:r>
            <a:endParaRPr kumimoji="0" lang="zh-CN" altLang="en-US" sz="2000" b="0">
              <a:solidFill>
                <a:srgbClr val="0066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7CC8FE54-132E-4CE2-9762-F5C94D8D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A71F5F-7915-4998-87D5-F81B7774C540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08B7D1B-A5A3-45DA-BF35-25772B7D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3" y="965200"/>
            <a:ext cx="3984625" cy="833438"/>
          </a:xfrm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常见联系集类型</a:t>
            </a:r>
            <a:b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映射基数)示例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579" name="Picture 7" descr="7">
            <a:extLst>
              <a:ext uri="{FF2B5EF4-FFF2-40B4-BE49-F238E27FC236}">
                <a16:creationId xmlns:a16="http://schemas.microsoft.com/office/drawing/2014/main" id="{3E783AB6-7D64-430D-9E3C-4E333606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5" y="982663"/>
            <a:ext cx="475138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 descr="7">
            <a:extLst>
              <a:ext uri="{FF2B5EF4-FFF2-40B4-BE49-F238E27FC236}">
                <a16:creationId xmlns:a16="http://schemas.microsoft.com/office/drawing/2014/main" id="{5C1D93AE-6F28-4211-97BA-14D7F0EA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3586163"/>
            <a:ext cx="467995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11">
            <a:extLst>
              <a:ext uri="{FF2B5EF4-FFF2-40B4-BE49-F238E27FC236}">
                <a16:creationId xmlns:a16="http://schemas.microsoft.com/office/drawing/2014/main" id="{A263261A-CD8D-4311-AE66-D20902B12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57150"/>
            <a:ext cx="7772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联系集类型与弱实体</a:t>
            </a: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1727FCE9-788D-420C-B718-5EA7BCAF300D}"/>
              </a:ext>
            </a:extLst>
          </p:cNvPr>
          <p:cNvGrpSpPr>
            <a:grpSpLocks/>
          </p:cNvGrpSpPr>
          <p:nvPr/>
        </p:nvGrpSpPr>
        <p:grpSpPr bwMode="auto">
          <a:xfrm>
            <a:off x="4170363" y="2638425"/>
            <a:ext cx="4340225" cy="3624263"/>
            <a:chOff x="2627" y="1662"/>
            <a:chExt cx="2734" cy="2283"/>
          </a:xfrm>
        </p:grpSpPr>
        <p:sp>
          <p:nvSpPr>
            <p:cNvPr id="24604" name="Text Box 3">
              <a:extLst>
                <a:ext uri="{FF2B5EF4-FFF2-40B4-BE49-F238E27FC236}">
                  <a16:creationId xmlns:a16="http://schemas.microsoft.com/office/drawing/2014/main" id="{0ED08D75-B51B-4829-B2C7-F0CC34B54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662"/>
              <a:ext cx="8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一对一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(1:1)</a:t>
              </a:r>
            </a:p>
          </p:txBody>
        </p:sp>
        <p:sp>
          <p:nvSpPr>
            <p:cNvPr id="24605" name="Text Box 4">
              <a:extLst>
                <a:ext uri="{FF2B5EF4-FFF2-40B4-BE49-F238E27FC236}">
                  <a16:creationId xmlns:a16="http://schemas.microsoft.com/office/drawing/2014/main" id="{6A430381-8CAF-4029-B212-30D686929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1662"/>
              <a:ext cx="6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一对多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(1</a:t>
              </a: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：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n)</a:t>
              </a:r>
            </a:p>
          </p:txBody>
        </p:sp>
        <p:sp>
          <p:nvSpPr>
            <p:cNvPr id="24606" name="Text Box 3">
              <a:extLst>
                <a:ext uri="{FF2B5EF4-FFF2-40B4-BE49-F238E27FC236}">
                  <a16:creationId xmlns:a16="http://schemas.microsoft.com/office/drawing/2014/main" id="{79A5A83C-9B33-488F-B9E5-0AD9438FD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3456"/>
              <a:ext cx="9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多对一（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n:1</a:t>
              </a: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）</a:t>
              </a:r>
            </a:p>
          </p:txBody>
        </p:sp>
        <p:sp>
          <p:nvSpPr>
            <p:cNvPr id="24607" name="Text Box 4">
              <a:extLst>
                <a:ext uri="{FF2B5EF4-FFF2-40B4-BE49-F238E27FC236}">
                  <a16:creationId xmlns:a16="http://schemas.microsoft.com/office/drawing/2014/main" id="{A86508AC-E4F5-4A78-AC68-6DC612B46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" y="3456"/>
              <a:ext cx="73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多对多（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n:m</a:t>
              </a: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）</a:t>
              </a:r>
            </a:p>
          </p:txBody>
        </p:sp>
        <p:grpSp>
          <p:nvGrpSpPr>
            <p:cNvPr id="24608" name="Group 19">
              <a:extLst>
                <a:ext uri="{FF2B5EF4-FFF2-40B4-BE49-F238E27FC236}">
                  <a16:creationId xmlns:a16="http://schemas.microsoft.com/office/drawing/2014/main" id="{D4DC200D-D2E2-47BC-B606-3680B161E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6" y="1812"/>
              <a:ext cx="850" cy="316"/>
              <a:chOff x="864" y="2396"/>
              <a:chExt cx="850" cy="316"/>
            </a:xfrm>
          </p:grpSpPr>
          <p:sp>
            <p:nvSpPr>
              <p:cNvPr id="24621" name="AutoShape 13">
                <a:extLst>
                  <a:ext uri="{FF2B5EF4-FFF2-40B4-BE49-F238E27FC236}">
                    <a16:creationId xmlns:a16="http://schemas.microsoft.com/office/drawing/2014/main" id="{5BAAAF05-09EC-49B4-AEA9-796595F7E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" y="2396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联系集名</a:t>
                </a:r>
              </a:p>
            </p:txBody>
          </p:sp>
          <p:sp>
            <p:nvSpPr>
              <p:cNvPr id="24622" name="Line 14">
                <a:extLst>
                  <a:ext uri="{FF2B5EF4-FFF2-40B4-BE49-F238E27FC236}">
                    <a16:creationId xmlns:a16="http://schemas.microsoft.com/office/drawing/2014/main" id="{58C56CD3-AFEB-4A3B-860F-22C967C33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553"/>
                <a:ext cx="130" cy="1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23" name="Line 15">
                <a:extLst>
                  <a:ext uri="{FF2B5EF4-FFF2-40B4-BE49-F238E27FC236}">
                    <a16:creationId xmlns:a16="http://schemas.microsoft.com/office/drawing/2014/main" id="{ADD35874-B198-45FF-B7C2-25027D40D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549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609" name="Group 28">
              <a:extLst>
                <a:ext uri="{FF2B5EF4-FFF2-40B4-BE49-F238E27FC236}">
                  <a16:creationId xmlns:a16="http://schemas.microsoft.com/office/drawing/2014/main" id="{92E1DBEF-9CBD-44F7-BBCE-40DBBCC8A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6" y="3612"/>
              <a:ext cx="850" cy="316"/>
              <a:chOff x="864" y="1945"/>
              <a:chExt cx="850" cy="316"/>
            </a:xfrm>
          </p:grpSpPr>
          <p:sp>
            <p:nvSpPr>
              <p:cNvPr id="24618" name="AutoShape 16">
                <a:extLst>
                  <a:ext uri="{FF2B5EF4-FFF2-40B4-BE49-F238E27FC236}">
                    <a16:creationId xmlns:a16="http://schemas.microsoft.com/office/drawing/2014/main" id="{786F8091-30A1-4480-8F54-2890CA01F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" y="1945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联系集名</a:t>
                </a:r>
              </a:p>
            </p:txBody>
          </p:sp>
          <p:sp>
            <p:nvSpPr>
              <p:cNvPr id="24619" name="Line 17">
                <a:extLst>
                  <a:ext uri="{FF2B5EF4-FFF2-40B4-BE49-F238E27FC236}">
                    <a16:creationId xmlns:a16="http://schemas.microsoft.com/office/drawing/2014/main" id="{4E471722-DDB0-4B02-A551-C12AF53B7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102"/>
                <a:ext cx="130" cy="1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20" name="Line 18">
                <a:extLst>
                  <a:ext uri="{FF2B5EF4-FFF2-40B4-BE49-F238E27FC236}">
                    <a16:creationId xmlns:a16="http://schemas.microsoft.com/office/drawing/2014/main" id="{87A8BCFB-EC3F-4EE3-9876-212AA5AAB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98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610" name="Group 23">
              <a:extLst>
                <a:ext uri="{FF2B5EF4-FFF2-40B4-BE49-F238E27FC236}">
                  <a16:creationId xmlns:a16="http://schemas.microsoft.com/office/drawing/2014/main" id="{7C282DB5-9EF4-4460-B399-634B87D3D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1820"/>
              <a:ext cx="850" cy="316"/>
              <a:chOff x="4053" y="891"/>
              <a:chExt cx="850" cy="316"/>
            </a:xfrm>
          </p:grpSpPr>
          <p:sp>
            <p:nvSpPr>
              <p:cNvPr id="24615" name="AutoShape 20">
                <a:extLst>
                  <a:ext uri="{FF2B5EF4-FFF2-40B4-BE49-F238E27FC236}">
                    <a16:creationId xmlns:a16="http://schemas.microsoft.com/office/drawing/2014/main" id="{0CB26760-03E7-4203-91EA-372093C3D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91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联系集名</a:t>
                </a:r>
              </a:p>
            </p:txBody>
          </p:sp>
          <p:sp>
            <p:nvSpPr>
              <p:cNvPr id="24616" name="Line 21">
                <a:extLst>
                  <a:ext uri="{FF2B5EF4-FFF2-40B4-BE49-F238E27FC236}">
                    <a16:creationId xmlns:a16="http://schemas.microsoft.com/office/drawing/2014/main" id="{08EDC50A-AB50-4603-A7E4-140A3513E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3" y="1048"/>
                <a:ext cx="130" cy="1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17" name="Line 22">
                <a:extLst>
                  <a:ext uri="{FF2B5EF4-FFF2-40B4-BE49-F238E27FC236}">
                    <a16:creationId xmlns:a16="http://schemas.microsoft.com/office/drawing/2014/main" id="{FA9B77A1-DD1A-4765-AEC4-1D82E7E86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3" y="1044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611" name="Group 27">
              <a:extLst>
                <a:ext uri="{FF2B5EF4-FFF2-40B4-BE49-F238E27FC236}">
                  <a16:creationId xmlns:a16="http://schemas.microsoft.com/office/drawing/2014/main" id="{CE84D635-DCCA-4D8B-A0C6-0CD74DC34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7" y="3629"/>
              <a:ext cx="850" cy="316"/>
              <a:chOff x="4119" y="3853"/>
              <a:chExt cx="850" cy="316"/>
            </a:xfrm>
          </p:grpSpPr>
          <p:sp>
            <p:nvSpPr>
              <p:cNvPr id="24612" name="AutoShape 24">
                <a:extLst>
                  <a:ext uri="{FF2B5EF4-FFF2-40B4-BE49-F238E27FC236}">
                    <a16:creationId xmlns:a16="http://schemas.microsoft.com/office/drawing/2014/main" id="{F58561BE-84D7-4D88-BB01-E6474AAB0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3853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联系集名</a:t>
                </a:r>
              </a:p>
            </p:txBody>
          </p:sp>
          <p:sp>
            <p:nvSpPr>
              <p:cNvPr id="24613" name="Line 25">
                <a:extLst>
                  <a:ext uri="{FF2B5EF4-FFF2-40B4-BE49-F238E27FC236}">
                    <a16:creationId xmlns:a16="http://schemas.microsoft.com/office/drawing/2014/main" id="{96F3B331-9DF1-46C6-AE21-811433342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9" y="4010"/>
                <a:ext cx="130" cy="1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14" name="Line 26">
                <a:extLst>
                  <a:ext uri="{FF2B5EF4-FFF2-40B4-BE49-F238E27FC236}">
                    <a16:creationId xmlns:a16="http://schemas.microsoft.com/office/drawing/2014/main" id="{7C40F1C3-691E-4671-80CB-23B1E9E3A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9" y="4006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583" name="AutoShape 4">
            <a:extLst>
              <a:ext uri="{FF2B5EF4-FFF2-40B4-BE49-F238E27FC236}">
                <a16:creationId xmlns:a16="http://schemas.microsoft.com/office/drawing/2014/main" id="{639D423D-EBEE-426B-B3F5-466A07F6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4375"/>
            <a:ext cx="2857500" cy="769938"/>
          </a:xfrm>
          <a:prstGeom prst="cloudCallout">
            <a:avLst>
              <a:gd name="adj1" fmla="val -43935"/>
              <a:gd name="adj2" fmla="val 7591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＊这些联系集类型有何差别？</a:t>
            </a:r>
          </a:p>
        </p:txBody>
      </p:sp>
      <p:sp>
        <p:nvSpPr>
          <p:cNvPr id="481311" name="AutoShape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FAF95DB-DF19-48EA-919B-08B9CCF9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307138"/>
            <a:ext cx="215900" cy="163512"/>
          </a:xfrm>
          <a:prstGeom prst="actionButtonBackPrevious">
            <a:avLst/>
          </a:prstGeom>
          <a:solidFill>
            <a:srgbClr val="FF99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481312" name="AutoShape 4">
            <a:extLst>
              <a:ext uri="{FF2B5EF4-FFF2-40B4-BE49-F238E27FC236}">
                <a16:creationId xmlns:a16="http://schemas.microsoft.com/office/drawing/2014/main" id="{F2C623FC-534A-467E-A699-4D45C5CC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3794125"/>
            <a:ext cx="2592387" cy="1027113"/>
          </a:xfrm>
          <a:prstGeom prst="cloudCallout">
            <a:avLst>
              <a:gd name="adj1" fmla="val -45329"/>
              <a:gd name="adj2" fmla="val 7405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哪些是实体集对联系集的全参与或部分参与？</a:t>
            </a:r>
          </a:p>
        </p:txBody>
      </p:sp>
      <p:grpSp>
        <p:nvGrpSpPr>
          <p:cNvPr id="7" name="Group 55">
            <a:extLst>
              <a:ext uri="{FF2B5EF4-FFF2-40B4-BE49-F238E27FC236}">
                <a16:creationId xmlns:a16="http://schemas.microsoft.com/office/drawing/2014/main" id="{F74662C2-AB65-426E-A402-67977D06225C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4986338"/>
            <a:ext cx="6353175" cy="1263650"/>
            <a:chOff x="500" y="3141"/>
            <a:chExt cx="4002" cy="796"/>
          </a:xfrm>
        </p:grpSpPr>
        <p:sp>
          <p:nvSpPr>
            <p:cNvPr id="24589" name="Rectangle 35">
              <a:extLst>
                <a:ext uri="{FF2B5EF4-FFF2-40B4-BE49-F238E27FC236}">
                  <a16:creationId xmlns:a16="http://schemas.microsoft.com/office/drawing/2014/main" id="{3084C11B-B400-4CB8-96F8-ED49ECA8F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" y="3345"/>
              <a:ext cx="116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66FF"/>
                  </a:solidFill>
                  <a:latin typeface="Tahoma" panose="020B0604030504040204" pitchFamily="34" charset="0"/>
                </a:rPr>
                <a:t>属性集的全参与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66FF"/>
                  </a:solidFill>
                  <a:latin typeface="Tahoma" panose="020B0604030504040204" pitchFamily="34" charset="0"/>
                </a:rPr>
                <a:t>可采用双线表示！</a:t>
              </a:r>
            </a:p>
          </p:txBody>
        </p:sp>
        <p:grpSp>
          <p:nvGrpSpPr>
            <p:cNvPr id="24590" name="Group 51">
              <a:extLst>
                <a:ext uri="{FF2B5EF4-FFF2-40B4-BE49-F238E27FC236}">
                  <a16:creationId xmlns:a16="http://schemas.microsoft.com/office/drawing/2014/main" id="{5EF7E74A-6193-4BDC-8FE1-E596818B7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5" y="3449"/>
              <a:ext cx="905" cy="475"/>
              <a:chOff x="1615" y="3449"/>
              <a:chExt cx="905" cy="475"/>
            </a:xfrm>
          </p:grpSpPr>
          <p:sp>
            <p:nvSpPr>
              <p:cNvPr id="24599" name="AutoShape 37">
                <a:extLst>
                  <a:ext uri="{FF2B5EF4-FFF2-40B4-BE49-F238E27FC236}">
                    <a16:creationId xmlns:a16="http://schemas.microsoft.com/office/drawing/2014/main" id="{1214ABA5-4281-43AC-96B9-70C92E9DA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3608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rgbClr val="0066FF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rgbClr val="0066FF"/>
                    </a:solidFill>
                    <a:latin typeface="Tahoma" panose="020B0604030504040204" pitchFamily="34" charset="0"/>
                  </a:rPr>
                  <a:t>联系集名</a:t>
                </a:r>
              </a:p>
            </p:txBody>
          </p:sp>
          <p:sp>
            <p:nvSpPr>
              <p:cNvPr id="24600" name="Line 38">
                <a:extLst>
                  <a:ext uri="{FF2B5EF4-FFF2-40B4-BE49-F238E27FC236}">
                    <a16:creationId xmlns:a16="http://schemas.microsoft.com/office/drawing/2014/main" id="{5B7EE208-A870-4380-A294-6C94127B3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6" y="3765"/>
                <a:ext cx="130" cy="1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01" name="Line 39">
                <a:extLst>
                  <a:ext uri="{FF2B5EF4-FFF2-40B4-BE49-F238E27FC236}">
                    <a16:creationId xmlns:a16="http://schemas.microsoft.com/office/drawing/2014/main" id="{B41DEFC7-5FE6-4F6C-ACA3-14A8882CB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39" y="3751"/>
                <a:ext cx="142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02" name="Text Box 3">
                <a:extLst>
                  <a:ext uri="{FF2B5EF4-FFF2-40B4-BE49-F238E27FC236}">
                    <a16:creationId xmlns:a16="http://schemas.microsoft.com/office/drawing/2014/main" id="{830DF94A-CA05-4AE4-961F-7D2BA1E80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5" y="3449"/>
                <a:ext cx="9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200">
                    <a:solidFill>
                      <a:srgbClr val="0066FF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A</a:t>
                </a:r>
                <a:r>
                  <a:rPr kumimoji="0" lang="zh-CN" altLang="en-US" sz="1200">
                    <a:solidFill>
                      <a:srgbClr val="0066FF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全参与</a:t>
                </a:r>
              </a:p>
            </p:txBody>
          </p:sp>
          <p:sp>
            <p:nvSpPr>
              <p:cNvPr id="24603" name="Line 49">
                <a:extLst>
                  <a:ext uri="{FF2B5EF4-FFF2-40B4-BE49-F238E27FC236}">
                    <a16:creationId xmlns:a16="http://schemas.microsoft.com/office/drawing/2014/main" id="{9324B1E3-AC52-4145-B42B-5494E0E03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6" y="3777"/>
                <a:ext cx="147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591" name="Group 52">
              <a:extLst>
                <a:ext uri="{FF2B5EF4-FFF2-40B4-BE49-F238E27FC236}">
                  <a16:creationId xmlns:a16="http://schemas.microsoft.com/office/drawing/2014/main" id="{A9E29662-A488-4D75-A759-C180D0BBD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7" y="3444"/>
              <a:ext cx="985" cy="493"/>
              <a:chOff x="3517" y="3444"/>
              <a:chExt cx="985" cy="493"/>
            </a:xfrm>
          </p:grpSpPr>
          <p:sp>
            <p:nvSpPr>
              <p:cNvPr id="24594" name="Text Box 4">
                <a:extLst>
                  <a:ext uri="{FF2B5EF4-FFF2-40B4-BE49-F238E27FC236}">
                    <a16:creationId xmlns:a16="http://schemas.microsoft.com/office/drawing/2014/main" id="{157892C6-BEC5-4918-B1AC-144A684ED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7" y="3444"/>
                <a:ext cx="9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200">
                    <a:solidFill>
                      <a:srgbClr val="0066FF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A</a:t>
                </a:r>
                <a:r>
                  <a:rPr kumimoji="0" lang="zh-CN" altLang="en-US" sz="1200">
                    <a:solidFill>
                      <a:srgbClr val="0066FF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全参与，</a:t>
                </a:r>
                <a:r>
                  <a:rPr kumimoji="0" lang="en-US" altLang="zh-CN" sz="1200">
                    <a:solidFill>
                      <a:srgbClr val="0066FF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B</a:t>
                </a:r>
                <a:r>
                  <a:rPr kumimoji="0" lang="zh-CN" altLang="en-US" sz="1200">
                    <a:solidFill>
                      <a:srgbClr val="0066FF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部分参与</a:t>
                </a:r>
              </a:p>
            </p:txBody>
          </p:sp>
          <p:sp>
            <p:nvSpPr>
              <p:cNvPr id="24595" name="AutoShape 43">
                <a:extLst>
                  <a:ext uri="{FF2B5EF4-FFF2-40B4-BE49-F238E27FC236}">
                    <a16:creationId xmlns:a16="http://schemas.microsoft.com/office/drawing/2014/main" id="{EE3F761F-3B5F-4FB5-9647-5D28792BA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3621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rgbClr val="0066FF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rgbClr val="0066FF"/>
                    </a:solidFill>
                    <a:latin typeface="Tahoma" panose="020B0604030504040204" pitchFamily="34" charset="0"/>
                  </a:rPr>
                  <a:t>联系集名</a:t>
                </a:r>
              </a:p>
            </p:txBody>
          </p:sp>
          <p:sp>
            <p:nvSpPr>
              <p:cNvPr id="24596" name="Line 44">
                <a:extLst>
                  <a:ext uri="{FF2B5EF4-FFF2-40B4-BE49-F238E27FC236}">
                    <a16:creationId xmlns:a16="http://schemas.microsoft.com/office/drawing/2014/main" id="{2BDB91B6-2651-4871-B678-06DF5C758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4" y="3778"/>
                <a:ext cx="130" cy="1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597" name="Line 45">
                <a:extLst>
                  <a:ext uri="{FF2B5EF4-FFF2-40B4-BE49-F238E27FC236}">
                    <a16:creationId xmlns:a16="http://schemas.microsoft.com/office/drawing/2014/main" id="{A566AD9F-46CE-46E9-8A35-2EE7DD0F6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4" y="3764"/>
                <a:ext cx="125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598" name="Line 50">
                <a:extLst>
                  <a:ext uri="{FF2B5EF4-FFF2-40B4-BE49-F238E27FC236}">
                    <a16:creationId xmlns:a16="http://schemas.microsoft.com/office/drawing/2014/main" id="{8257534C-00D0-4607-946B-E3A8F23A8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4" y="3791"/>
                <a:ext cx="125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24592" name="Line 53">
              <a:extLst>
                <a:ext uri="{FF2B5EF4-FFF2-40B4-BE49-F238E27FC236}">
                  <a16:creationId xmlns:a16="http://schemas.microsoft.com/office/drawing/2014/main" id="{7BD1D7A4-810E-4F4B-BA51-BE8044B1D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4" y="3141"/>
              <a:ext cx="234" cy="217"/>
            </a:xfrm>
            <a:prstGeom prst="line">
              <a:avLst/>
            </a:prstGeom>
            <a:noFill/>
            <a:ln w="38100" cmpd="dbl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4593" name="Line 54">
              <a:extLst>
                <a:ext uri="{FF2B5EF4-FFF2-40B4-BE49-F238E27FC236}">
                  <a16:creationId xmlns:a16="http://schemas.microsoft.com/office/drawing/2014/main" id="{45AA29E1-49FF-4C6E-92B7-97E681879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5" y="3179"/>
              <a:ext cx="218" cy="201"/>
            </a:xfrm>
            <a:prstGeom prst="line">
              <a:avLst/>
            </a:prstGeom>
            <a:noFill/>
            <a:ln w="38100" cmpd="dbl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24587" name="矩形 46">
            <a:extLst>
              <a:ext uri="{FF2B5EF4-FFF2-40B4-BE49-F238E27FC236}">
                <a16:creationId xmlns:a16="http://schemas.microsoft.com/office/drawing/2014/main" id="{CBFDF6CF-AB91-4642-A472-8FF5C303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2578100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638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638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4.a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88" name="矩形 46">
            <a:extLst>
              <a:ext uri="{FF2B5EF4-FFF2-40B4-BE49-F238E27FC236}">
                <a16:creationId xmlns:a16="http://schemas.microsoft.com/office/drawing/2014/main" id="{9A3B25BB-5814-489C-A6BA-BA0F78837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3540125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638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638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0" lang="en-US" altLang="zh-CN" sz="16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.b</a:t>
            </a:r>
            <a:endParaRPr kumimoji="0" lang="zh-CN" altLang="en-US" sz="1600">
              <a:solidFill>
                <a:srgbClr val="2A2A3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1" grpId="0" animBg="1"/>
      <p:bldP spid="4813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>
            <a:extLst>
              <a:ext uri="{FF2B5EF4-FFF2-40B4-BE49-F238E27FC236}">
                <a16:creationId xmlns:a16="http://schemas.microsoft.com/office/drawing/2014/main" id="{6CF1C5CC-5057-4E47-BE6C-43753BB5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CD103-8D59-4A33-A9EA-844BD417DA08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AD6D3FD-472D-4C1C-8B47-62B0FEFB4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0050" y="877888"/>
            <a:ext cx="5021263" cy="987425"/>
          </a:xfrm>
        </p:spPr>
        <p:txBody>
          <a:bodyPr/>
          <a:lstStyle/>
          <a:p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复合属性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BD088777-A471-40A4-868D-35610CF14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17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复合属性与多元联系集</a:t>
            </a:r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EAF6D6E7-7738-4AA4-9397-0D6074326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2254250"/>
            <a:ext cx="6791325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5" name="Group 12">
            <a:extLst>
              <a:ext uri="{FF2B5EF4-FFF2-40B4-BE49-F238E27FC236}">
                <a16:creationId xmlns:a16="http://schemas.microsoft.com/office/drawing/2014/main" id="{5465808F-8EF8-45DF-8654-17FE80B61353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890588"/>
            <a:ext cx="3079750" cy="1300162"/>
            <a:chOff x="3676" y="581"/>
            <a:chExt cx="1749" cy="766"/>
          </a:xfrm>
        </p:grpSpPr>
        <p:sp>
          <p:nvSpPr>
            <p:cNvPr id="25623" name="AutoShape 4">
              <a:extLst>
                <a:ext uri="{FF2B5EF4-FFF2-40B4-BE49-F238E27FC236}">
                  <a16:creationId xmlns:a16="http://schemas.microsoft.com/office/drawing/2014/main" id="{1FEE2A45-1E8B-4241-AF59-DE29C2A50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720"/>
              <a:ext cx="1408" cy="627"/>
            </a:xfrm>
            <a:prstGeom prst="cloudCallout">
              <a:avLst>
                <a:gd name="adj1" fmla="val 61741"/>
                <a:gd name="adj2" fmla="val 677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Tahoma" panose="020B0604030504040204" pitchFamily="34" charset="0"/>
                </a:rPr>
                <a:t>E-R</a:t>
              </a:r>
              <a:r>
                <a:rPr kumimoji="0" lang="zh-CN" altLang="en-US" sz="1600">
                  <a:latin typeface="Tahoma" panose="020B0604030504040204" pitchFamily="34" charset="0"/>
                </a:rPr>
                <a:t>模型如何描述具有复杂结构的数据对象？</a:t>
              </a:r>
            </a:p>
          </p:txBody>
        </p:sp>
        <p:sp>
          <p:nvSpPr>
            <p:cNvPr id="25624" name="Rectangle 8">
              <a:extLst>
                <a:ext uri="{FF2B5EF4-FFF2-40B4-BE49-F238E27FC236}">
                  <a16:creationId xmlns:a16="http://schemas.microsoft.com/office/drawing/2014/main" id="{BDF4B82F-BA9B-4FB9-8A62-C02D51305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625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rPr>
                <a:t>汽车？</a:t>
              </a:r>
            </a:p>
          </p:txBody>
        </p:sp>
        <p:sp>
          <p:nvSpPr>
            <p:cNvPr id="25625" name="Rectangle 9">
              <a:extLst>
                <a:ext uri="{FF2B5EF4-FFF2-40B4-BE49-F238E27FC236}">
                  <a16:creationId xmlns:a16="http://schemas.microsoft.com/office/drawing/2014/main" id="{96B5104E-F282-422C-ADE1-AB3F39CBB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" y="581"/>
              <a:ext cx="4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rPr>
                <a:t>教材目录？</a:t>
              </a:r>
            </a:p>
          </p:txBody>
        </p:sp>
        <p:sp>
          <p:nvSpPr>
            <p:cNvPr id="25626" name="Rectangle 10">
              <a:extLst>
                <a:ext uri="{FF2B5EF4-FFF2-40B4-BE49-F238E27FC236}">
                  <a16:creationId xmlns:a16="http://schemas.microsoft.com/office/drawing/2014/main" id="{879226E6-8F1F-47C6-B5A1-F603E8DD8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" y="612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rPr>
                <a:t>学校？</a:t>
              </a:r>
            </a:p>
          </p:txBody>
        </p:sp>
        <p:sp>
          <p:nvSpPr>
            <p:cNvPr id="25627" name="Rectangle 11">
              <a:extLst>
                <a:ext uri="{FF2B5EF4-FFF2-40B4-BE49-F238E27FC236}">
                  <a16:creationId xmlns:a16="http://schemas.microsoft.com/office/drawing/2014/main" id="{805FB086-1CAA-4BC3-ACA7-DDA435B4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957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rPr>
                <a:t>住址？</a:t>
              </a:r>
            </a:p>
          </p:txBody>
        </p:sp>
      </p:grpSp>
      <p:sp>
        <p:nvSpPr>
          <p:cNvPr id="482317" name="Rectangle 13">
            <a:extLst>
              <a:ext uri="{FF2B5EF4-FFF2-40B4-BE49-F238E27FC236}">
                <a16:creationId xmlns:a16="http://schemas.microsoft.com/office/drawing/2014/main" id="{40C64A16-1BC7-4205-B875-24485E5E7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5175250"/>
            <a:ext cx="6635750" cy="98425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理论上讲：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E-R</a:t>
            </a: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模型可描述任何复杂客观对象，实体集可以是任何一种复杂数据结构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因为：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E-R</a:t>
            </a: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模型重点是</a:t>
            </a: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面向客观世界</a:t>
            </a: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，建立</a:t>
            </a: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易于用户理解</a:t>
            </a: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的抽象数据模型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     （它不关心数据如何才能够被实际存储）</a:t>
            </a:r>
          </a:p>
        </p:txBody>
      </p:sp>
      <p:pic>
        <p:nvPicPr>
          <p:cNvPr id="25607" name="Picture 5">
            <a:extLst>
              <a:ext uri="{FF2B5EF4-FFF2-40B4-BE49-F238E27FC236}">
                <a16:creationId xmlns:a16="http://schemas.microsoft.com/office/drawing/2014/main" id="{07F001F0-60A6-4AD6-8DE0-6199A2E4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73300"/>
            <a:ext cx="1620838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矩形 23">
            <a:extLst>
              <a:ext uri="{FF2B5EF4-FFF2-40B4-BE49-F238E27FC236}">
                <a16:creationId xmlns:a16="http://schemas.microsoft.com/office/drawing/2014/main" id="{5FE991E4-4116-48AA-B0E4-331C260CF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1901825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638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638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.a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9" name="矩形 24">
            <a:extLst>
              <a:ext uri="{FF2B5EF4-FFF2-40B4-BE49-F238E27FC236}">
                <a16:creationId xmlns:a16="http://schemas.microsoft.com/office/drawing/2014/main" id="{F894233B-E8A3-4F30-9DC1-05E251B6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830388"/>
            <a:ext cx="955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638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638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.b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组 1">
            <a:extLst>
              <a:ext uri="{FF2B5EF4-FFF2-40B4-BE49-F238E27FC236}">
                <a16:creationId xmlns:a16="http://schemas.microsoft.com/office/drawing/2014/main" id="{7181FF9A-4260-4A49-A46A-271443DE16CD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2970213"/>
            <a:ext cx="3841750" cy="2501900"/>
            <a:chOff x="1412875" y="2970213"/>
            <a:chExt cx="3841749" cy="2501900"/>
          </a:xfrm>
        </p:grpSpPr>
        <p:grpSp>
          <p:nvGrpSpPr>
            <p:cNvPr id="25612" name="Group 27">
              <a:extLst>
                <a:ext uri="{FF2B5EF4-FFF2-40B4-BE49-F238E27FC236}">
                  <a16:creationId xmlns:a16="http://schemas.microsoft.com/office/drawing/2014/main" id="{90AD8674-9861-4FC6-BF64-553950CA9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875" y="2970213"/>
              <a:ext cx="952500" cy="2501900"/>
              <a:chOff x="970" y="2321"/>
              <a:chExt cx="600" cy="1576"/>
            </a:xfrm>
          </p:grpSpPr>
          <p:sp>
            <p:nvSpPr>
              <p:cNvPr id="25615" name="Rectangle 16">
                <a:extLst>
                  <a:ext uri="{FF2B5EF4-FFF2-40B4-BE49-F238E27FC236}">
                    <a16:creationId xmlns:a16="http://schemas.microsoft.com/office/drawing/2014/main" id="{8F282459-C361-414E-87F1-4D03C6BD4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2321"/>
                <a:ext cx="38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  <a:ea typeface="黑体" panose="02010609060101010101" pitchFamily="49" charset="-122"/>
                  </a:rPr>
                  <a:t>带有：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  <a:ea typeface="黑体" panose="02010609060101010101" pitchFamily="49" charset="-122"/>
                  </a:rPr>
                  <a:t>复合属性</a:t>
                </a:r>
              </a:p>
            </p:txBody>
          </p:sp>
          <p:sp>
            <p:nvSpPr>
              <p:cNvPr id="25616" name="Rectangle 17">
                <a:extLst>
                  <a:ext uri="{FF2B5EF4-FFF2-40B4-BE49-F238E27FC236}">
                    <a16:creationId xmlns:a16="http://schemas.microsoft.com/office/drawing/2014/main" id="{0730883F-00AC-462C-BF5B-FD932E8BC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354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多值属性</a:t>
                </a:r>
              </a:p>
            </p:txBody>
          </p:sp>
          <p:sp>
            <p:nvSpPr>
              <p:cNvPr id="25617" name="Rectangle 18">
                <a:extLst>
                  <a:ext uri="{FF2B5EF4-FFF2-40B4-BE49-F238E27FC236}">
                    <a16:creationId xmlns:a16="http://schemas.microsoft.com/office/drawing/2014/main" id="{FAC49C28-EBC6-411C-8339-49BF4F139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5" y="378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导出属性</a:t>
                </a:r>
              </a:p>
            </p:txBody>
          </p:sp>
          <p:sp>
            <p:nvSpPr>
              <p:cNvPr id="25618" name="AutoShape 19">
                <a:extLst>
                  <a:ext uri="{FF2B5EF4-FFF2-40B4-BE49-F238E27FC236}">
                    <a16:creationId xmlns:a16="http://schemas.microsoft.com/office/drawing/2014/main" id="{2E5C48AC-B34B-4AB4-8E84-569A1A742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2726"/>
                <a:ext cx="88" cy="805"/>
              </a:xfrm>
              <a:prstGeom prst="rightBrace">
                <a:avLst>
                  <a:gd name="adj1" fmla="val 76231"/>
                  <a:gd name="adj2" fmla="val 50000"/>
                </a:avLst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5619" name="Line 20">
                <a:extLst>
                  <a:ext uri="{FF2B5EF4-FFF2-40B4-BE49-F238E27FC236}">
                    <a16:creationId xmlns:a16="http://schemas.microsoft.com/office/drawing/2014/main" id="{3B861314-4AA8-4CBA-9278-AAA23704C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3618"/>
                <a:ext cx="17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5620" name="Line 21">
                <a:extLst>
                  <a:ext uri="{FF2B5EF4-FFF2-40B4-BE49-F238E27FC236}">
                    <a16:creationId xmlns:a16="http://schemas.microsoft.com/office/drawing/2014/main" id="{73AD10DF-F8A9-4B0A-8F26-DDB858893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4" y="3838"/>
                <a:ext cx="163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5621" name="AutoShape 25">
                <a:extLst>
                  <a:ext uri="{FF2B5EF4-FFF2-40B4-BE49-F238E27FC236}">
                    <a16:creationId xmlns:a16="http://schemas.microsoft.com/office/drawing/2014/main" id="{6627BE93-CF8E-425B-B99F-4BC5C6E87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" y="2354"/>
                <a:ext cx="94" cy="332"/>
              </a:xfrm>
              <a:prstGeom prst="rightBrace">
                <a:avLst>
                  <a:gd name="adj1" fmla="val 29433"/>
                  <a:gd name="adj2" fmla="val 50000"/>
                </a:avLst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5622" name="Rectangle 26">
                <a:extLst>
                  <a:ext uri="{FF2B5EF4-FFF2-40B4-BE49-F238E27FC236}">
                    <a16:creationId xmlns:a16="http://schemas.microsoft.com/office/drawing/2014/main" id="{B662C917-48FC-4744-80FF-325FB04E0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" y="2991"/>
                <a:ext cx="2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双重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合属性</a:t>
                </a:r>
              </a:p>
            </p:txBody>
          </p:sp>
        </p:grpSp>
        <p:sp>
          <p:nvSpPr>
            <p:cNvPr id="25613" name="Line 20">
              <a:extLst>
                <a:ext uri="{FF2B5EF4-FFF2-40B4-BE49-F238E27FC236}">
                  <a16:creationId xmlns:a16="http://schemas.microsoft.com/office/drawing/2014/main" id="{51016111-1E0E-4DCA-9335-F6A154816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0625" y="3133726"/>
              <a:ext cx="428626" cy="95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5614" name="Line 20">
              <a:extLst>
                <a:ext uri="{FF2B5EF4-FFF2-40B4-BE49-F238E27FC236}">
                  <a16:creationId xmlns:a16="http://schemas.microsoft.com/office/drawing/2014/main" id="{AAA21B08-45A7-4C95-8DE9-C3D4C9646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7899" y="4381500"/>
              <a:ext cx="1736725" cy="952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3C60239-81C6-4659-93C6-42A4FE1CA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5640388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允许实体集使</a:t>
            </a:r>
            <a:endParaRPr kumimoji="0"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用复合属性！</a:t>
            </a:r>
            <a:endParaRPr kumimoji="0" lang="zh-CN" altLang="en-US" sz="16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7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86C203BA-1171-41AB-B8B7-EB72E2CE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1232CC-C9C4-4FBB-AF4B-AF0E643438EC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CN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6F44A24-FD97-4B4E-968F-EEB2EE481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6425" y="769938"/>
            <a:ext cx="7772400" cy="668337"/>
          </a:xfrm>
        </p:spPr>
        <p:txBody>
          <a:bodyPr/>
          <a:lstStyle/>
          <a:p>
            <a:r>
              <a:rPr kumimoji="0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多元联系集与角色</a:t>
            </a:r>
            <a:r>
              <a:rPr kumimoji="0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(roles)</a:t>
            </a:r>
            <a:endParaRPr kumimoji="0" lang="en-US" altLang="zh-CN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35DCD8F0-ACD7-4998-9CC6-D9BB969D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39688"/>
            <a:ext cx="7772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复合属性与多元联系</a:t>
            </a:r>
          </a:p>
        </p:txBody>
      </p:sp>
      <p:pic>
        <p:nvPicPr>
          <p:cNvPr id="26628" name="Picture 20">
            <a:extLst>
              <a:ext uri="{FF2B5EF4-FFF2-40B4-BE49-F238E27FC236}">
                <a16:creationId xmlns:a16="http://schemas.microsoft.com/office/drawing/2014/main" id="{18607FF7-C6BD-4F77-99D0-B1432E63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720850"/>
            <a:ext cx="49022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4">
            <a:extLst>
              <a:ext uri="{FF2B5EF4-FFF2-40B4-BE49-F238E27FC236}">
                <a16:creationId xmlns:a16="http://schemas.microsoft.com/office/drawing/2014/main" id="{78D06E20-0F8F-4268-B0AF-BDF8D6CAA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638300"/>
            <a:ext cx="2244725" cy="847725"/>
          </a:xfrm>
          <a:prstGeom prst="cloudCallout">
            <a:avLst>
              <a:gd name="adj1" fmla="val -48306"/>
              <a:gd name="adj2" fmla="val 7771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什么是多元联系集和角色？</a:t>
            </a:r>
          </a:p>
        </p:txBody>
      </p:sp>
      <p:sp>
        <p:nvSpPr>
          <p:cNvPr id="483336" name="AutoShape 4">
            <a:extLst>
              <a:ext uri="{FF2B5EF4-FFF2-40B4-BE49-F238E27FC236}">
                <a16:creationId xmlns:a16="http://schemas.microsoft.com/office/drawing/2014/main" id="{D4E36AC6-DD64-4346-8660-869D51FE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2857500"/>
            <a:ext cx="2487612" cy="1025525"/>
          </a:xfrm>
          <a:prstGeom prst="cloudCallout">
            <a:avLst>
              <a:gd name="adj1" fmla="val -51495"/>
              <a:gd name="adj2" fmla="val 6688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多元联系集描述</a:t>
            </a: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可否转换为</a:t>
            </a:r>
            <a:r>
              <a:rPr kumimoji="0" lang="zh-CN" altLang="en-US" sz="1600">
                <a:latin typeface="Tahoma" panose="020B0604030504040204" pitchFamily="34" charset="0"/>
              </a:rPr>
              <a:t>二元联系集描述？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44B27756-48FA-4907-953C-9416E90D9F87}"/>
              </a:ext>
            </a:extLst>
          </p:cNvPr>
          <p:cNvGrpSpPr>
            <a:grpSpLocks/>
          </p:cNvGrpSpPr>
          <p:nvPr/>
        </p:nvGrpSpPr>
        <p:grpSpPr bwMode="auto">
          <a:xfrm>
            <a:off x="4411663" y="2366963"/>
            <a:ext cx="2617787" cy="1476375"/>
            <a:chOff x="2779" y="1706"/>
            <a:chExt cx="1649" cy="930"/>
          </a:xfrm>
        </p:grpSpPr>
        <p:sp>
          <p:nvSpPr>
            <p:cNvPr id="26657" name="Rectangle 21">
              <a:extLst>
                <a:ext uri="{FF2B5EF4-FFF2-40B4-BE49-F238E27FC236}">
                  <a16:creationId xmlns:a16="http://schemas.microsoft.com/office/drawing/2014/main" id="{EA7EBD0D-EE99-43C2-A719-281F0C651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2406"/>
              <a:ext cx="137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rPr>
                <a:t>三元联系集示例   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1200">
                  <a:solidFill>
                    <a:schemeClr val="tx2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rPr>
                <a:t>每一条连线</a:t>
              </a:r>
              <a:r>
                <a:rPr kumimoji="0" lang="en-US" altLang="zh-CN" sz="1200">
                  <a:solidFill>
                    <a:schemeClr val="tx2"/>
                  </a:solidFill>
                  <a:latin typeface="Tahoma" panose="020B0604030504040204" pitchFamily="34" charset="0"/>
                </a:rPr>
                <a:t>-</a:t>
              </a:r>
              <a:r>
                <a: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rPr>
                <a:t>代表一个不同角色</a:t>
              </a:r>
              <a:r>
                <a:rPr kumimoji="0" lang="en-US" altLang="zh-CN" sz="1200">
                  <a:solidFill>
                    <a:schemeClr val="tx2"/>
                  </a:solidFill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26658" name="Rectangle 22">
              <a:extLst>
                <a:ext uri="{FF2B5EF4-FFF2-40B4-BE49-F238E27FC236}">
                  <a16:creationId xmlns:a16="http://schemas.microsoft.com/office/drawing/2014/main" id="{A6469925-4FF7-4B82-9355-AE082EE8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2175"/>
              <a:ext cx="4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instructor_id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B0EBF36E-7FD7-449D-BD70-AEAF44466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2173"/>
              <a:ext cx="4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student_id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FC44D569-2F63-488F-AB55-2111D71FA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1706"/>
              <a:ext cx="3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project_id</a:t>
              </a:r>
            </a:p>
          </p:txBody>
        </p:sp>
      </p:grpSp>
      <p:grpSp>
        <p:nvGrpSpPr>
          <p:cNvPr id="3" name="Group 29">
            <a:extLst>
              <a:ext uri="{FF2B5EF4-FFF2-40B4-BE49-F238E27FC236}">
                <a16:creationId xmlns:a16="http://schemas.microsoft.com/office/drawing/2014/main" id="{DD1BB6F2-D87A-4837-9923-644316CB731D}"/>
              </a:ext>
            </a:extLst>
          </p:cNvPr>
          <p:cNvGrpSpPr>
            <a:grpSpLocks/>
          </p:cNvGrpSpPr>
          <p:nvPr/>
        </p:nvGrpSpPr>
        <p:grpSpPr bwMode="auto">
          <a:xfrm>
            <a:off x="3354388" y="1746250"/>
            <a:ext cx="2097087" cy="1103313"/>
            <a:chOff x="2113" y="1315"/>
            <a:chExt cx="1321" cy="695"/>
          </a:xfrm>
        </p:grpSpPr>
        <p:grpSp>
          <p:nvGrpSpPr>
            <p:cNvPr id="26651" name="Group 19">
              <a:extLst>
                <a:ext uri="{FF2B5EF4-FFF2-40B4-BE49-F238E27FC236}">
                  <a16:creationId xmlns:a16="http://schemas.microsoft.com/office/drawing/2014/main" id="{A4595653-39A2-4EF2-89A0-A69DDC1FA9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3" y="1315"/>
              <a:ext cx="1321" cy="695"/>
              <a:chOff x="2113" y="1315"/>
              <a:chExt cx="1321" cy="695"/>
            </a:xfrm>
          </p:grpSpPr>
          <p:grpSp>
            <p:nvGrpSpPr>
              <p:cNvPr id="26653" name="Group 13">
                <a:extLst>
                  <a:ext uri="{FF2B5EF4-FFF2-40B4-BE49-F238E27FC236}">
                    <a16:creationId xmlns:a16="http://schemas.microsoft.com/office/drawing/2014/main" id="{EEEA8C79-490E-4CFD-8D0A-C31D07C84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3" y="1315"/>
                <a:ext cx="642" cy="347"/>
                <a:chOff x="2113" y="1315"/>
                <a:chExt cx="642" cy="347"/>
              </a:xfrm>
            </p:grpSpPr>
            <p:sp>
              <p:nvSpPr>
                <p:cNvPr id="26655" name="Rectangle 10">
                  <a:extLst>
                    <a:ext uri="{FF2B5EF4-FFF2-40B4-BE49-F238E27FC236}">
                      <a16:creationId xmlns:a16="http://schemas.microsoft.com/office/drawing/2014/main" id="{60DC38F5-A96B-4447-B2B3-E46DE77AD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4" y="1315"/>
                  <a:ext cx="641" cy="347"/>
                </a:xfrm>
                <a:prstGeom prst="rect">
                  <a:avLst/>
                </a:prstGeom>
                <a:solidFill>
                  <a:schemeClr val="bg1">
                    <a:alpha val="65881"/>
                  </a:schemeClr>
                </a:solidFill>
                <a:ln w="19050">
                  <a:solidFill>
                    <a:srgbClr val="0066FF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2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企业专家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2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…</a:t>
                  </a:r>
                </a:p>
              </p:txBody>
            </p:sp>
            <p:sp>
              <p:nvSpPr>
                <p:cNvPr id="26656" name="Line 12">
                  <a:extLst>
                    <a:ext uri="{FF2B5EF4-FFF2-40B4-BE49-F238E27FC236}">
                      <a16:creationId xmlns:a16="http://schemas.microsoft.com/office/drawing/2014/main" id="{F782DF28-E5E0-4554-9378-CDD5F256F8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3" y="1499"/>
                  <a:ext cx="642" cy="0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54" name="Line 17">
                <a:extLst>
                  <a:ext uri="{FF2B5EF4-FFF2-40B4-BE49-F238E27FC236}">
                    <a16:creationId xmlns:a16="http://schemas.microsoft.com/office/drawing/2014/main" id="{F7353DF5-2F22-4BDF-82A9-DF353E20A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1662"/>
                <a:ext cx="674" cy="348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26652" name="Rectangle 27">
              <a:extLst>
                <a:ext uri="{FF2B5EF4-FFF2-40B4-BE49-F238E27FC236}">
                  <a16:creationId xmlns:a16="http://schemas.microsoft.com/office/drawing/2014/main" id="{1E4591F8-53EA-488C-A5CE-1533B7F95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" y="1716"/>
              <a:ext cx="4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>
                  <a:solidFill>
                    <a:srgbClr val="0066FF"/>
                  </a:solidFill>
                  <a:latin typeface="Times New Roman" panose="02020603050405020304" pitchFamily="18" charset="0"/>
                </a:rPr>
                <a:t>   企业家</a:t>
              </a:r>
              <a:r>
                <a:rPr kumimoji="0" lang="en-US" altLang="zh-CN" sz="1200" b="0">
                  <a:solidFill>
                    <a:srgbClr val="0066FF"/>
                  </a:solidFill>
                  <a:latin typeface="Times New Roman" panose="02020603050405020304" pitchFamily="18" charset="0"/>
                </a:rPr>
                <a:t>_id</a:t>
              </a:r>
            </a:p>
          </p:txBody>
        </p:sp>
      </p:grpSp>
      <p:grpSp>
        <p:nvGrpSpPr>
          <p:cNvPr id="6" name="Group 30">
            <a:extLst>
              <a:ext uri="{FF2B5EF4-FFF2-40B4-BE49-F238E27FC236}">
                <a16:creationId xmlns:a16="http://schemas.microsoft.com/office/drawing/2014/main" id="{51EB2BA3-926C-424A-93CE-35657935387D}"/>
              </a:ext>
            </a:extLst>
          </p:cNvPr>
          <p:cNvGrpSpPr>
            <a:grpSpLocks/>
          </p:cNvGrpSpPr>
          <p:nvPr/>
        </p:nvGrpSpPr>
        <p:grpSpPr bwMode="auto">
          <a:xfrm>
            <a:off x="6159500" y="1701800"/>
            <a:ext cx="1992313" cy="1139825"/>
            <a:chOff x="3880" y="1287"/>
            <a:chExt cx="1255" cy="718"/>
          </a:xfrm>
        </p:grpSpPr>
        <p:grpSp>
          <p:nvGrpSpPr>
            <p:cNvPr id="26645" name="Group 20">
              <a:extLst>
                <a:ext uri="{FF2B5EF4-FFF2-40B4-BE49-F238E27FC236}">
                  <a16:creationId xmlns:a16="http://schemas.microsoft.com/office/drawing/2014/main" id="{C3440058-1D68-4427-8A83-9F9FAB525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0" y="1287"/>
              <a:ext cx="1255" cy="718"/>
              <a:chOff x="3880" y="1287"/>
              <a:chExt cx="1255" cy="718"/>
            </a:xfrm>
          </p:grpSpPr>
          <p:grpSp>
            <p:nvGrpSpPr>
              <p:cNvPr id="26647" name="Group 14">
                <a:extLst>
                  <a:ext uri="{FF2B5EF4-FFF2-40B4-BE49-F238E27FC236}">
                    <a16:creationId xmlns:a16="http://schemas.microsoft.com/office/drawing/2014/main" id="{070E4BF5-8227-42D1-92F7-8700049CBD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93" y="1287"/>
                <a:ext cx="642" cy="347"/>
                <a:chOff x="2113" y="1315"/>
                <a:chExt cx="642" cy="347"/>
              </a:xfrm>
            </p:grpSpPr>
            <p:sp>
              <p:nvSpPr>
                <p:cNvPr id="26649" name="Rectangle 15">
                  <a:extLst>
                    <a:ext uri="{FF2B5EF4-FFF2-40B4-BE49-F238E27FC236}">
                      <a16:creationId xmlns:a16="http://schemas.microsoft.com/office/drawing/2014/main" id="{BD129A9D-70D7-42E6-9B8E-FC1CAB04E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4" y="1315"/>
                  <a:ext cx="641" cy="347"/>
                </a:xfrm>
                <a:prstGeom prst="rect">
                  <a:avLst/>
                </a:prstGeom>
                <a:solidFill>
                  <a:schemeClr val="bg1">
                    <a:alpha val="65881"/>
                  </a:schemeClr>
                </a:solidFill>
                <a:ln w="19050">
                  <a:solidFill>
                    <a:srgbClr val="0066FF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2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律师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2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…</a:t>
                  </a:r>
                </a:p>
              </p:txBody>
            </p:sp>
            <p:sp>
              <p:nvSpPr>
                <p:cNvPr id="26650" name="Line 16">
                  <a:extLst>
                    <a:ext uri="{FF2B5EF4-FFF2-40B4-BE49-F238E27FC236}">
                      <a16:creationId xmlns:a16="http://schemas.microsoft.com/office/drawing/2014/main" id="{D60B8C87-CF21-49F2-865A-6EFA6BCA2A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3" y="1499"/>
                  <a:ext cx="642" cy="0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48" name="Line 18">
                <a:extLst>
                  <a:ext uri="{FF2B5EF4-FFF2-40B4-BE49-F238E27FC236}">
                    <a16:creationId xmlns:a16="http://schemas.microsoft.com/office/drawing/2014/main" id="{16E61A2A-AD21-4E15-A838-5D59C121F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0" y="1635"/>
                <a:ext cx="614" cy="370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26646" name="Rectangle 28">
              <a:extLst>
                <a:ext uri="{FF2B5EF4-FFF2-40B4-BE49-F238E27FC236}">
                  <a16:creationId xmlns:a16="http://schemas.microsoft.com/office/drawing/2014/main" id="{F42E96B1-5EFC-4490-9F1B-9B4A694FF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1700"/>
              <a:ext cx="28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>
                  <a:solidFill>
                    <a:srgbClr val="0066FF"/>
                  </a:solidFill>
                  <a:latin typeface="Times New Roman" panose="02020603050405020304" pitchFamily="18" charset="0"/>
                </a:rPr>
                <a:t>律师</a:t>
              </a:r>
              <a:r>
                <a:rPr kumimoji="0" lang="en-US" altLang="zh-CN" sz="1200" b="0">
                  <a:solidFill>
                    <a:srgbClr val="0066FF"/>
                  </a:solidFill>
                  <a:latin typeface="Times New Roman" panose="02020603050405020304" pitchFamily="18" charset="0"/>
                </a:rPr>
                <a:t>_id</a:t>
              </a:r>
            </a:p>
          </p:txBody>
        </p:sp>
      </p:grpSp>
      <p:pic>
        <p:nvPicPr>
          <p:cNvPr id="26634" name="Picture 17">
            <a:extLst>
              <a:ext uri="{FF2B5EF4-FFF2-40B4-BE49-F238E27FC236}">
                <a16:creationId xmlns:a16="http://schemas.microsoft.com/office/drawing/2014/main" id="{DC899BA2-D282-4B21-AE8E-0B7E8CDE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968750"/>
            <a:ext cx="33321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5">
            <a:extLst>
              <a:ext uri="{FF2B5EF4-FFF2-40B4-BE49-F238E27FC236}">
                <a16:creationId xmlns:a16="http://schemas.microsoft.com/office/drawing/2014/main" id="{D56D0C78-25C0-4F96-9D5C-9991393D52E4}"/>
              </a:ext>
            </a:extLst>
          </p:cNvPr>
          <p:cNvGrpSpPr>
            <a:grpSpLocks/>
          </p:cNvGrpSpPr>
          <p:nvPr/>
        </p:nvGrpSpPr>
        <p:grpSpPr bwMode="auto">
          <a:xfrm>
            <a:off x="6078538" y="3992563"/>
            <a:ext cx="889000" cy="884237"/>
            <a:chOff x="3829" y="2645"/>
            <a:chExt cx="560" cy="557"/>
          </a:xfrm>
        </p:grpSpPr>
        <p:sp>
          <p:nvSpPr>
            <p:cNvPr id="26643" name="Rectangle 33">
              <a:extLst>
                <a:ext uri="{FF2B5EF4-FFF2-40B4-BE49-F238E27FC236}">
                  <a16:creationId xmlns:a16="http://schemas.microsoft.com/office/drawing/2014/main" id="{A83BAF1C-BA4C-4CB4-BB14-5E9F113CC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3106"/>
              <a:ext cx="5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 b="0">
                  <a:solidFill>
                    <a:schemeClr val="tx2"/>
                  </a:solidFill>
                  <a:latin typeface="Tahoma" panose="020B0604030504040204" pitchFamily="34" charset="0"/>
                </a:rPr>
                <a:t>该课程的先修课</a:t>
              </a:r>
            </a:p>
          </p:txBody>
        </p:sp>
        <p:sp>
          <p:nvSpPr>
            <p:cNvPr id="26644" name="Rectangle 34">
              <a:extLst>
                <a:ext uri="{FF2B5EF4-FFF2-40B4-BE49-F238E27FC236}">
                  <a16:creationId xmlns:a16="http://schemas.microsoft.com/office/drawing/2014/main" id="{8354394C-11D9-4057-8AF6-2A446DD83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2645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 b="0">
                  <a:solidFill>
                    <a:schemeClr val="tx2"/>
                  </a:solidFill>
                  <a:latin typeface="Tahoma" panose="020B0604030504040204" pitchFamily="34" charset="0"/>
                </a:rPr>
                <a:t>课程</a:t>
              </a:r>
            </a:p>
          </p:txBody>
        </p:sp>
      </p:grpSp>
      <p:sp>
        <p:nvSpPr>
          <p:cNvPr id="483370" name="Rectangle 42">
            <a:extLst>
              <a:ext uri="{FF2B5EF4-FFF2-40B4-BE49-F238E27FC236}">
                <a16:creationId xmlns:a16="http://schemas.microsoft.com/office/drawing/2014/main" id="{E8D37953-CA76-41C9-8FF7-4B2362F4C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4206875"/>
            <a:ext cx="33178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多元联系的二元分解</a:t>
            </a:r>
            <a:endParaRPr kumimoji="0" lang="en-US" altLang="zh-CN" sz="16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实体集间的关系</a:t>
            </a:r>
            <a:r>
              <a: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对多元联系集</a:t>
            </a:r>
            <a:r>
              <a:rPr kumimoji="0" lang="en-US" altLang="zh-CN" sz="1600" b="0">
                <a:solidFill>
                  <a:srgbClr val="892D5B"/>
                </a:solidFill>
                <a:latin typeface="Tahoma" panose="020B0604030504040204" pitchFamily="34" charset="0"/>
              </a:rPr>
              <a:t>R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中的每个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实体</a:t>
            </a: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(ai,bi,ci)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：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. 创建实体集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E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中的一个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  新实体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ei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＝</a:t>
            </a: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(ai , bi , ci)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2.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添加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(ei,ai)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到二元联系集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R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3.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添加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(ei,bi)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到二元联系集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R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  <a:r>
              <a:rPr kumimoji="0" lang="en-US" altLang="zh-CN" sz="1600" b="0" baseline="-2500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4.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添加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(ei,ci)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到二元联系集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R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483371" name="Rectangle 43">
            <a:extLst>
              <a:ext uri="{FF2B5EF4-FFF2-40B4-BE49-F238E27FC236}">
                <a16:creationId xmlns:a16="http://schemas.microsoft.com/office/drawing/2014/main" id="{B0B4F59F-DE14-4BE8-92E9-707BD530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3473450"/>
            <a:ext cx="914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rPr>
              <a:t>四元、五元、</a:t>
            </a:r>
          </a:p>
        </p:txBody>
      </p:sp>
      <p:sp>
        <p:nvSpPr>
          <p:cNvPr id="26638" name="矩形 37">
            <a:extLst>
              <a:ext uri="{FF2B5EF4-FFF2-40B4-BE49-F238E27FC236}">
                <a16:creationId xmlns:a16="http://schemas.microsoft.com/office/drawing/2014/main" id="{8823DA49-6220-4FD2-8021-EEA9A57E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788" y="1217613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638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638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.a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39" name="矩形 38">
            <a:extLst>
              <a:ext uri="{FF2B5EF4-FFF2-40B4-BE49-F238E27FC236}">
                <a16:creationId xmlns:a16="http://schemas.microsoft.com/office/drawing/2014/main" id="{E4ED85E6-CB47-436F-A454-0E40421D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4021138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638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638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.b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46C50D3B-FCAF-425F-89BC-2A167F07B287}"/>
              </a:ext>
            </a:extLst>
          </p:cNvPr>
          <p:cNvGrpSpPr>
            <a:grpSpLocks/>
          </p:cNvGrpSpPr>
          <p:nvPr/>
        </p:nvGrpSpPr>
        <p:grpSpPr bwMode="auto">
          <a:xfrm>
            <a:off x="3316288" y="4764088"/>
            <a:ext cx="4856162" cy="1606550"/>
            <a:chOff x="3506840" y="4652963"/>
            <a:chExt cx="4856110" cy="1606550"/>
          </a:xfrm>
        </p:grpSpPr>
        <p:pic>
          <p:nvPicPr>
            <p:cNvPr id="26641" name="Picture 9">
              <a:extLst>
                <a:ext uri="{FF2B5EF4-FFF2-40B4-BE49-F238E27FC236}">
                  <a16:creationId xmlns:a16="http://schemas.microsoft.com/office/drawing/2014/main" id="{51039765-1F0B-4380-9004-C3F8FEC77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" t="28412" r="609" b="29225"/>
            <a:stretch>
              <a:fillRect/>
            </a:stretch>
          </p:blipFill>
          <p:spPr bwMode="auto">
            <a:xfrm>
              <a:off x="3509963" y="5048250"/>
              <a:ext cx="4852987" cy="1211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42" name="矩形 39">
              <a:extLst>
                <a:ext uri="{FF2B5EF4-FFF2-40B4-BE49-F238E27FC236}">
                  <a16:creationId xmlns:a16="http://schemas.microsoft.com/office/drawing/2014/main" id="{4916C5B1-21C7-4B92-A195-E2B42BE7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840" y="4652963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"/>
                </a:spcBef>
                <a:buFontTx/>
                <a:buNone/>
              </a:pPr>
              <a:r>
                <a:rPr kumimoji="0" lang="zh-CN" altLang="en-US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案例</a:t>
              </a:r>
              <a:r>
                <a:rPr kumimoji="0" lang="zh-CN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.c</a:t>
              </a:r>
              <a:endParaRPr kumimoji="0" lang="zh-CN" altLang="en-US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6" grpId="0" animBg="1"/>
      <p:bldP spid="483370" grpId="0"/>
      <p:bldP spid="4833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1">
            <a:extLst>
              <a:ext uri="{FF2B5EF4-FFF2-40B4-BE49-F238E27FC236}">
                <a16:creationId xmlns:a16="http://schemas.microsoft.com/office/drawing/2014/main" id="{D9A8CEA5-F607-455D-94CC-1187BC49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25" y="1546225"/>
            <a:ext cx="8142288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rgbClr val="FF0000"/>
              </a:buClr>
              <a:buFontTx/>
              <a:buNone/>
            </a:pPr>
            <a:r>
              <a:rPr kumimoji="0" lang="zh-CN" altLang="en-US" sz="2000" b="1"/>
              <a:t>图书借阅管理系统具有以下功能</a:t>
            </a:r>
            <a:r>
              <a:rPr kumimoji="0" lang="en-US" altLang="zh-CN" sz="2000" b="1"/>
              <a:t>:</a:t>
            </a:r>
          </a:p>
          <a:p>
            <a:pPr marL="533400" indent="-533400">
              <a:lnSpc>
                <a:spcPct val="90000"/>
              </a:lnSpc>
              <a:buClr>
                <a:srgbClr val="444463"/>
              </a:buClr>
              <a:buFontTx/>
              <a:buAutoNum type="arabicPeriod"/>
            </a:pPr>
            <a:r>
              <a:rPr kumimoji="0" lang="zh-CN" altLang="en-US" sz="2000" b="1"/>
              <a:t>可随时查询书库中现有书籍的数量与存放位置。</a:t>
            </a:r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所有各类书籍均可由书号唯一标识。</a:t>
            </a:r>
          </a:p>
          <a:p>
            <a:pPr marL="533400" indent="-533400">
              <a:lnSpc>
                <a:spcPct val="90000"/>
              </a:lnSpc>
              <a:buClr>
                <a:srgbClr val="444463"/>
              </a:buClr>
              <a:buFontTx/>
              <a:buAutoNum type="arabicPeriod"/>
            </a:pPr>
            <a:r>
              <a:rPr kumimoji="0" lang="zh-CN" altLang="en-US" sz="2000" b="1"/>
              <a:t>可随时查询书籍借还情况，包括借书人单位、姓名、借书证号、借书日期和还书日期。</a:t>
            </a:r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任何人可借多种书，任何一种书可为多个人所借；</a:t>
            </a:r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借书证号具有唯一性。</a:t>
            </a:r>
          </a:p>
          <a:p>
            <a:pPr marL="533400" indent="-533400">
              <a:lnSpc>
                <a:spcPct val="90000"/>
              </a:lnSpc>
              <a:buClr>
                <a:srgbClr val="444463"/>
              </a:buClr>
              <a:buFontTx/>
              <a:buAutoNum type="arabicPeriod"/>
            </a:pPr>
            <a:r>
              <a:rPr kumimoji="0" lang="zh-CN" altLang="en-US" sz="2000" b="1"/>
              <a:t>可通过数据库中保存的出版社的</a:t>
            </a:r>
            <a:r>
              <a:rPr kumimoji="0" lang="en-US" altLang="zh-CN" sz="2000" b="1"/>
              <a:t>Email</a:t>
            </a:r>
            <a:r>
              <a:rPr kumimoji="0" lang="zh-CN" altLang="en-US" sz="2000" b="1"/>
              <a:t>、电话、邮编及地址等信息向相应出版社增购有关书籍。</a:t>
            </a:r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一个出版社可出版多种书籍，同一本书仅为一个出版社出版；</a:t>
            </a:r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出版社名具有唯一性。</a:t>
            </a:r>
          </a:p>
          <a:p>
            <a:pPr marL="533400" indent="-533400">
              <a:lnSpc>
                <a:spcPct val="90000"/>
              </a:lnSpc>
              <a:buClr>
                <a:srgbClr val="444463"/>
              </a:buClr>
              <a:buFontTx/>
              <a:buNone/>
            </a:pPr>
            <a:r>
              <a:rPr kumimoji="0" lang="zh-CN" altLang="en-US" sz="3000" b="1"/>
              <a:t>请为该系统作概念模型设计</a:t>
            </a:r>
            <a:r>
              <a:rPr kumimoji="0" lang="en-US" altLang="zh-CN" sz="3000" b="1"/>
              <a:t>,</a:t>
            </a:r>
            <a:r>
              <a:rPr kumimoji="0" lang="zh-CN" altLang="en-US" sz="3000" b="1"/>
              <a:t>画出</a:t>
            </a:r>
            <a:r>
              <a:rPr kumimoji="0" lang="en-US" altLang="zh-CN" sz="3000" b="1"/>
              <a:t>ER</a:t>
            </a:r>
            <a:r>
              <a:rPr kumimoji="0" lang="zh-CN" altLang="en-US" sz="3000" b="1"/>
              <a:t>图</a:t>
            </a:r>
            <a:r>
              <a:rPr kumimoji="0" lang="en-US" altLang="zh-CN" sz="3000" b="1"/>
              <a:t>.</a:t>
            </a:r>
            <a:endParaRPr kumimoji="0" lang="zh-CN" altLang="en-US" sz="3000" b="1"/>
          </a:p>
        </p:txBody>
      </p:sp>
      <p:sp>
        <p:nvSpPr>
          <p:cNvPr id="27650" name="标题 2">
            <a:extLst>
              <a:ext uri="{FF2B5EF4-FFF2-40B4-BE49-F238E27FC236}">
                <a16:creationId xmlns:a16="http://schemas.microsoft.com/office/drawing/2014/main" id="{F2DEF0B3-0FF7-43CC-8300-5250AA40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276225"/>
            <a:ext cx="7772400" cy="1143000"/>
          </a:xfrm>
        </p:spPr>
        <p:txBody>
          <a:bodyPr/>
          <a:lstStyle/>
          <a:p>
            <a:r>
              <a:rPr kumimoji="0" lang="zh-CN" altLang="en-US" b="1" dirty="0"/>
              <a:t>练习</a:t>
            </a:r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4A4E3CA6-73DA-41FB-87B7-F22EF657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D0086B-536B-4597-9855-50B1E85A3B65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60">
            <a:extLst>
              <a:ext uri="{FF2B5EF4-FFF2-40B4-BE49-F238E27FC236}">
                <a16:creationId xmlns:a16="http://schemas.microsoft.com/office/drawing/2014/main" id="{23346336-6100-416B-A3A4-2B4E7A5C3175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349250" y="1736725"/>
            <a:ext cx="8399463" cy="2952750"/>
            <a:chOff x="0" y="2352"/>
            <a:chExt cx="5424" cy="1104"/>
          </a:xfrm>
        </p:grpSpPr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CDB021FB-C900-441D-9C6A-90FAFA90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84"/>
              <a:ext cx="528" cy="240"/>
            </a:xfrm>
            <a:prstGeom prst="rect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/>
                <a:t>图书</a:t>
              </a:r>
            </a:p>
          </p:txBody>
        </p:sp>
        <p:sp>
          <p:nvSpPr>
            <p:cNvPr id="48" name="AutoShape 7">
              <a:extLst>
                <a:ext uri="{FF2B5EF4-FFF2-40B4-BE49-F238E27FC236}">
                  <a16:creationId xmlns:a16="http://schemas.microsoft.com/office/drawing/2014/main" id="{06021765-335D-4EA1-A98E-9529F3728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36"/>
              <a:ext cx="624" cy="336"/>
            </a:xfrm>
            <a:prstGeom prst="diamond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/>
                <a:t>出版</a:t>
              </a: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03C22AEA-FF07-431F-BD8A-4BDEF09E4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784"/>
              <a:ext cx="528" cy="240"/>
            </a:xfrm>
            <a:prstGeom prst="rect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dirty="0"/>
                <a:t>出版社</a:t>
              </a:r>
            </a:p>
          </p:txBody>
        </p:sp>
        <p:cxnSp>
          <p:nvCxnSpPr>
            <p:cNvPr id="50" name="AutoShape 11">
              <a:extLst>
                <a:ext uri="{FF2B5EF4-FFF2-40B4-BE49-F238E27FC236}">
                  <a16:creationId xmlns:a16="http://schemas.microsoft.com/office/drawing/2014/main" id="{A0EBB5D2-95E6-47FB-9177-76E368D4F169}"/>
                </a:ext>
              </a:extLst>
            </p:cNvPr>
            <p:cNvCxnSpPr>
              <a:cxnSpLocks noChangeShapeType="1"/>
              <a:stCxn id="47" idx="3"/>
              <a:endCxn id="48" idx="1"/>
            </p:cNvCxnSpPr>
            <p:nvPr/>
          </p:nvCxnSpPr>
          <p:spPr bwMode="auto">
            <a:xfrm>
              <a:off x="2928" y="2904"/>
              <a:ext cx="336" cy="0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1" name="AutoShape 12">
              <a:extLst>
                <a:ext uri="{FF2B5EF4-FFF2-40B4-BE49-F238E27FC236}">
                  <a16:creationId xmlns:a16="http://schemas.microsoft.com/office/drawing/2014/main" id="{4B6D8202-2268-4390-ACC6-A6F36C83D392}"/>
                </a:ext>
              </a:extLst>
            </p:cNvPr>
            <p:cNvCxnSpPr>
              <a:cxnSpLocks noChangeShapeType="1"/>
              <a:stCxn id="48" idx="3"/>
              <a:endCxn id="49" idx="1"/>
            </p:cNvCxnSpPr>
            <p:nvPr/>
          </p:nvCxnSpPr>
          <p:spPr bwMode="auto">
            <a:xfrm>
              <a:off x="3888" y="2904"/>
              <a:ext cx="378" cy="0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15">
              <a:extLst>
                <a:ext uri="{FF2B5EF4-FFF2-40B4-BE49-F238E27FC236}">
                  <a16:creationId xmlns:a16="http://schemas.microsoft.com/office/drawing/2014/main" id="{6A4E1DF6-3D18-4243-B226-CB47A96B4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84"/>
              <a:ext cx="528" cy="240"/>
            </a:xfrm>
            <a:prstGeom prst="rect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545472"/>
                  </a:solidFill>
                  <a:latin typeface="宋体" panose="02010600030101010101" pitchFamily="2" charset="-122"/>
                </a:rPr>
                <a:t>借书人</a:t>
              </a:r>
            </a:p>
          </p:txBody>
        </p:sp>
        <p:sp>
          <p:nvSpPr>
            <p:cNvPr id="53" name="AutoShape 16">
              <a:extLst>
                <a:ext uri="{FF2B5EF4-FFF2-40B4-BE49-F238E27FC236}">
                  <a16:creationId xmlns:a16="http://schemas.microsoft.com/office/drawing/2014/main" id="{2512E4D2-92C7-4287-9CE6-0B179990C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736"/>
              <a:ext cx="618" cy="336"/>
            </a:xfrm>
            <a:prstGeom prst="diamond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545472"/>
                  </a:solidFill>
                  <a:latin typeface="宋体" panose="02010600030101010101" pitchFamily="2" charset="-122"/>
                </a:rPr>
                <a:t>借阅</a:t>
              </a:r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C8AE7B93-F763-4227-8E0D-B38A98B581E9}"/>
                </a:ext>
              </a:extLst>
            </p:cNvPr>
            <p:cNvCxnSpPr>
              <a:cxnSpLocks noChangeShapeType="1"/>
              <a:stCxn id="52" idx="3"/>
              <a:endCxn id="53" idx="1"/>
            </p:cNvCxnSpPr>
            <p:nvPr/>
          </p:nvCxnSpPr>
          <p:spPr bwMode="auto">
            <a:xfrm>
              <a:off x="1296" y="2904"/>
              <a:ext cx="193" cy="0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AutoShape 18">
              <a:extLst>
                <a:ext uri="{FF2B5EF4-FFF2-40B4-BE49-F238E27FC236}">
                  <a16:creationId xmlns:a16="http://schemas.microsoft.com/office/drawing/2014/main" id="{06E44D0C-8F02-4966-871F-BFA321FC636F}"/>
                </a:ext>
              </a:extLst>
            </p:cNvPr>
            <p:cNvCxnSpPr>
              <a:cxnSpLocks noChangeShapeType="1"/>
              <a:stCxn id="53" idx="3"/>
              <a:endCxn id="47" idx="1"/>
            </p:cNvCxnSpPr>
            <p:nvPr/>
          </p:nvCxnSpPr>
          <p:spPr bwMode="auto">
            <a:xfrm>
              <a:off x="2112" y="2904"/>
              <a:ext cx="288" cy="0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6" name="AutoShape 19">
              <a:extLst>
                <a:ext uri="{FF2B5EF4-FFF2-40B4-BE49-F238E27FC236}">
                  <a16:creationId xmlns:a16="http://schemas.microsoft.com/office/drawing/2014/main" id="{E19F9201-F845-4DCE-B702-4F38EE743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52"/>
              <a:ext cx="62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u="sng">
                  <a:solidFill>
                    <a:srgbClr val="545472"/>
                  </a:solidFill>
                  <a:latin typeface="宋体" panose="02010600030101010101" pitchFamily="2" charset="-122"/>
                </a:rPr>
                <a:t>借书证号</a:t>
              </a:r>
            </a:p>
          </p:txBody>
        </p:sp>
        <p:sp>
          <p:nvSpPr>
            <p:cNvPr id="57" name="AutoShape 20">
              <a:extLst>
                <a:ext uri="{FF2B5EF4-FFF2-40B4-BE49-F238E27FC236}">
                  <a16:creationId xmlns:a16="http://schemas.microsoft.com/office/drawing/2014/main" id="{1D931A61-DD6C-4BAF-ACA6-ED225B2AE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784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/>
                <a:t>姓名</a:t>
              </a:r>
            </a:p>
          </p:txBody>
        </p:sp>
        <p:sp>
          <p:nvSpPr>
            <p:cNvPr id="58" name="AutoShape 21">
              <a:extLst>
                <a:ext uri="{FF2B5EF4-FFF2-40B4-BE49-F238E27FC236}">
                  <a16:creationId xmlns:a16="http://schemas.microsoft.com/office/drawing/2014/main" id="{760FBD39-89A5-4DBF-989B-12215599B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168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rgbClr val="545472"/>
                  </a:solidFill>
                  <a:latin typeface="宋体" panose="02010600030101010101" pitchFamily="2" charset="-122"/>
                </a:rPr>
                <a:t>单位</a:t>
              </a:r>
            </a:p>
          </p:txBody>
        </p:sp>
        <p:sp>
          <p:nvSpPr>
            <p:cNvPr id="59" name="AutoShape 22">
              <a:extLst>
                <a:ext uri="{FF2B5EF4-FFF2-40B4-BE49-F238E27FC236}">
                  <a16:creationId xmlns:a16="http://schemas.microsoft.com/office/drawing/2014/main" id="{8B103958-5C49-4119-9BAE-0BD418FDC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52"/>
              <a:ext cx="38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u="sng">
                  <a:solidFill>
                    <a:srgbClr val="545472"/>
                  </a:solidFill>
                  <a:latin typeface="宋体" panose="02010600030101010101" pitchFamily="2" charset="-122"/>
                </a:rPr>
                <a:t>书号</a:t>
              </a:r>
            </a:p>
          </p:txBody>
        </p:sp>
        <p:sp>
          <p:nvSpPr>
            <p:cNvPr id="60" name="AutoShape 23">
              <a:extLst>
                <a:ext uri="{FF2B5EF4-FFF2-40B4-BE49-F238E27FC236}">
                  <a16:creationId xmlns:a16="http://schemas.microsoft.com/office/drawing/2014/main" id="{ED2445C5-D7D4-477B-880B-E8485D7C5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378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rgbClr val="545472"/>
                  </a:solidFill>
                  <a:latin typeface="宋体" panose="02010600030101010101" pitchFamily="2" charset="-122"/>
                </a:rPr>
                <a:t>书名</a:t>
              </a:r>
            </a:p>
          </p:txBody>
        </p:sp>
        <p:sp>
          <p:nvSpPr>
            <p:cNvPr id="61" name="AutoShape 24">
              <a:extLst>
                <a:ext uri="{FF2B5EF4-FFF2-40B4-BE49-F238E27FC236}">
                  <a16:creationId xmlns:a16="http://schemas.microsoft.com/office/drawing/2014/main" id="{D8ACD35E-5EDC-4AFE-84AA-324496250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400"/>
              <a:ext cx="709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u="sng" dirty="0"/>
                <a:t>出版社名</a:t>
              </a:r>
            </a:p>
          </p:txBody>
        </p:sp>
        <p:sp>
          <p:nvSpPr>
            <p:cNvPr id="62" name="AutoShape 26">
              <a:extLst>
                <a:ext uri="{FF2B5EF4-FFF2-40B4-BE49-F238E27FC236}">
                  <a16:creationId xmlns:a16="http://schemas.microsoft.com/office/drawing/2014/main" id="{AEDE6994-BCF7-43D7-81D7-FBDC08AAD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216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/>
                <a:t>地址</a:t>
              </a:r>
            </a:p>
          </p:txBody>
        </p:sp>
        <p:sp>
          <p:nvSpPr>
            <p:cNvPr id="63" name="AutoShape 27">
              <a:extLst>
                <a:ext uri="{FF2B5EF4-FFF2-40B4-BE49-F238E27FC236}">
                  <a16:creationId xmlns:a16="http://schemas.microsoft.com/office/drawing/2014/main" id="{0340F9DE-EF92-4F71-BF2D-F049B95DE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784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/>
                <a:t>电话</a:t>
              </a:r>
            </a:p>
          </p:txBody>
        </p:sp>
        <p:sp>
          <p:nvSpPr>
            <p:cNvPr id="64" name="AutoShape 28">
              <a:extLst>
                <a:ext uri="{FF2B5EF4-FFF2-40B4-BE49-F238E27FC236}">
                  <a16:creationId xmlns:a16="http://schemas.microsoft.com/office/drawing/2014/main" id="{53F53097-9AF8-4009-915F-9B123EEFE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216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/>
                <a:t>邮编</a:t>
              </a:r>
            </a:p>
          </p:txBody>
        </p:sp>
        <p:sp>
          <p:nvSpPr>
            <p:cNvPr id="65" name="AutoShape 29">
              <a:extLst>
                <a:ext uri="{FF2B5EF4-FFF2-40B4-BE49-F238E27FC236}">
                  <a16:creationId xmlns:a16="http://schemas.microsoft.com/office/drawing/2014/main" id="{17F3E932-9E0D-402C-A11B-685BFF88F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400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/>
                <a:t>Email</a:t>
              </a:r>
            </a:p>
          </p:txBody>
        </p:sp>
        <p:sp>
          <p:nvSpPr>
            <p:cNvPr id="66" name="Text Box 30">
              <a:extLst>
                <a:ext uri="{FF2B5EF4-FFF2-40B4-BE49-F238E27FC236}">
                  <a16:creationId xmlns:a16="http://schemas.microsoft.com/office/drawing/2014/main" id="{BDBB0BDC-C426-4F0D-9090-8D414C47B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2688"/>
              <a:ext cx="250" cy="98"/>
            </a:xfrm>
            <a:prstGeom prst="rect">
              <a:avLst/>
            </a:prstGeom>
            <a:ln w="3175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dirty="0"/>
                <a:t>m</a:t>
              </a:r>
            </a:p>
          </p:txBody>
        </p:sp>
        <p:sp>
          <p:nvSpPr>
            <p:cNvPr id="67" name="Text Box 31">
              <a:extLst>
                <a:ext uri="{FF2B5EF4-FFF2-40B4-BE49-F238E27FC236}">
                  <a16:creationId xmlns:a16="http://schemas.microsoft.com/office/drawing/2014/main" id="{F7EF5940-9C9D-4C16-AEFF-1688B209F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88"/>
              <a:ext cx="250" cy="98"/>
            </a:xfrm>
            <a:prstGeom prst="rect">
              <a:avLst/>
            </a:prstGeom>
            <a:ln w="3175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/>
                <a:t>n</a:t>
              </a:r>
            </a:p>
          </p:txBody>
        </p:sp>
        <p:sp>
          <p:nvSpPr>
            <p:cNvPr id="68" name="Text Box 32">
              <a:extLst>
                <a:ext uri="{FF2B5EF4-FFF2-40B4-BE49-F238E27FC236}">
                  <a16:creationId xmlns:a16="http://schemas.microsoft.com/office/drawing/2014/main" id="{83140B00-CCDB-493B-BD6F-ED6981839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88"/>
              <a:ext cx="250" cy="98"/>
            </a:xfrm>
            <a:prstGeom prst="rect">
              <a:avLst/>
            </a:prstGeom>
            <a:ln w="3175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/>
                <a:t>m</a:t>
              </a:r>
            </a:p>
          </p:txBody>
        </p:sp>
        <p:sp>
          <p:nvSpPr>
            <p:cNvPr id="69" name="Text Box 33">
              <a:extLst>
                <a:ext uri="{FF2B5EF4-FFF2-40B4-BE49-F238E27FC236}">
                  <a16:creationId xmlns:a16="http://schemas.microsoft.com/office/drawing/2014/main" id="{76A1C4BC-651D-4165-AD29-729826CD6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88"/>
              <a:ext cx="250" cy="98"/>
            </a:xfrm>
            <a:prstGeom prst="rect">
              <a:avLst/>
            </a:prstGeom>
            <a:ln w="3175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/>
                <a:t>1</a:t>
              </a:r>
            </a:p>
          </p:txBody>
        </p:sp>
        <p:cxnSp>
          <p:nvCxnSpPr>
            <p:cNvPr id="70" name="AutoShape 36">
              <a:extLst>
                <a:ext uri="{FF2B5EF4-FFF2-40B4-BE49-F238E27FC236}">
                  <a16:creationId xmlns:a16="http://schemas.microsoft.com/office/drawing/2014/main" id="{444E99A6-F611-4B9C-8371-4106A54E8891}"/>
                </a:ext>
              </a:extLst>
            </p:cNvPr>
            <p:cNvCxnSpPr>
              <a:cxnSpLocks noChangeShapeType="1"/>
              <a:stCxn id="56" idx="3"/>
              <a:endCxn id="52" idx="1"/>
            </p:cNvCxnSpPr>
            <p:nvPr/>
          </p:nvCxnSpPr>
          <p:spPr bwMode="auto">
            <a:xfrm>
              <a:off x="624" y="2472"/>
              <a:ext cx="144" cy="43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1" name="AutoShape 37">
              <a:extLst>
                <a:ext uri="{FF2B5EF4-FFF2-40B4-BE49-F238E27FC236}">
                  <a16:creationId xmlns:a16="http://schemas.microsoft.com/office/drawing/2014/main" id="{0857D314-5E93-4B37-92AD-B044F1026EC9}"/>
                </a:ext>
              </a:extLst>
            </p:cNvPr>
            <p:cNvCxnSpPr>
              <a:cxnSpLocks noChangeShapeType="1"/>
              <a:stCxn id="57" idx="3"/>
              <a:endCxn id="52" idx="1"/>
            </p:cNvCxnSpPr>
            <p:nvPr/>
          </p:nvCxnSpPr>
          <p:spPr bwMode="auto">
            <a:xfrm>
              <a:off x="576" y="2904"/>
              <a:ext cx="192" cy="0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2" name="AutoShape 38">
              <a:extLst>
                <a:ext uri="{FF2B5EF4-FFF2-40B4-BE49-F238E27FC236}">
                  <a16:creationId xmlns:a16="http://schemas.microsoft.com/office/drawing/2014/main" id="{2C2BF0BA-DE5A-4002-8BAF-DA5C2DA27855}"/>
                </a:ext>
              </a:extLst>
            </p:cNvPr>
            <p:cNvCxnSpPr>
              <a:cxnSpLocks noChangeShapeType="1"/>
              <a:stCxn id="58" idx="3"/>
              <a:endCxn id="52" idx="1"/>
            </p:cNvCxnSpPr>
            <p:nvPr/>
          </p:nvCxnSpPr>
          <p:spPr bwMode="auto">
            <a:xfrm flipV="1">
              <a:off x="576" y="2904"/>
              <a:ext cx="192" cy="384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3" name="AutoShape 39">
              <a:extLst>
                <a:ext uri="{FF2B5EF4-FFF2-40B4-BE49-F238E27FC236}">
                  <a16:creationId xmlns:a16="http://schemas.microsoft.com/office/drawing/2014/main" id="{EFE7B868-5FAB-4014-8D6E-4487DEB83E78}"/>
                </a:ext>
              </a:extLst>
            </p:cNvPr>
            <p:cNvCxnSpPr>
              <a:cxnSpLocks noChangeShapeType="1"/>
              <a:stCxn id="60" idx="2"/>
              <a:endCxn id="47" idx="0"/>
            </p:cNvCxnSpPr>
            <p:nvPr/>
          </p:nvCxnSpPr>
          <p:spPr bwMode="auto">
            <a:xfrm>
              <a:off x="2448" y="2592"/>
              <a:ext cx="216" cy="19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4" name="AutoShape 40">
              <a:extLst>
                <a:ext uri="{FF2B5EF4-FFF2-40B4-BE49-F238E27FC236}">
                  <a16:creationId xmlns:a16="http://schemas.microsoft.com/office/drawing/2014/main" id="{D5E332D6-2CE9-4C2B-A9F4-17A4CFDA5FB4}"/>
                </a:ext>
              </a:extLst>
            </p:cNvPr>
            <p:cNvCxnSpPr>
              <a:cxnSpLocks noChangeShapeType="1"/>
              <a:stCxn id="59" idx="2"/>
              <a:endCxn id="47" idx="0"/>
            </p:cNvCxnSpPr>
            <p:nvPr/>
          </p:nvCxnSpPr>
          <p:spPr bwMode="auto">
            <a:xfrm flipH="1">
              <a:off x="2664" y="2592"/>
              <a:ext cx="211" cy="19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5" name="AutoShape 41">
              <a:extLst>
                <a:ext uri="{FF2B5EF4-FFF2-40B4-BE49-F238E27FC236}">
                  <a16:creationId xmlns:a16="http://schemas.microsoft.com/office/drawing/2014/main" id="{2681CFC9-38D7-4F8C-AC79-94082ED8812E}"/>
                </a:ext>
              </a:extLst>
            </p:cNvPr>
            <p:cNvCxnSpPr>
              <a:cxnSpLocks noChangeShapeType="1"/>
              <a:stCxn id="61" idx="2"/>
              <a:endCxn id="49" idx="0"/>
            </p:cNvCxnSpPr>
            <p:nvPr/>
          </p:nvCxnSpPr>
          <p:spPr bwMode="auto">
            <a:xfrm>
              <a:off x="4470" y="2640"/>
              <a:ext cx="72" cy="144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6" name="AutoShape 42">
              <a:extLst>
                <a:ext uri="{FF2B5EF4-FFF2-40B4-BE49-F238E27FC236}">
                  <a16:creationId xmlns:a16="http://schemas.microsoft.com/office/drawing/2014/main" id="{50478500-919E-401D-B816-254EC0EFC18F}"/>
                </a:ext>
              </a:extLst>
            </p:cNvPr>
            <p:cNvCxnSpPr>
              <a:cxnSpLocks noChangeShapeType="1"/>
              <a:stCxn id="63" idx="1"/>
              <a:endCxn id="49" idx="3"/>
            </p:cNvCxnSpPr>
            <p:nvPr/>
          </p:nvCxnSpPr>
          <p:spPr bwMode="auto">
            <a:xfrm flipH="1">
              <a:off x="4800" y="2904"/>
              <a:ext cx="150" cy="0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77" name="AutoShape 49">
              <a:extLst>
                <a:ext uri="{FF2B5EF4-FFF2-40B4-BE49-F238E27FC236}">
                  <a16:creationId xmlns:a16="http://schemas.microsoft.com/office/drawing/2014/main" id="{CEED4294-C8C8-4910-8FEA-C958F968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16"/>
              <a:ext cx="618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rgbClr val="545472"/>
                  </a:solidFill>
                  <a:latin typeface="宋体" panose="02010600030101010101" pitchFamily="2" charset="-122"/>
                </a:rPr>
                <a:t>还书日期</a:t>
              </a:r>
            </a:p>
          </p:txBody>
        </p:sp>
        <p:sp>
          <p:nvSpPr>
            <p:cNvPr id="78" name="AutoShape 50">
              <a:extLst>
                <a:ext uri="{FF2B5EF4-FFF2-40B4-BE49-F238E27FC236}">
                  <a16:creationId xmlns:a16="http://schemas.microsoft.com/office/drawing/2014/main" id="{A0F24810-7A78-4B92-BB57-2792A2B30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52"/>
              <a:ext cx="618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rgbClr val="545472"/>
                  </a:solidFill>
                  <a:latin typeface="宋体" panose="02010600030101010101" pitchFamily="2" charset="-122"/>
                </a:rPr>
                <a:t>借书日期</a:t>
              </a:r>
            </a:p>
          </p:txBody>
        </p:sp>
        <p:cxnSp>
          <p:nvCxnSpPr>
            <p:cNvPr id="79" name="AutoShape 51">
              <a:extLst>
                <a:ext uri="{FF2B5EF4-FFF2-40B4-BE49-F238E27FC236}">
                  <a16:creationId xmlns:a16="http://schemas.microsoft.com/office/drawing/2014/main" id="{0A851F90-8C91-45FE-A031-CA4699545599}"/>
                </a:ext>
              </a:extLst>
            </p:cNvPr>
            <p:cNvCxnSpPr>
              <a:cxnSpLocks noChangeShapeType="1"/>
              <a:stCxn id="53" idx="0"/>
              <a:endCxn id="78" idx="2"/>
            </p:cNvCxnSpPr>
            <p:nvPr/>
          </p:nvCxnSpPr>
          <p:spPr bwMode="auto">
            <a:xfrm flipV="1">
              <a:off x="1800" y="2592"/>
              <a:ext cx="0" cy="144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0" name="AutoShape 52">
              <a:extLst>
                <a:ext uri="{FF2B5EF4-FFF2-40B4-BE49-F238E27FC236}">
                  <a16:creationId xmlns:a16="http://schemas.microsoft.com/office/drawing/2014/main" id="{390230B0-FD69-4D57-806D-4E25502A6D8D}"/>
                </a:ext>
              </a:extLst>
            </p:cNvPr>
            <p:cNvCxnSpPr>
              <a:cxnSpLocks noChangeShapeType="1"/>
              <a:stCxn id="53" idx="2"/>
              <a:endCxn id="77" idx="0"/>
            </p:cNvCxnSpPr>
            <p:nvPr/>
          </p:nvCxnSpPr>
          <p:spPr bwMode="auto">
            <a:xfrm>
              <a:off x="1800" y="3072"/>
              <a:ext cx="0" cy="144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1" name="AutoShape 53">
              <a:extLst>
                <a:ext uri="{FF2B5EF4-FFF2-40B4-BE49-F238E27FC236}">
                  <a16:creationId xmlns:a16="http://schemas.microsoft.com/office/drawing/2014/main" id="{839EA4A2-90D3-41D0-A9E1-6925E3E54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16"/>
              <a:ext cx="38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/>
                <a:t>位置</a:t>
              </a:r>
            </a:p>
          </p:txBody>
        </p:sp>
        <p:sp>
          <p:nvSpPr>
            <p:cNvPr id="82" name="AutoShape 54">
              <a:extLst>
                <a:ext uri="{FF2B5EF4-FFF2-40B4-BE49-F238E27FC236}">
                  <a16:creationId xmlns:a16="http://schemas.microsoft.com/office/drawing/2014/main" id="{ADE93E06-E053-4C93-A1CE-BBFCD19E3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216"/>
              <a:ext cx="378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/>
                <a:t>数量</a:t>
              </a:r>
            </a:p>
          </p:txBody>
        </p:sp>
        <p:cxnSp>
          <p:nvCxnSpPr>
            <p:cNvPr id="83" name="AutoShape 55">
              <a:extLst>
                <a:ext uri="{FF2B5EF4-FFF2-40B4-BE49-F238E27FC236}">
                  <a16:creationId xmlns:a16="http://schemas.microsoft.com/office/drawing/2014/main" id="{3B7AC699-E5EF-4CFF-9F67-6BCE7744F96B}"/>
                </a:ext>
              </a:extLst>
            </p:cNvPr>
            <p:cNvCxnSpPr>
              <a:cxnSpLocks noChangeShapeType="1"/>
              <a:stCxn id="47" idx="2"/>
              <a:endCxn id="82" idx="0"/>
            </p:cNvCxnSpPr>
            <p:nvPr/>
          </p:nvCxnSpPr>
          <p:spPr bwMode="auto">
            <a:xfrm flipH="1">
              <a:off x="2448" y="3024"/>
              <a:ext cx="216" cy="19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AutoShape 56">
              <a:extLst>
                <a:ext uri="{FF2B5EF4-FFF2-40B4-BE49-F238E27FC236}">
                  <a16:creationId xmlns:a16="http://schemas.microsoft.com/office/drawing/2014/main" id="{2E6D21A1-FF03-40BA-BFA9-A88D9773B607}"/>
                </a:ext>
              </a:extLst>
            </p:cNvPr>
            <p:cNvCxnSpPr>
              <a:cxnSpLocks noChangeShapeType="1"/>
              <a:stCxn id="47" idx="2"/>
              <a:endCxn id="81" idx="0"/>
            </p:cNvCxnSpPr>
            <p:nvPr/>
          </p:nvCxnSpPr>
          <p:spPr bwMode="auto">
            <a:xfrm>
              <a:off x="2664" y="3024"/>
              <a:ext cx="211" cy="19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5" name="AutoShape 57">
              <a:extLst>
                <a:ext uri="{FF2B5EF4-FFF2-40B4-BE49-F238E27FC236}">
                  <a16:creationId xmlns:a16="http://schemas.microsoft.com/office/drawing/2014/main" id="{E8A11A03-EC0A-4778-8817-D70A296F7643}"/>
                </a:ext>
              </a:extLst>
            </p:cNvPr>
            <p:cNvCxnSpPr>
              <a:cxnSpLocks noChangeShapeType="1"/>
              <a:stCxn id="49" idx="2"/>
              <a:endCxn id="64" idx="0"/>
            </p:cNvCxnSpPr>
            <p:nvPr/>
          </p:nvCxnSpPr>
          <p:spPr bwMode="auto">
            <a:xfrm>
              <a:off x="4536" y="3024"/>
              <a:ext cx="0" cy="19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6" name="AutoShape 58">
              <a:extLst>
                <a:ext uri="{FF2B5EF4-FFF2-40B4-BE49-F238E27FC236}">
                  <a16:creationId xmlns:a16="http://schemas.microsoft.com/office/drawing/2014/main" id="{9C6971B8-00B5-4D83-B310-38612F66C3C3}"/>
                </a:ext>
              </a:extLst>
            </p:cNvPr>
            <p:cNvCxnSpPr>
              <a:cxnSpLocks noChangeShapeType="1"/>
              <a:stCxn id="65" idx="1"/>
              <a:endCxn id="49" idx="3"/>
            </p:cNvCxnSpPr>
            <p:nvPr/>
          </p:nvCxnSpPr>
          <p:spPr bwMode="auto">
            <a:xfrm flipH="1">
              <a:off x="4800" y="2520"/>
              <a:ext cx="150" cy="384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7" name="AutoShape 59">
              <a:extLst>
                <a:ext uri="{FF2B5EF4-FFF2-40B4-BE49-F238E27FC236}">
                  <a16:creationId xmlns:a16="http://schemas.microsoft.com/office/drawing/2014/main" id="{3B415F20-D52B-4E76-9596-67C63E6ED8C3}"/>
                </a:ext>
              </a:extLst>
            </p:cNvPr>
            <p:cNvCxnSpPr>
              <a:cxnSpLocks noChangeShapeType="1"/>
              <a:stCxn id="62" idx="1"/>
              <a:endCxn id="49" idx="3"/>
            </p:cNvCxnSpPr>
            <p:nvPr/>
          </p:nvCxnSpPr>
          <p:spPr bwMode="auto">
            <a:xfrm flipH="1" flipV="1">
              <a:off x="4800" y="2904"/>
              <a:ext cx="150" cy="43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8675" name="灯片编号占位符 44">
            <a:extLst>
              <a:ext uri="{FF2B5EF4-FFF2-40B4-BE49-F238E27FC236}">
                <a16:creationId xmlns:a16="http://schemas.microsoft.com/office/drawing/2014/main" id="{756528DC-C557-428F-9AD0-A678F446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589D04-F8A1-4504-B4D9-314B974CC97A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9F256E65-5577-4D6F-818B-9067302A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随堂小测试</a:t>
            </a:r>
          </a:p>
        </p:txBody>
      </p:sp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CA4BFF45-C8E4-4920-820E-BB293856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人事管理系统</a:t>
            </a:r>
            <a:endParaRPr lang="en-US" altLang="zh-CN"/>
          </a:p>
          <a:p>
            <a:r>
              <a:rPr lang="zh-CN" altLang="en-US"/>
              <a:t>公司有多个部门，每个部门都有部长，副部长，职员</a:t>
            </a:r>
            <a:endParaRPr lang="en-US" altLang="zh-CN"/>
          </a:p>
          <a:p>
            <a:r>
              <a:rPr lang="zh-CN" altLang="en-US"/>
              <a:t>每一个职员都会有一个工作岗位</a:t>
            </a:r>
            <a:endParaRPr lang="en-US" altLang="zh-CN"/>
          </a:p>
        </p:txBody>
      </p:sp>
      <p:sp>
        <p:nvSpPr>
          <p:cNvPr id="29699" name="幻灯片编号占位符 3">
            <a:extLst>
              <a:ext uri="{FF2B5EF4-FFF2-40B4-BE49-F238E27FC236}">
                <a16:creationId xmlns:a16="http://schemas.microsoft.com/office/drawing/2014/main" id="{DDEB8DE8-8CB8-4344-BBEE-7FDFF54E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3BA0ED-9539-4712-B41A-95DC8A3D5856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F177FEFA-880A-4231-8B13-183017A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D348-D235-4B80-97CF-67DCAC5591F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12002" name="Rectangle 2">
            <a:extLst>
              <a:ext uri="{FF2B5EF4-FFF2-40B4-BE49-F238E27FC236}">
                <a16:creationId xmlns:a16="http://schemas.microsoft.com/office/drawing/2014/main" id="{0D108007-5698-411E-945E-C79583C285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89025"/>
            <a:ext cx="8135937" cy="5076825"/>
          </a:xfrm>
        </p:spPr>
        <p:txBody>
          <a:bodyPr/>
          <a:lstStyle/>
          <a:p>
            <a:pPr marL="609600" indent="-609600">
              <a:lnSpc>
                <a:spcPct val="150000"/>
              </a:lnSpc>
            </a:pPr>
            <a:r>
              <a:rPr lang="zh-CN" altLang="en-US" sz="2800" noProof="1">
                <a:sym typeface="+mn-ea"/>
              </a:rPr>
              <a:t>基本知识：</a:t>
            </a:r>
          </a:p>
          <a:p>
            <a:pPr lvl="1">
              <a:lnSpc>
                <a:spcPct val="150000"/>
              </a:lnSpc>
            </a:pPr>
            <a:r>
              <a:rPr lang="en-US" altLang="zh-CN" sz="2450" noProof="1">
                <a:sym typeface="+mn-ea"/>
              </a:rPr>
              <a:t>E-R</a:t>
            </a:r>
            <a:r>
              <a:rPr lang="zh-CN" altLang="en-US" sz="2450" noProof="1">
                <a:sym typeface="+mn-ea"/>
              </a:rPr>
              <a:t>模型：实体、属性、联系、关键字</a:t>
            </a:r>
            <a:endParaRPr lang="en-US" altLang="zh-CN" sz="2450" noProof="1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50" noProof="1">
                <a:sym typeface="+mn-ea"/>
              </a:rPr>
              <a:t>联系集的类型</a:t>
            </a:r>
            <a:endParaRPr lang="zh-CN" altLang="en-US" sz="2450" noProof="1"/>
          </a:p>
          <a:p>
            <a:pPr marL="609600" indent="-609600">
              <a:lnSpc>
                <a:spcPct val="150000"/>
              </a:lnSpc>
            </a:pPr>
            <a:r>
              <a:rPr lang="zh-CN" altLang="en-US" sz="2450" noProof="1"/>
              <a:t>延展性学习：</a:t>
            </a:r>
          </a:p>
          <a:p>
            <a:pPr marL="1066800" lvl="1" indent="-609600">
              <a:lnSpc>
                <a:spcPct val="150000"/>
              </a:lnSpc>
            </a:pPr>
            <a:r>
              <a:rPr lang="zh-CN" altLang="en-US" sz="2450" dirty="0"/>
              <a:t>多元联系集与角色</a:t>
            </a:r>
            <a:endParaRPr lang="zh-CN" altLang="en-US" sz="2450" noProof="1"/>
          </a:p>
          <a:p>
            <a:pPr marL="609600" indent="-609600">
              <a:lnSpc>
                <a:spcPct val="150000"/>
              </a:lnSpc>
            </a:pPr>
            <a:r>
              <a:rPr lang="zh-CN" altLang="en-US" sz="2800" b="1" noProof="1"/>
              <a:t>作业</a:t>
            </a:r>
          </a:p>
          <a:p>
            <a:pPr marL="990600" lvl="1" indent="-533400">
              <a:lnSpc>
                <a:spcPct val="150000"/>
              </a:lnSpc>
              <a:buFontTx/>
              <a:buNone/>
            </a:pPr>
            <a:r>
              <a:rPr lang="en-US" altLang="zh-CN" sz="2400" noProof="1"/>
              <a:t>	</a:t>
            </a:r>
            <a:r>
              <a:rPr kumimoji="0" lang="zh-CN" altLang="en-US" sz="2400" dirty="0"/>
              <a:t>第</a:t>
            </a:r>
            <a:r>
              <a:rPr kumimoji="0" lang="en-US" altLang="zh-CN" sz="2400" dirty="0"/>
              <a:t>7</a:t>
            </a:r>
            <a:r>
              <a:rPr kumimoji="0" lang="zh-CN" altLang="en-US" sz="2400" dirty="0"/>
              <a:t>章：</a:t>
            </a:r>
            <a:r>
              <a:rPr kumimoji="0" lang="en-US" altLang="zh-CN" sz="2400" dirty="0"/>
              <a:t>7.1</a:t>
            </a:r>
            <a:r>
              <a:rPr kumimoji="0" lang="zh-CN" altLang="en-US" sz="2400" dirty="0"/>
              <a:t>，</a:t>
            </a:r>
            <a:r>
              <a:rPr kumimoji="0" lang="en-US" altLang="zh-CN" sz="2400" dirty="0"/>
              <a:t>7.2</a:t>
            </a:r>
            <a:r>
              <a:rPr kumimoji="0" lang="zh-CN" altLang="en-US" sz="2400" dirty="0"/>
              <a:t>。</a:t>
            </a:r>
            <a:r>
              <a:rPr kumimoji="0" lang="en-US" altLang="zh-CN" sz="2400" dirty="0"/>
              <a:t>(</a:t>
            </a:r>
            <a:r>
              <a:rPr kumimoji="0" lang="zh-CN" altLang="en-US" sz="2400" dirty="0"/>
              <a:t>注意标明主码</a:t>
            </a:r>
            <a:r>
              <a:rPr kumimoji="0" lang="en-US" altLang="zh-CN" sz="2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noProof="1">
              <a:solidFill>
                <a:srgbClr val="0066FF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DCB133C-BEC1-4674-8D62-7DE8E5BBC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588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/>
              <a:t>课后小结和作业安排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A9DF2B-0121-4799-9D4D-597C49124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6" t="38326" r="31031" b="10172"/>
          <a:stretch/>
        </p:blipFill>
        <p:spPr>
          <a:xfrm>
            <a:off x="357794" y="1414021"/>
            <a:ext cx="8428411" cy="4411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>
            <a:extLst>
              <a:ext uri="{FF2B5EF4-FFF2-40B4-BE49-F238E27FC236}">
                <a16:creationId xmlns:a16="http://schemas.microsoft.com/office/drawing/2014/main" id="{F6968F3E-5159-4B69-9B38-AED7C1B62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主要学习目标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266" name="内容占位符 2">
            <a:extLst>
              <a:ext uri="{FF2B5EF4-FFF2-40B4-BE49-F238E27FC236}">
                <a16:creationId xmlns:a16="http://schemas.microsoft.com/office/drawing/2014/main" id="{C5F9528D-A346-41F9-83B0-52C176213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9738" y="2133600"/>
            <a:ext cx="8018462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 sz="3200" dirty="0">
                <a:latin typeface="Tahoma" panose="020B0604030504040204" pitchFamily="34" charset="0"/>
              </a:rPr>
              <a:t> E-R</a:t>
            </a:r>
            <a:r>
              <a:rPr kumimoji="0" lang="zh-CN" altLang="en-US" sz="3200" dirty="0">
                <a:latin typeface="Tahoma" panose="020B0604030504040204" pitchFamily="34" charset="0"/>
              </a:rPr>
              <a:t>模型</a:t>
            </a:r>
            <a:r>
              <a:rPr kumimoji="0" lang="zh-CN" altLang="en-US" dirty="0">
                <a:latin typeface="Tahoma" panose="020B0604030504040204" pitchFamily="34" charset="0"/>
              </a:rPr>
              <a:t>的</a:t>
            </a:r>
            <a:r>
              <a:rPr kumimoji="0" lang="zh-CN" altLang="en-US" sz="3200" dirty="0">
                <a:latin typeface="Tahoma" panose="020B0604030504040204" pitchFamily="34" charset="0"/>
              </a:rPr>
              <a:t>基本要素</a:t>
            </a:r>
            <a:endParaRPr kumimoji="0" lang="en-US" altLang="zh-CN" sz="3200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dirty="0">
                <a:latin typeface="Tahoma" panose="020B0604030504040204" pitchFamily="34" charset="0"/>
              </a:rPr>
              <a:t>实体集和联系集</a:t>
            </a:r>
            <a:endParaRPr kumimoji="0" lang="en-US" altLang="zh-CN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zh-CN" dirty="0">
                <a:latin typeface="Tahoma" panose="020B0604030504040204" pitchFamily="34" charset="0"/>
              </a:rPr>
              <a:t> E-R</a:t>
            </a:r>
            <a:r>
              <a:rPr kumimoji="0" lang="zh-CN" altLang="en-US" dirty="0">
                <a:latin typeface="Tahoma" panose="020B0604030504040204" pitchFamily="34" charset="0"/>
              </a:rPr>
              <a:t>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814922C2-D4F5-420C-ACC3-09EF31FE9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思考问题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290" name="内容占位符 2">
            <a:extLst>
              <a:ext uri="{FF2B5EF4-FFF2-40B4-BE49-F238E27FC236}">
                <a16:creationId xmlns:a16="http://schemas.microsoft.com/office/drawing/2014/main" id="{9FA76042-F8C5-471A-95FE-A4A581827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什么是概念结构设计？</a:t>
            </a:r>
          </a:p>
          <a:p>
            <a:endParaRPr lang="zh-CN" altLang="en-US" dirty="0"/>
          </a:p>
          <a:p>
            <a:r>
              <a:rPr lang="zh-CN" altLang="en-US" dirty="0"/>
              <a:t>概念模型的用途是什么？对概念模型的基本要求是什么？</a:t>
            </a:r>
          </a:p>
          <a:p>
            <a:endParaRPr lang="zh-CN" altLang="en-US" dirty="0"/>
          </a:p>
        </p:txBody>
      </p:sp>
      <p:grpSp>
        <p:nvGrpSpPr>
          <p:cNvPr id="12291" name="组合 13">
            <a:extLst>
              <a:ext uri="{FF2B5EF4-FFF2-40B4-BE49-F238E27FC236}">
                <a16:creationId xmlns:a16="http://schemas.microsoft.com/office/drawing/2014/main" id="{B6A92912-348A-4C6F-AFE2-3A197FE144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5288" y="98425"/>
            <a:ext cx="995362" cy="908050"/>
            <a:chOff x="4970854" y="2513407"/>
            <a:chExt cx="599448" cy="59944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A50075D-95F9-40D4-BF17-990612BB1CBE}"/>
                </a:ext>
              </a:extLst>
            </p:cNvPr>
            <p:cNvSpPr/>
            <p:nvPr/>
          </p:nvSpPr>
          <p:spPr>
            <a:xfrm>
              <a:off x="4970854" y="2513407"/>
              <a:ext cx="599448" cy="59944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rgbClr val="FDEBCD"/>
                </a:solidFill>
              </a:endParaRPr>
            </a:p>
          </p:txBody>
        </p:sp>
        <p:sp>
          <p:nvSpPr>
            <p:cNvPr id="12293" name="Freeform 17">
              <a:extLst>
                <a:ext uri="{FF2B5EF4-FFF2-40B4-BE49-F238E27FC236}">
                  <a16:creationId xmlns:a16="http://schemas.microsoft.com/office/drawing/2014/main" id="{D051CEE1-73A1-4B5C-A9FC-D8C3A7A2D8D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110341" y="2641777"/>
              <a:ext cx="289614" cy="309707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DEBCD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>
            <a:extLst>
              <a:ext uri="{FF2B5EF4-FFF2-40B4-BE49-F238E27FC236}">
                <a16:creationId xmlns:a16="http://schemas.microsoft.com/office/drawing/2014/main" id="{8497030C-9414-40FB-8209-E249AF9B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3F23C-0ADF-4E20-B85C-C510E3841E63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C8137BA-2994-4E57-9107-767DD2191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538" y="133350"/>
            <a:ext cx="7772400" cy="452438"/>
          </a:xfrm>
        </p:spPr>
        <p:txBody>
          <a:bodyPr/>
          <a:lstStyle/>
          <a:p>
            <a:pPr algn="l"/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 数据库设计过程</a:t>
            </a:r>
            <a:endParaRPr kumimoji="0" lang="en-US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3CDDFDB-0A6E-4114-84C2-16ACB732D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250" y="860425"/>
            <a:ext cx="8683625" cy="55530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zh-CN" altLang="en-US" sz="2400"/>
              <a:t>数据库设计的基础条件</a:t>
            </a:r>
            <a:r>
              <a:rPr kumimoji="0" lang="en-US" altLang="zh-CN" sz="2400"/>
              <a:t>(</a:t>
            </a:r>
            <a:r>
              <a:rPr kumimoji="0" lang="zh-CN" altLang="en-US" sz="2400"/>
              <a:t>前提</a:t>
            </a:r>
            <a:r>
              <a:rPr kumimoji="0" lang="en-US" altLang="zh-CN" sz="2400"/>
              <a:t>/</a:t>
            </a:r>
            <a:r>
              <a:rPr kumimoji="0" lang="zh-CN" altLang="en-US" sz="2400"/>
              <a:t>数据源</a:t>
            </a:r>
            <a:r>
              <a:rPr kumimoji="0" lang="en-US" altLang="zh-CN" sz="2400"/>
              <a:t>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kumimoji="0" lang="zh-CN" altLang="en-US" sz="2400"/>
              <a:t>	</a:t>
            </a:r>
            <a:r>
              <a:rPr kumimoji="0" lang="zh-CN" altLang="en-US" sz="2000"/>
              <a:t>清楚一个应用系统的功能需求与</a:t>
            </a:r>
            <a:r>
              <a:rPr kumimoji="0" lang="zh-CN" altLang="en-US" sz="2000">
                <a:solidFill>
                  <a:schemeClr val="tx2"/>
                </a:solidFill>
              </a:rPr>
              <a:t>数据需求</a:t>
            </a:r>
            <a:endParaRPr kumimoji="0" lang="en-US" altLang="zh-CN" sz="200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kumimoji="0" lang="en-US" altLang="zh-CN" sz="2000">
                <a:solidFill>
                  <a:schemeClr val="tx2"/>
                </a:solidFill>
              </a:rPr>
              <a:t>	</a:t>
            </a:r>
            <a:r>
              <a:rPr kumimoji="0" lang="en-US" altLang="zh-CN" sz="2000"/>
              <a:t>(</a:t>
            </a:r>
            <a:r>
              <a:rPr kumimoji="0" lang="zh-CN" altLang="en-US" sz="2000"/>
              <a:t>直接与用户交互</a:t>
            </a:r>
            <a:r>
              <a:rPr kumimoji="0" lang="en-US" altLang="zh-CN" sz="2000"/>
              <a:t>/</a:t>
            </a:r>
            <a:r>
              <a:rPr kumimoji="0" lang="zh-CN" altLang="en-US" sz="2000"/>
              <a:t>数据流程图</a:t>
            </a:r>
            <a:r>
              <a:rPr kumimoji="0" lang="zh-CN" altLang="en-US" sz="2000">
                <a:solidFill>
                  <a:srgbClr val="0066FF"/>
                </a:solidFill>
                <a:hlinkClick r:id="rId2" action="ppaction://hlinksldjump"/>
              </a:rPr>
              <a:t>示例</a:t>
            </a:r>
            <a:r>
              <a:rPr kumimoji="0" lang="en-US" altLang="zh-CN" sz="2000">
                <a:solidFill>
                  <a:srgbClr val="2A2A39"/>
                </a:solidFill>
              </a:rPr>
              <a:t>/UML</a:t>
            </a:r>
            <a:r>
              <a:rPr kumimoji="0" lang="zh-CN" altLang="en-US" sz="2000">
                <a:solidFill>
                  <a:srgbClr val="2A2A39"/>
                </a:solidFill>
              </a:rPr>
              <a:t>类图等</a:t>
            </a:r>
            <a:r>
              <a:rPr kumimoji="0" lang="en-US" altLang="zh-CN" sz="2000"/>
              <a:t>)</a:t>
            </a:r>
            <a:endParaRPr kumimoji="0" lang="en-US" altLang="zh-CN" sz="2400"/>
          </a:p>
          <a:p>
            <a:pPr>
              <a:lnSpc>
                <a:spcPct val="110000"/>
              </a:lnSpc>
            </a:pPr>
            <a:r>
              <a:rPr kumimoji="0" lang="zh-CN" altLang="en-US" sz="2400"/>
              <a:t>数据库设计的核心阶段：</a:t>
            </a:r>
            <a:endParaRPr kumimoji="0" lang="en-US" altLang="zh-CN" sz="2400"/>
          </a:p>
          <a:p>
            <a:pPr marL="457200" lvl="1" indent="0">
              <a:lnSpc>
                <a:spcPct val="110000"/>
              </a:lnSpc>
              <a:buFontTx/>
              <a:buNone/>
            </a:pPr>
            <a:r>
              <a:rPr kumimoji="0" lang="en-US" altLang="zh-CN" sz="2000"/>
              <a:t>1</a:t>
            </a:r>
            <a:r>
              <a:rPr kumimoji="0" lang="zh-CN" altLang="en-US" sz="2000"/>
              <a:t>)数据库建模阶段（</a:t>
            </a:r>
            <a:r>
              <a:rPr kumimoji="0" lang="zh-CN" altLang="en-US" sz="2000">
                <a:solidFill>
                  <a:schemeClr val="tx2"/>
                </a:solidFill>
                <a:ea typeface="黑体" panose="02010609060101010101" pitchFamily="49" charset="-122"/>
              </a:rPr>
              <a:t>概念设计</a:t>
            </a:r>
            <a:r>
              <a:rPr kumimoji="0" lang="zh-CN" altLang="en-US" sz="2000"/>
              <a:t>）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kumimoji="0" lang="zh-CN" altLang="en-US" sz="2000"/>
              <a:t>	</a:t>
            </a:r>
            <a:r>
              <a:rPr kumimoji="0" lang="en-US" altLang="zh-CN" sz="2000"/>
              <a:t>   </a:t>
            </a:r>
            <a:r>
              <a:rPr kumimoji="0" lang="zh-CN" altLang="en-US" sz="2000"/>
              <a:t>根据数据需求</a:t>
            </a:r>
            <a:r>
              <a:rPr kumimoji="0" lang="en-US" altLang="zh-CN" sz="2000">
                <a:sym typeface="Wingdings" panose="05000000000000000000" pitchFamily="2" charset="2"/>
              </a:rPr>
              <a:t></a:t>
            </a:r>
            <a:r>
              <a:rPr kumimoji="0" lang="zh-CN" altLang="en-US" sz="2000">
                <a:sym typeface="Wingdings" panose="05000000000000000000" pitchFamily="2" charset="2"/>
              </a:rPr>
              <a:t>建立</a:t>
            </a:r>
            <a:r>
              <a:rPr kumimoji="0" lang="zh-CN" altLang="en-US" sz="2000">
                <a:solidFill>
                  <a:srgbClr val="464660"/>
                </a:solidFill>
              </a:rPr>
              <a:t>概念模型</a:t>
            </a:r>
            <a:r>
              <a:rPr kumimoji="0" lang="zh-CN" altLang="en-US" sz="2000"/>
              <a:t>（便于面向用户交互）</a:t>
            </a:r>
          </a:p>
          <a:p>
            <a:pPr marL="457200" lvl="1" indent="0">
              <a:lnSpc>
                <a:spcPct val="110000"/>
              </a:lnSpc>
              <a:buFontTx/>
              <a:buNone/>
            </a:pPr>
            <a:r>
              <a:rPr kumimoji="0" lang="en-US" altLang="zh-CN" sz="2000"/>
              <a:t>2</a:t>
            </a:r>
            <a:r>
              <a:rPr kumimoji="0" lang="zh-CN" altLang="en-US" sz="2000"/>
              <a:t>)数据库逻辑结构设计阶段（</a:t>
            </a:r>
            <a:r>
              <a:rPr kumimoji="0" lang="zh-CN" altLang="en-US" sz="2000">
                <a:solidFill>
                  <a:schemeClr val="tx2"/>
                </a:solidFill>
              </a:rPr>
              <a:t>逻辑设计</a:t>
            </a:r>
            <a:r>
              <a:rPr kumimoji="0" lang="zh-CN" altLang="en-US" sz="2000"/>
              <a:t>）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kumimoji="0" lang="zh-CN" altLang="en-US" sz="2000"/>
              <a:t>	</a:t>
            </a:r>
            <a:r>
              <a:rPr kumimoji="0" lang="en-US" altLang="zh-CN" sz="2000"/>
              <a:t>   </a:t>
            </a:r>
            <a:r>
              <a:rPr kumimoji="0" lang="zh-CN" altLang="en-US" sz="2000"/>
              <a:t>基于概念模型</a:t>
            </a:r>
            <a:r>
              <a:rPr kumimoji="0" lang="en-US" altLang="zh-CN" sz="2000">
                <a:sym typeface="Wingdings" panose="05000000000000000000" pitchFamily="2" charset="2"/>
              </a:rPr>
              <a:t></a:t>
            </a:r>
            <a:r>
              <a:rPr kumimoji="0" lang="zh-CN" altLang="en-US" sz="2000">
                <a:sym typeface="Wingdings" panose="05000000000000000000" pitchFamily="2" charset="2"/>
              </a:rPr>
              <a:t>形成</a:t>
            </a:r>
            <a:r>
              <a:rPr kumimoji="0" lang="zh-CN" altLang="en-US" sz="2000"/>
              <a:t>商业产品支持的</a:t>
            </a:r>
            <a:r>
              <a:rPr kumimoji="0" lang="zh-CN" altLang="en-US" sz="2000">
                <a:solidFill>
                  <a:srgbClr val="464660"/>
                </a:solidFill>
              </a:rPr>
              <a:t>逻辑模型</a:t>
            </a:r>
            <a:r>
              <a:rPr kumimoji="0" lang="zh-CN" altLang="en-US" sz="2000"/>
              <a:t>(面向计算机逻辑实现)</a:t>
            </a:r>
          </a:p>
          <a:p>
            <a:pPr marL="457200" lvl="1" indent="0">
              <a:lnSpc>
                <a:spcPct val="110000"/>
              </a:lnSpc>
              <a:buFontTx/>
              <a:buNone/>
            </a:pPr>
            <a:r>
              <a:rPr kumimoji="0" lang="en-US" altLang="zh-CN" sz="2000"/>
              <a:t>3</a:t>
            </a:r>
            <a:r>
              <a:rPr kumimoji="0" lang="zh-CN" altLang="en-US" sz="2000"/>
              <a:t>)数据库物理组织设计阶段（</a:t>
            </a:r>
            <a:r>
              <a:rPr kumimoji="0" lang="zh-CN" altLang="en-US" sz="2000">
                <a:solidFill>
                  <a:schemeClr val="tx2"/>
                </a:solidFill>
                <a:ea typeface="黑体" panose="02010609060101010101" pitchFamily="49" charset="-122"/>
              </a:rPr>
              <a:t>物理设计</a:t>
            </a:r>
            <a:r>
              <a:rPr kumimoji="0" lang="zh-CN" altLang="en-US" sz="2000"/>
              <a:t>）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kumimoji="0" lang="zh-CN" altLang="en-US" sz="2000"/>
              <a:t>	</a:t>
            </a:r>
            <a:r>
              <a:rPr kumimoji="0" lang="zh-CN" altLang="zh-CN" sz="2000"/>
              <a:t> </a:t>
            </a:r>
            <a:r>
              <a:rPr kumimoji="0" lang="zh-CN" altLang="en-US" sz="2000"/>
              <a:t>  根据逻辑模型</a:t>
            </a:r>
            <a:r>
              <a:rPr kumimoji="0" lang="en-US" altLang="zh-CN" sz="2000">
                <a:sym typeface="Wingdings" panose="05000000000000000000" pitchFamily="2" charset="2"/>
              </a:rPr>
              <a:t></a:t>
            </a:r>
            <a:r>
              <a:rPr kumimoji="0" lang="zh-CN" altLang="en-US" sz="2000">
                <a:sym typeface="Wingdings" panose="05000000000000000000" pitchFamily="2" charset="2"/>
              </a:rPr>
              <a:t>确定适合</a:t>
            </a:r>
            <a:r>
              <a:rPr kumimoji="0" lang="zh-CN" altLang="en-US" sz="2000"/>
              <a:t>应用要求的</a:t>
            </a:r>
            <a:r>
              <a:rPr kumimoji="0" lang="zh-CN" altLang="en-US" sz="2000">
                <a:solidFill>
                  <a:srgbClr val="464660"/>
                </a:solidFill>
              </a:rPr>
              <a:t>物理模型</a:t>
            </a:r>
            <a:r>
              <a:rPr kumimoji="0" lang="en-US" altLang="zh-CN" sz="2000"/>
              <a:t>(</a:t>
            </a:r>
            <a:r>
              <a:rPr kumimoji="0" lang="zh-CN" altLang="en-US" sz="2000"/>
              <a:t>面向计算机物理实现)</a:t>
            </a:r>
            <a:endParaRPr kumimoji="0" lang="zh-CN" altLang="en-US" sz="2400"/>
          </a:p>
          <a:p>
            <a:pPr>
              <a:lnSpc>
                <a:spcPct val="110000"/>
              </a:lnSpc>
            </a:pPr>
            <a:r>
              <a:rPr kumimoji="0" lang="zh-CN" altLang="en-US" sz="2400"/>
              <a:t>数据库设计的后期工作</a:t>
            </a:r>
            <a:r>
              <a:rPr kumimoji="0" lang="zh-CN" altLang="en-US" sz="2000"/>
              <a:t>（</a:t>
            </a:r>
            <a:r>
              <a:rPr kumimoji="0" lang="zh-CN" altLang="en-US" sz="2000">
                <a:solidFill>
                  <a:schemeClr val="tx2"/>
                </a:solidFill>
              </a:rPr>
              <a:t>数据库实现</a:t>
            </a:r>
            <a:r>
              <a:rPr kumimoji="0" lang="en-US" altLang="zh-CN" sz="2000"/>
              <a:t>)</a:t>
            </a:r>
            <a:endParaRPr kumimoji="0" lang="en-US" altLang="zh-CN" sz="2400"/>
          </a:p>
          <a:p>
            <a:pPr>
              <a:lnSpc>
                <a:spcPct val="110000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根据设计的逻辑模型和物理模型</a:t>
            </a:r>
            <a:r>
              <a:rPr kumimoji="0" lang="en-US" altLang="zh-CN" sz="2000">
                <a:sym typeface="Wingdings" panose="05000000000000000000" pitchFamily="2" charset="2"/>
              </a:rPr>
              <a:t></a:t>
            </a:r>
            <a:r>
              <a:rPr kumimoji="0" lang="zh-CN" altLang="en-US" sz="2000"/>
              <a:t>实际的数据库结构</a:t>
            </a:r>
          </a:p>
          <a:p>
            <a:pPr marL="457200" lvl="1" indent="0">
              <a:lnSpc>
                <a:spcPct val="110000"/>
              </a:lnSpc>
              <a:buFontTx/>
              <a:buNone/>
            </a:pPr>
            <a:r>
              <a:rPr kumimoji="0" lang="en-US" altLang="zh-CN" sz="2000"/>
              <a:t>(</a:t>
            </a:r>
            <a:r>
              <a:rPr kumimoji="0" lang="zh-CN" altLang="en-US" sz="2000"/>
              <a:t>比如：采用</a:t>
            </a:r>
            <a:r>
              <a:rPr kumimoji="0" lang="en-US" altLang="zh-CN" sz="2000"/>
              <a:t>SQL</a:t>
            </a:r>
            <a:r>
              <a:rPr kumimoji="0" lang="zh-CN" altLang="en-US" sz="2000"/>
              <a:t>定义语言，实际创建关系模式）</a:t>
            </a:r>
            <a:endParaRPr kumimoji="0" lang="zh-CN" altLang="en-US" sz="2400"/>
          </a:p>
        </p:txBody>
      </p:sp>
      <p:sp>
        <p:nvSpPr>
          <p:cNvPr id="17412" name="AutoShape 12">
            <a:extLst>
              <a:ext uri="{FF2B5EF4-FFF2-40B4-BE49-F238E27FC236}">
                <a16:creationId xmlns:a16="http://schemas.microsoft.com/office/drawing/2014/main" id="{A6D5A54F-C499-4A72-93FF-C62F16A0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1000125"/>
            <a:ext cx="2420938" cy="742950"/>
          </a:xfrm>
          <a:prstGeom prst="cloudCallout">
            <a:avLst>
              <a:gd name="adj1" fmla="val 50181"/>
              <a:gd name="adj2" fmla="val 764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数据库设计的关键阶段?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13" name="AutoShape 12">
            <a:extLst>
              <a:ext uri="{FF2B5EF4-FFF2-40B4-BE49-F238E27FC236}">
                <a16:creationId xmlns:a16="http://schemas.microsoft.com/office/drawing/2014/main" id="{94FAF586-A57E-41C5-886D-B3ECDB8E8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75" y="2809875"/>
            <a:ext cx="1811338" cy="974725"/>
          </a:xfrm>
          <a:prstGeom prst="cloudCallout">
            <a:avLst>
              <a:gd name="adj1" fmla="val 50181"/>
              <a:gd name="adj2" fmla="val 764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各个阶段设计的主要任务?</a:t>
            </a: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791D23EC-7EE5-4274-B760-47ABF89F7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1778000"/>
            <a:ext cx="3175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1D9D2355-385D-4039-BB6D-1F03D2440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2803525"/>
            <a:ext cx="3175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54BD8817-DB6A-44F0-9D41-0637D76E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921125"/>
            <a:ext cx="307975" cy="3905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3E5637DE-24B1-469D-9ABA-1C3D400F0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4756150"/>
            <a:ext cx="307975" cy="3905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3" name="矩形 66">
            <a:extLst>
              <a:ext uri="{FF2B5EF4-FFF2-40B4-BE49-F238E27FC236}">
                <a16:creationId xmlns:a16="http://schemas.microsoft.com/office/drawing/2014/main" id="{D648D796-A3C5-45F6-AC73-8C0F6D16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1862138"/>
            <a:ext cx="698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"/>
              </a:spcBef>
              <a:tabLst>
                <a:tab pos="3195638" algn="ctr"/>
              </a:tabLst>
              <a:defRPr/>
            </a:pPr>
            <a:r>
              <a:rPr lang="zh-CN" altLang="en-US" sz="1600" dirty="0">
                <a:solidFill>
                  <a:schemeClr val="accent4"/>
                </a:solidFill>
                <a:latin typeface="Times New Roman" charset="0"/>
                <a:ea typeface="黑体" charset="0"/>
                <a:cs typeface="黑体" charset="0"/>
              </a:rPr>
              <a:t>案例</a:t>
            </a:r>
            <a:r>
              <a:rPr lang="en-US" altLang="zh-CN" sz="1600" dirty="0">
                <a:solidFill>
                  <a:schemeClr val="accent4"/>
                </a:solidFill>
                <a:latin typeface="Times New Roman" charset="0"/>
                <a:ea typeface="黑体" charset="0"/>
                <a:cs typeface="黑体" charset="0"/>
              </a:rPr>
              <a:t>1</a:t>
            </a:r>
            <a:endParaRPr lang="zh-CN" altLang="en-US" sz="1600" dirty="0">
              <a:solidFill>
                <a:schemeClr val="accent4"/>
              </a:solidFill>
              <a:latin typeface="Times New Roman" charset="0"/>
              <a:ea typeface="黑体" charset="0"/>
              <a:cs typeface="黑体" charset="0"/>
            </a:endParaRPr>
          </a:p>
        </p:txBody>
      </p:sp>
      <p:grpSp>
        <p:nvGrpSpPr>
          <p:cNvPr id="18" name="Group 79">
            <a:extLst>
              <a:ext uri="{FF2B5EF4-FFF2-40B4-BE49-F238E27FC236}">
                <a16:creationId xmlns:a16="http://schemas.microsoft.com/office/drawing/2014/main" id="{FD7E8EEF-56EF-468E-8296-13A8D4DDDAE6}"/>
              </a:ext>
            </a:extLst>
          </p:cNvPr>
          <p:cNvGrpSpPr>
            <a:grpSpLocks/>
          </p:cNvGrpSpPr>
          <p:nvPr/>
        </p:nvGrpSpPr>
        <p:grpSpPr bwMode="auto">
          <a:xfrm>
            <a:off x="5270500" y="2143125"/>
            <a:ext cx="2957513" cy="636588"/>
            <a:chOff x="50" y="3830"/>
            <a:chExt cx="1863" cy="401"/>
          </a:xfrm>
        </p:grpSpPr>
        <p:sp>
          <p:nvSpPr>
            <p:cNvPr id="19" name="AutoShape 74">
              <a:extLst>
                <a:ext uri="{FF2B5EF4-FFF2-40B4-BE49-F238E27FC236}">
                  <a16:creationId xmlns:a16="http://schemas.microsoft.com/office/drawing/2014/main" id="{7348125D-8D34-431C-ACA5-FC986E020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830"/>
              <a:ext cx="685" cy="401"/>
            </a:xfrm>
            <a:prstGeom prst="diamond">
              <a:avLst/>
            </a:prstGeom>
            <a:noFill/>
            <a:ln w="1270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lIns="0" tIns="0" rIns="0" bIns="0" anchor="ctr"/>
            <a:lstStyle/>
            <a:p>
              <a:pPr algn="ctr">
                <a:defRPr/>
              </a:pPr>
              <a:endParaRPr lang="zh-CN" altLang="en-US" sz="1050">
                <a:solidFill>
                  <a:srgbClr val="0066FF"/>
                </a:solidFill>
                <a:latin typeface="Tahoma" charset="0"/>
                <a:ea typeface="宋体" charset="0"/>
                <a:cs typeface="宋体" charset="0"/>
              </a:endParaRPr>
            </a:p>
          </p:txBody>
        </p:sp>
        <p:grpSp>
          <p:nvGrpSpPr>
            <p:cNvPr id="17423" name="Group 77">
              <a:extLst>
                <a:ext uri="{FF2B5EF4-FFF2-40B4-BE49-F238E27FC236}">
                  <a16:creationId xmlns:a16="http://schemas.microsoft.com/office/drawing/2014/main" id="{355B6AF8-5879-4FC3-8847-E449DEBA1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" y="3863"/>
              <a:ext cx="1863" cy="366"/>
              <a:chOff x="50" y="3863"/>
              <a:chExt cx="1863" cy="366"/>
            </a:xfrm>
          </p:grpSpPr>
          <p:sp>
            <p:nvSpPr>
              <p:cNvPr id="21" name="AutoShape 62">
                <a:extLst>
                  <a:ext uri="{FF2B5EF4-FFF2-40B4-BE49-F238E27FC236}">
                    <a16:creationId xmlns:a16="http://schemas.microsoft.com/office/drawing/2014/main" id="{F402791D-56C4-4830-855C-8FEC20A16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" y="3872"/>
                <a:ext cx="560" cy="315"/>
              </a:xfrm>
              <a:prstGeom prst="diamond">
                <a:avLst/>
              </a:prstGeom>
              <a:noFill/>
              <a:ln w="12700">
                <a:solidFill>
                  <a:srgbClr val="0066FF"/>
                </a:solidFill>
                <a:miter lim="800000"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lIns="0" tIns="0" rIns="0" bIns="0" anchor="ctr"/>
              <a:lstStyle>
                <a:lvl1pPr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000">
                    <a:solidFill>
                      <a:srgbClr val="0066FF"/>
                    </a:solidFill>
                  </a:rPr>
                  <a:t>下属部门</a:t>
                </a:r>
              </a:p>
            </p:txBody>
          </p:sp>
          <p:sp>
            <p:nvSpPr>
              <p:cNvPr id="17425" name="Line 64">
                <a:extLst>
                  <a:ext uri="{FF2B5EF4-FFF2-40B4-BE49-F238E27FC236}">
                    <a16:creationId xmlns:a16="http://schemas.microsoft.com/office/drawing/2014/main" id="{330C31E0-56DC-4856-B3ED-CC4815B47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6" y="4031"/>
                <a:ext cx="168" cy="1"/>
              </a:xfrm>
              <a:prstGeom prst="line">
                <a:avLst/>
              </a:prstGeom>
              <a:noFill/>
              <a:ln w="12700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grpSp>
            <p:nvGrpSpPr>
              <p:cNvPr id="17426" name="Group 71">
                <a:extLst>
                  <a:ext uri="{FF2B5EF4-FFF2-40B4-BE49-F238E27FC236}">
                    <a16:creationId xmlns:a16="http://schemas.microsoft.com/office/drawing/2014/main" id="{650FE8BC-5DF0-4A59-B6F4-8A168BBFF6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1" y="3865"/>
                <a:ext cx="372" cy="364"/>
                <a:chOff x="1591" y="3885"/>
                <a:chExt cx="372" cy="364"/>
              </a:xfrm>
            </p:grpSpPr>
            <p:sp>
              <p:nvSpPr>
                <p:cNvPr id="17432" name="Rectangle 61">
                  <a:extLst>
                    <a:ext uri="{FF2B5EF4-FFF2-40B4-BE49-F238E27FC236}">
                      <a16:creationId xmlns:a16="http://schemas.microsoft.com/office/drawing/2014/main" id="{0B669648-89E5-436F-A7F1-73044832FA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3885"/>
                  <a:ext cx="364" cy="364"/>
                </a:xfrm>
                <a:prstGeom prst="rect">
                  <a:avLst/>
                </a:prstGeom>
                <a:noFill/>
                <a:ln w="19050">
                  <a:solidFill>
                    <a:srgbClr val="0066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kumimoji="0" lang="en-US" altLang="zh-CN" sz="10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 </a:t>
                  </a:r>
                  <a:r>
                    <a:rPr kumimoji="0" lang="zh-CN" altLang="en-US" sz="10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电影厂 </a:t>
                  </a:r>
                </a:p>
                <a:p>
                  <a:pPr>
                    <a:buFontTx/>
                    <a:buNone/>
                  </a:pPr>
                  <a:r>
                    <a:rPr kumimoji="0" lang="en-US" altLang="zh-CN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 </a:t>
                  </a:r>
                  <a:r>
                    <a:rPr kumimoji="0" lang="zh-CN" altLang="en-US" sz="1000" b="0" u="sng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厂名</a:t>
                  </a:r>
                </a:p>
                <a:p>
                  <a:pPr>
                    <a:buFontTx/>
                    <a:buNone/>
                  </a:pPr>
                  <a:r>
                    <a:rPr kumimoji="0" lang="en-US" altLang="zh-CN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 </a:t>
                  </a:r>
                  <a:r>
                    <a:rPr kumimoji="0" lang="zh-CN" altLang="en-US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厂长</a:t>
                  </a:r>
                </a:p>
              </p:txBody>
            </p:sp>
            <p:sp>
              <p:nvSpPr>
                <p:cNvPr id="17433" name="Line 65">
                  <a:extLst>
                    <a:ext uri="{FF2B5EF4-FFF2-40B4-BE49-F238E27FC236}">
                      <a16:creationId xmlns:a16="http://schemas.microsoft.com/office/drawing/2014/main" id="{998C0169-829A-48FC-AC0E-95582790B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1" y="4018"/>
                  <a:ext cx="369" cy="0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7" name="Group 70">
                <a:extLst>
                  <a:ext uri="{FF2B5EF4-FFF2-40B4-BE49-F238E27FC236}">
                    <a16:creationId xmlns:a16="http://schemas.microsoft.com/office/drawing/2014/main" id="{40D8B2BC-4031-4B3F-9D25-5FC685BC29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" y="3863"/>
                <a:ext cx="424" cy="364"/>
                <a:chOff x="90" y="3883"/>
                <a:chExt cx="424" cy="364"/>
              </a:xfrm>
            </p:grpSpPr>
            <p:sp>
              <p:nvSpPr>
                <p:cNvPr id="17430" name="Rectangle 68">
                  <a:extLst>
                    <a:ext uri="{FF2B5EF4-FFF2-40B4-BE49-F238E27FC236}">
                      <a16:creationId xmlns:a16="http://schemas.microsoft.com/office/drawing/2014/main" id="{A0EABBC3-A7D4-49E9-93A5-4FFB204EA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" y="3883"/>
                  <a:ext cx="421" cy="364"/>
                </a:xfrm>
                <a:prstGeom prst="rect">
                  <a:avLst/>
                </a:prstGeom>
                <a:noFill/>
                <a:ln w="19050">
                  <a:solidFill>
                    <a:srgbClr val="0066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kumimoji="0" lang="en-US" altLang="zh-CN" sz="10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 </a:t>
                  </a:r>
                  <a:r>
                    <a:rPr kumimoji="0" lang="zh-CN" altLang="en-US" sz="10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摄制组 </a:t>
                  </a:r>
                </a:p>
                <a:p>
                  <a:pPr>
                    <a:buFontTx/>
                    <a:buNone/>
                  </a:pPr>
                  <a:r>
                    <a:rPr kumimoji="0" lang="en-US" altLang="zh-CN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</a:t>
                  </a:r>
                  <a:r>
                    <a:rPr kumimoji="0" lang="zh-CN" altLang="en-US" sz="1000" b="0" u="sng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组编号</a:t>
                  </a:r>
                </a:p>
                <a:p>
                  <a:pPr>
                    <a:buFontTx/>
                    <a:buNone/>
                  </a:pPr>
                  <a:r>
                    <a:rPr kumimoji="0" lang="en-US" altLang="zh-CN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</a:t>
                  </a:r>
                  <a:r>
                    <a:rPr kumimoji="0" lang="zh-CN" altLang="en-US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组长</a:t>
                  </a:r>
                </a:p>
              </p:txBody>
            </p:sp>
            <p:sp>
              <p:nvSpPr>
                <p:cNvPr id="17431" name="Line 69">
                  <a:extLst>
                    <a:ext uri="{FF2B5EF4-FFF2-40B4-BE49-F238E27FC236}">
                      <a16:creationId xmlns:a16="http://schemas.microsoft.com/office/drawing/2014/main" id="{40A0439A-5ACA-4F6F-B1EB-422FC77D1B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5" y="4006"/>
                  <a:ext cx="359" cy="5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28" name="Line 75">
                <a:extLst>
                  <a:ext uri="{FF2B5EF4-FFF2-40B4-BE49-F238E27FC236}">
                    <a16:creationId xmlns:a16="http://schemas.microsoft.com/office/drawing/2014/main" id="{96622E8D-BFC5-4000-9C64-6DD681BED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" y="4047"/>
                <a:ext cx="244" cy="1"/>
              </a:xfrm>
              <a:prstGeom prst="line">
                <a:avLst/>
              </a:prstGeom>
              <a:noFill/>
              <a:ln w="127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17429" name="Line 76">
                <a:extLst>
                  <a:ext uri="{FF2B5EF4-FFF2-40B4-BE49-F238E27FC236}">
                    <a16:creationId xmlns:a16="http://schemas.microsoft.com/office/drawing/2014/main" id="{65EF2DB3-9B65-4F4E-812E-3A25506B2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" y="4009"/>
                <a:ext cx="244" cy="1"/>
              </a:xfrm>
              <a:prstGeom prst="line">
                <a:avLst/>
              </a:prstGeom>
              <a:noFill/>
              <a:ln w="127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CEBE8CB-08B2-446C-94CC-257BE03D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3417888"/>
            <a:ext cx="264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3366FF"/>
                </a:solidFill>
              </a:rPr>
              <a:t>关系模式：</a:t>
            </a:r>
            <a:endParaRPr kumimoji="0" lang="en-US" altLang="zh-CN" sz="1600">
              <a:solidFill>
                <a:srgbClr val="3366FF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3366FF"/>
                </a:solidFill>
              </a:rPr>
              <a:t>摄制组</a:t>
            </a:r>
            <a:r>
              <a:rPr kumimoji="0" lang="en-US" altLang="zh-CN" sz="1600">
                <a:solidFill>
                  <a:srgbClr val="3366FF"/>
                </a:solidFill>
              </a:rPr>
              <a:t>(</a:t>
            </a:r>
            <a:r>
              <a:rPr kumimoji="0" lang="zh-CN" altLang="en-US" sz="1600">
                <a:solidFill>
                  <a:srgbClr val="3366FF"/>
                </a:solidFill>
              </a:rPr>
              <a:t>厂名</a:t>
            </a:r>
            <a:r>
              <a:rPr kumimoji="0" lang="en-US" altLang="zh-CN" sz="1600">
                <a:solidFill>
                  <a:srgbClr val="3366FF"/>
                </a:solidFill>
              </a:rPr>
              <a:t>,</a:t>
            </a:r>
            <a:r>
              <a:rPr kumimoji="0" lang="zh-CN" altLang="en-US" sz="1600">
                <a:solidFill>
                  <a:srgbClr val="3366FF"/>
                </a:solidFill>
              </a:rPr>
              <a:t>组编号</a:t>
            </a:r>
            <a:r>
              <a:rPr kumimoji="0" lang="en-US" altLang="zh-CN" sz="1600">
                <a:solidFill>
                  <a:srgbClr val="3366FF"/>
                </a:solidFill>
              </a:rPr>
              <a:t>,</a:t>
            </a:r>
            <a:r>
              <a:rPr kumimoji="0" lang="zh-CN" altLang="en-US" sz="1600">
                <a:solidFill>
                  <a:srgbClr val="3366FF"/>
                </a:solidFill>
              </a:rPr>
              <a:t>组长</a:t>
            </a:r>
            <a:r>
              <a:rPr kumimoji="0" lang="en-US" altLang="zh-CN" sz="1600">
                <a:solidFill>
                  <a:srgbClr val="3366FF"/>
                </a:solidFill>
              </a:rPr>
              <a:t>)</a:t>
            </a:r>
            <a:endParaRPr kumimoji="0" lang="zh-CN" altLang="en-US" sz="16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14C8AB-B144-464C-B283-A35BF966C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4316413"/>
            <a:ext cx="3789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3366FF"/>
                </a:solidFill>
              </a:rPr>
              <a:t>关系模式“摄制组”的</a:t>
            </a:r>
            <a:r>
              <a:rPr kumimoji="0" lang="en-US" altLang="zh-CN" sz="1600">
                <a:solidFill>
                  <a:srgbClr val="3366FF"/>
                </a:solidFill>
              </a:rPr>
              <a:t>n</a:t>
            </a:r>
            <a:r>
              <a:rPr kumimoji="0" lang="zh-CN" altLang="en-US" sz="1600">
                <a:solidFill>
                  <a:srgbClr val="3366FF"/>
                </a:solidFill>
              </a:rPr>
              <a:t>个记录如何存放</a:t>
            </a:r>
            <a:endParaRPr kumimoji="0" lang="zh-CN" altLang="en-US" sz="16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13" grpId="0"/>
      <p:bldP spid="3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>
            <a:extLst>
              <a:ext uri="{FF2B5EF4-FFF2-40B4-BE49-F238E27FC236}">
                <a16:creationId xmlns:a16="http://schemas.microsoft.com/office/drawing/2014/main" id="{D960814E-98BC-4A13-B64E-2392D495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0EA5E-09E9-420E-94B4-5295B871F668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/>
          </a:p>
        </p:txBody>
      </p:sp>
      <p:grpSp>
        <p:nvGrpSpPr>
          <p:cNvPr id="18434" name="Group 4">
            <a:extLst>
              <a:ext uri="{FF2B5EF4-FFF2-40B4-BE49-F238E27FC236}">
                <a16:creationId xmlns:a16="http://schemas.microsoft.com/office/drawing/2014/main" id="{296E0A06-CEF8-4564-B8CA-D622E61A10C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720725"/>
            <a:ext cx="7453313" cy="5999163"/>
            <a:chOff x="113" y="459"/>
            <a:chExt cx="4695" cy="3779"/>
          </a:xfrm>
        </p:grpSpPr>
        <p:sp>
          <p:nvSpPr>
            <p:cNvPr id="18444" name="Rectangle 5">
              <a:extLst>
                <a:ext uri="{FF2B5EF4-FFF2-40B4-BE49-F238E27FC236}">
                  <a16:creationId xmlns:a16="http://schemas.microsoft.com/office/drawing/2014/main" id="{9946C06C-30AC-48D9-8ADE-EEABAD9C6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2931"/>
              <a:ext cx="56" cy="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 b="0">
                <a:solidFill>
                  <a:schemeClr val="accent1"/>
                </a:solidFill>
                <a:latin typeface="Helvetica" panose="020B0604020202020204" pitchFamily="34" charset="0"/>
                <a:ea typeface="MS PGothic" panose="020B0600070205080204" pitchFamily="34" charset="-128"/>
              </a:endParaRPr>
            </a:p>
          </p:txBody>
        </p:sp>
        <p:pic>
          <p:nvPicPr>
            <p:cNvPr id="2" name="Picture 6">
              <a:extLst>
                <a:ext uri="{FF2B5EF4-FFF2-40B4-BE49-F238E27FC236}">
                  <a16:creationId xmlns:a16="http://schemas.microsoft.com/office/drawing/2014/main" id="{ABD9AFCB-0244-45CA-8F54-44A726814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459"/>
              <a:ext cx="4695" cy="3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Rectangle 7">
              <a:extLst>
                <a:ext uri="{FF2B5EF4-FFF2-40B4-BE49-F238E27FC236}">
                  <a16:creationId xmlns:a16="http://schemas.microsoft.com/office/drawing/2014/main" id="{732519D7-3B0F-47F9-817E-DAE3BEA77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504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部门</a:t>
              </a:r>
            </a:p>
          </p:txBody>
        </p:sp>
        <p:sp>
          <p:nvSpPr>
            <p:cNvPr id="18447" name="Rectangle 8">
              <a:extLst>
                <a:ext uri="{FF2B5EF4-FFF2-40B4-BE49-F238E27FC236}">
                  <a16:creationId xmlns:a16="http://schemas.microsoft.com/office/drawing/2014/main" id="{365FDFBB-1FC1-4ECE-9D72-9CC9E74E1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</a:t>
              </a:r>
            </a:p>
          </p:txBody>
        </p:sp>
        <p:sp>
          <p:nvSpPr>
            <p:cNvPr id="18448" name="Rectangle 9">
              <a:extLst>
                <a:ext uri="{FF2B5EF4-FFF2-40B4-BE49-F238E27FC236}">
                  <a16:creationId xmlns:a16="http://schemas.microsoft.com/office/drawing/2014/main" id="{94460C8D-DD33-4C67-BAF0-194E90EE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课程信息</a:t>
              </a:r>
            </a:p>
          </p:txBody>
        </p:sp>
        <p:sp>
          <p:nvSpPr>
            <p:cNvPr id="18449" name="Rectangle 10">
              <a:extLst>
                <a:ext uri="{FF2B5EF4-FFF2-40B4-BE49-F238E27FC236}">
                  <a16:creationId xmlns:a16="http://schemas.microsoft.com/office/drawing/2014/main" id="{43EFD2BA-8CEA-4E8F-A680-35B35022D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263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开课安排</a:t>
              </a:r>
            </a:p>
          </p:txBody>
        </p:sp>
        <p:sp>
          <p:nvSpPr>
            <p:cNvPr id="18450" name="Rectangle 11">
              <a:extLst>
                <a:ext uri="{FF2B5EF4-FFF2-40B4-BE49-F238E27FC236}">
                  <a16:creationId xmlns:a16="http://schemas.microsoft.com/office/drawing/2014/main" id="{CAD40FEE-B707-4745-BF42-9A6E2D527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723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教室</a:t>
              </a:r>
            </a:p>
          </p:txBody>
        </p:sp>
        <p:sp>
          <p:nvSpPr>
            <p:cNvPr id="18451" name="Rectangle 12">
              <a:extLst>
                <a:ext uri="{FF2B5EF4-FFF2-40B4-BE49-F238E27FC236}">
                  <a16:creationId xmlns:a16="http://schemas.microsoft.com/office/drawing/2014/main" id="{20C2783C-9014-4EBB-8A66-01F916783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开课时段</a:t>
              </a:r>
            </a:p>
          </p:txBody>
        </p:sp>
        <p:sp>
          <p:nvSpPr>
            <p:cNvPr id="18452" name="Rectangle 13">
              <a:extLst>
                <a:ext uri="{FF2B5EF4-FFF2-40B4-BE49-F238E27FC236}">
                  <a16:creationId xmlns:a16="http://schemas.microsoft.com/office/drawing/2014/main" id="{178F4AF2-1680-49DF-B110-E893BB94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</a:t>
              </a:r>
            </a:p>
          </p:txBody>
        </p:sp>
        <p:sp>
          <p:nvSpPr>
            <p:cNvPr id="18453" name="Rectangle 14">
              <a:extLst>
                <a:ext uri="{FF2B5EF4-FFF2-40B4-BE49-F238E27FC236}">
                  <a16:creationId xmlns:a16="http://schemas.microsoft.com/office/drawing/2014/main" id="{221F3E5B-1E9D-4B9A-BEC0-7124873E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79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开课部门</a:t>
              </a:r>
            </a:p>
          </p:txBody>
        </p:sp>
        <p:sp>
          <p:nvSpPr>
            <p:cNvPr id="18454" name="Rectangle 15">
              <a:extLst>
                <a:ext uri="{FF2B5EF4-FFF2-40B4-BE49-F238E27FC236}">
                  <a16:creationId xmlns:a16="http://schemas.microsoft.com/office/drawing/2014/main" id="{82EE559A-C927-4D8E-8406-B0D77A9AA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798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教师所在部门</a:t>
              </a:r>
            </a:p>
          </p:txBody>
        </p:sp>
        <p:sp>
          <p:nvSpPr>
            <p:cNvPr id="18455" name="Rectangle 16">
              <a:extLst>
                <a:ext uri="{FF2B5EF4-FFF2-40B4-BE49-F238E27FC236}">
                  <a16:creationId xmlns:a16="http://schemas.microsoft.com/office/drawing/2014/main" id="{3DD35925-16FC-4989-BB92-C6F9AD56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1366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指导教师</a:t>
              </a:r>
            </a:p>
          </p:txBody>
        </p:sp>
        <p:sp>
          <p:nvSpPr>
            <p:cNvPr id="18456" name="Rectangle 17">
              <a:extLst>
                <a:ext uri="{FF2B5EF4-FFF2-40B4-BE49-F238E27FC236}">
                  <a16:creationId xmlns:a16="http://schemas.microsoft.com/office/drawing/2014/main" id="{86FC1143-E145-49E2-A07F-5EA323E11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775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学生所属部门</a:t>
              </a:r>
            </a:p>
          </p:txBody>
        </p:sp>
        <p:sp>
          <p:nvSpPr>
            <p:cNvPr id="18457" name="Rectangle 18">
              <a:extLst>
                <a:ext uri="{FF2B5EF4-FFF2-40B4-BE49-F238E27FC236}">
                  <a16:creationId xmlns:a16="http://schemas.microsoft.com/office/drawing/2014/main" id="{81FBFD44-1E8D-44C9-9428-8305D8D65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2500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承担教学</a:t>
              </a:r>
            </a:p>
          </p:txBody>
        </p:sp>
        <p:sp>
          <p:nvSpPr>
            <p:cNvPr id="18458" name="Rectangle 19">
              <a:extLst>
                <a:ext uri="{FF2B5EF4-FFF2-40B4-BE49-F238E27FC236}">
                  <a16:creationId xmlns:a16="http://schemas.microsoft.com/office/drawing/2014/main" id="{1C5E7A7F-B90A-410C-9331-C24A7DBDE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271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开课内容</a:t>
              </a:r>
            </a:p>
          </p:txBody>
        </p:sp>
        <p:sp>
          <p:nvSpPr>
            <p:cNvPr id="18459" name="Rectangle 20">
              <a:extLst>
                <a:ext uri="{FF2B5EF4-FFF2-40B4-BE49-F238E27FC236}">
                  <a16:creationId xmlns:a16="http://schemas.microsoft.com/office/drawing/2014/main" id="{87BAB0C1-28FE-4A2E-B774-D27DEC5F5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324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开课时间</a:t>
              </a:r>
            </a:p>
          </p:txBody>
        </p:sp>
        <p:sp>
          <p:nvSpPr>
            <p:cNvPr id="18460" name="Rectangle 21">
              <a:extLst>
                <a:ext uri="{FF2B5EF4-FFF2-40B4-BE49-F238E27FC236}">
                  <a16:creationId xmlns:a16="http://schemas.microsoft.com/office/drawing/2014/main" id="{DE5E264E-EDB7-42E0-AAB2-E25B73F8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478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课程任务</a:t>
              </a:r>
            </a:p>
          </p:txBody>
        </p:sp>
        <p:sp>
          <p:nvSpPr>
            <p:cNvPr id="18461" name="Rectangle 22">
              <a:extLst>
                <a:ext uri="{FF2B5EF4-FFF2-40B4-BE49-F238E27FC236}">
                  <a16:creationId xmlns:a16="http://schemas.microsoft.com/office/drawing/2014/main" id="{8127BE30-385F-4289-ACCD-22AB03C75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356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先修课程</a:t>
              </a:r>
            </a:p>
          </p:txBody>
        </p:sp>
        <p:sp>
          <p:nvSpPr>
            <p:cNvPr id="18462" name="Rectangle 23">
              <a:extLst>
                <a:ext uri="{FF2B5EF4-FFF2-40B4-BE49-F238E27FC236}">
                  <a16:creationId xmlns:a16="http://schemas.microsoft.com/office/drawing/2014/main" id="{9B03444C-D182-40AE-8DF6-50E6D78DE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3453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开课地点</a:t>
              </a:r>
            </a:p>
          </p:txBody>
        </p:sp>
      </p:grp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C5E1CE5-135A-4B27-8A20-6AC1C23C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204788"/>
            <a:ext cx="289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2.1 E-R</a:t>
            </a:r>
            <a:r>
              <a:rPr kumimoji="0" lang="zh-CN" altLang="en-US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模型的基本要素</a:t>
            </a:r>
          </a:p>
        </p:txBody>
      </p:sp>
      <p:sp>
        <p:nvSpPr>
          <p:cNvPr id="18436" name="Rectangle 25">
            <a:extLst>
              <a:ext uri="{FF2B5EF4-FFF2-40B4-BE49-F238E27FC236}">
                <a16:creationId xmlns:a16="http://schemas.microsoft.com/office/drawing/2014/main" id="{8EB3F6FA-54D2-4094-84DF-17841A75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6988"/>
            <a:ext cx="7772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实体</a:t>
            </a:r>
            <a:r>
              <a:rPr kumimoji="0"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联系模型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(E-R</a:t>
            </a:r>
            <a:r>
              <a:rPr kumimoji="0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7" name="AutoShape 26">
            <a:extLst>
              <a:ext uri="{FF2B5EF4-FFF2-40B4-BE49-F238E27FC236}">
                <a16:creationId xmlns:a16="http://schemas.microsoft.com/office/drawing/2014/main" id="{7B7519F3-767B-4AC5-9F28-FE4B76391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5" y="3556000"/>
            <a:ext cx="1577975" cy="1050925"/>
          </a:xfrm>
          <a:prstGeom prst="cloudCallout">
            <a:avLst>
              <a:gd name="adj1" fmla="val 50111"/>
              <a:gd name="adj2" fmla="val 6726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ahoma" panose="020B0604030504040204" pitchFamily="34" charset="0"/>
              </a:rPr>
              <a:t>E-R</a:t>
            </a:r>
            <a:r>
              <a:rPr kumimoji="0" lang="zh-CN" altLang="en-US" sz="1600" dirty="0">
                <a:latin typeface="Tahoma" panose="020B0604030504040204" pitchFamily="34" charset="0"/>
              </a:rPr>
              <a:t>模型有哪些基本要素</a:t>
            </a:r>
            <a:r>
              <a:rPr kumimoji="0" lang="en-US" altLang="zh-CN" sz="1600" dirty="0">
                <a:latin typeface="Tahoma" panose="020B0604030504040204" pitchFamily="34" charset="0"/>
              </a:rPr>
              <a:t>?</a:t>
            </a:r>
            <a:r>
              <a:rPr kumimoji="0" lang="zh-CN" altLang="en-US" sz="1600" dirty="0">
                <a:solidFill>
                  <a:srgbClr val="428E5B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38" name="AutoShape 4">
            <a:extLst>
              <a:ext uri="{FF2B5EF4-FFF2-40B4-BE49-F238E27FC236}">
                <a16:creationId xmlns:a16="http://schemas.microsoft.com/office/drawing/2014/main" id="{958F89F2-4EB1-417E-94D2-9B9748C3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889000"/>
            <a:ext cx="2538413" cy="719138"/>
          </a:xfrm>
          <a:prstGeom prst="cloudCallout">
            <a:avLst>
              <a:gd name="adj1" fmla="val 50097"/>
              <a:gd name="adj2" fmla="val 51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34" charset="0"/>
              </a:rPr>
              <a:t>E-R</a:t>
            </a:r>
            <a:r>
              <a:rPr kumimoji="0" lang="zh-CN" altLang="en-US" sz="1600">
                <a:latin typeface="Tahoma" panose="020B0604030504040204" pitchFamily="34" charset="0"/>
              </a:rPr>
              <a:t>模型与</a:t>
            </a:r>
            <a:r>
              <a:rPr kumimoji="0" lang="en-US" altLang="zh-CN" sz="1600">
                <a:latin typeface="Tahoma" panose="020B0604030504040204" pitchFamily="34" charset="0"/>
              </a:rPr>
              <a:t>E-R</a:t>
            </a:r>
            <a:r>
              <a:rPr kumimoji="0" lang="zh-CN" altLang="en-US" sz="1600">
                <a:latin typeface="Tahoma" panose="020B0604030504040204" pitchFamily="34" charset="0"/>
              </a:rPr>
              <a:t>图有何区别？</a:t>
            </a:r>
          </a:p>
        </p:txBody>
      </p:sp>
      <p:sp>
        <p:nvSpPr>
          <p:cNvPr id="476190" name="Rectangle 30">
            <a:extLst>
              <a:ext uri="{FF2B5EF4-FFF2-40B4-BE49-F238E27FC236}">
                <a16:creationId xmlns:a16="http://schemas.microsoft.com/office/drawing/2014/main" id="{00FACD95-71DC-47B4-9AD0-074979508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1890713"/>
            <a:ext cx="2112963" cy="64611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chemeClr val="tx2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模型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是一种描述方法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chemeClr val="tx2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图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采用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模型方法，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对一具体应用的描述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结果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6191" name="Rectangle 31">
            <a:extLst>
              <a:ext uri="{FF2B5EF4-FFF2-40B4-BE49-F238E27FC236}">
                <a16:creationId xmlns:a16="http://schemas.microsoft.com/office/drawing/2014/main" id="{59B3D67E-8623-41D6-BD37-B34E54D4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5772150"/>
            <a:ext cx="4230687" cy="646113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模型的三个最基本的要素：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实体集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&amp;</a:t>
            </a: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属性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矩形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)-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描述数据对象及特征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内部结构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联系集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菱形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&amp;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连线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)-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描述数据对像间联系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外部结构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。</a:t>
            </a:r>
            <a:endParaRPr kumimoji="0" lang="en-US" altLang="zh-CN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6200" name="AutoShape 4">
            <a:extLst>
              <a:ext uri="{FF2B5EF4-FFF2-40B4-BE49-F238E27FC236}">
                <a16:creationId xmlns:a16="http://schemas.microsoft.com/office/drawing/2014/main" id="{BC68CB19-665E-44A9-A1ED-EDCB38D1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5476875"/>
            <a:ext cx="1917700" cy="879475"/>
          </a:xfrm>
          <a:prstGeom prst="cloudCallout">
            <a:avLst>
              <a:gd name="adj1" fmla="val -57287"/>
              <a:gd name="adj2" fmla="val 6420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34" charset="0"/>
              </a:rPr>
              <a:t>实体集也有超码</a:t>
            </a:r>
            <a:r>
              <a:rPr kumimoji="0" lang="en-US" altLang="zh-CN" sz="1400">
                <a:latin typeface="Tahoma" panose="020B0604030504040204" pitchFamily="34" charset="0"/>
              </a:rPr>
              <a:t>,</a:t>
            </a:r>
            <a:r>
              <a:rPr kumimoji="0" lang="zh-CN" altLang="en-US" sz="1400">
                <a:latin typeface="Tahoma" panose="020B0604030504040204" pitchFamily="34" charset="0"/>
              </a:rPr>
              <a:t>候选码</a:t>
            </a:r>
            <a:r>
              <a:rPr kumimoji="0" lang="en-US" altLang="zh-CN" sz="1400">
                <a:latin typeface="Tahoma" panose="020B0604030504040204" pitchFamily="34" charset="0"/>
              </a:rPr>
              <a:t>,</a:t>
            </a:r>
            <a:r>
              <a:rPr kumimoji="0" lang="zh-CN" altLang="en-US" sz="1400">
                <a:latin typeface="Tahoma" panose="020B0604030504040204" pitchFamily="34" charset="0"/>
              </a:rPr>
              <a:t>主码吗？</a:t>
            </a:r>
          </a:p>
        </p:txBody>
      </p:sp>
      <p:sp>
        <p:nvSpPr>
          <p:cNvPr id="476201" name="Rectangle 41">
            <a:extLst>
              <a:ext uri="{FF2B5EF4-FFF2-40B4-BE49-F238E27FC236}">
                <a16:creationId xmlns:a16="http://schemas.microsoft.com/office/drawing/2014/main" id="{2585D440-4876-4A9B-94C9-93D422BA1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5999163"/>
            <a:ext cx="1447800" cy="43021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有，定义与作用都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与关系模式类似！</a:t>
            </a:r>
          </a:p>
        </p:txBody>
      </p:sp>
      <p:sp>
        <p:nvSpPr>
          <p:cNvPr id="18445" name="矩形 32">
            <a:extLst>
              <a:ext uri="{FF2B5EF4-FFF2-40B4-BE49-F238E27FC236}">
                <a16:creationId xmlns:a16="http://schemas.microsoft.com/office/drawing/2014/main" id="{1E54C5F8-6CED-4D1E-9940-9B1B37BB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3" y="2219325"/>
            <a:ext cx="13144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"/>
              </a:spcBef>
              <a:tabLst>
                <a:tab pos="3195638" algn="ctr"/>
              </a:tabLst>
              <a:defRPr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charset="0"/>
                <a:ea typeface="黑体" charset="0"/>
                <a:cs typeface="黑体" charset="0"/>
              </a:rPr>
              <a:t>案例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charset="0"/>
                <a:ea typeface="黑体" charset="0"/>
                <a:cs typeface="黑体" charset="0"/>
              </a:rPr>
              <a:t>2:</a:t>
            </a:r>
          </a:p>
          <a:p>
            <a:pPr algn="ctr">
              <a:spcBef>
                <a:spcPct val="5000"/>
              </a:spcBef>
              <a:tabLst>
                <a:tab pos="3195638" algn="ctr"/>
              </a:tabLst>
              <a:defRPr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大学的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E-R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图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476190" grpId="0" animBg="1"/>
      <p:bldP spid="476191" grpId="0" animBg="1"/>
      <p:bldP spid="476200" grpId="0" animBg="1"/>
      <p:bldP spid="4762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3">
            <a:extLst>
              <a:ext uri="{FF2B5EF4-FFF2-40B4-BE49-F238E27FC236}">
                <a16:creationId xmlns:a16="http://schemas.microsoft.com/office/drawing/2014/main" id="{1F99E205-1249-4482-A894-A0A7FA15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4E1F4-C4D7-4FAB-866E-B0FDDB06BC6D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/>
          </a:p>
        </p:txBody>
      </p:sp>
      <p:grpSp>
        <p:nvGrpSpPr>
          <p:cNvPr id="20482" name="Group 2">
            <a:extLst>
              <a:ext uri="{FF2B5EF4-FFF2-40B4-BE49-F238E27FC236}">
                <a16:creationId xmlns:a16="http://schemas.microsoft.com/office/drawing/2014/main" id="{74438672-CE72-4061-9C2C-E768435FB34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720725"/>
            <a:ext cx="7453313" cy="5999163"/>
            <a:chOff x="113" y="459"/>
            <a:chExt cx="4695" cy="3779"/>
          </a:xfrm>
        </p:grpSpPr>
        <p:sp>
          <p:nvSpPr>
            <p:cNvPr id="20504" name="Rectangle 5">
              <a:extLst>
                <a:ext uri="{FF2B5EF4-FFF2-40B4-BE49-F238E27FC236}">
                  <a16:creationId xmlns:a16="http://schemas.microsoft.com/office/drawing/2014/main" id="{63F1DFF7-1490-46D6-AE24-119501AB0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2931"/>
              <a:ext cx="56" cy="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 b="0">
                <a:solidFill>
                  <a:schemeClr val="accent1"/>
                </a:solidFill>
                <a:latin typeface="Helvetica" panose="020B0604020202020204" pitchFamily="34" charset="0"/>
                <a:ea typeface="MS PGothic" panose="020B0600070205080204" pitchFamily="34" charset="-128"/>
              </a:endParaRPr>
            </a:p>
          </p:txBody>
        </p:sp>
        <p:pic>
          <p:nvPicPr>
            <p:cNvPr id="20505" name="Picture 6">
              <a:extLst>
                <a:ext uri="{FF2B5EF4-FFF2-40B4-BE49-F238E27FC236}">
                  <a16:creationId xmlns:a16="http://schemas.microsoft.com/office/drawing/2014/main" id="{61E3D754-6CAE-4BE3-89CA-2DE944620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459"/>
              <a:ext cx="4695" cy="3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6" name="Rectangle 5">
              <a:extLst>
                <a:ext uri="{FF2B5EF4-FFF2-40B4-BE49-F238E27FC236}">
                  <a16:creationId xmlns:a16="http://schemas.microsoft.com/office/drawing/2014/main" id="{813C1688-C3C9-4485-A2F9-FA61B3425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504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部门</a:t>
              </a:r>
            </a:p>
          </p:txBody>
        </p:sp>
        <p:sp>
          <p:nvSpPr>
            <p:cNvPr id="20507" name="Rectangle 6">
              <a:extLst>
                <a:ext uri="{FF2B5EF4-FFF2-40B4-BE49-F238E27FC236}">
                  <a16:creationId xmlns:a16="http://schemas.microsoft.com/office/drawing/2014/main" id="{E0E7E42D-DEF8-4453-B32D-1DF77629A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</a:t>
              </a:r>
            </a:p>
          </p:txBody>
        </p:sp>
        <p:sp>
          <p:nvSpPr>
            <p:cNvPr id="20508" name="Rectangle 7">
              <a:extLst>
                <a:ext uri="{FF2B5EF4-FFF2-40B4-BE49-F238E27FC236}">
                  <a16:creationId xmlns:a16="http://schemas.microsoft.com/office/drawing/2014/main" id="{1F2E04FD-29BB-48A3-B51B-85E596971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课程信息</a:t>
              </a:r>
            </a:p>
          </p:txBody>
        </p:sp>
        <p:sp>
          <p:nvSpPr>
            <p:cNvPr id="20509" name="Rectangle 8">
              <a:extLst>
                <a:ext uri="{FF2B5EF4-FFF2-40B4-BE49-F238E27FC236}">
                  <a16:creationId xmlns:a16="http://schemas.microsoft.com/office/drawing/2014/main" id="{0E96605D-4BF5-483E-B655-C9EAB059B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263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开课安排</a:t>
              </a:r>
            </a:p>
          </p:txBody>
        </p:sp>
        <p:sp>
          <p:nvSpPr>
            <p:cNvPr id="20510" name="Rectangle 9">
              <a:extLst>
                <a:ext uri="{FF2B5EF4-FFF2-40B4-BE49-F238E27FC236}">
                  <a16:creationId xmlns:a16="http://schemas.microsoft.com/office/drawing/2014/main" id="{A0770D41-30C2-48B7-B088-969B58B47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723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教室</a:t>
              </a:r>
            </a:p>
          </p:txBody>
        </p:sp>
        <p:sp>
          <p:nvSpPr>
            <p:cNvPr id="20511" name="Rectangle 10">
              <a:extLst>
                <a:ext uri="{FF2B5EF4-FFF2-40B4-BE49-F238E27FC236}">
                  <a16:creationId xmlns:a16="http://schemas.microsoft.com/office/drawing/2014/main" id="{7710D0C9-998E-4645-A3B7-94CA85AB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开课时段</a:t>
              </a:r>
            </a:p>
          </p:txBody>
        </p:sp>
        <p:sp>
          <p:nvSpPr>
            <p:cNvPr id="20512" name="Rectangle 11">
              <a:extLst>
                <a:ext uri="{FF2B5EF4-FFF2-40B4-BE49-F238E27FC236}">
                  <a16:creationId xmlns:a16="http://schemas.microsoft.com/office/drawing/2014/main" id="{30E0BD12-88CE-4F36-9388-5DAF33475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</a:t>
              </a:r>
            </a:p>
          </p:txBody>
        </p:sp>
        <p:sp>
          <p:nvSpPr>
            <p:cNvPr id="20513" name="Rectangle 12">
              <a:extLst>
                <a:ext uri="{FF2B5EF4-FFF2-40B4-BE49-F238E27FC236}">
                  <a16:creationId xmlns:a16="http://schemas.microsoft.com/office/drawing/2014/main" id="{9C620027-C7C7-4BD6-9C9C-65CBB721F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79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开课部门</a:t>
              </a:r>
            </a:p>
          </p:txBody>
        </p:sp>
        <p:sp>
          <p:nvSpPr>
            <p:cNvPr id="20514" name="Rectangle 13">
              <a:extLst>
                <a:ext uri="{FF2B5EF4-FFF2-40B4-BE49-F238E27FC236}">
                  <a16:creationId xmlns:a16="http://schemas.microsoft.com/office/drawing/2014/main" id="{C3CD21B4-0B3C-4EDC-9323-AC7930A7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798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教师所在部门</a:t>
              </a:r>
            </a:p>
          </p:txBody>
        </p:sp>
        <p:sp>
          <p:nvSpPr>
            <p:cNvPr id="20515" name="Rectangle 14">
              <a:extLst>
                <a:ext uri="{FF2B5EF4-FFF2-40B4-BE49-F238E27FC236}">
                  <a16:creationId xmlns:a16="http://schemas.microsoft.com/office/drawing/2014/main" id="{68BFA5FC-B907-471B-965F-6FB6D88F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1366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指导教师</a:t>
              </a:r>
            </a:p>
          </p:txBody>
        </p:sp>
        <p:sp>
          <p:nvSpPr>
            <p:cNvPr id="20516" name="Rectangle 15">
              <a:extLst>
                <a:ext uri="{FF2B5EF4-FFF2-40B4-BE49-F238E27FC236}">
                  <a16:creationId xmlns:a16="http://schemas.microsoft.com/office/drawing/2014/main" id="{58F43E50-BF9E-44D9-B15D-CA734C5D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775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学生所属部门</a:t>
              </a:r>
            </a:p>
          </p:txBody>
        </p:sp>
        <p:sp>
          <p:nvSpPr>
            <p:cNvPr id="20517" name="Rectangle 16">
              <a:extLst>
                <a:ext uri="{FF2B5EF4-FFF2-40B4-BE49-F238E27FC236}">
                  <a16:creationId xmlns:a16="http://schemas.microsoft.com/office/drawing/2014/main" id="{37E1DCBF-2BAC-47B1-A652-9BAE612F8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2500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承担教学</a:t>
              </a:r>
            </a:p>
          </p:txBody>
        </p:sp>
        <p:sp>
          <p:nvSpPr>
            <p:cNvPr id="20518" name="Rectangle 17">
              <a:extLst>
                <a:ext uri="{FF2B5EF4-FFF2-40B4-BE49-F238E27FC236}">
                  <a16:creationId xmlns:a16="http://schemas.microsoft.com/office/drawing/2014/main" id="{88D4A9DC-86FC-4D5F-8561-09ED998C5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271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开课内容</a:t>
              </a:r>
            </a:p>
          </p:txBody>
        </p:sp>
        <p:sp>
          <p:nvSpPr>
            <p:cNvPr id="20519" name="Rectangle 18">
              <a:extLst>
                <a:ext uri="{FF2B5EF4-FFF2-40B4-BE49-F238E27FC236}">
                  <a16:creationId xmlns:a16="http://schemas.microsoft.com/office/drawing/2014/main" id="{11EC3E4C-F856-4E5E-8474-6E9D4F5C5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324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开课时间</a:t>
              </a:r>
            </a:p>
          </p:txBody>
        </p:sp>
        <p:sp>
          <p:nvSpPr>
            <p:cNvPr id="20520" name="Rectangle 19">
              <a:extLst>
                <a:ext uri="{FF2B5EF4-FFF2-40B4-BE49-F238E27FC236}">
                  <a16:creationId xmlns:a16="http://schemas.microsoft.com/office/drawing/2014/main" id="{71CA7939-1071-4E24-8EE3-B517143A0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478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课程任务</a:t>
              </a:r>
            </a:p>
          </p:txBody>
        </p:sp>
        <p:sp>
          <p:nvSpPr>
            <p:cNvPr id="20521" name="Rectangle 20">
              <a:extLst>
                <a:ext uri="{FF2B5EF4-FFF2-40B4-BE49-F238E27FC236}">
                  <a16:creationId xmlns:a16="http://schemas.microsoft.com/office/drawing/2014/main" id="{1305CB71-9263-4E7B-BD31-89CEBFAAE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356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先修课程</a:t>
              </a:r>
            </a:p>
          </p:txBody>
        </p:sp>
        <p:sp>
          <p:nvSpPr>
            <p:cNvPr id="20522" name="Rectangle 21">
              <a:extLst>
                <a:ext uri="{FF2B5EF4-FFF2-40B4-BE49-F238E27FC236}">
                  <a16:creationId xmlns:a16="http://schemas.microsoft.com/office/drawing/2014/main" id="{7A3E446D-4280-4F7F-83B4-F692B89AE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3453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开课地点</a:t>
              </a:r>
            </a:p>
          </p:txBody>
        </p:sp>
      </p:grpSp>
      <p:sp>
        <p:nvSpPr>
          <p:cNvPr id="20483" name="Rectangle 22">
            <a:extLst>
              <a:ext uri="{FF2B5EF4-FFF2-40B4-BE49-F238E27FC236}">
                <a16:creationId xmlns:a16="http://schemas.microsoft.com/office/drawing/2014/main" id="{D600D9F7-CB14-4780-A868-4053ACBF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166688"/>
            <a:ext cx="44434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Tahoma" panose="020B0604030504040204" pitchFamily="34" charset="0"/>
              </a:rPr>
              <a:t> 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实体集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联系集 </a:t>
            </a:r>
          </a:p>
        </p:txBody>
      </p:sp>
      <p:sp>
        <p:nvSpPr>
          <p:cNvPr id="20484" name="Rectangle 23">
            <a:extLst>
              <a:ext uri="{FF2B5EF4-FFF2-40B4-BE49-F238E27FC236}">
                <a16:creationId xmlns:a16="http://schemas.microsoft.com/office/drawing/2014/main" id="{E9F4F860-0528-49BC-B36C-21F3E440A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47625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实体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联系模型</a:t>
            </a:r>
          </a:p>
        </p:txBody>
      </p:sp>
      <p:sp>
        <p:nvSpPr>
          <p:cNvPr id="479261" name="AutoShape 4">
            <a:extLst>
              <a:ext uri="{FF2B5EF4-FFF2-40B4-BE49-F238E27FC236}">
                <a16:creationId xmlns:a16="http://schemas.microsoft.com/office/drawing/2014/main" id="{8E903479-F81B-4ED4-99F4-3BBD34257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5508625"/>
            <a:ext cx="2347913" cy="965200"/>
          </a:xfrm>
          <a:prstGeom prst="cloudCallout">
            <a:avLst>
              <a:gd name="adj1" fmla="val 54981"/>
              <a:gd name="adj2" fmla="val 480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联系集上也可以有属性，表示何意？</a:t>
            </a:r>
          </a:p>
        </p:txBody>
      </p:sp>
      <p:sp>
        <p:nvSpPr>
          <p:cNvPr id="479262" name="AutoShape 3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091DF23-E2BD-4C57-9386-25D0C88D8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613525"/>
            <a:ext cx="223838" cy="171450"/>
          </a:xfrm>
          <a:prstGeom prst="actionButtonForwardNext">
            <a:avLst/>
          </a:prstGeom>
          <a:solidFill>
            <a:srgbClr val="FF99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20487" name="Rectangle 31">
            <a:extLst>
              <a:ext uri="{FF2B5EF4-FFF2-40B4-BE49-F238E27FC236}">
                <a16:creationId xmlns:a16="http://schemas.microsoft.com/office/drawing/2014/main" id="{7EA570D0-DB48-4B27-AD66-EE1826607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2619375"/>
            <a:ext cx="1758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ahoma" panose="020B0604030504040204" pitchFamily="34" charset="0"/>
              </a:rPr>
              <a:t>(</a:t>
            </a:r>
            <a:r>
              <a:rPr kumimoji="0" lang="zh-CN" altLang="en-US" sz="2000" b="0">
                <a:latin typeface="Tahoma" panose="020B0604030504040204" pitchFamily="34" charset="0"/>
                <a:hlinkClick r:id="rId5" action="ppaction://hlinksldjump"/>
              </a:rPr>
              <a:t>示例及分析</a:t>
            </a:r>
            <a:r>
              <a:rPr kumimoji="0" lang="en-US" altLang="zh-CN" sz="2000" b="0">
                <a:latin typeface="Tahoma" panose="020B0604030504040204" pitchFamily="34" charset="0"/>
              </a:rPr>
              <a:t>)</a:t>
            </a:r>
            <a:endParaRPr kumimoji="0" lang="zh-CN" altLang="en-US" sz="2000" b="0">
              <a:latin typeface="Tahoma" panose="020B0604030504040204" pitchFamily="34" charset="0"/>
            </a:endParaRPr>
          </a:p>
        </p:txBody>
      </p:sp>
      <p:sp>
        <p:nvSpPr>
          <p:cNvPr id="20488" name="AutoShape 4">
            <a:extLst>
              <a:ext uri="{FF2B5EF4-FFF2-40B4-BE49-F238E27FC236}">
                <a16:creationId xmlns:a16="http://schemas.microsoft.com/office/drawing/2014/main" id="{DC418297-0A31-4CC4-AF63-DAF1CE116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5" y="1127125"/>
            <a:ext cx="1943100" cy="1089025"/>
          </a:xfrm>
          <a:prstGeom prst="cloudCallout">
            <a:avLst>
              <a:gd name="adj1" fmla="val 54116"/>
              <a:gd name="adj2" fmla="val 7974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实体集</a:t>
            </a:r>
            <a:r>
              <a:rPr kumimoji="0" lang="en-US" altLang="zh-CN" sz="1600">
                <a:latin typeface="Tahoma" panose="020B0604030504040204" pitchFamily="34" charset="0"/>
              </a:rPr>
              <a:t>&amp;</a:t>
            </a:r>
            <a:r>
              <a:rPr kumimoji="0" lang="zh-CN" altLang="en-US" sz="1600">
                <a:latin typeface="Tahoma" panose="020B0604030504040204" pitchFamily="34" charset="0"/>
              </a:rPr>
              <a:t>联系集分别指什么？</a:t>
            </a:r>
          </a:p>
        </p:txBody>
      </p:sp>
      <p:grpSp>
        <p:nvGrpSpPr>
          <p:cNvPr id="3" name="Group 36">
            <a:extLst>
              <a:ext uri="{FF2B5EF4-FFF2-40B4-BE49-F238E27FC236}">
                <a16:creationId xmlns:a16="http://schemas.microsoft.com/office/drawing/2014/main" id="{2FA8DA4E-D404-4D37-8950-E5D0681E67E9}"/>
              </a:ext>
            </a:extLst>
          </p:cNvPr>
          <p:cNvGrpSpPr>
            <a:grpSpLocks/>
          </p:cNvGrpSpPr>
          <p:nvPr/>
        </p:nvGrpSpPr>
        <p:grpSpPr bwMode="auto">
          <a:xfrm>
            <a:off x="7407275" y="3824288"/>
            <a:ext cx="1655763" cy="982662"/>
            <a:chOff x="4666" y="2409"/>
            <a:chExt cx="1043" cy="619"/>
          </a:xfrm>
        </p:grpSpPr>
        <p:sp>
          <p:nvSpPr>
            <p:cNvPr id="20502" name="Line 33">
              <a:extLst>
                <a:ext uri="{FF2B5EF4-FFF2-40B4-BE49-F238E27FC236}">
                  <a16:creationId xmlns:a16="http://schemas.microsoft.com/office/drawing/2014/main" id="{719F2B56-F0BF-4420-853A-916907177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66" y="2409"/>
              <a:ext cx="206" cy="1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0503" name="Rectangle 34">
              <a:extLst>
                <a:ext uri="{FF2B5EF4-FFF2-40B4-BE49-F238E27FC236}">
                  <a16:creationId xmlns:a16="http://schemas.microsoft.com/office/drawing/2014/main" id="{B3FD073D-6C47-4D2A-B254-3C61CC30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2563"/>
              <a:ext cx="905" cy="46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可以带属性！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chemeClr val="tx2"/>
                  </a:solidFill>
                  <a:latin typeface="Tahoma" panose="020B0604030504040204" pitchFamily="34" charset="0"/>
                </a:rPr>
                <a:t>表示联系的特征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chemeClr val="tx2"/>
                  </a:solidFill>
                  <a:latin typeface="Tahoma" panose="020B0604030504040204" pitchFamily="34" charset="0"/>
                </a:rPr>
                <a:t>（与联系相关）</a:t>
              </a:r>
              <a:endPara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 4">
            <a:extLst>
              <a:ext uri="{FF2B5EF4-FFF2-40B4-BE49-F238E27FC236}">
                <a16:creationId xmlns:a16="http://schemas.microsoft.com/office/drawing/2014/main" id="{E2F0EC1B-7D8D-485C-A810-80DFC83BEF6E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2967038"/>
            <a:ext cx="4700587" cy="3543300"/>
            <a:chOff x="293688" y="2967038"/>
            <a:chExt cx="4700587" cy="3542686"/>
          </a:xfrm>
        </p:grpSpPr>
        <p:grpSp>
          <p:nvGrpSpPr>
            <p:cNvPr id="20492" name="Group 47">
              <a:extLst>
                <a:ext uri="{FF2B5EF4-FFF2-40B4-BE49-F238E27FC236}">
                  <a16:creationId xmlns:a16="http://schemas.microsoft.com/office/drawing/2014/main" id="{2A2F07F3-D489-4804-B483-89FB66B11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688" y="2967038"/>
              <a:ext cx="4700587" cy="3128962"/>
              <a:chOff x="185" y="1869"/>
              <a:chExt cx="2961" cy="1971"/>
            </a:xfrm>
          </p:grpSpPr>
          <p:grpSp>
            <p:nvGrpSpPr>
              <p:cNvPr id="20494" name="Group 45">
                <a:extLst>
                  <a:ext uri="{FF2B5EF4-FFF2-40B4-BE49-F238E27FC236}">
                    <a16:creationId xmlns:a16="http://schemas.microsoft.com/office/drawing/2014/main" id="{14D88FFC-D839-4638-B835-FFD547E729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3" y="1869"/>
                <a:ext cx="527" cy="517"/>
                <a:chOff x="2293" y="1869"/>
                <a:chExt cx="527" cy="517"/>
              </a:xfrm>
            </p:grpSpPr>
            <p:grpSp>
              <p:nvGrpSpPr>
                <p:cNvPr id="20498" name="Group 38">
                  <a:extLst>
                    <a:ext uri="{FF2B5EF4-FFF2-40B4-BE49-F238E27FC236}">
                      <a16:creationId xmlns:a16="http://schemas.microsoft.com/office/drawing/2014/main" id="{6E08A8D9-0619-4963-91A1-A08235BF77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6" y="1869"/>
                  <a:ext cx="354" cy="310"/>
                  <a:chOff x="2466" y="1869"/>
                  <a:chExt cx="354" cy="310"/>
                </a:xfrm>
              </p:grpSpPr>
              <p:sp>
                <p:nvSpPr>
                  <p:cNvPr id="20500" name="Rectangle 39">
                    <a:extLst>
                      <a:ext uri="{FF2B5EF4-FFF2-40B4-BE49-F238E27FC236}">
                        <a16:creationId xmlns:a16="http://schemas.microsoft.com/office/drawing/2014/main" id="{C511B8B4-2639-46DF-AE20-FD5FCDF079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058"/>
                    <a:ext cx="354" cy="121"/>
                  </a:xfrm>
                  <a:prstGeom prst="rect">
                    <a:avLst/>
                  </a:prstGeom>
                  <a:noFill/>
                  <a:ln w="9525">
                    <a:solidFill>
                      <a:srgbClr val="0066FF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•"/>
                      <a:defRPr kumimoji="1" sz="28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200" b="0" i="1">
                        <a:solidFill>
                          <a:srgbClr val="0066FF"/>
                        </a:solidFill>
                        <a:latin typeface="Tahoma" panose="020B0604030504040204" pitchFamily="34" charset="0"/>
                      </a:rPr>
                      <a:t>  Date   </a:t>
                    </a:r>
                    <a:endParaRPr kumimoji="0" lang="zh-CN" altLang="en-US" sz="1200" b="0" i="1">
                      <a:solidFill>
                        <a:srgbClr val="0066FF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20501" name="Line 40">
                    <a:extLst>
                      <a:ext uri="{FF2B5EF4-FFF2-40B4-BE49-F238E27FC236}">
                        <a16:creationId xmlns:a16="http://schemas.microsoft.com/office/drawing/2014/main" id="{CAFB21A8-D9DF-46A4-82BC-0AB710617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57" y="1869"/>
                    <a:ext cx="0" cy="180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499" name="Line 42">
                  <a:extLst>
                    <a:ext uri="{FF2B5EF4-FFF2-40B4-BE49-F238E27FC236}">
                      <a16:creationId xmlns:a16="http://schemas.microsoft.com/office/drawing/2014/main" id="{0247C76A-68E1-4422-B12C-9536C818F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93" y="2255"/>
                  <a:ext cx="196" cy="13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5" name="Group 46">
                <a:extLst>
                  <a:ext uri="{FF2B5EF4-FFF2-40B4-BE49-F238E27FC236}">
                    <a16:creationId xmlns:a16="http://schemas.microsoft.com/office/drawing/2014/main" id="{B5F18676-E08E-48E0-8B20-6D37BEB3C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" y="2436"/>
                <a:ext cx="2961" cy="1404"/>
                <a:chOff x="185" y="2436"/>
                <a:chExt cx="2961" cy="1404"/>
              </a:xfrm>
            </p:grpSpPr>
            <p:pic>
              <p:nvPicPr>
                <p:cNvPr id="20496" name="Picture 6">
                  <a:extLst>
                    <a:ext uri="{FF2B5EF4-FFF2-40B4-BE49-F238E27FC236}">
                      <a16:creationId xmlns:a16="http://schemas.microsoft.com/office/drawing/2014/main" id="{F162071E-4B28-4265-A371-BC69394496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5" y="2436"/>
                  <a:ext cx="2961" cy="1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497" name="Rectangle 44">
                  <a:extLst>
                    <a:ext uri="{FF2B5EF4-FFF2-40B4-BE49-F238E27FC236}">
                      <a16:creationId xmlns:a16="http://schemas.microsoft.com/office/drawing/2014/main" id="{B11DFC46-E3D9-41ED-BDC0-4CB348B1E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1" y="3693"/>
                  <a:ext cx="92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200">
                      <a:solidFill>
                        <a:srgbClr val="0066FF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带属性</a:t>
                  </a:r>
                  <a:r>
                    <a:rPr kumimoji="0" lang="en-US" altLang="zh-CN" sz="1200">
                      <a:solidFill>
                        <a:srgbClr val="0066FF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advisor</a:t>
                  </a:r>
                  <a:r>
                    <a:rPr kumimoji="0" lang="zh-CN" altLang="en-US" sz="1200">
                      <a:solidFill>
                        <a:srgbClr val="0066FF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的实例</a:t>
                  </a:r>
                </a:p>
              </p:txBody>
            </p:sp>
          </p:grpSp>
        </p:grpSp>
        <p:sp>
          <p:nvSpPr>
            <p:cNvPr id="20493" name="矩形 41">
              <a:extLst>
                <a:ext uri="{FF2B5EF4-FFF2-40B4-BE49-F238E27FC236}">
                  <a16:creationId xmlns:a16="http://schemas.microsoft.com/office/drawing/2014/main" id="{8737B534-3AF9-4ADE-8E58-E0DEF9C21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107" y="6140450"/>
              <a:ext cx="941283" cy="369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"/>
                </a:spcBef>
                <a:buFontTx/>
                <a:buNone/>
              </a:pPr>
              <a:r>
                <a:rPr kumimoji="0" lang="zh-CN" altLang="en-US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案例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3.c</a:t>
              </a:r>
            </a:p>
          </p:txBody>
        </p:sp>
      </p:grpSp>
      <p:sp>
        <p:nvSpPr>
          <p:cNvPr id="20491" name="矩形 1">
            <a:extLst>
              <a:ext uri="{FF2B5EF4-FFF2-40B4-BE49-F238E27FC236}">
                <a16:creationId xmlns:a16="http://schemas.microsoft.com/office/drawing/2014/main" id="{C7E7846A-B363-4C0D-89BD-7B572B9C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25" y="2019300"/>
            <a:ext cx="15716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638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638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0" lang="en-US" altLang="zh-CN" sz="16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大学的</a:t>
            </a:r>
            <a:r>
              <a:rPr kumimoji="0" lang="en-US" altLang="zh-CN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kumimoji="0" lang="zh-CN" altLang="en-US" sz="16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61" grpId="0" animBg="1"/>
      <p:bldP spid="4792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AC2180F9-812A-4087-81C0-ACFD138A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21118B-73A6-406E-9C38-D2BC33FF1CFC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B95670B-9299-42EC-942E-0BCDCD49D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2200" y="0"/>
            <a:ext cx="7772400" cy="617538"/>
          </a:xfrm>
        </p:spPr>
        <p:txBody>
          <a:bodyPr/>
          <a:lstStyle/>
          <a:p>
            <a:pPr algn="r"/>
            <a:r>
              <a:rPr lang="en-US" altLang="zh-CN" sz="2400"/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实体集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联系集 </a:t>
            </a:r>
          </a:p>
        </p:txBody>
      </p:sp>
      <p:sp>
        <p:nvSpPr>
          <p:cNvPr id="22531" name="Rectangle 24">
            <a:extLst>
              <a:ext uri="{FF2B5EF4-FFF2-40B4-BE49-F238E27FC236}">
                <a16:creationId xmlns:a16="http://schemas.microsoft.com/office/drawing/2014/main" id="{AD4A7DA6-F820-4C8D-A5BE-5E9E0B260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969963"/>
            <a:ext cx="3195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实体集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联系集的实例</a:t>
            </a:r>
          </a:p>
        </p:txBody>
      </p:sp>
      <p:sp>
        <p:nvSpPr>
          <p:cNvPr id="22532" name="AutoShape 4">
            <a:extLst>
              <a:ext uri="{FF2B5EF4-FFF2-40B4-BE49-F238E27FC236}">
                <a16:creationId xmlns:a16="http://schemas.microsoft.com/office/drawing/2014/main" id="{25DD6B5C-3CDE-4A21-A77C-B5214483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1666875"/>
            <a:ext cx="2605087" cy="785813"/>
          </a:xfrm>
          <a:prstGeom prst="cloudCallout">
            <a:avLst>
              <a:gd name="adj1" fmla="val -43935"/>
              <a:gd name="adj2" fmla="val 85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2A2A39"/>
                </a:solidFill>
              </a:rPr>
              <a:t>＊实体集与实体间的关系？</a:t>
            </a:r>
          </a:p>
        </p:txBody>
      </p:sp>
      <p:pic>
        <p:nvPicPr>
          <p:cNvPr id="22533" name="Picture 6">
            <a:extLst>
              <a:ext uri="{FF2B5EF4-FFF2-40B4-BE49-F238E27FC236}">
                <a16:creationId xmlns:a16="http://schemas.microsoft.com/office/drawing/2014/main" id="{B8E2D544-F374-486E-932D-28547DF6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7950"/>
            <a:ext cx="5491163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Line 32">
            <a:extLst>
              <a:ext uri="{FF2B5EF4-FFF2-40B4-BE49-F238E27FC236}">
                <a16:creationId xmlns:a16="http://schemas.microsoft.com/office/drawing/2014/main" id="{E84B8358-FC03-4472-B323-E4A6C83C8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3978275"/>
            <a:ext cx="1651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5" name="Line 33">
            <a:extLst>
              <a:ext uri="{FF2B5EF4-FFF2-40B4-BE49-F238E27FC236}">
                <a16:creationId xmlns:a16="http://schemas.microsoft.com/office/drawing/2014/main" id="{C81CC982-A310-4987-9E96-904013EC3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1663" y="3989388"/>
            <a:ext cx="166687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6" name="Line 34">
            <a:extLst>
              <a:ext uri="{FF2B5EF4-FFF2-40B4-BE49-F238E27FC236}">
                <a16:creationId xmlns:a16="http://schemas.microsoft.com/office/drawing/2014/main" id="{A29ABEE0-591A-4B16-8592-A0D69AC0D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4576763"/>
            <a:ext cx="1651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7" name="Line 35">
            <a:extLst>
              <a:ext uri="{FF2B5EF4-FFF2-40B4-BE49-F238E27FC236}">
                <a16:creationId xmlns:a16="http://schemas.microsoft.com/office/drawing/2014/main" id="{1153A72B-5D57-4361-B056-3A4D8DB40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0" y="4587875"/>
            <a:ext cx="1651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8" name="Line 36">
            <a:extLst>
              <a:ext uri="{FF2B5EF4-FFF2-40B4-BE49-F238E27FC236}">
                <a16:creationId xmlns:a16="http://schemas.microsoft.com/office/drawing/2014/main" id="{3F476046-3E47-4A19-8742-625E5E44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638" y="4894263"/>
            <a:ext cx="1651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9" name="Line 37">
            <a:extLst>
              <a:ext uri="{FF2B5EF4-FFF2-40B4-BE49-F238E27FC236}">
                <a16:creationId xmlns:a16="http://schemas.microsoft.com/office/drawing/2014/main" id="{E122A320-5E8E-4B73-BAEF-A192DF2E7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7588" y="4279900"/>
            <a:ext cx="153987" cy="0"/>
          </a:xfrm>
          <a:prstGeom prst="line">
            <a:avLst/>
          </a:prstGeom>
          <a:noFill/>
          <a:ln w="9525">
            <a:solidFill>
              <a:srgbClr val="1EA884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40" name="Line 38">
            <a:extLst>
              <a:ext uri="{FF2B5EF4-FFF2-40B4-BE49-F238E27FC236}">
                <a16:creationId xmlns:a16="http://schemas.microsoft.com/office/drawing/2014/main" id="{E0B96015-0BDD-4B9B-B452-82CA30FC3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0" y="4587875"/>
            <a:ext cx="160338" cy="0"/>
          </a:xfrm>
          <a:prstGeom prst="line">
            <a:avLst/>
          </a:prstGeom>
          <a:noFill/>
          <a:ln w="9525">
            <a:solidFill>
              <a:srgbClr val="1EA884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41" name="Line 39">
            <a:extLst>
              <a:ext uri="{FF2B5EF4-FFF2-40B4-BE49-F238E27FC236}">
                <a16:creationId xmlns:a16="http://schemas.microsoft.com/office/drawing/2014/main" id="{9CBF63BC-8FC5-408C-929C-626F5CB8D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4295775"/>
            <a:ext cx="153988" cy="0"/>
          </a:xfrm>
          <a:prstGeom prst="line">
            <a:avLst/>
          </a:prstGeom>
          <a:noFill/>
          <a:ln w="9525">
            <a:solidFill>
              <a:srgbClr val="1EA884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42" name="AutoShape 4">
            <a:extLst>
              <a:ext uri="{FF2B5EF4-FFF2-40B4-BE49-F238E27FC236}">
                <a16:creationId xmlns:a16="http://schemas.microsoft.com/office/drawing/2014/main" id="{C33092AF-FA4E-4276-AB9E-6D13AF24C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4413250"/>
            <a:ext cx="2517775" cy="731838"/>
          </a:xfrm>
          <a:prstGeom prst="cloudCallout">
            <a:avLst>
              <a:gd name="adj1" fmla="val 57602"/>
              <a:gd name="adj2" fmla="val 6866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2A2A39"/>
                </a:solidFill>
              </a:rPr>
              <a:t>＊联系集与联系间的关系？</a:t>
            </a:r>
          </a:p>
        </p:txBody>
      </p:sp>
      <p:sp>
        <p:nvSpPr>
          <p:cNvPr id="475177" name="Rectangle 41">
            <a:extLst>
              <a:ext uri="{FF2B5EF4-FFF2-40B4-BE49-F238E27FC236}">
                <a16:creationId xmlns:a16="http://schemas.microsoft.com/office/drawing/2014/main" id="{8B9DC378-5417-4308-9AC4-02A3DBBD9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789238"/>
            <a:ext cx="30654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实体集：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相关类型实体</a:t>
            </a:r>
            <a:r>
              <a:rPr kumimoji="0"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对象</a:t>
            </a:r>
            <a:r>
              <a:rPr kumimoji="0"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的集合</a:t>
            </a:r>
          </a:p>
        </p:txBody>
      </p:sp>
      <p:sp>
        <p:nvSpPr>
          <p:cNvPr id="475178" name="Rectangle 42">
            <a:extLst>
              <a:ext uri="{FF2B5EF4-FFF2-40B4-BE49-F238E27FC236}">
                <a16:creationId xmlns:a16="http://schemas.microsoft.com/office/drawing/2014/main" id="{4B252F08-F002-421F-B494-2935D88E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5462588"/>
            <a:ext cx="2770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chemeClr val="tx2"/>
                </a:solidFill>
                <a:latin typeface="Tahoma" panose="020B0604030504040204" pitchFamily="34" charset="0"/>
              </a:rPr>
              <a:t>联系集：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chemeClr val="tx2"/>
                </a:solidFill>
                <a:latin typeface="Tahoma" panose="020B0604030504040204" pitchFamily="34" charset="0"/>
              </a:rPr>
              <a:t>相关类型联系</a:t>
            </a:r>
            <a:r>
              <a:rPr kumimoji="0" lang="en-US" altLang="zh-CN" sz="180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800">
                <a:solidFill>
                  <a:schemeClr val="tx2"/>
                </a:solidFill>
                <a:latin typeface="Tahoma" panose="020B0604030504040204" pitchFamily="34" charset="0"/>
              </a:rPr>
              <a:t>连线)的集合</a:t>
            </a:r>
          </a:p>
        </p:txBody>
      </p:sp>
      <p:sp>
        <p:nvSpPr>
          <p:cNvPr id="22545" name="Rectangle 45">
            <a:extLst>
              <a:ext uri="{FF2B5EF4-FFF2-40B4-BE49-F238E27FC236}">
                <a16:creationId xmlns:a16="http://schemas.microsoft.com/office/drawing/2014/main" id="{A51FCD56-57EF-4081-8A86-AA5871DB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3667125"/>
            <a:ext cx="2262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 i="1">
                <a:latin typeface="Tahoma" panose="020B0604030504040204" pitchFamily="34" charset="0"/>
                <a:sym typeface="Symbol" panose="05050102010706020507" pitchFamily="18" charset="2"/>
              </a:rPr>
              <a:t>Advisor </a:t>
            </a:r>
            <a:r>
              <a:rPr kumimoji="0" lang="en-US" altLang="zh-CN" sz="16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联系集</a:t>
            </a:r>
            <a:r>
              <a:rPr kumimoji="0" lang="en-US" altLang="zh-CN" sz="1600">
                <a:latin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0" lang="zh-CN" altLang="en-US" sz="1600">
                <a:latin typeface="Tahoma" panose="020B0604030504040204" pitchFamily="34" charset="0"/>
                <a:sym typeface="Symbol" panose="05050102010706020507" pitchFamily="18" charset="2"/>
              </a:rPr>
              <a:t>的实例</a:t>
            </a: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B416DD97-E8C9-44B6-BC6D-EB420873556B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5835650"/>
            <a:ext cx="3162300" cy="525463"/>
            <a:chOff x="354" y="3586"/>
            <a:chExt cx="1992" cy="331"/>
          </a:xfrm>
        </p:grpSpPr>
        <p:sp>
          <p:nvSpPr>
            <p:cNvPr id="22554" name="Rectangle 43">
              <a:extLst>
                <a:ext uri="{FF2B5EF4-FFF2-40B4-BE49-F238E27FC236}">
                  <a16:creationId xmlns:a16="http://schemas.microsoft.com/office/drawing/2014/main" id="{AC172052-B48D-4F03-B386-3AEA88CE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" y="3802"/>
              <a:ext cx="19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lvl="1">
                <a:buFontTx/>
                <a:buNone/>
              </a:pPr>
              <a:r>
                <a:rPr kumimoji="0" lang="en-US" altLang="zh-CN" sz="1200">
                  <a:latin typeface="Tahoma" panose="020B0604030504040204" pitchFamily="34" charset="0"/>
                  <a:sym typeface="Symbol" panose="05050102010706020507" pitchFamily="18" charset="2"/>
                </a:rPr>
                <a:t>(</a:t>
              </a:r>
              <a:r>
                <a:rPr kumimoji="0" lang="zh-CN" altLang="en-US" sz="1200">
                  <a:latin typeface="Tahoma" panose="020B0604030504040204" pitchFamily="34" charset="0"/>
                  <a:sym typeface="Symbol" panose="05050102010706020507" pitchFamily="18" charset="2"/>
                </a:rPr>
                <a:t>一条连线</a:t>
              </a:r>
              <a:r>
                <a:rPr kumimoji="0" lang="en-US" altLang="zh-CN" sz="1200">
                  <a:latin typeface="Tahoma" panose="020B0604030504040204" pitchFamily="34" charset="0"/>
                  <a:sym typeface="Symbol" panose="05050102010706020507" pitchFamily="18" charset="2"/>
                </a:rPr>
                <a:t>) </a:t>
              </a:r>
              <a:r>
                <a:rPr kumimoji="0" lang="en-US" altLang="zh-CN" sz="1200">
                  <a:solidFill>
                    <a:srgbClr val="0066F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(22222,44553)</a:t>
              </a:r>
              <a:r>
                <a:rPr kumimoji="0" lang="en-US" altLang="zh-CN" sz="1200">
                  <a:latin typeface="Tahoma" panose="020B0604030504040204" pitchFamily="34" charset="0"/>
                  <a:sym typeface="Symbol" panose="05050102010706020507" pitchFamily="18" charset="2"/>
                </a:rPr>
                <a:t>  </a:t>
              </a:r>
              <a:r>
                <a:rPr kumimoji="0" lang="en-US" altLang="zh-CN" sz="1200" i="1">
                  <a:latin typeface="Tahoma" panose="020B0604030504040204" pitchFamily="34" charset="0"/>
                  <a:sym typeface="Symbol" panose="05050102010706020507" pitchFamily="18" charset="2"/>
                </a:rPr>
                <a:t>advisor</a:t>
              </a:r>
              <a:endParaRPr kumimoji="0" lang="en-US" altLang="zh-CN" sz="1200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2555" name="Line 46">
              <a:extLst>
                <a:ext uri="{FF2B5EF4-FFF2-40B4-BE49-F238E27FC236}">
                  <a16:creationId xmlns:a16="http://schemas.microsoft.com/office/drawing/2014/main" id="{2E30AAB3-6DE7-4148-95AD-69C19B4D2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3" y="3586"/>
              <a:ext cx="158" cy="163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75184" name="AutoShape 4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CE58099-64AD-4441-B1F8-282124996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307138"/>
            <a:ext cx="215900" cy="163512"/>
          </a:xfrm>
          <a:prstGeom prst="actionButtonBackPrevious">
            <a:avLst/>
          </a:prstGeom>
          <a:solidFill>
            <a:srgbClr val="FF99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grpSp>
        <p:nvGrpSpPr>
          <p:cNvPr id="22548" name="Group 52">
            <a:extLst>
              <a:ext uri="{FF2B5EF4-FFF2-40B4-BE49-F238E27FC236}">
                <a16:creationId xmlns:a16="http://schemas.microsoft.com/office/drawing/2014/main" id="{8D475CAC-FED6-4336-BAF7-DB4E72D66C1A}"/>
              </a:ext>
            </a:extLst>
          </p:cNvPr>
          <p:cNvGrpSpPr>
            <a:grpSpLocks/>
          </p:cNvGrpSpPr>
          <p:nvPr/>
        </p:nvGrpSpPr>
        <p:grpSpPr bwMode="auto">
          <a:xfrm>
            <a:off x="3895725" y="1065213"/>
            <a:ext cx="4878388" cy="2716212"/>
            <a:chOff x="2454" y="671"/>
            <a:chExt cx="3073" cy="1711"/>
          </a:xfrm>
        </p:grpSpPr>
        <p:pic>
          <p:nvPicPr>
            <p:cNvPr id="22551" name="Picture 6">
              <a:extLst>
                <a:ext uri="{FF2B5EF4-FFF2-40B4-BE49-F238E27FC236}">
                  <a16:creationId xmlns:a16="http://schemas.microsoft.com/office/drawing/2014/main" id="{F0408F97-1F20-4B6B-86BA-369916993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" y="671"/>
              <a:ext cx="3073" cy="1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2" name="Rectangle 50">
              <a:extLst>
                <a:ext uri="{FF2B5EF4-FFF2-40B4-BE49-F238E27FC236}">
                  <a16:creationId xmlns:a16="http://schemas.microsoft.com/office/drawing/2014/main" id="{019A7827-66BC-4536-90BB-D596E2EF4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2042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>
                  <a:latin typeface="Tahoma" panose="020B0604030504040204" pitchFamily="34" charset="0"/>
                  <a:sym typeface="Symbol" panose="05050102010706020507" pitchFamily="18" charset="2"/>
                </a:rPr>
                <a:t>的实例</a:t>
              </a:r>
            </a:p>
          </p:txBody>
        </p:sp>
        <p:sp>
          <p:nvSpPr>
            <p:cNvPr id="22553" name="Rectangle 51">
              <a:extLst>
                <a:ext uri="{FF2B5EF4-FFF2-40B4-BE49-F238E27FC236}">
                  <a16:creationId xmlns:a16="http://schemas.microsoft.com/office/drawing/2014/main" id="{8B39F1EB-078E-4E6D-93C3-E16BFEDCC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255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>
                  <a:latin typeface="Tahoma" panose="020B0604030504040204" pitchFamily="34" charset="0"/>
                  <a:sym typeface="Symbol" panose="05050102010706020507" pitchFamily="18" charset="2"/>
                </a:rPr>
                <a:t>的实例</a:t>
              </a:r>
            </a:p>
          </p:txBody>
        </p:sp>
      </p:grpSp>
      <p:sp>
        <p:nvSpPr>
          <p:cNvPr id="22549" name="矩形 26">
            <a:extLst>
              <a:ext uri="{FF2B5EF4-FFF2-40B4-BE49-F238E27FC236}">
                <a16:creationId xmlns:a16="http://schemas.microsoft.com/office/drawing/2014/main" id="{A2AF1CE7-F330-4483-BB20-0D0B40B2F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1098550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638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638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3.a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50" name="矩形 27">
            <a:extLst>
              <a:ext uri="{FF2B5EF4-FFF2-40B4-BE49-F238E27FC236}">
                <a16:creationId xmlns:a16="http://schemas.microsoft.com/office/drawing/2014/main" id="{47C6D8ED-2B6F-461F-B966-62C2438E1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3582988"/>
            <a:ext cx="955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638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638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3.b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77" grpId="0"/>
      <p:bldP spid="475178" grpId="0"/>
      <p:bldP spid="4751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64" name="AutoShape 4">
            <a:extLst>
              <a:ext uri="{FF2B5EF4-FFF2-40B4-BE49-F238E27FC236}">
                <a16:creationId xmlns:a16="http://schemas.microsoft.com/office/drawing/2014/main" id="{E4734922-6AAE-4210-B5A3-155BA0C5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1492250"/>
            <a:ext cx="1539875" cy="866775"/>
          </a:xfrm>
          <a:prstGeom prst="cloudCallout">
            <a:avLst>
              <a:gd name="adj1" fmla="val -44444"/>
              <a:gd name="adj2" fmla="val 677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34" charset="0"/>
              </a:rPr>
              <a:t>联系集采用双线表示何义？</a:t>
            </a:r>
          </a:p>
        </p:txBody>
      </p:sp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029423BB-DEA7-4F63-9ECA-952431B4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A864E0-9855-491F-84EB-9E242C663C49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400"/>
          </a:p>
        </p:txBody>
      </p:sp>
      <p:grpSp>
        <p:nvGrpSpPr>
          <p:cNvPr id="23555" name="Group 5">
            <a:extLst>
              <a:ext uri="{FF2B5EF4-FFF2-40B4-BE49-F238E27FC236}">
                <a16:creationId xmlns:a16="http://schemas.microsoft.com/office/drawing/2014/main" id="{52D9F5FF-F23D-4432-BF74-8F838682EDB9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712788"/>
            <a:ext cx="7453313" cy="5999162"/>
            <a:chOff x="113" y="459"/>
            <a:chExt cx="4695" cy="3779"/>
          </a:xfrm>
        </p:grpSpPr>
        <p:pic>
          <p:nvPicPr>
            <p:cNvPr id="2" name="Picture 6">
              <a:extLst>
                <a:ext uri="{FF2B5EF4-FFF2-40B4-BE49-F238E27FC236}">
                  <a16:creationId xmlns:a16="http://schemas.microsoft.com/office/drawing/2014/main" id="{63DA8FE9-CEBC-4C81-94A0-3FA28A609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459"/>
              <a:ext cx="4695" cy="3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8" name="Rectangle 5">
              <a:extLst>
                <a:ext uri="{FF2B5EF4-FFF2-40B4-BE49-F238E27FC236}">
                  <a16:creationId xmlns:a16="http://schemas.microsoft.com/office/drawing/2014/main" id="{B85D12E5-B142-44FF-AFCD-B1BB1AFA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2931"/>
              <a:ext cx="56" cy="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 b="0">
                <a:solidFill>
                  <a:schemeClr val="accent1"/>
                </a:solidFill>
                <a:latin typeface="Helvetica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3589" name="Rectangle 8">
              <a:extLst>
                <a:ext uri="{FF2B5EF4-FFF2-40B4-BE49-F238E27FC236}">
                  <a16:creationId xmlns:a16="http://schemas.microsoft.com/office/drawing/2014/main" id="{48AC1551-BB00-402D-8810-8EE6B082C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504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部门</a:t>
              </a:r>
            </a:p>
          </p:txBody>
        </p:sp>
        <p:sp>
          <p:nvSpPr>
            <p:cNvPr id="23590" name="Rectangle 9">
              <a:extLst>
                <a:ext uri="{FF2B5EF4-FFF2-40B4-BE49-F238E27FC236}">
                  <a16:creationId xmlns:a16="http://schemas.microsoft.com/office/drawing/2014/main" id="{6AA079B2-7D6D-44A0-AF4A-B036C10D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</a:t>
              </a:r>
            </a:p>
          </p:txBody>
        </p:sp>
        <p:sp>
          <p:nvSpPr>
            <p:cNvPr id="23591" name="Rectangle 10">
              <a:extLst>
                <a:ext uri="{FF2B5EF4-FFF2-40B4-BE49-F238E27FC236}">
                  <a16:creationId xmlns:a16="http://schemas.microsoft.com/office/drawing/2014/main" id="{5231745F-7472-47CB-9669-0E4B9D2AD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课程信息</a:t>
              </a:r>
            </a:p>
          </p:txBody>
        </p:sp>
        <p:sp>
          <p:nvSpPr>
            <p:cNvPr id="23592" name="Rectangle 11">
              <a:extLst>
                <a:ext uri="{FF2B5EF4-FFF2-40B4-BE49-F238E27FC236}">
                  <a16:creationId xmlns:a16="http://schemas.microsoft.com/office/drawing/2014/main" id="{B9159220-7417-4493-BC14-841ED6F4A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263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开课安排</a:t>
              </a:r>
            </a:p>
          </p:txBody>
        </p:sp>
        <p:sp>
          <p:nvSpPr>
            <p:cNvPr id="23593" name="Rectangle 12">
              <a:extLst>
                <a:ext uri="{FF2B5EF4-FFF2-40B4-BE49-F238E27FC236}">
                  <a16:creationId xmlns:a16="http://schemas.microsoft.com/office/drawing/2014/main" id="{3FF54B5B-1221-4B78-BD16-D28167B5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723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教室</a:t>
              </a:r>
            </a:p>
          </p:txBody>
        </p:sp>
        <p:sp>
          <p:nvSpPr>
            <p:cNvPr id="23594" name="Rectangle 13">
              <a:extLst>
                <a:ext uri="{FF2B5EF4-FFF2-40B4-BE49-F238E27FC236}">
                  <a16:creationId xmlns:a16="http://schemas.microsoft.com/office/drawing/2014/main" id="{2366A031-84C4-4D79-9FB2-6646163E3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开课时段</a:t>
              </a:r>
            </a:p>
          </p:txBody>
        </p:sp>
        <p:sp>
          <p:nvSpPr>
            <p:cNvPr id="23595" name="Rectangle 14">
              <a:extLst>
                <a:ext uri="{FF2B5EF4-FFF2-40B4-BE49-F238E27FC236}">
                  <a16:creationId xmlns:a16="http://schemas.microsoft.com/office/drawing/2014/main" id="{44DF256A-97EB-4D23-8484-67756948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</a:t>
              </a:r>
            </a:p>
          </p:txBody>
        </p:sp>
        <p:sp>
          <p:nvSpPr>
            <p:cNvPr id="23596" name="Rectangle 15">
              <a:extLst>
                <a:ext uri="{FF2B5EF4-FFF2-40B4-BE49-F238E27FC236}">
                  <a16:creationId xmlns:a16="http://schemas.microsoft.com/office/drawing/2014/main" id="{625A9C05-E9EB-481D-A00C-DBE34CBB1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79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开课部门</a:t>
              </a:r>
            </a:p>
          </p:txBody>
        </p:sp>
        <p:sp>
          <p:nvSpPr>
            <p:cNvPr id="23597" name="Rectangle 16">
              <a:extLst>
                <a:ext uri="{FF2B5EF4-FFF2-40B4-BE49-F238E27FC236}">
                  <a16:creationId xmlns:a16="http://schemas.microsoft.com/office/drawing/2014/main" id="{75DC132D-37AE-4956-B575-2FC72D3F0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798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教师所在部门</a:t>
              </a:r>
            </a:p>
          </p:txBody>
        </p:sp>
        <p:sp>
          <p:nvSpPr>
            <p:cNvPr id="23598" name="Rectangle 17">
              <a:extLst>
                <a:ext uri="{FF2B5EF4-FFF2-40B4-BE49-F238E27FC236}">
                  <a16:creationId xmlns:a16="http://schemas.microsoft.com/office/drawing/2014/main" id="{F9D09BC6-6F7D-401F-8746-3EACB95D6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1366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指导教师</a:t>
              </a:r>
            </a:p>
          </p:txBody>
        </p:sp>
        <p:sp>
          <p:nvSpPr>
            <p:cNvPr id="23599" name="Rectangle 18">
              <a:extLst>
                <a:ext uri="{FF2B5EF4-FFF2-40B4-BE49-F238E27FC236}">
                  <a16:creationId xmlns:a16="http://schemas.microsoft.com/office/drawing/2014/main" id="{5D6500A6-A0BD-49A5-AFEF-9619350F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775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学生所属部门</a:t>
              </a:r>
            </a:p>
          </p:txBody>
        </p:sp>
        <p:sp>
          <p:nvSpPr>
            <p:cNvPr id="23600" name="Rectangle 19">
              <a:extLst>
                <a:ext uri="{FF2B5EF4-FFF2-40B4-BE49-F238E27FC236}">
                  <a16:creationId xmlns:a16="http://schemas.microsoft.com/office/drawing/2014/main" id="{CD176FF5-2615-4DBE-BDDC-0D105E4C4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2500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承担教学</a:t>
              </a:r>
            </a:p>
          </p:txBody>
        </p:sp>
        <p:sp>
          <p:nvSpPr>
            <p:cNvPr id="23601" name="Rectangle 20">
              <a:extLst>
                <a:ext uri="{FF2B5EF4-FFF2-40B4-BE49-F238E27FC236}">
                  <a16:creationId xmlns:a16="http://schemas.microsoft.com/office/drawing/2014/main" id="{44678DE8-A292-456B-836D-DC6BD9054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271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开课内容</a:t>
              </a:r>
            </a:p>
          </p:txBody>
        </p:sp>
        <p:sp>
          <p:nvSpPr>
            <p:cNvPr id="23602" name="Rectangle 21">
              <a:extLst>
                <a:ext uri="{FF2B5EF4-FFF2-40B4-BE49-F238E27FC236}">
                  <a16:creationId xmlns:a16="http://schemas.microsoft.com/office/drawing/2014/main" id="{340CA794-CF02-4320-BF04-F32C3D1A0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324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开课时间</a:t>
              </a:r>
            </a:p>
          </p:txBody>
        </p:sp>
        <p:sp>
          <p:nvSpPr>
            <p:cNvPr id="23603" name="Rectangle 22">
              <a:extLst>
                <a:ext uri="{FF2B5EF4-FFF2-40B4-BE49-F238E27FC236}">
                  <a16:creationId xmlns:a16="http://schemas.microsoft.com/office/drawing/2014/main" id="{3F69D642-29F6-4979-A741-430C1F06F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478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课程任务</a:t>
              </a:r>
            </a:p>
          </p:txBody>
        </p:sp>
        <p:sp>
          <p:nvSpPr>
            <p:cNvPr id="23604" name="Rectangle 23">
              <a:extLst>
                <a:ext uri="{FF2B5EF4-FFF2-40B4-BE49-F238E27FC236}">
                  <a16:creationId xmlns:a16="http://schemas.microsoft.com/office/drawing/2014/main" id="{BA5E02C4-1B89-46E8-97AB-DD64DD0A0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356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先修课程</a:t>
              </a:r>
            </a:p>
          </p:txBody>
        </p:sp>
        <p:sp>
          <p:nvSpPr>
            <p:cNvPr id="23605" name="Rectangle 24">
              <a:extLst>
                <a:ext uri="{FF2B5EF4-FFF2-40B4-BE49-F238E27FC236}">
                  <a16:creationId xmlns:a16="http://schemas.microsoft.com/office/drawing/2014/main" id="{F3661576-DBB4-42C7-8603-C80C90CC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3453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开课地点</a:t>
              </a:r>
            </a:p>
          </p:txBody>
        </p:sp>
      </p:grpSp>
      <p:sp>
        <p:nvSpPr>
          <p:cNvPr id="23556" name="Rectangle 4">
            <a:extLst>
              <a:ext uri="{FF2B5EF4-FFF2-40B4-BE49-F238E27FC236}">
                <a16:creationId xmlns:a16="http://schemas.microsoft.com/office/drawing/2014/main" id="{5DCBE8AF-E6D2-4F35-BB8C-B8A468CF9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联系集的类型与弱实体集</a:t>
            </a:r>
          </a:p>
        </p:txBody>
      </p:sp>
      <p:sp>
        <p:nvSpPr>
          <p:cNvPr id="23557" name="AutoShape 4">
            <a:extLst>
              <a:ext uri="{FF2B5EF4-FFF2-40B4-BE49-F238E27FC236}">
                <a16:creationId xmlns:a16="http://schemas.microsoft.com/office/drawing/2014/main" id="{EC8ED9C9-ABA0-4351-9F47-70F5BE58C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1285875"/>
            <a:ext cx="2255838" cy="1068388"/>
          </a:xfrm>
          <a:prstGeom prst="cloudCallout">
            <a:avLst>
              <a:gd name="adj1" fmla="val 49634"/>
              <a:gd name="adj2" fmla="val 588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联系集有哪几种常见类型</a:t>
            </a:r>
            <a:r>
              <a:rPr kumimoji="0" lang="en-US" altLang="zh-CN" sz="1600"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latin typeface="Tahoma" panose="020B0604030504040204" pitchFamily="34" charset="0"/>
              </a:rPr>
              <a:t>映射基数</a:t>
            </a:r>
            <a:r>
              <a:rPr kumimoji="0" lang="en-US" altLang="zh-CN" sz="1600"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23558" name="Rectangle 29">
            <a:extLst>
              <a:ext uri="{FF2B5EF4-FFF2-40B4-BE49-F238E27FC236}">
                <a16:creationId xmlns:a16="http://schemas.microsoft.com/office/drawing/2014/main" id="{4DB10D33-063A-4684-B6D1-9C48D776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2574925"/>
            <a:ext cx="1785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ahoma" panose="020B0604030504040204" pitchFamily="34" charset="0"/>
              </a:rPr>
              <a:t>(</a:t>
            </a:r>
            <a:r>
              <a:rPr kumimoji="0" lang="zh-CN" altLang="en-US" sz="2000">
                <a:latin typeface="Tahoma" panose="020B0604030504040204" pitchFamily="34" charset="0"/>
                <a:hlinkClick r:id="rId3" action="ppaction://hlinksldjump"/>
              </a:rPr>
              <a:t>示例及分析</a:t>
            </a:r>
            <a:r>
              <a:rPr kumimoji="0" lang="en-US" altLang="zh-CN" sz="2000">
                <a:latin typeface="Tahoma" panose="020B0604030504040204" pitchFamily="34" charset="0"/>
              </a:rPr>
              <a:t>)</a:t>
            </a:r>
            <a:endParaRPr kumimoji="0" lang="zh-CN" altLang="en-US" sz="2000">
              <a:latin typeface="Tahoma" panose="020B0604030504040204" pitchFamily="34" charset="0"/>
            </a:endParaRPr>
          </a:p>
        </p:txBody>
      </p:sp>
      <p:grpSp>
        <p:nvGrpSpPr>
          <p:cNvPr id="23559" name="Group 41">
            <a:extLst>
              <a:ext uri="{FF2B5EF4-FFF2-40B4-BE49-F238E27FC236}">
                <a16:creationId xmlns:a16="http://schemas.microsoft.com/office/drawing/2014/main" id="{CF2215CE-A4E1-4084-A904-83D265B14798}"/>
              </a:ext>
            </a:extLst>
          </p:cNvPr>
          <p:cNvGrpSpPr>
            <a:grpSpLocks/>
          </p:cNvGrpSpPr>
          <p:nvPr/>
        </p:nvGrpSpPr>
        <p:grpSpPr bwMode="auto">
          <a:xfrm>
            <a:off x="4845050" y="561975"/>
            <a:ext cx="2928938" cy="706438"/>
            <a:chOff x="2872" y="334"/>
            <a:chExt cx="1845" cy="445"/>
          </a:xfrm>
        </p:grpSpPr>
        <p:sp>
          <p:nvSpPr>
            <p:cNvPr id="23582" name="Rectangle 32">
              <a:extLst>
                <a:ext uri="{FF2B5EF4-FFF2-40B4-BE49-F238E27FC236}">
                  <a16:creationId xmlns:a16="http://schemas.microsoft.com/office/drawing/2014/main" id="{D0F5A147-12CB-4865-BF33-5B6EFE43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415"/>
              <a:ext cx="592" cy="36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CN" sz="1000">
                  <a:solidFill>
                    <a:srgbClr val="0066FF"/>
                  </a:solidFill>
                  <a:latin typeface="Tahoma" panose="020B0604030504040204" pitchFamily="34" charset="0"/>
                </a:rPr>
                <a:t>   header </a:t>
              </a:r>
            </a:p>
            <a:p>
              <a:pPr>
                <a:buFontTx/>
                <a:buNone/>
              </a:pPr>
              <a:r>
                <a:rPr kumimoji="0" lang="en-US" altLang="zh-CN" sz="1000" b="0">
                  <a:solidFill>
                    <a:srgbClr val="0066FF"/>
                  </a:solidFill>
                  <a:latin typeface="Tahoma" panose="020B0604030504040204" pitchFamily="34" charset="0"/>
                </a:rPr>
                <a:t>   </a:t>
              </a:r>
              <a:r>
                <a:rPr kumimoji="0" lang="en-US" altLang="zh-CN" sz="1000" b="0" u="sng">
                  <a:solidFill>
                    <a:srgbClr val="0066FF"/>
                  </a:solidFill>
                  <a:latin typeface="Tahoma" panose="020B0604030504040204" pitchFamily="34" charset="0"/>
                </a:rPr>
                <a:t>name</a:t>
              </a:r>
            </a:p>
            <a:p>
              <a:pPr>
                <a:buFontTx/>
                <a:buNone/>
              </a:pPr>
              <a:r>
                <a:rPr kumimoji="0" lang="en-US" altLang="zh-CN" sz="1000" b="0">
                  <a:solidFill>
                    <a:srgbClr val="0066FF"/>
                  </a:solidFill>
                  <a:latin typeface="Tahoma" panose="020B0604030504040204" pitchFamily="34" charset="0"/>
                </a:rPr>
                <a:t>   tel</a:t>
              </a:r>
            </a:p>
          </p:txBody>
        </p:sp>
        <p:sp>
          <p:nvSpPr>
            <p:cNvPr id="23583" name="AutoShape 33">
              <a:extLst>
                <a:ext uri="{FF2B5EF4-FFF2-40B4-BE49-F238E27FC236}">
                  <a16:creationId xmlns:a16="http://schemas.microsoft.com/office/drawing/2014/main" id="{3CA91EB2-9B74-4A43-9AED-C851021B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34"/>
              <a:ext cx="598" cy="358"/>
            </a:xfrm>
            <a:prstGeom prst="diamond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000">
                  <a:solidFill>
                    <a:srgbClr val="0066FF"/>
                  </a:solidFill>
                  <a:latin typeface="Tahoma" panose="020B0604030504040204" pitchFamily="34" charset="0"/>
                </a:rPr>
                <a:t>dept_head</a:t>
              </a:r>
            </a:p>
          </p:txBody>
        </p:sp>
        <p:sp>
          <p:nvSpPr>
            <p:cNvPr id="23584" name="Line 34">
              <a:extLst>
                <a:ext uri="{FF2B5EF4-FFF2-40B4-BE49-F238E27FC236}">
                  <a16:creationId xmlns:a16="http://schemas.microsoft.com/office/drawing/2014/main" id="{1F99BDC5-11CB-402B-AA4B-37AD1B1F6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2" y="511"/>
              <a:ext cx="375" cy="11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3585" name="Line 35">
              <a:extLst>
                <a:ext uri="{FF2B5EF4-FFF2-40B4-BE49-F238E27FC236}">
                  <a16:creationId xmlns:a16="http://schemas.microsoft.com/office/drawing/2014/main" id="{B4D6B336-8E17-49CE-97B7-0F5885B90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8" y="516"/>
              <a:ext cx="29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" name="Line 40">
              <a:extLst>
                <a:ext uri="{FF2B5EF4-FFF2-40B4-BE49-F238E27FC236}">
                  <a16:creationId xmlns:a16="http://schemas.microsoft.com/office/drawing/2014/main" id="{6D7EF6DE-E758-4D6D-97C8-F48F3DDDA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538"/>
              <a:ext cx="603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23586" name="AutoShape 4">
            <a:extLst>
              <a:ext uri="{FF2B5EF4-FFF2-40B4-BE49-F238E27FC236}">
                <a16:creationId xmlns:a16="http://schemas.microsoft.com/office/drawing/2014/main" id="{ECFEE6F8-1CA1-40B9-8083-F4717676B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079750"/>
            <a:ext cx="1920875" cy="865188"/>
          </a:xfrm>
          <a:prstGeom prst="cloudCallout">
            <a:avLst>
              <a:gd name="adj1" fmla="val 49347"/>
              <a:gd name="adj2" fmla="val 6170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34" charset="0"/>
              </a:rPr>
              <a:t>实体集到联系集采用双线表示何义</a:t>
            </a:r>
            <a:r>
              <a:rPr kumimoji="0" lang="zh-CN" altLang="zh-CN" sz="1400">
                <a:latin typeface="Tahoma" panose="020B0604030504040204" pitchFamily="34" charset="0"/>
              </a:rPr>
              <a:t>?</a:t>
            </a:r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23587" name="AutoShape 4">
            <a:extLst>
              <a:ext uri="{FF2B5EF4-FFF2-40B4-BE49-F238E27FC236}">
                <a16:creationId xmlns:a16="http://schemas.microsoft.com/office/drawing/2014/main" id="{EAB1DB32-E988-4055-BE85-2EF299148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5667375"/>
            <a:ext cx="1879600" cy="954088"/>
          </a:xfrm>
          <a:prstGeom prst="cloudCallout">
            <a:avLst>
              <a:gd name="adj1" fmla="val -48486"/>
              <a:gd name="adj2" fmla="val 583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如何解释实体集自身的联系？</a:t>
            </a:r>
          </a:p>
        </p:txBody>
      </p:sp>
      <p:sp>
        <p:nvSpPr>
          <p:cNvPr id="478288" name="AutoShape 8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2388681-8A37-44BA-BB8F-4A981210E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613525"/>
            <a:ext cx="223838" cy="171450"/>
          </a:xfrm>
          <a:prstGeom prst="actionButtonForwardNext">
            <a:avLst/>
          </a:prstGeom>
          <a:solidFill>
            <a:srgbClr val="FF99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478289" name="Rectangle 81">
            <a:extLst>
              <a:ext uri="{FF2B5EF4-FFF2-40B4-BE49-F238E27FC236}">
                <a16:creationId xmlns:a16="http://schemas.microsoft.com/office/drawing/2014/main" id="{EF44D61F-9D42-42ED-9932-AF8B11DC7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2571750"/>
            <a:ext cx="1209675" cy="1724025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弱实体集特点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1)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没有键；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2)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存在依赖于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  主实体集；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3)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键由主实体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  集键和它的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  </a:t>
            </a:r>
            <a:r>
              <a:rPr kumimoji="0" lang="zh-CN" altLang="en-US" sz="1400">
                <a:solidFill>
                  <a:srgbClr val="0066FF"/>
                </a:solidFill>
                <a:latin typeface="Tahoma" panose="020B0604030504040204" pitchFamily="34" charset="0"/>
              </a:rPr>
              <a:t>分辨符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合并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  构成。</a:t>
            </a:r>
            <a:endParaRPr kumimoji="0" lang="en-US" altLang="zh-CN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5EB37362-7A7D-4B99-95C8-ACA1A5FD360D}"/>
              </a:ext>
            </a:extLst>
          </p:cNvPr>
          <p:cNvGrpSpPr>
            <a:grpSpLocks/>
          </p:cNvGrpSpPr>
          <p:nvPr/>
        </p:nvGrpSpPr>
        <p:grpSpPr bwMode="auto">
          <a:xfrm>
            <a:off x="5513388" y="5449888"/>
            <a:ext cx="3175000" cy="1012825"/>
            <a:chOff x="5513985" y="5449888"/>
            <a:chExt cx="3173582" cy="1012830"/>
          </a:xfrm>
        </p:grpSpPr>
        <p:grpSp>
          <p:nvGrpSpPr>
            <p:cNvPr id="23566" name="组 1">
              <a:extLst>
                <a:ext uri="{FF2B5EF4-FFF2-40B4-BE49-F238E27FC236}">
                  <a16:creationId xmlns:a16="http://schemas.microsoft.com/office/drawing/2014/main" id="{A0539618-2D7C-47B1-9DD9-770DEF2BC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3985" y="5546725"/>
              <a:ext cx="3063279" cy="915993"/>
              <a:chOff x="5593360" y="5546725"/>
              <a:chExt cx="3063279" cy="915993"/>
            </a:xfrm>
          </p:grpSpPr>
          <p:sp>
            <p:nvSpPr>
              <p:cNvPr id="23568" name="Rectangle 37">
                <a:extLst>
                  <a:ext uri="{FF2B5EF4-FFF2-40B4-BE49-F238E27FC236}">
                    <a16:creationId xmlns:a16="http://schemas.microsoft.com/office/drawing/2014/main" id="{A9CA52E9-351C-4E5C-BE1C-524ECE823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360" y="5546725"/>
                <a:ext cx="184665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>
                    <a:solidFill>
                      <a:srgbClr val="0066FF"/>
                    </a:solidFill>
                    <a:latin typeface="Tahoma" panose="020B0604030504040204" pitchFamily="34" charset="0"/>
                  </a:rPr>
                  <a:t>该联系又表示何意？</a:t>
                </a:r>
              </a:p>
            </p:txBody>
          </p:sp>
          <p:grpSp>
            <p:nvGrpSpPr>
              <p:cNvPr id="23569" name="Group 79">
                <a:extLst>
                  <a:ext uri="{FF2B5EF4-FFF2-40B4-BE49-F238E27FC236}">
                    <a16:creationId xmlns:a16="http://schemas.microsoft.com/office/drawing/2014/main" id="{89C5E7E9-E003-4AB6-BAEF-44CFDEC9F9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99126" y="5826130"/>
                <a:ext cx="2957513" cy="636588"/>
                <a:chOff x="50" y="3830"/>
                <a:chExt cx="1863" cy="401"/>
              </a:xfrm>
            </p:grpSpPr>
            <p:sp>
              <p:nvSpPr>
                <p:cNvPr id="23572" name="AutoShape 74">
                  <a:extLst>
                    <a:ext uri="{FF2B5EF4-FFF2-40B4-BE49-F238E27FC236}">
                      <a16:creationId xmlns:a16="http://schemas.microsoft.com/office/drawing/2014/main" id="{3E64DE18-E66E-47A2-B7B1-C3D8BC70C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3830"/>
                  <a:ext cx="685" cy="401"/>
                </a:xfrm>
                <a:prstGeom prst="diamond">
                  <a:avLst/>
                </a:prstGeom>
                <a:noFill/>
                <a:ln w="12700">
                  <a:solidFill>
                    <a:srgbClr val="0066FF"/>
                  </a:solidFill>
                  <a:miter lim="800000"/>
                  <a:headEnd/>
                  <a:tailEnd/>
                </a:ln>
                <a:extLst>
                  <a:ext uri="{909E8E84-426E-40dd-AFC4-6F175D3DCCD1}"/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endParaRPr lang="zh-CN" altLang="en-US" sz="1050">
                    <a:solidFill>
                      <a:srgbClr val="0066FF"/>
                    </a:solidFill>
                    <a:latin typeface="Tahoma" charset="0"/>
                    <a:ea typeface="宋体" charset="0"/>
                    <a:cs typeface="宋体" charset="0"/>
                  </a:endParaRPr>
                </a:p>
              </p:txBody>
            </p:sp>
            <p:grpSp>
              <p:nvGrpSpPr>
                <p:cNvPr id="23571" name="Group 77">
                  <a:extLst>
                    <a:ext uri="{FF2B5EF4-FFF2-40B4-BE49-F238E27FC236}">
                      <a16:creationId xmlns:a16="http://schemas.microsoft.com/office/drawing/2014/main" id="{D4B9895A-1D32-4FF9-8037-A3936E5D37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" y="3863"/>
                  <a:ext cx="1863" cy="366"/>
                  <a:chOff x="50" y="3863"/>
                  <a:chExt cx="1863" cy="366"/>
                </a:xfrm>
              </p:grpSpPr>
              <p:sp>
                <p:nvSpPr>
                  <p:cNvPr id="23574" name="AutoShape 62">
                    <a:extLst>
                      <a:ext uri="{FF2B5EF4-FFF2-40B4-BE49-F238E27FC236}">
                        <a16:creationId xmlns:a16="http://schemas.microsoft.com/office/drawing/2014/main" id="{D8150DA0-940B-453A-9A3C-3BC6CF18A5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3" y="3872"/>
                    <a:ext cx="560" cy="315"/>
                  </a:xfrm>
                  <a:prstGeom prst="diamond">
                    <a:avLst/>
                  </a:prstGeom>
                  <a:noFill/>
                  <a:ln w="12700">
                    <a:solidFill>
                      <a:srgbClr val="0066FF"/>
                    </a:solidFill>
                    <a:miter lim="800000"/>
                    <a:headEnd/>
                    <a:tailEnd/>
                  </a:ln>
                  <a:extLst>
                    <a:ext uri="{909E8E84-426E-40dd-AFC4-6F175D3DCCD1}"/>
                  </a:extLst>
                </p:spPr>
                <p:txBody>
                  <a:bodyPr wrap="none" lIns="0" tIns="0" rIns="0" bIns="0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en-US" sz="1000">
                        <a:solidFill>
                          <a:srgbClr val="0066FF"/>
                        </a:solidFill>
                      </a:rPr>
                      <a:t>下属部门</a:t>
                    </a:r>
                  </a:p>
                </p:txBody>
              </p:sp>
              <p:sp>
                <p:nvSpPr>
                  <p:cNvPr id="23573" name="Line 64">
                    <a:extLst>
                      <a:ext uri="{FF2B5EF4-FFF2-40B4-BE49-F238E27FC236}">
                        <a16:creationId xmlns:a16="http://schemas.microsoft.com/office/drawing/2014/main" id="{5E034DB7-FA25-419B-90F4-C1A69BA67D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6" y="4031"/>
                    <a:ext cx="16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" name="Group 71">
                    <a:extLst>
                      <a:ext uri="{FF2B5EF4-FFF2-40B4-BE49-F238E27FC236}">
                        <a16:creationId xmlns:a16="http://schemas.microsoft.com/office/drawing/2014/main" id="{6FC14B93-2B16-42A3-A772-1B4E688452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41" y="3865"/>
                    <a:ext cx="372" cy="364"/>
                    <a:chOff x="1591" y="3885"/>
                    <a:chExt cx="372" cy="364"/>
                  </a:xfrm>
                </p:grpSpPr>
                <p:sp>
                  <p:nvSpPr>
                    <p:cNvPr id="23580" name="Rectangle 61">
                      <a:extLst>
                        <a:ext uri="{FF2B5EF4-FFF2-40B4-BE49-F238E27FC236}">
                          <a16:creationId xmlns:a16="http://schemas.microsoft.com/office/drawing/2014/main" id="{6245BEC1-4523-4353-A05B-208EAEBC14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9" y="3885"/>
                      <a:ext cx="364" cy="36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66FF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0" rIns="0" bIns="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r>
                        <a:rPr kumimoji="0" lang="en-US" altLang="zh-CN" sz="100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 </a:t>
                      </a:r>
                      <a:r>
                        <a:rPr kumimoji="0" lang="zh-CN" altLang="en-US" sz="100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电影厂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kumimoji="0" lang="en-US" altLang="zh-CN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 </a:t>
                      </a:r>
                      <a:r>
                        <a:rPr kumimoji="0" lang="zh-CN" altLang="en-US" sz="1000" b="0" u="sng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厂名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kumimoji="0" lang="en-US" altLang="zh-CN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 </a:t>
                      </a:r>
                      <a:r>
                        <a:rPr kumimoji="0" lang="zh-CN" altLang="en-US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厂长</a:t>
                      </a:r>
                    </a:p>
                  </p:txBody>
                </p:sp>
                <p:sp>
                  <p:nvSpPr>
                    <p:cNvPr id="23581" name="Line 65">
                      <a:extLst>
                        <a:ext uri="{FF2B5EF4-FFF2-40B4-BE49-F238E27FC236}">
                          <a16:creationId xmlns:a16="http://schemas.microsoft.com/office/drawing/2014/main" id="{93CD3DD0-BBF6-4DC8-BEBF-51BCFFC6D4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1" y="4018"/>
                      <a:ext cx="36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0" tIns="0" rIns="0" bIns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575" name="Group 70">
                    <a:extLst>
                      <a:ext uri="{FF2B5EF4-FFF2-40B4-BE49-F238E27FC236}">
                        <a16:creationId xmlns:a16="http://schemas.microsoft.com/office/drawing/2014/main" id="{AF4A40EE-F38C-4624-9595-3170CBC1C7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" y="3863"/>
                    <a:ext cx="424" cy="364"/>
                    <a:chOff x="90" y="3883"/>
                    <a:chExt cx="424" cy="364"/>
                  </a:xfrm>
                </p:grpSpPr>
                <p:sp>
                  <p:nvSpPr>
                    <p:cNvPr id="23578" name="Rectangle 68">
                      <a:extLst>
                        <a:ext uri="{FF2B5EF4-FFF2-40B4-BE49-F238E27FC236}">
                          <a16:creationId xmlns:a16="http://schemas.microsoft.com/office/drawing/2014/main" id="{FD86E151-0209-412C-B2DD-CF5629D5B20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" y="3883"/>
                      <a:ext cx="421" cy="36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66FF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0" rIns="0" bIns="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r>
                        <a:rPr kumimoji="0" lang="en-US" altLang="zh-CN" sz="100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 </a:t>
                      </a:r>
                      <a:r>
                        <a:rPr kumimoji="0" lang="zh-CN" altLang="en-US" sz="100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摄制组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kumimoji="0" lang="en-US" altLang="zh-CN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</a:t>
                      </a:r>
                      <a:r>
                        <a:rPr kumimoji="0" lang="zh-CN" altLang="en-US" sz="1000" b="0" u="sng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组编号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kumimoji="0" lang="en-US" altLang="zh-CN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</a:t>
                      </a:r>
                      <a:r>
                        <a:rPr kumimoji="0" lang="zh-CN" altLang="en-US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组长</a:t>
                      </a:r>
                    </a:p>
                  </p:txBody>
                </p:sp>
                <p:sp>
                  <p:nvSpPr>
                    <p:cNvPr id="23579" name="Line 69">
                      <a:extLst>
                        <a:ext uri="{FF2B5EF4-FFF2-40B4-BE49-F238E27FC236}">
                          <a16:creationId xmlns:a16="http://schemas.microsoft.com/office/drawing/2014/main" id="{1A5CE4EB-02D9-4D44-ADF4-750A6F6542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5" y="4006"/>
                      <a:ext cx="359" cy="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0" tIns="0" rIns="0" bIns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3576" name="Line 75">
                    <a:extLst>
                      <a:ext uri="{FF2B5EF4-FFF2-40B4-BE49-F238E27FC236}">
                        <a16:creationId xmlns:a16="http://schemas.microsoft.com/office/drawing/2014/main" id="{5D7BDE17-EC04-4112-B7C0-22BC07289F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3" y="4047"/>
                    <a:ext cx="2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7" name="Line 76">
                    <a:extLst>
                      <a:ext uri="{FF2B5EF4-FFF2-40B4-BE49-F238E27FC236}">
                        <a16:creationId xmlns:a16="http://schemas.microsoft.com/office/drawing/2014/main" id="{C696BFE9-5954-40A1-8307-ABF5FD1FE9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3" y="4009"/>
                    <a:ext cx="2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66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3567" name="矩形 66">
              <a:extLst>
                <a:ext uri="{FF2B5EF4-FFF2-40B4-BE49-F238E27FC236}">
                  <a16:creationId xmlns:a16="http://schemas.microsoft.com/office/drawing/2014/main" id="{24CC3860-80DB-4526-A388-32811EF55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835" y="5449888"/>
              <a:ext cx="839732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638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"/>
                </a:spcBef>
                <a:buFontTx/>
                <a:buNone/>
              </a:pPr>
              <a:r>
                <a:rPr kumimoji="0" lang="zh-CN" altLang="en-US" sz="16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案例</a:t>
              </a:r>
              <a:r>
                <a:rPr kumimoji="0" lang="zh-CN" altLang="zh-CN" sz="16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kumimoji="0" lang="en-US" altLang="zh-CN" sz="16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.c</a:t>
              </a:r>
              <a:endParaRPr kumimoji="0" lang="zh-CN" altLang="en-US" sz="16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3565" name="矩形 32">
            <a:extLst>
              <a:ext uri="{FF2B5EF4-FFF2-40B4-BE49-F238E27FC236}">
                <a16:creationId xmlns:a16="http://schemas.microsoft.com/office/drawing/2014/main" id="{81AF5F20-8E46-4C3F-B5DF-A103A107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3298825"/>
            <a:ext cx="131286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638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638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0" lang="en-US" altLang="zh-CN" sz="16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大学的</a:t>
            </a:r>
            <a:r>
              <a:rPr kumimoji="0" lang="en-US" altLang="zh-CN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kumimoji="0" lang="en-US" altLang="zh-CN" sz="16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64" grpId="0" animBg="1"/>
      <p:bldP spid="23586" grpId="0" animBg="1"/>
      <p:bldP spid="23587" grpId="0" animBg="1"/>
      <p:bldP spid="478288" grpId="0" animBg="1"/>
      <p:bldP spid="478289" grpId="0" animBg="1"/>
    </p:bldLst>
  </p:timing>
</p:sld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CC">
            <a:alpha val="66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CC">
            <a:alpha val="66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32</TotalTime>
  <Words>1489</Words>
  <Application>Microsoft Office PowerPoint</Application>
  <PresentationFormat>全屏显示(4:3)</PresentationFormat>
  <Paragraphs>296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楷体_GB2312</vt:lpstr>
      <vt:lpstr>宋体</vt:lpstr>
      <vt:lpstr>Helvetica</vt:lpstr>
      <vt:lpstr>Tahoma</vt:lpstr>
      <vt:lpstr>Times New Roman</vt:lpstr>
      <vt:lpstr>Wingdings</vt:lpstr>
      <vt:lpstr>01069079</vt:lpstr>
      <vt:lpstr>第4讲:                  E-R模型基本知识 </vt:lpstr>
      <vt:lpstr>PowerPoint 演示文稿</vt:lpstr>
      <vt:lpstr>主要学习目标</vt:lpstr>
      <vt:lpstr>思考问题</vt:lpstr>
      <vt:lpstr>一 数据库设计过程</vt:lpstr>
      <vt:lpstr>PowerPoint 演示文稿</vt:lpstr>
      <vt:lpstr>PowerPoint 演示文稿</vt:lpstr>
      <vt:lpstr> 2.实体集&amp;联系集 </vt:lpstr>
      <vt:lpstr>PowerPoint 演示文稿</vt:lpstr>
      <vt:lpstr>常见联系集类型 (映射基数)示例 </vt:lpstr>
      <vt:lpstr>1.复合属性</vt:lpstr>
      <vt:lpstr>2.多元联系集与角色(roles)</vt:lpstr>
      <vt:lpstr>练习</vt:lpstr>
      <vt:lpstr>PowerPoint 演示文稿</vt:lpstr>
      <vt:lpstr>随堂小测试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第4讲:                  E-R模型基本知识</dc:title>
  <dc:subject/>
  <dc:creator>Microsoft Office 用户</dc:creator>
  <cp:keywords/>
  <dc:description/>
  <cp:lastModifiedBy>ylredleaf@sina.com</cp:lastModifiedBy>
  <cp:revision>6</cp:revision>
  <dcterms:created xsi:type="dcterms:W3CDTF">2017-03-01T13:06:40Z</dcterms:created>
  <dcterms:modified xsi:type="dcterms:W3CDTF">2021-05-06T07:54:15Z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</Properties>
</file>