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8" r:id="rId2"/>
    <p:sldId id="627" r:id="rId3"/>
    <p:sldId id="628" r:id="rId4"/>
    <p:sldId id="629" r:id="rId5"/>
    <p:sldId id="501" r:id="rId6"/>
    <p:sldId id="502" r:id="rId7"/>
    <p:sldId id="505" r:id="rId8"/>
    <p:sldId id="506" r:id="rId9"/>
    <p:sldId id="508" r:id="rId10"/>
    <p:sldId id="509" r:id="rId11"/>
    <p:sldId id="510" r:id="rId12"/>
    <p:sldId id="512" r:id="rId13"/>
    <p:sldId id="513" r:id="rId14"/>
    <p:sldId id="518" r:id="rId15"/>
    <p:sldId id="519" r:id="rId16"/>
    <p:sldId id="514" r:id="rId17"/>
    <p:sldId id="515" r:id="rId18"/>
    <p:sldId id="516" r:id="rId19"/>
    <p:sldId id="517" r:id="rId20"/>
    <p:sldId id="482" r:id="rId21"/>
    <p:sldId id="496" r:id="rId22"/>
    <p:sldId id="498" r:id="rId23"/>
    <p:sldId id="470" r:id="rId24"/>
    <p:sldId id="520" r:id="rId25"/>
    <p:sldId id="521" r:id="rId26"/>
    <p:sldId id="631" r:id="rId27"/>
  </p:sldIdLst>
  <p:sldSz cx="9144000" cy="6858000" type="screen4x3"/>
  <p:notesSz cx="6735763" cy="9799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66FF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66FF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66FF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66FF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66FF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66FF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66FF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66FF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66FF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5F5F5F"/>
    <a:srgbClr val="292929"/>
    <a:srgbClr val="AB631B"/>
    <a:srgbClr val="0066FF"/>
    <a:srgbClr val="000000"/>
    <a:srgbClr val="428E5B"/>
    <a:srgbClr val="BD0D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551D9A8-042A-4437-AD8B-9B5D494BDA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4A48F75-48FC-4914-AF0C-D30A847072C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F440ABEF-8947-4737-8CB2-7FCE556AC1C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7513"/>
            <a:ext cx="2919413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3821B875-3986-4800-8AD8-77D44099408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07513"/>
            <a:ext cx="2919412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939B1EBF-8207-4FA9-A6FB-CFBA0DA810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29D4E6C-B719-4B40-8822-EBDCE22672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50DAF25-AAED-4061-9D0E-588F6C23253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62A52AD-CFAE-480A-9B25-792DCC6EE93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35013"/>
            <a:ext cx="4900613" cy="3675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7F17F425-63B6-4C19-861A-37773C4E45E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54550"/>
            <a:ext cx="5389563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981C25F3-DC53-4285-91E1-6DD39B34FD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7513"/>
            <a:ext cx="2919413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FAE64A10-7C79-4041-8451-D8645A4772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07513"/>
            <a:ext cx="2919412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2C9A66DD-9C70-45E9-8D36-48B7B8240E2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itchFamily="2" charset="-122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ADA9C44A-0F15-4A9C-AAD8-653984944C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346A3242-2E6E-47D2-BDE2-D2DD9A668D2B}" type="slidenum">
              <a:rPr lang="zh-CN" altLang="en-US" sz="12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200" b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F29F07B7-739D-4E4E-826D-966BEF9CE2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35013"/>
            <a:ext cx="4900612" cy="3675062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80A0853-3002-4652-96B7-5BF4073EA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8525" y="4654550"/>
            <a:ext cx="4938713" cy="4410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A15F1CF6-F267-443A-A7B8-4F8BAAFF9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5FC7DE5A-E08A-4A65-93AE-609082C156B9}" type="slidenum">
              <a:rPr lang="zh-CN" altLang="en-US" sz="12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200" b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626" name="Rectangle 7">
            <a:extLst>
              <a:ext uri="{FF2B5EF4-FFF2-40B4-BE49-F238E27FC236}">
                <a16:creationId xmlns:a16="http://schemas.microsoft.com/office/drawing/2014/main" id="{AA876BB7-2966-4801-A243-88938AB0B4C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16350" y="9310688"/>
            <a:ext cx="29194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30275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30275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30275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30275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/>
            <a:fld id="{C0151A5F-4A67-4392-83EC-4E6801C175DB}" type="slidenum">
              <a:rPr lang="zh-CN" altLang="en-US" sz="1200" b="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pPr algn="r"/>
              <a:t>13</a:t>
            </a:fld>
            <a:endParaRPr lang="en-US" altLang="zh-CN" sz="1200" b="0">
              <a:solidFill>
                <a:schemeClr val="tx1"/>
              </a:solidFill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B6ACE5D-0CAA-449A-8408-F36740902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AD5602D-1F89-4AD1-A653-0E554B2DCE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6938" y="4654550"/>
            <a:ext cx="4941887" cy="4410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/>
          <a:lstStyle/>
          <a:p>
            <a:endParaRPr kumimoji="0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18B6A51D-E9F0-4A20-8139-3627F1AC9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55F1AC6F-420F-492B-9EE5-D5C179F6CB03}" type="slidenum">
              <a:rPr lang="zh-CN" altLang="en-US" sz="12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200" b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9067B459-493F-4766-87E0-1A0D2D2973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3109A74-0AD1-4100-8004-9A2D65B803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 sz="1000">
              <a:solidFill>
                <a:srgbClr val="A5002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5800F9F9-C72C-47D0-A14F-18E3680FBF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CD2F9ECD-5076-428A-ACF4-FAF2589F78BB}" type="slidenum">
              <a:rPr lang="zh-CN" altLang="en-US" sz="12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200" b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746" name="Rectangle 7">
            <a:extLst>
              <a:ext uri="{FF2B5EF4-FFF2-40B4-BE49-F238E27FC236}">
                <a16:creationId xmlns:a16="http://schemas.microsoft.com/office/drawing/2014/main" id="{5B61642A-5BC0-4469-B88F-DBEC5751D9A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16350" y="9310688"/>
            <a:ext cx="29194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30275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30275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30275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30275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/>
            <a:fld id="{60B8AA15-22CC-4940-AFC5-310070A39D85}" type="slidenum">
              <a:rPr lang="zh-CN" altLang="en-US" sz="1200" b="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pPr algn="r"/>
              <a:t>16</a:t>
            </a:fld>
            <a:endParaRPr lang="en-US" altLang="zh-CN" sz="1200" b="0">
              <a:solidFill>
                <a:schemeClr val="tx1"/>
              </a:solidFill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F7C1CD8-F27C-4B55-9D30-CABE4F3037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DCC8C1F1-D10F-4188-A709-6B03AEA4D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6938" y="4654550"/>
            <a:ext cx="4941887" cy="4410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/>
          <a:lstStyle/>
          <a:p>
            <a:endParaRPr kumimoji="0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>
            <a:extLst>
              <a:ext uri="{FF2B5EF4-FFF2-40B4-BE49-F238E27FC236}">
                <a16:creationId xmlns:a16="http://schemas.microsoft.com/office/drawing/2014/main" id="{D35D5F07-92DB-48F4-9383-4605A81C96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备注占位符 2">
            <a:extLst>
              <a:ext uri="{FF2B5EF4-FFF2-40B4-BE49-F238E27FC236}">
                <a16:creationId xmlns:a16="http://schemas.microsoft.com/office/drawing/2014/main" id="{7FFFF4C9-384B-4AE4-BA47-57EC7B18C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5" name="幻灯片编号占位符 3">
            <a:extLst>
              <a:ext uri="{FF2B5EF4-FFF2-40B4-BE49-F238E27FC236}">
                <a16:creationId xmlns:a16="http://schemas.microsoft.com/office/drawing/2014/main" id="{006565C0-F425-486D-AB92-0F790053F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0DDEA042-65B2-4ED4-B7AB-8DE95B198EFF}" type="slidenum">
              <a:rPr lang="zh-CN" altLang="en-US" sz="12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200" b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3883FE7-098B-4474-8FBE-9C16CFB60807}"/>
              </a:ext>
            </a:extLst>
          </p:cNvPr>
          <p:cNvGrpSpPr>
            <a:grpSpLocks/>
          </p:cNvGrpSpPr>
          <p:nvPr/>
        </p:nvGrpSpPr>
        <p:grpSpPr bwMode="auto">
          <a:xfrm>
            <a:off x="0" y="1447800"/>
            <a:ext cx="9156700" cy="757238"/>
            <a:chOff x="0" y="0"/>
            <a:chExt cx="5768" cy="477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85CE5A22-9A0F-4FA1-A09D-8E7E46F12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8B0D62C4-2D99-4E5F-9BCC-6FB69F9CF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6DABA21-521D-412C-9FB9-6D8BA9400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" y="0"/>
              <a:ext cx="708" cy="459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0" y="453"/>
                </a:cxn>
                <a:cxn ang="0">
                  <a:pos x="72" y="324"/>
                </a:cxn>
                <a:cxn ang="0">
                  <a:pos x="198" y="201"/>
                </a:cxn>
                <a:cxn ang="0">
                  <a:pos x="366" y="102"/>
                </a:cxn>
                <a:cxn ang="0">
                  <a:pos x="531" y="36"/>
                </a:cxn>
                <a:cxn ang="0">
                  <a:pos x="609" y="0"/>
                </a:cxn>
                <a:cxn ang="0">
                  <a:pos x="708" y="3"/>
                </a:cxn>
                <a:cxn ang="0">
                  <a:pos x="591" y="66"/>
                </a:cxn>
                <a:cxn ang="0">
                  <a:pos x="417" y="126"/>
                </a:cxn>
                <a:cxn ang="0">
                  <a:pos x="237" y="231"/>
                </a:cxn>
                <a:cxn ang="0">
                  <a:pos x="117" y="345"/>
                </a:cxn>
                <a:cxn ang="0">
                  <a:pos x="51" y="459"/>
                </a:cxn>
                <a:cxn ang="0">
                  <a:pos x="0" y="453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40F2D06A-1D2E-49CD-92B5-64DA95758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1F2C6E22-E786-402B-8394-7106178F9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A0FDA2A0-F432-44F2-88E6-3B4ACE4F8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8500AB80-AB40-4074-A1A3-3782D02FC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9842759-3FEC-44AC-8F89-081AEA726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CC161792-D583-42E3-A3B5-E68FB8968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2FC0E79-16A9-4779-86B5-8F6FAAE43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6CF507CC-B050-4D39-8A49-E246E1C55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13468CA2-4A53-4C57-A46C-4EF7FF1CF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2674B49-3C14-477E-B45F-CB3D2933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1D38C356-9010-45C2-A36B-526E10489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20BFA2BC-613E-4CFF-BF94-F8FC48E02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D3E62753-43F3-4B0D-80DB-B605EC92C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C7562EC-068D-4981-8B0F-491EB0E77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" y="308"/>
              <a:ext cx="318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12" y="137"/>
                </a:cxn>
                <a:cxn ang="0">
                  <a:pos x="162" y="71"/>
                </a:cxn>
                <a:cxn ang="0">
                  <a:pos x="249" y="20"/>
                </a:cxn>
                <a:cxn ang="0">
                  <a:pos x="285" y="2"/>
                </a:cxn>
                <a:cxn ang="0">
                  <a:pos x="309" y="11"/>
                </a:cxn>
                <a:cxn ang="0">
                  <a:pos x="303" y="47"/>
                </a:cxn>
                <a:cxn ang="0">
                  <a:pos x="219" y="89"/>
                </a:cxn>
                <a:cxn ang="0">
                  <a:pos x="108" y="140"/>
                </a:cxn>
                <a:cxn ang="0">
                  <a:pos x="57" y="152"/>
                </a:cxn>
                <a:cxn ang="0">
                  <a:pos x="0" y="158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8E2356CA-7FB8-4FAF-8EE3-7D83B8D3B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6B236DBC-A7E4-42A3-BA16-02E54CA09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BE70B3E2-9E52-4176-A198-F9DAE499E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9" y="186"/>
              <a:ext cx="537" cy="120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188" y="3"/>
                </a:cxn>
                <a:cxn ang="0">
                  <a:pos x="323" y="27"/>
                </a:cxn>
                <a:cxn ang="0">
                  <a:pos x="464" y="69"/>
                </a:cxn>
                <a:cxn ang="0">
                  <a:pos x="521" y="90"/>
                </a:cxn>
                <a:cxn ang="0">
                  <a:pos x="533" y="105"/>
                </a:cxn>
                <a:cxn ang="0">
                  <a:pos x="497" y="120"/>
                </a:cxn>
                <a:cxn ang="0">
                  <a:pos x="452" y="108"/>
                </a:cxn>
                <a:cxn ang="0">
                  <a:pos x="350" y="72"/>
                </a:cxn>
                <a:cxn ang="0">
                  <a:pos x="158" y="39"/>
                </a:cxn>
                <a:cxn ang="0">
                  <a:pos x="50" y="39"/>
                </a:cxn>
                <a:cxn ang="0">
                  <a:pos x="23" y="6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17F673A2-0045-4B69-8984-3F1F84131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8" y="312"/>
              <a:ext cx="800" cy="143"/>
            </a:xfrm>
            <a:custGeom>
              <a:avLst/>
              <a:gdLst/>
              <a:ahLst/>
              <a:cxnLst>
                <a:cxn ang="0">
                  <a:pos x="800" y="24"/>
                </a:cxn>
                <a:cxn ang="0">
                  <a:pos x="782" y="15"/>
                </a:cxn>
                <a:cxn ang="0">
                  <a:pos x="659" y="63"/>
                </a:cxn>
                <a:cxn ang="0">
                  <a:pos x="500" y="84"/>
                </a:cxn>
                <a:cxn ang="0">
                  <a:pos x="326" y="69"/>
                </a:cxn>
                <a:cxn ang="0">
                  <a:pos x="98" y="21"/>
                </a:cxn>
                <a:cxn ang="0">
                  <a:pos x="11" y="6"/>
                </a:cxn>
                <a:cxn ang="0">
                  <a:pos x="32" y="60"/>
                </a:cxn>
                <a:cxn ang="0">
                  <a:pos x="155" y="96"/>
                </a:cxn>
                <a:cxn ang="0">
                  <a:pos x="410" y="138"/>
                </a:cxn>
                <a:cxn ang="0">
                  <a:pos x="596" y="129"/>
                </a:cxn>
                <a:cxn ang="0">
                  <a:pos x="737" y="90"/>
                </a:cxn>
                <a:cxn ang="0">
                  <a:pos x="788" y="69"/>
                </a:cxn>
                <a:cxn ang="0">
                  <a:pos x="800" y="24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478528DE-8DBC-427A-BEAC-FE533CA12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797" name="Rectangle 29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cs typeface="Tahoma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798" name="Rectangle 3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cs typeface="Tahom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6C459017-1D24-4261-9783-72D36A5B80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C8D6A5D2-7292-4667-9FB0-4330A02AB0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3A87E045-E427-4DCC-BEB9-7F224462D9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CDAD4B5E-0E72-4623-9B4B-CDF9E50164B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899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7827DF-B9C2-4832-87DA-4437611D01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BD40F4-A1C0-470B-92A6-43288C3FEE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C67917-BE41-40ED-AD9C-7988129105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43C1B9-F25A-47B8-B8BC-169EF13CFBD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24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7031C7-81BB-45D4-AEAB-A9F75BA193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E427C7-21DE-4A96-BCB7-A2EA50A0C1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BF4884-D8F0-4F72-A91A-D3A3D96904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8B84A-04F1-4B22-A4ED-88C02CCE79A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50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657D5B-4BB9-4C8C-BD82-1641D59270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D395F9-C0ED-4A93-9569-C7DC9E8D21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12956E-5E45-4BA1-B5AD-F051D413E9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DC6429-1EB6-4A8D-8AAE-35C074DE87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186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A5F5FA-3FB7-47CA-A100-12A596F6D2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726765-AC6A-4B03-A5D2-0C2219D1E1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FF0361-294E-4EF0-ADCC-F1C0D356E5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38424-AE6B-4424-BA30-C97CF842706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859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E36468-7B0F-49CF-B397-F48CDCCF65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046B2F-746F-4313-811A-3F9D3565B3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CFC8A-5F51-47CC-B8F2-0945A6F617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11E32-3CCD-44E2-8677-023D4603469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53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3856776-2960-42A9-BA04-EA241B27B6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2F576AA-84C6-45BC-A681-0EC3157ED0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790D8D5-05B3-483B-ABEF-E0C6594AD1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349B0F-0B21-4D6F-8535-4E9C18A6D7F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721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2DDBCCE-AE80-4B11-9915-48E2668F2F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2C01BB7-721B-4733-9601-4E1307E548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7EF1AA3-97CB-4A03-906A-8F68062EFF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AFD260-9E82-4F42-96DF-A20E7B34A20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32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9DAB45-D647-4238-9BBF-B2C183B3FE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EBC2BB4-B1CE-4127-9071-74AB527862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914BECB-5938-4834-ABEA-B5D363ADA6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DE714-DFCE-48D3-A708-016979B7CE3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491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076B4-E62E-4FE7-8561-DA5275FBAE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AF954E-3B49-4026-8E0A-F04A8E35E6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DA5BC8-17DF-4AA1-A3A5-1B355B8859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996D8E-C552-4A06-886E-2D6B9B845B5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48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08BAA5-5FDB-4013-86D8-4A5B127E85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B9C5D-9D17-4088-9B7F-90E225E6AB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47C0F-59DE-4482-B434-3071848D03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101F04-9235-41CD-97E6-20010C82B15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893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4">
            <a:extLst>
              <a:ext uri="{FF2B5EF4-FFF2-40B4-BE49-F238E27FC236}">
                <a16:creationId xmlns:a16="http://schemas.microsoft.com/office/drawing/2014/main" id="{6921979F-34EB-4A87-BDCA-6A3CA01C69B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69400" cy="6615113"/>
            <a:chOff x="0" y="0"/>
            <a:chExt cx="5776" cy="4167"/>
          </a:xfrm>
        </p:grpSpPr>
        <p:grpSp>
          <p:nvGrpSpPr>
            <p:cNvPr id="1032" name="Group 7">
              <a:extLst>
                <a:ext uri="{FF2B5EF4-FFF2-40B4-BE49-F238E27FC236}">
                  <a16:creationId xmlns:a16="http://schemas.microsoft.com/office/drawing/2014/main" id="{0959918C-13E7-4CB9-A54A-EF38313416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8" cy="477"/>
              <a:chOff x="0" y="0"/>
              <a:chExt cx="5768" cy="477"/>
            </a:xfrm>
          </p:grpSpPr>
          <p:sp>
            <p:nvSpPr>
              <p:cNvPr id="1037" name="Freeform 8">
                <a:extLst>
                  <a:ext uri="{FF2B5EF4-FFF2-40B4-BE49-F238E27FC236}">
                    <a16:creationId xmlns:a16="http://schemas.microsoft.com/office/drawing/2014/main" id="{D53ACF5F-114D-4D02-9F20-AB6A153E9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5763" cy="477"/>
              </a:xfrm>
              <a:custGeom>
                <a:avLst/>
                <a:gdLst>
                  <a:gd name="T0" fmla="*/ 0 w 5763"/>
                  <a:gd name="T1" fmla="*/ 450 h 477"/>
                  <a:gd name="T2" fmla="*/ 3 w 5763"/>
                  <a:gd name="T3" fmla="*/ 0 h 477"/>
                  <a:gd name="T4" fmla="*/ 5763 w 5763"/>
                  <a:gd name="T5" fmla="*/ 0 h 477"/>
                  <a:gd name="T6" fmla="*/ 5763 w 5763"/>
                  <a:gd name="T7" fmla="*/ 465 h 477"/>
                  <a:gd name="T8" fmla="*/ 4821 w 5763"/>
                  <a:gd name="T9" fmla="*/ 477 h 477"/>
                  <a:gd name="T10" fmla="*/ 4326 w 5763"/>
                  <a:gd name="T11" fmla="*/ 447 h 477"/>
                  <a:gd name="T12" fmla="*/ 3783 w 5763"/>
                  <a:gd name="T13" fmla="*/ 465 h 477"/>
                  <a:gd name="T14" fmla="*/ 3417 w 5763"/>
                  <a:gd name="T15" fmla="*/ 456 h 477"/>
                  <a:gd name="T16" fmla="*/ 2973 w 5763"/>
                  <a:gd name="T17" fmla="*/ 459 h 477"/>
                  <a:gd name="T18" fmla="*/ 2451 w 5763"/>
                  <a:gd name="T19" fmla="*/ 453 h 477"/>
                  <a:gd name="T20" fmla="*/ 2289 w 5763"/>
                  <a:gd name="T21" fmla="*/ 441 h 477"/>
                  <a:gd name="T22" fmla="*/ 2010 w 5763"/>
                  <a:gd name="T23" fmla="*/ 453 h 477"/>
                  <a:gd name="T24" fmla="*/ 1827 w 5763"/>
                  <a:gd name="T25" fmla="*/ 450 h 477"/>
                  <a:gd name="T26" fmla="*/ 1215 w 5763"/>
                  <a:gd name="T27" fmla="*/ 465 h 477"/>
                  <a:gd name="T28" fmla="*/ 660 w 5763"/>
                  <a:gd name="T29" fmla="*/ 456 h 477"/>
                  <a:gd name="T30" fmla="*/ 0 w 5763"/>
                  <a:gd name="T31" fmla="*/ 450 h 47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763" h="477">
                    <a:moveTo>
                      <a:pt x="0" y="450"/>
                    </a:moveTo>
                    <a:lnTo>
                      <a:pt x="3" y="0"/>
                    </a:lnTo>
                    <a:lnTo>
                      <a:pt x="5763" y="0"/>
                    </a:lnTo>
                    <a:lnTo>
                      <a:pt x="5763" y="465"/>
                    </a:lnTo>
                    <a:lnTo>
                      <a:pt x="4821" y="477"/>
                    </a:lnTo>
                    <a:lnTo>
                      <a:pt x="4326" y="447"/>
                    </a:lnTo>
                    <a:lnTo>
                      <a:pt x="3783" y="465"/>
                    </a:lnTo>
                    <a:lnTo>
                      <a:pt x="3417" y="456"/>
                    </a:lnTo>
                    <a:lnTo>
                      <a:pt x="2973" y="459"/>
                    </a:lnTo>
                    <a:lnTo>
                      <a:pt x="2451" y="453"/>
                    </a:lnTo>
                    <a:lnTo>
                      <a:pt x="2289" y="441"/>
                    </a:lnTo>
                    <a:lnTo>
                      <a:pt x="2010" y="453"/>
                    </a:lnTo>
                    <a:lnTo>
                      <a:pt x="1827" y="450"/>
                    </a:lnTo>
                    <a:lnTo>
                      <a:pt x="1215" y="465"/>
                    </a:lnTo>
                    <a:lnTo>
                      <a:pt x="660" y="456"/>
                    </a:lnTo>
                    <a:lnTo>
                      <a:pt x="0" y="450"/>
                    </a:ln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Freeform 9">
                <a:extLst>
                  <a:ext uri="{FF2B5EF4-FFF2-40B4-BE49-F238E27FC236}">
                    <a16:creationId xmlns:a16="http://schemas.microsoft.com/office/drawing/2014/main" id="{8FE1CF00-2771-4150-93DA-391BB29D0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98"/>
                <a:ext cx="256" cy="253"/>
              </a:xfrm>
              <a:custGeom>
                <a:avLst/>
                <a:gdLst>
                  <a:gd name="T0" fmla="*/ 8 w 256"/>
                  <a:gd name="T1" fmla="*/ 190 h 253"/>
                  <a:gd name="T2" fmla="*/ 71 w 256"/>
                  <a:gd name="T3" fmla="*/ 115 h 253"/>
                  <a:gd name="T4" fmla="*/ 203 w 256"/>
                  <a:gd name="T5" fmla="*/ 16 h 253"/>
                  <a:gd name="T6" fmla="*/ 251 w 256"/>
                  <a:gd name="T7" fmla="*/ 19 h 253"/>
                  <a:gd name="T8" fmla="*/ 236 w 256"/>
                  <a:gd name="T9" fmla="*/ 46 h 253"/>
                  <a:gd name="T10" fmla="*/ 176 w 256"/>
                  <a:gd name="T11" fmla="*/ 82 h 253"/>
                  <a:gd name="T12" fmla="*/ 92 w 256"/>
                  <a:gd name="T13" fmla="*/ 154 h 253"/>
                  <a:gd name="T14" fmla="*/ 23 w 256"/>
                  <a:gd name="T15" fmla="*/ 247 h 253"/>
                  <a:gd name="T16" fmla="*/ 8 w 256"/>
                  <a:gd name="T17" fmla="*/ 190 h 2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56" h="253">
                    <a:moveTo>
                      <a:pt x="8" y="190"/>
                    </a:moveTo>
                    <a:cubicBezTo>
                      <a:pt x="16" y="168"/>
                      <a:pt x="38" y="144"/>
                      <a:pt x="71" y="115"/>
                    </a:cubicBezTo>
                    <a:cubicBezTo>
                      <a:pt x="104" y="86"/>
                      <a:pt x="173" y="32"/>
                      <a:pt x="203" y="16"/>
                    </a:cubicBezTo>
                    <a:cubicBezTo>
                      <a:pt x="233" y="0"/>
                      <a:pt x="246" y="14"/>
                      <a:pt x="251" y="19"/>
                    </a:cubicBezTo>
                    <a:cubicBezTo>
                      <a:pt x="256" y="24"/>
                      <a:pt x="249" y="35"/>
                      <a:pt x="236" y="46"/>
                    </a:cubicBezTo>
                    <a:cubicBezTo>
                      <a:pt x="223" y="57"/>
                      <a:pt x="200" y="64"/>
                      <a:pt x="176" y="82"/>
                    </a:cubicBezTo>
                    <a:cubicBezTo>
                      <a:pt x="152" y="100"/>
                      <a:pt x="118" y="126"/>
                      <a:pt x="92" y="154"/>
                    </a:cubicBezTo>
                    <a:cubicBezTo>
                      <a:pt x="66" y="182"/>
                      <a:pt x="36" y="241"/>
                      <a:pt x="23" y="247"/>
                    </a:cubicBezTo>
                    <a:cubicBezTo>
                      <a:pt x="10" y="253"/>
                      <a:pt x="0" y="212"/>
                      <a:pt x="8" y="19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" name="Freeform 10">
                <a:extLst>
                  <a:ext uri="{FF2B5EF4-FFF2-40B4-BE49-F238E27FC236}">
                    <a16:creationId xmlns:a16="http://schemas.microsoft.com/office/drawing/2014/main" id="{F15F66FE-136E-472F-A060-7B0F7AD87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" y="0"/>
                <a:ext cx="708" cy="459"/>
              </a:xfrm>
              <a:custGeom>
                <a:avLst/>
                <a:gdLst/>
                <a:ahLst/>
                <a:cxnLst>
                  <a:cxn ang="0">
                    <a:pos x="0" y="432"/>
                  </a:cxn>
                  <a:cxn ang="0">
                    <a:pos x="0" y="453"/>
                  </a:cxn>
                  <a:cxn ang="0">
                    <a:pos x="72" y="324"/>
                  </a:cxn>
                  <a:cxn ang="0">
                    <a:pos x="198" y="201"/>
                  </a:cxn>
                  <a:cxn ang="0">
                    <a:pos x="366" y="102"/>
                  </a:cxn>
                  <a:cxn ang="0">
                    <a:pos x="531" y="36"/>
                  </a:cxn>
                  <a:cxn ang="0">
                    <a:pos x="609" y="0"/>
                  </a:cxn>
                  <a:cxn ang="0">
                    <a:pos x="708" y="3"/>
                  </a:cxn>
                  <a:cxn ang="0">
                    <a:pos x="591" y="66"/>
                  </a:cxn>
                  <a:cxn ang="0">
                    <a:pos x="417" y="126"/>
                  </a:cxn>
                  <a:cxn ang="0">
                    <a:pos x="237" y="231"/>
                  </a:cxn>
                  <a:cxn ang="0">
                    <a:pos x="117" y="345"/>
                  </a:cxn>
                  <a:cxn ang="0">
                    <a:pos x="51" y="459"/>
                  </a:cxn>
                  <a:cxn ang="0">
                    <a:pos x="0" y="453"/>
                  </a:cxn>
                </a:cxnLst>
                <a:rect l="0" t="0" r="r" b="b"/>
                <a:pathLst>
                  <a:path w="708" h="459">
                    <a:moveTo>
                      <a:pt x="0" y="432"/>
                    </a:moveTo>
                    <a:lnTo>
                      <a:pt x="0" y="453"/>
                    </a:lnTo>
                    <a:cubicBezTo>
                      <a:pt x="12" y="435"/>
                      <a:pt x="39" y="366"/>
                      <a:pt x="72" y="324"/>
                    </a:cubicBezTo>
                    <a:cubicBezTo>
                      <a:pt x="105" y="282"/>
                      <a:pt x="149" y="238"/>
                      <a:pt x="198" y="201"/>
                    </a:cubicBezTo>
                    <a:cubicBezTo>
                      <a:pt x="247" y="164"/>
                      <a:pt x="311" y="129"/>
                      <a:pt x="366" y="102"/>
                    </a:cubicBezTo>
                    <a:cubicBezTo>
                      <a:pt x="421" y="75"/>
                      <a:pt x="490" y="53"/>
                      <a:pt x="531" y="36"/>
                    </a:cubicBezTo>
                    <a:cubicBezTo>
                      <a:pt x="572" y="19"/>
                      <a:pt x="580" y="5"/>
                      <a:pt x="609" y="0"/>
                    </a:cubicBezTo>
                    <a:lnTo>
                      <a:pt x="708" y="3"/>
                    </a:lnTo>
                    <a:cubicBezTo>
                      <a:pt x="705" y="14"/>
                      <a:pt x="640" y="45"/>
                      <a:pt x="591" y="66"/>
                    </a:cubicBezTo>
                    <a:cubicBezTo>
                      <a:pt x="542" y="87"/>
                      <a:pt x="476" y="98"/>
                      <a:pt x="417" y="126"/>
                    </a:cubicBezTo>
                    <a:cubicBezTo>
                      <a:pt x="358" y="154"/>
                      <a:pt x="287" y="195"/>
                      <a:pt x="237" y="231"/>
                    </a:cubicBezTo>
                    <a:cubicBezTo>
                      <a:pt x="187" y="267"/>
                      <a:pt x="148" y="307"/>
                      <a:pt x="117" y="345"/>
                    </a:cubicBezTo>
                    <a:cubicBezTo>
                      <a:pt x="86" y="383"/>
                      <a:pt x="70" y="441"/>
                      <a:pt x="51" y="459"/>
                    </a:cubicBezTo>
                    <a:lnTo>
                      <a:pt x="0" y="453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1040" name="Freeform 11">
                <a:extLst>
                  <a:ext uri="{FF2B5EF4-FFF2-40B4-BE49-F238E27FC236}">
                    <a16:creationId xmlns:a16="http://schemas.microsoft.com/office/drawing/2014/main" id="{9952DBB2-17BE-4E21-9E49-4EF0ABAE0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" y="269"/>
                <a:ext cx="251" cy="194"/>
              </a:xfrm>
              <a:custGeom>
                <a:avLst/>
                <a:gdLst>
                  <a:gd name="T0" fmla="*/ 21 w 251"/>
                  <a:gd name="T1" fmla="*/ 163 h 194"/>
                  <a:gd name="T2" fmla="*/ 9 w 251"/>
                  <a:gd name="T3" fmla="*/ 184 h 194"/>
                  <a:gd name="T4" fmla="*/ 75 w 251"/>
                  <a:gd name="T5" fmla="*/ 103 h 194"/>
                  <a:gd name="T6" fmla="*/ 165 w 251"/>
                  <a:gd name="T7" fmla="*/ 28 h 194"/>
                  <a:gd name="T8" fmla="*/ 207 w 251"/>
                  <a:gd name="T9" fmla="*/ 7 h 194"/>
                  <a:gd name="T10" fmla="*/ 246 w 251"/>
                  <a:gd name="T11" fmla="*/ 4 h 194"/>
                  <a:gd name="T12" fmla="*/ 237 w 251"/>
                  <a:gd name="T13" fmla="*/ 34 h 194"/>
                  <a:gd name="T14" fmla="*/ 183 w 251"/>
                  <a:gd name="T15" fmla="*/ 61 h 194"/>
                  <a:gd name="T16" fmla="*/ 108 w 251"/>
                  <a:gd name="T17" fmla="*/ 124 h 194"/>
                  <a:gd name="T18" fmla="*/ 54 w 251"/>
                  <a:gd name="T19" fmla="*/ 190 h 194"/>
                  <a:gd name="T20" fmla="*/ 6 w 251"/>
                  <a:gd name="T21" fmla="*/ 184 h 19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51" h="194">
                    <a:moveTo>
                      <a:pt x="21" y="163"/>
                    </a:moveTo>
                    <a:cubicBezTo>
                      <a:pt x="10" y="178"/>
                      <a:pt x="0" y="194"/>
                      <a:pt x="9" y="184"/>
                    </a:cubicBezTo>
                    <a:cubicBezTo>
                      <a:pt x="18" y="174"/>
                      <a:pt x="49" y="129"/>
                      <a:pt x="75" y="103"/>
                    </a:cubicBezTo>
                    <a:cubicBezTo>
                      <a:pt x="101" y="77"/>
                      <a:pt x="143" y="44"/>
                      <a:pt x="165" y="28"/>
                    </a:cubicBezTo>
                    <a:cubicBezTo>
                      <a:pt x="187" y="12"/>
                      <a:pt x="194" y="11"/>
                      <a:pt x="207" y="7"/>
                    </a:cubicBezTo>
                    <a:cubicBezTo>
                      <a:pt x="220" y="3"/>
                      <a:pt x="241" y="0"/>
                      <a:pt x="246" y="4"/>
                    </a:cubicBezTo>
                    <a:cubicBezTo>
                      <a:pt x="251" y="8"/>
                      <a:pt x="247" y="25"/>
                      <a:pt x="237" y="34"/>
                    </a:cubicBezTo>
                    <a:cubicBezTo>
                      <a:pt x="227" y="43"/>
                      <a:pt x="204" y="46"/>
                      <a:pt x="183" y="61"/>
                    </a:cubicBezTo>
                    <a:cubicBezTo>
                      <a:pt x="162" y="76"/>
                      <a:pt x="129" y="103"/>
                      <a:pt x="108" y="124"/>
                    </a:cubicBezTo>
                    <a:cubicBezTo>
                      <a:pt x="87" y="145"/>
                      <a:pt x="71" y="180"/>
                      <a:pt x="54" y="190"/>
                    </a:cubicBezTo>
                    <a:lnTo>
                      <a:pt x="6" y="184"/>
                    </a:ln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" name="Freeform 12">
                <a:extLst>
                  <a:ext uri="{FF2B5EF4-FFF2-40B4-BE49-F238E27FC236}">
                    <a16:creationId xmlns:a16="http://schemas.microsoft.com/office/drawing/2014/main" id="{13C5CF16-5866-4BD8-B98A-2157E8BA09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" y="0"/>
                <a:ext cx="159" cy="72"/>
              </a:xfrm>
              <a:custGeom>
                <a:avLst/>
                <a:gdLst>
                  <a:gd name="T0" fmla="*/ 99 w 159"/>
                  <a:gd name="T1" fmla="*/ 0 h 72"/>
                  <a:gd name="T2" fmla="*/ 15 w 159"/>
                  <a:gd name="T3" fmla="*/ 36 h 72"/>
                  <a:gd name="T4" fmla="*/ 6 w 159"/>
                  <a:gd name="T5" fmla="*/ 60 h 72"/>
                  <a:gd name="T6" fmla="*/ 36 w 159"/>
                  <a:gd name="T7" fmla="*/ 69 h 72"/>
                  <a:gd name="T8" fmla="*/ 87 w 159"/>
                  <a:gd name="T9" fmla="*/ 42 h 72"/>
                  <a:gd name="T10" fmla="*/ 159 w 159"/>
                  <a:gd name="T11" fmla="*/ 0 h 72"/>
                  <a:gd name="T12" fmla="*/ 99 w 159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9" h="72">
                    <a:moveTo>
                      <a:pt x="99" y="0"/>
                    </a:moveTo>
                    <a:cubicBezTo>
                      <a:pt x="75" y="6"/>
                      <a:pt x="30" y="26"/>
                      <a:pt x="15" y="36"/>
                    </a:cubicBezTo>
                    <a:cubicBezTo>
                      <a:pt x="0" y="46"/>
                      <a:pt x="3" y="55"/>
                      <a:pt x="6" y="60"/>
                    </a:cubicBezTo>
                    <a:cubicBezTo>
                      <a:pt x="9" y="65"/>
                      <a:pt x="23" y="72"/>
                      <a:pt x="36" y="69"/>
                    </a:cubicBezTo>
                    <a:cubicBezTo>
                      <a:pt x="49" y="66"/>
                      <a:pt x="67" y="53"/>
                      <a:pt x="87" y="42"/>
                    </a:cubicBezTo>
                    <a:cubicBezTo>
                      <a:pt x="107" y="31"/>
                      <a:pt x="158" y="6"/>
                      <a:pt x="159" y="0"/>
                    </a:cubicBezTo>
                    <a:lnTo>
                      <a:pt x="9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2" name="Freeform 13">
                <a:extLst>
                  <a:ext uri="{FF2B5EF4-FFF2-40B4-BE49-F238E27FC236}">
                    <a16:creationId xmlns:a16="http://schemas.microsoft.com/office/drawing/2014/main" id="{D121E486-9E77-4C57-B4FC-0039EE2E0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" y="0"/>
                <a:ext cx="455" cy="216"/>
              </a:xfrm>
              <a:custGeom>
                <a:avLst/>
                <a:gdLst>
                  <a:gd name="T0" fmla="*/ 395 w 455"/>
                  <a:gd name="T1" fmla="*/ 0 h 216"/>
                  <a:gd name="T2" fmla="*/ 338 w 455"/>
                  <a:gd name="T3" fmla="*/ 48 h 216"/>
                  <a:gd name="T4" fmla="*/ 242 w 455"/>
                  <a:gd name="T5" fmla="*/ 102 h 216"/>
                  <a:gd name="T6" fmla="*/ 104 w 455"/>
                  <a:gd name="T7" fmla="*/ 147 h 216"/>
                  <a:gd name="T8" fmla="*/ 35 w 455"/>
                  <a:gd name="T9" fmla="*/ 168 h 216"/>
                  <a:gd name="T10" fmla="*/ 8 w 455"/>
                  <a:gd name="T11" fmla="*/ 192 h 216"/>
                  <a:gd name="T12" fmla="*/ 8 w 455"/>
                  <a:gd name="T13" fmla="*/ 213 h 216"/>
                  <a:gd name="T14" fmla="*/ 59 w 455"/>
                  <a:gd name="T15" fmla="*/ 213 h 216"/>
                  <a:gd name="T16" fmla="*/ 86 w 455"/>
                  <a:gd name="T17" fmla="*/ 192 h 216"/>
                  <a:gd name="T18" fmla="*/ 173 w 455"/>
                  <a:gd name="T19" fmla="*/ 159 h 216"/>
                  <a:gd name="T20" fmla="*/ 299 w 455"/>
                  <a:gd name="T21" fmla="*/ 126 h 216"/>
                  <a:gd name="T22" fmla="*/ 392 w 455"/>
                  <a:gd name="T23" fmla="*/ 72 h 216"/>
                  <a:gd name="T24" fmla="*/ 455 w 455"/>
                  <a:gd name="T25" fmla="*/ 0 h 216"/>
                  <a:gd name="T26" fmla="*/ 395 w 455"/>
                  <a:gd name="T27" fmla="*/ 0 h 21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55" h="216">
                    <a:moveTo>
                      <a:pt x="395" y="0"/>
                    </a:moveTo>
                    <a:cubicBezTo>
                      <a:pt x="376" y="8"/>
                      <a:pt x="364" y="31"/>
                      <a:pt x="338" y="48"/>
                    </a:cubicBezTo>
                    <a:cubicBezTo>
                      <a:pt x="312" y="65"/>
                      <a:pt x="281" y="86"/>
                      <a:pt x="242" y="102"/>
                    </a:cubicBezTo>
                    <a:cubicBezTo>
                      <a:pt x="203" y="118"/>
                      <a:pt x="138" y="136"/>
                      <a:pt x="104" y="147"/>
                    </a:cubicBezTo>
                    <a:cubicBezTo>
                      <a:pt x="70" y="158"/>
                      <a:pt x="51" y="161"/>
                      <a:pt x="35" y="168"/>
                    </a:cubicBezTo>
                    <a:cubicBezTo>
                      <a:pt x="19" y="175"/>
                      <a:pt x="12" y="185"/>
                      <a:pt x="8" y="192"/>
                    </a:cubicBezTo>
                    <a:cubicBezTo>
                      <a:pt x="4" y="199"/>
                      <a:pt x="0" y="210"/>
                      <a:pt x="8" y="213"/>
                    </a:cubicBezTo>
                    <a:cubicBezTo>
                      <a:pt x="16" y="216"/>
                      <a:pt x="46" y="216"/>
                      <a:pt x="59" y="213"/>
                    </a:cubicBezTo>
                    <a:cubicBezTo>
                      <a:pt x="72" y="210"/>
                      <a:pt x="67" y="201"/>
                      <a:pt x="86" y="192"/>
                    </a:cubicBezTo>
                    <a:cubicBezTo>
                      <a:pt x="105" y="183"/>
                      <a:pt x="138" y="170"/>
                      <a:pt x="173" y="159"/>
                    </a:cubicBezTo>
                    <a:cubicBezTo>
                      <a:pt x="208" y="148"/>
                      <a:pt x="263" y="140"/>
                      <a:pt x="299" y="126"/>
                    </a:cubicBezTo>
                    <a:cubicBezTo>
                      <a:pt x="335" y="112"/>
                      <a:pt x="366" y="93"/>
                      <a:pt x="392" y="72"/>
                    </a:cubicBezTo>
                    <a:cubicBezTo>
                      <a:pt x="418" y="51"/>
                      <a:pt x="454" y="12"/>
                      <a:pt x="455" y="0"/>
                    </a:cubicBezTo>
                    <a:lnTo>
                      <a:pt x="39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3" name="Freeform 14">
                <a:extLst>
                  <a:ext uri="{FF2B5EF4-FFF2-40B4-BE49-F238E27FC236}">
                    <a16:creationId xmlns:a16="http://schemas.microsoft.com/office/drawing/2014/main" id="{3D14F6FA-43DA-4B7A-99C2-A901F74980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37"/>
                <a:ext cx="414" cy="108"/>
              </a:xfrm>
              <a:custGeom>
                <a:avLst/>
                <a:gdLst>
                  <a:gd name="T0" fmla="*/ 0 w 414"/>
                  <a:gd name="T1" fmla="*/ 11 h 108"/>
                  <a:gd name="T2" fmla="*/ 24 w 414"/>
                  <a:gd name="T3" fmla="*/ 11 h 108"/>
                  <a:gd name="T4" fmla="*/ 156 w 414"/>
                  <a:gd name="T5" fmla="*/ 2 h 108"/>
                  <a:gd name="T6" fmla="*/ 288 w 414"/>
                  <a:gd name="T7" fmla="*/ 23 h 108"/>
                  <a:gd name="T8" fmla="*/ 384 w 414"/>
                  <a:gd name="T9" fmla="*/ 53 h 108"/>
                  <a:gd name="T10" fmla="*/ 411 w 414"/>
                  <a:gd name="T11" fmla="*/ 74 h 108"/>
                  <a:gd name="T12" fmla="*/ 405 w 414"/>
                  <a:gd name="T13" fmla="*/ 104 h 108"/>
                  <a:gd name="T14" fmla="*/ 363 w 414"/>
                  <a:gd name="T15" fmla="*/ 101 h 108"/>
                  <a:gd name="T16" fmla="*/ 294 w 414"/>
                  <a:gd name="T17" fmla="*/ 77 h 108"/>
                  <a:gd name="T18" fmla="*/ 174 w 414"/>
                  <a:gd name="T19" fmla="*/ 50 h 108"/>
                  <a:gd name="T20" fmla="*/ 72 w 414"/>
                  <a:gd name="T21" fmla="*/ 62 h 108"/>
                  <a:gd name="T22" fmla="*/ 36 w 414"/>
                  <a:gd name="T23" fmla="*/ 59 h 108"/>
                  <a:gd name="T24" fmla="*/ 0 w 414"/>
                  <a:gd name="T25" fmla="*/ 11 h 10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14" h="108">
                    <a:moveTo>
                      <a:pt x="0" y="11"/>
                    </a:moveTo>
                    <a:lnTo>
                      <a:pt x="24" y="11"/>
                    </a:lnTo>
                    <a:cubicBezTo>
                      <a:pt x="50" y="9"/>
                      <a:pt x="112" y="0"/>
                      <a:pt x="156" y="2"/>
                    </a:cubicBezTo>
                    <a:cubicBezTo>
                      <a:pt x="200" y="4"/>
                      <a:pt x="250" y="15"/>
                      <a:pt x="288" y="23"/>
                    </a:cubicBezTo>
                    <a:cubicBezTo>
                      <a:pt x="326" y="31"/>
                      <a:pt x="363" y="44"/>
                      <a:pt x="384" y="53"/>
                    </a:cubicBezTo>
                    <a:cubicBezTo>
                      <a:pt x="405" y="62"/>
                      <a:pt x="408" y="66"/>
                      <a:pt x="411" y="74"/>
                    </a:cubicBezTo>
                    <a:cubicBezTo>
                      <a:pt x="414" y="82"/>
                      <a:pt x="413" y="100"/>
                      <a:pt x="405" y="104"/>
                    </a:cubicBezTo>
                    <a:cubicBezTo>
                      <a:pt x="397" y="108"/>
                      <a:pt x="381" y="105"/>
                      <a:pt x="363" y="101"/>
                    </a:cubicBezTo>
                    <a:cubicBezTo>
                      <a:pt x="345" y="97"/>
                      <a:pt x="325" y="85"/>
                      <a:pt x="294" y="77"/>
                    </a:cubicBezTo>
                    <a:cubicBezTo>
                      <a:pt x="263" y="69"/>
                      <a:pt x="211" y="53"/>
                      <a:pt x="174" y="50"/>
                    </a:cubicBezTo>
                    <a:cubicBezTo>
                      <a:pt x="137" y="47"/>
                      <a:pt x="95" y="61"/>
                      <a:pt x="72" y="62"/>
                    </a:cubicBezTo>
                    <a:cubicBezTo>
                      <a:pt x="49" y="63"/>
                      <a:pt x="48" y="66"/>
                      <a:pt x="36" y="59"/>
                    </a:cubicBezTo>
                    <a:cubicBezTo>
                      <a:pt x="24" y="52"/>
                      <a:pt x="13" y="36"/>
                      <a:pt x="0" y="1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" name="Freeform 15">
                <a:extLst>
                  <a:ext uri="{FF2B5EF4-FFF2-40B4-BE49-F238E27FC236}">
                    <a16:creationId xmlns:a16="http://schemas.microsoft.com/office/drawing/2014/main" id="{600BC391-7ABC-43B7-A7D1-74DF73827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0" y="0"/>
                <a:ext cx="520" cy="225"/>
              </a:xfrm>
              <a:custGeom>
                <a:avLst/>
                <a:gdLst>
                  <a:gd name="T0" fmla="*/ 42 w 520"/>
                  <a:gd name="T1" fmla="*/ 0 h 225"/>
                  <a:gd name="T2" fmla="*/ 12 w 520"/>
                  <a:gd name="T3" fmla="*/ 24 h 225"/>
                  <a:gd name="T4" fmla="*/ 114 w 520"/>
                  <a:gd name="T5" fmla="*/ 54 h 225"/>
                  <a:gd name="T6" fmla="*/ 240 w 520"/>
                  <a:gd name="T7" fmla="*/ 117 h 225"/>
                  <a:gd name="T8" fmla="*/ 333 w 520"/>
                  <a:gd name="T9" fmla="*/ 153 h 225"/>
                  <a:gd name="T10" fmla="*/ 438 w 520"/>
                  <a:gd name="T11" fmla="*/ 219 h 225"/>
                  <a:gd name="T12" fmla="*/ 426 w 520"/>
                  <a:gd name="T13" fmla="*/ 192 h 225"/>
                  <a:gd name="T14" fmla="*/ 441 w 520"/>
                  <a:gd name="T15" fmla="*/ 180 h 225"/>
                  <a:gd name="T16" fmla="*/ 519 w 520"/>
                  <a:gd name="T17" fmla="*/ 216 h 225"/>
                  <a:gd name="T18" fmla="*/ 450 w 520"/>
                  <a:gd name="T19" fmla="*/ 162 h 225"/>
                  <a:gd name="T20" fmla="*/ 381 w 520"/>
                  <a:gd name="T21" fmla="*/ 135 h 225"/>
                  <a:gd name="T22" fmla="*/ 285 w 520"/>
                  <a:gd name="T23" fmla="*/ 84 h 225"/>
                  <a:gd name="T24" fmla="*/ 186 w 520"/>
                  <a:gd name="T25" fmla="*/ 18 h 225"/>
                  <a:gd name="T26" fmla="*/ 123 w 520"/>
                  <a:gd name="T27" fmla="*/ 0 h 225"/>
                  <a:gd name="T28" fmla="*/ 42 w 520"/>
                  <a:gd name="T29" fmla="*/ 0 h 2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20" h="225">
                    <a:moveTo>
                      <a:pt x="42" y="0"/>
                    </a:moveTo>
                    <a:cubicBezTo>
                      <a:pt x="24" y="4"/>
                      <a:pt x="0" y="15"/>
                      <a:pt x="12" y="24"/>
                    </a:cubicBezTo>
                    <a:cubicBezTo>
                      <a:pt x="24" y="33"/>
                      <a:pt x="76" y="39"/>
                      <a:pt x="114" y="54"/>
                    </a:cubicBezTo>
                    <a:cubicBezTo>
                      <a:pt x="152" y="69"/>
                      <a:pt x="203" y="100"/>
                      <a:pt x="240" y="117"/>
                    </a:cubicBezTo>
                    <a:cubicBezTo>
                      <a:pt x="277" y="134"/>
                      <a:pt x="300" y="136"/>
                      <a:pt x="333" y="153"/>
                    </a:cubicBezTo>
                    <a:cubicBezTo>
                      <a:pt x="366" y="170"/>
                      <a:pt x="423" y="213"/>
                      <a:pt x="438" y="219"/>
                    </a:cubicBezTo>
                    <a:cubicBezTo>
                      <a:pt x="453" y="225"/>
                      <a:pt x="426" y="198"/>
                      <a:pt x="426" y="192"/>
                    </a:cubicBezTo>
                    <a:cubicBezTo>
                      <a:pt x="426" y="186"/>
                      <a:pt x="426" y="176"/>
                      <a:pt x="441" y="180"/>
                    </a:cubicBezTo>
                    <a:cubicBezTo>
                      <a:pt x="456" y="184"/>
                      <a:pt x="518" y="219"/>
                      <a:pt x="519" y="216"/>
                    </a:cubicBezTo>
                    <a:cubicBezTo>
                      <a:pt x="520" y="213"/>
                      <a:pt x="473" y="176"/>
                      <a:pt x="450" y="162"/>
                    </a:cubicBezTo>
                    <a:cubicBezTo>
                      <a:pt x="427" y="148"/>
                      <a:pt x="408" y="148"/>
                      <a:pt x="381" y="135"/>
                    </a:cubicBezTo>
                    <a:cubicBezTo>
                      <a:pt x="354" y="122"/>
                      <a:pt x="318" y="104"/>
                      <a:pt x="285" y="84"/>
                    </a:cubicBezTo>
                    <a:cubicBezTo>
                      <a:pt x="252" y="64"/>
                      <a:pt x="213" y="32"/>
                      <a:pt x="186" y="18"/>
                    </a:cubicBezTo>
                    <a:cubicBezTo>
                      <a:pt x="159" y="4"/>
                      <a:pt x="147" y="2"/>
                      <a:pt x="123" y="0"/>
                    </a:cubicBezTo>
                    <a:lnTo>
                      <a:pt x="4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" name="Freeform 16">
                <a:extLst>
                  <a:ext uri="{FF2B5EF4-FFF2-40B4-BE49-F238E27FC236}">
                    <a16:creationId xmlns:a16="http://schemas.microsoft.com/office/drawing/2014/main" id="{E7B0DE47-DE94-4196-A076-62874E2D0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3" y="154"/>
                <a:ext cx="431" cy="233"/>
              </a:xfrm>
              <a:custGeom>
                <a:avLst/>
                <a:gdLst>
                  <a:gd name="T0" fmla="*/ 6 w 431"/>
                  <a:gd name="T1" fmla="*/ 38 h 233"/>
                  <a:gd name="T2" fmla="*/ 9 w 431"/>
                  <a:gd name="T3" fmla="*/ 20 h 233"/>
                  <a:gd name="T4" fmla="*/ 42 w 431"/>
                  <a:gd name="T5" fmla="*/ 2 h 233"/>
                  <a:gd name="T6" fmla="*/ 90 w 431"/>
                  <a:gd name="T7" fmla="*/ 35 h 233"/>
                  <a:gd name="T8" fmla="*/ 189 w 431"/>
                  <a:gd name="T9" fmla="*/ 89 h 233"/>
                  <a:gd name="T10" fmla="*/ 288 w 431"/>
                  <a:gd name="T11" fmla="*/ 140 h 233"/>
                  <a:gd name="T12" fmla="*/ 375 w 431"/>
                  <a:gd name="T13" fmla="*/ 176 h 233"/>
                  <a:gd name="T14" fmla="*/ 396 w 431"/>
                  <a:gd name="T15" fmla="*/ 176 h 233"/>
                  <a:gd name="T16" fmla="*/ 429 w 431"/>
                  <a:gd name="T17" fmla="*/ 212 h 233"/>
                  <a:gd name="T18" fmla="*/ 408 w 431"/>
                  <a:gd name="T19" fmla="*/ 233 h 233"/>
                  <a:gd name="T20" fmla="*/ 333 w 431"/>
                  <a:gd name="T21" fmla="*/ 212 h 233"/>
                  <a:gd name="T22" fmla="*/ 186 w 431"/>
                  <a:gd name="T23" fmla="*/ 143 h 233"/>
                  <a:gd name="T24" fmla="*/ 48 w 431"/>
                  <a:gd name="T25" fmla="*/ 68 h 233"/>
                  <a:gd name="T26" fmla="*/ 6 w 431"/>
                  <a:gd name="T27" fmla="*/ 38 h 23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31" h="233">
                    <a:moveTo>
                      <a:pt x="6" y="38"/>
                    </a:moveTo>
                    <a:cubicBezTo>
                      <a:pt x="0" y="26"/>
                      <a:pt x="3" y="26"/>
                      <a:pt x="9" y="20"/>
                    </a:cubicBezTo>
                    <a:cubicBezTo>
                      <a:pt x="15" y="14"/>
                      <a:pt x="29" y="0"/>
                      <a:pt x="42" y="2"/>
                    </a:cubicBezTo>
                    <a:cubicBezTo>
                      <a:pt x="55" y="4"/>
                      <a:pt x="66" y="21"/>
                      <a:pt x="90" y="35"/>
                    </a:cubicBezTo>
                    <a:cubicBezTo>
                      <a:pt x="114" y="49"/>
                      <a:pt x="156" y="72"/>
                      <a:pt x="189" y="89"/>
                    </a:cubicBezTo>
                    <a:cubicBezTo>
                      <a:pt x="222" y="106"/>
                      <a:pt x="257" y="126"/>
                      <a:pt x="288" y="140"/>
                    </a:cubicBezTo>
                    <a:cubicBezTo>
                      <a:pt x="319" y="154"/>
                      <a:pt x="357" y="170"/>
                      <a:pt x="375" y="176"/>
                    </a:cubicBezTo>
                    <a:cubicBezTo>
                      <a:pt x="393" y="182"/>
                      <a:pt x="387" y="170"/>
                      <a:pt x="396" y="176"/>
                    </a:cubicBezTo>
                    <a:cubicBezTo>
                      <a:pt x="405" y="182"/>
                      <a:pt x="427" y="203"/>
                      <a:pt x="429" y="212"/>
                    </a:cubicBezTo>
                    <a:cubicBezTo>
                      <a:pt x="431" y="221"/>
                      <a:pt x="424" y="233"/>
                      <a:pt x="408" y="233"/>
                    </a:cubicBezTo>
                    <a:cubicBezTo>
                      <a:pt x="392" y="233"/>
                      <a:pt x="370" y="227"/>
                      <a:pt x="333" y="212"/>
                    </a:cubicBezTo>
                    <a:cubicBezTo>
                      <a:pt x="296" y="197"/>
                      <a:pt x="234" y="167"/>
                      <a:pt x="186" y="143"/>
                    </a:cubicBezTo>
                    <a:cubicBezTo>
                      <a:pt x="138" y="119"/>
                      <a:pt x="78" y="86"/>
                      <a:pt x="48" y="68"/>
                    </a:cubicBezTo>
                    <a:cubicBezTo>
                      <a:pt x="18" y="50"/>
                      <a:pt x="12" y="50"/>
                      <a:pt x="6" y="3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6" name="Freeform 17">
                <a:extLst>
                  <a:ext uri="{FF2B5EF4-FFF2-40B4-BE49-F238E27FC236}">
                    <a16:creationId xmlns:a16="http://schemas.microsoft.com/office/drawing/2014/main" id="{01ED77A3-CB09-443B-B799-D3FCE5B9E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2" y="87"/>
                <a:ext cx="396" cy="227"/>
              </a:xfrm>
              <a:custGeom>
                <a:avLst/>
                <a:gdLst>
                  <a:gd name="T0" fmla="*/ 2 w 396"/>
                  <a:gd name="T1" fmla="*/ 9 h 227"/>
                  <a:gd name="T2" fmla="*/ 53 w 396"/>
                  <a:gd name="T3" fmla="*/ 66 h 227"/>
                  <a:gd name="T4" fmla="*/ 176 w 396"/>
                  <a:gd name="T5" fmla="*/ 132 h 227"/>
                  <a:gd name="T6" fmla="*/ 293 w 396"/>
                  <a:gd name="T7" fmla="*/ 189 h 227"/>
                  <a:gd name="T8" fmla="*/ 341 w 396"/>
                  <a:gd name="T9" fmla="*/ 222 h 227"/>
                  <a:gd name="T10" fmla="*/ 377 w 396"/>
                  <a:gd name="T11" fmla="*/ 219 h 227"/>
                  <a:gd name="T12" fmla="*/ 377 w 396"/>
                  <a:gd name="T13" fmla="*/ 180 h 227"/>
                  <a:gd name="T14" fmla="*/ 260 w 396"/>
                  <a:gd name="T15" fmla="*/ 126 h 227"/>
                  <a:gd name="T16" fmla="*/ 113 w 396"/>
                  <a:gd name="T17" fmla="*/ 51 h 227"/>
                  <a:gd name="T18" fmla="*/ 41 w 396"/>
                  <a:gd name="T19" fmla="*/ 9 h 227"/>
                  <a:gd name="T20" fmla="*/ 2 w 396"/>
                  <a:gd name="T21" fmla="*/ 9 h 22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96" h="227">
                    <a:moveTo>
                      <a:pt x="2" y="9"/>
                    </a:moveTo>
                    <a:cubicBezTo>
                      <a:pt x="4" y="18"/>
                      <a:pt x="24" y="45"/>
                      <a:pt x="53" y="66"/>
                    </a:cubicBezTo>
                    <a:cubicBezTo>
                      <a:pt x="82" y="87"/>
                      <a:pt x="136" y="111"/>
                      <a:pt x="176" y="132"/>
                    </a:cubicBezTo>
                    <a:cubicBezTo>
                      <a:pt x="216" y="153"/>
                      <a:pt x="266" y="174"/>
                      <a:pt x="293" y="189"/>
                    </a:cubicBezTo>
                    <a:cubicBezTo>
                      <a:pt x="320" y="204"/>
                      <a:pt x="327" y="217"/>
                      <a:pt x="341" y="222"/>
                    </a:cubicBezTo>
                    <a:cubicBezTo>
                      <a:pt x="355" y="227"/>
                      <a:pt x="371" y="226"/>
                      <a:pt x="377" y="219"/>
                    </a:cubicBezTo>
                    <a:cubicBezTo>
                      <a:pt x="383" y="212"/>
                      <a:pt x="396" y="195"/>
                      <a:pt x="377" y="180"/>
                    </a:cubicBezTo>
                    <a:cubicBezTo>
                      <a:pt x="358" y="165"/>
                      <a:pt x="304" y="147"/>
                      <a:pt x="260" y="126"/>
                    </a:cubicBezTo>
                    <a:cubicBezTo>
                      <a:pt x="216" y="105"/>
                      <a:pt x="149" y="70"/>
                      <a:pt x="113" y="51"/>
                    </a:cubicBezTo>
                    <a:cubicBezTo>
                      <a:pt x="77" y="32"/>
                      <a:pt x="60" y="17"/>
                      <a:pt x="41" y="9"/>
                    </a:cubicBezTo>
                    <a:cubicBezTo>
                      <a:pt x="22" y="1"/>
                      <a:pt x="0" y="0"/>
                      <a:pt x="2" y="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7" name="Freeform 18">
                <a:extLst>
                  <a:ext uri="{FF2B5EF4-FFF2-40B4-BE49-F238E27FC236}">
                    <a16:creationId xmlns:a16="http://schemas.microsoft.com/office/drawing/2014/main" id="{FE9CF652-8442-445F-9DC7-8F9623019B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4" y="240"/>
                <a:ext cx="516" cy="223"/>
              </a:xfrm>
              <a:custGeom>
                <a:avLst/>
                <a:gdLst>
                  <a:gd name="T0" fmla="*/ 3 w 516"/>
                  <a:gd name="T1" fmla="*/ 10 h 223"/>
                  <a:gd name="T2" fmla="*/ 105 w 516"/>
                  <a:gd name="T3" fmla="*/ 97 h 223"/>
                  <a:gd name="T4" fmla="*/ 243 w 516"/>
                  <a:gd name="T5" fmla="*/ 178 h 223"/>
                  <a:gd name="T6" fmla="*/ 357 w 516"/>
                  <a:gd name="T7" fmla="*/ 217 h 223"/>
                  <a:gd name="T8" fmla="*/ 498 w 516"/>
                  <a:gd name="T9" fmla="*/ 214 h 223"/>
                  <a:gd name="T10" fmla="*/ 468 w 516"/>
                  <a:gd name="T11" fmla="*/ 187 h 223"/>
                  <a:gd name="T12" fmla="*/ 309 w 516"/>
                  <a:gd name="T13" fmla="*/ 136 h 223"/>
                  <a:gd name="T14" fmla="*/ 123 w 516"/>
                  <a:gd name="T15" fmla="*/ 34 h 223"/>
                  <a:gd name="T16" fmla="*/ 3 w 516"/>
                  <a:gd name="T17" fmla="*/ 10 h 2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16" h="223">
                    <a:moveTo>
                      <a:pt x="3" y="10"/>
                    </a:moveTo>
                    <a:cubicBezTo>
                      <a:pt x="0" y="20"/>
                      <a:pt x="65" y="69"/>
                      <a:pt x="105" y="97"/>
                    </a:cubicBezTo>
                    <a:cubicBezTo>
                      <a:pt x="145" y="125"/>
                      <a:pt x="201" y="158"/>
                      <a:pt x="243" y="178"/>
                    </a:cubicBezTo>
                    <a:cubicBezTo>
                      <a:pt x="285" y="198"/>
                      <a:pt x="315" y="211"/>
                      <a:pt x="357" y="217"/>
                    </a:cubicBezTo>
                    <a:cubicBezTo>
                      <a:pt x="399" y="223"/>
                      <a:pt x="480" y="219"/>
                      <a:pt x="498" y="214"/>
                    </a:cubicBezTo>
                    <a:cubicBezTo>
                      <a:pt x="516" y="209"/>
                      <a:pt x="499" y="200"/>
                      <a:pt x="468" y="187"/>
                    </a:cubicBezTo>
                    <a:cubicBezTo>
                      <a:pt x="437" y="174"/>
                      <a:pt x="366" y="161"/>
                      <a:pt x="309" y="136"/>
                    </a:cubicBezTo>
                    <a:cubicBezTo>
                      <a:pt x="252" y="111"/>
                      <a:pt x="172" y="54"/>
                      <a:pt x="123" y="34"/>
                    </a:cubicBezTo>
                    <a:cubicBezTo>
                      <a:pt x="74" y="14"/>
                      <a:pt x="6" y="0"/>
                      <a:pt x="3" y="1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" name="Freeform 19">
                <a:extLst>
                  <a:ext uri="{FF2B5EF4-FFF2-40B4-BE49-F238E27FC236}">
                    <a16:creationId xmlns:a16="http://schemas.microsoft.com/office/drawing/2014/main" id="{8C633221-84A6-4237-AD44-964D7908D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3" y="324"/>
                <a:ext cx="414" cy="100"/>
              </a:xfrm>
              <a:custGeom>
                <a:avLst/>
                <a:gdLst>
                  <a:gd name="T0" fmla="*/ 69 w 414"/>
                  <a:gd name="T1" fmla="*/ 60 h 100"/>
                  <a:gd name="T2" fmla="*/ 12 w 414"/>
                  <a:gd name="T3" fmla="*/ 42 h 100"/>
                  <a:gd name="T4" fmla="*/ 3 w 414"/>
                  <a:gd name="T5" fmla="*/ 15 h 100"/>
                  <a:gd name="T6" fmla="*/ 30 w 414"/>
                  <a:gd name="T7" fmla="*/ 0 h 100"/>
                  <a:gd name="T8" fmla="*/ 117 w 414"/>
                  <a:gd name="T9" fmla="*/ 18 h 100"/>
                  <a:gd name="T10" fmla="*/ 243 w 414"/>
                  <a:gd name="T11" fmla="*/ 48 h 100"/>
                  <a:gd name="T12" fmla="*/ 387 w 414"/>
                  <a:gd name="T13" fmla="*/ 48 h 100"/>
                  <a:gd name="T14" fmla="*/ 408 w 414"/>
                  <a:gd name="T15" fmla="*/ 54 h 100"/>
                  <a:gd name="T16" fmla="*/ 381 w 414"/>
                  <a:gd name="T17" fmla="*/ 87 h 100"/>
                  <a:gd name="T18" fmla="*/ 318 w 414"/>
                  <a:gd name="T19" fmla="*/ 99 h 100"/>
                  <a:gd name="T20" fmla="*/ 195 w 414"/>
                  <a:gd name="T21" fmla="*/ 93 h 100"/>
                  <a:gd name="T22" fmla="*/ 69 w 414"/>
                  <a:gd name="T23" fmla="*/ 60 h 1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14" h="100">
                    <a:moveTo>
                      <a:pt x="69" y="60"/>
                    </a:moveTo>
                    <a:cubicBezTo>
                      <a:pt x="39" y="52"/>
                      <a:pt x="23" y="49"/>
                      <a:pt x="12" y="42"/>
                    </a:cubicBezTo>
                    <a:cubicBezTo>
                      <a:pt x="1" y="35"/>
                      <a:pt x="0" y="22"/>
                      <a:pt x="3" y="15"/>
                    </a:cubicBezTo>
                    <a:cubicBezTo>
                      <a:pt x="6" y="8"/>
                      <a:pt x="11" y="0"/>
                      <a:pt x="30" y="0"/>
                    </a:cubicBezTo>
                    <a:cubicBezTo>
                      <a:pt x="49" y="0"/>
                      <a:pt x="82" y="10"/>
                      <a:pt x="117" y="18"/>
                    </a:cubicBezTo>
                    <a:cubicBezTo>
                      <a:pt x="152" y="26"/>
                      <a:pt x="198" y="43"/>
                      <a:pt x="243" y="48"/>
                    </a:cubicBezTo>
                    <a:cubicBezTo>
                      <a:pt x="288" y="53"/>
                      <a:pt x="360" y="47"/>
                      <a:pt x="387" y="48"/>
                    </a:cubicBezTo>
                    <a:cubicBezTo>
                      <a:pt x="414" y="49"/>
                      <a:pt x="409" y="48"/>
                      <a:pt x="408" y="54"/>
                    </a:cubicBezTo>
                    <a:cubicBezTo>
                      <a:pt x="407" y="60"/>
                      <a:pt x="396" y="80"/>
                      <a:pt x="381" y="87"/>
                    </a:cubicBezTo>
                    <a:cubicBezTo>
                      <a:pt x="366" y="94"/>
                      <a:pt x="349" y="98"/>
                      <a:pt x="318" y="99"/>
                    </a:cubicBezTo>
                    <a:cubicBezTo>
                      <a:pt x="287" y="100"/>
                      <a:pt x="237" y="99"/>
                      <a:pt x="195" y="93"/>
                    </a:cubicBezTo>
                    <a:cubicBezTo>
                      <a:pt x="153" y="87"/>
                      <a:pt x="99" y="68"/>
                      <a:pt x="69" y="6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" name="Freeform 20">
                <a:extLst>
                  <a:ext uri="{FF2B5EF4-FFF2-40B4-BE49-F238E27FC236}">
                    <a16:creationId xmlns:a16="http://schemas.microsoft.com/office/drawing/2014/main" id="{87CB4D57-FF4D-49C3-AB53-3BEF80EAB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5" y="375"/>
                <a:ext cx="150" cy="72"/>
              </a:xfrm>
              <a:custGeom>
                <a:avLst/>
                <a:gdLst>
                  <a:gd name="T0" fmla="*/ 3 w 150"/>
                  <a:gd name="T1" fmla="*/ 67 h 72"/>
                  <a:gd name="T2" fmla="*/ 84 w 150"/>
                  <a:gd name="T3" fmla="*/ 19 h 72"/>
                  <a:gd name="T4" fmla="*/ 123 w 150"/>
                  <a:gd name="T5" fmla="*/ 1 h 72"/>
                  <a:gd name="T6" fmla="*/ 150 w 150"/>
                  <a:gd name="T7" fmla="*/ 22 h 72"/>
                  <a:gd name="T8" fmla="*/ 123 w 150"/>
                  <a:gd name="T9" fmla="*/ 55 h 72"/>
                  <a:gd name="T10" fmla="*/ 90 w 150"/>
                  <a:gd name="T11" fmla="*/ 70 h 72"/>
                  <a:gd name="T12" fmla="*/ 0 w 150"/>
                  <a:gd name="T13" fmla="*/ 67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0" h="72">
                    <a:moveTo>
                      <a:pt x="3" y="67"/>
                    </a:moveTo>
                    <a:cubicBezTo>
                      <a:pt x="16" y="59"/>
                      <a:pt x="64" y="30"/>
                      <a:pt x="84" y="19"/>
                    </a:cubicBezTo>
                    <a:cubicBezTo>
                      <a:pt x="104" y="8"/>
                      <a:pt x="112" y="0"/>
                      <a:pt x="123" y="1"/>
                    </a:cubicBezTo>
                    <a:cubicBezTo>
                      <a:pt x="134" y="2"/>
                      <a:pt x="150" y="13"/>
                      <a:pt x="150" y="22"/>
                    </a:cubicBezTo>
                    <a:cubicBezTo>
                      <a:pt x="150" y="31"/>
                      <a:pt x="133" y="47"/>
                      <a:pt x="123" y="55"/>
                    </a:cubicBezTo>
                    <a:cubicBezTo>
                      <a:pt x="113" y="63"/>
                      <a:pt x="110" y="68"/>
                      <a:pt x="90" y="70"/>
                    </a:cubicBezTo>
                    <a:cubicBezTo>
                      <a:pt x="70" y="72"/>
                      <a:pt x="35" y="69"/>
                      <a:pt x="0" y="67"/>
                    </a:cubicBez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0" name="Freeform 21">
                <a:extLst>
                  <a:ext uri="{FF2B5EF4-FFF2-40B4-BE49-F238E27FC236}">
                    <a16:creationId xmlns:a16="http://schemas.microsoft.com/office/drawing/2014/main" id="{F15E071D-E758-4B7B-B26F-82419FC97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3" y="267"/>
                <a:ext cx="148" cy="91"/>
              </a:xfrm>
              <a:custGeom>
                <a:avLst/>
                <a:gdLst>
                  <a:gd name="T0" fmla="*/ 1 w 148"/>
                  <a:gd name="T1" fmla="*/ 69 h 91"/>
                  <a:gd name="T2" fmla="*/ 25 w 148"/>
                  <a:gd name="T3" fmla="*/ 51 h 91"/>
                  <a:gd name="T4" fmla="*/ 100 w 148"/>
                  <a:gd name="T5" fmla="*/ 9 h 91"/>
                  <a:gd name="T6" fmla="*/ 133 w 148"/>
                  <a:gd name="T7" fmla="*/ 3 h 91"/>
                  <a:gd name="T8" fmla="*/ 136 w 148"/>
                  <a:gd name="T9" fmla="*/ 27 h 91"/>
                  <a:gd name="T10" fmla="*/ 61 w 148"/>
                  <a:gd name="T11" fmla="*/ 75 h 91"/>
                  <a:gd name="T12" fmla="*/ 19 w 148"/>
                  <a:gd name="T13" fmla="*/ 90 h 91"/>
                  <a:gd name="T14" fmla="*/ 1 w 148"/>
                  <a:gd name="T15" fmla="*/ 69 h 9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8" h="91">
                    <a:moveTo>
                      <a:pt x="1" y="69"/>
                    </a:moveTo>
                    <a:cubicBezTo>
                      <a:pt x="2" y="63"/>
                      <a:pt x="9" y="61"/>
                      <a:pt x="25" y="51"/>
                    </a:cubicBezTo>
                    <a:cubicBezTo>
                      <a:pt x="41" y="41"/>
                      <a:pt x="82" y="17"/>
                      <a:pt x="100" y="9"/>
                    </a:cubicBezTo>
                    <a:cubicBezTo>
                      <a:pt x="118" y="1"/>
                      <a:pt x="127" y="0"/>
                      <a:pt x="133" y="3"/>
                    </a:cubicBezTo>
                    <a:cubicBezTo>
                      <a:pt x="139" y="6"/>
                      <a:pt x="148" y="15"/>
                      <a:pt x="136" y="27"/>
                    </a:cubicBezTo>
                    <a:cubicBezTo>
                      <a:pt x="124" y="39"/>
                      <a:pt x="80" y="65"/>
                      <a:pt x="61" y="75"/>
                    </a:cubicBezTo>
                    <a:cubicBezTo>
                      <a:pt x="42" y="85"/>
                      <a:pt x="29" y="91"/>
                      <a:pt x="19" y="90"/>
                    </a:cubicBezTo>
                    <a:cubicBezTo>
                      <a:pt x="9" y="89"/>
                      <a:pt x="0" y="75"/>
                      <a:pt x="1" y="6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1" name="Freeform 22">
                <a:extLst>
                  <a:ext uri="{FF2B5EF4-FFF2-40B4-BE49-F238E27FC236}">
                    <a16:creationId xmlns:a16="http://schemas.microsoft.com/office/drawing/2014/main" id="{B22247D6-4E4A-49DE-828D-EADE31DF47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0" y="58"/>
                <a:ext cx="938" cy="158"/>
              </a:xfrm>
              <a:custGeom>
                <a:avLst/>
                <a:gdLst>
                  <a:gd name="T0" fmla="*/ 172 w 938"/>
                  <a:gd name="T1" fmla="*/ 86 h 158"/>
                  <a:gd name="T2" fmla="*/ 61 w 938"/>
                  <a:gd name="T3" fmla="*/ 137 h 158"/>
                  <a:gd name="T4" fmla="*/ 16 w 938"/>
                  <a:gd name="T5" fmla="*/ 155 h 158"/>
                  <a:gd name="T6" fmla="*/ 7 w 938"/>
                  <a:gd name="T7" fmla="*/ 122 h 158"/>
                  <a:gd name="T8" fmla="*/ 58 w 938"/>
                  <a:gd name="T9" fmla="*/ 80 h 158"/>
                  <a:gd name="T10" fmla="*/ 172 w 938"/>
                  <a:gd name="T11" fmla="*/ 38 h 158"/>
                  <a:gd name="T12" fmla="*/ 304 w 938"/>
                  <a:gd name="T13" fmla="*/ 11 h 158"/>
                  <a:gd name="T14" fmla="*/ 463 w 938"/>
                  <a:gd name="T15" fmla="*/ 2 h 158"/>
                  <a:gd name="T16" fmla="*/ 631 w 938"/>
                  <a:gd name="T17" fmla="*/ 23 h 158"/>
                  <a:gd name="T18" fmla="*/ 796 w 938"/>
                  <a:gd name="T19" fmla="*/ 53 h 158"/>
                  <a:gd name="T20" fmla="*/ 841 w 938"/>
                  <a:gd name="T21" fmla="*/ 47 h 158"/>
                  <a:gd name="T22" fmla="*/ 907 w 938"/>
                  <a:gd name="T23" fmla="*/ 71 h 158"/>
                  <a:gd name="T24" fmla="*/ 919 w 938"/>
                  <a:gd name="T25" fmla="*/ 101 h 158"/>
                  <a:gd name="T26" fmla="*/ 793 w 938"/>
                  <a:gd name="T27" fmla="*/ 98 h 158"/>
                  <a:gd name="T28" fmla="*/ 634 w 938"/>
                  <a:gd name="T29" fmla="*/ 62 h 158"/>
                  <a:gd name="T30" fmla="*/ 439 w 938"/>
                  <a:gd name="T31" fmla="*/ 38 h 158"/>
                  <a:gd name="T32" fmla="*/ 238 w 938"/>
                  <a:gd name="T33" fmla="*/ 59 h 158"/>
                  <a:gd name="T34" fmla="*/ 172 w 938"/>
                  <a:gd name="T35" fmla="*/ 86 h 15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38" h="158">
                    <a:moveTo>
                      <a:pt x="172" y="86"/>
                    </a:moveTo>
                    <a:cubicBezTo>
                      <a:pt x="142" y="99"/>
                      <a:pt x="87" y="126"/>
                      <a:pt x="61" y="137"/>
                    </a:cubicBezTo>
                    <a:cubicBezTo>
                      <a:pt x="35" y="148"/>
                      <a:pt x="25" y="158"/>
                      <a:pt x="16" y="155"/>
                    </a:cubicBezTo>
                    <a:cubicBezTo>
                      <a:pt x="7" y="152"/>
                      <a:pt x="0" y="134"/>
                      <a:pt x="7" y="122"/>
                    </a:cubicBezTo>
                    <a:cubicBezTo>
                      <a:pt x="14" y="110"/>
                      <a:pt x="31" y="94"/>
                      <a:pt x="58" y="80"/>
                    </a:cubicBezTo>
                    <a:cubicBezTo>
                      <a:pt x="85" y="66"/>
                      <a:pt x="131" y="49"/>
                      <a:pt x="172" y="38"/>
                    </a:cubicBezTo>
                    <a:cubicBezTo>
                      <a:pt x="213" y="27"/>
                      <a:pt x="256" y="17"/>
                      <a:pt x="304" y="11"/>
                    </a:cubicBezTo>
                    <a:cubicBezTo>
                      <a:pt x="352" y="5"/>
                      <a:pt x="409" y="0"/>
                      <a:pt x="463" y="2"/>
                    </a:cubicBezTo>
                    <a:cubicBezTo>
                      <a:pt x="517" y="4"/>
                      <a:pt x="576" y="15"/>
                      <a:pt x="631" y="23"/>
                    </a:cubicBezTo>
                    <a:cubicBezTo>
                      <a:pt x="686" y="31"/>
                      <a:pt x="761" y="49"/>
                      <a:pt x="796" y="53"/>
                    </a:cubicBezTo>
                    <a:cubicBezTo>
                      <a:pt x="831" y="57"/>
                      <a:pt x="823" y="44"/>
                      <a:pt x="841" y="47"/>
                    </a:cubicBezTo>
                    <a:cubicBezTo>
                      <a:pt x="859" y="50"/>
                      <a:pt x="894" y="62"/>
                      <a:pt x="907" y="71"/>
                    </a:cubicBezTo>
                    <a:cubicBezTo>
                      <a:pt x="920" y="80"/>
                      <a:pt x="938" y="97"/>
                      <a:pt x="919" y="101"/>
                    </a:cubicBezTo>
                    <a:cubicBezTo>
                      <a:pt x="900" y="105"/>
                      <a:pt x="840" y="104"/>
                      <a:pt x="793" y="98"/>
                    </a:cubicBezTo>
                    <a:cubicBezTo>
                      <a:pt x="746" y="92"/>
                      <a:pt x="693" y="72"/>
                      <a:pt x="634" y="62"/>
                    </a:cubicBezTo>
                    <a:cubicBezTo>
                      <a:pt x="575" y="52"/>
                      <a:pt x="505" y="38"/>
                      <a:pt x="439" y="38"/>
                    </a:cubicBezTo>
                    <a:cubicBezTo>
                      <a:pt x="373" y="38"/>
                      <a:pt x="284" y="51"/>
                      <a:pt x="238" y="59"/>
                    </a:cubicBezTo>
                    <a:cubicBezTo>
                      <a:pt x="192" y="67"/>
                      <a:pt x="202" y="73"/>
                      <a:pt x="172" y="8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2" name="Freeform 23">
                <a:extLst>
                  <a:ext uri="{FF2B5EF4-FFF2-40B4-BE49-F238E27FC236}">
                    <a16:creationId xmlns:a16="http://schemas.microsoft.com/office/drawing/2014/main" id="{4A6D990E-2F75-4DD8-9E97-7003F7E3F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6" y="145"/>
                <a:ext cx="372" cy="98"/>
              </a:xfrm>
              <a:custGeom>
                <a:avLst/>
                <a:gdLst>
                  <a:gd name="T0" fmla="*/ 18 w 372"/>
                  <a:gd name="T1" fmla="*/ 47 h 98"/>
                  <a:gd name="T2" fmla="*/ 141 w 372"/>
                  <a:gd name="T3" fmla="*/ 17 h 98"/>
                  <a:gd name="T4" fmla="*/ 246 w 372"/>
                  <a:gd name="T5" fmla="*/ 2 h 98"/>
                  <a:gd name="T6" fmla="*/ 351 w 372"/>
                  <a:gd name="T7" fmla="*/ 5 h 98"/>
                  <a:gd name="T8" fmla="*/ 372 w 372"/>
                  <a:gd name="T9" fmla="*/ 23 h 98"/>
                  <a:gd name="T10" fmla="*/ 354 w 372"/>
                  <a:gd name="T11" fmla="*/ 44 h 98"/>
                  <a:gd name="T12" fmla="*/ 264 w 372"/>
                  <a:gd name="T13" fmla="*/ 50 h 98"/>
                  <a:gd name="T14" fmla="*/ 168 w 372"/>
                  <a:gd name="T15" fmla="*/ 53 h 98"/>
                  <a:gd name="T16" fmla="*/ 72 w 372"/>
                  <a:gd name="T17" fmla="*/ 77 h 98"/>
                  <a:gd name="T18" fmla="*/ 15 w 372"/>
                  <a:gd name="T19" fmla="*/ 95 h 98"/>
                  <a:gd name="T20" fmla="*/ 0 w 372"/>
                  <a:gd name="T21" fmla="*/ 56 h 9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" h="98">
                    <a:moveTo>
                      <a:pt x="18" y="47"/>
                    </a:moveTo>
                    <a:cubicBezTo>
                      <a:pt x="60" y="36"/>
                      <a:pt x="103" y="25"/>
                      <a:pt x="141" y="17"/>
                    </a:cubicBezTo>
                    <a:cubicBezTo>
                      <a:pt x="179" y="9"/>
                      <a:pt x="211" y="4"/>
                      <a:pt x="246" y="2"/>
                    </a:cubicBezTo>
                    <a:cubicBezTo>
                      <a:pt x="281" y="0"/>
                      <a:pt x="330" y="1"/>
                      <a:pt x="351" y="5"/>
                    </a:cubicBezTo>
                    <a:cubicBezTo>
                      <a:pt x="372" y="9"/>
                      <a:pt x="372" y="17"/>
                      <a:pt x="372" y="23"/>
                    </a:cubicBezTo>
                    <a:cubicBezTo>
                      <a:pt x="372" y="29"/>
                      <a:pt x="372" y="40"/>
                      <a:pt x="354" y="44"/>
                    </a:cubicBezTo>
                    <a:cubicBezTo>
                      <a:pt x="336" y="48"/>
                      <a:pt x="295" y="49"/>
                      <a:pt x="264" y="50"/>
                    </a:cubicBezTo>
                    <a:cubicBezTo>
                      <a:pt x="233" y="51"/>
                      <a:pt x="200" y="49"/>
                      <a:pt x="168" y="53"/>
                    </a:cubicBezTo>
                    <a:cubicBezTo>
                      <a:pt x="136" y="57"/>
                      <a:pt x="98" y="70"/>
                      <a:pt x="72" y="77"/>
                    </a:cubicBezTo>
                    <a:cubicBezTo>
                      <a:pt x="46" y="84"/>
                      <a:pt x="27" y="98"/>
                      <a:pt x="15" y="95"/>
                    </a:cubicBezTo>
                    <a:cubicBezTo>
                      <a:pt x="3" y="92"/>
                      <a:pt x="1" y="74"/>
                      <a:pt x="0" y="56"/>
                    </a:cubicBez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" name="Freeform 24">
                <a:extLst>
                  <a:ext uri="{FF2B5EF4-FFF2-40B4-BE49-F238E27FC236}">
                    <a16:creationId xmlns:a16="http://schemas.microsoft.com/office/drawing/2014/main" id="{F67132B7-B1A7-4EFD-9392-5401EFFC0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8" y="308"/>
                <a:ext cx="318" cy="158"/>
              </a:xfrm>
              <a:custGeom>
                <a:avLst/>
                <a:gdLst/>
                <a:ahLst/>
                <a:cxnLst>
                  <a:cxn ang="0">
                    <a:pos x="0" y="158"/>
                  </a:cxn>
                  <a:cxn ang="0">
                    <a:pos x="12" y="137"/>
                  </a:cxn>
                  <a:cxn ang="0">
                    <a:pos x="162" y="71"/>
                  </a:cxn>
                  <a:cxn ang="0">
                    <a:pos x="249" y="20"/>
                  </a:cxn>
                  <a:cxn ang="0">
                    <a:pos x="285" y="2"/>
                  </a:cxn>
                  <a:cxn ang="0">
                    <a:pos x="309" y="11"/>
                  </a:cxn>
                  <a:cxn ang="0">
                    <a:pos x="303" y="47"/>
                  </a:cxn>
                  <a:cxn ang="0">
                    <a:pos x="219" y="89"/>
                  </a:cxn>
                  <a:cxn ang="0">
                    <a:pos x="108" y="140"/>
                  </a:cxn>
                  <a:cxn ang="0">
                    <a:pos x="57" y="152"/>
                  </a:cxn>
                  <a:cxn ang="0">
                    <a:pos x="0" y="158"/>
                  </a:cxn>
                </a:cxnLst>
                <a:rect l="0" t="0" r="r" b="b"/>
                <a:pathLst>
                  <a:path w="318" h="158">
                    <a:moveTo>
                      <a:pt x="0" y="158"/>
                    </a:moveTo>
                    <a:lnTo>
                      <a:pt x="12" y="137"/>
                    </a:lnTo>
                    <a:cubicBezTo>
                      <a:pt x="39" y="123"/>
                      <a:pt x="122" y="90"/>
                      <a:pt x="162" y="71"/>
                    </a:cubicBezTo>
                    <a:cubicBezTo>
                      <a:pt x="202" y="52"/>
                      <a:pt x="229" y="31"/>
                      <a:pt x="249" y="20"/>
                    </a:cubicBezTo>
                    <a:cubicBezTo>
                      <a:pt x="269" y="9"/>
                      <a:pt x="275" y="4"/>
                      <a:pt x="285" y="2"/>
                    </a:cubicBezTo>
                    <a:cubicBezTo>
                      <a:pt x="295" y="0"/>
                      <a:pt x="306" y="4"/>
                      <a:pt x="309" y="11"/>
                    </a:cubicBezTo>
                    <a:cubicBezTo>
                      <a:pt x="312" y="18"/>
                      <a:pt x="318" y="34"/>
                      <a:pt x="303" y="47"/>
                    </a:cubicBezTo>
                    <a:cubicBezTo>
                      <a:pt x="288" y="60"/>
                      <a:pt x="252" y="74"/>
                      <a:pt x="219" y="89"/>
                    </a:cubicBezTo>
                    <a:cubicBezTo>
                      <a:pt x="186" y="104"/>
                      <a:pt x="135" y="130"/>
                      <a:pt x="108" y="140"/>
                    </a:cubicBezTo>
                    <a:cubicBezTo>
                      <a:pt x="81" y="150"/>
                      <a:pt x="74" y="150"/>
                      <a:pt x="57" y="152"/>
                    </a:cubicBezTo>
                    <a:cubicBezTo>
                      <a:pt x="40" y="154"/>
                      <a:pt x="23" y="154"/>
                      <a:pt x="0" y="15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1054" name="Freeform 25">
                <a:extLst>
                  <a:ext uri="{FF2B5EF4-FFF2-40B4-BE49-F238E27FC236}">
                    <a16:creationId xmlns:a16="http://schemas.microsoft.com/office/drawing/2014/main" id="{A02E9B6D-C681-4ADC-84B6-87E75CEED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" y="291"/>
                <a:ext cx="380" cy="174"/>
              </a:xfrm>
              <a:custGeom>
                <a:avLst/>
                <a:gdLst>
                  <a:gd name="T0" fmla="*/ 3 w 380"/>
                  <a:gd name="T1" fmla="*/ 165 h 174"/>
                  <a:gd name="T2" fmla="*/ 129 w 380"/>
                  <a:gd name="T3" fmla="*/ 93 h 174"/>
                  <a:gd name="T4" fmla="*/ 261 w 380"/>
                  <a:gd name="T5" fmla="*/ 30 h 174"/>
                  <a:gd name="T6" fmla="*/ 351 w 380"/>
                  <a:gd name="T7" fmla="*/ 0 h 174"/>
                  <a:gd name="T8" fmla="*/ 378 w 380"/>
                  <a:gd name="T9" fmla="*/ 27 h 174"/>
                  <a:gd name="T10" fmla="*/ 336 w 380"/>
                  <a:gd name="T11" fmla="*/ 51 h 174"/>
                  <a:gd name="T12" fmla="*/ 291 w 380"/>
                  <a:gd name="T13" fmla="*/ 60 h 174"/>
                  <a:gd name="T14" fmla="*/ 240 w 380"/>
                  <a:gd name="T15" fmla="*/ 75 h 174"/>
                  <a:gd name="T16" fmla="*/ 189 w 380"/>
                  <a:gd name="T17" fmla="*/ 120 h 174"/>
                  <a:gd name="T18" fmla="*/ 102 w 380"/>
                  <a:gd name="T19" fmla="*/ 174 h 174"/>
                  <a:gd name="T20" fmla="*/ 0 w 380"/>
                  <a:gd name="T21" fmla="*/ 162 h 17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80" h="174">
                    <a:moveTo>
                      <a:pt x="3" y="165"/>
                    </a:moveTo>
                    <a:cubicBezTo>
                      <a:pt x="24" y="153"/>
                      <a:pt x="86" y="115"/>
                      <a:pt x="129" y="93"/>
                    </a:cubicBezTo>
                    <a:cubicBezTo>
                      <a:pt x="172" y="71"/>
                      <a:pt x="224" y="45"/>
                      <a:pt x="261" y="30"/>
                    </a:cubicBezTo>
                    <a:cubicBezTo>
                      <a:pt x="298" y="15"/>
                      <a:pt x="332" y="0"/>
                      <a:pt x="351" y="0"/>
                    </a:cubicBezTo>
                    <a:cubicBezTo>
                      <a:pt x="370" y="0"/>
                      <a:pt x="380" y="19"/>
                      <a:pt x="378" y="27"/>
                    </a:cubicBezTo>
                    <a:cubicBezTo>
                      <a:pt x="376" y="35"/>
                      <a:pt x="350" y="46"/>
                      <a:pt x="336" y="51"/>
                    </a:cubicBezTo>
                    <a:cubicBezTo>
                      <a:pt x="322" y="56"/>
                      <a:pt x="307" y="56"/>
                      <a:pt x="291" y="60"/>
                    </a:cubicBezTo>
                    <a:cubicBezTo>
                      <a:pt x="275" y="64"/>
                      <a:pt x="257" y="65"/>
                      <a:pt x="240" y="75"/>
                    </a:cubicBezTo>
                    <a:cubicBezTo>
                      <a:pt x="223" y="85"/>
                      <a:pt x="212" y="104"/>
                      <a:pt x="189" y="120"/>
                    </a:cubicBezTo>
                    <a:cubicBezTo>
                      <a:pt x="166" y="136"/>
                      <a:pt x="133" y="167"/>
                      <a:pt x="102" y="174"/>
                    </a:cubicBezTo>
                    <a:lnTo>
                      <a:pt x="0" y="162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" name="Freeform 26">
                <a:extLst>
                  <a:ext uri="{FF2B5EF4-FFF2-40B4-BE49-F238E27FC236}">
                    <a16:creationId xmlns:a16="http://schemas.microsoft.com/office/drawing/2014/main" id="{86696DA8-0E13-4096-929E-7F2AEDDD6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8" y="187"/>
                <a:ext cx="523" cy="69"/>
              </a:xfrm>
              <a:custGeom>
                <a:avLst/>
                <a:gdLst>
                  <a:gd name="T0" fmla="*/ 84 w 523"/>
                  <a:gd name="T1" fmla="*/ 11 h 69"/>
                  <a:gd name="T2" fmla="*/ 27 w 523"/>
                  <a:gd name="T3" fmla="*/ 5 h 69"/>
                  <a:gd name="T4" fmla="*/ 9 w 523"/>
                  <a:gd name="T5" fmla="*/ 35 h 69"/>
                  <a:gd name="T6" fmla="*/ 81 w 523"/>
                  <a:gd name="T7" fmla="*/ 56 h 69"/>
                  <a:gd name="T8" fmla="*/ 255 w 523"/>
                  <a:gd name="T9" fmla="*/ 68 h 69"/>
                  <a:gd name="T10" fmla="*/ 432 w 523"/>
                  <a:gd name="T11" fmla="*/ 50 h 69"/>
                  <a:gd name="T12" fmla="*/ 513 w 523"/>
                  <a:gd name="T13" fmla="*/ 5 h 69"/>
                  <a:gd name="T14" fmla="*/ 372 w 523"/>
                  <a:gd name="T15" fmla="*/ 20 h 69"/>
                  <a:gd name="T16" fmla="*/ 141 w 523"/>
                  <a:gd name="T17" fmla="*/ 14 h 69"/>
                  <a:gd name="T18" fmla="*/ 84 w 523"/>
                  <a:gd name="T19" fmla="*/ 11 h 6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23" h="69">
                    <a:moveTo>
                      <a:pt x="84" y="11"/>
                    </a:moveTo>
                    <a:cubicBezTo>
                      <a:pt x="65" y="9"/>
                      <a:pt x="40" y="1"/>
                      <a:pt x="27" y="5"/>
                    </a:cubicBezTo>
                    <a:cubicBezTo>
                      <a:pt x="14" y="9"/>
                      <a:pt x="0" y="27"/>
                      <a:pt x="9" y="35"/>
                    </a:cubicBezTo>
                    <a:cubicBezTo>
                      <a:pt x="18" y="43"/>
                      <a:pt x="40" y="51"/>
                      <a:pt x="81" y="56"/>
                    </a:cubicBezTo>
                    <a:cubicBezTo>
                      <a:pt x="122" y="61"/>
                      <a:pt x="197" y="69"/>
                      <a:pt x="255" y="68"/>
                    </a:cubicBezTo>
                    <a:cubicBezTo>
                      <a:pt x="313" y="67"/>
                      <a:pt x="389" y="60"/>
                      <a:pt x="432" y="50"/>
                    </a:cubicBezTo>
                    <a:cubicBezTo>
                      <a:pt x="475" y="40"/>
                      <a:pt x="523" y="10"/>
                      <a:pt x="513" y="5"/>
                    </a:cubicBezTo>
                    <a:cubicBezTo>
                      <a:pt x="503" y="0"/>
                      <a:pt x="434" y="19"/>
                      <a:pt x="372" y="20"/>
                    </a:cubicBezTo>
                    <a:cubicBezTo>
                      <a:pt x="310" y="21"/>
                      <a:pt x="189" y="15"/>
                      <a:pt x="141" y="14"/>
                    </a:cubicBezTo>
                    <a:cubicBezTo>
                      <a:pt x="93" y="13"/>
                      <a:pt x="103" y="13"/>
                      <a:pt x="84" y="1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" name="Freeform 27">
                <a:extLst>
                  <a:ext uri="{FF2B5EF4-FFF2-40B4-BE49-F238E27FC236}">
                    <a16:creationId xmlns:a16="http://schemas.microsoft.com/office/drawing/2014/main" id="{55D44BEB-97C5-4766-82DE-995E77D2F7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9" y="186"/>
                <a:ext cx="537" cy="120"/>
              </a:xfrm>
              <a:custGeom>
                <a:avLst/>
                <a:gdLst/>
                <a:ahLst/>
                <a:cxnLst>
                  <a:cxn ang="0">
                    <a:pos x="23" y="6"/>
                  </a:cxn>
                  <a:cxn ang="0">
                    <a:pos x="188" y="3"/>
                  </a:cxn>
                  <a:cxn ang="0">
                    <a:pos x="323" y="27"/>
                  </a:cxn>
                  <a:cxn ang="0">
                    <a:pos x="464" y="69"/>
                  </a:cxn>
                  <a:cxn ang="0">
                    <a:pos x="521" y="90"/>
                  </a:cxn>
                  <a:cxn ang="0">
                    <a:pos x="533" y="105"/>
                  </a:cxn>
                  <a:cxn ang="0">
                    <a:pos x="497" y="120"/>
                  </a:cxn>
                  <a:cxn ang="0">
                    <a:pos x="452" y="108"/>
                  </a:cxn>
                  <a:cxn ang="0">
                    <a:pos x="350" y="72"/>
                  </a:cxn>
                  <a:cxn ang="0">
                    <a:pos x="158" y="39"/>
                  </a:cxn>
                  <a:cxn ang="0">
                    <a:pos x="50" y="39"/>
                  </a:cxn>
                  <a:cxn ang="0">
                    <a:pos x="23" y="6"/>
                  </a:cxn>
                </a:cxnLst>
                <a:rect l="0" t="0" r="r" b="b"/>
                <a:pathLst>
                  <a:path w="537" h="120">
                    <a:moveTo>
                      <a:pt x="23" y="6"/>
                    </a:moveTo>
                    <a:cubicBezTo>
                      <a:pt x="46" y="0"/>
                      <a:pt x="138" y="0"/>
                      <a:pt x="188" y="3"/>
                    </a:cubicBezTo>
                    <a:cubicBezTo>
                      <a:pt x="238" y="6"/>
                      <a:pt x="277" y="16"/>
                      <a:pt x="323" y="27"/>
                    </a:cubicBezTo>
                    <a:cubicBezTo>
                      <a:pt x="369" y="38"/>
                      <a:pt x="431" y="59"/>
                      <a:pt x="464" y="69"/>
                    </a:cubicBezTo>
                    <a:cubicBezTo>
                      <a:pt x="497" y="79"/>
                      <a:pt x="509" y="84"/>
                      <a:pt x="521" y="90"/>
                    </a:cubicBezTo>
                    <a:cubicBezTo>
                      <a:pt x="533" y="96"/>
                      <a:pt x="537" y="100"/>
                      <a:pt x="533" y="105"/>
                    </a:cubicBezTo>
                    <a:cubicBezTo>
                      <a:pt x="529" y="110"/>
                      <a:pt x="510" y="120"/>
                      <a:pt x="497" y="120"/>
                    </a:cubicBezTo>
                    <a:cubicBezTo>
                      <a:pt x="484" y="120"/>
                      <a:pt x="476" y="116"/>
                      <a:pt x="452" y="108"/>
                    </a:cubicBezTo>
                    <a:cubicBezTo>
                      <a:pt x="428" y="100"/>
                      <a:pt x="399" y="84"/>
                      <a:pt x="350" y="72"/>
                    </a:cubicBezTo>
                    <a:cubicBezTo>
                      <a:pt x="301" y="60"/>
                      <a:pt x="208" y="45"/>
                      <a:pt x="158" y="39"/>
                    </a:cubicBezTo>
                    <a:cubicBezTo>
                      <a:pt x="108" y="33"/>
                      <a:pt x="72" y="43"/>
                      <a:pt x="50" y="39"/>
                    </a:cubicBezTo>
                    <a:cubicBezTo>
                      <a:pt x="28" y="35"/>
                      <a:pt x="0" y="12"/>
                      <a:pt x="23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" name="Freeform 28">
                <a:extLst>
                  <a:ext uri="{FF2B5EF4-FFF2-40B4-BE49-F238E27FC236}">
                    <a16:creationId xmlns:a16="http://schemas.microsoft.com/office/drawing/2014/main" id="{E0A2A75A-2D2E-4041-B499-4C445B9001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8" y="312"/>
                <a:ext cx="800" cy="143"/>
              </a:xfrm>
              <a:custGeom>
                <a:avLst/>
                <a:gdLst/>
                <a:ahLst/>
                <a:cxnLst>
                  <a:cxn ang="0">
                    <a:pos x="800" y="24"/>
                  </a:cxn>
                  <a:cxn ang="0">
                    <a:pos x="782" y="15"/>
                  </a:cxn>
                  <a:cxn ang="0">
                    <a:pos x="659" y="63"/>
                  </a:cxn>
                  <a:cxn ang="0">
                    <a:pos x="500" y="84"/>
                  </a:cxn>
                  <a:cxn ang="0">
                    <a:pos x="326" y="69"/>
                  </a:cxn>
                  <a:cxn ang="0">
                    <a:pos x="98" y="21"/>
                  </a:cxn>
                  <a:cxn ang="0">
                    <a:pos x="11" y="6"/>
                  </a:cxn>
                  <a:cxn ang="0">
                    <a:pos x="32" y="60"/>
                  </a:cxn>
                  <a:cxn ang="0">
                    <a:pos x="155" y="96"/>
                  </a:cxn>
                  <a:cxn ang="0">
                    <a:pos x="410" y="138"/>
                  </a:cxn>
                  <a:cxn ang="0">
                    <a:pos x="596" y="129"/>
                  </a:cxn>
                  <a:cxn ang="0">
                    <a:pos x="737" y="90"/>
                  </a:cxn>
                  <a:cxn ang="0">
                    <a:pos x="788" y="69"/>
                  </a:cxn>
                  <a:cxn ang="0">
                    <a:pos x="800" y="24"/>
                  </a:cxn>
                </a:cxnLst>
                <a:rect l="0" t="0" r="r" b="b"/>
                <a:pathLst>
                  <a:path w="800" h="143">
                    <a:moveTo>
                      <a:pt x="800" y="24"/>
                    </a:moveTo>
                    <a:lnTo>
                      <a:pt x="782" y="15"/>
                    </a:lnTo>
                    <a:cubicBezTo>
                      <a:pt x="759" y="21"/>
                      <a:pt x="706" y="51"/>
                      <a:pt x="659" y="63"/>
                    </a:cubicBezTo>
                    <a:cubicBezTo>
                      <a:pt x="612" y="75"/>
                      <a:pt x="555" y="83"/>
                      <a:pt x="500" y="84"/>
                    </a:cubicBezTo>
                    <a:cubicBezTo>
                      <a:pt x="445" y="85"/>
                      <a:pt x="393" y="79"/>
                      <a:pt x="326" y="69"/>
                    </a:cubicBezTo>
                    <a:cubicBezTo>
                      <a:pt x="259" y="59"/>
                      <a:pt x="150" y="31"/>
                      <a:pt x="98" y="21"/>
                    </a:cubicBezTo>
                    <a:cubicBezTo>
                      <a:pt x="46" y="11"/>
                      <a:pt x="22" y="0"/>
                      <a:pt x="11" y="6"/>
                    </a:cubicBezTo>
                    <a:cubicBezTo>
                      <a:pt x="0" y="12"/>
                      <a:pt x="8" y="45"/>
                      <a:pt x="32" y="60"/>
                    </a:cubicBezTo>
                    <a:cubicBezTo>
                      <a:pt x="56" y="75"/>
                      <a:pt x="92" y="83"/>
                      <a:pt x="155" y="96"/>
                    </a:cubicBezTo>
                    <a:cubicBezTo>
                      <a:pt x="218" y="109"/>
                      <a:pt x="337" y="133"/>
                      <a:pt x="410" y="138"/>
                    </a:cubicBezTo>
                    <a:cubicBezTo>
                      <a:pt x="483" y="143"/>
                      <a:pt x="542" y="137"/>
                      <a:pt x="596" y="129"/>
                    </a:cubicBezTo>
                    <a:cubicBezTo>
                      <a:pt x="650" y="121"/>
                      <a:pt x="705" y="100"/>
                      <a:pt x="737" y="90"/>
                    </a:cubicBezTo>
                    <a:cubicBezTo>
                      <a:pt x="769" y="80"/>
                      <a:pt x="780" y="80"/>
                      <a:pt x="788" y="69"/>
                    </a:cubicBezTo>
                    <a:cubicBezTo>
                      <a:pt x="796" y="58"/>
                      <a:pt x="792" y="39"/>
                      <a:pt x="800" y="2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1058" name="Freeform 29">
                <a:extLst>
                  <a:ext uri="{FF2B5EF4-FFF2-40B4-BE49-F238E27FC236}">
                    <a16:creationId xmlns:a16="http://schemas.microsoft.com/office/drawing/2014/main" id="{9A6FE8A7-B334-48F6-A3EA-D60E01B79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8" y="240"/>
                <a:ext cx="402" cy="115"/>
              </a:xfrm>
              <a:custGeom>
                <a:avLst/>
                <a:gdLst>
                  <a:gd name="T0" fmla="*/ 402 w 402"/>
                  <a:gd name="T1" fmla="*/ 0 h 115"/>
                  <a:gd name="T2" fmla="*/ 384 w 402"/>
                  <a:gd name="T3" fmla="*/ 12 h 115"/>
                  <a:gd name="T4" fmla="*/ 276 w 402"/>
                  <a:gd name="T5" fmla="*/ 51 h 115"/>
                  <a:gd name="T6" fmla="*/ 165 w 402"/>
                  <a:gd name="T7" fmla="*/ 66 h 115"/>
                  <a:gd name="T8" fmla="*/ 51 w 402"/>
                  <a:gd name="T9" fmla="*/ 57 h 115"/>
                  <a:gd name="T10" fmla="*/ 15 w 402"/>
                  <a:gd name="T11" fmla="*/ 54 h 115"/>
                  <a:gd name="T12" fmla="*/ 3 w 402"/>
                  <a:gd name="T13" fmla="*/ 69 h 115"/>
                  <a:gd name="T14" fmla="*/ 9 w 402"/>
                  <a:gd name="T15" fmla="*/ 93 h 115"/>
                  <a:gd name="T16" fmla="*/ 54 w 402"/>
                  <a:gd name="T17" fmla="*/ 102 h 115"/>
                  <a:gd name="T18" fmla="*/ 198 w 402"/>
                  <a:gd name="T19" fmla="*/ 111 h 115"/>
                  <a:gd name="T20" fmla="*/ 336 w 402"/>
                  <a:gd name="T21" fmla="*/ 75 h 115"/>
                  <a:gd name="T22" fmla="*/ 375 w 402"/>
                  <a:gd name="T23" fmla="*/ 54 h 115"/>
                  <a:gd name="T24" fmla="*/ 402 w 402"/>
                  <a:gd name="T25" fmla="*/ 0 h 1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02" h="115">
                    <a:moveTo>
                      <a:pt x="402" y="0"/>
                    </a:moveTo>
                    <a:lnTo>
                      <a:pt x="384" y="12"/>
                    </a:lnTo>
                    <a:cubicBezTo>
                      <a:pt x="363" y="20"/>
                      <a:pt x="312" y="42"/>
                      <a:pt x="276" y="51"/>
                    </a:cubicBezTo>
                    <a:cubicBezTo>
                      <a:pt x="240" y="60"/>
                      <a:pt x="202" y="65"/>
                      <a:pt x="165" y="66"/>
                    </a:cubicBezTo>
                    <a:cubicBezTo>
                      <a:pt x="128" y="67"/>
                      <a:pt x="76" y="59"/>
                      <a:pt x="51" y="57"/>
                    </a:cubicBezTo>
                    <a:cubicBezTo>
                      <a:pt x="26" y="55"/>
                      <a:pt x="23" y="52"/>
                      <a:pt x="15" y="54"/>
                    </a:cubicBezTo>
                    <a:cubicBezTo>
                      <a:pt x="7" y="56"/>
                      <a:pt x="4" y="63"/>
                      <a:pt x="3" y="69"/>
                    </a:cubicBezTo>
                    <a:cubicBezTo>
                      <a:pt x="2" y="75"/>
                      <a:pt x="0" y="88"/>
                      <a:pt x="9" y="93"/>
                    </a:cubicBezTo>
                    <a:cubicBezTo>
                      <a:pt x="18" y="98"/>
                      <a:pt x="22" y="99"/>
                      <a:pt x="54" y="102"/>
                    </a:cubicBezTo>
                    <a:cubicBezTo>
                      <a:pt x="86" y="105"/>
                      <a:pt x="151" y="115"/>
                      <a:pt x="198" y="111"/>
                    </a:cubicBezTo>
                    <a:cubicBezTo>
                      <a:pt x="245" y="107"/>
                      <a:pt x="307" y="84"/>
                      <a:pt x="336" y="75"/>
                    </a:cubicBezTo>
                    <a:cubicBezTo>
                      <a:pt x="365" y="66"/>
                      <a:pt x="365" y="65"/>
                      <a:pt x="375" y="54"/>
                    </a:cubicBezTo>
                    <a:cubicBezTo>
                      <a:pt x="385" y="43"/>
                      <a:pt x="392" y="26"/>
                      <a:pt x="402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3" name="Group 30">
              <a:extLst>
                <a:ext uri="{FF2B5EF4-FFF2-40B4-BE49-F238E27FC236}">
                  <a16:creationId xmlns:a16="http://schemas.microsoft.com/office/drawing/2014/main" id="{1836B880-93D5-44C8-9DFF-664E1BD206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080"/>
              <a:ext cx="5776" cy="87"/>
              <a:chOff x="0" y="4185"/>
              <a:chExt cx="5776" cy="87"/>
            </a:xfrm>
          </p:grpSpPr>
          <p:sp>
            <p:nvSpPr>
              <p:cNvPr id="1034" name="Freeform 31">
                <a:extLst>
                  <a:ext uri="{FF2B5EF4-FFF2-40B4-BE49-F238E27FC236}">
                    <a16:creationId xmlns:a16="http://schemas.microsoft.com/office/drawing/2014/main" id="{C620A70C-5E1E-4083-A131-3985132F0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4200"/>
                <a:ext cx="1735" cy="72"/>
              </a:xfrm>
              <a:custGeom>
                <a:avLst/>
                <a:gdLst>
                  <a:gd name="T0" fmla="*/ 165 w 1735"/>
                  <a:gd name="T1" fmla="*/ 6 h 72"/>
                  <a:gd name="T2" fmla="*/ 450 w 1735"/>
                  <a:gd name="T3" fmla="*/ 3 h 72"/>
                  <a:gd name="T4" fmla="*/ 714 w 1735"/>
                  <a:gd name="T5" fmla="*/ 12 h 72"/>
                  <a:gd name="T6" fmla="*/ 957 w 1735"/>
                  <a:gd name="T7" fmla="*/ 24 h 72"/>
                  <a:gd name="T8" fmla="*/ 1173 w 1735"/>
                  <a:gd name="T9" fmla="*/ 24 h 72"/>
                  <a:gd name="T10" fmla="*/ 1473 w 1735"/>
                  <a:gd name="T11" fmla="*/ 15 h 72"/>
                  <a:gd name="T12" fmla="*/ 1617 w 1735"/>
                  <a:gd name="T13" fmla="*/ 0 h 72"/>
                  <a:gd name="T14" fmla="*/ 1719 w 1735"/>
                  <a:gd name="T15" fmla="*/ 15 h 72"/>
                  <a:gd name="T16" fmla="*/ 1716 w 1735"/>
                  <a:gd name="T17" fmla="*/ 66 h 72"/>
                  <a:gd name="T18" fmla="*/ 1632 w 1735"/>
                  <a:gd name="T19" fmla="*/ 51 h 72"/>
                  <a:gd name="T20" fmla="*/ 1407 w 1735"/>
                  <a:gd name="T21" fmla="*/ 51 h 72"/>
                  <a:gd name="T22" fmla="*/ 1191 w 1735"/>
                  <a:gd name="T23" fmla="*/ 48 h 72"/>
                  <a:gd name="T24" fmla="*/ 870 w 1735"/>
                  <a:gd name="T25" fmla="*/ 60 h 72"/>
                  <a:gd name="T26" fmla="*/ 492 w 1735"/>
                  <a:gd name="T27" fmla="*/ 48 h 72"/>
                  <a:gd name="T28" fmla="*/ 291 w 1735"/>
                  <a:gd name="T29" fmla="*/ 27 h 72"/>
                  <a:gd name="T30" fmla="*/ 21 w 1735"/>
                  <a:gd name="T31" fmla="*/ 36 h 72"/>
                  <a:gd name="T32" fmla="*/ 165 w 1735"/>
                  <a:gd name="T33" fmla="*/ 6 h 7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35" h="72">
                    <a:moveTo>
                      <a:pt x="165" y="6"/>
                    </a:moveTo>
                    <a:cubicBezTo>
                      <a:pt x="236" y="1"/>
                      <a:pt x="359" y="2"/>
                      <a:pt x="450" y="3"/>
                    </a:cubicBezTo>
                    <a:cubicBezTo>
                      <a:pt x="541" y="4"/>
                      <a:pt x="630" y="9"/>
                      <a:pt x="714" y="12"/>
                    </a:cubicBezTo>
                    <a:cubicBezTo>
                      <a:pt x="798" y="15"/>
                      <a:pt x="881" y="22"/>
                      <a:pt x="957" y="24"/>
                    </a:cubicBezTo>
                    <a:cubicBezTo>
                      <a:pt x="1033" y="26"/>
                      <a:pt x="1087" y="25"/>
                      <a:pt x="1173" y="24"/>
                    </a:cubicBezTo>
                    <a:cubicBezTo>
                      <a:pt x="1259" y="23"/>
                      <a:pt x="1399" y="19"/>
                      <a:pt x="1473" y="15"/>
                    </a:cubicBezTo>
                    <a:cubicBezTo>
                      <a:pt x="1547" y="11"/>
                      <a:pt x="1576" y="0"/>
                      <a:pt x="1617" y="0"/>
                    </a:cubicBezTo>
                    <a:cubicBezTo>
                      <a:pt x="1658" y="0"/>
                      <a:pt x="1703" y="4"/>
                      <a:pt x="1719" y="15"/>
                    </a:cubicBezTo>
                    <a:cubicBezTo>
                      <a:pt x="1735" y="26"/>
                      <a:pt x="1730" y="60"/>
                      <a:pt x="1716" y="66"/>
                    </a:cubicBezTo>
                    <a:cubicBezTo>
                      <a:pt x="1702" y="72"/>
                      <a:pt x="1683" y="53"/>
                      <a:pt x="1632" y="51"/>
                    </a:cubicBezTo>
                    <a:cubicBezTo>
                      <a:pt x="1581" y="49"/>
                      <a:pt x="1480" y="51"/>
                      <a:pt x="1407" y="51"/>
                    </a:cubicBezTo>
                    <a:cubicBezTo>
                      <a:pt x="1334" y="51"/>
                      <a:pt x="1280" y="47"/>
                      <a:pt x="1191" y="48"/>
                    </a:cubicBezTo>
                    <a:cubicBezTo>
                      <a:pt x="1102" y="49"/>
                      <a:pt x="986" y="60"/>
                      <a:pt x="870" y="60"/>
                    </a:cubicBezTo>
                    <a:cubicBezTo>
                      <a:pt x="754" y="60"/>
                      <a:pt x="588" y="53"/>
                      <a:pt x="492" y="48"/>
                    </a:cubicBezTo>
                    <a:cubicBezTo>
                      <a:pt x="396" y="43"/>
                      <a:pt x="369" y="29"/>
                      <a:pt x="291" y="27"/>
                    </a:cubicBezTo>
                    <a:cubicBezTo>
                      <a:pt x="213" y="25"/>
                      <a:pt x="42" y="39"/>
                      <a:pt x="21" y="36"/>
                    </a:cubicBezTo>
                    <a:cubicBezTo>
                      <a:pt x="0" y="33"/>
                      <a:pt x="94" y="11"/>
                      <a:pt x="165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" name="Freeform 32">
                <a:extLst>
                  <a:ext uri="{FF2B5EF4-FFF2-40B4-BE49-F238E27FC236}">
                    <a16:creationId xmlns:a16="http://schemas.microsoft.com/office/drawing/2014/main" id="{628A01EC-4D28-44CE-BC10-0A73CA09AC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7" y="4191"/>
                <a:ext cx="2655" cy="60"/>
              </a:xfrm>
              <a:custGeom>
                <a:avLst/>
                <a:gdLst>
                  <a:gd name="T0" fmla="*/ 2641 w 2655"/>
                  <a:gd name="T1" fmla="*/ 6 h 60"/>
                  <a:gd name="T2" fmla="*/ 2620 w 2655"/>
                  <a:gd name="T3" fmla="*/ 30 h 60"/>
                  <a:gd name="T4" fmla="*/ 2368 w 2655"/>
                  <a:gd name="T5" fmla="*/ 45 h 60"/>
                  <a:gd name="T6" fmla="*/ 2023 w 2655"/>
                  <a:gd name="T7" fmla="*/ 60 h 60"/>
                  <a:gd name="T8" fmla="*/ 1786 w 2655"/>
                  <a:gd name="T9" fmla="*/ 48 h 60"/>
                  <a:gd name="T10" fmla="*/ 1525 w 2655"/>
                  <a:gd name="T11" fmla="*/ 36 h 60"/>
                  <a:gd name="T12" fmla="*/ 1195 w 2655"/>
                  <a:gd name="T13" fmla="*/ 45 h 60"/>
                  <a:gd name="T14" fmla="*/ 817 w 2655"/>
                  <a:gd name="T15" fmla="*/ 39 h 60"/>
                  <a:gd name="T16" fmla="*/ 499 w 2655"/>
                  <a:gd name="T17" fmla="*/ 27 h 60"/>
                  <a:gd name="T18" fmla="*/ 136 w 2655"/>
                  <a:gd name="T19" fmla="*/ 39 h 60"/>
                  <a:gd name="T20" fmla="*/ 10 w 2655"/>
                  <a:gd name="T21" fmla="*/ 33 h 60"/>
                  <a:gd name="T22" fmla="*/ 76 w 2655"/>
                  <a:gd name="T23" fmla="*/ 24 h 60"/>
                  <a:gd name="T24" fmla="*/ 310 w 2655"/>
                  <a:gd name="T25" fmla="*/ 18 h 60"/>
                  <a:gd name="T26" fmla="*/ 544 w 2655"/>
                  <a:gd name="T27" fmla="*/ 0 h 60"/>
                  <a:gd name="T28" fmla="*/ 853 w 2655"/>
                  <a:gd name="T29" fmla="*/ 21 h 60"/>
                  <a:gd name="T30" fmla="*/ 1114 w 2655"/>
                  <a:gd name="T31" fmla="*/ 21 h 60"/>
                  <a:gd name="T32" fmla="*/ 1399 w 2655"/>
                  <a:gd name="T33" fmla="*/ 3 h 60"/>
                  <a:gd name="T34" fmla="*/ 1588 w 2655"/>
                  <a:gd name="T35" fmla="*/ 9 h 60"/>
                  <a:gd name="T36" fmla="*/ 1807 w 2655"/>
                  <a:gd name="T37" fmla="*/ 21 h 60"/>
                  <a:gd name="T38" fmla="*/ 2035 w 2655"/>
                  <a:gd name="T39" fmla="*/ 12 h 60"/>
                  <a:gd name="T40" fmla="*/ 2290 w 2655"/>
                  <a:gd name="T41" fmla="*/ 18 h 60"/>
                  <a:gd name="T42" fmla="*/ 2596 w 2655"/>
                  <a:gd name="T43" fmla="*/ 3 h 60"/>
                  <a:gd name="T44" fmla="*/ 2641 w 2655"/>
                  <a:gd name="T45" fmla="*/ 6 h 6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655" h="60">
                    <a:moveTo>
                      <a:pt x="2641" y="6"/>
                    </a:moveTo>
                    <a:lnTo>
                      <a:pt x="2620" y="30"/>
                    </a:lnTo>
                    <a:cubicBezTo>
                      <a:pt x="2575" y="36"/>
                      <a:pt x="2467" y="40"/>
                      <a:pt x="2368" y="45"/>
                    </a:cubicBezTo>
                    <a:cubicBezTo>
                      <a:pt x="2269" y="50"/>
                      <a:pt x="2120" y="60"/>
                      <a:pt x="2023" y="60"/>
                    </a:cubicBezTo>
                    <a:cubicBezTo>
                      <a:pt x="1926" y="60"/>
                      <a:pt x="1869" y="52"/>
                      <a:pt x="1786" y="48"/>
                    </a:cubicBezTo>
                    <a:cubicBezTo>
                      <a:pt x="1703" y="44"/>
                      <a:pt x="1623" y="36"/>
                      <a:pt x="1525" y="36"/>
                    </a:cubicBezTo>
                    <a:cubicBezTo>
                      <a:pt x="1427" y="36"/>
                      <a:pt x="1313" y="44"/>
                      <a:pt x="1195" y="45"/>
                    </a:cubicBezTo>
                    <a:cubicBezTo>
                      <a:pt x="1077" y="46"/>
                      <a:pt x="933" y="42"/>
                      <a:pt x="817" y="39"/>
                    </a:cubicBezTo>
                    <a:cubicBezTo>
                      <a:pt x="701" y="36"/>
                      <a:pt x="612" y="27"/>
                      <a:pt x="499" y="27"/>
                    </a:cubicBezTo>
                    <a:cubicBezTo>
                      <a:pt x="386" y="27"/>
                      <a:pt x="217" y="38"/>
                      <a:pt x="136" y="39"/>
                    </a:cubicBezTo>
                    <a:cubicBezTo>
                      <a:pt x="55" y="40"/>
                      <a:pt x="20" y="36"/>
                      <a:pt x="10" y="33"/>
                    </a:cubicBezTo>
                    <a:cubicBezTo>
                      <a:pt x="0" y="30"/>
                      <a:pt x="26" y="27"/>
                      <a:pt x="76" y="24"/>
                    </a:cubicBezTo>
                    <a:cubicBezTo>
                      <a:pt x="126" y="21"/>
                      <a:pt x="232" y="22"/>
                      <a:pt x="310" y="18"/>
                    </a:cubicBezTo>
                    <a:cubicBezTo>
                      <a:pt x="388" y="14"/>
                      <a:pt x="454" y="0"/>
                      <a:pt x="544" y="0"/>
                    </a:cubicBezTo>
                    <a:cubicBezTo>
                      <a:pt x="634" y="0"/>
                      <a:pt x="758" y="18"/>
                      <a:pt x="853" y="21"/>
                    </a:cubicBezTo>
                    <a:cubicBezTo>
                      <a:pt x="948" y="24"/>
                      <a:pt x="1023" y="24"/>
                      <a:pt x="1114" y="21"/>
                    </a:cubicBezTo>
                    <a:cubicBezTo>
                      <a:pt x="1205" y="18"/>
                      <a:pt x="1320" y="5"/>
                      <a:pt x="1399" y="3"/>
                    </a:cubicBezTo>
                    <a:cubicBezTo>
                      <a:pt x="1478" y="1"/>
                      <a:pt x="1520" y="6"/>
                      <a:pt x="1588" y="9"/>
                    </a:cubicBezTo>
                    <a:cubicBezTo>
                      <a:pt x="1656" y="12"/>
                      <a:pt x="1733" y="21"/>
                      <a:pt x="1807" y="21"/>
                    </a:cubicBezTo>
                    <a:cubicBezTo>
                      <a:pt x="1881" y="21"/>
                      <a:pt x="1955" y="12"/>
                      <a:pt x="2035" y="12"/>
                    </a:cubicBezTo>
                    <a:cubicBezTo>
                      <a:pt x="2115" y="12"/>
                      <a:pt x="2197" y="19"/>
                      <a:pt x="2290" y="18"/>
                    </a:cubicBezTo>
                    <a:cubicBezTo>
                      <a:pt x="2383" y="17"/>
                      <a:pt x="2537" y="5"/>
                      <a:pt x="2596" y="3"/>
                    </a:cubicBezTo>
                    <a:cubicBezTo>
                      <a:pt x="2655" y="1"/>
                      <a:pt x="2651" y="3"/>
                      <a:pt x="2641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6" name="Freeform 33">
                <a:extLst>
                  <a:ext uri="{FF2B5EF4-FFF2-40B4-BE49-F238E27FC236}">
                    <a16:creationId xmlns:a16="http://schemas.microsoft.com/office/drawing/2014/main" id="{EE999161-110A-40F4-9DCE-AA889B9CA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185"/>
                <a:ext cx="2041" cy="62"/>
              </a:xfrm>
              <a:custGeom>
                <a:avLst/>
                <a:gdLst>
                  <a:gd name="T0" fmla="*/ 1893 w 2041"/>
                  <a:gd name="T1" fmla="*/ 39 h 62"/>
                  <a:gd name="T2" fmla="*/ 1578 w 2041"/>
                  <a:gd name="T3" fmla="*/ 45 h 62"/>
                  <a:gd name="T4" fmla="*/ 1011 w 2041"/>
                  <a:gd name="T5" fmla="*/ 60 h 62"/>
                  <a:gd name="T6" fmla="*/ 438 w 2041"/>
                  <a:gd name="T7" fmla="*/ 57 h 62"/>
                  <a:gd name="T8" fmla="*/ 0 w 2041"/>
                  <a:gd name="T9" fmla="*/ 36 h 62"/>
                  <a:gd name="T10" fmla="*/ 0 w 2041"/>
                  <a:gd name="T11" fmla="*/ 3 h 62"/>
                  <a:gd name="T12" fmla="*/ 210 w 2041"/>
                  <a:gd name="T13" fmla="*/ 18 h 62"/>
                  <a:gd name="T14" fmla="*/ 474 w 2041"/>
                  <a:gd name="T15" fmla="*/ 21 h 62"/>
                  <a:gd name="T16" fmla="*/ 678 w 2041"/>
                  <a:gd name="T17" fmla="*/ 9 h 62"/>
                  <a:gd name="T18" fmla="*/ 897 w 2041"/>
                  <a:gd name="T19" fmla="*/ 9 h 62"/>
                  <a:gd name="T20" fmla="*/ 1167 w 2041"/>
                  <a:gd name="T21" fmla="*/ 30 h 62"/>
                  <a:gd name="T22" fmla="*/ 1500 w 2041"/>
                  <a:gd name="T23" fmla="*/ 24 h 62"/>
                  <a:gd name="T24" fmla="*/ 1758 w 2041"/>
                  <a:gd name="T25" fmla="*/ 3 h 62"/>
                  <a:gd name="T26" fmla="*/ 1938 w 2041"/>
                  <a:gd name="T27" fmla="*/ 18 h 62"/>
                  <a:gd name="T28" fmla="*/ 2034 w 2041"/>
                  <a:gd name="T29" fmla="*/ 33 h 62"/>
                  <a:gd name="T30" fmla="*/ 1893 w 2041"/>
                  <a:gd name="T31" fmla="*/ 39 h 6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041" h="62">
                    <a:moveTo>
                      <a:pt x="1893" y="39"/>
                    </a:moveTo>
                    <a:cubicBezTo>
                      <a:pt x="1817" y="41"/>
                      <a:pt x="1725" y="42"/>
                      <a:pt x="1578" y="45"/>
                    </a:cubicBezTo>
                    <a:cubicBezTo>
                      <a:pt x="1431" y="48"/>
                      <a:pt x="1201" y="58"/>
                      <a:pt x="1011" y="60"/>
                    </a:cubicBezTo>
                    <a:cubicBezTo>
                      <a:pt x="821" y="62"/>
                      <a:pt x="606" y="61"/>
                      <a:pt x="438" y="57"/>
                    </a:cubicBezTo>
                    <a:cubicBezTo>
                      <a:pt x="270" y="53"/>
                      <a:pt x="73" y="45"/>
                      <a:pt x="0" y="36"/>
                    </a:cubicBezTo>
                    <a:lnTo>
                      <a:pt x="0" y="3"/>
                    </a:lnTo>
                    <a:cubicBezTo>
                      <a:pt x="35" y="0"/>
                      <a:pt x="131" y="15"/>
                      <a:pt x="210" y="18"/>
                    </a:cubicBezTo>
                    <a:cubicBezTo>
                      <a:pt x="289" y="21"/>
                      <a:pt x="396" y="22"/>
                      <a:pt x="474" y="21"/>
                    </a:cubicBezTo>
                    <a:cubicBezTo>
                      <a:pt x="552" y="20"/>
                      <a:pt x="608" y="11"/>
                      <a:pt x="678" y="9"/>
                    </a:cubicBezTo>
                    <a:cubicBezTo>
                      <a:pt x="748" y="7"/>
                      <a:pt x="816" y="6"/>
                      <a:pt x="897" y="9"/>
                    </a:cubicBezTo>
                    <a:cubicBezTo>
                      <a:pt x="978" y="12"/>
                      <a:pt x="1067" y="28"/>
                      <a:pt x="1167" y="30"/>
                    </a:cubicBezTo>
                    <a:cubicBezTo>
                      <a:pt x="1267" y="32"/>
                      <a:pt x="1402" y="28"/>
                      <a:pt x="1500" y="24"/>
                    </a:cubicBezTo>
                    <a:cubicBezTo>
                      <a:pt x="1598" y="20"/>
                      <a:pt x="1685" y="4"/>
                      <a:pt x="1758" y="3"/>
                    </a:cubicBezTo>
                    <a:cubicBezTo>
                      <a:pt x="1831" y="2"/>
                      <a:pt x="1892" y="13"/>
                      <a:pt x="1938" y="18"/>
                    </a:cubicBezTo>
                    <a:cubicBezTo>
                      <a:pt x="1984" y="23"/>
                      <a:pt x="2041" y="30"/>
                      <a:pt x="2034" y="33"/>
                    </a:cubicBezTo>
                    <a:cubicBezTo>
                      <a:pt x="2027" y="36"/>
                      <a:pt x="1969" y="37"/>
                      <a:pt x="1893" y="3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0F6B48DA-D52B-42C3-B82B-E6F057644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1F23E4D-A69B-4BDA-BA69-33D0171BF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33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F989C8-A2CB-4111-8A46-F7A8496793F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latin typeface="宋体" charset="0"/>
                <a:ea typeface="黑体" charset="0"/>
                <a:cs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3512D09-0C4E-48B5-9FA5-3BC4F99729C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宋体" charset="0"/>
                <a:ea typeface="黑体" charset="0"/>
                <a:cs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E59F4AD-71E4-4B85-A332-BC0B0ECE4A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7C402C3B-CAC0-43D1-82E7-5FF3D8A070A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pitchFamily="2" charset="-122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pitchFamily="2" charset="-122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pitchFamily="2" charset="-122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pitchFamily="2" charset="-122"/>
          <a:ea typeface="宋体" pitchFamily="2" charset="-122"/>
          <a:cs typeface="宋体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itchFamily="2" charset="-122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itchFamily="2" charset="-122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itchFamily="2" charset="-122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itchFamily="2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93750" indent="-33655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3">
            <a:extLst>
              <a:ext uri="{FF2B5EF4-FFF2-40B4-BE49-F238E27FC236}">
                <a16:creationId xmlns:a16="http://schemas.microsoft.com/office/drawing/2014/main" id="{5388E3A0-1BEF-4FDE-A674-73D59E3443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BEDFF1-380D-4ED0-BE84-784DCEEFD6BF}" type="slidenum">
              <a:rPr kumimoji="0" lang="zh-CN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kumimoji="0" lang="en-US" altLang="zh-CN" sz="14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B090641D-B305-4B28-8229-9086A179E18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1052513"/>
            <a:ext cx="7772400" cy="3384550"/>
          </a:xfrm>
        </p:spPr>
        <p:txBody>
          <a:bodyPr/>
          <a:lstStyle/>
          <a:p>
            <a:pPr algn="l"/>
            <a:r>
              <a:rPr kumimoji="0" lang="zh-CN" altLang="en-US" sz="2400" b="1" i="1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0" lang="en-US" altLang="zh-CN" sz="2400" b="1" i="1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sz="2400" b="1" i="1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讲：</a:t>
            </a:r>
            <a:br>
              <a:rPr kumimoji="0" lang="en-US" altLang="zh-CN" sz="1400" b="1" i="1">
                <a:solidFill>
                  <a:srgbClr val="494EAD"/>
                </a:solidFill>
                <a:latin typeface="楷体_GB2312" pitchFamily="49" charset="-122"/>
              </a:rPr>
            </a:br>
            <a:br>
              <a:rPr kumimoji="0" lang="en-US" altLang="zh-CN" sz="1800" b="1" i="1">
                <a:solidFill>
                  <a:srgbClr val="494EAD"/>
                </a:solidFill>
                <a:latin typeface="楷体_GB2312" pitchFamily="49" charset="-122"/>
              </a:rPr>
            </a:br>
            <a:br>
              <a:rPr kumimoji="0" lang="en-US" altLang="zh-CN" sz="1400" b="1" i="1">
                <a:solidFill>
                  <a:srgbClr val="494EAD"/>
                </a:solidFill>
                <a:latin typeface="楷体_GB2312" pitchFamily="49" charset="-122"/>
              </a:rPr>
            </a:br>
            <a:r>
              <a:rPr kumimoji="0" lang="en-US" altLang="zh-CN" sz="1400" b="1" i="1">
                <a:solidFill>
                  <a:srgbClr val="494EAD"/>
                </a:solidFill>
                <a:latin typeface="楷体_GB2312" pitchFamily="49" charset="-122"/>
              </a:rPr>
              <a:t> </a:t>
            </a:r>
            <a:br>
              <a:rPr kumimoji="0"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</a:br>
            <a:r>
              <a:rPr kumimoji="0"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                E-R</a:t>
            </a:r>
            <a:r>
              <a:rPr kumimoji="0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模型扩展知识</a:t>
            </a:r>
            <a:endParaRPr kumimoji="0" lang="en-US" altLang="zh-CN" sz="3600">
              <a:latin typeface="黑体" panose="02010609060101010101" pitchFamily="49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9732ABC-4BC5-40FF-A4F7-A65065703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476250"/>
            <a:ext cx="33845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课程名称</a:t>
            </a:r>
            <a: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黑体" panose="02010609060101010101" pitchFamily="49" charset="-122"/>
              </a:rPr>
              <a:t>: </a:t>
            </a:r>
            <a:r>
              <a:rPr kumimoji="0" lang="zh-CN" altLang="en-US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数据库系统</a:t>
            </a:r>
            <a: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黑体" panose="02010609060101010101" pitchFamily="49" charset="-122"/>
              </a:rPr>
              <a:t> </a:t>
            </a:r>
            <a:b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黑体" panose="02010609060101010101" pitchFamily="49" charset="-122"/>
              </a:rPr>
            </a:br>
            <a: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黑体" panose="02010609060101010101" pitchFamily="49" charset="-122"/>
              </a:rPr>
              <a:t>--------------------</a:t>
            </a:r>
            <a:r>
              <a:rPr kumimoji="0" lang="zh-CN" altLang="en-US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黑体" panose="02010609060101010101" pitchFamily="49" charset="-122"/>
              </a:rPr>
              <a:t>--------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A0975F2F-9421-4F84-8449-CD24FA157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4370388"/>
            <a:ext cx="701992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kumimoji="0"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kumimoji="0" lang="en-US" altLang="zh-CN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单 位：重庆大学计算机学院</a:t>
            </a:r>
            <a:endParaRPr kumimoji="0" lang="zh-CN" altLang="en-US" sz="2000" b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>
            <a:extLst>
              <a:ext uri="{FF2B5EF4-FFF2-40B4-BE49-F238E27FC236}">
                <a16:creationId xmlns:a16="http://schemas.microsoft.com/office/drawing/2014/main" id="{0E8B8F83-0A2E-4E3A-BC5C-05E8CF9B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684213"/>
            <a:ext cx="6064250" cy="979487"/>
          </a:xfrm>
        </p:spPr>
        <p:txBody>
          <a:bodyPr/>
          <a:lstStyle/>
          <a:p>
            <a:r>
              <a:rPr kumimoji="0" lang="zh-CN" altLang="en-US" sz="24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设计方法二：放在课程实体集中</a:t>
            </a:r>
          </a:p>
        </p:txBody>
      </p:sp>
      <p:sp>
        <p:nvSpPr>
          <p:cNvPr id="25602" name="内容占位符 2">
            <a:extLst>
              <a:ext uri="{FF2B5EF4-FFF2-40B4-BE49-F238E27FC236}">
                <a16:creationId xmlns:a16="http://schemas.microsoft.com/office/drawing/2014/main" id="{91CFFFFE-BD59-4F94-A25A-4A8883A84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13" y="1719263"/>
            <a:ext cx="6122987" cy="1174750"/>
          </a:xfrm>
        </p:spPr>
        <p:txBody>
          <a:bodyPr/>
          <a:lstStyle/>
          <a:p>
            <a:pPr marL="0" indent="0">
              <a:buFontTx/>
              <a:buNone/>
            </a:pPr>
            <a:r>
              <a:rPr kumimoji="0" lang="zh-CN" altLang="en-US" sz="2400">
                <a:solidFill>
                  <a:srgbClr val="0000FF"/>
                </a:solidFill>
              </a:rPr>
              <a:t>有无问题？</a:t>
            </a:r>
            <a:endParaRPr kumimoji="0" lang="en-US" altLang="zh-CN" sz="2000">
              <a:solidFill>
                <a:srgbClr val="0000FF"/>
              </a:solidFill>
            </a:endParaRPr>
          </a:p>
          <a:p>
            <a:pPr marL="0" indent="0">
              <a:buFontTx/>
              <a:buNone/>
            </a:pPr>
            <a:r>
              <a:rPr kumimoji="0" lang="zh-CN" altLang="en-US" sz="2000">
                <a:solidFill>
                  <a:srgbClr val="2A2A39"/>
                </a:solidFill>
              </a:rPr>
              <a:t>难以区分是那个学生的成绩！</a:t>
            </a:r>
            <a:endParaRPr kumimoji="0"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r>
              <a:rPr kumimoji="0" lang="zh-CN" altLang="zh-CN" sz="2000">
                <a:solidFill>
                  <a:srgbClr val="2A2A39"/>
                </a:solidFill>
              </a:rPr>
              <a:t>(</a:t>
            </a:r>
            <a:r>
              <a:rPr kumimoji="0" lang="zh-CN" altLang="en-US" sz="2000">
                <a:solidFill>
                  <a:srgbClr val="2A2A39"/>
                </a:solidFill>
              </a:rPr>
              <a:t>除非采用不断增长的超长文字属性来描述</a:t>
            </a:r>
            <a:r>
              <a:rPr kumimoji="0" lang="en-US" altLang="zh-CN" sz="2000">
                <a:solidFill>
                  <a:srgbClr val="2A2A39"/>
                </a:solidFill>
              </a:rPr>
              <a:t>)</a:t>
            </a:r>
            <a:endParaRPr kumimoji="0" lang="zh-CN" altLang="en-US" sz="2000">
              <a:solidFill>
                <a:srgbClr val="2A2A39"/>
              </a:solidFill>
            </a:endParaRPr>
          </a:p>
        </p:txBody>
      </p:sp>
      <p:grpSp>
        <p:nvGrpSpPr>
          <p:cNvPr id="22531" name="组 2">
            <a:extLst>
              <a:ext uri="{FF2B5EF4-FFF2-40B4-BE49-F238E27FC236}">
                <a16:creationId xmlns:a16="http://schemas.microsoft.com/office/drawing/2014/main" id="{93856482-F762-4B19-977E-0783C67633AC}"/>
              </a:ext>
            </a:extLst>
          </p:cNvPr>
          <p:cNvGrpSpPr>
            <a:grpSpLocks/>
          </p:cNvGrpSpPr>
          <p:nvPr/>
        </p:nvGrpSpPr>
        <p:grpSpPr bwMode="auto">
          <a:xfrm>
            <a:off x="903288" y="3446463"/>
            <a:ext cx="6856412" cy="2700337"/>
            <a:chOff x="1374775" y="2781300"/>
            <a:chExt cx="6970939" cy="2987675"/>
          </a:xfrm>
        </p:grpSpPr>
        <p:sp>
          <p:nvSpPr>
            <p:cNvPr id="15364" name="矩形 3">
              <a:extLst>
                <a:ext uri="{FF2B5EF4-FFF2-40B4-BE49-F238E27FC236}">
                  <a16:creationId xmlns:a16="http://schemas.microsoft.com/office/drawing/2014/main" id="{74B17901-728C-415D-A87F-A5FE36D2F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857" y="3861500"/>
              <a:ext cx="1116900" cy="5040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b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charset="0"/>
                </a:rPr>
                <a:t>学生</a:t>
              </a:r>
            </a:p>
          </p:txBody>
        </p:sp>
        <p:sp>
          <p:nvSpPr>
            <p:cNvPr id="15365" name="矩形 4">
              <a:extLst>
                <a:ext uri="{FF2B5EF4-FFF2-40B4-BE49-F238E27FC236}">
                  <a16:creationId xmlns:a16="http://schemas.microsoft.com/office/drawing/2014/main" id="{46AAA352-CFD3-4355-81CF-8E742A919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8301" y="3824615"/>
              <a:ext cx="1116900" cy="50409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</a:t>
              </a:r>
            </a:p>
          </p:txBody>
        </p:sp>
        <p:sp>
          <p:nvSpPr>
            <p:cNvPr id="15366" name="菱形 5">
              <a:extLst>
                <a:ext uri="{FF2B5EF4-FFF2-40B4-BE49-F238E27FC236}">
                  <a16:creationId xmlns:a16="http://schemas.microsoft.com/office/drawing/2014/main" id="{AC4A3358-E172-4948-99D6-01E3901F2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326" y="3608575"/>
              <a:ext cx="1502650" cy="973058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学习</a:t>
              </a:r>
            </a:p>
          </p:txBody>
        </p:sp>
        <p:cxnSp>
          <p:nvCxnSpPr>
            <p:cNvPr id="22539" name="直接连接符 6">
              <a:extLst>
                <a:ext uri="{FF2B5EF4-FFF2-40B4-BE49-F238E27FC236}">
                  <a16:creationId xmlns:a16="http://schemas.microsoft.com/office/drawing/2014/main" id="{FFCDC4B0-9333-4B06-B832-19E0F5E7DABE}"/>
                </a:ext>
              </a:extLst>
            </p:cNvPr>
            <p:cNvCxnSpPr>
              <a:cxnSpLocks noChangeShapeType="1"/>
              <a:stCxn id="15364" idx="3"/>
              <a:endCxn id="15366" idx="1"/>
            </p:cNvCxnSpPr>
            <p:nvPr/>
          </p:nvCxnSpPr>
          <p:spPr bwMode="auto">
            <a:xfrm flipV="1">
              <a:off x="3030756" y="4095104"/>
              <a:ext cx="779570" cy="175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0" name="直接连接符 7">
              <a:extLst>
                <a:ext uri="{FF2B5EF4-FFF2-40B4-BE49-F238E27FC236}">
                  <a16:creationId xmlns:a16="http://schemas.microsoft.com/office/drawing/2014/main" id="{4AB51736-FD55-4D59-A654-76E62AF856C8}"/>
                </a:ext>
              </a:extLst>
            </p:cNvPr>
            <p:cNvCxnSpPr>
              <a:cxnSpLocks noChangeShapeType="1"/>
              <a:endCxn id="15365" idx="1"/>
            </p:cNvCxnSpPr>
            <p:nvPr/>
          </p:nvCxnSpPr>
          <p:spPr bwMode="auto">
            <a:xfrm flipV="1">
              <a:off x="5298450" y="4077540"/>
              <a:ext cx="719852" cy="175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69" name="椭圆 8">
              <a:extLst>
                <a:ext uri="{FF2B5EF4-FFF2-40B4-BE49-F238E27FC236}">
                  <a16:creationId xmlns:a16="http://schemas.microsoft.com/office/drawing/2014/main" id="{F3737D7C-7EE4-48B0-82CE-37B0AAA55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775" y="2816428"/>
              <a:ext cx="1008760" cy="4689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sz="1800" b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charset="0"/>
                </a:rPr>
                <a:t>姓名</a:t>
              </a:r>
            </a:p>
          </p:txBody>
        </p:sp>
        <p:sp>
          <p:nvSpPr>
            <p:cNvPr id="15370" name="椭圆 9">
              <a:extLst>
                <a:ext uri="{FF2B5EF4-FFF2-40B4-BE49-F238E27FC236}">
                  <a16:creationId xmlns:a16="http://schemas.microsoft.com/office/drawing/2014/main" id="{250F3FBE-DBBB-4DF9-AF4E-3ADF984BE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493" y="5300011"/>
              <a:ext cx="1008760" cy="4689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sz="1800" b="0" u="sng" dirty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charset="0"/>
                </a:rPr>
                <a:t>学号</a:t>
              </a:r>
            </a:p>
          </p:txBody>
        </p:sp>
        <p:cxnSp>
          <p:nvCxnSpPr>
            <p:cNvPr id="22543" name="直接连接符 10">
              <a:extLst>
                <a:ext uri="{FF2B5EF4-FFF2-40B4-BE49-F238E27FC236}">
                  <a16:creationId xmlns:a16="http://schemas.microsoft.com/office/drawing/2014/main" id="{CBE38B38-0C82-415E-80A9-414A86B640EA}"/>
                </a:ext>
              </a:extLst>
            </p:cNvPr>
            <p:cNvCxnSpPr>
              <a:cxnSpLocks noChangeShapeType="1"/>
              <a:stCxn id="15369" idx="4"/>
              <a:endCxn id="15364" idx="0"/>
            </p:cNvCxnSpPr>
            <p:nvPr/>
          </p:nvCxnSpPr>
          <p:spPr bwMode="auto">
            <a:xfrm>
              <a:off x="1878348" y="3285393"/>
              <a:ext cx="595572" cy="5761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4" name="直接连接符 11">
              <a:extLst>
                <a:ext uri="{FF2B5EF4-FFF2-40B4-BE49-F238E27FC236}">
                  <a16:creationId xmlns:a16="http://schemas.microsoft.com/office/drawing/2014/main" id="{9D41F1DE-77AC-4958-85D3-10DA943058C9}"/>
                </a:ext>
              </a:extLst>
            </p:cNvPr>
            <p:cNvCxnSpPr>
              <a:cxnSpLocks noChangeShapeType="1"/>
              <a:stCxn id="15364" idx="2"/>
            </p:cNvCxnSpPr>
            <p:nvPr/>
          </p:nvCxnSpPr>
          <p:spPr bwMode="auto">
            <a:xfrm flipH="1">
              <a:off x="2175327" y="4365594"/>
              <a:ext cx="298593" cy="9344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3" name="椭圆 12">
              <a:extLst>
                <a:ext uri="{FF2B5EF4-FFF2-40B4-BE49-F238E27FC236}">
                  <a16:creationId xmlns:a16="http://schemas.microsoft.com/office/drawing/2014/main" id="{4895C389-96A0-4447-B799-56CA9DC02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4437" y="2781300"/>
              <a:ext cx="1851277" cy="4689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课程名称</a:t>
              </a:r>
            </a:p>
          </p:txBody>
        </p:sp>
        <p:sp>
          <p:nvSpPr>
            <p:cNvPr id="15374" name="椭圆 13">
              <a:extLst>
                <a:ext uri="{FF2B5EF4-FFF2-40B4-BE49-F238E27FC236}">
                  <a16:creationId xmlns:a16="http://schemas.microsoft.com/office/drawing/2014/main" id="{1412D66C-E434-4F8C-ABE2-475F498FE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4437" y="5264882"/>
              <a:ext cx="1814155" cy="46720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 u="sng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课程编号</a:t>
              </a:r>
            </a:p>
          </p:txBody>
        </p:sp>
        <p:cxnSp>
          <p:nvCxnSpPr>
            <p:cNvPr id="22547" name="直接连接符 14">
              <a:extLst>
                <a:ext uri="{FF2B5EF4-FFF2-40B4-BE49-F238E27FC236}">
                  <a16:creationId xmlns:a16="http://schemas.microsoft.com/office/drawing/2014/main" id="{3D502D69-457B-4955-AF14-414FDCE33B11}"/>
                </a:ext>
              </a:extLst>
            </p:cNvPr>
            <p:cNvCxnSpPr>
              <a:cxnSpLocks noChangeShapeType="1"/>
              <a:endCxn id="15365" idx="0"/>
            </p:cNvCxnSpPr>
            <p:nvPr/>
          </p:nvCxnSpPr>
          <p:spPr bwMode="auto">
            <a:xfrm flipH="1">
              <a:off x="6576751" y="3241483"/>
              <a:ext cx="694027" cy="5831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8" name="直接连接符 15">
              <a:extLst>
                <a:ext uri="{FF2B5EF4-FFF2-40B4-BE49-F238E27FC236}">
                  <a16:creationId xmlns:a16="http://schemas.microsoft.com/office/drawing/2014/main" id="{C2C1A237-C010-4A5A-B62C-95BDEB372E66}"/>
                </a:ext>
              </a:extLst>
            </p:cNvPr>
            <p:cNvCxnSpPr>
              <a:cxnSpLocks noChangeShapeType="1"/>
              <a:stCxn id="15365" idx="2"/>
            </p:cNvCxnSpPr>
            <p:nvPr/>
          </p:nvCxnSpPr>
          <p:spPr bwMode="auto">
            <a:xfrm>
              <a:off x="6576751" y="4328708"/>
              <a:ext cx="863500" cy="936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7" name="椭圆 16">
              <a:extLst>
                <a:ext uri="{FF2B5EF4-FFF2-40B4-BE49-F238E27FC236}">
                  <a16:creationId xmlns:a16="http://schemas.microsoft.com/office/drawing/2014/main" id="{622B4299-F141-4023-A9A8-54DD95DA1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433" y="2816428"/>
              <a:ext cx="1008761" cy="468964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>
                  <a:solidFill>
                    <a:srgbClr val="8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成绩</a:t>
              </a:r>
            </a:p>
          </p:txBody>
        </p:sp>
        <p:cxnSp>
          <p:nvCxnSpPr>
            <p:cNvPr id="22550" name="直接连接符 17">
              <a:extLst>
                <a:ext uri="{FF2B5EF4-FFF2-40B4-BE49-F238E27FC236}">
                  <a16:creationId xmlns:a16="http://schemas.microsoft.com/office/drawing/2014/main" id="{C805D328-696A-40D9-81F0-8AB4DA304F1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31006" y="3285393"/>
              <a:ext cx="755360" cy="539222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30">
            <a:extLst>
              <a:ext uri="{FF2B5EF4-FFF2-40B4-BE49-F238E27FC236}">
                <a16:creationId xmlns:a16="http://schemas.microsoft.com/office/drawing/2014/main" id="{CF0C7EEF-0DFB-478C-873A-AB22AEF9C181}"/>
              </a:ext>
            </a:extLst>
          </p:cNvPr>
          <p:cNvGrpSpPr>
            <a:grpSpLocks/>
          </p:cNvGrpSpPr>
          <p:nvPr/>
        </p:nvGrpSpPr>
        <p:grpSpPr bwMode="auto">
          <a:xfrm>
            <a:off x="5510213" y="1622425"/>
            <a:ext cx="1162050" cy="1439863"/>
            <a:chOff x="4233" y="1460"/>
            <a:chExt cx="1473" cy="624"/>
          </a:xfrm>
        </p:grpSpPr>
        <p:sp>
          <p:nvSpPr>
            <p:cNvPr id="22534" name="Rectangle 28">
              <a:extLst>
                <a:ext uri="{FF2B5EF4-FFF2-40B4-BE49-F238E27FC236}">
                  <a16:creationId xmlns:a16="http://schemas.microsoft.com/office/drawing/2014/main" id="{0203F3F1-9F21-4882-BED3-8F2F8A9AE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" y="1460"/>
              <a:ext cx="1457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课程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 u="sng"/>
                <a:t>课程编号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课程名称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成绩</a:t>
              </a:r>
              <a:r>
                <a:rPr kumimoji="0" lang="en-US" altLang="zh-CN" sz="2000" b="0"/>
                <a:t>     </a:t>
              </a:r>
              <a:r>
                <a:rPr kumimoji="0" lang="zh-CN" altLang="en-US" sz="2000" b="0">
                  <a:solidFill>
                    <a:srgbClr val="800000"/>
                  </a:solidFill>
                </a:rPr>
                <a:t>张三</a:t>
              </a:r>
              <a:r>
                <a:rPr kumimoji="0" lang="zh-CN" altLang="zh-CN" sz="2000" b="0">
                  <a:solidFill>
                    <a:srgbClr val="800000"/>
                  </a:solidFill>
                </a:rPr>
                <a:t>6</a:t>
              </a:r>
              <a:r>
                <a:rPr kumimoji="0" lang="en-US" altLang="zh-CN" sz="2000" b="0">
                  <a:solidFill>
                    <a:srgbClr val="800000"/>
                  </a:solidFill>
                </a:rPr>
                <a:t>6,</a:t>
              </a:r>
              <a:r>
                <a:rPr kumimoji="0" lang="zh-CN" altLang="en-US" sz="2000" b="0">
                  <a:solidFill>
                    <a:srgbClr val="800000"/>
                  </a:solidFill>
                </a:rPr>
                <a:t>李四</a:t>
              </a:r>
              <a:r>
                <a:rPr kumimoji="0" lang="en-US" altLang="zh-CN" sz="2000" b="0">
                  <a:solidFill>
                    <a:srgbClr val="800000"/>
                  </a:solidFill>
                </a:rPr>
                <a:t>88</a:t>
              </a:r>
              <a:r>
                <a:rPr kumimoji="0" lang="zh-CN" altLang="en-US" sz="2000" b="0">
                  <a:solidFill>
                    <a:srgbClr val="800000"/>
                  </a:solidFill>
                </a:rPr>
                <a:t>，</a:t>
              </a:r>
              <a:r>
                <a:rPr kumimoji="0" lang="is-IS" altLang="zh-CN" sz="2000" b="0">
                  <a:solidFill>
                    <a:srgbClr val="800000"/>
                  </a:solidFill>
                </a:rPr>
                <a:t>…</a:t>
              </a:r>
              <a:endParaRPr kumimoji="0" lang="zh-CN" altLang="en-US" sz="2000" b="0">
                <a:solidFill>
                  <a:srgbClr val="800000"/>
                </a:solidFill>
              </a:endParaRPr>
            </a:p>
          </p:txBody>
        </p:sp>
        <p:sp>
          <p:nvSpPr>
            <p:cNvPr id="23" name="Line 29">
              <a:extLst>
                <a:ext uri="{FF2B5EF4-FFF2-40B4-BE49-F238E27FC236}">
                  <a16:creationId xmlns:a16="http://schemas.microsoft.com/office/drawing/2014/main" id="{FC3A9621-3AC6-4725-9BD3-9E5C7B7F3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3" y="1652"/>
              <a:ext cx="10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algn="r">
                <a:defRPr/>
              </a:pPr>
              <a:endParaRPr lang="zh-CN" altLang="en-US" b="0">
                <a:latin typeface="+mn-ea"/>
                <a:ea typeface="+mn-ea"/>
                <a:cs typeface="黑体" charset="0"/>
              </a:endParaRPr>
            </a:p>
          </p:txBody>
        </p:sp>
      </p:grpSp>
      <p:sp>
        <p:nvSpPr>
          <p:cNvPr id="22533" name="矩形 23">
            <a:extLst>
              <a:ext uri="{FF2B5EF4-FFF2-40B4-BE49-F238E27FC236}">
                <a16:creationId xmlns:a16="http://schemas.microsoft.com/office/drawing/2014/main" id="{7EBA7ED4-44B3-47E3-9670-3060F2ED5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488" y="127000"/>
            <a:ext cx="2493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确定属性的位置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A4042E53-41C0-450C-A5C3-4621080D4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61975"/>
            <a:ext cx="7772400" cy="1143000"/>
          </a:xfrm>
        </p:spPr>
        <p:txBody>
          <a:bodyPr/>
          <a:lstStyle/>
          <a:p>
            <a:r>
              <a:rPr kumimoji="0" lang="zh-CN" altLang="en-US" sz="24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设计方法三：：放在联系上</a:t>
            </a: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1C3761CC-BCB3-479C-98BA-50FFE2B9A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685925"/>
            <a:ext cx="5214937" cy="1731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kumimoji="0" lang="zh-CN" altLang="en-US" sz="2400">
                <a:solidFill>
                  <a:srgbClr val="0000FF"/>
                </a:solidFill>
              </a:rPr>
              <a:t>有无问题？</a:t>
            </a:r>
            <a:endParaRPr kumimoji="0" lang="en-US" altLang="zh-CN" sz="2400">
              <a:solidFill>
                <a:srgbClr val="0000FF"/>
              </a:solidFill>
            </a:endParaRPr>
          </a:p>
          <a:p>
            <a:pPr marL="0" indent="0">
              <a:buFontTx/>
              <a:buNone/>
            </a:pPr>
            <a:r>
              <a:rPr kumimoji="0" lang="zh-CN" altLang="en-US" sz="2000">
                <a:solidFill>
                  <a:srgbClr val="2A2A39"/>
                </a:solidFill>
              </a:rPr>
              <a:t>这才是合理的位置！</a:t>
            </a:r>
            <a:endParaRPr kumimoji="0"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r>
              <a:rPr kumimoji="0" lang="zh-CN" altLang="en-US" sz="2000">
                <a:solidFill>
                  <a:srgbClr val="333333"/>
                </a:solidFill>
              </a:rPr>
              <a:t>因学生和课程之间是多对多关系！</a:t>
            </a:r>
            <a:endParaRPr kumimoji="0" lang="zh-CN" altLang="en-US" sz="2400">
              <a:solidFill>
                <a:srgbClr val="333333"/>
              </a:solidFill>
            </a:endParaRPr>
          </a:p>
        </p:txBody>
      </p:sp>
      <p:grpSp>
        <p:nvGrpSpPr>
          <p:cNvPr id="23555" name="Group 21">
            <a:extLst>
              <a:ext uri="{FF2B5EF4-FFF2-40B4-BE49-F238E27FC236}">
                <a16:creationId xmlns:a16="http://schemas.microsoft.com/office/drawing/2014/main" id="{291152AA-D84D-4ED5-8CAD-EABFA2BD4811}"/>
              </a:ext>
            </a:extLst>
          </p:cNvPr>
          <p:cNvGrpSpPr>
            <a:grpSpLocks/>
          </p:cNvGrpSpPr>
          <p:nvPr/>
        </p:nvGrpSpPr>
        <p:grpSpPr bwMode="auto">
          <a:xfrm>
            <a:off x="1093788" y="3265488"/>
            <a:ext cx="6713537" cy="2801937"/>
            <a:chOff x="1406" y="1502"/>
            <a:chExt cx="4317" cy="2132"/>
          </a:xfrm>
        </p:grpSpPr>
        <p:sp>
          <p:nvSpPr>
            <p:cNvPr id="16388" name="矩形 3">
              <a:extLst>
                <a:ext uri="{FF2B5EF4-FFF2-40B4-BE49-F238E27FC236}">
                  <a16:creationId xmlns:a16="http://schemas.microsoft.com/office/drawing/2014/main" id="{26275AF8-6339-4399-8399-388C2B8BA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432"/>
              <a:ext cx="703" cy="3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b="0">
                  <a:solidFill>
                    <a:srgbClr val="333333"/>
                  </a:solidFill>
                  <a:latin typeface="+mn-ea"/>
                  <a:ea typeface="+mn-ea"/>
                  <a:cs typeface="黑体" charset="0"/>
                </a:rPr>
                <a:t>学生</a:t>
              </a:r>
            </a:p>
          </p:txBody>
        </p:sp>
        <p:sp>
          <p:nvSpPr>
            <p:cNvPr id="16389" name="矩形 4">
              <a:extLst>
                <a:ext uri="{FF2B5EF4-FFF2-40B4-BE49-F238E27FC236}">
                  <a16:creationId xmlns:a16="http://schemas.microsoft.com/office/drawing/2014/main" id="{194D5AC9-A3A0-49CE-9793-CE5D63C18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2409"/>
              <a:ext cx="704" cy="3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b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</a:t>
              </a:r>
            </a:p>
          </p:txBody>
        </p:sp>
        <p:sp>
          <p:nvSpPr>
            <p:cNvPr id="16390" name="菱形 5">
              <a:extLst>
                <a:ext uri="{FF2B5EF4-FFF2-40B4-BE49-F238E27FC236}">
                  <a16:creationId xmlns:a16="http://schemas.microsoft.com/office/drawing/2014/main" id="{FA98FEE9-5C86-4689-934F-FF3E91AB1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2273"/>
              <a:ext cx="904" cy="615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学习</a:t>
              </a:r>
            </a:p>
          </p:txBody>
        </p:sp>
        <p:cxnSp>
          <p:nvCxnSpPr>
            <p:cNvPr id="23563" name="直接连接符 6">
              <a:extLst>
                <a:ext uri="{FF2B5EF4-FFF2-40B4-BE49-F238E27FC236}">
                  <a16:creationId xmlns:a16="http://schemas.microsoft.com/office/drawing/2014/main" id="{25C89EDC-8606-429E-AE39-005954E49839}"/>
                </a:ext>
              </a:extLst>
            </p:cNvPr>
            <p:cNvCxnSpPr>
              <a:cxnSpLocks noChangeShapeType="1"/>
              <a:stCxn id="16388" idx="3"/>
              <a:endCxn id="16390" idx="1"/>
            </p:cNvCxnSpPr>
            <p:nvPr/>
          </p:nvCxnSpPr>
          <p:spPr bwMode="auto">
            <a:xfrm flipV="1">
              <a:off x="2449" y="2579"/>
              <a:ext cx="530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4" name="直接连接符 7">
              <a:extLst>
                <a:ext uri="{FF2B5EF4-FFF2-40B4-BE49-F238E27FC236}">
                  <a16:creationId xmlns:a16="http://schemas.microsoft.com/office/drawing/2014/main" id="{9256A39A-53CC-4070-8D12-58CB69A1D9C6}"/>
                </a:ext>
              </a:extLst>
            </p:cNvPr>
            <p:cNvCxnSpPr>
              <a:cxnSpLocks noChangeShapeType="1"/>
              <a:endCxn id="16389" idx="1"/>
            </p:cNvCxnSpPr>
            <p:nvPr/>
          </p:nvCxnSpPr>
          <p:spPr bwMode="auto">
            <a:xfrm flipV="1">
              <a:off x="3878" y="2569"/>
              <a:ext cx="450" cy="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93" name="椭圆 8">
              <a:extLst>
                <a:ext uri="{FF2B5EF4-FFF2-40B4-BE49-F238E27FC236}">
                  <a16:creationId xmlns:a16="http://schemas.microsoft.com/office/drawing/2014/main" id="{0804DB46-5416-4E74-B242-2378A9959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1774"/>
              <a:ext cx="635" cy="29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sz="1800" b="0">
                  <a:solidFill>
                    <a:srgbClr val="333333"/>
                  </a:solidFill>
                  <a:latin typeface="+mn-ea"/>
                  <a:ea typeface="+mn-ea"/>
                  <a:cs typeface="黑体" charset="0"/>
                </a:rPr>
                <a:t>姓名</a:t>
              </a:r>
            </a:p>
          </p:txBody>
        </p:sp>
        <p:sp>
          <p:nvSpPr>
            <p:cNvPr id="16394" name="椭圆 9">
              <a:extLst>
                <a:ext uri="{FF2B5EF4-FFF2-40B4-BE49-F238E27FC236}">
                  <a16:creationId xmlns:a16="http://schemas.microsoft.com/office/drawing/2014/main" id="{542683A1-BBF4-4544-8380-16A68D868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" y="3339"/>
              <a:ext cx="635" cy="29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sz="1800" b="0" u="sng" dirty="0">
                  <a:solidFill>
                    <a:srgbClr val="333333"/>
                  </a:solidFill>
                  <a:latin typeface="+mn-ea"/>
                  <a:ea typeface="+mn-ea"/>
                  <a:cs typeface="黑体" charset="0"/>
                </a:rPr>
                <a:t>学号</a:t>
              </a:r>
            </a:p>
          </p:txBody>
        </p:sp>
        <p:cxnSp>
          <p:nvCxnSpPr>
            <p:cNvPr id="23567" name="直接连接符 10">
              <a:extLst>
                <a:ext uri="{FF2B5EF4-FFF2-40B4-BE49-F238E27FC236}">
                  <a16:creationId xmlns:a16="http://schemas.microsoft.com/office/drawing/2014/main" id="{A41D89C0-16D1-499B-8229-A57D5E01234D}"/>
                </a:ext>
              </a:extLst>
            </p:cNvPr>
            <p:cNvCxnSpPr>
              <a:cxnSpLocks noChangeShapeType="1"/>
              <a:stCxn id="16393" idx="4"/>
              <a:endCxn id="16388" idx="0"/>
            </p:cNvCxnSpPr>
            <p:nvPr/>
          </p:nvCxnSpPr>
          <p:spPr bwMode="auto">
            <a:xfrm>
              <a:off x="1723" y="2069"/>
              <a:ext cx="375" cy="3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8" name="直接连接符 11">
              <a:extLst>
                <a:ext uri="{FF2B5EF4-FFF2-40B4-BE49-F238E27FC236}">
                  <a16:creationId xmlns:a16="http://schemas.microsoft.com/office/drawing/2014/main" id="{D241834A-CECF-4E32-8466-8E2078254F40}"/>
                </a:ext>
              </a:extLst>
            </p:cNvPr>
            <p:cNvCxnSpPr>
              <a:cxnSpLocks noChangeShapeType="1"/>
              <a:stCxn id="16388" idx="2"/>
            </p:cNvCxnSpPr>
            <p:nvPr/>
          </p:nvCxnSpPr>
          <p:spPr bwMode="auto">
            <a:xfrm flipH="1">
              <a:off x="1910" y="2750"/>
              <a:ext cx="188" cy="5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97" name="椭圆 12">
              <a:extLst>
                <a:ext uri="{FF2B5EF4-FFF2-40B4-BE49-F238E27FC236}">
                  <a16:creationId xmlns:a16="http://schemas.microsoft.com/office/drawing/2014/main" id="{5AD8F713-509F-4FDF-B003-CD7716EAF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6" y="1752"/>
              <a:ext cx="1314" cy="29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课程名称</a:t>
              </a:r>
            </a:p>
          </p:txBody>
        </p:sp>
        <p:sp>
          <p:nvSpPr>
            <p:cNvPr id="16398" name="椭圆 13">
              <a:extLst>
                <a:ext uri="{FF2B5EF4-FFF2-40B4-BE49-F238E27FC236}">
                  <a16:creationId xmlns:a16="http://schemas.microsoft.com/office/drawing/2014/main" id="{CA2DD72B-B74F-476A-AE60-C43C83A19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1" y="3318"/>
              <a:ext cx="1212" cy="29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 u="sng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课程编号</a:t>
              </a:r>
            </a:p>
          </p:txBody>
        </p:sp>
        <p:cxnSp>
          <p:nvCxnSpPr>
            <p:cNvPr id="23571" name="直接连接符 14">
              <a:extLst>
                <a:ext uri="{FF2B5EF4-FFF2-40B4-BE49-F238E27FC236}">
                  <a16:creationId xmlns:a16="http://schemas.microsoft.com/office/drawing/2014/main" id="{61193E6C-6FF2-40CC-B561-3B19A27B896D}"/>
                </a:ext>
              </a:extLst>
            </p:cNvPr>
            <p:cNvCxnSpPr>
              <a:cxnSpLocks noChangeShapeType="1"/>
              <a:endCxn id="16389" idx="0"/>
            </p:cNvCxnSpPr>
            <p:nvPr/>
          </p:nvCxnSpPr>
          <p:spPr bwMode="auto">
            <a:xfrm flipH="1">
              <a:off x="4683" y="2042"/>
              <a:ext cx="437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直接连接符 15">
              <a:extLst>
                <a:ext uri="{FF2B5EF4-FFF2-40B4-BE49-F238E27FC236}">
                  <a16:creationId xmlns:a16="http://schemas.microsoft.com/office/drawing/2014/main" id="{57C3E029-8051-4CBA-9872-E9AF80C4BEAE}"/>
                </a:ext>
              </a:extLst>
            </p:cNvPr>
            <p:cNvCxnSpPr>
              <a:cxnSpLocks noChangeShapeType="1"/>
              <a:stCxn id="16389" idx="2"/>
            </p:cNvCxnSpPr>
            <p:nvPr/>
          </p:nvCxnSpPr>
          <p:spPr bwMode="auto">
            <a:xfrm>
              <a:off x="4683" y="2727"/>
              <a:ext cx="544" cy="5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1" name="椭圆 16">
              <a:extLst>
                <a:ext uri="{FF2B5EF4-FFF2-40B4-BE49-F238E27FC236}">
                  <a16:creationId xmlns:a16="http://schemas.microsoft.com/office/drawing/2014/main" id="{A219DF3F-CF6A-405D-82C0-13C6DBA5C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1502"/>
              <a:ext cx="635" cy="295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>
                  <a:solidFill>
                    <a:srgbClr val="8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成绩</a:t>
              </a:r>
            </a:p>
          </p:txBody>
        </p:sp>
        <p:cxnSp>
          <p:nvCxnSpPr>
            <p:cNvPr id="23574" name="直接连接符 17">
              <a:extLst>
                <a:ext uri="{FF2B5EF4-FFF2-40B4-BE49-F238E27FC236}">
                  <a16:creationId xmlns:a16="http://schemas.microsoft.com/office/drawing/2014/main" id="{48F22A0A-ADF1-4C7E-8601-5F9956A10E02}"/>
                </a:ext>
              </a:extLst>
            </p:cNvPr>
            <p:cNvCxnSpPr>
              <a:cxnSpLocks noChangeShapeType="1"/>
              <a:stCxn id="16401" idx="4"/>
              <a:endCxn id="16390" idx="0"/>
            </p:cNvCxnSpPr>
            <p:nvPr/>
          </p:nvCxnSpPr>
          <p:spPr bwMode="auto">
            <a:xfrm>
              <a:off x="3158" y="1797"/>
              <a:ext cx="278" cy="476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30">
            <a:extLst>
              <a:ext uri="{FF2B5EF4-FFF2-40B4-BE49-F238E27FC236}">
                <a16:creationId xmlns:a16="http://schemas.microsoft.com/office/drawing/2014/main" id="{395A9724-FDCD-4AF2-A83F-793495196AA7}"/>
              </a:ext>
            </a:extLst>
          </p:cNvPr>
          <p:cNvGrpSpPr>
            <a:grpSpLocks/>
          </p:cNvGrpSpPr>
          <p:nvPr/>
        </p:nvGrpSpPr>
        <p:grpSpPr bwMode="auto">
          <a:xfrm>
            <a:off x="6113463" y="1714500"/>
            <a:ext cx="1198562" cy="1439863"/>
            <a:chOff x="4233" y="1460"/>
            <a:chExt cx="1082" cy="624"/>
          </a:xfrm>
        </p:grpSpPr>
        <p:sp>
          <p:nvSpPr>
            <p:cNvPr id="23558" name="Rectangle 28">
              <a:extLst>
                <a:ext uri="{FF2B5EF4-FFF2-40B4-BE49-F238E27FC236}">
                  <a16:creationId xmlns:a16="http://schemas.microsoft.com/office/drawing/2014/main" id="{F29601C8-17FF-4C23-BBAC-EE6601E17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" y="1460"/>
              <a:ext cx="1066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学习成绩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 u="sng"/>
                <a:t>学号</a:t>
              </a:r>
              <a:r>
                <a:rPr kumimoji="0" lang="en-US" altLang="zh-CN" sz="2000" b="0">
                  <a:solidFill>
                    <a:schemeClr val="tx2"/>
                  </a:solidFill>
                </a:rPr>
                <a:t>     20140001</a:t>
              </a:r>
              <a:endParaRPr kumimoji="0" lang="zh-CN" altLang="en-US" sz="2000" b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 u="sng"/>
                <a:t>课程编号</a:t>
              </a:r>
              <a:r>
                <a:rPr kumimoji="0" lang="en-US" altLang="zh-CN" sz="2000" b="0">
                  <a:solidFill>
                    <a:srgbClr val="892D5B"/>
                  </a:solidFill>
                </a:rPr>
                <a:t> CST05</a:t>
              </a:r>
              <a:endParaRPr kumimoji="0" lang="zh-CN" altLang="en-US" sz="2000" b="0">
                <a:solidFill>
                  <a:srgbClr val="892D5B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成绩</a:t>
              </a:r>
              <a:r>
                <a:rPr kumimoji="0" lang="en-US" altLang="zh-CN" sz="2000" b="0"/>
                <a:t>     </a:t>
              </a:r>
              <a:r>
                <a:rPr kumimoji="0" lang="en-US" altLang="zh-CN" sz="2000" b="0">
                  <a:solidFill>
                    <a:srgbClr val="800000"/>
                  </a:solidFill>
                </a:rPr>
                <a:t>68</a:t>
              </a:r>
              <a:endParaRPr kumimoji="0" lang="zh-CN" altLang="en-US" sz="2000" b="0">
                <a:solidFill>
                  <a:srgbClr val="800000"/>
                </a:solidFill>
              </a:endParaRPr>
            </a:p>
          </p:txBody>
        </p:sp>
        <p:sp>
          <p:nvSpPr>
            <p:cNvPr id="24" name="Line 29">
              <a:extLst>
                <a:ext uri="{FF2B5EF4-FFF2-40B4-BE49-F238E27FC236}">
                  <a16:creationId xmlns:a16="http://schemas.microsoft.com/office/drawing/2014/main" id="{1227FA95-51CC-45A9-A608-FE47821D85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3" y="1652"/>
              <a:ext cx="10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algn="r">
                <a:defRPr/>
              </a:pPr>
              <a:endParaRPr lang="zh-CN" altLang="en-US" b="0">
                <a:latin typeface="+mn-ea"/>
                <a:ea typeface="+mn-ea"/>
                <a:cs typeface="黑体" charset="0"/>
              </a:endParaRPr>
            </a:p>
          </p:txBody>
        </p:sp>
      </p:grpSp>
      <p:sp>
        <p:nvSpPr>
          <p:cNvPr id="23557" name="矩形 24">
            <a:extLst>
              <a:ext uri="{FF2B5EF4-FFF2-40B4-BE49-F238E27FC236}">
                <a16:creationId xmlns:a16="http://schemas.microsoft.com/office/drawing/2014/main" id="{5EF55123-D96B-4CB9-A963-19FA263FF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588" y="127000"/>
            <a:ext cx="2492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确定属性的位置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>
            <a:extLst>
              <a:ext uri="{FF2B5EF4-FFF2-40B4-BE49-F238E27FC236}">
                <a16:creationId xmlns:a16="http://schemas.microsoft.com/office/drawing/2014/main" id="{8F505445-1DDB-43AE-BFD6-63DC11BA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739775"/>
            <a:ext cx="6164262" cy="744538"/>
          </a:xfrm>
        </p:spPr>
        <p:txBody>
          <a:bodyPr/>
          <a:lstStyle/>
          <a:p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kumimoji="0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：工资和岗位的表示</a:t>
            </a:r>
          </a:p>
        </p:txBody>
      </p:sp>
      <p:grpSp>
        <p:nvGrpSpPr>
          <p:cNvPr id="24578" name="Group 9">
            <a:extLst>
              <a:ext uri="{FF2B5EF4-FFF2-40B4-BE49-F238E27FC236}">
                <a16:creationId xmlns:a16="http://schemas.microsoft.com/office/drawing/2014/main" id="{5A72104D-A661-48FD-9559-64BA269EDFE7}"/>
              </a:ext>
            </a:extLst>
          </p:cNvPr>
          <p:cNvGrpSpPr>
            <a:grpSpLocks/>
          </p:cNvGrpSpPr>
          <p:nvPr/>
        </p:nvGrpSpPr>
        <p:grpSpPr bwMode="auto">
          <a:xfrm>
            <a:off x="2159000" y="1473200"/>
            <a:ext cx="6588125" cy="3873500"/>
            <a:chOff x="1197" y="1222"/>
            <a:chExt cx="4150" cy="2544"/>
          </a:xfrm>
        </p:grpSpPr>
        <p:pic>
          <p:nvPicPr>
            <p:cNvPr id="24589" name="Picture 106">
              <a:extLst>
                <a:ext uri="{FF2B5EF4-FFF2-40B4-BE49-F238E27FC236}">
                  <a16:creationId xmlns:a16="http://schemas.microsoft.com/office/drawing/2014/main" id="{6509C5BF-B6FE-40F4-8FD7-E41A4B52B3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" y="1222"/>
              <a:ext cx="4150" cy="2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590" name="直接连接符 90">
              <a:extLst>
                <a:ext uri="{FF2B5EF4-FFF2-40B4-BE49-F238E27FC236}">
                  <a16:creationId xmlns:a16="http://schemas.microsoft.com/office/drawing/2014/main" id="{26C70036-29E9-4A74-8187-DACAF3DB7B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14" y="2180"/>
              <a:ext cx="0" cy="1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1" name="直接连接符 95">
              <a:extLst>
                <a:ext uri="{FF2B5EF4-FFF2-40B4-BE49-F238E27FC236}">
                  <a16:creationId xmlns:a16="http://schemas.microsoft.com/office/drawing/2014/main" id="{BE9AC3B8-7B27-48E3-9703-86DB45400AB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19" y="2701"/>
              <a:ext cx="0" cy="1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579" name="Rectangle 10">
            <a:extLst>
              <a:ext uri="{FF2B5EF4-FFF2-40B4-BE49-F238E27FC236}">
                <a16:creationId xmlns:a16="http://schemas.microsoft.com/office/drawing/2014/main" id="{78399AED-F095-4C4A-8AA7-76D712E01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4373563"/>
            <a:ext cx="56499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b="0">
                <a:solidFill>
                  <a:srgbClr val="0066FF"/>
                </a:solidFill>
              </a:rPr>
              <a:t>“工资”为何是实体集，不是属性？</a:t>
            </a:r>
            <a:endParaRPr kumimoji="0" lang="en-US" altLang="zh-CN" sz="2000" b="0">
              <a:solidFill>
                <a:srgbClr val="0066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b="0">
                <a:solidFill>
                  <a:srgbClr val="0066FF"/>
                </a:solidFill>
              </a:rPr>
              <a:t>“岗位”为何不是“职工”的属性？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b="0">
                <a:solidFill>
                  <a:srgbClr val="0066FF"/>
                </a:solidFill>
              </a:rPr>
              <a:t>“享有”“聘任”两个联系的类型？</a:t>
            </a:r>
          </a:p>
        </p:txBody>
      </p:sp>
      <p:sp>
        <p:nvSpPr>
          <p:cNvPr id="19467" name="Rectangle 11">
            <a:extLst>
              <a:ext uri="{FF2B5EF4-FFF2-40B4-BE49-F238E27FC236}">
                <a16:creationId xmlns:a16="http://schemas.microsoft.com/office/drawing/2014/main" id="{D787859B-6FFE-4DE3-AB80-B2F4FD119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5292725"/>
            <a:ext cx="56737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b="0"/>
              <a:t>具有合理性，如果：</a:t>
            </a:r>
            <a:endParaRPr kumimoji="0" lang="en-US" altLang="zh-CN" sz="1800" b="0"/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 b="0"/>
              <a:t>（</a:t>
            </a:r>
            <a:r>
              <a:rPr kumimoji="0" lang="zh-CN" altLang="zh-CN" sz="1800" b="0"/>
              <a:t>“</a:t>
            </a:r>
            <a:r>
              <a:rPr kumimoji="0" lang="zh-CN" altLang="en-US" sz="1800" b="0"/>
              <a:t>工资和</a:t>
            </a:r>
            <a:r>
              <a:rPr kumimoji="0" lang="en-US" altLang="zh-CN" sz="1800" b="0"/>
              <a:t>”</a:t>
            </a:r>
            <a:r>
              <a:rPr kumimoji="0" lang="zh-CN" altLang="en-US" sz="1800" b="0"/>
              <a:t>“岗位”都有自己的特殊属性）</a:t>
            </a:r>
            <a:endParaRPr kumimoji="0" lang="en-US" altLang="zh-CN" sz="1800" b="0"/>
          </a:p>
          <a:p>
            <a:pPr>
              <a:spcBef>
                <a:spcPct val="0"/>
              </a:spcBef>
            </a:pPr>
            <a:r>
              <a:rPr kumimoji="0" lang="zh-CN" altLang="en-US" sz="1800" b="0"/>
              <a:t>职工的每月有工资，且可能不同</a:t>
            </a:r>
            <a:endParaRPr kumimoji="0" lang="en-US" altLang="zh-CN" sz="1800" b="0"/>
          </a:p>
          <a:p>
            <a:pPr>
              <a:spcBef>
                <a:spcPct val="0"/>
              </a:spcBef>
            </a:pPr>
            <a:r>
              <a:rPr kumimoji="0" lang="zh-CN" altLang="en-US" sz="1800" b="0"/>
              <a:t>职工可能同时在不同部门担任不同岗位</a:t>
            </a: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BBE438C6-427A-4830-8FB6-E57BD3863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130175"/>
            <a:ext cx="43211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892D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1.3 </a:t>
            </a:r>
            <a:r>
              <a:rPr kumimoji="0" lang="zh-CN" altLang="en-US" sz="2800">
                <a:solidFill>
                  <a:srgbClr val="892D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用属性还是联系集</a:t>
            </a:r>
          </a:p>
        </p:txBody>
      </p:sp>
      <p:sp>
        <p:nvSpPr>
          <p:cNvPr id="24582" name="AutoShape 10">
            <a:extLst>
              <a:ext uri="{FF2B5EF4-FFF2-40B4-BE49-F238E27FC236}">
                <a16:creationId xmlns:a16="http://schemas.microsoft.com/office/drawing/2014/main" id="{6E746FB4-1F8C-4416-8733-A7B89693E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8" y="1677988"/>
            <a:ext cx="2211387" cy="847725"/>
          </a:xfrm>
          <a:prstGeom prst="cloudCallout">
            <a:avLst>
              <a:gd name="adj1" fmla="val -47755"/>
              <a:gd name="adj2" fmla="val 7495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</a:rPr>
              <a:t>这样设计的</a:t>
            </a:r>
            <a:r>
              <a:rPr kumimoji="0" lang="en-US" altLang="zh-CN" sz="1600">
                <a:solidFill>
                  <a:srgbClr val="2A2A39"/>
                </a:solidFill>
              </a:rPr>
              <a:t>E-R</a:t>
            </a:r>
            <a:r>
              <a:rPr kumimoji="0" lang="zh-CN" altLang="en-US" sz="1600">
                <a:solidFill>
                  <a:srgbClr val="2A2A39"/>
                </a:solidFill>
              </a:rPr>
              <a:t>图合理吗？</a:t>
            </a:r>
            <a:endParaRPr kumimoji="0" lang="zh-CN" altLang="en-US" sz="1600">
              <a:solidFill>
                <a:srgbClr val="2A2A3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Group 30">
            <a:extLst>
              <a:ext uri="{FF2B5EF4-FFF2-40B4-BE49-F238E27FC236}">
                <a16:creationId xmlns:a16="http://schemas.microsoft.com/office/drawing/2014/main" id="{709B55B1-BE42-45AE-8779-CEA3C38970E4}"/>
              </a:ext>
            </a:extLst>
          </p:cNvPr>
          <p:cNvGrpSpPr>
            <a:grpSpLocks/>
          </p:cNvGrpSpPr>
          <p:nvPr/>
        </p:nvGrpSpPr>
        <p:grpSpPr bwMode="auto">
          <a:xfrm>
            <a:off x="6692900" y="4610100"/>
            <a:ext cx="1198563" cy="1849438"/>
            <a:chOff x="4233" y="1361"/>
            <a:chExt cx="1082" cy="688"/>
          </a:xfrm>
        </p:grpSpPr>
        <p:sp>
          <p:nvSpPr>
            <p:cNvPr id="24587" name="Rectangle 28">
              <a:extLst>
                <a:ext uri="{FF2B5EF4-FFF2-40B4-BE49-F238E27FC236}">
                  <a16:creationId xmlns:a16="http://schemas.microsoft.com/office/drawing/2014/main" id="{D3E6C5A6-6226-4256-A58D-DC14F8666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" y="1361"/>
              <a:ext cx="1066" cy="6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工资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 u="sng"/>
                <a:t>工号</a:t>
              </a:r>
              <a:r>
                <a:rPr kumimoji="0" lang="en-US" altLang="zh-CN" sz="2000" b="0">
                  <a:solidFill>
                    <a:schemeClr val="tx2"/>
                  </a:solidFill>
                </a:rPr>
                <a:t>     20001</a:t>
              </a:r>
              <a:endParaRPr kumimoji="0" lang="zh-CN" altLang="en-US" sz="2000" b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 u="sng"/>
                <a:t>年份</a:t>
              </a:r>
              <a:r>
                <a:rPr kumimoji="0" lang="en-US" altLang="zh-CN" sz="2000" b="0">
                  <a:solidFill>
                    <a:srgbClr val="800000"/>
                  </a:solidFill>
                </a:rPr>
                <a:t>     2016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 u="sng"/>
                <a:t>月份</a:t>
              </a:r>
              <a:r>
                <a:rPr kumimoji="0" lang="en-US" altLang="zh-CN" sz="2000" b="0">
                  <a:solidFill>
                    <a:srgbClr val="892D5B"/>
                  </a:solidFill>
                </a:rPr>
                <a:t>     12</a:t>
              </a:r>
              <a:endParaRPr kumimoji="0" lang="zh-CN" altLang="en-US" sz="2000" b="0">
                <a:solidFill>
                  <a:srgbClr val="892D5B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基本工资</a:t>
              </a:r>
              <a:r>
                <a:rPr kumimoji="0" lang="en-US" altLang="zh-CN" sz="2000" b="0"/>
                <a:t> 1</a:t>
              </a:r>
              <a:r>
                <a:rPr kumimoji="0" lang="en-US" altLang="zh-CN" sz="2000" b="0">
                  <a:solidFill>
                    <a:srgbClr val="800000"/>
                  </a:solidFill>
                </a:rPr>
                <a:t>800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奖金</a:t>
              </a:r>
              <a:r>
                <a:rPr kumimoji="0" lang="en-US" altLang="zh-CN" sz="2000" b="0"/>
                <a:t>     </a:t>
              </a:r>
              <a:r>
                <a:rPr kumimoji="0" lang="zh-CN" altLang="zh-CN" sz="2000" b="0">
                  <a:solidFill>
                    <a:srgbClr val="800000"/>
                  </a:solidFill>
                </a:rPr>
                <a:t>1</a:t>
              </a:r>
              <a:r>
                <a:rPr kumimoji="0" lang="en-US" altLang="zh-CN" sz="2000" b="0">
                  <a:solidFill>
                    <a:srgbClr val="800000"/>
                  </a:solidFill>
                </a:rPr>
                <a:t>000</a:t>
              </a:r>
              <a:endParaRPr kumimoji="0" lang="zh-CN" altLang="en-US" sz="2000" b="0">
                <a:solidFill>
                  <a:srgbClr val="800000"/>
                </a:solidFill>
              </a:endParaRPr>
            </a:p>
          </p:txBody>
        </p:sp>
        <p:sp>
          <p:nvSpPr>
            <p:cNvPr id="16" name="Line 29">
              <a:extLst>
                <a:ext uri="{FF2B5EF4-FFF2-40B4-BE49-F238E27FC236}">
                  <a16:creationId xmlns:a16="http://schemas.microsoft.com/office/drawing/2014/main" id="{DF88CD33-074E-450A-807F-82FC79380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3" y="1484"/>
              <a:ext cx="10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algn="r">
                <a:defRPr/>
              </a:pPr>
              <a:endParaRPr lang="zh-CN" altLang="en-US" b="0">
                <a:latin typeface="+mn-ea"/>
                <a:ea typeface="+mn-ea"/>
                <a:cs typeface="黑体" charset="0"/>
              </a:endParaRPr>
            </a:p>
          </p:txBody>
        </p:sp>
      </p:grpSp>
      <p:grpSp>
        <p:nvGrpSpPr>
          <p:cNvPr id="17" name="Group 30">
            <a:extLst>
              <a:ext uri="{FF2B5EF4-FFF2-40B4-BE49-F238E27FC236}">
                <a16:creationId xmlns:a16="http://schemas.microsoft.com/office/drawing/2014/main" id="{33688B2E-E465-4CC8-B9B0-B258B19A4F3C}"/>
              </a:ext>
            </a:extLst>
          </p:cNvPr>
          <p:cNvGrpSpPr>
            <a:grpSpLocks/>
          </p:cNvGrpSpPr>
          <p:nvPr/>
        </p:nvGrpSpPr>
        <p:grpSpPr bwMode="auto">
          <a:xfrm>
            <a:off x="6662738" y="930275"/>
            <a:ext cx="1198562" cy="1439863"/>
            <a:chOff x="4233" y="1460"/>
            <a:chExt cx="1082" cy="624"/>
          </a:xfrm>
        </p:grpSpPr>
        <p:sp>
          <p:nvSpPr>
            <p:cNvPr id="24585" name="Rectangle 28">
              <a:extLst>
                <a:ext uri="{FF2B5EF4-FFF2-40B4-BE49-F238E27FC236}">
                  <a16:creationId xmlns:a16="http://schemas.microsoft.com/office/drawing/2014/main" id="{CC0BCF9B-FB31-47A2-AFE1-32476914D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" y="1460"/>
              <a:ext cx="1066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岗位</a:t>
              </a:r>
              <a:endParaRPr kumimoji="0" lang="en-US" altLang="zh-CN" sz="2000" b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 u="sng"/>
                <a:t>工种号</a:t>
              </a:r>
              <a:r>
                <a:rPr kumimoji="0" lang="en-US" altLang="zh-CN" sz="2000" b="0">
                  <a:solidFill>
                    <a:schemeClr val="tx2"/>
                  </a:solidFill>
                </a:rPr>
                <a:t>   01</a:t>
              </a:r>
              <a:endParaRPr kumimoji="0" lang="zh-CN" altLang="en-US" sz="2000" b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>
                  <a:solidFill>
                    <a:srgbClr val="2A2A39"/>
                  </a:solidFill>
                </a:rPr>
                <a:t>工种名称</a:t>
              </a:r>
              <a:r>
                <a:rPr kumimoji="0" lang="en-US" altLang="zh-CN" sz="2000" b="0">
                  <a:solidFill>
                    <a:srgbClr val="892D5B"/>
                  </a:solidFill>
                </a:rPr>
                <a:t> </a:t>
              </a:r>
              <a:r>
                <a:rPr kumimoji="0" lang="zh-CN" altLang="en-US" sz="2000" b="0">
                  <a:solidFill>
                    <a:srgbClr val="892D5B"/>
                  </a:solidFill>
                </a:rPr>
                <a:t>程序员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备注</a:t>
              </a:r>
              <a:r>
                <a:rPr kumimoji="0" lang="en-US" altLang="zh-CN" sz="2000" b="0"/>
                <a:t>     </a:t>
              </a:r>
              <a:r>
                <a:rPr kumimoji="0" lang="en-US" altLang="zh-CN" sz="2000" b="0">
                  <a:solidFill>
                    <a:schemeClr val="tx2"/>
                  </a:solidFill>
                </a:rPr>
                <a:t>Java</a:t>
              </a:r>
              <a:endParaRPr kumimoji="0" lang="zh-CN" altLang="en-US" sz="2000" b="0">
                <a:solidFill>
                  <a:schemeClr val="tx2"/>
                </a:solidFill>
              </a:endParaRPr>
            </a:p>
          </p:txBody>
        </p:sp>
        <p:sp>
          <p:nvSpPr>
            <p:cNvPr id="19" name="Line 29">
              <a:extLst>
                <a:ext uri="{FF2B5EF4-FFF2-40B4-BE49-F238E27FC236}">
                  <a16:creationId xmlns:a16="http://schemas.microsoft.com/office/drawing/2014/main" id="{F2075548-19AB-4283-BCC3-5E3878306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3" y="1652"/>
              <a:ext cx="10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algn="r">
                <a:defRPr/>
              </a:pPr>
              <a:endParaRPr lang="zh-CN" altLang="en-US" b="0">
                <a:latin typeface="+mn-ea"/>
                <a:ea typeface="+mn-ea"/>
                <a:cs typeface="黑体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3">
            <a:extLst>
              <a:ext uri="{FF2B5EF4-FFF2-40B4-BE49-F238E27FC236}">
                <a16:creationId xmlns:a16="http://schemas.microsoft.com/office/drawing/2014/main" id="{41FED81B-F4B6-4533-80A9-D60C16B0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767622-3A74-41CC-B123-0D09CE88E48B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CN" sz="1400">
              <a:ea typeface="黑体" panose="02010609060101010101" pitchFamily="49" charset="-122"/>
            </a:endParaRPr>
          </a:p>
        </p:txBody>
      </p:sp>
      <p:sp>
        <p:nvSpPr>
          <p:cNvPr id="646146" name="Rectangle 2">
            <a:extLst>
              <a:ext uri="{FF2B5EF4-FFF2-40B4-BE49-F238E27FC236}">
                <a16:creationId xmlns:a16="http://schemas.microsoft.com/office/drawing/2014/main" id="{423BB414-FCC9-4FA0-8844-E14931BC72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871538"/>
            <a:ext cx="7772400" cy="706437"/>
          </a:xfrm>
        </p:spPr>
        <p:txBody>
          <a:bodyPr anchor="b"/>
          <a:lstStyle/>
          <a:p>
            <a:r>
              <a:rPr kumimoji="0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4: </a:t>
            </a:r>
            <a:r>
              <a:rPr kumimoji="0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电话信息的表示</a:t>
            </a:r>
            <a:endParaRPr kumimoji="0"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5603" name="Picture 5">
            <a:extLst>
              <a:ext uri="{FF2B5EF4-FFF2-40B4-BE49-F238E27FC236}">
                <a16:creationId xmlns:a16="http://schemas.microsoft.com/office/drawing/2014/main" id="{AB3777A1-72F9-4759-BB4A-F8F0F5D96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2"/>
          <a:stretch>
            <a:fillRect/>
          </a:stretch>
        </p:blipFill>
        <p:spPr bwMode="auto">
          <a:xfrm>
            <a:off x="622300" y="2782888"/>
            <a:ext cx="7229475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Line 9">
            <a:extLst>
              <a:ext uri="{FF2B5EF4-FFF2-40B4-BE49-F238E27FC236}">
                <a16:creationId xmlns:a16="http://schemas.microsoft.com/office/drawing/2014/main" id="{8F32C5DE-2A38-4493-A166-F9909A791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9063" y="2609850"/>
            <a:ext cx="22225" cy="327025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05" name="AutoShape 10">
            <a:extLst>
              <a:ext uri="{FF2B5EF4-FFF2-40B4-BE49-F238E27FC236}">
                <a16:creationId xmlns:a16="http://schemas.microsoft.com/office/drawing/2014/main" id="{0DD219E8-9D45-4298-A2C3-C7B16F50E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975" y="1560513"/>
            <a:ext cx="2217738" cy="901700"/>
          </a:xfrm>
          <a:prstGeom prst="cloudCallout">
            <a:avLst>
              <a:gd name="adj1" fmla="val 47681"/>
              <a:gd name="adj2" fmla="val 8713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电话号码应该如何描述？</a:t>
            </a:r>
          </a:p>
        </p:txBody>
      </p:sp>
      <p:grpSp>
        <p:nvGrpSpPr>
          <p:cNvPr id="21521" name="Group 17">
            <a:extLst>
              <a:ext uri="{FF2B5EF4-FFF2-40B4-BE49-F238E27FC236}">
                <a16:creationId xmlns:a16="http://schemas.microsoft.com/office/drawing/2014/main" id="{3D1E7C72-9BF7-4F70-AD7B-5C522F66F28A}"/>
              </a:ext>
            </a:extLst>
          </p:cNvPr>
          <p:cNvGrpSpPr>
            <a:grpSpLocks/>
          </p:cNvGrpSpPr>
          <p:nvPr/>
        </p:nvGrpSpPr>
        <p:grpSpPr bwMode="auto">
          <a:xfrm>
            <a:off x="474663" y="4652963"/>
            <a:ext cx="8129587" cy="1214437"/>
            <a:chOff x="939" y="2631"/>
            <a:chExt cx="5094" cy="765"/>
          </a:xfrm>
        </p:grpSpPr>
        <p:sp>
          <p:nvSpPr>
            <p:cNvPr id="21517" name="Rectangle 11">
              <a:extLst>
                <a:ext uri="{FF2B5EF4-FFF2-40B4-BE49-F238E27FC236}">
                  <a16:creationId xmlns:a16="http://schemas.microsoft.com/office/drawing/2014/main" id="{99027C99-5F9D-411B-B98A-8C20A63E2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" y="2930"/>
              <a:ext cx="140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b="0">
                  <a:solidFill>
                    <a:srgbClr val="2A2A39"/>
                  </a:solidFill>
                  <a:latin typeface="宋体" panose="02010600030101010101" pitchFamily="2" charset="-122"/>
                </a:rPr>
                <a:t>一人一个电话时！</a:t>
              </a:r>
            </a:p>
          </p:txBody>
        </p:sp>
        <p:sp>
          <p:nvSpPr>
            <p:cNvPr id="21518" name="Rectangle 12">
              <a:extLst>
                <a:ext uri="{FF2B5EF4-FFF2-40B4-BE49-F238E27FC236}">
                  <a16:creationId xmlns:a16="http://schemas.microsoft.com/office/drawing/2014/main" id="{68690DCA-FD7A-499F-84B9-36A785768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" y="2950"/>
              <a:ext cx="3509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b="0">
                  <a:solidFill>
                    <a:srgbClr val="2A2A39"/>
                  </a:solidFill>
                  <a:latin typeface="宋体" panose="02010600030101010101" pitchFamily="2" charset="-122"/>
                </a:rPr>
                <a:t>一人多个电话时！</a:t>
              </a:r>
            </a:p>
            <a:p>
              <a:r>
                <a:rPr lang="zh-CN" altLang="en-US" b="0">
                  <a:solidFill>
                    <a:srgbClr val="2A2A39"/>
                  </a:solidFill>
                  <a:latin typeface="宋体" panose="02010600030101010101" pitchFamily="2" charset="-122"/>
                </a:rPr>
                <a:t>尤其是电话作为一个实体还有其他特殊属性时！</a:t>
              </a:r>
            </a:p>
          </p:txBody>
        </p:sp>
        <p:sp>
          <p:nvSpPr>
            <p:cNvPr id="21516" name="Rectangle 14">
              <a:extLst>
                <a:ext uri="{FF2B5EF4-FFF2-40B4-BE49-F238E27FC236}">
                  <a16:creationId xmlns:a16="http://schemas.microsoft.com/office/drawing/2014/main" id="{D67633B9-E077-4A42-90CA-A469A4F9E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2631"/>
              <a:ext cx="689" cy="233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>
                  <a:solidFill>
                    <a:srgbClr val="2A2A39"/>
                  </a:solidFill>
                  <a:latin typeface="宋体" panose="02010600030101010101" pitchFamily="2" charset="-122"/>
                </a:rPr>
                <a:t>设计原则</a:t>
              </a:r>
            </a:p>
          </p:txBody>
        </p:sp>
      </p:grpSp>
      <p:sp>
        <p:nvSpPr>
          <p:cNvPr id="25607" name="矩形 1">
            <a:extLst>
              <a:ext uri="{FF2B5EF4-FFF2-40B4-BE49-F238E27FC236}">
                <a16:creationId xmlns:a16="http://schemas.microsoft.com/office/drawing/2014/main" id="{0FC6E5DE-AA37-4E3D-B918-644C4DF04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213" y="107950"/>
            <a:ext cx="2749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1.3 </a:t>
            </a: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用属性还是联系集</a:t>
            </a:r>
          </a:p>
        </p:txBody>
      </p:sp>
      <p:sp>
        <p:nvSpPr>
          <p:cNvPr id="25608" name="矩形 2">
            <a:extLst>
              <a:ext uri="{FF2B5EF4-FFF2-40B4-BE49-F238E27FC236}">
                <a16:creationId xmlns:a16="http://schemas.microsoft.com/office/drawing/2014/main" id="{42BCEDEB-9B81-44F7-9932-B93BACF49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1801813"/>
            <a:ext cx="480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 b="0">
                <a:solidFill>
                  <a:srgbClr val="0000FF"/>
                </a:solidFill>
                <a:ea typeface="黑体" panose="02010609060101010101" pitchFamily="49" charset="-122"/>
              </a:rPr>
              <a:t>这两中方式，哪种描述是合理的？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2">
            <a:extLst>
              <a:ext uri="{FF2B5EF4-FFF2-40B4-BE49-F238E27FC236}">
                <a16:creationId xmlns:a16="http://schemas.microsoft.com/office/drawing/2014/main" id="{46DB4D1A-5A82-4A48-8ABC-3080A116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909638"/>
            <a:ext cx="8639175" cy="1143000"/>
          </a:xfrm>
        </p:spPr>
        <p:txBody>
          <a:bodyPr/>
          <a:lstStyle/>
          <a:p>
            <a:pPr algn="l"/>
            <a:r>
              <a:rPr kumimoji="0" lang="en-US" altLang="zh-CN" sz="2800" b="1">
                <a:solidFill>
                  <a:schemeClr val="tx1"/>
                </a:solidFill>
              </a:rPr>
              <a:t>【</a:t>
            </a:r>
            <a:r>
              <a:rPr kumimoji="0" lang="zh-CN" altLang="en-US" sz="2800" b="1">
                <a:solidFill>
                  <a:schemeClr val="tx1"/>
                </a:solidFill>
              </a:rPr>
              <a:t>例</a:t>
            </a:r>
            <a:r>
              <a:rPr kumimoji="0" lang="en-US" altLang="zh-CN" sz="2800" b="1">
                <a:solidFill>
                  <a:schemeClr val="tx1"/>
                </a:solidFill>
              </a:rPr>
              <a:t>】</a:t>
            </a:r>
            <a:r>
              <a:rPr kumimoji="0" lang="zh-CN" altLang="en-US" sz="2800" b="1">
                <a:solidFill>
                  <a:schemeClr val="tx1"/>
                </a:solidFill>
              </a:rPr>
              <a:t>零件的销售价格是一个多值属性（经销、代销、批发、零售）</a:t>
            </a:r>
          </a:p>
        </p:txBody>
      </p:sp>
      <p:grpSp>
        <p:nvGrpSpPr>
          <p:cNvPr id="4" name="Group 38">
            <a:extLst>
              <a:ext uri="{FF2B5EF4-FFF2-40B4-BE49-F238E27FC236}">
                <a16:creationId xmlns:a16="http://schemas.microsoft.com/office/drawing/2014/main" id="{3F5AB58B-B2B1-4DE2-A225-C73671E5ECE1}"/>
              </a:ext>
            </a:extLst>
          </p:cNvPr>
          <p:cNvGrpSpPr>
            <a:grpSpLocks noGrp="1"/>
          </p:cNvGrpSpPr>
          <p:nvPr/>
        </p:nvGrpSpPr>
        <p:grpSpPr bwMode="auto">
          <a:xfrm>
            <a:off x="457200" y="1955800"/>
            <a:ext cx="8229600" cy="4525963"/>
            <a:chOff x="975" y="2387"/>
            <a:chExt cx="3893" cy="1196"/>
          </a:xfrm>
        </p:grpSpPr>
        <p:sp>
          <p:nvSpPr>
            <p:cNvPr id="27653" name="Oval 24">
              <a:extLst>
                <a:ext uri="{FF2B5EF4-FFF2-40B4-BE49-F238E27FC236}">
                  <a16:creationId xmlns:a16="http://schemas.microsoft.com/office/drawing/2014/main" id="{7EE851C6-E31F-484A-8290-8BB784093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886"/>
              <a:ext cx="953" cy="2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u="sng">
                  <a:solidFill>
                    <a:srgbClr val="428E5B"/>
                  </a:solidFill>
                  <a:latin typeface="楷体_GB2312" pitchFamily="49" charset="-122"/>
                  <a:ea typeface="楷体_GB2312" pitchFamily="49" charset="-122"/>
                </a:rPr>
                <a:t>零件编码</a:t>
              </a:r>
            </a:p>
          </p:txBody>
        </p:sp>
        <p:sp>
          <p:nvSpPr>
            <p:cNvPr id="27654" name="Text Box 25">
              <a:extLst>
                <a:ext uri="{FF2B5EF4-FFF2-40B4-BE49-F238E27FC236}">
                  <a16:creationId xmlns:a16="http://schemas.microsoft.com/office/drawing/2014/main" id="{D52B9DE8-1205-44D6-9F18-F7150D7A71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3339"/>
              <a:ext cx="546" cy="2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36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solidFill>
                    <a:srgbClr val="428E5B"/>
                  </a:solidFill>
                  <a:latin typeface="楷体_GB2312" pitchFamily="49" charset="-122"/>
                  <a:ea typeface="楷体_GB2312" pitchFamily="49" charset="-122"/>
                </a:rPr>
                <a:t>零 件</a:t>
              </a:r>
            </a:p>
          </p:txBody>
        </p:sp>
        <p:sp>
          <p:nvSpPr>
            <p:cNvPr id="27655" name="Oval 26">
              <a:extLst>
                <a:ext uri="{FF2B5EF4-FFF2-40B4-BE49-F238E27FC236}">
                  <a16:creationId xmlns:a16="http://schemas.microsoft.com/office/drawing/2014/main" id="{FFA5E501-AF2D-4766-999D-70242B030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569"/>
              <a:ext cx="716" cy="2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solidFill>
                    <a:srgbClr val="428E5B"/>
                  </a:solidFill>
                  <a:latin typeface="楷体_GB2312" pitchFamily="49" charset="-122"/>
                  <a:ea typeface="楷体_GB2312" pitchFamily="49" charset="-122"/>
                </a:rPr>
                <a:t>零件名</a:t>
              </a:r>
            </a:p>
          </p:txBody>
        </p:sp>
        <p:sp>
          <p:nvSpPr>
            <p:cNvPr id="27656" name="Oval 27">
              <a:extLst>
                <a:ext uri="{FF2B5EF4-FFF2-40B4-BE49-F238E27FC236}">
                  <a16:creationId xmlns:a16="http://schemas.microsoft.com/office/drawing/2014/main" id="{8E2CD803-14CA-4A7A-A690-043CA5D66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387"/>
              <a:ext cx="726" cy="2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solidFill>
                    <a:srgbClr val="428E5B"/>
                  </a:solidFill>
                  <a:latin typeface="楷体_GB2312" pitchFamily="49" charset="-122"/>
                  <a:ea typeface="楷体_GB2312" pitchFamily="49" charset="-122"/>
                </a:rPr>
                <a:t>供应商</a:t>
              </a:r>
            </a:p>
          </p:txBody>
        </p:sp>
        <p:sp>
          <p:nvSpPr>
            <p:cNvPr id="27657" name="Oval 28">
              <a:extLst>
                <a:ext uri="{FF2B5EF4-FFF2-40B4-BE49-F238E27FC236}">
                  <a16:creationId xmlns:a16="http://schemas.microsoft.com/office/drawing/2014/main" id="{CA7172AB-1700-4119-99B8-CE10E74E8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387"/>
              <a:ext cx="652" cy="2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solidFill>
                    <a:srgbClr val="428E5B"/>
                  </a:solidFill>
                  <a:latin typeface="楷体_GB2312" pitchFamily="49" charset="-122"/>
                  <a:ea typeface="楷体_GB2312" pitchFamily="49" charset="-122"/>
                </a:rPr>
                <a:t>规 格</a:t>
              </a:r>
            </a:p>
          </p:txBody>
        </p:sp>
        <p:sp>
          <p:nvSpPr>
            <p:cNvPr id="27658" name="Oval 29">
              <a:extLst>
                <a:ext uri="{FF2B5EF4-FFF2-40B4-BE49-F238E27FC236}">
                  <a16:creationId xmlns:a16="http://schemas.microsoft.com/office/drawing/2014/main" id="{BACEC537-3E36-4B14-8E5D-49AFFFB32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569"/>
              <a:ext cx="953" cy="2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solidFill>
                    <a:srgbClr val="428E5B"/>
                  </a:solidFill>
                  <a:latin typeface="楷体_GB2312" pitchFamily="49" charset="-122"/>
                  <a:ea typeface="楷体_GB2312" pitchFamily="49" charset="-122"/>
                </a:rPr>
                <a:t>进货价格</a:t>
              </a:r>
            </a:p>
          </p:txBody>
        </p:sp>
        <p:sp>
          <p:nvSpPr>
            <p:cNvPr id="27659" name="Oval 30">
              <a:extLst>
                <a:ext uri="{FF2B5EF4-FFF2-40B4-BE49-F238E27FC236}">
                  <a16:creationId xmlns:a16="http://schemas.microsoft.com/office/drawing/2014/main" id="{35817BD4-24BA-4304-8D7D-04859343E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886"/>
              <a:ext cx="945" cy="296"/>
            </a:xfrm>
            <a:prstGeom prst="ellipse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solidFill>
                    <a:srgbClr val="428E5B"/>
                  </a:solidFill>
                  <a:latin typeface="楷体_GB2312" pitchFamily="49" charset="-122"/>
                  <a:ea typeface="楷体_GB2312" pitchFamily="49" charset="-122"/>
                </a:rPr>
                <a:t>销售价格</a:t>
              </a:r>
            </a:p>
          </p:txBody>
        </p:sp>
        <p:sp>
          <p:nvSpPr>
            <p:cNvPr id="27660" name="Freeform 31">
              <a:extLst>
                <a:ext uri="{FF2B5EF4-FFF2-40B4-BE49-F238E27FC236}">
                  <a16:creationId xmlns:a16="http://schemas.microsoft.com/office/drawing/2014/main" id="{44BBE11E-AAF2-4B12-920D-F645B75F9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" y="2841"/>
              <a:ext cx="771" cy="499"/>
            </a:xfrm>
            <a:custGeom>
              <a:avLst/>
              <a:gdLst>
                <a:gd name="T0" fmla="*/ 0 w 1065"/>
                <a:gd name="T1" fmla="*/ 0 h 1458"/>
                <a:gd name="T2" fmla="*/ 153 w 1065"/>
                <a:gd name="T3" fmla="*/ 2 h 145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65" h="1458">
                  <a:moveTo>
                    <a:pt x="0" y="0"/>
                  </a:moveTo>
                  <a:lnTo>
                    <a:pt x="1065" y="14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1" name="Line 32">
              <a:extLst>
                <a:ext uri="{FF2B5EF4-FFF2-40B4-BE49-F238E27FC236}">
                  <a16:creationId xmlns:a16="http://schemas.microsoft.com/office/drawing/2014/main" id="{DD6A07C9-2048-40DB-B3C3-C1BC6142E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3113"/>
              <a:ext cx="862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2" name="Freeform 33">
              <a:extLst>
                <a:ext uri="{FF2B5EF4-FFF2-40B4-BE49-F238E27FC236}">
                  <a16:creationId xmlns:a16="http://schemas.microsoft.com/office/drawing/2014/main" id="{9F97AF61-AC4F-410B-8BBD-969E87EB9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6" y="2660"/>
              <a:ext cx="292" cy="680"/>
            </a:xfrm>
            <a:custGeom>
              <a:avLst/>
              <a:gdLst>
                <a:gd name="T0" fmla="*/ 69 w 390"/>
                <a:gd name="T1" fmla="*/ 0 h 1827"/>
                <a:gd name="T2" fmla="*/ 0 w 390"/>
                <a:gd name="T3" fmla="*/ 5 h 18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0" h="1827">
                  <a:moveTo>
                    <a:pt x="390" y="0"/>
                  </a:moveTo>
                  <a:lnTo>
                    <a:pt x="0" y="182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3" name="Freeform 34">
              <a:extLst>
                <a:ext uri="{FF2B5EF4-FFF2-40B4-BE49-F238E27FC236}">
                  <a16:creationId xmlns:a16="http://schemas.microsoft.com/office/drawing/2014/main" id="{391A9DBC-81EE-49F8-B2F0-56BA873B2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7" y="2841"/>
              <a:ext cx="816" cy="499"/>
            </a:xfrm>
            <a:custGeom>
              <a:avLst/>
              <a:gdLst>
                <a:gd name="T0" fmla="*/ 232 w 1050"/>
                <a:gd name="T1" fmla="*/ 0 h 1605"/>
                <a:gd name="T2" fmla="*/ 0 w 1050"/>
                <a:gd name="T3" fmla="*/ 2 h 160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50" h="1605">
                  <a:moveTo>
                    <a:pt x="1050" y="0"/>
                  </a:moveTo>
                  <a:lnTo>
                    <a:pt x="0" y="16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4" name="Freeform 35">
              <a:extLst>
                <a:ext uri="{FF2B5EF4-FFF2-40B4-BE49-F238E27FC236}">
                  <a16:creationId xmlns:a16="http://schemas.microsoft.com/office/drawing/2014/main" id="{125713E6-AADB-480F-BEAE-947AC2A70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3113"/>
              <a:ext cx="726" cy="272"/>
            </a:xfrm>
            <a:custGeom>
              <a:avLst/>
              <a:gdLst>
                <a:gd name="T0" fmla="*/ 7 w 1829"/>
                <a:gd name="T1" fmla="*/ 0 h 1182"/>
                <a:gd name="T2" fmla="*/ 0 w 1829"/>
                <a:gd name="T3" fmla="*/ 0 h 118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29" h="1182">
                  <a:moveTo>
                    <a:pt x="1829" y="0"/>
                  </a:moveTo>
                  <a:lnTo>
                    <a:pt x="0" y="11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5" name="Freeform 36">
              <a:extLst>
                <a:ext uri="{FF2B5EF4-FFF2-40B4-BE49-F238E27FC236}">
                  <a16:creationId xmlns:a16="http://schemas.microsoft.com/office/drawing/2014/main" id="{2BD8FEEA-5176-4317-B1A9-8D6D3DABB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" y="2660"/>
              <a:ext cx="318" cy="680"/>
            </a:xfrm>
            <a:custGeom>
              <a:avLst/>
              <a:gdLst>
                <a:gd name="T0" fmla="*/ 0 w 540"/>
                <a:gd name="T1" fmla="*/ 0 h 1686"/>
                <a:gd name="T2" fmla="*/ 22 w 540"/>
                <a:gd name="T3" fmla="*/ 7 h 16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40" h="1686">
                  <a:moveTo>
                    <a:pt x="0" y="0"/>
                  </a:moveTo>
                  <a:lnTo>
                    <a:pt x="540" y="16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51" name="灯片编号占位符 17">
            <a:extLst>
              <a:ext uri="{FF2B5EF4-FFF2-40B4-BE49-F238E27FC236}">
                <a16:creationId xmlns:a16="http://schemas.microsoft.com/office/drawing/2014/main" id="{98162B69-D838-4622-9E27-0B6DAF8D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03E971-2D8C-43B9-9671-74DD252E7ABE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CN" sz="1400"/>
          </a:p>
        </p:txBody>
      </p:sp>
      <p:sp>
        <p:nvSpPr>
          <p:cNvPr id="27652" name="标题 2">
            <a:extLst>
              <a:ext uri="{FF2B5EF4-FFF2-40B4-BE49-F238E27FC236}">
                <a16:creationId xmlns:a16="http://schemas.microsoft.com/office/drawing/2014/main" id="{0AE47101-F335-4F23-A578-8065EA50F404}"/>
              </a:ext>
            </a:extLst>
          </p:cNvPr>
          <p:cNvSpPr txBox="1">
            <a:spLocks/>
          </p:cNvSpPr>
          <p:nvPr/>
        </p:nvSpPr>
        <p:spPr bwMode="auto">
          <a:xfrm>
            <a:off x="58738" y="125413"/>
            <a:ext cx="8639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tx2"/>
                </a:solidFill>
              </a:rPr>
              <a:t>多值属性和复合属性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3">
            <a:extLst>
              <a:ext uri="{FF2B5EF4-FFF2-40B4-BE49-F238E27FC236}">
                <a16:creationId xmlns:a16="http://schemas.microsoft.com/office/drawing/2014/main" id="{425A4771-C91F-45FF-A9D2-D6F12C3A5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8775" y="476250"/>
            <a:ext cx="8497888" cy="4284663"/>
          </a:xfrm>
        </p:spPr>
        <p:txBody>
          <a:bodyPr/>
          <a:lstStyle/>
          <a:p>
            <a:r>
              <a:rPr kumimoji="0" lang="zh-CN" altLang="en-US" sz="2600"/>
              <a:t>多值属性和复合属性的处理方法（以多值属性说明）：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sz="2600"/>
              <a:t>   </a:t>
            </a:r>
            <a:r>
              <a:rPr kumimoji="0" lang="en-US" altLang="zh-CN" sz="2600">
                <a:solidFill>
                  <a:srgbClr val="A50021"/>
                </a:solidFill>
              </a:rPr>
              <a:t>(1)</a:t>
            </a:r>
            <a:r>
              <a:rPr kumimoji="0" lang="en-US" altLang="zh-CN" sz="2600"/>
              <a:t> </a:t>
            </a:r>
            <a:r>
              <a:rPr kumimoji="0" lang="zh-CN" altLang="en-US" sz="2600"/>
              <a:t>将原来的多值属性用几个单值属性来代替； 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sz="2200">
                <a:solidFill>
                  <a:srgbClr val="003366"/>
                </a:solidFill>
              </a:rPr>
              <a:t>  【</a:t>
            </a:r>
            <a:r>
              <a:rPr kumimoji="0" lang="zh-CN" altLang="en-US" sz="2200"/>
              <a:t>例</a:t>
            </a:r>
            <a:r>
              <a:rPr kumimoji="0" lang="en-US" altLang="zh-CN" sz="2200">
                <a:solidFill>
                  <a:srgbClr val="003366"/>
                </a:solidFill>
              </a:rPr>
              <a:t>】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endParaRPr kumimoji="0" lang="en-US" altLang="zh-CN" sz="2200"/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endParaRPr kumimoji="0" lang="en-US" altLang="zh-CN" sz="2200"/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endParaRPr kumimoji="0" lang="en-US" altLang="zh-CN" sz="2200"/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endParaRPr kumimoji="0" lang="en-US" altLang="zh-CN" sz="2200"/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sz="2200"/>
              <a:t>   </a:t>
            </a:r>
            <a:r>
              <a:rPr kumimoji="0" lang="en-US" altLang="zh-CN" sz="2200">
                <a:solidFill>
                  <a:srgbClr val="A50021"/>
                </a:solidFill>
              </a:rPr>
              <a:t>(2)</a:t>
            </a:r>
            <a:r>
              <a:rPr kumimoji="0" lang="en-US" altLang="zh-CN" sz="2200"/>
              <a:t> </a:t>
            </a:r>
            <a:r>
              <a:rPr kumimoji="0" lang="zh-CN" altLang="en-US" sz="2800"/>
              <a:t>将原来的多值属性用一个新的实体来代替。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sz="2800">
                <a:solidFill>
                  <a:srgbClr val="003366"/>
                </a:solidFill>
              </a:rPr>
              <a:t>  【</a:t>
            </a:r>
            <a:r>
              <a:rPr kumimoji="0" lang="zh-CN" altLang="en-US" sz="2800"/>
              <a:t>例</a:t>
            </a:r>
            <a:r>
              <a:rPr kumimoji="0" lang="en-US" altLang="zh-CN" sz="2800">
                <a:solidFill>
                  <a:srgbClr val="003366"/>
                </a:solidFill>
              </a:rPr>
              <a:t>】</a:t>
            </a:r>
            <a:endParaRPr kumimoji="0" lang="zh-CN" altLang="en-US" sz="2800">
              <a:solidFill>
                <a:srgbClr val="003366"/>
              </a:solidFill>
            </a:endParaRPr>
          </a:p>
        </p:txBody>
      </p:sp>
      <p:grpSp>
        <p:nvGrpSpPr>
          <p:cNvPr id="28674" name="Group 53">
            <a:extLst>
              <a:ext uri="{FF2B5EF4-FFF2-40B4-BE49-F238E27FC236}">
                <a16:creationId xmlns:a16="http://schemas.microsoft.com/office/drawing/2014/main" id="{3A3576C2-1A17-4F5D-9280-502164E4D1C8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1404938"/>
            <a:ext cx="7453313" cy="1922462"/>
            <a:chOff x="703" y="1339"/>
            <a:chExt cx="4899" cy="1279"/>
          </a:xfrm>
        </p:grpSpPr>
        <p:sp>
          <p:nvSpPr>
            <p:cNvPr id="28701" name="Oval 20">
              <a:extLst>
                <a:ext uri="{FF2B5EF4-FFF2-40B4-BE49-F238E27FC236}">
                  <a16:creationId xmlns:a16="http://schemas.microsoft.com/office/drawing/2014/main" id="{08526300-095D-4461-924A-0EE1E1B42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110"/>
              <a:ext cx="953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u="sng">
                  <a:latin typeface="楷体_GB2312" pitchFamily="49" charset="-122"/>
                  <a:ea typeface="楷体_GB2312" pitchFamily="49" charset="-122"/>
                </a:rPr>
                <a:t>零件编码</a:t>
              </a:r>
            </a:p>
          </p:txBody>
        </p:sp>
        <p:sp>
          <p:nvSpPr>
            <p:cNvPr id="28702" name="Text Box 21">
              <a:extLst>
                <a:ext uri="{FF2B5EF4-FFF2-40B4-BE49-F238E27FC236}">
                  <a16:creationId xmlns:a16="http://schemas.microsoft.com/office/drawing/2014/main" id="{1E572ED0-BB23-434D-A37D-F694B683E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2365"/>
              <a:ext cx="546" cy="2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36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零 件</a:t>
              </a:r>
            </a:p>
          </p:txBody>
        </p:sp>
        <p:sp>
          <p:nvSpPr>
            <p:cNvPr id="28703" name="Oval 22">
              <a:extLst>
                <a:ext uri="{FF2B5EF4-FFF2-40B4-BE49-F238E27FC236}">
                  <a16:creationId xmlns:a16="http://schemas.microsoft.com/office/drawing/2014/main" id="{4AC5B269-5016-4DA5-92F6-2CEB79604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792"/>
              <a:ext cx="71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零件名</a:t>
              </a:r>
            </a:p>
          </p:txBody>
        </p:sp>
        <p:sp>
          <p:nvSpPr>
            <p:cNvPr id="28704" name="Oval 23">
              <a:extLst>
                <a:ext uri="{FF2B5EF4-FFF2-40B4-BE49-F238E27FC236}">
                  <a16:creationId xmlns:a16="http://schemas.microsoft.com/office/drawing/2014/main" id="{161407A3-9698-490A-A4C4-1EE065D56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475"/>
              <a:ext cx="72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供应商</a:t>
              </a:r>
            </a:p>
          </p:txBody>
        </p:sp>
        <p:sp>
          <p:nvSpPr>
            <p:cNvPr id="28705" name="Oval 24">
              <a:extLst>
                <a:ext uri="{FF2B5EF4-FFF2-40B4-BE49-F238E27FC236}">
                  <a16:creationId xmlns:a16="http://schemas.microsoft.com/office/drawing/2014/main" id="{F5DA0DE1-629C-4F0E-B750-CF6E43D62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1339"/>
              <a:ext cx="652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规 格</a:t>
              </a:r>
            </a:p>
          </p:txBody>
        </p:sp>
        <p:sp>
          <p:nvSpPr>
            <p:cNvPr id="28706" name="Oval 25">
              <a:extLst>
                <a:ext uri="{FF2B5EF4-FFF2-40B4-BE49-F238E27FC236}">
                  <a16:creationId xmlns:a16="http://schemas.microsoft.com/office/drawing/2014/main" id="{B1926AF1-D3C5-42D9-94BD-BFB2FD9B7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339"/>
              <a:ext cx="953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进货价格</a:t>
              </a:r>
            </a:p>
          </p:txBody>
        </p:sp>
        <p:sp>
          <p:nvSpPr>
            <p:cNvPr id="28707" name="Oval 26">
              <a:extLst>
                <a:ext uri="{FF2B5EF4-FFF2-40B4-BE49-F238E27FC236}">
                  <a16:creationId xmlns:a16="http://schemas.microsoft.com/office/drawing/2014/main" id="{D9D594AB-5CB4-44C2-9556-3937CEE46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429"/>
              <a:ext cx="945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经销价格</a:t>
              </a:r>
            </a:p>
          </p:txBody>
        </p:sp>
        <p:sp>
          <p:nvSpPr>
            <p:cNvPr id="28708" name="Freeform 27">
              <a:extLst>
                <a:ext uri="{FF2B5EF4-FFF2-40B4-BE49-F238E27FC236}">
                  <a16:creationId xmlns:a16="http://schemas.microsoft.com/office/drawing/2014/main" id="{2865E9D3-99ED-4B48-BE21-6AC31406F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" y="1967"/>
              <a:ext cx="804" cy="404"/>
            </a:xfrm>
            <a:custGeom>
              <a:avLst/>
              <a:gdLst>
                <a:gd name="T0" fmla="*/ 0 w 1065"/>
                <a:gd name="T1" fmla="*/ 0 h 1458"/>
                <a:gd name="T2" fmla="*/ 197 w 1065"/>
                <a:gd name="T3" fmla="*/ 1 h 145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65" h="1458">
                  <a:moveTo>
                    <a:pt x="0" y="0"/>
                  </a:moveTo>
                  <a:lnTo>
                    <a:pt x="1065" y="14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9" name="Line 28">
              <a:extLst>
                <a:ext uri="{FF2B5EF4-FFF2-40B4-BE49-F238E27FC236}">
                  <a16:creationId xmlns:a16="http://schemas.microsoft.com/office/drawing/2014/main" id="{0572A7E3-EA16-4D0A-9E18-8DB59C6F50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8" y="2251"/>
              <a:ext cx="769" cy="1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10" name="Freeform 29">
              <a:extLst>
                <a:ext uri="{FF2B5EF4-FFF2-40B4-BE49-F238E27FC236}">
                  <a16:creationId xmlns:a16="http://schemas.microsoft.com/office/drawing/2014/main" id="{4979B242-CE1C-44E4-B13C-A7158AD6AE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24" y="1634"/>
              <a:ext cx="323" cy="735"/>
            </a:xfrm>
            <a:custGeom>
              <a:avLst/>
              <a:gdLst>
                <a:gd name="T0" fmla="*/ 126 w 390"/>
                <a:gd name="T1" fmla="*/ 0 h 1827"/>
                <a:gd name="T2" fmla="*/ 0 w 390"/>
                <a:gd name="T3" fmla="*/ 8 h 18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0" h="1827">
                  <a:moveTo>
                    <a:pt x="390" y="0"/>
                  </a:moveTo>
                  <a:lnTo>
                    <a:pt x="0" y="182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11" name="Freeform 30">
              <a:extLst>
                <a:ext uri="{FF2B5EF4-FFF2-40B4-BE49-F238E27FC236}">
                  <a16:creationId xmlns:a16="http://schemas.microsoft.com/office/drawing/2014/main" id="{F75D8E56-7712-4CA4-A057-C8EE0C19A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" y="1628"/>
              <a:ext cx="408" cy="747"/>
            </a:xfrm>
            <a:custGeom>
              <a:avLst/>
              <a:gdLst>
                <a:gd name="T0" fmla="*/ 3 w 1050"/>
                <a:gd name="T1" fmla="*/ 0 h 1605"/>
                <a:gd name="T2" fmla="*/ 0 w 1050"/>
                <a:gd name="T3" fmla="*/ 16 h 160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50" h="1605">
                  <a:moveTo>
                    <a:pt x="1050" y="0"/>
                  </a:moveTo>
                  <a:lnTo>
                    <a:pt x="0" y="16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12" name="Freeform 31">
              <a:extLst>
                <a:ext uri="{FF2B5EF4-FFF2-40B4-BE49-F238E27FC236}">
                  <a16:creationId xmlns:a16="http://schemas.microsoft.com/office/drawing/2014/main" id="{9E7D5973-7CFA-4A57-ADEC-5DEE1BBB6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" y="1706"/>
              <a:ext cx="1104" cy="663"/>
            </a:xfrm>
            <a:custGeom>
              <a:avLst/>
              <a:gdLst>
                <a:gd name="T0" fmla="*/ 89 w 1829"/>
                <a:gd name="T1" fmla="*/ 0 h 1182"/>
                <a:gd name="T2" fmla="*/ 0 w 1829"/>
                <a:gd name="T3" fmla="*/ 37 h 118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29" h="1182">
                  <a:moveTo>
                    <a:pt x="1829" y="0"/>
                  </a:moveTo>
                  <a:lnTo>
                    <a:pt x="0" y="11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13" name="Freeform 32">
              <a:extLst>
                <a:ext uri="{FF2B5EF4-FFF2-40B4-BE49-F238E27FC236}">
                  <a16:creationId xmlns:a16="http://schemas.microsoft.com/office/drawing/2014/main" id="{829ADA10-3E71-4D82-A9C8-76C074070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2" y="1734"/>
              <a:ext cx="714" cy="641"/>
            </a:xfrm>
            <a:custGeom>
              <a:avLst/>
              <a:gdLst>
                <a:gd name="T0" fmla="*/ 0 w 540"/>
                <a:gd name="T1" fmla="*/ 0 h 1686"/>
                <a:gd name="T2" fmla="*/ 2885 w 540"/>
                <a:gd name="T3" fmla="*/ 5 h 16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40" h="1686">
                  <a:moveTo>
                    <a:pt x="0" y="0"/>
                  </a:moveTo>
                  <a:lnTo>
                    <a:pt x="540" y="16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14" name="Oval 47">
              <a:extLst>
                <a:ext uri="{FF2B5EF4-FFF2-40B4-BE49-F238E27FC236}">
                  <a16:creationId xmlns:a16="http://schemas.microsoft.com/office/drawing/2014/main" id="{96F4B829-D581-411D-9CCF-9E0654445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1696"/>
              <a:ext cx="945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代销价格</a:t>
              </a:r>
            </a:p>
          </p:txBody>
        </p:sp>
        <p:sp>
          <p:nvSpPr>
            <p:cNvPr id="28715" name="Oval 48">
              <a:extLst>
                <a:ext uri="{FF2B5EF4-FFF2-40B4-BE49-F238E27FC236}">
                  <a16:creationId xmlns:a16="http://schemas.microsoft.com/office/drawing/2014/main" id="{9C177EEF-AFEE-4433-940F-708DBDC4B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1974"/>
              <a:ext cx="945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批发价格</a:t>
              </a:r>
            </a:p>
          </p:txBody>
        </p:sp>
        <p:sp>
          <p:nvSpPr>
            <p:cNvPr id="28716" name="Oval 49">
              <a:extLst>
                <a:ext uri="{FF2B5EF4-FFF2-40B4-BE49-F238E27FC236}">
                  <a16:creationId xmlns:a16="http://schemas.microsoft.com/office/drawing/2014/main" id="{C4264068-D20B-4A43-A7E9-26A15676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285"/>
              <a:ext cx="945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零售价格</a:t>
              </a:r>
            </a:p>
          </p:txBody>
        </p:sp>
        <p:sp>
          <p:nvSpPr>
            <p:cNvPr id="28717" name="Line 50">
              <a:extLst>
                <a:ext uri="{FF2B5EF4-FFF2-40B4-BE49-F238E27FC236}">
                  <a16:creationId xmlns:a16="http://schemas.microsoft.com/office/drawing/2014/main" id="{9E818B71-8649-47AE-AC24-0E44A38913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4" y="1933"/>
              <a:ext cx="1337" cy="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8" name="Line 51">
              <a:extLst>
                <a:ext uri="{FF2B5EF4-FFF2-40B4-BE49-F238E27FC236}">
                  <a16:creationId xmlns:a16="http://schemas.microsoft.com/office/drawing/2014/main" id="{84DED8A2-8FFA-44B2-9089-38704FAF62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2432"/>
              <a:ext cx="1678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9" name="Line 52">
              <a:extLst>
                <a:ext uri="{FF2B5EF4-FFF2-40B4-BE49-F238E27FC236}">
                  <a16:creationId xmlns:a16="http://schemas.microsoft.com/office/drawing/2014/main" id="{1C16992B-5EDC-4C66-A8E1-696FF58740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2112"/>
              <a:ext cx="150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5" name="Group 95">
            <a:extLst>
              <a:ext uri="{FF2B5EF4-FFF2-40B4-BE49-F238E27FC236}">
                <a16:creationId xmlns:a16="http://schemas.microsoft.com/office/drawing/2014/main" id="{660810C3-E3B9-4CF3-89ED-A54A49595518}"/>
              </a:ext>
            </a:extLst>
          </p:cNvPr>
          <p:cNvGrpSpPr>
            <a:grpSpLocks/>
          </p:cNvGrpSpPr>
          <p:nvPr/>
        </p:nvGrpSpPr>
        <p:grpSpPr bwMode="auto">
          <a:xfrm>
            <a:off x="792163" y="4048125"/>
            <a:ext cx="7850187" cy="1901825"/>
            <a:chOff x="249" y="2784"/>
            <a:chExt cx="4900" cy="1108"/>
          </a:xfrm>
        </p:grpSpPr>
        <p:sp>
          <p:nvSpPr>
            <p:cNvPr id="28678" name="Oval 69">
              <a:extLst>
                <a:ext uri="{FF2B5EF4-FFF2-40B4-BE49-F238E27FC236}">
                  <a16:creationId xmlns:a16="http://schemas.microsoft.com/office/drawing/2014/main" id="{8F88D0C4-4F0B-4C4B-910C-ED314C6C1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3373"/>
              <a:ext cx="953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u="sng">
                  <a:latin typeface="楷体_GB2312" pitchFamily="49" charset="-122"/>
                  <a:ea typeface="楷体_GB2312" pitchFamily="49" charset="-122"/>
                </a:rPr>
                <a:t>零件编码</a:t>
              </a:r>
            </a:p>
          </p:txBody>
        </p:sp>
        <p:sp>
          <p:nvSpPr>
            <p:cNvPr id="28679" name="Text Box 70">
              <a:extLst>
                <a:ext uri="{FF2B5EF4-FFF2-40B4-BE49-F238E27FC236}">
                  <a16:creationId xmlns:a16="http://schemas.microsoft.com/office/drawing/2014/main" id="{3DE5F462-8FB6-462A-8346-4860A8797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3631"/>
              <a:ext cx="546" cy="2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36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零 件</a:t>
              </a:r>
            </a:p>
          </p:txBody>
        </p:sp>
        <p:sp>
          <p:nvSpPr>
            <p:cNvPr id="28680" name="Oval 71">
              <a:extLst>
                <a:ext uri="{FF2B5EF4-FFF2-40B4-BE49-F238E27FC236}">
                  <a16:creationId xmlns:a16="http://schemas.microsoft.com/office/drawing/2014/main" id="{3D9E0D29-881D-4C05-8BFD-B05A7C421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3074"/>
              <a:ext cx="716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零件名</a:t>
              </a:r>
            </a:p>
          </p:txBody>
        </p:sp>
        <p:sp>
          <p:nvSpPr>
            <p:cNvPr id="28681" name="Oval 72">
              <a:extLst>
                <a:ext uri="{FF2B5EF4-FFF2-40B4-BE49-F238E27FC236}">
                  <a16:creationId xmlns:a16="http://schemas.microsoft.com/office/drawing/2014/main" id="{B3A19E2E-F238-4DFB-BD4E-3B8444C11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784"/>
              <a:ext cx="726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供应商</a:t>
              </a:r>
            </a:p>
          </p:txBody>
        </p:sp>
        <p:sp>
          <p:nvSpPr>
            <p:cNvPr id="28682" name="Oval 73">
              <a:extLst>
                <a:ext uri="{FF2B5EF4-FFF2-40B4-BE49-F238E27FC236}">
                  <a16:creationId xmlns:a16="http://schemas.microsoft.com/office/drawing/2014/main" id="{6BAF5541-2472-49C2-96C6-0A28B9B4B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853"/>
              <a:ext cx="652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规 格</a:t>
              </a:r>
            </a:p>
          </p:txBody>
        </p:sp>
        <p:sp>
          <p:nvSpPr>
            <p:cNvPr id="28683" name="Oval 74">
              <a:extLst>
                <a:ext uri="{FF2B5EF4-FFF2-40B4-BE49-F238E27FC236}">
                  <a16:creationId xmlns:a16="http://schemas.microsoft.com/office/drawing/2014/main" id="{2B7A8D1A-F8D6-4A2A-B237-9B2E0F631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3080"/>
              <a:ext cx="953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进货价格</a:t>
              </a:r>
            </a:p>
          </p:txBody>
        </p:sp>
        <p:sp>
          <p:nvSpPr>
            <p:cNvPr id="28684" name="Oval 75">
              <a:extLst>
                <a:ext uri="{FF2B5EF4-FFF2-40B4-BE49-F238E27FC236}">
                  <a16:creationId xmlns:a16="http://schemas.microsoft.com/office/drawing/2014/main" id="{F14DF389-6488-4D55-8261-72064A859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6" y="2968"/>
              <a:ext cx="945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销售性质</a:t>
              </a:r>
            </a:p>
          </p:txBody>
        </p:sp>
        <p:sp>
          <p:nvSpPr>
            <p:cNvPr id="28685" name="Freeform 76">
              <a:extLst>
                <a:ext uri="{FF2B5EF4-FFF2-40B4-BE49-F238E27FC236}">
                  <a16:creationId xmlns:a16="http://schemas.microsoft.com/office/drawing/2014/main" id="{97E27DCF-DEDE-4630-A09D-94873BA87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" y="3282"/>
              <a:ext cx="405" cy="330"/>
            </a:xfrm>
            <a:custGeom>
              <a:avLst/>
              <a:gdLst>
                <a:gd name="T0" fmla="*/ 0 w 1065"/>
                <a:gd name="T1" fmla="*/ 0 h 1458"/>
                <a:gd name="T2" fmla="*/ 3 w 1065"/>
                <a:gd name="T3" fmla="*/ 0 h 145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65" h="1458">
                  <a:moveTo>
                    <a:pt x="0" y="0"/>
                  </a:moveTo>
                  <a:lnTo>
                    <a:pt x="1065" y="14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6" name="Line 77">
              <a:extLst>
                <a:ext uri="{FF2B5EF4-FFF2-40B4-BE49-F238E27FC236}">
                  <a16:creationId xmlns:a16="http://schemas.microsoft.com/office/drawing/2014/main" id="{2C709EF6-D17E-4CB7-8B54-C93782141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3475"/>
              <a:ext cx="499" cy="1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7" name="Freeform 78">
              <a:extLst>
                <a:ext uri="{FF2B5EF4-FFF2-40B4-BE49-F238E27FC236}">
                  <a16:creationId xmlns:a16="http://schemas.microsoft.com/office/drawing/2014/main" id="{71E87257-0AA3-4ACF-8A01-D924A6D06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3" y="3113"/>
              <a:ext cx="272" cy="507"/>
            </a:xfrm>
            <a:custGeom>
              <a:avLst/>
              <a:gdLst>
                <a:gd name="T0" fmla="*/ 45 w 390"/>
                <a:gd name="T1" fmla="*/ 0 h 1827"/>
                <a:gd name="T2" fmla="*/ 0 w 390"/>
                <a:gd name="T3" fmla="*/ 1 h 18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0" h="1827">
                  <a:moveTo>
                    <a:pt x="390" y="0"/>
                  </a:moveTo>
                  <a:lnTo>
                    <a:pt x="0" y="182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8" name="Freeform 79">
              <a:extLst>
                <a:ext uri="{FF2B5EF4-FFF2-40B4-BE49-F238E27FC236}">
                  <a16:creationId xmlns:a16="http://schemas.microsoft.com/office/drawing/2014/main" id="{82D96A84-F112-4AE0-83DB-F5A7EDA19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" y="3339"/>
              <a:ext cx="590" cy="281"/>
            </a:xfrm>
            <a:custGeom>
              <a:avLst/>
              <a:gdLst>
                <a:gd name="T0" fmla="*/ 33 w 1050"/>
                <a:gd name="T1" fmla="*/ 0 h 1605"/>
                <a:gd name="T2" fmla="*/ 0 w 1050"/>
                <a:gd name="T3" fmla="*/ 0 h 160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50" h="1605">
                  <a:moveTo>
                    <a:pt x="1050" y="0"/>
                  </a:moveTo>
                  <a:lnTo>
                    <a:pt x="0" y="16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9" name="Freeform 81">
              <a:extLst>
                <a:ext uri="{FF2B5EF4-FFF2-40B4-BE49-F238E27FC236}">
                  <a16:creationId xmlns:a16="http://schemas.microsoft.com/office/drawing/2014/main" id="{8DE49DB1-57FF-4DB2-9CD6-9FB431391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" y="3049"/>
              <a:ext cx="305" cy="571"/>
            </a:xfrm>
            <a:custGeom>
              <a:avLst/>
              <a:gdLst>
                <a:gd name="T0" fmla="*/ 0 w 540"/>
                <a:gd name="T1" fmla="*/ 0 h 1686"/>
                <a:gd name="T2" fmla="*/ 18 w 540"/>
                <a:gd name="T3" fmla="*/ 2 h 16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40" h="1686">
                  <a:moveTo>
                    <a:pt x="0" y="0"/>
                  </a:moveTo>
                  <a:lnTo>
                    <a:pt x="540" y="16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0" name="Oval 82">
              <a:extLst>
                <a:ext uri="{FF2B5EF4-FFF2-40B4-BE49-F238E27FC236}">
                  <a16:creationId xmlns:a16="http://schemas.microsoft.com/office/drawing/2014/main" id="{0EA462FE-7451-40A9-A560-D530734E6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3017"/>
              <a:ext cx="591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价 格</a:t>
              </a:r>
            </a:p>
          </p:txBody>
        </p:sp>
        <p:sp>
          <p:nvSpPr>
            <p:cNvPr id="28691" name="Line 85">
              <a:extLst>
                <a:ext uri="{FF2B5EF4-FFF2-40B4-BE49-F238E27FC236}">
                  <a16:creationId xmlns:a16="http://schemas.microsoft.com/office/drawing/2014/main" id="{58B39091-F864-44E7-9390-11906CF830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9" y="3242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Line 86">
              <a:extLst>
                <a:ext uri="{FF2B5EF4-FFF2-40B4-BE49-F238E27FC236}">
                  <a16:creationId xmlns:a16="http://schemas.microsoft.com/office/drawing/2014/main" id="{222A1DA7-245A-4170-96DC-B9251870F9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4" y="3732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Line 87">
              <a:extLst>
                <a:ext uri="{FF2B5EF4-FFF2-40B4-BE49-F238E27FC236}">
                  <a16:creationId xmlns:a16="http://schemas.microsoft.com/office/drawing/2014/main" id="{8CE85456-D136-4687-8195-BD64A52705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6" y="3282"/>
              <a:ext cx="38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Text Box 88">
              <a:extLst>
                <a:ext uri="{FF2B5EF4-FFF2-40B4-BE49-F238E27FC236}">
                  <a16:creationId xmlns:a16="http://schemas.microsoft.com/office/drawing/2014/main" id="{73E773C8-016F-4AC1-921C-97FDE42F7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9" y="3618"/>
              <a:ext cx="726" cy="222"/>
            </a:xfrm>
            <a:prstGeom prst="rect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36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销售价格</a:t>
              </a:r>
            </a:p>
          </p:txBody>
        </p:sp>
        <p:grpSp>
          <p:nvGrpSpPr>
            <p:cNvPr id="28695" name="Group 91">
              <a:extLst>
                <a:ext uri="{FF2B5EF4-FFF2-40B4-BE49-F238E27FC236}">
                  <a16:creationId xmlns:a16="http://schemas.microsoft.com/office/drawing/2014/main" id="{6C22B44F-48CB-4C0A-9909-B17ACCD54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3" y="3574"/>
              <a:ext cx="907" cy="318"/>
              <a:chOff x="4649" y="3219"/>
              <a:chExt cx="907" cy="318"/>
            </a:xfrm>
          </p:grpSpPr>
          <p:sp>
            <p:nvSpPr>
              <p:cNvPr id="28699" name="AutoShape 89">
                <a:extLst>
                  <a:ext uri="{FF2B5EF4-FFF2-40B4-BE49-F238E27FC236}">
                    <a16:creationId xmlns:a16="http://schemas.microsoft.com/office/drawing/2014/main" id="{F860A088-DB10-42E9-85D8-1438EE225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3219"/>
                <a:ext cx="907" cy="318"/>
              </a:xfrm>
              <a:prstGeom prst="diamond">
                <a:avLst/>
              </a:prstGeom>
              <a:noFill/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8700" name="Text Box 90">
                <a:extLst>
                  <a:ext uri="{FF2B5EF4-FFF2-40B4-BE49-F238E27FC236}">
                    <a16:creationId xmlns:a16="http://schemas.microsoft.com/office/drawing/2014/main" id="{C0B2FE95-EF2D-4DBB-8BA9-CA99F736D6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6" y="3249"/>
                <a:ext cx="49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kumimoji="0" lang="zh-CN" altLang="en-US" sz="2000">
                    <a:latin typeface="Tahoma" panose="020B0604030504040204" pitchFamily="34" charset="0"/>
                    <a:ea typeface="楷体_GB2312" pitchFamily="49" charset="-122"/>
                  </a:rPr>
                  <a:t>存 在</a:t>
                </a:r>
              </a:p>
            </p:txBody>
          </p:sp>
        </p:grpSp>
        <p:sp>
          <p:nvSpPr>
            <p:cNvPr id="28696" name="Line 92">
              <a:extLst>
                <a:ext uri="{FF2B5EF4-FFF2-40B4-BE49-F238E27FC236}">
                  <a16:creationId xmlns:a16="http://schemas.microsoft.com/office/drawing/2014/main" id="{5F3367CA-0D67-4226-AA09-075CC1A16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8" y="3733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Text Box 93">
              <a:extLst>
                <a:ext uri="{FF2B5EF4-FFF2-40B4-BE49-F238E27FC236}">
                  <a16:creationId xmlns:a16="http://schemas.microsoft.com/office/drawing/2014/main" id="{1FAC75E1-ED34-4992-91E5-8CE0D8284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8" y="3513"/>
              <a:ext cx="3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0" lang="en-US" altLang="zh-CN" sz="2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28698" name="Text Box 94">
              <a:extLst>
                <a:ext uri="{FF2B5EF4-FFF2-40B4-BE49-F238E27FC236}">
                  <a16:creationId xmlns:a16="http://schemas.microsoft.com/office/drawing/2014/main" id="{4C71B161-FF66-46CC-9E49-CFF20987A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3513"/>
              <a:ext cx="3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0" lang="en-US" altLang="zh-CN" sz="2000">
                  <a:latin typeface="Tahoma" panose="020B0604030504040204" pitchFamily="34" charset="0"/>
                </a:rPr>
                <a:t>N</a:t>
              </a:r>
            </a:p>
          </p:txBody>
        </p:sp>
      </p:grpSp>
      <p:sp>
        <p:nvSpPr>
          <p:cNvPr id="28676" name="矩形 49">
            <a:extLst>
              <a:ext uri="{FF2B5EF4-FFF2-40B4-BE49-F238E27FC236}">
                <a16:creationId xmlns:a16="http://schemas.microsoft.com/office/drawing/2014/main" id="{AC8AB7A1-6CBB-4168-A649-21CD72145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5980113"/>
            <a:ext cx="60134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这个新实体和原来的实体之间是</a:t>
            </a:r>
            <a:r>
              <a:rPr kumimoji="0" lang="en-US" altLang="zh-CN" sz="1600">
                <a:latin typeface="Tahoma" panose="020B0604030504040204" pitchFamily="34" charset="0"/>
              </a:rPr>
              <a:t>1:N</a:t>
            </a:r>
            <a:r>
              <a:rPr kumimoji="0" lang="zh-CN" altLang="en-US" sz="1600">
                <a:latin typeface="Tahoma" panose="020B0604030504040204" pitchFamily="34" charset="0"/>
              </a:rPr>
              <a:t>联系；新实体依赖于原实体而存在，称为弱实体。 </a:t>
            </a:r>
            <a:r>
              <a:rPr kumimoji="0" lang="zh-CN" altLang="en-US" sz="1600" u="sng">
                <a:latin typeface="Tahoma" panose="020B0604030504040204" pitchFamily="34" charset="0"/>
              </a:rPr>
              <a:t>在</a:t>
            </a:r>
            <a:r>
              <a:rPr kumimoji="0" lang="en-US" altLang="zh-CN" sz="1600" u="sng">
                <a:latin typeface="Tahoma" panose="020B0604030504040204" pitchFamily="34" charset="0"/>
              </a:rPr>
              <a:t>ER</a:t>
            </a:r>
            <a:r>
              <a:rPr kumimoji="0" lang="zh-CN" altLang="en-US" sz="1600" u="sng">
                <a:latin typeface="Tahoma" panose="020B0604030504040204" pitchFamily="34" charset="0"/>
              </a:rPr>
              <a:t>模型中，弱实体用双线矩阵表示；与弱实体相关的联系，用双线菱形表示</a:t>
            </a:r>
            <a:r>
              <a:rPr kumimoji="0" lang="zh-CN" altLang="en-US" sz="1600">
                <a:latin typeface="Tahoma" panose="020B0604030504040204" pitchFamily="34" charset="0"/>
              </a:rPr>
              <a:t>。</a:t>
            </a:r>
          </a:p>
        </p:txBody>
      </p:sp>
      <p:sp>
        <p:nvSpPr>
          <p:cNvPr id="28677" name="灯片编号占位符 50">
            <a:extLst>
              <a:ext uri="{FF2B5EF4-FFF2-40B4-BE49-F238E27FC236}">
                <a16:creationId xmlns:a16="http://schemas.microsoft.com/office/drawing/2014/main" id="{0719FB5C-56A0-45F6-8DF2-2EC2CFFB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ADC261-6C04-4FCB-BD58-FA7C234FCB48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3">
            <a:extLst>
              <a:ext uri="{FF2B5EF4-FFF2-40B4-BE49-F238E27FC236}">
                <a16:creationId xmlns:a16="http://schemas.microsoft.com/office/drawing/2014/main" id="{8690D4A9-9E36-4937-9E7A-DC589EB7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4663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51EB8A-41D9-4B98-928A-F7BE5D73AADB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zh-CN" sz="1400">
              <a:ea typeface="黑体" panose="02010609060101010101" pitchFamily="49" charset="-122"/>
            </a:endParaRPr>
          </a:p>
        </p:txBody>
      </p:sp>
      <p:sp>
        <p:nvSpPr>
          <p:cNvPr id="646146" name="Rectangle 2">
            <a:extLst>
              <a:ext uri="{FF2B5EF4-FFF2-40B4-BE49-F238E27FC236}">
                <a16:creationId xmlns:a16="http://schemas.microsoft.com/office/drawing/2014/main" id="{2745D112-DDFC-492C-BF84-F45EB11424B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57263" y="762000"/>
            <a:ext cx="7772400" cy="635000"/>
          </a:xfrm>
        </p:spPr>
        <p:txBody>
          <a:bodyPr anchor="b"/>
          <a:lstStyle/>
          <a:p>
            <a:r>
              <a:rPr kumimoji="0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kumimoji="0" lang="zh-CN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：选课信息的表示</a:t>
            </a:r>
            <a:endParaRPr kumimoji="0"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723" name="Picture 5">
            <a:extLst>
              <a:ext uri="{FF2B5EF4-FFF2-40B4-BE49-F238E27FC236}">
                <a16:creationId xmlns:a16="http://schemas.microsoft.com/office/drawing/2014/main" id="{FC1920D0-6B51-401B-812C-222DDEEB8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1770063"/>
            <a:ext cx="7504112" cy="276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AutoShape 5">
            <a:extLst>
              <a:ext uri="{FF2B5EF4-FFF2-40B4-BE49-F238E27FC236}">
                <a16:creationId xmlns:a16="http://schemas.microsoft.com/office/drawing/2014/main" id="{4F86FFCD-ECEB-4360-946E-D1D076A67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8" y="830263"/>
            <a:ext cx="2860675" cy="992187"/>
          </a:xfrm>
          <a:prstGeom prst="cloudCallout">
            <a:avLst>
              <a:gd name="adj1" fmla="val -49759"/>
              <a:gd name="adj2" fmla="val 8869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描述学生所选课程，应该采用实体集还是联系集？</a:t>
            </a:r>
          </a:p>
        </p:txBody>
      </p:sp>
      <p:sp>
        <p:nvSpPr>
          <p:cNvPr id="344070" name="Rectangle 6">
            <a:extLst>
              <a:ext uri="{FF2B5EF4-FFF2-40B4-BE49-F238E27FC236}">
                <a16:creationId xmlns:a16="http://schemas.microsoft.com/office/drawing/2014/main" id="{CB6509E1-4F16-4BDC-94D2-CF22F7D11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4378325"/>
            <a:ext cx="64119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0000FF"/>
                </a:solidFill>
              </a:rPr>
              <a:t>问题：那种方式更合适？</a:t>
            </a:r>
            <a:endParaRPr kumimoji="0" lang="en-US" altLang="zh-CN" sz="240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2A2A39"/>
                </a:solidFill>
              </a:rPr>
              <a:t>设计原则：</a:t>
            </a:r>
            <a:r>
              <a:rPr kumimoji="0" lang="zh-CN" altLang="en-US" sz="2000" b="0">
                <a:solidFill>
                  <a:srgbClr val="2A2A39"/>
                </a:solidFill>
              </a:rPr>
              <a:t>通常地，采用联系来表示发生在两个实体集之间的一个动作，如选课</a:t>
            </a:r>
            <a:r>
              <a:rPr kumimoji="0" lang="en-US" altLang="zh-CN" sz="2000" b="0">
                <a:solidFill>
                  <a:srgbClr val="2A2A39"/>
                </a:solidFill>
              </a:rPr>
              <a:t>!</a:t>
            </a:r>
          </a:p>
          <a:p>
            <a:pPr>
              <a:spcBef>
                <a:spcPct val="0"/>
              </a:spcBef>
            </a:pPr>
            <a:r>
              <a:rPr kumimoji="0" lang="zh-CN" altLang="en-US" sz="2000" b="0">
                <a:solidFill>
                  <a:srgbClr val="2A2A39"/>
                </a:solidFill>
              </a:rPr>
              <a:t>如果仅描述学生选课，用选课联系</a:t>
            </a:r>
            <a:r>
              <a:rPr kumimoji="0" lang="en-US" altLang="zh-CN" sz="2000" b="0">
                <a:solidFill>
                  <a:srgbClr val="2A2A39"/>
                </a:solidFill>
              </a:rPr>
              <a:t>(</a:t>
            </a:r>
            <a:r>
              <a:rPr kumimoji="0" lang="zh-CN" altLang="en-US" sz="2000" b="0">
                <a:solidFill>
                  <a:srgbClr val="800000"/>
                </a:solidFill>
              </a:rPr>
              <a:t>方法</a:t>
            </a:r>
            <a:r>
              <a:rPr kumimoji="0" lang="en-US" altLang="zh-CN" sz="2000" b="0">
                <a:solidFill>
                  <a:srgbClr val="800000"/>
                </a:solidFill>
              </a:rPr>
              <a:t>1</a:t>
            </a:r>
            <a:r>
              <a:rPr kumimoji="0" lang="en-US" altLang="zh-CN" sz="2000" b="0">
                <a:solidFill>
                  <a:srgbClr val="2A2A39"/>
                </a:solidFill>
              </a:rPr>
              <a:t>)</a:t>
            </a:r>
            <a:r>
              <a:rPr kumimoji="0" lang="zh-CN" altLang="en-US" sz="2000" b="0">
                <a:solidFill>
                  <a:srgbClr val="2A2A39"/>
                </a:solidFill>
              </a:rPr>
              <a:t>。</a:t>
            </a:r>
            <a:endParaRPr kumimoji="0" lang="en-US" altLang="zh-CN" sz="2000" b="0">
              <a:solidFill>
                <a:srgbClr val="2A2A39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zh-CN" altLang="en-US" sz="2000" b="0">
                <a:solidFill>
                  <a:srgbClr val="0000FF"/>
                </a:solidFill>
              </a:rPr>
              <a:t>但如果</a:t>
            </a:r>
            <a:r>
              <a:rPr kumimoji="0" lang="zh-CN" altLang="en-US" sz="2000" b="0">
                <a:solidFill>
                  <a:srgbClr val="2A2A39"/>
                </a:solidFill>
              </a:rPr>
              <a:t>强调学生为上何课程，要求到教务办去报名注册，则应用一个实体集及两个联系</a:t>
            </a:r>
            <a:r>
              <a:rPr kumimoji="0" lang="en-US" altLang="zh-CN" sz="2000" b="0">
                <a:solidFill>
                  <a:srgbClr val="2A2A39"/>
                </a:solidFill>
              </a:rPr>
              <a:t>(</a:t>
            </a:r>
            <a:r>
              <a:rPr kumimoji="0" lang="zh-CN" altLang="en-US" sz="2000" b="0">
                <a:solidFill>
                  <a:srgbClr val="2A2A39"/>
                </a:solidFill>
              </a:rPr>
              <a:t>方法</a:t>
            </a:r>
            <a:r>
              <a:rPr kumimoji="0" lang="en-US" altLang="zh-CN" sz="2000" b="0">
                <a:solidFill>
                  <a:srgbClr val="2A2A39"/>
                </a:solidFill>
              </a:rPr>
              <a:t>2)</a:t>
            </a:r>
            <a:r>
              <a:rPr kumimoji="0" lang="zh-CN" altLang="en-US" sz="2000" b="0">
                <a:solidFill>
                  <a:srgbClr val="2A2A39"/>
                </a:solidFill>
              </a:rPr>
              <a:t>。</a:t>
            </a:r>
          </a:p>
        </p:txBody>
      </p:sp>
      <p:grpSp>
        <p:nvGrpSpPr>
          <p:cNvPr id="30726" name="组 18">
            <a:extLst>
              <a:ext uri="{FF2B5EF4-FFF2-40B4-BE49-F238E27FC236}">
                <a16:creationId xmlns:a16="http://schemas.microsoft.com/office/drawing/2014/main" id="{97291A7E-D788-4C88-A5AB-453A17A12DD5}"/>
              </a:ext>
            </a:extLst>
          </p:cNvPr>
          <p:cNvGrpSpPr>
            <a:grpSpLocks/>
          </p:cNvGrpSpPr>
          <p:nvPr/>
        </p:nvGrpSpPr>
        <p:grpSpPr bwMode="auto">
          <a:xfrm>
            <a:off x="1876425" y="3090863"/>
            <a:ext cx="5407025" cy="1062037"/>
            <a:chOff x="1886857" y="3066143"/>
            <a:chExt cx="5406572" cy="1061799"/>
          </a:xfrm>
        </p:grpSpPr>
        <p:sp>
          <p:nvSpPr>
            <p:cNvPr id="9" name="矩形 5">
              <a:extLst>
                <a:ext uri="{FF2B5EF4-FFF2-40B4-BE49-F238E27FC236}">
                  <a16:creationId xmlns:a16="http://schemas.microsoft.com/office/drawing/2014/main" id="{D82DE453-2EEA-4112-9DB9-8D9ADA5B31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08449">
              <a:off x="4532998" y="3624818"/>
              <a:ext cx="917498" cy="50312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algn="r">
                <a:defRPr/>
              </a:pPr>
              <a:r>
                <a:rPr lang="en-US" altLang="zh-CN" sz="1800" b="0" dirty="0">
                  <a:solidFill>
                    <a:srgbClr val="892D5B"/>
                  </a:solidFill>
                  <a:latin typeface="+mn-ea"/>
                  <a:ea typeface="+mn-ea"/>
                  <a:cs typeface="黑体" charset="0"/>
                </a:rPr>
                <a:t>Take</a:t>
              </a:r>
            </a:p>
            <a:p>
              <a:pPr algn="r">
                <a:defRPr/>
              </a:pPr>
              <a:endParaRPr lang="zh-CN" altLang="en-US" sz="1800" b="0" dirty="0">
                <a:solidFill>
                  <a:srgbClr val="892D5B"/>
                </a:solidFill>
                <a:latin typeface="+mn-ea"/>
                <a:ea typeface="+mn-ea"/>
                <a:cs typeface="黑体" charset="0"/>
              </a:endParaRPr>
            </a:p>
          </p:txBody>
        </p:sp>
        <p:cxnSp>
          <p:nvCxnSpPr>
            <p:cNvPr id="30737" name="直接连接符 6">
              <a:extLst>
                <a:ext uri="{FF2B5EF4-FFF2-40B4-BE49-F238E27FC236}">
                  <a16:creationId xmlns:a16="http://schemas.microsoft.com/office/drawing/2014/main" id="{2D858065-CFD9-4208-BD59-8FB6DB2C2D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886857" y="3754964"/>
              <a:ext cx="2612806" cy="29044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8" name="直接连接符 7">
              <a:extLst>
                <a:ext uri="{FF2B5EF4-FFF2-40B4-BE49-F238E27FC236}">
                  <a16:creationId xmlns:a16="http://schemas.microsoft.com/office/drawing/2014/main" id="{264EECD9-C9E4-492B-A11F-E2C112B9305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5479069" y="3991448"/>
              <a:ext cx="1814360" cy="539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椭圆 16">
              <a:extLst>
                <a:ext uri="{FF2B5EF4-FFF2-40B4-BE49-F238E27FC236}">
                  <a16:creationId xmlns:a16="http://schemas.microsoft.com/office/drawing/2014/main" id="{1719594C-16CC-4BBE-84DE-C55779BD6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580" y="3066143"/>
              <a:ext cx="1325452" cy="468207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b="0" dirty="0">
                  <a:solidFill>
                    <a:srgbClr val="800000"/>
                  </a:solidFill>
                  <a:latin typeface="+mn-ea"/>
                  <a:ea typeface="+mn-ea"/>
                  <a:cs typeface="黑体" charset="0"/>
                </a:rPr>
                <a:t>g</a:t>
              </a:r>
              <a:r>
                <a:rPr lang="en-US" altLang="zh-CN" b="0" dirty="0" err="1">
                  <a:solidFill>
                    <a:srgbClr val="800000"/>
                  </a:solidFill>
                  <a:latin typeface="+mn-ea"/>
                  <a:ea typeface="+mn-ea"/>
                  <a:cs typeface="黑体" charset="0"/>
                </a:rPr>
                <a:t>rade</a:t>
              </a:r>
              <a:endParaRPr lang="zh-CN" altLang="en-US" b="0" dirty="0">
                <a:solidFill>
                  <a:srgbClr val="800000"/>
                </a:solidFill>
                <a:latin typeface="+mn-ea"/>
                <a:ea typeface="+mn-ea"/>
                <a:cs typeface="黑体" charset="0"/>
              </a:endParaRPr>
            </a:p>
          </p:txBody>
        </p:sp>
        <p:cxnSp>
          <p:nvCxnSpPr>
            <p:cNvPr id="30740" name="直接连接符 17">
              <a:extLst>
                <a:ext uri="{FF2B5EF4-FFF2-40B4-BE49-F238E27FC236}">
                  <a16:creationId xmlns:a16="http://schemas.microsoft.com/office/drawing/2014/main" id="{6BA85822-1BD7-4624-BFD0-3720F093114E}"/>
                </a:ext>
              </a:extLst>
            </p:cNvPr>
            <p:cNvCxnSpPr>
              <a:cxnSpLocks noChangeShapeType="1"/>
              <a:stCxn id="22" idx="4"/>
            </p:cNvCxnSpPr>
            <p:nvPr/>
          </p:nvCxnSpPr>
          <p:spPr bwMode="auto">
            <a:xfrm flipH="1">
              <a:off x="5352080" y="3534350"/>
              <a:ext cx="498433" cy="347585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727" name="矩形 12">
            <a:extLst>
              <a:ext uri="{FF2B5EF4-FFF2-40B4-BE49-F238E27FC236}">
                <a16:creationId xmlns:a16="http://schemas.microsoft.com/office/drawing/2014/main" id="{81D104AA-E491-4141-AF6B-83E0D1F18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77788"/>
            <a:ext cx="41338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1.4 </a:t>
            </a: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用实体集还是联系集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5FE3AC0-EFEE-4989-A875-720B17A68CB8}"/>
              </a:ext>
            </a:extLst>
          </p:cNvPr>
          <p:cNvSpPr/>
          <p:nvPr/>
        </p:nvSpPr>
        <p:spPr>
          <a:xfrm>
            <a:off x="3343275" y="1660525"/>
            <a:ext cx="825500" cy="400050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2A2A3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kumimoji="0" lang="zh-CN" altLang="zh-CN" sz="2000">
                <a:solidFill>
                  <a:srgbClr val="2A2A3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kumimoji="0" lang="zh-CN" altLang="en-US" sz="2000">
              <a:solidFill>
                <a:srgbClr val="2A2A3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F7E2B5-F36F-44BB-90F9-54CA750A97C9}"/>
              </a:ext>
            </a:extLst>
          </p:cNvPr>
          <p:cNvSpPr/>
          <p:nvPr/>
        </p:nvSpPr>
        <p:spPr>
          <a:xfrm>
            <a:off x="3700463" y="3240088"/>
            <a:ext cx="8255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/>
                <a:ea typeface="黑体"/>
                <a:cs typeface="黑体"/>
              </a:rPr>
              <a:t>方法</a:t>
            </a: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/>
                <a:ea typeface="黑体"/>
                <a:cs typeface="黑体"/>
              </a:rPr>
              <a:t>1</a:t>
            </a:r>
            <a:endParaRPr lang="zh-CN" altLang="en-US" dirty="0">
              <a:solidFill>
                <a:srgbClr val="800000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grpSp>
        <p:nvGrpSpPr>
          <p:cNvPr id="5" name="组 4">
            <a:extLst>
              <a:ext uri="{FF2B5EF4-FFF2-40B4-BE49-F238E27FC236}">
                <a16:creationId xmlns:a16="http://schemas.microsoft.com/office/drawing/2014/main" id="{A77878B0-E9B2-44FF-88CC-5D6B35CCD5D5}"/>
              </a:ext>
            </a:extLst>
          </p:cNvPr>
          <p:cNvGrpSpPr>
            <a:grpSpLocks/>
          </p:cNvGrpSpPr>
          <p:nvPr/>
        </p:nvGrpSpPr>
        <p:grpSpPr bwMode="auto">
          <a:xfrm>
            <a:off x="273050" y="2957513"/>
            <a:ext cx="8469313" cy="3471862"/>
            <a:chOff x="272778" y="2957987"/>
            <a:chExt cx="8468992" cy="3470775"/>
          </a:xfrm>
        </p:grpSpPr>
        <p:grpSp>
          <p:nvGrpSpPr>
            <p:cNvPr id="30731" name="组 2">
              <a:extLst>
                <a:ext uri="{FF2B5EF4-FFF2-40B4-BE49-F238E27FC236}">
                  <a16:creationId xmlns:a16="http://schemas.microsoft.com/office/drawing/2014/main" id="{DD59D74A-3928-46B0-B38B-592EBEE372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6851" y="4861407"/>
              <a:ext cx="1222478" cy="1567355"/>
              <a:chOff x="219477" y="4851906"/>
              <a:chExt cx="1222478" cy="1287697"/>
            </a:xfrm>
          </p:grpSpPr>
          <p:sp>
            <p:nvSpPr>
              <p:cNvPr id="30734" name="Rectangle 6">
                <a:extLst>
                  <a:ext uri="{FF2B5EF4-FFF2-40B4-BE49-F238E27FC236}">
                    <a16:creationId xmlns:a16="http://schemas.microsoft.com/office/drawing/2014/main" id="{332B721E-1A78-4F16-ADCE-43C8E1FDE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36" y="4851410"/>
                <a:ext cx="1222329" cy="12881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registration</a:t>
                </a:r>
                <a:endParaRPr kumimoji="0" lang="zh-CN" altLang="en-US" sz="1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 u="sng">
                    <a:latin typeface="黑体" panose="02010609060101010101" pitchFamily="49" charset="-122"/>
                    <a:ea typeface="黑体" panose="02010609060101010101" pitchFamily="49" charset="-122"/>
                  </a:rPr>
                  <a:t>coure_id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 u="sng">
                    <a:latin typeface="黑体" panose="02010609060101010101" pitchFamily="49" charset="-122"/>
                    <a:ea typeface="黑体" panose="02010609060101010101" pitchFamily="49" charset="-122"/>
                  </a:rPr>
                  <a:t>sen_id</a:t>
                </a:r>
                <a:endParaRPr kumimoji="0" lang="zh-CN" altLang="en-US" sz="1600" b="0" u="sng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zh-CN" sz="1600" b="0" u="sng">
                    <a:latin typeface="黑体" panose="02010609060101010101" pitchFamily="49" charset="-122"/>
                    <a:ea typeface="黑体" panose="02010609060101010101" pitchFamily="49" charset="-122"/>
                  </a:rPr>
                  <a:t>s</a:t>
                </a:r>
                <a:r>
                  <a:rPr kumimoji="0" lang="en-US" altLang="zh-CN" sz="1600" b="0" u="sng">
                    <a:latin typeface="黑体" panose="02010609060101010101" pitchFamily="49" charset="-122"/>
                    <a:ea typeface="黑体" panose="02010609060101010101" pitchFamily="49" charset="-122"/>
                  </a:rPr>
                  <a:t>emester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zh-CN" sz="1600" b="0" u="sng"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  <a:r>
                  <a:rPr kumimoji="0" lang="en-US" altLang="zh-CN" sz="1600" b="0" u="sng">
                    <a:latin typeface="黑体" panose="02010609060101010101" pitchFamily="49" charset="-122"/>
                    <a:ea typeface="黑体" panose="02010609060101010101" pitchFamily="49" charset="-122"/>
                  </a:rPr>
                  <a:t>ear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zh-CN" sz="1600" b="0" u="sng">
                    <a:latin typeface="黑体" panose="02010609060101010101" pitchFamily="49" charset="-122"/>
                    <a:ea typeface="黑体" panose="02010609060101010101" pitchFamily="49" charset="-122"/>
                  </a:rPr>
                  <a:t>s</a:t>
                </a:r>
                <a:r>
                  <a:rPr kumimoji="0" lang="en-US" altLang="zh-CN" sz="1600" b="0" u="sng">
                    <a:latin typeface="黑体" panose="02010609060101010101" pitchFamily="49" charset="-122"/>
                    <a:ea typeface="黑体" panose="02010609060101010101" pitchFamily="49" charset="-122"/>
                  </a:rPr>
                  <a:t>tudent_id</a:t>
                </a:r>
                <a:endParaRPr kumimoji="0" lang="zh-CN" altLang="en-US" sz="1600" b="0" u="sng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0735" name="Line 8">
                <a:extLst>
                  <a:ext uri="{FF2B5EF4-FFF2-40B4-BE49-F238E27FC236}">
                    <a16:creationId xmlns:a16="http://schemas.microsoft.com/office/drawing/2014/main" id="{62DB554E-8D9A-4232-833B-4E4F77294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4810" y="5108267"/>
                <a:ext cx="11905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30732" name="矩形 3">
              <a:extLst>
                <a:ext uri="{FF2B5EF4-FFF2-40B4-BE49-F238E27FC236}">
                  <a16:creationId xmlns:a16="http://schemas.microsoft.com/office/drawing/2014/main" id="{18500085-1D8C-4751-B7AB-AB8185F1C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78" y="2962387"/>
              <a:ext cx="22493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一门课有多位学生注册</a:t>
              </a:r>
            </a:p>
          </p:txBody>
        </p:sp>
        <p:sp>
          <p:nvSpPr>
            <p:cNvPr id="30733" name="矩形 19">
              <a:extLst>
                <a:ext uri="{FF2B5EF4-FFF2-40B4-BE49-F238E27FC236}">
                  <a16:creationId xmlns:a16="http://schemas.microsoft.com/office/drawing/2014/main" id="{C4207CA9-9CCB-4517-9A14-4603872ED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2436" y="2957987"/>
              <a:ext cx="22493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一个学生注册了多门课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4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4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4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5">
            <a:extLst>
              <a:ext uri="{FF2B5EF4-FFF2-40B4-BE49-F238E27FC236}">
                <a16:creationId xmlns:a16="http://schemas.microsoft.com/office/drawing/2014/main" id="{152F3540-DF52-4CF4-ABDD-971CF194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CB876-28AC-41DD-AD40-DF91783E642D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zh-CN" sz="1400">
              <a:ea typeface="黑体" panose="02010609060101010101" pitchFamily="49" charset="-122"/>
            </a:endParaRPr>
          </a:p>
        </p:txBody>
      </p:sp>
      <p:sp>
        <p:nvSpPr>
          <p:cNvPr id="476162" name="Rectangle 2">
            <a:extLst>
              <a:ext uri="{FF2B5EF4-FFF2-40B4-BE49-F238E27FC236}">
                <a16:creationId xmlns:a16="http://schemas.microsoft.com/office/drawing/2014/main" id="{68C2F69D-F2B1-46E0-9B7B-9658C7046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0538" y="846138"/>
            <a:ext cx="7772400" cy="627062"/>
          </a:xfrm>
        </p:spPr>
        <p:txBody>
          <a:bodyPr/>
          <a:lstStyle/>
          <a:p>
            <a:r>
              <a:rPr kumimoji="0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0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：家属（爱人）信息的表示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8A79826-A0D9-46B9-A94B-589D59BAA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650" y="2662238"/>
            <a:ext cx="1760538" cy="3530600"/>
          </a:xfrm>
        </p:spPr>
        <p:txBody>
          <a:bodyPr/>
          <a:lstStyle/>
          <a:p>
            <a:r>
              <a:rPr kumimoji="0" lang="zh-CN" altLang="en-US" sz="2000"/>
              <a:t>方式一：</a:t>
            </a:r>
          </a:p>
          <a:p>
            <a:endParaRPr kumimoji="0" lang="zh-CN" altLang="en-US" sz="2000"/>
          </a:p>
          <a:p>
            <a:endParaRPr kumimoji="0" lang="zh-CN" altLang="en-US" sz="2000"/>
          </a:p>
          <a:p>
            <a:endParaRPr kumimoji="0" lang="zh-CN" altLang="en-US" sz="2000"/>
          </a:p>
          <a:p>
            <a:r>
              <a:rPr kumimoji="0" lang="zh-CN" altLang="en-US" sz="2000"/>
              <a:t>方式二：</a:t>
            </a:r>
          </a:p>
          <a:p>
            <a:endParaRPr kumimoji="0" lang="zh-CN" altLang="en-US" sz="2000"/>
          </a:p>
          <a:p>
            <a:endParaRPr kumimoji="0" lang="zh-CN" altLang="en-US" sz="2000"/>
          </a:p>
          <a:p>
            <a:endParaRPr kumimoji="0" lang="zh-CN" altLang="en-US" sz="2000"/>
          </a:p>
          <a:p>
            <a:r>
              <a:rPr kumimoji="0" lang="zh-CN" altLang="en-US" sz="2000"/>
              <a:t>方式三：</a:t>
            </a:r>
          </a:p>
          <a:p>
            <a:endParaRPr kumimoji="0" lang="zh-CN" altLang="en-US" sz="2000"/>
          </a:p>
          <a:p>
            <a:endParaRPr kumimoji="0" lang="zh-CN" altLang="en-US" sz="2000"/>
          </a:p>
        </p:txBody>
      </p:sp>
      <p:grpSp>
        <p:nvGrpSpPr>
          <p:cNvPr id="32772" name="Group 34">
            <a:extLst>
              <a:ext uri="{FF2B5EF4-FFF2-40B4-BE49-F238E27FC236}">
                <a16:creationId xmlns:a16="http://schemas.microsoft.com/office/drawing/2014/main" id="{D9B65641-BB8F-41F2-8025-1830708D603F}"/>
              </a:ext>
            </a:extLst>
          </p:cNvPr>
          <p:cNvGrpSpPr>
            <a:grpSpLocks/>
          </p:cNvGrpSpPr>
          <p:nvPr/>
        </p:nvGrpSpPr>
        <p:grpSpPr bwMode="auto">
          <a:xfrm>
            <a:off x="1628775" y="2603500"/>
            <a:ext cx="3606800" cy="3605213"/>
            <a:chOff x="2018" y="1525"/>
            <a:chExt cx="2272" cy="2271"/>
          </a:xfrm>
        </p:grpSpPr>
        <p:grpSp>
          <p:nvGrpSpPr>
            <p:cNvPr id="32779" name="Group 31">
              <a:extLst>
                <a:ext uri="{FF2B5EF4-FFF2-40B4-BE49-F238E27FC236}">
                  <a16:creationId xmlns:a16="http://schemas.microsoft.com/office/drawing/2014/main" id="{2CEB7681-F78A-4E7D-AFBF-AF273DE4BC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8" y="1525"/>
              <a:ext cx="712" cy="730"/>
              <a:chOff x="2018" y="1434"/>
              <a:chExt cx="712" cy="730"/>
            </a:xfrm>
          </p:grpSpPr>
          <p:sp>
            <p:nvSpPr>
              <p:cNvPr id="32798" name="Rectangle 6">
                <a:extLst>
                  <a:ext uri="{FF2B5EF4-FFF2-40B4-BE49-F238E27FC236}">
                    <a16:creationId xmlns:a16="http://schemas.microsoft.com/office/drawing/2014/main" id="{9DDCF47C-D45A-4BD0-A680-F0D5AE7E8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1434"/>
                <a:ext cx="702" cy="7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员工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 u="sng">
                    <a:latin typeface="黑体" panose="02010609060101010101" pitchFamily="49" charset="-122"/>
                    <a:ea typeface="黑体" panose="02010609060101010101" pitchFamily="49" charset="-122"/>
                  </a:rPr>
                  <a:t>姓名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参加工作时间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年龄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家属姓名</a:t>
                </a:r>
              </a:p>
            </p:txBody>
          </p:sp>
          <p:sp>
            <p:nvSpPr>
              <p:cNvPr id="32799" name="Line 8">
                <a:extLst>
                  <a:ext uri="{FF2B5EF4-FFF2-40B4-BE49-F238E27FC236}">
                    <a16:creationId xmlns:a16="http://schemas.microsoft.com/office/drawing/2014/main" id="{D258287F-7A42-4875-8780-E21FA9CA7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8" y="1600"/>
                <a:ext cx="712" cy="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grpSp>
          <p:nvGrpSpPr>
            <p:cNvPr id="32780" name="Group 32">
              <a:extLst>
                <a:ext uri="{FF2B5EF4-FFF2-40B4-BE49-F238E27FC236}">
                  <a16:creationId xmlns:a16="http://schemas.microsoft.com/office/drawing/2014/main" id="{7AB8AE5A-B3EA-4AE4-83E9-0225870F22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8" y="2317"/>
              <a:ext cx="1318" cy="590"/>
              <a:chOff x="2018" y="2385"/>
              <a:chExt cx="1318" cy="590"/>
            </a:xfrm>
          </p:grpSpPr>
          <p:grpSp>
            <p:nvGrpSpPr>
              <p:cNvPr id="32790" name="Group 11">
                <a:extLst>
                  <a:ext uri="{FF2B5EF4-FFF2-40B4-BE49-F238E27FC236}">
                    <a16:creationId xmlns:a16="http://schemas.microsoft.com/office/drawing/2014/main" id="{CEB21616-655B-4410-9AF9-DEBD8A8956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8" y="2385"/>
                <a:ext cx="702" cy="590"/>
                <a:chOff x="2426" y="2251"/>
                <a:chExt cx="702" cy="642"/>
              </a:xfrm>
            </p:grpSpPr>
            <p:sp>
              <p:nvSpPr>
                <p:cNvPr id="32796" name="Rectangle 7">
                  <a:extLst>
                    <a:ext uri="{FF2B5EF4-FFF2-40B4-BE49-F238E27FC236}">
                      <a16:creationId xmlns:a16="http://schemas.microsoft.com/office/drawing/2014/main" id="{2118362F-100E-4104-80D4-9AEDB3DED9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2251"/>
                  <a:ext cx="702" cy="64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员工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400" u="sng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姓名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参加工作时间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年龄</a:t>
                  </a:r>
                </a:p>
              </p:txBody>
            </p:sp>
            <p:sp>
              <p:nvSpPr>
                <p:cNvPr id="32797" name="Line 10">
                  <a:extLst>
                    <a:ext uri="{FF2B5EF4-FFF2-40B4-BE49-F238E27FC236}">
                      <a16:creationId xmlns:a16="http://schemas.microsoft.com/office/drawing/2014/main" id="{73D27553-A929-4F36-B42C-54A0214B34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7" y="2431"/>
                  <a:ext cx="701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</p:grpSp>
          <p:sp>
            <p:nvSpPr>
              <p:cNvPr id="32791" name="AutoShape 12">
                <a:extLst>
                  <a:ext uri="{FF2B5EF4-FFF2-40B4-BE49-F238E27FC236}">
                    <a16:creationId xmlns:a16="http://schemas.microsoft.com/office/drawing/2014/main" id="{F11B1F26-2E87-46D1-84AA-DAEA4B791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0" y="2562"/>
                <a:ext cx="386" cy="204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家属</a:t>
                </a:r>
              </a:p>
            </p:txBody>
          </p:sp>
          <p:sp>
            <p:nvSpPr>
              <p:cNvPr id="32792" name="Line 13">
                <a:extLst>
                  <a:ext uri="{FF2B5EF4-FFF2-40B4-BE49-F238E27FC236}">
                    <a16:creationId xmlns:a16="http://schemas.microsoft.com/office/drawing/2014/main" id="{02BD4107-9116-48B1-A489-44CBC175D4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3" y="2471"/>
                <a:ext cx="4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32793" name="Line 14">
                <a:extLst>
                  <a:ext uri="{FF2B5EF4-FFF2-40B4-BE49-F238E27FC236}">
                    <a16:creationId xmlns:a16="http://schemas.microsoft.com/office/drawing/2014/main" id="{4769846B-96B1-4FD9-87D4-0C8E76ADA3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4" y="2471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32794" name="Line 15">
                <a:extLst>
                  <a:ext uri="{FF2B5EF4-FFF2-40B4-BE49-F238E27FC236}">
                    <a16:creationId xmlns:a16="http://schemas.microsoft.com/office/drawing/2014/main" id="{356FA259-BD85-46D4-949E-D3904D0B69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3" y="2879"/>
                <a:ext cx="431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32795" name="Line 16">
                <a:extLst>
                  <a:ext uri="{FF2B5EF4-FFF2-40B4-BE49-F238E27FC236}">
                    <a16:creationId xmlns:a16="http://schemas.microsoft.com/office/drawing/2014/main" id="{D5407E94-285D-4A3B-A2D9-1DBB46CD4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4" y="2766"/>
                <a:ext cx="0" cy="113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grpSp>
          <p:nvGrpSpPr>
            <p:cNvPr id="32781" name="Group 33">
              <a:extLst>
                <a:ext uri="{FF2B5EF4-FFF2-40B4-BE49-F238E27FC236}">
                  <a16:creationId xmlns:a16="http://schemas.microsoft.com/office/drawing/2014/main" id="{DD94F9EA-9348-4266-B1CD-470ED6177B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8" y="2976"/>
              <a:ext cx="2272" cy="820"/>
              <a:chOff x="2018" y="3045"/>
              <a:chExt cx="2272" cy="820"/>
            </a:xfrm>
          </p:grpSpPr>
          <p:grpSp>
            <p:nvGrpSpPr>
              <p:cNvPr id="32782" name="Group 18">
                <a:extLst>
                  <a:ext uri="{FF2B5EF4-FFF2-40B4-BE49-F238E27FC236}">
                    <a16:creationId xmlns:a16="http://schemas.microsoft.com/office/drawing/2014/main" id="{B970C9EF-AB08-4789-8818-B078A74758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8" y="3180"/>
                <a:ext cx="692" cy="576"/>
                <a:chOff x="884" y="2319"/>
                <a:chExt cx="692" cy="576"/>
              </a:xfrm>
            </p:grpSpPr>
            <p:sp>
              <p:nvSpPr>
                <p:cNvPr id="32788" name="Rectangle 19">
                  <a:extLst>
                    <a:ext uri="{FF2B5EF4-FFF2-40B4-BE49-F238E27FC236}">
                      <a16:creationId xmlns:a16="http://schemas.microsoft.com/office/drawing/2014/main" id="{558BCA97-E456-4883-A0B7-0ADFB0618E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" y="2319"/>
                  <a:ext cx="692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员工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400" u="sng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姓名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参加工作时间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年龄</a:t>
                  </a:r>
                </a:p>
              </p:txBody>
            </p:sp>
            <p:sp>
              <p:nvSpPr>
                <p:cNvPr id="32789" name="Line 20">
                  <a:extLst>
                    <a:ext uri="{FF2B5EF4-FFF2-40B4-BE49-F238E27FC236}">
                      <a16:creationId xmlns:a16="http://schemas.microsoft.com/office/drawing/2014/main" id="{B6484CBC-845B-4E6E-A122-81BCC90531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4" y="2475"/>
                  <a:ext cx="692" cy="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</p:grpSp>
          <p:sp>
            <p:nvSpPr>
              <p:cNvPr id="32783" name="Rectangle 22">
                <a:extLst>
                  <a:ext uri="{FF2B5EF4-FFF2-40B4-BE49-F238E27FC236}">
                    <a16:creationId xmlns:a16="http://schemas.microsoft.com/office/drawing/2014/main" id="{3C67234F-ACAE-4E5F-8DF8-029D0D0A1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3" y="3045"/>
                <a:ext cx="707" cy="8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家属信息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 u="sng">
                    <a:latin typeface="黑体" panose="02010609060101010101" pitchFamily="49" charset="-122"/>
                    <a:ea typeface="黑体" panose="02010609060101010101" pitchFamily="49" charset="-122"/>
                  </a:rPr>
                  <a:t>姓名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参加工作时间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年龄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所在单位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认识时间</a:t>
                </a:r>
              </a:p>
            </p:txBody>
          </p:sp>
          <p:sp>
            <p:nvSpPr>
              <p:cNvPr id="32784" name="Line 23">
                <a:extLst>
                  <a:ext uri="{FF2B5EF4-FFF2-40B4-BE49-F238E27FC236}">
                    <a16:creationId xmlns:a16="http://schemas.microsoft.com/office/drawing/2014/main" id="{CC213B52-1E01-45C9-8891-CE452E2BE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3" y="3191"/>
                <a:ext cx="697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32785" name="AutoShape 24">
                <a:extLst>
                  <a:ext uri="{FF2B5EF4-FFF2-40B4-BE49-F238E27FC236}">
                    <a16:creationId xmlns:a16="http://schemas.microsoft.com/office/drawing/2014/main" id="{978D2776-DD10-47F2-877F-982F48A44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3225"/>
                <a:ext cx="385" cy="317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家属</a:t>
                </a:r>
              </a:p>
            </p:txBody>
          </p:sp>
          <p:sp>
            <p:nvSpPr>
              <p:cNvPr id="32786" name="Line 25">
                <a:extLst>
                  <a:ext uri="{FF2B5EF4-FFF2-40B4-BE49-F238E27FC236}">
                    <a16:creationId xmlns:a16="http://schemas.microsoft.com/office/drawing/2014/main" id="{15916ED0-A1C9-4C85-9CAA-A056D10A4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10" y="3381"/>
                <a:ext cx="238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32787" name="Line 26">
                <a:extLst>
                  <a:ext uri="{FF2B5EF4-FFF2-40B4-BE49-F238E27FC236}">
                    <a16:creationId xmlns:a16="http://schemas.microsoft.com/office/drawing/2014/main" id="{991019A7-CF19-4893-AEA1-D174B4620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4" y="3384"/>
                <a:ext cx="250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</p:grpSp>
      <p:sp>
        <p:nvSpPr>
          <p:cNvPr id="32773" name="AutoShape 28">
            <a:extLst>
              <a:ext uri="{FF2B5EF4-FFF2-40B4-BE49-F238E27FC236}">
                <a16:creationId xmlns:a16="http://schemas.microsoft.com/office/drawing/2014/main" id="{D38962C4-8CB7-4A44-842A-556B31474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1489075"/>
            <a:ext cx="2684462" cy="781050"/>
          </a:xfrm>
          <a:prstGeom prst="cloudCallout">
            <a:avLst>
              <a:gd name="adj1" fmla="val -47977"/>
              <a:gd name="adj2" fmla="val 7108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这三种描述方式，那种更合理？</a:t>
            </a:r>
          </a:p>
        </p:txBody>
      </p:sp>
      <p:grpSp>
        <p:nvGrpSpPr>
          <p:cNvPr id="476201" name="Group 41">
            <a:extLst>
              <a:ext uri="{FF2B5EF4-FFF2-40B4-BE49-F238E27FC236}">
                <a16:creationId xmlns:a16="http://schemas.microsoft.com/office/drawing/2014/main" id="{BB7921D3-1E6A-4499-BBA6-16C1E592371F}"/>
              </a:ext>
            </a:extLst>
          </p:cNvPr>
          <p:cNvGrpSpPr>
            <a:grpSpLocks/>
          </p:cNvGrpSpPr>
          <p:nvPr/>
        </p:nvGrpSpPr>
        <p:grpSpPr bwMode="auto">
          <a:xfrm>
            <a:off x="5472113" y="2046288"/>
            <a:ext cx="3586162" cy="4165600"/>
            <a:chOff x="3447" y="1457"/>
            <a:chExt cx="2259" cy="2624"/>
          </a:xfrm>
        </p:grpSpPr>
        <p:sp>
          <p:nvSpPr>
            <p:cNvPr id="32776" name="Rectangle 35">
              <a:extLst>
                <a:ext uri="{FF2B5EF4-FFF2-40B4-BE49-F238E27FC236}">
                  <a16:creationId xmlns:a16="http://schemas.microsoft.com/office/drawing/2014/main" id="{C3B47841-F0FB-4B7A-946B-67DDC36D7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" y="1457"/>
              <a:ext cx="2249" cy="7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仅需记录家属的名字信息时</a:t>
              </a:r>
              <a:r>
                <a:rPr kumimoji="0" lang="en-US" altLang="zh-CN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!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(</a:t>
              </a:r>
              <a:r>
                <a:rPr kumimoji="0" lang="zh-CN" altLang="en-US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看着实体集的</a:t>
              </a:r>
              <a:r>
                <a:rPr kumimoji="0" lang="zh-CN" altLang="en-US" sz="200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属性</a:t>
              </a:r>
              <a:r>
                <a:rPr kumimoji="0" lang="en-US" altLang="zh-CN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注</a:t>
              </a:r>
              <a:r>
                <a:rPr kumimoji="0" lang="en-US" altLang="zh-CN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:</a:t>
              </a:r>
              <a:r>
                <a:rPr kumimoji="0" lang="zh-CN" altLang="en-US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有多个家属时，人看作一字符串，</a:t>
              </a:r>
              <a:endParaRPr kumimoji="0" lang="en-US" altLang="zh-CN" sz="1600" b="0">
                <a:solidFill>
                  <a:srgbClr val="0066FF"/>
                </a:solidFill>
                <a:ea typeface="黑体" panose="02010609060101010101" pitchFamily="49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否则仍需换用方式三！</a:t>
              </a:r>
              <a:endParaRPr kumimoji="0" lang="zh-CN" altLang="en-US" sz="2000" b="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2777" name="Rectangle 36">
              <a:extLst>
                <a:ext uri="{FF2B5EF4-FFF2-40B4-BE49-F238E27FC236}">
                  <a16:creationId xmlns:a16="http://schemas.microsoft.com/office/drawing/2014/main" id="{D2DCBBC0-051B-434D-AB92-EC964FC8A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2267"/>
              <a:ext cx="2252" cy="795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要求记录家属与员工同样的多种信息时</a:t>
              </a:r>
              <a:r>
                <a:rPr kumimoji="0" lang="en-US" altLang="zh-CN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!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(</a:t>
              </a:r>
              <a:r>
                <a:rPr kumimoji="0" lang="zh-CN" altLang="en-US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可看着</a:t>
              </a:r>
              <a:r>
                <a:rPr kumimoji="0" lang="zh-CN" altLang="en-US" sz="200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同样</a:t>
              </a:r>
              <a:r>
                <a:rPr kumimoji="0" lang="zh-CN" altLang="en-US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的实体</a:t>
              </a:r>
              <a:r>
                <a:rPr kumimoji="0" lang="en-US" altLang="zh-CN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注</a:t>
              </a:r>
              <a:r>
                <a:rPr kumimoji="0" lang="en-US" altLang="zh-CN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:</a:t>
              </a:r>
              <a:r>
                <a:rPr kumimoji="0" lang="zh-CN" altLang="en-US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有多个家属时，可换为</a:t>
              </a:r>
              <a:r>
                <a:rPr kumimoji="0" lang="en-US" altLang="zh-CN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1:M!</a:t>
              </a:r>
              <a:endParaRPr kumimoji="0" lang="zh-CN" altLang="en-US" sz="1600" b="0">
                <a:solidFill>
                  <a:srgbClr val="0066FF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2778" name="Rectangle 37">
              <a:extLst>
                <a:ext uri="{FF2B5EF4-FFF2-40B4-BE49-F238E27FC236}">
                  <a16:creationId xmlns:a16="http://schemas.microsoft.com/office/drawing/2014/main" id="{F53C79C2-708A-4D68-A038-7A3C82E1E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3131"/>
              <a:ext cx="2242" cy="95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要求记录家属与员工不同样的多种信息时</a:t>
              </a:r>
              <a:r>
                <a:rPr kumimoji="0" lang="en-US" altLang="zh-CN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!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(</a:t>
              </a:r>
              <a:r>
                <a:rPr kumimoji="0" lang="zh-CN" altLang="en-US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需看着</a:t>
              </a:r>
              <a:r>
                <a:rPr kumimoji="0" lang="zh-CN" altLang="en-US" sz="200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不同</a:t>
              </a:r>
              <a:r>
                <a:rPr kumimoji="0" lang="zh-CN" altLang="en-US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的实体集</a:t>
              </a:r>
              <a:r>
                <a:rPr kumimoji="0" lang="en-US" altLang="zh-CN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注</a:t>
              </a:r>
              <a:r>
                <a:rPr kumimoji="0" lang="en-US" altLang="zh-CN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:</a:t>
              </a:r>
              <a:r>
                <a:rPr kumimoji="0" lang="zh-CN" altLang="en-US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有多个家属时，联系基数约束</a:t>
              </a:r>
              <a:r>
                <a:rPr kumimoji="0" lang="en-US" altLang="zh-CN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(</a:t>
              </a:r>
              <a:r>
                <a:rPr kumimoji="0" lang="zh-CN" altLang="en-US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联系类型</a:t>
              </a:r>
              <a:r>
                <a:rPr kumimoji="0" lang="en-US" altLang="zh-CN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)</a:t>
              </a:r>
              <a:r>
                <a:rPr kumimoji="0" lang="zh-CN" altLang="en-US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可换为</a:t>
              </a:r>
              <a:r>
                <a:rPr kumimoji="0" lang="en-US" altLang="zh-CN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1:M!</a:t>
              </a:r>
              <a:endParaRPr kumimoji="0" lang="en-US" altLang="zh-CN" sz="2000" b="0">
                <a:solidFill>
                  <a:srgbClr val="0066FF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32775" name="矩形 32">
            <a:extLst>
              <a:ext uri="{FF2B5EF4-FFF2-40B4-BE49-F238E27FC236}">
                <a16:creationId xmlns:a16="http://schemas.microsoft.com/office/drawing/2014/main" id="{64D62765-39B7-4210-8B69-B34E30C2F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88" y="155575"/>
            <a:ext cx="300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1.4 </a:t>
            </a: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用实体集还是联系集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6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6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3">
            <a:extLst>
              <a:ext uri="{FF2B5EF4-FFF2-40B4-BE49-F238E27FC236}">
                <a16:creationId xmlns:a16="http://schemas.microsoft.com/office/drawing/2014/main" id="{262B8BA9-72FD-4215-8351-9C33C4EA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A52F6F-9877-46B8-8A7E-E745C8707EB2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CN" sz="1400">
              <a:ea typeface="黑体" panose="02010609060101010101" pitchFamily="49" charset="-122"/>
            </a:endParaRPr>
          </a:p>
        </p:txBody>
      </p:sp>
      <p:sp>
        <p:nvSpPr>
          <p:cNvPr id="33794" name="Rectangle 5">
            <a:extLst>
              <a:ext uri="{FF2B5EF4-FFF2-40B4-BE49-F238E27FC236}">
                <a16:creationId xmlns:a16="http://schemas.microsoft.com/office/drawing/2014/main" id="{55789483-DE90-4248-B6C9-04639C2D31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33550" y="906463"/>
            <a:ext cx="6465888" cy="1143000"/>
          </a:xfrm>
          <a:noFill/>
        </p:spPr>
        <p:txBody>
          <a:bodyPr/>
          <a:lstStyle/>
          <a:p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kumimoji="0"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kumimoji="0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父母关系的表示</a:t>
            </a:r>
          </a:p>
        </p:txBody>
      </p:sp>
      <p:sp>
        <p:nvSpPr>
          <p:cNvPr id="32771" name="Rectangle 6">
            <a:extLst>
              <a:ext uri="{FF2B5EF4-FFF2-40B4-BE49-F238E27FC236}">
                <a16:creationId xmlns:a16="http://schemas.microsoft.com/office/drawing/2014/main" id="{0BF4EF66-1B48-42B1-83A8-E5519D6DD8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106863" y="2460625"/>
            <a:ext cx="4546600" cy="224313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哪一种描述更合理？</a:t>
            </a:r>
            <a:endParaRPr kumimoji="0"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0"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2000">
                <a:latin typeface="Times New Roman" panose="02020603050405020304" pitchFamily="18" charset="0"/>
              </a:rPr>
              <a:t>一个仅适合描述双亲都有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0" lang="en-US" altLang="zh-CN" sz="200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0" lang="en-US" altLang="zh-CN" sz="200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2000">
                <a:latin typeface="Times New Roman" panose="02020603050405020304" pitchFamily="18" charset="0"/>
              </a:rPr>
              <a:t>一个更适合描述只知道一方情形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     </a:t>
            </a:r>
            <a:r>
              <a:rPr kumimoji="0" lang="zh-CN" altLang="en-US" sz="2000">
                <a:latin typeface="Times New Roman" panose="02020603050405020304" pitchFamily="18" charset="0"/>
              </a:rPr>
              <a:t>或者有继父、继母的情形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33796" name="AutoShape 3">
            <a:extLst>
              <a:ext uri="{FF2B5EF4-FFF2-40B4-BE49-F238E27FC236}">
                <a16:creationId xmlns:a16="http://schemas.microsoft.com/office/drawing/2014/main" id="{FFCF57F1-B2C4-4623-AA97-0B8F6F84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050925"/>
            <a:ext cx="2227262" cy="989013"/>
          </a:xfrm>
          <a:prstGeom prst="cloudCallout">
            <a:avLst>
              <a:gd name="adj1" fmla="val -49907"/>
              <a:gd name="adj2" fmla="val 8160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应当采用三元联系还是二元联系？</a:t>
            </a:r>
          </a:p>
        </p:txBody>
      </p:sp>
      <p:grpSp>
        <p:nvGrpSpPr>
          <p:cNvPr id="33797" name="Group 14">
            <a:extLst>
              <a:ext uri="{FF2B5EF4-FFF2-40B4-BE49-F238E27FC236}">
                <a16:creationId xmlns:a16="http://schemas.microsoft.com/office/drawing/2014/main" id="{14547414-8609-4B4F-8F5C-DBDFDEFDE292}"/>
              </a:ext>
            </a:extLst>
          </p:cNvPr>
          <p:cNvGrpSpPr>
            <a:grpSpLocks/>
          </p:cNvGrpSpPr>
          <p:nvPr/>
        </p:nvGrpSpPr>
        <p:grpSpPr bwMode="auto">
          <a:xfrm>
            <a:off x="342900" y="2522538"/>
            <a:ext cx="3060700" cy="1504950"/>
            <a:chOff x="1197" y="3775"/>
            <a:chExt cx="1710" cy="533"/>
          </a:xfrm>
        </p:grpSpPr>
        <p:sp>
          <p:nvSpPr>
            <p:cNvPr id="33809" name="Rectangle 7">
              <a:extLst>
                <a:ext uri="{FF2B5EF4-FFF2-40B4-BE49-F238E27FC236}">
                  <a16:creationId xmlns:a16="http://schemas.microsoft.com/office/drawing/2014/main" id="{0548AABF-4825-43C3-8780-E43ED283A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3812"/>
              <a:ext cx="453" cy="13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Times New Roman" panose="02020603050405020304" pitchFamily="18" charset="0"/>
                  <a:ea typeface="黑体" panose="02010609060101010101" pitchFamily="49" charset="-122"/>
                </a:rPr>
                <a:t>father</a:t>
              </a:r>
            </a:p>
          </p:txBody>
        </p:sp>
        <p:sp>
          <p:nvSpPr>
            <p:cNvPr id="33810" name="Rectangle 8">
              <a:extLst>
                <a:ext uri="{FF2B5EF4-FFF2-40B4-BE49-F238E27FC236}">
                  <a16:creationId xmlns:a16="http://schemas.microsoft.com/office/drawing/2014/main" id="{C3B6A264-29F5-45E7-9343-FFDDE9EB3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4" y="3812"/>
              <a:ext cx="453" cy="13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Times New Roman" panose="02020603050405020304" pitchFamily="18" charset="0"/>
                  <a:ea typeface="黑体" panose="02010609060101010101" pitchFamily="49" charset="-122"/>
                </a:rPr>
                <a:t>mother</a:t>
              </a:r>
            </a:p>
          </p:txBody>
        </p:sp>
        <p:sp>
          <p:nvSpPr>
            <p:cNvPr id="33811" name="Rectangle 9">
              <a:extLst>
                <a:ext uri="{FF2B5EF4-FFF2-40B4-BE49-F238E27FC236}">
                  <a16:creationId xmlns:a16="http://schemas.microsoft.com/office/drawing/2014/main" id="{142C0F99-76B0-4962-B46E-A8B9FA224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" y="4172"/>
              <a:ext cx="453" cy="13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Times New Roman" panose="02020603050405020304" pitchFamily="18" charset="0"/>
                  <a:ea typeface="黑体" panose="02010609060101010101" pitchFamily="49" charset="-122"/>
                </a:rPr>
                <a:t>Child</a:t>
              </a:r>
            </a:p>
          </p:txBody>
        </p:sp>
        <p:sp>
          <p:nvSpPr>
            <p:cNvPr id="33812" name="AutoShape 10">
              <a:extLst>
                <a:ext uri="{FF2B5EF4-FFF2-40B4-BE49-F238E27FC236}">
                  <a16:creationId xmlns:a16="http://schemas.microsoft.com/office/drawing/2014/main" id="{13BB95CA-EB9C-4A98-A267-88E719957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" y="3775"/>
              <a:ext cx="435" cy="250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Times New Roman" panose="02020603050405020304" pitchFamily="18" charset="0"/>
                  <a:ea typeface="黑体" panose="02010609060101010101" pitchFamily="49" charset="-122"/>
                </a:rPr>
                <a:t>parents</a:t>
              </a:r>
            </a:p>
          </p:txBody>
        </p:sp>
        <p:sp>
          <p:nvSpPr>
            <p:cNvPr id="33813" name="Line 11">
              <a:extLst>
                <a:ext uri="{FF2B5EF4-FFF2-40B4-BE49-F238E27FC236}">
                  <a16:creationId xmlns:a16="http://schemas.microsoft.com/office/drawing/2014/main" id="{CA265CEC-54BF-4B4E-AC79-F6CD8A279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1" y="3897"/>
              <a:ext cx="176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14" name="Line 12">
              <a:extLst>
                <a:ext uri="{FF2B5EF4-FFF2-40B4-BE49-F238E27FC236}">
                  <a16:creationId xmlns:a16="http://schemas.microsoft.com/office/drawing/2014/main" id="{7F566E85-D7AB-498F-8EB9-409A3EBD0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7" y="3898"/>
              <a:ext cx="192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15" name="Line 13">
              <a:extLst>
                <a:ext uri="{FF2B5EF4-FFF2-40B4-BE49-F238E27FC236}">
                  <a16:creationId xmlns:a16="http://schemas.microsoft.com/office/drawing/2014/main" id="{F7487012-F657-40F8-BF5E-50E9C7344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0" y="4030"/>
              <a:ext cx="0" cy="1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3798" name="Rectangle 4">
            <a:extLst>
              <a:ext uri="{FF2B5EF4-FFF2-40B4-BE49-F238E27FC236}">
                <a16:creationId xmlns:a16="http://schemas.microsoft.com/office/drawing/2014/main" id="{3659FD26-210E-40A8-A14F-1A2F4E25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114300"/>
            <a:ext cx="46672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1.5 </a:t>
            </a: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用二元联系还是多元联系</a:t>
            </a:r>
          </a:p>
        </p:txBody>
      </p:sp>
      <p:grpSp>
        <p:nvGrpSpPr>
          <p:cNvPr id="33799" name="组 1">
            <a:extLst>
              <a:ext uri="{FF2B5EF4-FFF2-40B4-BE49-F238E27FC236}">
                <a16:creationId xmlns:a16="http://schemas.microsoft.com/office/drawing/2014/main" id="{E300F3B7-96EF-47B3-B2A2-49B2E6702B08}"/>
              </a:ext>
            </a:extLst>
          </p:cNvPr>
          <p:cNvGrpSpPr>
            <a:grpSpLocks/>
          </p:cNvGrpSpPr>
          <p:nvPr/>
        </p:nvGrpSpPr>
        <p:grpSpPr bwMode="auto">
          <a:xfrm>
            <a:off x="479425" y="4268788"/>
            <a:ext cx="3076575" cy="1987550"/>
            <a:chOff x="245192" y="3924558"/>
            <a:chExt cx="3075380" cy="1987321"/>
          </a:xfrm>
        </p:grpSpPr>
        <p:sp>
          <p:nvSpPr>
            <p:cNvPr id="33800" name="Rectangle 7">
              <a:extLst>
                <a:ext uri="{FF2B5EF4-FFF2-40B4-BE49-F238E27FC236}">
                  <a16:creationId xmlns:a16="http://schemas.microsoft.com/office/drawing/2014/main" id="{4A316BBC-E925-44BC-8636-869CD1B5D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92" y="3924558"/>
              <a:ext cx="810898" cy="3841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Times New Roman" panose="02020603050405020304" pitchFamily="18" charset="0"/>
                  <a:ea typeface="黑体" panose="02010609060101010101" pitchFamily="49" charset="-122"/>
                </a:rPr>
                <a:t>father</a:t>
              </a:r>
            </a:p>
          </p:txBody>
        </p:sp>
        <p:sp>
          <p:nvSpPr>
            <p:cNvPr id="33801" name="Rectangle 8">
              <a:extLst>
                <a:ext uri="{FF2B5EF4-FFF2-40B4-BE49-F238E27FC236}">
                  <a16:creationId xmlns:a16="http://schemas.microsoft.com/office/drawing/2014/main" id="{B3CE5180-B2C3-4D71-9CEE-FE4D4AC94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675" y="3924558"/>
              <a:ext cx="810897" cy="3841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Times New Roman" panose="02020603050405020304" pitchFamily="18" charset="0"/>
                  <a:ea typeface="黑体" panose="02010609060101010101" pitchFamily="49" charset="-122"/>
                </a:rPr>
                <a:t>mother</a:t>
              </a:r>
            </a:p>
          </p:txBody>
        </p:sp>
        <p:sp>
          <p:nvSpPr>
            <p:cNvPr id="33802" name="Rectangle 9">
              <a:extLst>
                <a:ext uri="{FF2B5EF4-FFF2-40B4-BE49-F238E27FC236}">
                  <a16:creationId xmlns:a16="http://schemas.microsoft.com/office/drawing/2014/main" id="{41AA2F1C-B8D7-43C5-8038-D460C5D02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532" y="5505526"/>
              <a:ext cx="829941" cy="40635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Times New Roman" panose="02020603050405020304" pitchFamily="18" charset="0"/>
                  <a:ea typeface="黑体" panose="02010609060101010101" pitchFamily="49" charset="-122"/>
                </a:rPr>
                <a:t>Child</a:t>
              </a:r>
            </a:p>
          </p:txBody>
        </p:sp>
        <p:sp>
          <p:nvSpPr>
            <p:cNvPr id="33803" name="AutoShape 10">
              <a:extLst>
                <a:ext uri="{FF2B5EF4-FFF2-40B4-BE49-F238E27FC236}">
                  <a16:creationId xmlns:a16="http://schemas.microsoft.com/office/drawing/2014/main" id="{EF8C2197-EC78-4602-B31B-2F1A514AC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024" y="4462658"/>
              <a:ext cx="628406" cy="706357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Times New Roman" panose="02020603050405020304" pitchFamily="18" charset="0"/>
                  <a:ea typeface="黑体" panose="02010609060101010101" pitchFamily="49" charset="-122"/>
                </a:rPr>
                <a:t>mo</a:t>
              </a:r>
            </a:p>
          </p:txBody>
        </p:sp>
        <p:sp>
          <p:nvSpPr>
            <p:cNvPr id="33804" name="Line 11">
              <a:extLst>
                <a:ext uri="{FF2B5EF4-FFF2-40B4-BE49-F238E27FC236}">
                  <a16:creationId xmlns:a16="http://schemas.microsoft.com/office/drawing/2014/main" id="{A12BC553-157A-4D43-B874-4E912848F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7676" y="4305514"/>
              <a:ext cx="242794" cy="241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05" name="Line 12">
              <a:extLst>
                <a:ext uri="{FF2B5EF4-FFF2-40B4-BE49-F238E27FC236}">
                  <a16:creationId xmlns:a16="http://schemas.microsoft.com/office/drawing/2014/main" id="{4C37E07B-CAFC-4CCC-BE5E-30346EA85E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9098" y="4308689"/>
              <a:ext cx="214230" cy="2380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06" name="Line 13">
              <a:extLst>
                <a:ext uri="{FF2B5EF4-FFF2-40B4-BE49-F238E27FC236}">
                  <a16:creationId xmlns:a16="http://schemas.microsoft.com/office/drawing/2014/main" id="{0998EFF0-B431-4057-8D6B-7BB57B681A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63945" y="5143618"/>
              <a:ext cx="15869" cy="360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07" name="AutoShape 10">
              <a:extLst>
                <a:ext uri="{FF2B5EF4-FFF2-40B4-BE49-F238E27FC236}">
                  <a16:creationId xmlns:a16="http://schemas.microsoft.com/office/drawing/2014/main" id="{3AD7415B-A7C7-4636-B1C8-D46BFA3EE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269" y="4457897"/>
              <a:ext cx="634753" cy="706356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Times New Roman" panose="02020603050405020304" pitchFamily="18" charset="0"/>
                  <a:ea typeface="黑体" panose="02010609060101010101" pitchFamily="49" charset="-122"/>
                </a:rPr>
                <a:t>fa</a:t>
              </a:r>
            </a:p>
          </p:txBody>
        </p:sp>
        <p:sp>
          <p:nvSpPr>
            <p:cNvPr id="33808" name="Line 13">
              <a:extLst>
                <a:ext uri="{FF2B5EF4-FFF2-40B4-BE49-F238E27FC236}">
                  <a16:creationId xmlns:a16="http://schemas.microsoft.com/office/drawing/2014/main" id="{2D3BF0FF-16B3-46ED-8C03-ADC8DEBAA4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0711" y="5170601"/>
              <a:ext cx="15869" cy="3603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3">
            <a:extLst>
              <a:ext uri="{FF2B5EF4-FFF2-40B4-BE49-F238E27FC236}">
                <a16:creationId xmlns:a16="http://schemas.microsoft.com/office/drawing/2014/main" id="{5EC04710-3FAD-4B4F-BC4B-9BF4A7C8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7CAB49-508C-4C35-8738-F41A0B319C8B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zh-CN" sz="1400">
              <a:ea typeface="黑体" panose="02010609060101010101" pitchFamily="49" charset="-122"/>
            </a:endParaRPr>
          </a:p>
        </p:txBody>
      </p:sp>
      <p:sp>
        <p:nvSpPr>
          <p:cNvPr id="34818" name="Rectangle 5">
            <a:extLst>
              <a:ext uri="{FF2B5EF4-FFF2-40B4-BE49-F238E27FC236}">
                <a16:creationId xmlns:a16="http://schemas.microsoft.com/office/drawing/2014/main" id="{93F80E5C-69DE-40DD-A9D5-D753BDC0F1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11338" y="608013"/>
            <a:ext cx="6465887" cy="1143000"/>
          </a:xfrm>
          <a:noFill/>
        </p:spPr>
        <p:txBody>
          <a:bodyPr/>
          <a:lstStyle/>
          <a:p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kumimoji="0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8:</a:t>
            </a:r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教师指导学生做项目的表示</a:t>
            </a:r>
          </a:p>
        </p:txBody>
      </p:sp>
      <p:sp>
        <p:nvSpPr>
          <p:cNvPr id="32771" name="Rectangle 6">
            <a:extLst>
              <a:ext uri="{FF2B5EF4-FFF2-40B4-BE49-F238E27FC236}">
                <a16:creationId xmlns:a16="http://schemas.microsoft.com/office/drawing/2014/main" id="{AC530906-0AA8-4988-B52B-01786C2AA9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35413" y="1803400"/>
            <a:ext cx="5102225" cy="4767263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哪一种描述更合理？</a:t>
            </a:r>
            <a:endParaRPr kumimoji="0"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indent="0"/>
            <a:r>
              <a:rPr lang="zh-CN" altLang="en-US" sz="2000">
                <a:solidFill>
                  <a:srgbClr val="2A2A39"/>
                </a:solidFill>
              </a:rPr>
              <a:t>适合情形：</a:t>
            </a:r>
            <a:endParaRPr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r>
              <a:rPr lang="zh-CN" altLang="en-US" sz="2000">
                <a:solidFill>
                  <a:srgbClr val="2A2A39"/>
                </a:solidFill>
              </a:rPr>
              <a:t>   描述教师指导学生一起在做项目；</a:t>
            </a:r>
            <a:endParaRPr kumimoji="0" lang="en-US" altLang="zh-CN" sz="2000">
              <a:solidFill>
                <a:srgbClr val="2A2A39"/>
              </a:solidFill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endParaRPr lang="en-US" altLang="zh-CN" sz="2000">
              <a:solidFill>
                <a:srgbClr val="2A2A39"/>
              </a:solidFill>
            </a:endParaRPr>
          </a:p>
          <a:p>
            <a:pPr marL="0" indent="0"/>
            <a:r>
              <a:rPr lang="zh-CN" altLang="en-US" sz="2000">
                <a:solidFill>
                  <a:srgbClr val="2A2A39"/>
                </a:solidFill>
              </a:rPr>
              <a:t>适合情形：</a:t>
            </a:r>
            <a:endParaRPr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000">
                <a:solidFill>
                  <a:srgbClr val="2A2A39"/>
                </a:solidFill>
              </a:rPr>
              <a:t>   </a:t>
            </a:r>
            <a:r>
              <a:rPr lang="zh-CN" altLang="en-US" sz="2000">
                <a:solidFill>
                  <a:srgbClr val="2A2A39"/>
                </a:solidFill>
              </a:rPr>
              <a:t>描述教师指导学生、教师做项目、学</a:t>
            </a:r>
            <a:endParaRPr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000">
                <a:solidFill>
                  <a:srgbClr val="2A2A39"/>
                </a:solidFill>
              </a:rPr>
              <a:t>   </a:t>
            </a:r>
            <a:r>
              <a:rPr lang="zh-CN" altLang="en-US" sz="2000">
                <a:solidFill>
                  <a:srgbClr val="2A2A39"/>
                </a:solidFill>
              </a:rPr>
              <a:t>生也做项目；</a:t>
            </a:r>
            <a:endParaRPr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000">
                <a:solidFill>
                  <a:srgbClr val="2A2A39"/>
                </a:solidFill>
              </a:rPr>
              <a:t>   </a:t>
            </a:r>
            <a:r>
              <a:rPr lang="zh-CN" altLang="en-US" sz="2000">
                <a:solidFill>
                  <a:srgbClr val="2A2A39"/>
                </a:solidFill>
              </a:rPr>
              <a:t>但学生做项目不一定有教师指导；在真</a:t>
            </a:r>
            <a:endParaRPr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000">
                <a:solidFill>
                  <a:srgbClr val="2A2A39"/>
                </a:solidFill>
              </a:rPr>
              <a:t>   </a:t>
            </a:r>
            <a:r>
              <a:rPr lang="zh-CN" altLang="en-US" sz="2000">
                <a:solidFill>
                  <a:srgbClr val="2A2A39"/>
                </a:solidFill>
              </a:rPr>
              <a:t>有时也不易看出是哪些老师。</a:t>
            </a:r>
            <a:endParaRPr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endParaRPr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r>
              <a:rPr kumimoji="0"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思考：如何描述产学研合作开发一个项目</a:t>
            </a:r>
            <a:r>
              <a:rPr kumimoji="0"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000">
                <a:solidFill>
                  <a:schemeClr val="tx2"/>
                </a:solidFill>
              </a:rPr>
              <a:t>   </a:t>
            </a:r>
          </a:p>
          <a:p>
            <a:pPr marL="0" indent="0">
              <a:buFontTx/>
              <a:buNone/>
            </a:pPr>
            <a:endParaRPr kumimoji="0"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2C33B078-3E96-473A-A81A-C51CBED6A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950" y="192088"/>
            <a:ext cx="3335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1.5 </a:t>
            </a: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用二元联系还是多元联系</a:t>
            </a:r>
          </a:p>
        </p:txBody>
      </p:sp>
      <p:grpSp>
        <p:nvGrpSpPr>
          <p:cNvPr id="34821" name="Group 14">
            <a:extLst>
              <a:ext uri="{FF2B5EF4-FFF2-40B4-BE49-F238E27FC236}">
                <a16:creationId xmlns:a16="http://schemas.microsoft.com/office/drawing/2014/main" id="{A31056BB-1D0C-4B17-85BE-6273F9396417}"/>
              </a:ext>
            </a:extLst>
          </p:cNvPr>
          <p:cNvGrpSpPr>
            <a:grpSpLocks/>
          </p:cNvGrpSpPr>
          <p:nvPr/>
        </p:nvGrpSpPr>
        <p:grpSpPr bwMode="auto">
          <a:xfrm>
            <a:off x="265113" y="2193925"/>
            <a:ext cx="3549650" cy="1506538"/>
            <a:chOff x="1129" y="3741"/>
            <a:chExt cx="1887" cy="579"/>
          </a:xfrm>
        </p:grpSpPr>
        <p:sp>
          <p:nvSpPr>
            <p:cNvPr id="34835" name="Rectangle 7">
              <a:extLst>
                <a:ext uri="{FF2B5EF4-FFF2-40B4-BE49-F238E27FC236}">
                  <a16:creationId xmlns:a16="http://schemas.microsoft.com/office/drawing/2014/main" id="{2AC0BE7D-52D4-4A77-A415-DA6C4BE73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" y="3800"/>
              <a:ext cx="484" cy="1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instructor</a:t>
              </a:r>
            </a:p>
          </p:txBody>
        </p:sp>
        <p:sp>
          <p:nvSpPr>
            <p:cNvPr id="34836" name="Rectangle 8">
              <a:extLst>
                <a:ext uri="{FF2B5EF4-FFF2-40B4-BE49-F238E27FC236}">
                  <a16:creationId xmlns:a16="http://schemas.microsoft.com/office/drawing/2014/main" id="{BE2C73DE-F25F-473B-902B-E969DD20B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3800"/>
              <a:ext cx="453" cy="13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project</a:t>
              </a:r>
            </a:p>
          </p:txBody>
        </p:sp>
        <p:sp>
          <p:nvSpPr>
            <p:cNvPr id="34837" name="Rectangle 9">
              <a:extLst>
                <a:ext uri="{FF2B5EF4-FFF2-40B4-BE49-F238E27FC236}">
                  <a16:creationId xmlns:a16="http://schemas.microsoft.com/office/drawing/2014/main" id="{75937936-8ABF-4F86-845A-016363FD5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4184"/>
              <a:ext cx="451" cy="13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student</a:t>
              </a:r>
            </a:p>
          </p:txBody>
        </p:sp>
        <p:sp>
          <p:nvSpPr>
            <p:cNvPr id="34838" name="AutoShape 10">
              <a:extLst>
                <a:ext uri="{FF2B5EF4-FFF2-40B4-BE49-F238E27FC236}">
                  <a16:creationId xmlns:a16="http://schemas.microsoft.com/office/drawing/2014/main" id="{B8F86B3A-A311-46BA-9EC3-AB7E2E83E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" y="3741"/>
              <a:ext cx="543" cy="302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Guide</a:t>
              </a:r>
              <a:r>
                <a:rPr kumimoji="0" lang="zh-CN" altLang="en-US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&amp;</a:t>
              </a:r>
              <a:r>
                <a:rPr kumimoji="0" lang="en-US" altLang="zh-CN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do</a:t>
              </a:r>
            </a:p>
          </p:txBody>
        </p:sp>
        <p:sp>
          <p:nvSpPr>
            <p:cNvPr id="34839" name="Line 11">
              <a:extLst>
                <a:ext uri="{FF2B5EF4-FFF2-40B4-BE49-F238E27FC236}">
                  <a16:creationId xmlns:a16="http://schemas.microsoft.com/office/drawing/2014/main" id="{EA8B4E45-991D-47D3-881A-14E866D761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4" y="3886"/>
              <a:ext cx="199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40" name="Line 12">
              <a:extLst>
                <a:ext uri="{FF2B5EF4-FFF2-40B4-BE49-F238E27FC236}">
                  <a16:creationId xmlns:a16="http://schemas.microsoft.com/office/drawing/2014/main" id="{42B0AF6F-E5FE-47A7-A0B9-15E9965B00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20" y="3891"/>
              <a:ext cx="24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41" name="Line 13">
              <a:extLst>
                <a:ext uri="{FF2B5EF4-FFF2-40B4-BE49-F238E27FC236}">
                  <a16:creationId xmlns:a16="http://schemas.microsoft.com/office/drawing/2014/main" id="{7CA3FF8C-8BCA-47E0-B8B3-0FCF683CBA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4042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4822" name="组 3">
            <a:extLst>
              <a:ext uri="{FF2B5EF4-FFF2-40B4-BE49-F238E27FC236}">
                <a16:creationId xmlns:a16="http://schemas.microsoft.com/office/drawing/2014/main" id="{2C1967F1-1847-4EB7-B563-54ADDE4E9B5B}"/>
              </a:ext>
            </a:extLst>
          </p:cNvPr>
          <p:cNvGrpSpPr>
            <a:grpSpLocks/>
          </p:cNvGrpSpPr>
          <p:nvPr/>
        </p:nvGrpSpPr>
        <p:grpSpPr bwMode="auto">
          <a:xfrm>
            <a:off x="360363" y="4060825"/>
            <a:ext cx="3211512" cy="2117725"/>
            <a:chOff x="360589" y="3982905"/>
            <a:chExt cx="3211309" cy="2117105"/>
          </a:xfrm>
        </p:grpSpPr>
        <p:sp>
          <p:nvSpPr>
            <p:cNvPr id="34823" name="Rectangle 7">
              <a:extLst>
                <a:ext uri="{FF2B5EF4-FFF2-40B4-BE49-F238E27FC236}">
                  <a16:creationId xmlns:a16="http://schemas.microsoft.com/office/drawing/2014/main" id="{8CD7E5A5-A4C2-412E-862F-4017E005F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89" y="4113042"/>
              <a:ext cx="946090" cy="3840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instructor</a:t>
              </a:r>
            </a:p>
          </p:txBody>
        </p:sp>
        <p:sp>
          <p:nvSpPr>
            <p:cNvPr id="34824" name="Rectangle 8">
              <a:extLst>
                <a:ext uri="{FF2B5EF4-FFF2-40B4-BE49-F238E27FC236}">
                  <a16:creationId xmlns:a16="http://schemas.microsoft.com/office/drawing/2014/main" id="{27C27B2B-D014-43C5-BB99-4C5DFAA3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737" y="4113042"/>
              <a:ext cx="811161" cy="3840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project</a:t>
              </a:r>
            </a:p>
          </p:txBody>
        </p:sp>
        <p:sp>
          <p:nvSpPr>
            <p:cNvPr id="34825" name="Rectangle 9">
              <a:extLst>
                <a:ext uri="{FF2B5EF4-FFF2-40B4-BE49-F238E27FC236}">
                  <a16:creationId xmlns:a16="http://schemas.microsoft.com/office/drawing/2014/main" id="{DAC4CA26-9EB4-40C1-A625-76A9AA81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222" y="5693729"/>
              <a:ext cx="830211" cy="40628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student</a:t>
              </a:r>
            </a:p>
          </p:txBody>
        </p:sp>
        <p:sp>
          <p:nvSpPr>
            <p:cNvPr id="34826" name="AutoShape 10">
              <a:extLst>
                <a:ext uri="{FF2B5EF4-FFF2-40B4-BE49-F238E27FC236}">
                  <a16:creationId xmlns:a16="http://schemas.microsoft.com/office/drawing/2014/main" id="{971BDBF7-E890-407F-9687-34B67487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616" y="4651047"/>
              <a:ext cx="628610" cy="706230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guide</a:t>
              </a:r>
            </a:p>
          </p:txBody>
        </p:sp>
        <p:sp>
          <p:nvSpPr>
            <p:cNvPr id="34827" name="Line 11">
              <a:extLst>
                <a:ext uri="{FF2B5EF4-FFF2-40B4-BE49-F238E27FC236}">
                  <a16:creationId xmlns:a16="http://schemas.microsoft.com/office/drawing/2014/main" id="{6DAF1265-113C-4747-852E-867AC9FC7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8266" y="4493930"/>
              <a:ext cx="242873" cy="2412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28" name="Line 12">
              <a:extLst>
                <a:ext uri="{FF2B5EF4-FFF2-40B4-BE49-F238E27FC236}">
                  <a16:creationId xmlns:a16="http://schemas.microsoft.com/office/drawing/2014/main" id="{24A3867A-7E85-4050-B2DC-670EE2A6E2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0088" y="4497104"/>
              <a:ext cx="214299" cy="2380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29" name="Line 13">
              <a:extLst>
                <a:ext uri="{FF2B5EF4-FFF2-40B4-BE49-F238E27FC236}">
                  <a16:creationId xmlns:a16="http://schemas.microsoft.com/office/drawing/2014/main" id="{65B1D0DA-092E-45FE-B4BC-10D1EFEBFB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4635" y="5331885"/>
              <a:ext cx="15874" cy="3602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30" name="AutoShape 10">
              <a:extLst>
                <a:ext uri="{FF2B5EF4-FFF2-40B4-BE49-F238E27FC236}">
                  <a16:creationId xmlns:a16="http://schemas.microsoft.com/office/drawing/2014/main" id="{72C66957-9663-416E-A1C3-42EF910D8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127" y="4646286"/>
              <a:ext cx="634960" cy="706231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do2</a:t>
              </a:r>
            </a:p>
          </p:txBody>
        </p:sp>
        <p:sp>
          <p:nvSpPr>
            <p:cNvPr id="34831" name="Line 13">
              <a:extLst>
                <a:ext uri="{FF2B5EF4-FFF2-40B4-BE49-F238E27FC236}">
                  <a16:creationId xmlns:a16="http://schemas.microsoft.com/office/drawing/2014/main" id="{52D8C81B-D287-4B50-A42D-2E5828F66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1669" y="5358865"/>
              <a:ext cx="15874" cy="360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32" name="AutoShape 10">
              <a:extLst>
                <a:ext uri="{FF2B5EF4-FFF2-40B4-BE49-F238E27FC236}">
                  <a16:creationId xmlns:a16="http://schemas.microsoft.com/office/drawing/2014/main" id="{5D24FDCF-9F61-4FE7-AAC4-93BE775B2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368" y="3982905"/>
              <a:ext cx="634960" cy="706231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do1</a:t>
              </a:r>
            </a:p>
          </p:txBody>
        </p:sp>
        <p:sp>
          <p:nvSpPr>
            <p:cNvPr id="34833" name="Line 12">
              <a:extLst>
                <a:ext uri="{FF2B5EF4-FFF2-40B4-BE49-F238E27FC236}">
                  <a16:creationId xmlns:a16="http://schemas.microsoft.com/office/drawing/2014/main" id="{E7BBDB35-9C06-4CAC-B7A8-938FFECE8F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9279" y="4311422"/>
              <a:ext cx="469870" cy="158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34" name="Line 12">
              <a:extLst>
                <a:ext uri="{FF2B5EF4-FFF2-40B4-BE49-F238E27FC236}">
                  <a16:creationId xmlns:a16="http://schemas.microsoft.com/office/drawing/2014/main" id="{79CE8BCD-3397-42B8-ADD8-71473F5FD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1281" y="4338401"/>
              <a:ext cx="411136" cy="206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AD2C29B-22E0-4895-8AA5-10904278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83E2A9D-F8C3-4630-8816-1CA41CAAD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71525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灯片编号占位符 5">
            <a:extLst>
              <a:ext uri="{FF2B5EF4-FFF2-40B4-BE49-F238E27FC236}">
                <a16:creationId xmlns:a16="http://schemas.microsoft.com/office/drawing/2014/main" id="{F1BB03B4-2507-4227-B735-B46A09FC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3A7F5A-459D-4F11-A3A2-ADA2EDD77834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CN" sz="1400">
              <a:ea typeface="黑体" panose="02010609060101010101" pitchFamily="49" charset="-122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0FB0C46-CEF6-44B7-A99F-962FEDE52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263" y="115888"/>
            <a:ext cx="7772400" cy="506412"/>
          </a:xfrm>
        </p:spPr>
        <p:txBody>
          <a:bodyPr/>
          <a:lstStyle/>
          <a:p>
            <a:pPr algn="l"/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二 扩展</a:t>
            </a:r>
            <a:r>
              <a:rPr kumimoji="0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id="{890990E4-F5DB-42A9-A0D9-661258542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739775"/>
            <a:ext cx="4657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chemeClr val="tx2"/>
                </a:solidFill>
                <a:latin typeface="Tahoma" panose="020B0604030504040204" pitchFamily="34" charset="0"/>
              </a:rPr>
              <a:t>2.1 </a:t>
            </a:r>
            <a:r>
              <a:rPr kumimoji="0" lang="zh-CN" altLang="en-US" sz="2400" dirty="0">
                <a:solidFill>
                  <a:schemeClr val="tx2"/>
                </a:solidFill>
                <a:latin typeface="Tahoma" panose="020B0604030504040204" pitchFamily="34" charset="0"/>
              </a:rPr>
              <a:t>特化与概化</a:t>
            </a:r>
            <a:r>
              <a:rPr kumimoji="0"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800" dirty="0">
                <a:solidFill>
                  <a:srgbClr val="0000FF"/>
                </a:solidFill>
                <a:latin typeface="Tahoma" panose="020B0604030504040204" pitchFamily="34" charset="0"/>
              </a:rPr>
              <a:t>特殊化与一般化</a:t>
            </a:r>
            <a:r>
              <a:rPr kumimoji="0" lang="en-US" altLang="zh-CN" sz="1800" dirty="0">
                <a:solidFill>
                  <a:srgbClr val="0000FF"/>
                </a:solidFill>
                <a:latin typeface="Tahoma" panose="020B0604030504040204" pitchFamily="34" charset="0"/>
              </a:rPr>
              <a:t>)</a:t>
            </a:r>
            <a:endParaRPr kumimoji="0" lang="en-US" altLang="zh-CN" sz="2400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pic>
        <p:nvPicPr>
          <p:cNvPr id="35844" name="Picture 37">
            <a:extLst>
              <a:ext uri="{FF2B5EF4-FFF2-40B4-BE49-F238E27FC236}">
                <a16:creationId xmlns:a16="http://schemas.microsoft.com/office/drawing/2014/main" id="{10A29585-B8BF-408C-9A99-E42ADB140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1316038"/>
            <a:ext cx="34607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AutoShape 7">
            <a:extLst>
              <a:ext uri="{FF2B5EF4-FFF2-40B4-BE49-F238E27FC236}">
                <a16:creationId xmlns:a16="http://schemas.microsoft.com/office/drawing/2014/main" id="{60F6EF14-2332-46B0-A23F-F65D12DDD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1568450"/>
            <a:ext cx="1925638" cy="725488"/>
          </a:xfrm>
          <a:prstGeom prst="cloudCallout">
            <a:avLst>
              <a:gd name="adj1" fmla="val -49694"/>
              <a:gd name="adj2" fmla="val 1032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如何理解特化与概化？</a:t>
            </a:r>
          </a:p>
        </p:txBody>
      </p:sp>
      <p:sp>
        <p:nvSpPr>
          <p:cNvPr id="490504" name="Rectangle 8">
            <a:extLst>
              <a:ext uri="{FF2B5EF4-FFF2-40B4-BE49-F238E27FC236}">
                <a16:creationId xmlns:a16="http://schemas.microsoft.com/office/drawing/2014/main" id="{D4E0CAAE-D37A-4A48-8BDB-1093AD234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50" y="1439863"/>
            <a:ext cx="43386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</a:rPr>
              <a:t>一个实体集</a:t>
            </a:r>
            <a:r>
              <a:rPr kumimoji="0" lang="en-US" altLang="zh-CN" sz="1800">
                <a:solidFill>
                  <a:srgbClr val="2A2A39"/>
                </a:solidFill>
              </a:rPr>
              <a:t>(</a:t>
            </a:r>
            <a:r>
              <a:rPr kumimoji="0" lang="zh-CN" altLang="en-US" sz="1800">
                <a:solidFill>
                  <a:srgbClr val="2A2A39"/>
                </a:solidFill>
              </a:rPr>
              <a:t>父</a:t>
            </a:r>
            <a:r>
              <a:rPr kumimoji="0" lang="en-US" altLang="zh-CN" sz="1800">
                <a:solidFill>
                  <a:srgbClr val="2A2A39"/>
                </a:solidFill>
              </a:rPr>
              <a:t>)</a:t>
            </a:r>
            <a:r>
              <a:rPr kumimoji="0" lang="zh-CN" altLang="en-US" sz="1800">
                <a:solidFill>
                  <a:srgbClr val="2A2A39"/>
                </a:solidFill>
              </a:rPr>
              <a:t>可能包含一个子实体集！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</a:rPr>
              <a:t>子实体集具有</a:t>
            </a:r>
            <a:r>
              <a:rPr kumimoji="0" lang="en-US" altLang="zh-CN" sz="1800">
                <a:solidFill>
                  <a:srgbClr val="2A2A39"/>
                </a:solidFill>
              </a:rPr>
              <a:t>(</a:t>
            </a:r>
            <a:r>
              <a:rPr kumimoji="0" lang="zh-CN" altLang="en-US" sz="1800">
                <a:solidFill>
                  <a:srgbClr val="2A2A39"/>
                </a:solidFill>
              </a:rPr>
              <a:t>继承</a:t>
            </a:r>
            <a:r>
              <a:rPr kumimoji="0" lang="en-US" altLang="zh-CN" sz="1800">
                <a:solidFill>
                  <a:srgbClr val="2A2A39"/>
                </a:solidFill>
              </a:rPr>
              <a:t>)</a:t>
            </a:r>
            <a:r>
              <a:rPr kumimoji="0" lang="zh-CN" altLang="en-US" sz="1800">
                <a:solidFill>
                  <a:srgbClr val="2A2A39"/>
                </a:solidFill>
              </a:rPr>
              <a:t>父实体集的属性，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</a:rPr>
              <a:t>还可能具有其它一些独特属性。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</a:rPr>
              <a:t>特化与概化专门用于描述这种现象！</a:t>
            </a:r>
          </a:p>
        </p:txBody>
      </p:sp>
      <p:sp>
        <p:nvSpPr>
          <p:cNvPr id="490505" name="Rectangle 9">
            <a:extLst>
              <a:ext uri="{FF2B5EF4-FFF2-40B4-BE49-F238E27FC236}">
                <a16:creationId xmlns:a16="http://schemas.microsoft.com/office/drawing/2014/main" id="{32C1AFA4-F4F7-402B-AEF3-EFDD87138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338" y="2674938"/>
            <a:ext cx="2954337" cy="646112"/>
          </a:xfrm>
          <a:prstGeom prst="rect">
            <a:avLst/>
          </a:prstGeom>
          <a:noFill/>
          <a:ln w="9525">
            <a:solidFill>
              <a:srgbClr val="0066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0066FF"/>
                </a:solidFill>
              </a:rPr>
              <a:t>特化：自顶向下的设计过程</a:t>
            </a:r>
            <a:endParaRPr kumimoji="0" lang="en-US" altLang="zh-CN" sz="1800">
              <a:solidFill>
                <a:srgbClr val="0066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0066FF"/>
                </a:solidFill>
              </a:rPr>
              <a:t>概化：自底向上的设计过程</a:t>
            </a:r>
            <a:endParaRPr kumimoji="0" lang="en-US" altLang="zh-CN" sz="1800">
              <a:solidFill>
                <a:srgbClr val="0066FF"/>
              </a:solidFill>
            </a:endParaRPr>
          </a:p>
        </p:txBody>
      </p:sp>
      <p:sp>
        <p:nvSpPr>
          <p:cNvPr id="490506" name="Rectangle 10">
            <a:extLst>
              <a:ext uri="{FF2B5EF4-FFF2-40B4-BE49-F238E27FC236}">
                <a16:creationId xmlns:a16="http://schemas.microsoft.com/office/drawing/2014/main" id="{7BD395E3-A732-499B-9A07-9C70BB20A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263" y="3370263"/>
            <a:ext cx="23352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800000"/>
                </a:solidFill>
              </a:rPr>
              <a:t>由下向上的箭头连线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800000"/>
                </a:solidFill>
              </a:rPr>
              <a:t>为一种‘</a:t>
            </a:r>
            <a:r>
              <a:rPr kumimoji="0" lang="en-US" altLang="zh-CN" sz="1800">
                <a:solidFill>
                  <a:srgbClr val="800000"/>
                </a:solidFill>
              </a:rPr>
              <a:t>is a’</a:t>
            </a:r>
            <a:r>
              <a:rPr kumimoji="0" lang="zh-CN" altLang="en-US" sz="1800">
                <a:solidFill>
                  <a:srgbClr val="800000"/>
                </a:solidFill>
              </a:rPr>
              <a:t>联系</a:t>
            </a:r>
          </a:p>
        </p:txBody>
      </p:sp>
      <p:sp>
        <p:nvSpPr>
          <p:cNvPr id="490509" name="Rectangle 13">
            <a:extLst>
              <a:ext uri="{FF2B5EF4-FFF2-40B4-BE49-F238E27FC236}">
                <a16:creationId xmlns:a16="http://schemas.microsoft.com/office/drawing/2014/main" id="{E0839519-CC81-4B16-A8F4-19C84EB13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3" y="3724275"/>
            <a:ext cx="1890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200">
                <a:solidFill>
                  <a:schemeClr val="tx2"/>
                </a:solidFill>
              </a:rPr>
              <a:t>单箭头</a:t>
            </a:r>
            <a:r>
              <a:rPr kumimoji="0" lang="en-US" altLang="zh-CN" sz="1200">
                <a:solidFill>
                  <a:schemeClr val="tx2"/>
                </a:solidFill>
              </a:rPr>
              <a:t>--</a:t>
            </a:r>
            <a:r>
              <a:rPr kumimoji="0" lang="zh-CN" altLang="en-US" sz="1200">
                <a:solidFill>
                  <a:schemeClr val="tx2"/>
                </a:solidFill>
              </a:rPr>
              <a:t>表示不相交特化</a:t>
            </a:r>
          </a:p>
        </p:txBody>
      </p:sp>
      <p:sp>
        <p:nvSpPr>
          <p:cNvPr id="490510" name="Rectangle 14">
            <a:extLst>
              <a:ext uri="{FF2B5EF4-FFF2-40B4-BE49-F238E27FC236}">
                <a16:creationId xmlns:a16="http://schemas.microsoft.com/office/drawing/2014/main" id="{67A35E30-36DB-46CD-BE10-66E19CEF9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575" y="2417763"/>
            <a:ext cx="1736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1200">
                <a:solidFill>
                  <a:schemeClr val="tx2"/>
                </a:solidFill>
              </a:rPr>
              <a:t>双箭头</a:t>
            </a:r>
            <a:r>
              <a:rPr kumimoji="0" lang="en-US" altLang="zh-CN" sz="1200">
                <a:solidFill>
                  <a:schemeClr val="tx2"/>
                </a:solidFill>
              </a:rPr>
              <a:t>--</a:t>
            </a:r>
            <a:r>
              <a:rPr kumimoji="0" lang="zh-CN" altLang="en-US" sz="1200">
                <a:solidFill>
                  <a:schemeClr val="tx2"/>
                </a:solidFill>
              </a:rPr>
              <a:t>表示重叠特化</a:t>
            </a:r>
          </a:p>
        </p:txBody>
      </p:sp>
      <p:sp>
        <p:nvSpPr>
          <p:cNvPr id="32780" name="Rectangle 15">
            <a:extLst>
              <a:ext uri="{FF2B5EF4-FFF2-40B4-BE49-F238E27FC236}">
                <a16:creationId xmlns:a16="http://schemas.microsoft.com/office/drawing/2014/main" id="{B6EF9172-8AFA-4941-AF24-B6BBA1A17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8" y="5835650"/>
            <a:ext cx="3517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/>
              <a:t>(</a:t>
            </a:r>
            <a:r>
              <a:rPr kumimoji="0" lang="zh-CN" altLang="en-US" sz="2000"/>
              <a:t>特殊化与一般化的</a:t>
            </a:r>
            <a:r>
              <a:rPr kumimoji="0" lang="zh-CN" altLang="en-US" sz="2000">
                <a:hlinkClick r:id="rId3" action="ppaction://hlinksldjump"/>
              </a:rPr>
              <a:t>其它示例</a:t>
            </a:r>
            <a:r>
              <a:rPr kumimoji="0" lang="en-US" altLang="zh-CN" sz="2000"/>
              <a:t>)</a:t>
            </a:r>
            <a:endParaRPr kumimoji="0" lang="zh-CN" altLang="en-US" sz="2000"/>
          </a:p>
        </p:txBody>
      </p:sp>
      <p:sp>
        <p:nvSpPr>
          <p:cNvPr id="32783" name="Rectangle 18">
            <a:extLst>
              <a:ext uri="{FF2B5EF4-FFF2-40B4-BE49-F238E27FC236}">
                <a16:creationId xmlns:a16="http://schemas.microsoft.com/office/drawing/2014/main" id="{5016587F-5219-402A-823D-2DB9EBFAF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488" y="4818063"/>
            <a:ext cx="4865687" cy="1508125"/>
          </a:xfrm>
          <a:prstGeom prst="rect">
            <a:avLst/>
          </a:prstGeom>
          <a:noFill/>
          <a:ln w="9525">
            <a:solidFill>
              <a:srgbClr val="0066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0000FF"/>
                </a:solidFill>
              </a:rPr>
              <a:t>如何表示？</a:t>
            </a:r>
            <a:endParaRPr kumimoji="0" lang="en-US" altLang="zh-CN" sz="200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zh-CN" altLang="en-US" sz="1800">
                <a:solidFill>
                  <a:srgbClr val="2A2A39"/>
                </a:solidFill>
              </a:rPr>
              <a:t>部分概化：允许父实体不属于任何子实体集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rgbClr val="2A2A39"/>
                </a:solidFill>
              </a:rPr>
              <a:t>              (</a:t>
            </a:r>
            <a:r>
              <a:rPr kumimoji="0" lang="zh-CN" altLang="en-US" sz="1800">
                <a:solidFill>
                  <a:srgbClr val="800000"/>
                </a:solidFill>
              </a:rPr>
              <a:t>缺省表示</a:t>
            </a:r>
            <a:r>
              <a:rPr kumimoji="0" lang="en-US" altLang="zh-CN" sz="1800">
                <a:solidFill>
                  <a:srgbClr val="2A2A39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r>
              <a:rPr kumimoji="0" lang="zh-CN" altLang="en-US" sz="1800">
                <a:solidFill>
                  <a:srgbClr val="2A2A39"/>
                </a:solidFill>
              </a:rPr>
              <a:t>全部概化：每个父实体必属于某一子实体集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rgbClr val="2A2A39"/>
                </a:solidFill>
              </a:rPr>
              <a:t>           (</a:t>
            </a:r>
            <a:r>
              <a:rPr kumimoji="0" lang="zh-CN" altLang="en-US" sz="1800">
                <a:solidFill>
                  <a:srgbClr val="800000"/>
                </a:solidFill>
              </a:rPr>
              <a:t>采用标识</a:t>
            </a:r>
            <a:r>
              <a:rPr kumimoji="0" lang="en-US" altLang="zh-CN" sz="1800">
                <a:solidFill>
                  <a:srgbClr val="800000"/>
                </a:solidFill>
              </a:rPr>
              <a:t>total</a:t>
            </a:r>
            <a:r>
              <a:rPr kumimoji="0" lang="en-US" altLang="zh-CN" sz="1800">
                <a:solidFill>
                  <a:srgbClr val="2A2A39"/>
                </a:solidFill>
              </a:rPr>
              <a:t>)</a:t>
            </a:r>
          </a:p>
        </p:txBody>
      </p:sp>
      <p:sp>
        <p:nvSpPr>
          <p:cNvPr id="32785" name="Rectangle 19">
            <a:extLst>
              <a:ext uri="{FF2B5EF4-FFF2-40B4-BE49-F238E27FC236}">
                <a16:creationId xmlns:a16="http://schemas.microsoft.com/office/drawing/2014/main" id="{F6BD6501-1284-436A-BE98-FA68703C1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213" y="3698875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140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total</a:t>
            </a:r>
            <a:endParaRPr kumimoji="0" lang="zh-CN" altLang="en-US" sz="1400">
              <a:solidFill>
                <a:srgbClr val="8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854" name="Rectangle 84">
            <a:extLst>
              <a:ext uri="{FF2B5EF4-FFF2-40B4-BE49-F238E27FC236}">
                <a16:creationId xmlns:a16="http://schemas.microsoft.com/office/drawing/2014/main" id="{AC083969-330B-455E-BCD3-945DBA2E5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900" y="1343025"/>
            <a:ext cx="762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  <a:latin typeface="Tahoma" panose="020B0604030504040204" pitchFamily="34" charset="0"/>
              </a:rPr>
              <a:t>案例</a:t>
            </a:r>
            <a:r>
              <a:rPr kumimoji="0" lang="zh-CN" altLang="zh-CN" sz="1800">
                <a:solidFill>
                  <a:srgbClr val="2A2A39"/>
                </a:solidFill>
                <a:latin typeface="Tahoma" panose="020B0604030504040204" pitchFamily="34" charset="0"/>
              </a:rPr>
              <a:t>9</a:t>
            </a:r>
            <a:endParaRPr kumimoji="0" lang="zh-CN" altLang="en-US" sz="18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  <p:sp>
        <p:nvSpPr>
          <p:cNvPr id="35855" name="矩形 2">
            <a:extLst>
              <a:ext uri="{FF2B5EF4-FFF2-40B4-BE49-F238E27FC236}">
                <a16:creationId xmlns:a16="http://schemas.microsoft.com/office/drawing/2014/main" id="{E3B9B8EA-3BC3-4807-8F31-B8EB286AB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3" y="4248150"/>
            <a:ext cx="4176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0000FF"/>
                </a:solidFill>
                <a:latin typeface="Tahoma" panose="020B0604030504040204" pitchFamily="34" charset="0"/>
              </a:rPr>
              <a:t>如何表示同级子实体集间是否相交</a:t>
            </a:r>
            <a:r>
              <a:rPr kumimoji="0"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?</a:t>
            </a:r>
            <a:endParaRPr kumimoji="0" lang="zh-CN" altLang="en-US" sz="20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7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4" grpId="0"/>
      <p:bldP spid="490505" grpId="0" animBg="1"/>
      <p:bldP spid="490506" grpId="0"/>
      <p:bldP spid="490509" grpId="0"/>
      <p:bldP spid="490510" grpId="0"/>
      <p:bldP spid="32780" grpId="0"/>
      <p:bldP spid="327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5">
            <a:extLst>
              <a:ext uri="{FF2B5EF4-FFF2-40B4-BE49-F238E27FC236}">
                <a16:creationId xmlns:a16="http://schemas.microsoft.com/office/drawing/2014/main" id="{26D282C9-E73A-493B-B45E-DB571334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6CD0E3-6608-4B0E-954A-38F250F84C04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CN" sz="1400">
              <a:ea typeface="黑体" panose="02010609060101010101" pitchFamily="49" charset="-122"/>
            </a:endParaRPr>
          </a:p>
        </p:txBody>
      </p:sp>
      <p:sp>
        <p:nvSpPr>
          <p:cNvPr id="36866" name="Rectangle 9">
            <a:extLst>
              <a:ext uri="{FF2B5EF4-FFF2-40B4-BE49-F238E27FC236}">
                <a16:creationId xmlns:a16="http://schemas.microsoft.com/office/drawing/2014/main" id="{E72615C3-96D2-4AB8-BD6C-05AD1646B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88" y="15875"/>
            <a:ext cx="77724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428E5B"/>
                </a:solidFill>
                <a:latin typeface="Tahoma" panose="020B0604030504040204" pitchFamily="34" charset="0"/>
              </a:rPr>
              <a:t>2.1 </a:t>
            </a:r>
            <a:r>
              <a:rPr kumimoji="0" lang="zh-CN" altLang="en-US" sz="2000">
                <a:solidFill>
                  <a:srgbClr val="428E5B"/>
                </a:solidFill>
                <a:latin typeface="Tahoma" panose="020B0604030504040204" pitchFamily="34" charset="0"/>
              </a:rPr>
              <a:t>特化与概化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7" name="Rectangle 10">
            <a:extLst>
              <a:ext uri="{FF2B5EF4-FFF2-40B4-BE49-F238E27FC236}">
                <a16:creationId xmlns:a16="http://schemas.microsoft.com/office/drawing/2014/main" id="{C8C6652A-84A4-4957-9025-09199536F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6176963"/>
            <a:ext cx="190658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kumimoji="0" lang="zh-CN" altLang="en-US" sz="200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8" name="Rectangle 11">
            <a:extLst>
              <a:ext uri="{FF2B5EF4-FFF2-40B4-BE49-F238E27FC236}">
                <a16:creationId xmlns:a16="http://schemas.microsoft.com/office/drawing/2014/main" id="{380B2847-80C6-47B1-9373-B8D2119E0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8" y="6046788"/>
            <a:ext cx="96678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kumimoji="0" lang="zh-CN" altLang="en-US" sz="200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9" name="Rectangle 14">
            <a:extLst>
              <a:ext uri="{FF2B5EF4-FFF2-40B4-BE49-F238E27FC236}">
                <a16:creationId xmlns:a16="http://schemas.microsoft.com/office/drawing/2014/main" id="{48819A46-FBD0-4DE8-943C-8A0B18A3F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49650" y="546100"/>
            <a:ext cx="4856163" cy="1143000"/>
          </a:xfrm>
        </p:spPr>
        <p:txBody>
          <a:bodyPr/>
          <a:lstStyle/>
          <a:p>
            <a:r>
              <a:rPr kumimoji="0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相交与不相交特化的另一示例</a:t>
            </a:r>
          </a:p>
        </p:txBody>
      </p:sp>
      <p:grpSp>
        <p:nvGrpSpPr>
          <p:cNvPr id="36870" name="组 1">
            <a:extLst>
              <a:ext uri="{FF2B5EF4-FFF2-40B4-BE49-F238E27FC236}">
                <a16:creationId xmlns:a16="http://schemas.microsoft.com/office/drawing/2014/main" id="{5305CEC6-156A-4731-8F33-FCC71A1E6318}"/>
              </a:ext>
            </a:extLst>
          </p:cNvPr>
          <p:cNvGrpSpPr>
            <a:grpSpLocks/>
          </p:cNvGrpSpPr>
          <p:nvPr/>
        </p:nvGrpSpPr>
        <p:grpSpPr bwMode="auto">
          <a:xfrm>
            <a:off x="1570038" y="800100"/>
            <a:ext cx="7073900" cy="5624513"/>
            <a:chOff x="708025" y="800100"/>
            <a:chExt cx="7073900" cy="5624513"/>
          </a:xfrm>
        </p:grpSpPr>
        <p:grpSp>
          <p:nvGrpSpPr>
            <p:cNvPr id="36878" name="Group 13">
              <a:extLst>
                <a:ext uri="{FF2B5EF4-FFF2-40B4-BE49-F238E27FC236}">
                  <a16:creationId xmlns:a16="http://schemas.microsoft.com/office/drawing/2014/main" id="{D5A2BB7F-E021-4A14-BDBF-367A26493B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8025" y="800100"/>
              <a:ext cx="7073900" cy="5624513"/>
              <a:chOff x="446" y="504"/>
              <a:chExt cx="4456" cy="3543"/>
            </a:xfrm>
          </p:grpSpPr>
          <p:pic>
            <p:nvPicPr>
              <p:cNvPr id="36880" name="Picture 3">
                <a:extLst>
                  <a:ext uri="{FF2B5EF4-FFF2-40B4-BE49-F238E27FC236}">
                    <a16:creationId xmlns:a16="http://schemas.microsoft.com/office/drawing/2014/main" id="{76BE6C8C-2014-4055-A6EB-4474AE5A7C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" y="504"/>
                <a:ext cx="4456" cy="3543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881" name="Rectangle 12">
                <a:extLst>
                  <a:ext uri="{FF2B5EF4-FFF2-40B4-BE49-F238E27FC236}">
                    <a16:creationId xmlns:a16="http://schemas.microsoft.com/office/drawing/2014/main" id="{5D42BCBD-CECC-4E47-88E3-DDC689B9C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" y="3840"/>
                <a:ext cx="1233" cy="207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endParaRPr kumimoji="0" lang="zh-CN" altLang="en-US" sz="2000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6879" name="Rectangle 84">
              <a:extLst>
                <a:ext uri="{FF2B5EF4-FFF2-40B4-BE49-F238E27FC236}">
                  <a16:creationId xmlns:a16="http://schemas.microsoft.com/office/drawing/2014/main" id="{4F73BF90-80EC-442E-8535-9C447454A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9837" y="1390206"/>
              <a:ext cx="116046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endParaRPr kumimoji="0" lang="zh-CN" altLang="en-US" sz="18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7E9E77A-C6CE-42CC-BC97-42A926EE0193}"/>
              </a:ext>
            </a:extLst>
          </p:cNvPr>
          <p:cNvSpPr txBox="1"/>
          <p:nvPr/>
        </p:nvSpPr>
        <p:spPr>
          <a:xfrm>
            <a:off x="6122988" y="2022475"/>
            <a:ext cx="2722562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/>
            <a:r>
              <a:rPr lang="zh-CN" altLang="en-US" sz="1800" b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注：可以采用不同符号，</a:t>
            </a:r>
            <a:endParaRPr lang="en-US" altLang="zh-CN" sz="1800" b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algn="r"/>
            <a:r>
              <a:rPr lang="zh-CN" altLang="en-US" sz="1800" b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只需标出符号含义即可！</a:t>
            </a:r>
          </a:p>
        </p:txBody>
      </p:sp>
      <p:sp>
        <p:nvSpPr>
          <p:cNvPr id="36872" name="矩形 2">
            <a:extLst>
              <a:ext uri="{FF2B5EF4-FFF2-40B4-BE49-F238E27FC236}">
                <a16:creationId xmlns:a16="http://schemas.microsoft.com/office/drawing/2014/main" id="{413360E4-37A2-47CC-9F59-500DBCD50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2055813"/>
            <a:ext cx="236696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 b="0">
                <a:solidFill>
                  <a:srgbClr val="0000FF"/>
                </a:solidFill>
              </a:rPr>
              <a:t>Ψ</a:t>
            </a:r>
            <a:r>
              <a:rPr kumimoji="0" lang="en-US" altLang="zh-CN" sz="1800" b="0">
                <a:solidFill>
                  <a:srgbClr val="0000FF"/>
                </a:solidFill>
              </a:rPr>
              <a:t>—</a:t>
            </a:r>
            <a:r>
              <a:rPr kumimoji="0" lang="zh-CN" altLang="en-US" sz="1800" b="0">
                <a:solidFill>
                  <a:srgbClr val="0000FF"/>
                </a:solidFill>
              </a:rPr>
              <a:t>“</a:t>
            </a:r>
            <a:r>
              <a:rPr kumimoji="0" lang="en-US" altLang="zh-CN" sz="1800" b="0">
                <a:solidFill>
                  <a:srgbClr val="0000FF"/>
                </a:solidFill>
              </a:rPr>
              <a:t>is a” </a:t>
            </a:r>
            <a:r>
              <a:rPr kumimoji="0" lang="zh-CN" altLang="en-US" sz="1800" b="0">
                <a:solidFill>
                  <a:srgbClr val="0000FF"/>
                </a:solidFill>
              </a:rPr>
              <a:t>联系</a:t>
            </a:r>
            <a:endParaRPr kumimoji="0" lang="en-US" altLang="zh-CN" sz="1800" b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0">
                <a:solidFill>
                  <a:srgbClr val="0000FF"/>
                </a:solidFill>
              </a:rPr>
              <a:t>o —</a:t>
            </a:r>
            <a:r>
              <a:rPr kumimoji="0" lang="zh-CN" altLang="en-US" sz="1800" b="0">
                <a:solidFill>
                  <a:srgbClr val="0000FF"/>
                </a:solidFill>
              </a:rPr>
              <a:t>重叠特殊化</a:t>
            </a:r>
            <a:endParaRPr kumimoji="0" lang="en-US" altLang="zh-CN" sz="1800" b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0">
                <a:solidFill>
                  <a:srgbClr val="0000FF"/>
                </a:solidFill>
              </a:rPr>
              <a:t>d —</a:t>
            </a:r>
            <a:r>
              <a:rPr kumimoji="0" lang="zh-CN" altLang="en-US" sz="1800" b="0">
                <a:solidFill>
                  <a:srgbClr val="0000FF"/>
                </a:solidFill>
              </a:rPr>
              <a:t>不相交特殊化</a:t>
            </a: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6673C7A4-FBA7-441E-865F-50AA49B89626}"/>
              </a:ext>
            </a:extLst>
          </p:cNvPr>
          <p:cNvGrpSpPr>
            <a:grpSpLocks/>
          </p:cNvGrpSpPr>
          <p:nvPr/>
        </p:nvGrpSpPr>
        <p:grpSpPr bwMode="auto">
          <a:xfrm>
            <a:off x="222250" y="4359275"/>
            <a:ext cx="5426075" cy="1477963"/>
            <a:chOff x="316907" y="4359014"/>
            <a:chExt cx="5426229" cy="1478587"/>
          </a:xfrm>
        </p:grpSpPr>
        <p:sp>
          <p:nvSpPr>
            <p:cNvPr id="36876" name="椭圆 4">
              <a:extLst>
                <a:ext uri="{FF2B5EF4-FFF2-40B4-BE49-F238E27FC236}">
                  <a16:creationId xmlns:a16="http://schemas.microsoft.com/office/drawing/2014/main" id="{0D8B2BD6-B5A8-488D-B913-E55072E62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6012" y="4359014"/>
              <a:ext cx="977124" cy="1473912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endParaRPr kumimoji="0" lang="zh-CN" altLang="en-US" sz="20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877" name="AutoShape 7">
              <a:extLst>
                <a:ext uri="{FF2B5EF4-FFF2-40B4-BE49-F238E27FC236}">
                  <a16:creationId xmlns:a16="http://schemas.microsoft.com/office/drawing/2014/main" id="{9C7E8B96-9B75-4533-8D88-05CC3A296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07" y="4798054"/>
              <a:ext cx="1925638" cy="1039547"/>
            </a:xfrm>
            <a:prstGeom prst="cloudCallout">
              <a:avLst>
                <a:gd name="adj1" fmla="val -48880"/>
                <a:gd name="adj2" fmla="val 7162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latin typeface="Tahoma" panose="020B0604030504040204" pitchFamily="34" charset="0"/>
                </a:rPr>
                <a:t>图中虚线部分描述了什么现象？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F1B33FE1-6333-48E4-A328-7919B1618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700" y="4781550"/>
            <a:ext cx="203041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 b="0">
                <a:solidFill>
                  <a:srgbClr val="0000FF"/>
                </a:solidFill>
              </a:rPr>
              <a:t>表示特殊实体集</a:t>
            </a:r>
            <a:endParaRPr kumimoji="0" lang="en-US" altLang="zh-CN" sz="1800" b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 b="0">
                <a:solidFill>
                  <a:srgbClr val="0000FF"/>
                </a:solidFill>
              </a:rPr>
              <a:t>“研究生”与实</a:t>
            </a:r>
            <a:endParaRPr kumimoji="0" lang="en-US" altLang="zh-CN" sz="1800" b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 b="0">
                <a:solidFill>
                  <a:srgbClr val="0000FF"/>
                </a:solidFill>
              </a:rPr>
              <a:t>体集“科研项目”</a:t>
            </a:r>
            <a:endParaRPr kumimoji="0" lang="en-US" altLang="zh-CN" sz="1800" b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 b="0">
                <a:solidFill>
                  <a:srgbClr val="0000FF"/>
                </a:solidFill>
              </a:rPr>
              <a:t>之间的参加关系</a:t>
            </a:r>
          </a:p>
        </p:txBody>
      </p:sp>
      <p:sp>
        <p:nvSpPr>
          <p:cNvPr id="36875" name="矩形 7">
            <a:extLst>
              <a:ext uri="{FF2B5EF4-FFF2-40B4-BE49-F238E27FC236}">
                <a16:creationId xmlns:a16="http://schemas.microsoft.com/office/drawing/2014/main" id="{4FA2CE68-18CA-44C2-B853-05E17021D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388" y="290513"/>
            <a:ext cx="4184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kumimoji="0" lang="zh-CN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：学校人员信息的表示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5">
            <a:extLst>
              <a:ext uri="{FF2B5EF4-FFF2-40B4-BE49-F238E27FC236}">
                <a16:creationId xmlns:a16="http://schemas.microsoft.com/office/drawing/2014/main" id="{B0266652-601C-4D94-8C45-4679B89E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A22106-4CFE-4B4D-8EFA-11672EA7389F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zh-CN" sz="1400">
              <a:ea typeface="黑体" panose="02010609060101010101" pitchFamily="49" charset="-122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DC3BB61C-6067-46FD-97AD-1D2B29633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9725" y="103188"/>
            <a:ext cx="3657600" cy="617537"/>
          </a:xfrm>
        </p:spPr>
        <p:txBody>
          <a:bodyPr/>
          <a:lstStyle/>
          <a:p>
            <a:pPr algn="l"/>
            <a:r>
              <a:rPr kumimoji="0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聚集</a:t>
            </a:r>
            <a:endParaRPr kumimoji="0" lang="en-US" altLang="zh-CN" sz="20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1" name="Rectangle 4">
            <a:extLst>
              <a:ext uri="{FF2B5EF4-FFF2-40B4-BE49-F238E27FC236}">
                <a16:creationId xmlns:a16="http://schemas.microsoft.com/office/drawing/2014/main" id="{C90D5A04-E581-4D29-AF57-716219443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13" y="53975"/>
            <a:ext cx="77724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扩展</a:t>
            </a: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</p:txBody>
      </p:sp>
      <p:sp>
        <p:nvSpPr>
          <p:cNvPr id="37892" name="AutoShape 5">
            <a:extLst>
              <a:ext uri="{FF2B5EF4-FFF2-40B4-BE49-F238E27FC236}">
                <a16:creationId xmlns:a16="http://schemas.microsoft.com/office/drawing/2014/main" id="{89F5121B-3937-4B78-B26D-58D4B538C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3" y="971550"/>
            <a:ext cx="2127250" cy="1028700"/>
          </a:xfrm>
          <a:prstGeom prst="cloudCallout">
            <a:avLst>
              <a:gd name="adj1" fmla="val -52588"/>
              <a:gd name="adj2" fmla="val 6483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464660"/>
                </a:solidFill>
                <a:latin typeface="Tahoma" panose="020B0604030504040204" pitchFamily="34" charset="0"/>
              </a:rPr>
              <a:t>如何理解聚集现象</a:t>
            </a:r>
            <a:r>
              <a:rPr kumimoji="0" lang="en-US" altLang="zh-CN" sz="1600">
                <a:solidFill>
                  <a:srgbClr val="464660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600">
                <a:solidFill>
                  <a:srgbClr val="464660"/>
                </a:solidFill>
                <a:latin typeface="Tahoma" panose="020B0604030504040204" pitchFamily="34" charset="0"/>
              </a:rPr>
              <a:t>联系上的联系</a:t>
            </a:r>
            <a:r>
              <a:rPr kumimoji="0" lang="en-US" altLang="zh-CN" sz="1600">
                <a:solidFill>
                  <a:srgbClr val="464660"/>
                </a:solidFill>
                <a:latin typeface="Tahoma" panose="020B0604030504040204" pitchFamily="34" charset="0"/>
              </a:rPr>
              <a:t>)</a:t>
            </a:r>
            <a:r>
              <a:rPr kumimoji="0" lang="zh-CN" altLang="en-US" sz="1600">
                <a:solidFill>
                  <a:srgbClr val="464660"/>
                </a:solidFill>
                <a:latin typeface="Tahoma" panose="020B0604030504040204" pitchFamily="34" charset="0"/>
              </a:rPr>
              <a:t>？</a:t>
            </a:r>
          </a:p>
        </p:txBody>
      </p:sp>
      <p:sp>
        <p:nvSpPr>
          <p:cNvPr id="509963" name="Rectangle 11">
            <a:extLst>
              <a:ext uri="{FF2B5EF4-FFF2-40B4-BE49-F238E27FC236}">
                <a16:creationId xmlns:a16="http://schemas.microsoft.com/office/drawing/2014/main" id="{6CE7815D-59FE-4D84-9FBE-E56C54BEC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508375"/>
            <a:ext cx="38909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</a:rPr>
              <a:t>例中，抽象的</a:t>
            </a:r>
            <a:r>
              <a:rPr kumimoji="0" lang="zh-CN" altLang="zh-CN" sz="1800">
                <a:solidFill>
                  <a:srgbClr val="2A2A39"/>
                </a:solidFill>
              </a:rPr>
              <a:t>“</a:t>
            </a:r>
            <a:r>
              <a:rPr kumimoji="0" lang="en-US" altLang="zh-CN" sz="1800">
                <a:solidFill>
                  <a:srgbClr val="2A2A39"/>
                </a:solidFill>
              </a:rPr>
              <a:t>proj_guide</a:t>
            </a:r>
            <a:r>
              <a:rPr kumimoji="0" lang="zh-CN" altLang="en-US" sz="1800">
                <a:solidFill>
                  <a:srgbClr val="2A2A39"/>
                </a:solidFill>
              </a:rPr>
              <a:t>实体集”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</a:rPr>
              <a:t>包含了</a:t>
            </a:r>
            <a:r>
              <a:rPr kumimoji="0" lang="en-US" altLang="zh-CN" sz="1800">
                <a:solidFill>
                  <a:srgbClr val="2A2A39"/>
                </a:solidFill>
              </a:rPr>
              <a:t>project_guide</a:t>
            </a:r>
            <a:r>
              <a:rPr kumimoji="0" lang="zh-CN" altLang="en-US" sz="1800">
                <a:solidFill>
                  <a:srgbClr val="2A2A39"/>
                </a:solidFill>
              </a:rPr>
              <a:t>联系集</a:t>
            </a:r>
            <a:r>
              <a:rPr kumimoji="0" lang="zh-CN" altLang="zh-CN" sz="1800">
                <a:solidFill>
                  <a:srgbClr val="2A2A39"/>
                </a:solidFill>
              </a:rPr>
              <a:t>、</a:t>
            </a:r>
            <a:r>
              <a:rPr kumimoji="0" lang="zh-CN" altLang="en-US" sz="1800">
                <a:solidFill>
                  <a:srgbClr val="2A2A39"/>
                </a:solidFill>
              </a:rPr>
              <a:t>以及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rgbClr val="2A2A39"/>
                </a:solidFill>
              </a:rPr>
              <a:t>instructor,student,project</a:t>
            </a:r>
            <a:r>
              <a:rPr kumimoji="0" lang="zh-CN" altLang="en-US" sz="1800">
                <a:solidFill>
                  <a:srgbClr val="2A2A39"/>
                </a:solidFill>
              </a:rPr>
              <a:t>实体集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rgbClr val="2A2A39"/>
                </a:solidFill>
              </a:rPr>
              <a:t>(</a:t>
            </a:r>
            <a:r>
              <a:rPr kumimoji="0" lang="zh-CN" altLang="en-US" sz="1800">
                <a:solidFill>
                  <a:srgbClr val="2A2A39"/>
                </a:solidFill>
              </a:rPr>
              <a:t>看着是一个具有复杂构造的实体集</a:t>
            </a:r>
            <a:r>
              <a:rPr kumimoji="0" lang="en-US" altLang="zh-CN" sz="1800">
                <a:solidFill>
                  <a:srgbClr val="2A2A39"/>
                </a:solidFill>
              </a:rPr>
              <a:t>)</a:t>
            </a:r>
            <a:endParaRPr kumimoji="0" lang="zh-CN" altLang="en-US" sz="1800">
              <a:solidFill>
                <a:srgbClr val="2A2A39"/>
              </a:solidFill>
            </a:endParaRPr>
          </a:p>
        </p:txBody>
      </p:sp>
      <p:sp>
        <p:nvSpPr>
          <p:cNvPr id="509964" name="Rectangle 12">
            <a:extLst>
              <a:ext uri="{FF2B5EF4-FFF2-40B4-BE49-F238E27FC236}">
                <a16:creationId xmlns:a16="http://schemas.microsoft.com/office/drawing/2014/main" id="{EA4E32D8-B7A5-4C19-8E88-E6F55EC87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2200275"/>
            <a:ext cx="37893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chemeClr val="tx2"/>
                </a:solidFill>
              </a:rPr>
              <a:t>聚集：是一种抽象：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chemeClr val="tx2"/>
                </a:solidFill>
              </a:rPr>
              <a:t>它将联系集</a:t>
            </a:r>
            <a:r>
              <a:rPr kumimoji="0" lang="zh-CN" altLang="zh-CN" sz="2000">
                <a:solidFill>
                  <a:schemeClr val="tx2"/>
                </a:solidFill>
              </a:rPr>
              <a:t>（</a:t>
            </a:r>
            <a:r>
              <a:rPr kumimoji="0" lang="zh-CN" altLang="en-US" sz="2000">
                <a:solidFill>
                  <a:schemeClr val="tx2"/>
                </a:solidFill>
              </a:rPr>
              <a:t>及其相关实体集）</a:t>
            </a:r>
            <a:endParaRPr kumimoji="0" lang="en-US" altLang="zh-CN" sz="20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chemeClr val="tx2"/>
                </a:solidFill>
              </a:rPr>
              <a:t>看着是一个更高层的抽象实体集</a:t>
            </a:r>
            <a:endParaRPr kumimoji="0" lang="en-US" altLang="zh-CN" sz="2000">
              <a:solidFill>
                <a:schemeClr val="tx2"/>
              </a:solidFill>
            </a:endParaRPr>
          </a:p>
        </p:txBody>
      </p:sp>
      <p:sp>
        <p:nvSpPr>
          <p:cNvPr id="509965" name="Rectangle 13">
            <a:extLst>
              <a:ext uri="{FF2B5EF4-FFF2-40B4-BE49-F238E27FC236}">
                <a16:creationId xmlns:a16="http://schemas.microsoft.com/office/drawing/2014/main" id="{D36AE2B1-04B7-46F4-A65E-E4A29FB2B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8" y="5178425"/>
            <a:ext cx="30178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2A2A39"/>
                </a:solidFill>
              </a:rPr>
              <a:t>在</a:t>
            </a:r>
            <a:r>
              <a:rPr kumimoji="0" lang="en-US" altLang="zh-CN" sz="2000">
                <a:solidFill>
                  <a:srgbClr val="2A2A39"/>
                </a:solidFill>
              </a:rPr>
              <a:t>proj_guide</a:t>
            </a:r>
            <a:r>
              <a:rPr kumimoji="0" lang="zh-CN" altLang="en-US" sz="2000">
                <a:solidFill>
                  <a:srgbClr val="2A2A39"/>
                </a:solidFill>
              </a:rPr>
              <a:t>抽象实体集</a:t>
            </a:r>
            <a:endParaRPr kumimoji="0" lang="en-US" altLang="zh-CN" sz="2000">
              <a:solidFill>
                <a:srgbClr val="2A2A3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2A2A39"/>
                </a:solidFill>
              </a:rPr>
              <a:t>与</a:t>
            </a:r>
            <a:r>
              <a:rPr kumimoji="0" lang="en-US" altLang="zh-CN" sz="2000">
                <a:solidFill>
                  <a:srgbClr val="2A2A39"/>
                </a:solidFill>
              </a:rPr>
              <a:t>evaluation</a:t>
            </a:r>
            <a:r>
              <a:rPr kumimoji="0" lang="zh-CN" altLang="en-US" sz="2000">
                <a:solidFill>
                  <a:srgbClr val="2A2A39"/>
                </a:solidFill>
              </a:rPr>
              <a:t>实体集之间</a:t>
            </a:r>
            <a:endParaRPr kumimoji="0" lang="en-US" altLang="zh-CN" sz="2000">
              <a:solidFill>
                <a:srgbClr val="2A2A3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2A2A39"/>
                </a:solidFill>
              </a:rPr>
              <a:t>有多对多联系集</a:t>
            </a:r>
            <a:r>
              <a:rPr kumimoji="0" lang="en-US" altLang="zh-CN" sz="2000">
                <a:solidFill>
                  <a:srgbClr val="0000FF"/>
                </a:solidFill>
              </a:rPr>
              <a:t>eval_for</a:t>
            </a:r>
            <a:endParaRPr kumimoji="0" lang="zh-CN" altLang="en-US" sz="2000">
              <a:solidFill>
                <a:srgbClr val="0000FF"/>
              </a:solidFill>
            </a:endParaRPr>
          </a:p>
        </p:txBody>
      </p:sp>
      <p:grpSp>
        <p:nvGrpSpPr>
          <p:cNvPr id="37896" name="Group 25">
            <a:extLst>
              <a:ext uri="{FF2B5EF4-FFF2-40B4-BE49-F238E27FC236}">
                <a16:creationId xmlns:a16="http://schemas.microsoft.com/office/drawing/2014/main" id="{F116150F-D57D-47AE-907F-D87FCDA048C7}"/>
              </a:ext>
            </a:extLst>
          </p:cNvPr>
          <p:cNvGrpSpPr>
            <a:grpSpLocks/>
          </p:cNvGrpSpPr>
          <p:nvPr/>
        </p:nvGrpSpPr>
        <p:grpSpPr bwMode="auto">
          <a:xfrm>
            <a:off x="4019550" y="1192213"/>
            <a:ext cx="4862513" cy="5103812"/>
            <a:chOff x="2919" y="1382"/>
            <a:chExt cx="2674" cy="2066"/>
          </a:xfrm>
        </p:grpSpPr>
        <p:grpSp>
          <p:nvGrpSpPr>
            <p:cNvPr id="37898" name="Group 10">
              <a:extLst>
                <a:ext uri="{FF2B5EF4-FFF2-40B4-BE49-F238E27FC236}">
                  <a16:creationId xmlns:a16="http://schemas.microsoft.com/office/drawing/2014/main" id="{42080EE1-3BD0-4603-B35E-7F87E74AAB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9" y="1382"/>
              <a:ext cx="2668" cy="1854"/>
              <a:chOff x="2519" y="1121"/>
              <a:chExt cx="2647" cy="2125"/>
            </a:xfrm>
          </p:grpSpPr>
          <p:grpSp>
            <p:nvGrpSpPr>
              <p:cNvPr id="37900" name="Group 8">
                <a:extLst>
                  <a:ext uri="{FF2B5EF4-FFF2-40B4-BE49-F238E27FC236}">
                    <a16:creationId xmlns:a16="http://schemas.microsoft.com/office/drawing/2014/main" id="{551380A3-83B3-4FDC-B361-44EE12A86F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9" y="1121"/>
                <a:ext cx="2647" cy="2125"/>
                <a:chOff x="2519" y="1121"/>
                <a:chExt cx="2647" cy="2125"/>
              </a:xfrm>
            </p:grpSpPr>
            <p:pic>
              <p:nvPicPr>
                <p:cNvPr id="37902" name="Picture 38">
                  <a:extLst>
                    <a:ext uri="{FF2B5EF4-FFF2-40B4-BE49-F238E27FC236}">
                      <a16:creationId xmlns:a16="http://schemas.microsoft.com/office/drawing/2014/main" id="{2E4462A9-2A3D-4F6F-916C-67F57E2771B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19" y="1121"/>
                  <a:ext cx="2647" cy="2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7903" name="Line 7">
                  <a:extLst>
                    <a:ext uri="{FF2B5EF4-FFF2-40B4-BE49-F238E27FC236}">
                      <a16:creationId xmlns:a16="http://schemas.microsoft.com/office/drawing/2014/main" id="{A7969812-7156-4D2F-8CBF-9F682749CE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65" y="2088"/>
                  <a:ext cx="0" cy="136"/>
                </a:xfrm>
                <a:prstGeom prst="line">
                  <a:avLst/>
                </a:prstGeom>
                <a:noFill/>
                <a:ln w="19050">
                  <a:solidFill>
                    <a:srgbClr val="0066FF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901" name="Rectangle 9">
                <a:extLst>
                  <a:ext uri="{FF2B5EF4-FFF2-40B4-BE49-F238E27FC236}">
                    <a16:creationId xmlns:a16="http://schemas.microsoft.com/office/drawing/2014/main" id="{C73FD34B-46D2-4D59-A568-78AAA0417D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" y="2446"/>
                <a:ext cx="101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endParaRPr kumimoji="0" lang="zh-CN" altLang="en-US" sz="1400">
                  <a:solidFill>
                    <a:srgbClr val="0066FF"/>
                  </a:solidFill>
                </a:endParaRPr>
              </a:p>
            </p:txBody>
          </p:sp>
        </p:grpSp>
        <p:sp>
          <p:nvSpPr>
            <p:cNvPr id="37899" name="Rectangle 24">
              <a:extLst>
                <a:ext uri="{FF2B5EF4-FFF2-40B4-BE49-F238E27FC236}">
                  <a16:creationId xmlns:a16="http://schemas.microsoft.com/office/drawing/2014/main" id="{95D1AC24-BBA0-43E3-A844-DEA949971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" y="3240"/>
              <a:ext cx="215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solidFill>
                    <a:srgbClr val="2A2A3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案例</a:t>
              </a:r>
              <a:r>
                <a:rPr kumimoji="0" lang="zh-CN" altLang="zh-CN" sz="1800">
                  <a:solidFill>
                    <a:srgbClr val="2A2A3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kumimoji="0" lang="en-US" altLang="zh-CN" sz="1800">
                  <a:solidFill>
                    <a:srgbClr val="2A2A3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kumimoji="0" lang="zh-CN" altLang="en-US" sz="1800">
                  <a:solidFill>
                    <a:srgbClr val="2A2A3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kumimoji="0" lang="zh-CN" altLang="en-US" sz="1800">
                  <a:ea typeface="黑体" panose="02010609060101010101" pitchFamily="49" charset="-122"/>
                </a:rPr>
                <a:t>项目评估的</a:t>
              </a:r>
              <a:r>
                <a:rPr kumimoji="0" lang="en-US" altLang="zh-CN" sz="1800">
                  <a:ea typeface="黑体" panose="02010609060101010101" pitchFamily="49" charset="-122"/>
                </a:rPr>
                <a:t>E-R</a:t>
              </a:r>
              <a:r>
                <a:rPr kumimoji="0" lang="zh-CN" altLang="en-US" sz="1800">
                  <a:ea typeface="黑体" panose="02010609060101010101" pitchFamily="49" charset="-122"/>
                </a:rPr>
                <a:t>图</a:t>
              </a:r>
              <a:r>
                <a:rPr kumimoji="0" lang="en-US" altLang="zh-CN" sz="1800">
                  <a:ea typeface="黑体" panose="02010609060101010101" pitchFamily="49" charset="-122"/>
                </a:rPr>
                <a:t>!</a:t>
              </a: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21FEE3E-8C68-4F31-9F32-16A4FD4B9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213" y="4106863"/>
            <a:ext cx="157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0066FF"/>
                </a:solidFill>
              </a:rPr>
              <a:t>联系上的联系</a:t>
            </a:r>
            <a:endParaRPr kumimoji="0" lang="zh-CN" altLang="en-US" sz="180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9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9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9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9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63" grpId="0"/>
      <p:bldP spid="509964" grpId="0"/>
      <p:bldP spid="509965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3">
            <a:extLst>
              <a:ext uri="{FF2B5EF4-FFF2-40B4-BE49-F238E27FC236}">
                <a16:creationId xmlns:a16="http://schemas.microsoft.com/office/drawing/2014/main" id="{0C8F332A-4A59-4A17-9366-2F9B724A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9BF015-FA92-44AE-AC48-AC754161C49B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CN" sz="1400">
              <a:ea typeface="黑体" panose="02010609060101010101" pitchFamily="49" charset="-122"/>
            </a:endParaRPr>
          </a:p>
        </p:txBody>
      </p:sp>
      <p:sp>
        <p:nvSpPr>
          <p:cNvPr id="39938" name="AutoShape 3">
            <a:extLst>
              <a:ext uri="{FF2B5EF4-FFF2-40B4-BE49-F238E27FC236}">
                <a16:creationId xmlns:a16="http://schemas.microsoft.com/office/drawing/2014/main" id="{4D6E1552-28F1-4868-BEC3-3AF4BA328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944563"/>
            <a:ext cx="1439863" cy="466725"/>
          </a:xfrm>
          <a:prstGeom prst="cloudCallout">
            <a:avLst>
              <a:gd name="adj1" fmla="val 43495"/>
              <a:gd name="adj2" fmla="val 9966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Tahoma" panose="020B0604030504040204" pitchFamily="34" charset="0"/>
              </a:rPr>
              <a:t>你能解释</a:t>
            </a:r>
            <a:r>
              <a:rPr kumimoji="0" lang="en-US" altLang="zh-CN" sz="1000">
                <a:latin typeface="Tahoma" panose="020B0604030504040204" pitchFamily="34" charset="0"/>
              </a:rPr>
              <a:t>E-R</a:t>
            </a:r>
            <a:r>
              <a:rPr kumimoji="0" lang="zh-CN" altLang="en-US" sz="1000">
                <a:latin typeface="Tahoma" panose="020B0604030504040204" pitchFamily="34" charset="0"/>
              </a:rPr>
              <a:t>图中各要素吗？</a:t>
            </a:r>
          </a:p>
        </p:txBody>
      </p:sp>
      <p:sp>
        <p:nvSpPr>
          <p:cNvPr id="39939" name="Rectangle 41">
            <a:extLst>
              <a:ext uri="{FF2B5EF4-FFF2-40B4-BE49-F238E27FC236}">
                <a16:creationId xmlns:a16="http://schemas.microsoft.com/office/drawing/2014/main" id="{F335C3AE-EB1A-49DB-9EB3-BBE60E6E9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75" y="46038"/>
            <a:ext cx="77724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扩展</a:t>
            </a: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</p:txBody>
      </p:sp>
      <p:grpSp>
        <p:nvGrpSpPr>
          <p:cNvPr id="39940" name="Group 39">
            <a:extLst>
              <a:ext uri="{FF2B5EF4-FFF2-40B4-BE49-F238E27FC236}">
                <a16:creationId xmlns:a16="http://schemas.microsoft.com/office/drawing/2014/main" id="{8E64B46E-E54A-4D87-B56F-740D4D3CC1DC}"/>
              </a:ext>
            </a:extLst>
          </p:cNvPr>
          <p:cNvGrpSpPr>
            <a:grpSpLocks/>
          </p:cNvGrpSpPr>
          <p:nvPr/>
        </p:nvGrpSpPr>
        <p:grpSpPr bwMode="auto">
          <a:xfrm>
            <a:off x="288925" y="873125"/>
            <a:ext cx="8712200" cy="5508625"/>
            <a:chOff x="136" y="550"/>
            <a:chExt cx="5488" cy="3470"/>
          </a:xfrm>
        </p:grpSpPr>
        <p:grpSp>
          <p:nvGrpSpPr>
            <p:cNvPr id="39943" name="Group 35">
              <a:extLst>
                <a:ext uri="{FF2B5EF4-FFF2-40B4-BE49-F238E27FC236}">
                  <a16:creationId xmlns:a16="http://schemas.microsoft.com/office/drawing/2014/main" id="{53DED218-D2F6-4667-AA73-D6F6B4FEBD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" y="550"/>
              <a:ext cx="5488" cy="3470"/>
              <a:chOff x="136" y="550"/>
              <a:chExt cx="5488" cy="3470"/>
            </a:xfrm>
          </p:grpSpPr>
          <p:pic>
            <p:nvPicPr>
              <p:cNvPr id="39946" name="Picture 3">
                <a:extLst>
                  <a:ext uri="{FF2B5EF4-FFF2-40B4-BE49-F238E27FC236}">
                    <a16:creationId xmlns:a16="http://schemas.microsoft.com/office/drawing/2014/main" id="{2D9D34CD-3410-4AB2-B26C-9DAC490365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25" t="560" r="13025" b="841"/>
              <a:stretch>
                <a:fillRect/>
              </a:stretch>
            </p:blipFill>
            <p:spPr bwMode="auto">
              <a:xfrm>
                <a:off x="136" y="550"/>
                <a:ext cx="5488" cy="3470"/>
              </a:xfrm>
              <a:prstGeom prst="rect">
                <a:avLst/>
              </a:prstGeom>
              <a:noFill/>
              <a:ln w="38100" cmpd="dbl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947" name="AutoShape 8">
                <a:extLst>
                  <a:ext uri="{FF2B5EF4-FFF2-40B4-BE49-F238E27FC236}">
                    <a16:creationId xmlns:a16="http://schemas.microsoft.com/office/drawing/2014/main" id="{D2B6FA0C-9DF2-4DDA-844C-1EB5A43BA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" y="835"/>
                <a:ext cx="559" cy="299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000" b="0">
                    <a:latin typeface="Tahoma" panose="020B0604030504040204" pitchFamily="34" charset="0"/>
                  </a:rPr>
                  <a:t>emp_branch</a:t>
                </a:r>
              </a:p>
            </p:txBody>
          </p:sp>
          <p:sp>
            <p:nvSpPr>
              <p:cNvPr id="39948" name="Line 9">
                <a:extLst>
                  <a:ext uri="{FF2B5EF4-FFF2-40B4-BE49-F238E27FC236}">
                    <a16:creationId xmlns:a16="http://schemas.microsoft.com/office/drawing/2014/main" id="{1D008DF9-BA33-43EB-AA34-787174F0A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" y="3179"/>
                <a:ext cx="76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39949" name="Line 10">
                <a:extLst>
                  <a:ext uri="{FF2B5EF4-FFF2-40B4-BE49-F238E27FC236}">
                    <a16:creationId xmlns:a16="http://schemas.microsoft.com/office/drawing/2014/main" id="{7000C608-9716-48DD-9972-E40F54278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1" y="984"/>
                <a:ext cx="5" cy="2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39950" name="Line 11">
                <a:extLst>
                  <a:ext uri="{FF2B5EF4-FFF2-40B4-BE49-F238E27FC236}">
                    <a16:creationId xmlns:a16="http://schemas.microsoft.com/office/drawing/2014/main" id="{55C697D2-1394-4C69-9C19-A62A08E7A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" y="984"/>
                <a:ext cx="1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39951" name="Line 12">
                <a:extLst>
                  <a:ext uri="{FF2B5EF4-FFF2-40B4-BE49-F238E27FC236}">
                    <a16:creationId xmlns:a16="http://schemas.microsoft.com/office/drawing/2014/main" id="{65A12C2A-A837-4DAB-B7BF-62DDBB8DA1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" y="984"/>
                <a:ext cx="10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39952" name="Rectangle 13">
                <a:extLst>
                  <a:ext uri="{FF2B5EF4-FFF2-40B4-BE49-F238E27FC236}">
                    <a16:creationId xmlns:a16="http://schemas.microsoft.com/office/drawing/2014/main" id="{C99D3362-6DC0-439D-A182-D17A3B788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261"/>
                <a:ext cx="4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pitchFamily="34" charset="0"/>
                  </a:rPr>
                  <a:t>客户贷款额</a:t>
                </a:r>
              </a:p>
            </p:txBody>
          </p:sp>
          <p:sp>
            <p:nvSpPr>
              <p:cNvPr id="39953" name="Rectangle 14">
                <a:extLst>
                  <a:ext uri="{FF2B5EF4-FFF2-40B4-BE49-F238E27FC236}">
                    <a16:creationId xmlns:a16="http://schemas.microsoft.com/office/drawing/2014/main" id="{14ED4A87-0C8F-4A8F-BD27-08F567C99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" y="3020"/>
                <a:ext cx="38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pitchFamily="34" charset="0"/>
                  </a:rPr>
                  <a:t>银行员工</a:t>
                </a:r>
              </a:p>
            </p:txBody>
          </p:sp>
          <p:sp>
            <p:nvSpPr>
              <p:cNvPr id="39954" name="Rectangle 15">
                <a:extLst>
                  <a:ext uri="{FF2B5EF4-FFF2-40B4-BE49-F238E27FC236}">
                    <a16:creationId xmlns:a16="http://schemas.microsoft.com/office/drawing/2014/main" id="{A935CD12-2564-490F-AA7E-C65173F2E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" y="2148"/>
                <a:ext cx="38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pitchFamily="34" charset="0"/>
                  </a:rPr>
                  <a:t>银行客户</a:t>
                </a:r>
              </a:p>
            </p:txBody>
          </p:sp>
          <p:sp>
            <p:nvSpPr>
              <p:cNvPr id="39955" name="Rectangle 16">
                <a:extLst>
                  <a:ext uri="{FF2B5EF4-FFF2-40B4-BE49-F238E27FC236}">
                    <a16:creationId xmlns:a16="http://schemas.microsoft.com/office/drawing/2014/main" id="{49FCF59D-0D15-489E-9EFB-683AA973A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1031"/>
                <a:ext cx="6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200">
                    <a:latin typeface="Tahoma" panose="020B0604030504040204" pitchFamily="34" charset="0"/>
                  </a:rPr>
                  <a:t>(</a:t>
                </a:r>
                <a:r>
                  <a:rPr kumimoji="0" lang="zh-CN" altLang="en-US" sz="1200">
                    <a:latin typeface="Tahoma" panose="020B0604030504040204" pitchFamily="34" charset="0"/>
                  </a:rPr>
                  <a:t>各地支行</a:t>
                </a:r>
                <a:r>
                  <a:rPr kumimoji="0" lang="en-US" altLang="zh-CN" sz="1200">
                    <a:latin typeface="Tahoma" panose="020B0604030504040204" pitchFamily="34" charset="0"/>
                  </a:rPr>
                  <a:t>)</a:t>
                </a:r>
                <a:r>
                  <a:rPr kumimoji="0" lang="zh-CN" altLang="en-US" sz="1200">
                    <a:latin typeface="Tahoma" panose="020B0604030504040204" pitchFamily="34" charset="0"/>
                  </a:rPr>
                  <a:t>银行</a:t>
                </a:r>
              </a:p>
            </p:txBody>
          </p:sp>
          <p:sp>
            <p:nvSpPr>
              <p:cNvPr id="39956" name="Rectangle 18">
                <a:extLst>
                  <a:ext uri="{FF2B5EF4-FFF2-40B4-BE49-F238E27FC236}">
                    <a16:creationId xmlns:a16="http://schemas.microsoft.com/office/drawing/2014/main" id="{0BEB32EF-269B-4F8E-9C7D-4E9B75AD4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2931"/>
                <a:ext cx="19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pitchFamily="34" charset="0"/>
                  </a:rPr>
                  <a:t>账户</a:t>
                </a:r>
              </a:p>
            </p:txBody>
          </p:sp>
          <p:sp>
            <p:nvSpPr>
              <p:cNvPr id="39957" name="Rectangle 19">
                <a:extLst>
                  <a:ext uri="{FF2B5EF4-FFF2-40B4-BE49-F238E27FC236}">
                    <a16:creationId xmlns:a16="http://schemas.microsoft.com/office/drawing/2014/main" id="{3FB9523E-4298-43E9-AD12-AC969F948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153"/>
                <a:ext cx="19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pitchFamily="34" charset="0"/>
                  </a:rPr>
                  <a:t>支票</a:t>
                </a:r>
              </a:p>
            </p:txBody>
          </p:sp>
          <p:sp>
            <p:nvSpPr>
              <p:cNvPr id="39958" name="Rectangle 20">
                <a:extLst>
                  <a:ext uri="{FF2B5EF4-FFF2-40B4-BE49-F238E27FC236}">
                    <a16:creationId xmlns:a16="http://schemas.microsoft.com/office/drawing/2014/main" id="{E8BD0B7E-A571-4849-B3D4-B080A2D87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4" y="1785"/>
                <a:ext cx="43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900" b="0">
                    <a:solidFill>
                      <a:schemeClr val="tx2"/>
                    </a:solidFill>
                    <a:latin typeface="Tahoma" panose="020B0604030504040204" pitchFamily="34" charset="0"/>
                  </a:rPr>
                  <a:t>支票透支金额</a:t>
                </a:r>
              </a:p>
            </p:txBody>
          </p:sp>
          <p:sp>
            <p:nvSpPr>
              <p:cNvPr id="39959" name="Rectangle 21">
                <a:extLst>
                  <a:ext uri="{FF2B5EF4-FFF2-40B4-BE49-F238E27FC236}">
                    <a16:creationId xmlns:a16="http://schemas.microsoft.com/office/drawing/2014/main" id="{EE60C385-CC08-4B2A-8943-5CE5E4D35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" y="726"/>
                <a:ext cx="57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pitchFamily="34" charset="0"/>
                  </a:rPr>
                  <a:t>员工所属银行</a:t>
                </a:r>
              </a:p>
            </p:txBody>
          </p:sp>
          <p:sp>
            <p:nvSpPr>
              <p:cNvPr id="39960" name="Rectangle 22">
                <a:extLst>
                  <a:ext uri="{FF2B5EF4-FFF2-40B4-BE49-F238E27FC236}">
                    <a16:creationId xmlns:a16="http://schemas.microsoft.com/office/drawing/2014/main" id="{EA4E3ABB-F4EB-40E7-A4D8-92388093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9" y="633"/>
                <a:ext cx="28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pitchFamily="34" charset="0"/>
                  </a:rPr>
                  <a:t>开户行</a:t>
                </a:r>
              </a:p>
            </p:txBody>
          </p:sp>
          <p:sp>
            <p:nvSpPr>
              <p:cNvPr id="39961" name="Rectangle 23">
                <a:extLst>
                  <a:ext uri="{FF2B5EF4-FFF2-40B4-BE49-F238E27FC236}">
                    <a16:creationId xmlns:a16="http://schemas.microsoft.com/office/drawing/2014/main" id="{2339F1BD-464B-4176-9AA7-4B1B293FE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0" y="3086"/>
                <a:ext cx="19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pitchFamily="34" charset="0"/>
                  </a:rPr>
                  <a:t>存款</a:t>
                </a:r>
              </a:p>
            </p:txBody>
          </p:sp>
          <p:sp>
            <p:nvSpPr>
              <p:cNvPr id="39962" name="Rectangle 24">
                <a:extLst>
                  <a:ext uri="{FF2B5EF4-FFF2-40B4-BE49-F238E27FC236}">
                    <a16:creationId xmlns:a16="http://schemas.microsoft.com/office/drawing/2014/main" id="{26CC6118-718E-42DF-BC8A-30186CBB4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3" y="1902"/>
                <a:ext cx="19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pitchFamily="34" charset="0"/>
                  </a:rPr>
                  <a:t>借款</a:t>
                </a:r>
              </a:p>
            </p:txBody>
          </p:sp>
          <p:sp>
            <p:nvSpPr>
              <p:cNvPr id="39963" name="Rectangle 25">
                <a:extLst>
                  <a:ext uri="{FF2B5EF4-FFF2-40B4-BE49-F238E27FC236}">
                    <a16:creationId xmlns:a16="http://schemas.microsoft.com/office/drawing/2014/main" id="{873D3239-5B6F-4C2A-84FB-63CCD3F7D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" y="2686"/>
                <a:ext cx="19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pitchFamily="34" charset="0"/>
                  </a:rPr>
                  <a:t>服务</a:t>
                </a:r>
              </a:p>
            </p:txBody>
          </p:sp>
          <p:sp>
            <p:nvSpPr>
              <p:cNvPr id="39964" name="Rectangle 26">
                <a:extLst>
                  <a:ext uri="{FF2B5EF4-FFF2-40B4-BE49-F238E27FC236}">
                    <a16:creationId xmlns:a16="http://schemas.microsoft.com/office/drawing/2014/main" id="{E1999893-C395-4BA7-90B5-624563237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6" y="2599"/>
                <a:ext cx="60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900" b="0">
                    <a:solidFill>
                      <a:schemeClr val="tx2"/>
                    </a:solidFill>
                    <a:latin typeface="Tahoma" panose="020B0604030504040204" pitchFamily="34" charset="0"/>
                  </a:rPr>
                  <a:t>投资理财</a:t>
                </a:r>
                <a:r>
                  <a:rPr kumimoji="0" lang="en-US" altLang="zh-CN" sz="900" b="0">
                    <a:solidFill>
                      <a:schemeClr val="tx2"/>
                    </a:solidFill>
                    <a:latin typeface="Tahoma" panose="020B0604030504040204" pitchFamily="34" charset="0"/>
                  </a:rPr>
                  <a:t>,</a:t>
                </a:r>
                <a:r>
                  <a:rPr kumimoji="0" lang="zh-CN" altLang="en-US" sz="900" b="0">
                    <a:solidFill>
                      <a:schemeClr val="tx2"/>
                    </a:solidFill>
                    <a:latin typeface="Tahoma" panose="020B0604030504040204" pitchFamily="34" charset="0"/>
                  </a:rPr>
                  <a:t>大客户</a:t>
                </a:r>
                <a:r>
                  <a:rPr kumimoji="0" lang="en-US" altLang="zh-CN" sz="900" b="0">
                    <a:solidFill>
                      <a:schemeClr val="tx2"/>
                    </a:solidFill>
                    <a:latin typeface="Tahoma" panose="020B0604030504040204" pitchFamily="34" charset="0"/>
                  </a:rPr>
                  <a:t>,…</a:t>
                </a:r>
              </a:p>
            </p:txBody>
          </p:sp>
          <p:sp>
            <p:nvSpPr>
              <p:cNvPr id="39965" name="Rectangle 27">
                <a:extLst>
                  <a:ext uri="{FF2B5EF4-FFF2-40B4-BE49-F238E27FC236}">
                    <a16:creationId xmlns:a16="http://schemas.microsoft.com/office/drawing/2014/main" id="{6E49318E-85E8-4182-B4D0-B41DB3A65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5" y="2317"/>
                <a:ext cx="48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900" b="0">
                    <a:solidFill>
                      <a:schemeClr val="tx2"/>
                    </a:solidFill>
                    <a:latin typeface="Tahoma" panose="020B0604030504040204" pitchFamily="34" charset="0"/>
                  </a:rPr>
                  <a:t>(</a:t>
                </a:r>
                <a:r>
                  <a:rPr kumimoji="0" lang="zh-CN" altLang="en-US" sz="900" b="0">
                    <a:solidFill>
                      <a:schemeClr val="tx2"/>
                    </a:solidFill>
                    <a:latin typeface="Tahoma" panose="020B0604030504040204" pitchFamily="34" charset="0"/>
                  </a:rPr>
                  <a:t>一类特殊贷款</a:t>
                </a:r>
                <a:r>
                  <a:rPr kumimoji="0" lang="en-US" altLang="zh-CN" sz="900" b="0">
                    <a:solidFill>
                      <a:schemeClr val="tx2"/>
                    </a:solidFill>
                    <a:latin typeface="Tahoma" panose="020B0604030504040204" pitchFamily="34" charset="0"/>
                  </a:rPr>
                  <a:t>)</a:t>
                </a:r>
              </a:p>
            </p:txBody>
          </p:sp>
          <p:sp>
            <p:nvSpPr>
              <p:cNvPr id="39966" name="Rectangle 28">
                <a:extLst>
                  <a:ext uri="{FF2B5EF4-FFF2-40B4-BE49-F238E27FC236}">
                    <a16:creationId xmlns:a16="http://schemas.microsoft.com/office/drawing/2014/main" id="{3ABE0FC1-10C8-40D8-8088-AE8284D6C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6" y="1296"/>
                <a:ext cx="28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pitchFamily="34" charset="0"/>
                  </a:rPr>
                  <a:t>借贷行</a:t>
                </a:r>
              </a:p>
            </p:txBody>
          </p:sp>
          <p:sp>
            <p:nvSpPr>
              <p:cNvPr id="39967" name="Rectangle 29">
                <a:extLst>
                  <a:ext uri="{FF2B5EF4-FFF2-40B4-BE49-F238E27FC236}">
                    <a16:creationId xmlns:a16="http://schemas.microsoft.com/office/drawing/2014/main" id="{0D46511F-E49E-4E04-81AB-475543C95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0" y="2396"/>
                <a:ext cx="34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900" b="0">
                    <a:solidFill>
                      <a:schemeClr val="tx2"/>
                    </a:solidFill>
                    <a:latin typeface="Tahoma" panose="020B0604030504040204" pitchFamily="34" charset="0"/>
                  </a:rPr>
                  <a:t>(</a:t>
                </a:r>
                <a:r>
                  <a:rPr kumimoji="0" lang="zh-CN" altLang="en-US" sz="900" b="0">
                    <a:solidFill>
                      <a:schemeClr val="tx2"/>
                    </a:solidFill>
                    <a:latin typeface="Tahoma" panose="020B0604030504040204" pitchFamily="34" charset="0"/>
                  </a:rPr>
                  <a:t>支票借贷</a:t>
                </a:r>
                <a:r>
                  <a:rPr kumimoji="0" lang="en-US" altLang="zh-CN" sz="900" b="0">
                    <a:solidFill>
                      <a:schemeClr val="tx2"/>
                    </a:solidFill>
                    <a:latin typeface="Tahoma" panose="020B0604030504040204" pitchFamily="34" charset="0"/>
                  </a:rPr>
                  <a:t>)</a:t>
                </a:r>
              </a:p>
            </p:txBody>
          </p:sp>
          <p:sp>
            <p:nvSpPr>
              <p:cNvPr id="39968" name="Rectangle 33">
                <a:extLst>
                  <a:ext uri="{FF2B5EF4-FFF2-40B4-BE49-F238E27FC236}">
                    <a16:creationId xmlns:a16="http://schemas.microsoft.com/office/drawing/2014/main" id="{08B56D02-3308-4B3D-84A4-5D75D5BA9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2" y="3362"/>
                <a:ext cx="38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pitchFamily="34" charset="0"/>
                  </a:rPr>
                  <a:t>现金账户</a:t>
                </a:r>
              </a:p>
            </p:txBody>
          </p:sp>
          <p:sp>
            <p:nvSpPr>
              <p:cNvPr id="39969" name="Rectangle 34">
                <a:extLst>
                  <a:ext uri="{FF2B5EF4-FFF2-40B4-BE49-F238E27FC236}">
                    <a16:creationId xmlns:a16="http://schemas.microsoft.com/office/drawing/2014/main" id="{6D0A2B92-939E-4BD9-A5E6-6EB8AB7B2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5" y="3362"/>
                <a:ext cx="38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pitchFamily="34" charset="0"/>
                  </a:rPr>
                  <a:t>支票账户</a:t>
                </a:r>
              </a:p>
            </p:txBody>
          </p:sp>
        </p:grpSp>
        <p:sp>
          <p:nvSpPr>
            <p:cNvPr id="39944" name="Rectangle 37">
              <a:extLst>
                <a:ext uri="{FF2B5EF4-FFF2-40B4-BE49-F238E27FC236}">
                  <a16:creationId xmlns:a16="http://schemas.microsoft.com/office/drawing/2014/main" id="{D0C9A55D-F207-4DD9-AD0C-6996252D9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3125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kumimoji="0" lang="en-US" altLang="zh-CN" sz="1400" b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39945" name="Rectangle 38">
              <a:extLst>
                <a:ext uri="{FF2B5EF4-FFF2-40B4-BE49-F238E27FC236}">
                  <a16:creationId xmlns:a16="http://schemas.microsoft.com/office/drawing/2014/main" id="{28543F67-88AA-4278-BEBE-8AAB390EA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" y="3045"/>
              <a:ext cx="3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kumimoji="0" lang="zh-CN" altLang="en-US" sz="1000" b="0">
                  <a:solidFill>
                    <a:schemeClr val="tx2"/>
                  </a:solidFill>
                </a:rPr>
                <a:t>不相交</a:t>
              </a:r>
            </a:p>
          </p:txBody>
        </p:sp>
      </p:grpSp>
      <p:sp>
        <p:nvSpPr>
          <p:cNvPr id="39941" name="Rectangle 84">
            <a:extLst>
              <a:ext uri="{FF2B5EF4-FFF2-40B4-BE49-F238E27FC236}">
                <a16:creationId xmlns:a16="http://schemas.microsoft.com/office/drawing/2014/main" id="{C6059BAA-304C-49C7-B590-6E0E5814E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152400"/>
            <a:ext cx="6365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892D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kumimoji="0" lang="zh-CN" altLang="en-US" sz="2400">
                <a:solidFill>
                  <a:srgbClr val="892D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扩展</a:t>
            </a:r>
            <a:r>
              <a:rPr kumimoji="0" lang="en-US" altLang="zh-CN" sz="2400">
                <a:solidFill>
                  <a:srgbClr val="892D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kumimoji="0" lang="zh-CN" altLang="en-US" sz="2400">
                <a:solidFill>
                  <a:srgbClr val="892D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</a:p>
        </p:txBody>
      </p:sp>
      <p:sp>
        <p:nvSpPr>
          <p:cNvPr id="39942" name="矩形 2">
            <a:extLst>
              <a:ext uri="{FF2B5EF4-FFF2-40B4-BE49-F238E27FC236}">
                <a16:creationId xmlns:a16="http://schemas.microsoft.com/office/drawing/2014/main" id="{770A504D-13DB-475F-BB1E-4F6A69AB1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575" y="5691188"/>
            <a:ext cx="1338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545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kumimoji="0" lang="en-US" altLang="zh-CN" sz="2000">
                <a:solidFill>
                  <a:srgbClr val="545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zh-CN" sz="2000">
                <a:solidFill>
                  <a:srgbClr val="545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sz="2000">
                <a:solidFill>
                  <a:srgbClr val="545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0" lang="en-US" altLang="zh-CN" sz="2000">
              <a:solidFill>
                <a:srgbClr val="54547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545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银行</a:t>
            </a:r>
            <a:r>
              <a:rPr kumimoji="0" lang="en-US" altLang="zh-CN" sz="2000">
                <a:solidFill>
                  <a:srgbClr val="545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kumimoji="0" lang="zh-CN" altLang="en-US" sz="2000">
                <a:solidFill>
                  <a:srgbClr val="545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1">
            <a:extLst>
              <a:ext uri="{FF2B5EF4-FFF2-40B4-BE49-F238E27FC236}">
                <a16:creationId xmlns:a16="http://schemas.microsoft.com/office/drawing/2014/main" id="{9A3F2CD7-F2D1-44CC-B2BD-D8CADAED2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123" y="1648267"/>
            <a:ext cx="8123237" cy="4114800"/>
          </a:xfrm>
        </p:spPr>
        <p:txBody>
          <a:bodyPr/>
          <a:lstStyle/>
          <a:p>
            <a:pPr>
              <a:buFontTx/>
              <a:buNone/>
            </a:pPr>
            <a:r>
              <a:rPr kumimoji="0" lang="zh-CN" altLang="en-US" sz="2800" b="1" dirty="0"/>
              <a:t>某企业集团有若干工厂，每个工厂生产多种产品，且每一种产品可以在多个工厂生产，每个工厂按照固定的计划数量生产产品，计划数量不低于</a:t>
            </a:r>
            <a:r>
              <a:rPr kumimoji="0" lang="en-US" altLang="zh-CN" sz="2800" b="1" dirty="0"/>
              <a:t>300</a:t>
            </a:r>
            <a:r>
              <a:rPr kumimoji="0" lang="zh-CN" altLang="en-US" sz="2800" b="1" dirty="0"/>
              <a:t>；每个工厂聘用多名职工，且每名职工只能在一个工厂工作，工厂聘用职工有聘期和工资。工厂的属性有工厂编号、厂名、地址，产品的属性有产品编号、产品名、规格，职工的属性有职工号、姓名、技术等级。请为该集团进行概念设计，画出</a:t>
            </a:r>
            <a:r>
              <a:rPr kumimoji="0" lang="en-US" altLang="zh-CN" sz="2800" b="1" dirty="0"/>
              <a:t>E-R</a:t>
            </a:r>
            <a:r>
              <a:rPr kumimoji="0" lang="zh-CN" altLang="en-US" sz="2800" b="1" dirty="0"/>
              <a:t>图。</a:t>
            </a:r>
          </a:p>
          <a:p>
            <a:endParaRPr kumimoji="0" lang="zh-CN" altLang="en-US" sz="2800" dirty="0"/>
          </a:p>
        </p:txBody>
      </p:sp>
      <p:sp>
        <p:nvSpPr>
          <p:cNvPr id="40962" name="标题 2">
            <a:extLst>
              <a:ext uri="{FF2B5EF4-FFF2-40B4-BE49-F238E27FC236}">
                <a16:creationId xmlns:a16="http://schemas.microsoft.com/office/drawing/2014/main" id="{85ACC181-C136-403F-81A4-05BF234B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50" y="523433"/>
            <a:ext cx="7772400" cy="1143000"/>
          </a:xfrm>
        </p:spPr>
        <p:txBody>
          <a:bodyPr/>
          <a:lstStyle/>
          <a:p>
            <a:r>
              <a:rPr lang="zh-CN" altLang="en-US" dirty="0"/>
              <a:t>随堂小测试</a:t>
            </a:r>
            <a:endParaRPr kumimoji="0" lang="zh-CN" altLang="en-US" dirty="0"/>
          </a:p>
        </p:txBody>
      </p:sp>
      <p:sp>
        <p:nvSpPr>
          <p:cNvPr id="40963" name="灯片编号占位符 3">
            <a:extLst>
              <a:ext uri="{FF2B5EF4-FFF2-40B4-BE49-F238E27FC236}">
                <a16:creationId xmlns:a16="http://schemas.microsoft.com/office/drawing/2014/main" id="{8B4C6E66-6F8A-42E1-A095-56A7BED2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FA78ED-5728-4BD1-8BCB-358479126C63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3">
            <a:extLst>
              <a:ext uri="{FF2B5EF4-FFF2-40B4-BE49-F238E27FC236}">
                <a16:creationId xmlns:a16="http://schemas.microsoft.com/office/drawing/2014/main" id="{D00447C7-59DF-4EE4-AE9B-82D6EF6410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2373" y="1501530"/>
            <a:ext cx="8493125" cy="4140200"/>
          </a:xfrm>
        </p:spPr>
      </p:pic>
      <p:sp>
        <p:nvSpPr>
          <p:cNvPr id="41987" name="灯片编号占位符 3">
            <a:extLst>
              <a:ext uri="{FF2B5EF4-FFF2-40B4-BE49-F238E27FC236}">
                <a16:creationId xmlns:a16="http://schemas.microsoft.com/office/drawing/2014/main" id="{32B58BC5-AB6F-4421-8E78-38CA20D3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D6A123-488A-406A-A86A-C0F77CA5725D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F177FEFA-880A-4231-8B13-183017A2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D348-D235-4B80-97CF-67DCAC5591F6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512002" name="Rectangle 2">
            <a:extLst>
              <a:ext uri="{FF2B5EF4-FFF2-40B4-BE49-F238E27FC236}">
                <a16:creationId xmlns:a16="http://schemas.microsoft.com/office/drawing/2014/main" id="{0D108007-5698-411E-945E-C79583C285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089025"/>
            <a:ext cx="8135937" cy="5076825"/>
          </a:xfrm>
        </p:spPr>
        <p:txBody>
          <a:bodyPr/>
          <a:lstStyle/>
          <a:p>
            <a:pPr marL="609600" indent="-609600"/>
            <a:r>
              <a:rPr lang="zh-CN" altLang="en-US" sz="2800" noProof="1">
                <a:sym typeface="+mn-ea"/>
              </a:rPr>
              <a:t>基本知识：</a:t>
            </a:r>
          </a:p>
          <a:p>
            <a:pPr marL="1066800" lvl="1" indent="-609600"/>
            <a:r>
              <a:rPr lang="zh-CN" altLang="en-US" sz="2450" noProof="1">
                <a:sym typeface="+mn-ea"/>
              </a:rPr>
              <a:t>多值属性</a:t>
            </a:r>
            <a:endParaRPr lang="en-US" altLang="zh-CN" sz="2450" noProof="1">
              <a:sym typeface="+mn-ea"/>
            </a:endParaRPr>
          </a:p>
          <a:p>
            <a:pPr marL="1066800" lvl="1" indent="-609600"/>
            <a:r>
              <a:rPr lang="zh-CN" altLang="en-US" sz="2450" noProof="1">
                <a:sym typeface="+mn-ea"/>
              </a:rPr>
              <a:t>复合属性</a:t>
            </a:r>
            <a:endParaRPr lang="en-US" altLang="zh-CN" sz="2450" noProof="1">
              <a:sym typeface="+mn-ea"/>
            </a:endParaRPr>
          </a:p>
          <a:p>
            <a:pPr marL="1066800" lvl="1" indent="-609600"/>
            <a:r>
              <a:rPr lang="zh-CN" altLang="en-US" sz="2450" noProof="1">
                <a:sym typeface="+mn-ea"/>
              </a:rPr>
              <a:t>特化与概化</a:t>
            </a:r>
            <a:endParaRPr lang="zh-CN" altLang="en-US" sz="2450" noProof="1"/>
          </a:p>
          <a:p>
            <a:pPr marL="1066800" lvl="1" indent="-609600"/>
            <a:r>
              <a:rPr lang="zh-CN" altLang="en-US" sz="2450" noProof="1">
                <a:sym typeface="+mn-ea"/>
              </a:rPr>
              <a:t>聚集</a:t>
            </a:r>
            <a:endParaRPr lang="zh-CN" altLang="en-US" sz="2450" noProof="1"/>
          </a:p>
          <a:p>
            <a:pPr marL="609600" indent="-609600"/>
            <a:r>
              <a:rPr lang="zh-CN" altLang="en-US" sz="2800" noProof="1"/>
              <a:t>延展性学习：</a:t>
            </a:r>
          </a:p>
          <a:p>
            <a:pPr marL="1066800" lvl="1" indent="-609600"/>
            <a:r>
              <a:rPr lang="zh-CN" altLang="en-US" sz="2450" noProof="1"/>
              <a:t>如何确定属性的位置</a:t>
            </a:r>
          </a:p>
          <a:p>
            <a:pPr marL="609600" indent="-609600"/>
            <a:r>
              <a:rPr lang="zh-CN" altLang="en-US" sz="2800" b="1" noProof="1"/>
              <a:t>作业</a:t>
            </a:r>
          </a:p>
          <a:p>
            <a:pPr marL="990600" lvl="1" indent="-533400">
              <a:buFontTx/>
              <a:buNone/>
            </a:pPr>
            <a:r>
              <a:rPr lang="en-US" altLang="zh-CN" sz="2400" noProof="1"/>
              <a:t>	</a:t>
            </a:r>
            <a:r>
              <a:rPr kumimoji="0" lang="zh-CN" altLang="en-US" sz="2400" dirty="0"/>
              <a:t>第</a:t>
            </a:r>
            <a:r>
              <a:rPr kumimoji="0" lang="en-US" altLang="zh-CN" sz="2400" dirty="0"/>
              <a:t>7</a:t>
            </a:r>
            <a:r>
              <a:rPr kumimoji="0" lang="zh-CN" altLang="en-US" sz="2400"/>
              <a:t>章：</a:t>
            </a:r>
            <a:r>
              <a:rPr kumimoji="0" lang="en-US" altLang="zh-CN" sz="2400"/>
              <a:t>7.21</a:t>
            </a:r>
            <a:endParaRPr kumimoji="0" lang="en-US" altLang="zh-CN" sz="2400" dirty="0"/>
          </a:p>
          <a:p>
            <a:pPr marL="990600" lvl="1" indent="-533400">
              <a:buFontTx/>
              <a:buNone/>
            </a:pPr>
            <a:endParaRPr lang="zh-CN" altLang="en-US" sz="2400" noProof="1">
              <a:solidFill>
                <a:srgbClr val="FF0000"/>
              </a:solidFill>
            </a:endParaRPr>
          </a:p>
          <a:p>
            <a:pPr marL="609600" indent="-609600"/>
            <a:endParaRPr lang="zh-CN" altLang="en-US" sz="2400" noProof="1">
              <a:solidFill>
                <a:srgbClr val="0066FF"/>
              </a:solidFill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DCB133C-BEC1-4674-8D62-7DE8E5BBC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5888"/>
            <a:ext cx="4248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2800"/>
              <a:t>课后小结和作业安排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>
            <a:extLst>
              <a:ext uri="{FF2B5EF4-FFF2-40B4-BE49-F238E27FC236}">
                <a16:creationId xmlns:a16="http://schemas.microsoft.com/office/drawing/2014/main" id="{F6968F3E-5159-4B69-9B38-AED7C1B62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主要学习目标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266" name="内容占位符 2">
            <a:extLst>
              <a:ext uri="{FF2B5EF4-FFF2-40B4-BE49-F238E27FC236}">
                <a16:creationId xmlns:a16="http://schemas.microsoft.com/office/drawing/2014/main" id="{C5F9528D-A346-41F9-83B0-52C176213F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9738" y="2133600"/>
            <a:ext cx="8018462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E-R</a:t>
            </a:r>
            <a:r>
              <a:rPr lang="zh-CN" altLang="en-US" dirty="0"/>
              <a:t>模型设计时应注意的问题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特化与概化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>
            <a:extLst>
              <a:ext uri="{FF2B5EF4-FFF2-40B4-BE49-F238E27FC236}">
                <a16:creationId xmlns:a16="http://schemas.microsoft.com/office/drawing/2014/main" id="{814922C2-D4F5-420C-ACC3-09EF31FE9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思考问题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2290" name="内容占位符 2">
            <a:extLst>
              <a:ext uri="{FF2B5EF4-FFF2-40B4-BE49-F238E27FC236}">
                <a16:creationId xmlns:a16="http://schemas.microsoft.com/office/drawing/2014/main" id="{9FA76042-F8C5-471A-95FE-A4A581827A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为什么要对</a:t>
            </a:r>
            <a:r>
              <a:rPr lang="en-US" altLang="zh-CN" dirty="0"/>
              <a:t>E-R</a:t>
            </a:r>
            <a:r>
              <a:rPr lang="zh-CN" altLang="en-US" dirty="0"/>
              <a:t>模型进行扩展？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DD4B92D8-64B3-40A3-ABB9-B1D65230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1346200"/>
            <a:ext cx="7772400" cy="1143000"/>
          </a:xfrm>
        </p:spPr>
        <p:txBody>
          <a:bodyPr/>
          <a:lstStyle/>
          <a:p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kumimoji="0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1.a</a:t>
            </a:r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：学院对象的表示</a:t>
            </a:r>
            <a:endParaRPr kumimoji="0"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0" name="内容占位符 2">
            <a:extLst>
              <a:ext uri="{FF2B5EF4-FFF2-40B4-BE49-F238E27FC236}">
                <a16:creationId xmlns:a16="http://schemas.microsoft.com/office/drawing/2014/main" id="{A8A8D906-8148-4A1C-9C7D-C42347D71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41575"/>
            <a:ext cx="7772400" cy="4114800"/>
          </a:xfrm>
        </p:spPr>
        <p:txBody>
          <a:bodyPr/>
          <a:lstStyle/>
          <a:p>
            <a:r>
              <a:rPr kumimoji="0" lang="zh-CN" altLang="en-US" sz="2400" b="1"/>
              <a:t>假设</a:t>
            </a:r>
            <a:r>
              <a:rPr kumimoji="0" lang="en-US" altLang="zh-CN" sz="2400" b="1"/>
              <a:t>xxx</a:t>
            </a:r>
            <a:r>
              <a:rPr kumimoji="0" lang="zh-CN" altLang="en-US" sz="2400" b="1"/>
              <a:t>大学包括：</a:t>
            </a:r>
          </a:p>
          <a:p>
            <a:pPr>
              <a:buFontTx/>
              <a:buNone/>
            </a:pPr>
            <a:r>
              <a:rPr kumimoji="0" lang="zh-CN" altLang="en-US" sz="2400" b="1"/>
              <a:t>	</a:t>
            </a:r>
            <a:r>
              <a:rPr kumimoji="0" lang="zh-CN" altLang="en-US" sz="2400"/>
              <a:t>计算机学院、通信学院、自动化学院、机械学院、土木工程学院，</a:t>
            </a:r>
            <a:r>
              <a:rPr kumimoji="0" lang="is-IS" altLang="zh-CN" sz="2400"/>
              <a:t>……</a:t>
            </a:r>
            <a:endParaRPr kumimoji="0" lang="en-US" altLang="zh-CN" sz="2400"/>
          </a:p>
          <a:p>
            <a:r>
              <a:rPr kumimoji="0" lang="zh-CN" altLang="en-US" sz="2400" b="1"/>
              <a:t>请采用</a:t>
            </a:r>
            <a:r>
              <a:rPr kumimoji="0" lang="en-US" altLang="zh-CN" sz="2400" b="1"/>
              <a:t>E-R</a:t>
            </a:r>
            <a:r>
              <a:rPr kumimoji="0" lang="zh-CN" altLang="en-US" sz="2400" b="1"/>
              <a:t>模型描述学院对象</a:t>
            </a: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5D5E2944-82EB-4F88-AC4D-BF21833EB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149225"/>
            <a:ext cx="624681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0" lang="en-US" altLang="zh-CN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E-R</a:t>
            </a:r>
            <a:r>
              <a:rPr kumimoji="0"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模型设计注意问题</a:t>
            </a:r>
            <a:endParaRPr kumimoji="0" lang="en-US" altLang="zh-CN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用实体还是实体集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0918356F-2EAE-48F6-97AD-6FC623C55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4343400"/>
            <a:ext cx="2519363" cy="1042988"/>
          </a:xfrm>
          <a:prstGeom prst="cloudCallout">
            <a:avLst>
              <a:gd name="adj1" fmla="val -49694"/>
              <a:gd name="adj2" fmla="val 7703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sz="160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应将各个学院看着实体集，还是实体？</a:t>
            </a:r>
            <a:endParaRPr lang="zh-CN" altLang="en-US" sz="1600">
              <a:solidFill>
                <a:srgbClr val="2A2A39"/>
              </a:solidFill>
              <a:latin typeface="Tahoma" panose="020B060403050404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组 4">
            <a:extLst>
              <a:ext uri="{FF2B5EF4-FFF2-40B4-BE49-F238E27FC236}">
                <a16:creationId xmlns:a16="http://schemas.microsoft.com/office/drawing/2014/main" id="{45A4B43D-5D24-4F90-9EF8-2349865F1D14}"/>
              </a:ext>
            </a:extLst>
          </p:cNvPr>
          <p:cNvGrpSpPr>
            <a:grpSpLocks/>
          </p:cNvGrpSpPr>
          <p:nvPr/>
        </p:nvGrpSpPr>
        <p:grpSpPr bwMode="auto">
          <a:xfrm>
            <a:off x="260350" y="1914525"/>
            <a:ext cx="4459288" cy="2930525"/>
            <a:chOff x="260341" y="1914522"/>
            <a:chExt cx="5095412" cy="3790951"/>
          </a:xfrm>
        </p:grpSpPr>
        <p:sp>
          <p:nvSpPr>
            <p:cNvPr id="7171" name="矩形 3">
              <a:extLst>
                <a:ext uri="{FF2B5EF4-FFF2-40B4-BE49-F238E27FC236}">
                  <a16:creationId xmlns:a16="http://schemas.microsoft.com/office/drawing/2014/main" id="{1A1F8A68-67ED-4D15-B4E8-6299811DF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03" y="2561408"/>
              <a:ext cx="504281" cy="253619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tIns="0" bIns="0"/>
            <a:lstStyle/>
            <a:p>
              <a:pPr algn="ctr">
                <a:lnSpc>
                  <a:spcPts val="3000"/>
                </a:lnSpc>
                <a:defRPr/>
              </a:pPr>
              <a:r>
                <a:rPr lang="en-US" altLang="zh-CN" sz="1600" b="0" dirty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charset="0"/>
                </a:rPr>
                <a:t>xxx</a:t>
              </a:r>
              <a:r>
                <a:rPr lang="zh-CN" altLang="en-US" sz="1600" b="0" dirty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charset="0"/>
                </a:rPr>
                <a:t>大学</a:t>
              </a:r>
            </a:p>
          </p:txBody>
        </p:sp>
        <p:sp>
          <p:nvSpPr>
            <p:cNvPr id="7172" name="矩形 4">
              <a:extLst>
                <a:ext uri="{FF2B5EF4-FFF2-40B4-BE49-F238E27FC236}">
                  <a16:creationId xmlns:a16="http://schemas.microsoft.com/office/drawing/2014/main" id="{63907527-2C80-4D32-82C9-2DE6E2A4C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41" y="2635337"/>
              <a:ext cx="613118" cy="1764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tIns="0" bIns="0"/>
            <a:lstStyle/>
            <a:p>
              <a:pPr algn="ctr">
                <a:defRPr/>
              </a:pPr>
              <a:endParaRPr lang="zh-CN" altLang="en-US" sz="1100" b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黑体" charset="0"/>
              </a:endParaRPr>
            </a:p>
          </p:txBody>
        </p:sp>
        <p:sp>
          <p:nvSpPr>
            <p:cNvPr id="7173" name="矩形 5">
              <a:extLst>
                <a:ext uri="{FF2B5EF4-FFF2-40B4-BE49-F238E27FC236}">
                  <a16:creationId xmlns:a16="http://schemas.microsoft.com/office/drawing/2014/main" id="{BE2A1198-F614-4982-BCBA-15F591399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304" y="1914522"/>
              <a:ext cx="1853866" cy="5667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lIns="0" tIns="0" rIns="0" bIns="0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ts val="3000"/>
                </a:lnSpc>
              </a:pPr>
              <a:r>
                <a:rPr lang="zh-CN" altLang="en-US" sz="16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计算机学院</a:t>
              </a:r>
            </a:p>
          </p:txBody>
        </p:sp>
        <p:sp>
          <p:nvSpPr>
            <p:cNvPr id="7174" name="矩形 6">
              <a:extLst>
                <a:ext uri="{FF2B5EF4-FFF2-40B4-BE49-F238E27FC236}">
                  <a16:creationId xmlns:a16="http://schemas.microsoft.com/office/drawing/2014/main" id="{9D4B9609-95B5-4F7A-B71A-E18112597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8583" y="2670248"/>
              <a:ext cx="1853866" cy="5606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tIns="0" bIns="0"/>
            <a:lstStyle/>
            <a:p>
              <a:pPr algn="ctr">
                <a:lnSpc>
                  <a:spcPts val="3000"/>
                </a:lnSpc>
                <a:defRPr/>
              </a:pPr>
              <a:r>
                <a:rPr lang="zh-CN" altLang="en-US" sz="1600" b="0" dirty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charset="0"/>
                </a:rPr>
                <a:t>通信学院</a:t>
              </a:r>
            </a:p>
          </p:txBody>
        </p:sp>
        <p:sp>
          <p:nvSpPr>
            <p:cNvPr id="7175" name="矩形 7">
              <a:extLst>
                <a:ext uri="{FF2B5EF4-FFF2-40B4-BE49-F238E27FC236}">
                  <a16:creationId xmlns:a16="http://schemas.microsoft.com/office/drawing/2014/main" id="{0EBDF6C8-548A-4800-806E-45F4B4B0B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3049" y="3425974"/>
              <a:ext cx="1853866" cy="55447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tIns="0" bIns="0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ts val="3000"/>
                </a:lnSpc>
              </a:pPr>
              <a:r>
                <a:rPr lang="zh-CN" altLang="en-US" sz="16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自动化学院</a:t>
              </a:r>
            </a:p>
          </p:txBody>
        </p:sp>
        <p:sp>
          <p:nvSpPr>
            <p:cNvPr id="7176" name="矩形 8">
              <a:extLst>
                <a:ext uri="{FF2B5EF4-FFF2-40B4-BE49-F238E27FC236}">
                  <a16:creationId xmlns:a16="http://schemas.microsoft.com/office/drawing/2014/main" id="{E4BB4928-B1B8-4669-9EB2-8E5912641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863" y="4220719"/>
              <a:ext cx="1853866" cy="55241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tIns="0" bIns="0"/>
            <a:lstStyle/>
            <a:p>
              <a:pPr algn="ctr">
                <a:lnSpc>
                  <a:spcPts val="3000"/>
                </a:lnSpc>
                <a:defRPr/>
              </a:pPr>
              <a:r>
                <a:rPr lang="zh-CN" altLang="en-US" sz="1600" b="0" dirty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charset="0"/>
                </a:rPr>
                <a:t>机械学院</a:t>
              </a:r>
            </a:p>
          </p:txBody>
        </p:sp>
        <p:sp>
          <p:nvSpPr>
            <p:cNvPr id="7177" name="矩形 9">
              <a:extLst>
                <a:ext uri="{FF2B5EF4-FFF2-40B4-BE49-F238E27FC236}">
                  <a16:creationId xmlns:a16="http://schemas.microsoft.com/office/drawing/2014/main" id="{73780C94-5FD0-4448-9E71-47DBAEE32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653" y="4939480"/>
              <a:ext cx="1910100" cy="60375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tIns="0" bIns="0"/>
            <a:lstStyle/>
            <a:p>
              <a:pPr algn="ctr">
                <a:lnSpc>
                  <a:spcPts val="3000"/>
                </a:lnSpc>
                <a:defRPr/>
              </a:pPr>
              <a:r>
                <a:rPr lang="zh-CN" altLang="en-US" sz="1600" b="0" dirty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charset="0"/>
                </a:rPr>
                <a:t>土木工程学院</a:t>
              </a:r>
            </a:p>
          </p:txBody>
        </p:sp>
        <p:sp>
          <p:nvSpPr>
            <p:cNvPr id="7178" name="矩形 10">
              <a:extLst>
                <a:ext uri="{FF2B5EF4-FFF2-40B4-BE49-F238E27FC236}">
                  <a16:creationId xmlns:a16="http://schemas.microsoft.com/office/drawing/2014/main" id="{44288C2E-5F73-4DE8-AD55-554AC2B6FB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08449">
              <a:off x="1840300" y="2247206"/>
              <a:ext cx="469815" cy="47232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tIns="0" bIns="0"/>
            <a:lstStyle/>
            <a:p>
              <a:pPr algn="ctr">
                <a:defRPr/>
              </a:pPr>
              <a:r>
                <a:rPr lang="zh-CN" altLang="en-US" sz="1100" b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charset="0"/>
                </a:rPr>
                <a:t>包括</a:t>
              </a:r>
            </a:p>
          </p:txBody>
        </p:sp>
        <p:cxnSp>
          <p:nvCxnSpPr>
            <p:cNvPr id="18454" name="直接连接符 12">
              <a:extLst>
                <a:ext uri="{FF2B5EF4-FFF2-40B4-BE49-F238E27FC236}">
                  <a16:creationId xmlns:a16="http://schemas.microsoft.com/office/drawing/2014/main" id="{D66D0392-225D-4DD9-AF6C-11BA432432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80483" y="2481316"/>
              <a:ext cx="763676" cy="7659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5" name="直接连接符 13">
              <a:extLst>
                <a:ext uri="{FF2B5EF4-FFF2-40B4-BE49-F238E27FC236}">
                  <a16:creationId xmlns:a16="http://schemas.microsoft.com/office/drawing/2014/main" id="{9F38CACA-944D-497B-AFB3-72D2224DF468}"/>
                </a:ext>
              </a:extLst>
            </p:cNvPr>
            <p:cNvCxnSpPr>
              <a:cxnSpLocks noChangeShapeType="1"/>
              <a:stCxn id="7173" idx="1"/>
            </p:cNvCxnSpPr>
            <p:nvPr/>
          </p:nvCxnSpPr>
          <p:spPr bwMode="auto">
            <a:xfrm flipH="1">
              <a:off x="2409883" y="2197919"/>
              <a:ext cx="912421" cy="297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1" name="矩形 15">
              <a:extLst>
                <a:ext uri="{FF2B5EF4-FFF2-40B4-BE49-F238E27FC236}">
                  <a16:creationId xmlns:a16="http://schemas.microsoft.com/office/drawing/2014/main" id="{C0638AD4-0A2E-490C-8B61-6E81789BB1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08449">
              <a:off x="1949138" y="2894091"/>
              <a:ext cx="471629" cy="47232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tIns="0" bIns="0"/>
            <a:lstStyle/>
            <a:p>
              <a:pPr algn="ctr">
                <a:defRPr/>
              </a:pPr>
              <a:r>
                <a:rPr lang="zh-CN" altLang="en-US" sz="1100" b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charset="0"/>
                </a:rPr>
                <a:t>包括</a:t>
              </a:r>
            </a:p>
          </p:txBody>
        </p:sp>
        <p:cxnSp>
          <p:nvCxnSpPr>
            <p:cNvPr id="18457" name="直接连接符 16">
              <a:extLst>
                <a:ext uri="{FF2B5EF4-FFF2-40B4-BE49-F238E27FC236}">
                  <a16:creationId xmlns:a16="http://schemas.microsoft.com/office/drawing/2014/main" id="{EEA7E775-1272-4788-B3B3-C53291FE36A4}"/>
                </a:ext>
              </a:extLst>
            </p:cNvPr>
            <p:cNvCxnSpPr>
              <a:cxnSpLocks noChangeShapeType="1"/>
              <a:endCxn id="7171" idx="3"/>
            </p:cNvCxnSpPr>
            <p:nvPr/>
          </p:nvCxnSpPr>
          <p:spPr bwMode="auto">
            <a:xfrm flipH="1">
              <a:off x="980483" y="3132309"/>
              <a:ext cx="872514" cy="698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8" name="直接连接符 17">
              <a:extLst>
                <a:ext uri="{FF2B5EF4-FFF2-40B4-BE49-F238E27FC236}">
                  <a16:creationId xmlns:a16="http://schemas.microsoft.com/office/drawing/2014/main" id="{FCD6E3C4-DA14-403F-BCFD-0910072D00FF}"/>
                </a:ext>
              </a:extLst>
            </p:cNvPr>
            <p:cNvCxnSpPr>
              <a:cxnSpLocks noChangeShapeType="1"/>
              <a:stCxn id="7174" idx="1"/>
            </p:cNvCxnSpPr>
            <p:nvPr/>
          </p:nvCxnSpPr>
          <p:spPr bwMode="auto">
            <a:xfrm flipH="1">
              <a:off x="2518721" y="2951592"/>
              <a:ext cx="839863" cy="1930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4" name="矩形 22">
              <a:extLst>
                <a:ext uri="{FF2B5EF4-FFF2-40B4-BE49-F238E27FC236}">
                  <a16:creationId xmlns:a16="http://schemas.microsoft.com/office/drawing/2014/main" id="{FA111437-7B63-47B2-AF65-41F65AED49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08449">
              <a:off x="1992673" y="3686782"/>
              <a:ext cx="469815" cy="47027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tIns="0" bIns="0"/>
            <a:lstStyle/>
            <a:p>
              <a:pPr algn="ctr">
                <a:defRPr/>
              </a:pPr>
              <a:r>
                <a:rPr lang="zh-CN" altLang="en-US" sz="1100" b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charset="0"/>
                </a:rPr>
                <a:t>包括</a:t>
              </a:r>
            </a:p>
          </p:txBody>
        </p:sp>
        <p:cxnSp>
          <p:nvCxnSpPr>
            <p:cNvPr id="18460" name="直接连接符 23">
              <a:extLst>
                <a:ext uri="{FF2B5EF4-FFF2-40B4-BE49-F238E27FC236}">
                  <a16:creationId xmlns:a16="http://schemas.microsoft.com/office/drawing/2014/main" id="{8D1D57BD-F5EF-413D-A18F-AC4D5B0A2F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980483" y="3623120"/>
              <a:ext cx="916049" cy="299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1" name="直接连接符 24">
              <a:extLst>
                <a:ext uri="{FF2B5EF4-FFF2-40B4-BE49-F238E27FC236}">
                  <a16:creationId xmlns:a16="http://schemas.microsoft.com/office/drawing/2014/main" id="{453759C3-82EA-4CCE-9A65-C94B27E18DEC}"/>
                </a:ext>
              </a:extLst>
            </p:cNvPr>
            <p:cNvCxnSpPr>
              <a:cxnSpLocks noChangeShapeType="1"/>
              <a:stCxn id="7175" idx="1"/>
            </p:cNvCxnSpPr>
            <p:nvPr/>
          </p:nvCxnSpPr>
          <p:spPr bwMode="auto">
            <a:xfrm flipH="1">
              <a:off x="2562256" y="3703211"/>
              <a:ext cx="830793" cy="232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7" name="矩形 27">
              <a:extLst>
                <a:ext uri="{FF2B5EF4-FFF2-40B4-BE49-F238E27FC236}">
                  <a16:creationId xmlns:a16="http://schemas.microsoft.com/office/drawing/2014/main" id="{9F1C731A-57A5-4E0C-A1A9-28BF6F5E5C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08449">
              <a:off x="1992673" y="4514383"/>
              <a:ext cx="469815" cy="47232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tIns="0" bIns="0"/>
            <a:lstStyle/>
            <a:p>
              <a:pPr algn="ctr">
                <a:defRPr/>
              </a:pPr>
              <a:r>
                <a:rPr lang="zh-CN" altLang="en-US" sz="1100" b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charset="0"/>
                </a:rPr>
                <a:t>包括</a:t>
              </a:r>
            </a:p>
          </p:txBody>
        </p:sp>
        <p:cxnSp>
          <p:nvCxnSpPr>
            <p:cNvPr id="18463" name="直接连接符 28">
              <a:extLst>
                <a:ext uri="{FF2B5EF4-FFF2-40B4-BE49-F238E27FC236}">
                  <a16:creationId xmlns:a16="http://schemas.microsoft.com/office/drawing/2014/main" id="{171EE219-35F5-47BF-A0A4-6EAEEC2E88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980483" y="3773033"/>
              <a:ext cx="916049" cy="9775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4" name="直接连接符 29">
              <a:extLst>
                <a:ext uri="{FF2B5EF4-FFF2-40B4-BE49-F238E27FC236}">
                  <a16:creationId xmlns:a16="http://schemas.microsoft.com/office/drawing/2014/main" id="{81ADEE53-0452-4363-82AD-9E37877ED5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562256" y="4382953"/>
              <a:ext cx="910608" cy="3819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0" name="矩形 34">
              <a:extLst>
                <a:ext uri="{FF2B5EF4-FFF2-40B4-BE49-F238E27FC236}">
                  <a16:creationId xmlns:a16="http://schemas.microsoft.com/office/drawing/2014/main" id="{C90CC7F5-F976-41FA-B5C1-808FAA5F31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08449">
              <a:off x="1992673" y="5235199"/>
              <a:ext cx="469815" cy="47027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tIns="0" bIns="0"/>
            <a:lstStyle/>
            <a:p>
              <a:pPr algn="ctr">
                <a:defRPr/>
              </a:pPr>
              <a:r>
                <a:rPr lang="zh-CN" altLang="en-US" sz="1100" b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charset="0"/>
                </a:rPr>
                <a:t>包括</a:t>
              </a:r>
            </a:p>
          </p:txBody>
        </p:sp>
        <p:cxnSp>
          <p:nvCxnSpPr>
            <p:cNvPr id="18466" name="直接连接符 35">
              <a:extLst>
                <a:ext uri="{FF2B5EF4-FFF2-40B4-BE49-F238E27FC236}">
                  <a16:creationId xmlns:a16="http://schemas.microsoft.com/office/drawing/2014/main" id="{178AFE4A-6F36-4EB8-85E0-11C45DFD64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980483" y="4037947"/>
              <a:ext cx="916049" cy="143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7" name="直接连接符 36">
              <a:extLst>
                <a:ext uri="{FF2B5EF4-FFF2-40B4-BE49-F238E27FC236}">
                  <a16:creationId xmlns:a16="http://schemas.microsoft.com/office/drawing/2014/main" id="{2C38A2A3-D8F5-47B0-AEBA-248599D3B6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562256" y="5099661"/>
              <a:ext cx="910608" cy="3840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434" name="Rectangle 27">
            <a:extLst>
              <a:ext uri="{FF2B5EF4-FFF2-40B4-BE49-F238E27FC236}">
                <a16:creationId xmlns:a16="http://schemas.microsoft.com/office/drawing/2014/main" id="{56677120-4E17-449D-9FEC-90822A8D5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263" y="1089025"/>
            <a:ext cx="5570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法一</a:t>
            </a: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将各个学院分别看成一个实体集</a:t>
            </a:r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D2A077B8-57B1-4283-B424-F8B34351C02D}"/>
              </a:ext>
            </a:extLst>
          </p:cNvPr>
          <p:cNvGrpSpPr>
            <a:grpSpLocks/>
          </p:cNvGrpSpPr>
          <p:nvPr/>
        </p:nvGrpSpPr>
        <p:grpSpPr bwMode="auto">
          <a:xfrm>
            <a:off x="6059488" y="1739900"/>
            <a:ext cx="1741487" cy="3354388"/>
            <a:chOff x="6059488" y="1740584"/>
            <a:chExt cx="1741487" cy="3353844"/>
          </a:xfrm>
        </p:grpSpPr>
        <p:grpSp>
          <p:nvGrpSpPr>
            <p:cNvPr id="18439" name="组 4">
              <a:extLst>
                <a:ext uri="{FF2B5EF4-FFF2-40B4-BE49-F238E27FC236}">
                  <a16:creationId xmlns:a16="http://schemas.microsoft.com/office/drawing/2014/main" id="{9C2EBBF9-4224-44DF-93A5-32FF0F4FE8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9488" y="1740584"/>
              <a:ext cx="1741487" cy="1458117"/>
              <a:chOff x="6059488" y="1740584"/>
              <a:chExt cx="1741487" cy="1458117"/>
            </a:xfrm>
          </p:grpSpPr>
          <p:sp>
            <p:nvSpPr>
              <p:cNvPr id="7196" name="Rectangle 28">
                <a:extLst>
                  <a:ext uri="{FF2B5EF4-FFF2-40B4-BE49-F238E27FC236}">
                    <a16:creationId xmlns:a16="http://schemas.microsoft.com/office/drawing/2014/main" id="{2F86B490-0FEF-4EB5-A7B7-EBB79121C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888" y="1740584"/>
                <a:ext cx="1716087" cy="14586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 wrap="none" tIns="0" bIns="0" anchor="ctr"/>
              <a:lstStyle>
                <a:lvl1pPr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r>
                  <a:rPr lang="zh-CN" altLang="en-US" sz="1800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计算机学院</a:t>
                </a:r>
              </a:p>
              <a:p>
                <a:r>
                  <a:rPr lang="zh-CN" altLang="en-US" sz="1800" b="0" u="sng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名称</a:t>
                </a:r>
              </a:p>
              <a:p>
                <a:r>
                  <a:rPr lang="zh-CN" altLang="en-US" sz="1800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地址</a:t>
                </a:r>
              </a:p>
              <a:p>
                <a:r>
                  <a:rPr lang="zh-CN" altLang="en-US" sz="1800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成立时间</a:t>
                </a:r>
                <a:endParaRPr lang="en-US" altLang="zh-CN" sz="18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r>
                  <a:rPr lang="zh-CN" altLang="en-US" sz="1800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校企合作</a:t>
                </a:r>
              </a:p>
            </p:txBody>
          </p:sp>
          <p:sp>
            <p:nvSpPr>
              <p:cNvPr id="7197" name="Line 29">
                <a:extLst>
                  <a:ext uri="{FF2B5EF4-FFF2-40B4-BE49-F238E27FC236}">
                    <a16:creationId xmlns:a16="http://schemas.microsoft.com/office/drawing/2014/main" id="{CE741EE1-4A31-47D9-A947-D344690B86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59488" y="2078667"/>
                <a:ext cx="17399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 algn="r">
                  <a:defRPr/>
                </a:pPr>
                <a:endParaRPr lang="zh-CN" altLang="en-US" b="0">
                  <a:latin typeface="+mn-ea"/>
                  <a:ea typeface="+mn-ea"/>
                  <a:cs typeface="黑体" charset="0"/>
                </a:endParaRPr>
              </a:p>
            </p:txBody>
          </p:sp>
        </p:grpSp>
        <p:grpSp>
          <p:nvGrpSpPr>
            <p:cNvPr id="18440" name="组 3">
              <a:extLst>
                <a:ext uri="{FF2B5EF4-FFF2-40B4-BE49-F238E27FC236}">
                  <a16:creationId xmlns:a16="http://schemas.microsoft.com/office/drawing/2014/main" id="{A5C8F8D4-078D-43D1-82A8-AEF1466A87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67425" y="3298185"/>
              <a:ext cx="1589088" cy="1433513"/>
              <a:chOff x="6230263" y="3640895"/>
              <a:chExt cx="1589308" cy="1433286"/>
            </a:xfrm>
          </p:grpSpPr>
          <p:sp>
            <p:nvSpPr>
              <p:cNvPr id="7200" name="Rectangle 32">
                <a:extLst>
                  <a:ext uri="{FF2B5EF4-FFF2-40B4-BE49-F238E27FC236}">
                    <a16:creationId xmlns:a16="http://schemas.microsoft.com/office/drawing/2014/main" id="{1D26BAE6-3831-4D33-B9A5-AE05F77F6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4079" y="3640379"/>
                <a:ext cx="1565492" cy="14330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 wrap="none" tIns="0" bIns="0" anchor="ctr"/>
              <a:lstStyle>
                <a:lvl1pPr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r>
                  <a:rPr lang="zh-CN" altLang="en-US" sz="1800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通信学院</a:t>
                </a:r>
              </a:p>
              <a:p>
                <a:r>
                  <a:rPr lang="zh-CN" altLang="en-US" sz="1800" b="0" u="sng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名称</a:t>
                </a:r>
              </a:p>
              <a:p>
                <a:r>
                  <a:rPr lang="zh-CN" altLang="en-US" sz="1800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地址</a:t>
                </a:r>
              </a:p>
              <a:p>
                <a:r>
                  <a:rPr lang="zh-CN" altLang="en-US" sz="1800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成立时间</a:t>
                </a:r>
                <a:endParaRPr lang="en-US" altLang="zh-CN" sz="18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r>
                  <a:rPr lang="zh-CN" altLang="en-US" sz="1800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国际交流</a:t>
                </a:r>
              </a:p>
            </p:txBody>
          </p:sp>
          <p:sp>
            <p:nvSpPr>
              <p:cNvPr id="7201" name="Line 33">
                <a:extLst>
                  <a:ext uri="{FF2B5EF4-FFF2-40B4-BE49-F238E27FC236}">
                    <a16:creationId xmlns:a16="http://schemas.microsoft.com/office/drawing/2014/main" id="{BAED95B0-3C68-42A4-B0B6-14175CFC2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30263" y="3940320"/>
                <a:ext cx="1587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 algn="r">
                  <a:defRPr/>
                </a:pPr>
                <a:endParaRPr lang="zh-CN" altLang="en-US" sz="1800" b="0">
                  <a:latin typeface="+mn-ea"/>
                  <a:ea typeface="+mn-ea"/>
                  <a:cs typeface="黑体" charset="0"/>
                </a:endParaRPr>
              </a:p>
            </p:txBody>
          </p:sp>
        </p:grpSp>
        <p:sp>
          <p:nvSpPr>
            <p:cNvPr id="18441" name="Rectangle 34">
              <a:extLst>
                <a:ext uri="{FF2B5EF4-FFF2-40B4-BE49-F238E27FC236}">
                  <a16:creationId xmlns:a16="http://schemas.microsoft.com/office/drawing/2014/main" id="{91875D18-8A6C-4227-9F4A-38D71AFCC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4438" y="4694443"/>
              <a:ext cx="800100" cy="399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kumimoji="0" lang="en-US" altLang="zh-CN" sz="2000"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kumimoji="0" lang="zh-CN" altLang="en-US" sz="20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7203" name="Rectangle 35">
            <a:extLst>
              <a:ext uri="{FF2B5EF4-FFF2-40B4-BE49-F238E27FC236}">
                <a16:creationId xmlns:a16="http://schemas.microsoft.com/office/drawing/2014/main" id="{6598556B-72F3-4AB7-98E4-4643BF5BE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5029200"/>
            <a:ext cx="802005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在何种情况下，这样设计合理？</a:t>
            </a:r>
            <a:endParaRPr lang="en-US" altLang="zh-CN" b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如果各学院具有不同属性特征，则设计合理！</a:t>
            </a:r>
            <a:endParaRPr lang="en-US" altLang="zh-CN" b="0">
              <a:solidFill>
                <a:srgbClr val="2A2A39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否则面临问题</a:t>
            </a:r>
            <a:r>
              <a:rPr lang="zh-CN" altLang="zh-CN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：</a:t>
            </a:r>
            <a:r>
              <a:rPr lang="zh-CN" altLang="en-US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每增加一个学院增加一个实体集，需修改应用代码。</a:t>
            </a:r>
            <a:endParaRPr lang="en-US" altLang="zh-CN" b="0">
              <a:solidFill>
                <a:srgbClr val="2A2A39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b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8437" name="矩形 6">
            <a:extLst>
              <a:ext uri="{FF2B5EF4-FFF2-40B4-BE49-F238E27FC236}">
                <a16:creationId xmlns:a16="http://schemas.microsoft.com/office/drawing/2014/main" id="{02DCE0AF-A483-46E7-BD71-375DB1F1A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663" y="90488"/>
            <a:ext cx="2749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用实体还是实体集</a:t>
            </a:r>
          </a:p>
        </p:txBody>
      </p:sp>
      <p:sp>
        <p:nvSpPr>
          <p:cNvPr id="18438" name="文本框 3">
            <a:extLst>
              <a:ext uri="{FF2B5EF4-FFF2-40B4-BE49-F238E27FC236}">
                <a16:creationId xmlns:a16="http://schemas.microsoft.com/office/drawing/2014/main" id="{0A1AACF3-F9C3-4986-9154-EC52B03F0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484505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>
            <a:extLst>
              <a:ext uri="{FF2B5EF4-FFF2-40B4-BE49-F238E27FC236}">
                <a16:creationId xmlns:a16="http://schemas.microsoft.com/office/drawing/2014/main" id="{BD39171B-DE03-48B4-8A2A-BFE49E6F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581025"/>
          </a:xfrm>
        </p:spPr>
        <p:txBody>
          <a:bodyPr/>
          <a:lstStyle/>
          <a:p>
            <a:r>
              <a:rPr kumimoji="0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方法二：将所有学院看作一个实体集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31752BCF-9A02-4D5E-86B0-B0CC5110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063" y="2968625"/>
            <a:ext cx="7967662" cy="11858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400">
                <a:solidFill>
                  <a:srgbClr val="0000FF"/>
                </a:solidFill>
              </a:rPr>
              <a:t>在何种情况下，这样设计合理？</a:t>
            </a:r>
            <a:endParaRPr kumimoji="0" lang="en-US" altLang="zh-CN" sz="2000"/>
          </a:p>
          <a:p>
            <a:pPr marL="0" indent="0"/>
            <a:r>
              <a:rPr kumimoji="0" lang="zh-CN" altLang="en-US" sz="2000"/>
              <a:t>一般地，一所学校的所有的学院具有相同属性，应看作属于一个实体集的不同实体。</a:t>
            </a:r>
            <a:endParaRPr kumimoji="0" lang="zh-CN" altLang="en-US" sz="2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1D0D66A-354C-4022-B913-5B3882B3F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4154488"/>
            <a:ext cx="67627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 b="0">
                <a:solidFill>
                  <a:srgbClr val="0000FF"/>
                </a:solidFill>
              </a:rPr>
              <a:t>更一般地，如何用有限表示无限？</a:t>
            </a:r>
            <a:r>
              <a:rPr kumimoji="0" lang="en-US" altLang="zh-CN" sz="2400">
                <a:solidFill>
                  <a:srgbClr val="545472"/>
                </a:solidFill>
              </a:rPr>
              <a:t>(</a:t>
            </a:r>
            <a:r>
              <a:rPr kumimoji="0" lang="zh-CN" altLang="en-US" sz="2400">
                <a:solidFill>
                  <a:srgbClr val="545472"/>
                </a:solidFill>
              </a:rPr>
              <a:t>案例</a:t>
            </a:r>
            <a:r>
              <a:rPr kumimoji="0" lang="zh-CN" altLang="zh-CN" sz="2400">
                <a:solidFill>
                  <a:srgbClr val="545472"/>
                </a:solidFill>
              </a:rPr>
              <a:t>1</a:t>
            </a:r>
            <a:r>
              <a:rPr kumimoji="0" lang="en-US" altLang="zh-CN" sz="2400">
                <a:solidFill>
                  <a:srgbClr val="545472"/>
                </a:solidFill>
              </a:rPr>
              <a:t>.b)</a:t>
            </a:r>
            <a:endParaRPr kumimoji="0" lang="en-US" altLang="zh-CN" sz="2000">
              <a:solidFill>
                <a:srgbClr val="545472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zh-CN" altLang="en-US" sz="2000" b="0">
                <a:solidFill>
                  <a:srgbClr val="0000FF"/>
                </a:solidFill>
              </a:rPr>
              <a:t>根目录</a:t>
            </a:r>
            <a:r>
              <a:rPr kumimoji="0" lang="zh-CN" altLang="en-US" sz="2000" b="0">
                <a:solidFill>
                  <a:srgbClr val="0000FF"/>
                </a:solidFill>
                <a:sym typeface="Wingdings" panose="05000000000000000000" pitchFamily="2" charset="2"/>
              </a:rPr>
              <a:t>一级子目录二级子目录三级子目录。。。</a:t>
            </a:r>
            <a:endParaRPr kumimoji="0" lang="en-US" altLang="zh-CN" sz="2000" b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</a:pPr>
            <a:r>
              <a:rPr kumimoji="0" lang="zh-CN" altLang="en-US" sz="2000" b="0">
                <a:solidFill>
                  <a:srgbClr val="0000FF"/>
                </a:solidFill>
                <a:sym typeface="Wingdings" panose="05000000000000000000" pitchFamily="2" charset="2"/>
              </a:rPr>
              <a:t>党中央各级省委各级市委</a:t>
            </a:r>
            <a:r>
              <a:rPr kumimoji="0" lang="en-US" altLang="zh-CN" sz="2000" b="0">
                <a:solidFill>
                  <a:srgbClr val="0000FF"/>
                </a:solidFill>
                <a:sym typeface="Wingdings" panose="05000000000000000000" pitchFamily="2" charset="2"/>
              </a:rPr>
              <a:t>-</a:t>
            </a:r>
            <a:r>
              <a:rPr kumimoji="0" lang="zh-CN" altLang="en-US" sz="2000" b="0">
                <a:solidFill>
                  <a:srgbClr val="0000FF"/>
                </a:solidFill>
                <a:sym typeface="Wingdings" panose="05000000000000000000" pitchFamily="2" charset="2"/>
              </a:rPr>
              <a:t>各级区委。。。</a:t>
            </a:r>
            <a:endParaRPr kumimoji="0" lang="en-US" altLang="zh-CN" sz="2000" b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</a:pPr>
            <a:r>
              <a:rPr kumimoji="0" lang="zh-CN" altLang="en-US" sz="2000" b="0">
                <a:solidFill>
                  <a:srgbClr val="0000FF"/>
                </a:solidFill>
                <a:sym typeface="Wingdings" panose="05000000000000000000" pitchFamily="2" charset="2"/>
              </a:rPr>
              <a:t>汽车零件组成问题</a:t>
            </a:r>
            <a:endParaRPr kumimoji="0" lang="en-US" altLang="zh-CN" sz="2000" b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sp>
        <p:nvSpPr>
          <p:cNvPr id="19460" name="矩形 23">
            <a:extLst>
              <a:ext uri="{FF2B5EF4-FFF2-40B4-BE49-F238E27FC236}">
                <a16:creationId xmlns:a16="http://schemas.microsoft.com/office/drawing/2014/main" id="{8ABB7A60-CCCF-4E79-BC54-E7F05DDBA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663" y="90488"/>
            <a:ext cx="2749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用实体还是实体集</a:t>
            </a:r>
          </a:p>
        </p:txBody>
      </p:sp>
      <p:grpSp>
        <p:nvGrpSpPr>
          <p:cNvPr id="19461" name="组 2">
            <a:extLst>
              <a:ext uri="{FF2B5EF4-FFF2-40B4-BE49-F238E27FC236}">
                <a16:creationId xmlns:a16="http://schemas.microsoft.com/office/drawing/2014/main" id="{DB13F884-48F7-46D0-90EC-6FB0B65561FB}"/>
              </a:ext>
            </a:extLst>
          </p:cNvPr>
          <p:cNvGrpSpPr>
            <a:grpSpLocks/>
          </p:cNvGrpSpPr>
          <p:nvPr/>
        </p:nvGrpSpPr>
        <p:grpSpPr bwMode="auto">
          <a:xfrm>
            <a:off x="1257300" y="1360488"/>
            <a:ext cx="6543675" cy="1649412"/>
            <a:chOff x="1257300" y="2473325"/>
            <a:chExt cx="6543675" cy="1649413"/>
          </a:xfrm>
        </p:grpSpPr>
        <p:grpSp>
          <p:nvGrpSpPr>
            <p:cNvPr id="19473" name="Group 11">
              <a:extLst>
                <a:ext uri="{FF2B5EF4-FFF2-40B4-BE49-F238E27FC236}">
                  <a16:creationId xmlns:a16="http://schemas.microsoft.com/office/drawing/2014/main" id="{CC96B448-0A6D-43F8-903D-49816548C5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7300" y="2473325"/>
              <a:ext cx="3878263" cy="1547813"/>
              <a:chOff x="998" y="2667"/>
              <a:chExt cx="2443" cy="975"/>
            </a:xfrm>
          </p:grpSpPr>
          <p:sp>
            <p:nvSpPr>
              <p:cNvPr id="11268" name="矩形 3">
                <a:extLst>
                  <a:ext uri="{FF2B5EF4-FFF2-40B4-BE49-F238E27FC236}">
                    <a16:creationId xmlns:a16="http://schemas.microsoft.com/office/drawing/2014/main" id="{995C9DF9-F528-4972-8683-1C877C246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" y="2667"/>
                <a:ext cx="317" cy="97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>
                <a:lvl1pPr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r">
                  <a:lnSpc>
                    <a:spcPts val="2400"/>
                  </a:lnSpc>
                </a:pPr>
                <a:r>
                  <a:rPr lang="zh-CN" altLang="en-US" sz="1600" b="0">
                    <a:solidFill>
                      <a:srgbClr val="2A2A3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重庆大学</a:t>
                </a:r>
              </a:p>
            </p:txBody>
          </p:sp>
          <p:sp>
            <p:nvSpPr>
              <p:cNvPr id="11269" name="矩形 4">
                <a:extLst>
                  <a:ext uri="{FF2B5EF4-FFF2-40B4-BE49-F238E27FC236}">
                    <a16:creationId xmlns:a16="http://schemas.microsoft.com/office/drawing/2014/main" id="{90DAD346-8EB9-4674-863F-4697167C1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3022"/>
                <a:ext cx="584" cy="24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 algn="r">
                  <a:lnSpc>
                    <a:spcPts val="3000"/>
                  </a:lnSpc>
                  <a:defRPr/>
                </a:pPr>
                <a:r>
                  <a:rPr lang="zh-CN" altLang="en-US" sz="1600" b="0" dirty="0">
                    <a:solidFill>
                      <a:schemeClr val="tx1">
                        <a:lumMod val="50000"/>
                      </a:schemeClr>
                    </a:solidFill>
                    <a:latin typeface="+mn-ea"/>
                    <a:ea typeface="+mn-ea"/>
                    <a:cs typeface="黑体" charset="0"/>
                  </a:rPr>
                  <a:t>学院</a:t>
                </a:r>
              </a:p>
            </p:txBody>
          </p:sp>
          <p:sp>
            <p:nvSpPr>
              <p:cNvPr id="11270" name="矩形 5">
                <a:extLst>
                  <a:ext uri="{FF2B5EF4-FFF2-40B4-BE49-F238E27FC236}">
                    <a16:creationId xmlns:a16="http://schemas.microsoft.com/office/drawing/2014/main" id="{64349EFE-A873-4E1F-B8F1-94CAF1521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608449">
                <a:off x="2009" y="3116"/>
                <a:ext cx="296" cy="36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 algn="r">
                  <a:defRPr/>
                </a:pPr>
                <a:r>
                  <a:rPr lang="zh-CN" altLang="en-US" sz="1600" b="0" dirty="0">
                    <a:solidFill>
                      <a:schemeClr val="tx1">
                        <a:lumMod val="50000"/>
                      </a:schemeClr>
                    </a:solidFill>
                    <a:latin typeface="+mn-ea"/>
                    <a:ea typeface="+mn-ea"/>
                    <a:cs typeface="黑体" charset="0"/>
                  </a:rPr>
                  <a:t>包括</a:t>
                </a:r>
              </a:p>
            </p:txBody>
          </p:sp>
          <p:cxnSp>
            <p:nvCxnSpPr>
              <p:cNvPr id="19480" name="直接连接符 6">
                <a:extLst>
                  <a:ext uri="{FF2B5EF4-FFF2-40B4-BE49-F238E27FC236}">
                    <a16:creationId xmlns:a16="http://schemas.microsoft.com/office/drawing/2014/main" id="{82044F14-7373-4D3F-8E40-0336B3FA87E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338" y="3147"/>
                <a:ext cx="577" cy="1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81" name="直接连接符 7">
                <a:extLst>
                  <a:ext uri="{FF2B5EF4-FFF2-40B4-BE49-F238E27FC236}">
                    <a16:creationId xmlns:a16="http://schemas.microsoft.com/office/drawing/2014/main" id="{1FBB9DF2-4F2E-4469-927A-F3CDE1C76964}"/>
                  </a:ext>
                </a:extLst>
              </p:cNvPr>
              <p:cNvCxnSpPr>
                <a:cxnSpLocks noChangeShapeType="1"/>
                <a:stCxn id="11269" idx="1"/>
              </p:cNvCxnSpPr>
              <p:nvPr/>
            </p:nvCxnSpPr>
            <p:spPr bwMode="auto">
              <a:xfrm flipH="1">
                <a:off x="2389" y="3147"/>
                <a:ext cx="468" cy="1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9474" name="Group 30">
              <a:extLst>
                <a:ext uri="{FF2B5EF4-FFF2-40B4-BE49-F238E27FC236}">
                  <a16:creationId xmlns:a16="http://schemas.microsoft.com/office/drawing/2014/main" id="{0A674C99-BB58-47F1-883A-92D6785152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9488" y="2682875"/>
              <a:ext cx="1741487" cy="1439863"/>
              <a:chOff x="4233" y="1460"/>
              <a:chExt cx="1082" cy="624"/>
            </a:xfrm>
          </p:grpSpPr>
          <p:sp>
            <p:nvSpPr>
              <p:cNvPr id="26" name="Rectangle 28">
                <a:extLst>
                  <a:ext uri="{FF2B5EF4-FFF2-40B4-BE49-F238E27FC236}">
                    <a16:creationId xmlns:a16="http://schemas.microsoft.com/office/drawing/2014/main" id="{8775923A-A0F5-4AB0-ABBE-43C5A4ADF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9" y="1460"/>
                <a:ext cx="1066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r>
                  <a:rPr lang="zh-CN" altLang="en-US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学院</a:t>
                </a:r>
              </a:p>
              <a:p>
                <a:r>
                  <a:rPr lang="zh-CN" altLang="en-US" b="0" u="sng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学院名称</a:t>
                </a:r>
              </a:p>
              <a:p>
                <a:r>
                  <a:rPr lang="zh-CN" altLang="en-US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地址</a:t>
                </a:r>
              </a:p>
              <a:p>
                <a:r>
                  <a:rPr lang="zh-CN" altLang="en-US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成立时间</a:t>
                </a:r>
              </a:p>
            </p:txBody>
          </p:sp>
          <p:sp>
            <p:nvSpPr>
              <p:cNvPr id="27" name="Line 29">
                <a:extLst>
                  <a:ext uri="{FF2B5EF4-FFF2-40B4-BE49-F238E27FC236}">
                    <a16:creationId xmlns:a16="http://schemas.microsoft.com/office/drawing/2014/main" id="{17298DA0-7759-47DB-91C9-D9E2EC5F34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3" y="1652"/>
                <a:ext cx="10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 algn="r">
                  <a:defRPr/>
                </a:pPr>
                <a:endParaRPr lang="zh-CN" altLang="en-US" b="0">
                  <a:latin typeface="+mn-ea"/>
                  <a:ea typeface="+mn-ea"/>
                  <a:cs typeface="黑体" charset="0"/>
                </a:endParaRPr>
              </a:p>
            </p:txBody>
          </p:sp>
        </p:grpSp>
      </p:grpSp>
      <p:grpSp>
        <p:nvGrpSpPr>
          <p:cNvPr id="5" name="组 4">
            <a:extLst>
              <a:ext uri="{FF2B5EF4-FFF2-40B4-BE49-F238E27FC236}">
                <a16:creationId xmlns:a16="http://schemas.microsoft.com/office/drawing/2014/main" id="{E78872E2-CE6B-4E94-AFB7-70ED7D43BF5C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5537200"/>
            <a:ext cx="7231063" cy="881063"/>
            <a:chOff x="855167" y="5537786"/>
            <a:chExt cx="7230813" cy="880336"/>
          </a:xfrm>
        </p:grpSpPr>
        <p:grpSp>
          <p:nvGrpSpPr>
            <p:cNvPr id="19463" name="组 9">
              <a:extLst>
                <a:ext uri="{FF2B5EF4-FFF2-40B4-BE49-F238E27FC236}">
                  <a16:creationId xmlns:a16="http://schemas.microsoft.com/office/drawing/2014/main" id="{972F1E85-4B85-47C3-B5F8-FBC84BBFF8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6544" y="5548145"/>
              <a:ext cx="1371983" cy="869977"/>
              <a:chOff x="1694319" y="5588002"/>
              <a:chExt cx="1371824" cy="870857"/>
            </a:xfrm>
          </p:grpSpPr>
          <p:sp>
            <p:nvSpPr>
              <p:cNvPr id="11" name="矩形 4">
                <a:extLst>
                  <a:ext uri="{FF2B5EF4-FFF2-40B4-BE49-F238E27FC236}">
                    <a16:creationId xmlns:a16="http://schemas.microsoft.com/office/drawing/2014/main" id="{F2F52DB7-6DDA-4C0C-85E1-0E6FC7640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3580" y="5588747"/>
                <a:ext cx="1355521" cy="8701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>
                <a:lvl1pPr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ts val="2000"/>
                  </a:lnSpc>
                </a:pPr>
                <a:r>
                  <a:rPr lang="zh-CN" altLang="en-US" sz="1800" b="0">
                    <a:solidFill>
                      <a:srgbClr val="2A2A3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目录</a:t>
                </a:r>
                <a:endParaRPr lang="en-US" altLang="zh-CN" sz="18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pPr>
                  <a:lnSpc>
                    <a:spcPts val="2000"/>
                  </a:lnSpc>
                </a:pPr>
                <a:r>
                  <a:rPr lang="zh-CN" altLang="en-US" sz="1800" b="0" u="sng">
                    <a:solidFill>
                      <a:srgbClr val="2A2A3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上级目录</a:t>
                </a:r>
                <a:endParaRPr lang="en-US" altLang="zh-CN" sz="1800" b="0" u="sng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pPr>
                  <a:lnSpc>
                    <a:spcPts val="2000"/>
                  </a:lnSpc>
                </a:pPr>
                <a:r>
                  <a:rPr lang="zh-CN" altLang="en-US" sz="1800" b="0">
                    <a:solidFill>
                      <a:srgbClr val="2A2A3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下级目录</a:t>
                </a:r>
              </a:p>
            </p:txBody>
          </p:sp>
          <p:cxnSp>
            <p:nvCxnSpPr>
              <p:cNvPr id="19472" name="直接连接符 7">
                <a:extLst>
                  <a:ext uri="{FF2B5EF4-FFF2-40B4-BE49-F238E27FC236}">
                    <a16:creationId xmlns:a16="http://schemas.microsoft.com/office/drawing/2014/main" id="{FCB70BD6-0574-46B3-8A94-5ED7E40D316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698342" y="5879313"/>
                <a:ext cx="1368220" cy="142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9464" name="组 13">
              <a:extLst>
                <a:ext uri="{FF2B5EF4-FFF2-40B4-BE49-F238E27FC236}">
                  <a16:creationId xmlns:a16="http://schemas.microsoft.com/office/drawing/2014/main" id="{6F164ED5-47DC-48C5-BAFB-375DB0EC7C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3184" y="5542158"/>
              <a:ext cx="1367670" cy="869977"/>
              <a:chOff x="4772032" y="5649687"/>
              <a:chExt cx="1367511" cy="870857"/>
            </a:xfrm>
          </p:grpSpPr>
          <p:sp>
            <p:nvSpPr>
              <p:cNvPr id="12" name="矩形 4">
                <a:extLst>
                  <a:ext uri="{FF2B5EF4-FFF2-40B4-BE49-F238E27FC236}">
                    <a16:creationId xmlns:a16="http://schemas.microsoft.com/office/drawing/2014/main" id="{4DD7AF13-689F-4622-8BBC-E2461076B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057" y="5650074"/>
                <a:ext cx="1352346" cy="8701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>
                <a:lvl1pPr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ts val="2000"/>
                  </a:lnSpc>
                </a:pPr>
                <a:r>
                  <a:rPr lang="zh-CN" altLang="en-US" sz="1800" b="0">
                    <a:solidFill>
                      <a:srgbClr val="2A2A3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党组织</a:t>
                </a:r>
                <a:endParaRPr lang="en-US" altLang="zh-CN" sz="18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pPr>
                  <a:lnSpc>
                    <a:spcPts val="2000"/>
                  </a:lnSpc>
                </a:pPr>
                <a:r>
                  <a:rPr lang="zh-CN" altLang="en-US" sz="1800" b="0" u="sng">
                    <a:solidFill>
                      <a:srgbClr val="2A2A3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上级组织</a:t>
                </a:r>
                <a:endParaRPr lang="en-US" altLang="zh-CN" sz="1800" b="0" u="sng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pPr>
                  <a:lnSpc>
                    <a:spcPts val="2000"/>
                  </a:lnSpc>
                </a:pPr>
                <a:r>
                  <a:rPr lang="zh-CN" altLang="en-US" sz="1800" b="0">
                    <a:solidFill>
                      <a:srgbClr val="2A2A3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下级组织</a:t>
                </a:r>
              </a:p>
            </p:txBody>
          </p:sp>
          <p:cxnSp>
            <p:nvCxnSpPr>
              <p:cNvPr id="19470" name="直接连接符 7">
                <a:extLst>
                  <a:ext uri="{FF2B5EF4-FFF2-40B4-BE49-F238E27FC236}">
                    <a16:creationId xmlns:a16="http://schemas.microsoft.com/office/drawing/2014/main" id="{DB5D5C68-E979-4A83-85CF-B527B98B436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772772" y="5940640"/>
                <a:ext cx="1366631" cy="142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3DD90FB-C795-4463-845F-9380DFB6AE50}"/>
                </a:ext>
              </a:extLst>
            </p:cNvPr>
            <p:cNvSpPr/>
            <p:nvPr/>
          </p:nvSpPr>
          <p:spPr bwMode="auto">
            <a:xfrm>
              <a:off x="855167" y="5783646"/>
              <a:ext cx="1466799" cy="39972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b="0">
                  <a:solidFill>
                    <a:srgbClr val="800000"/>
                  </a:solidFill>
                  <a:latin typeface="宋体" panose="02010600030101010101" pitchFamily="2" charset="-122"/>
                  <a:sym typeface="Wingdings" panose="05000000000000000000" pitchFamily="2" charset="2"/>
                </a:rPr>
                <a:t>递归表示：</a:t>
              </a:r>
              <a:endParaRPr lang="zh-CN" altLang="en-US">
                <a:solidFill>
                  <a:srgbClr val="800000"/>
                </a:solidFill>
              </a:endParaRPr>
            </a:p>
          </p:txBody>
        </p:sp>
        <p:grpSp>
          <p:nvGrpSpPr>
            <p:cNvPr id="19466" name="组 3">
              <a:extLst>
                <a:ext uri="{FF2B5EF4-FFF2-40B4-BE49-F238E27FC236}">
                  <a16:creationId xmlns:a16="http://schemas.microsoft.com/office/drawing/2014/main" id="{0D1D5603-379D-41B2-9F39-CA99141EBA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7555" y="5537786"/>
              <a:ext cx="1368425" cy="869950"/>
              <a:chOff x="6717555" y="5537786"/>
              <a:chExt cx="1368425" cy="869950"/>
            </a:xfrm>
          </p:grpSpPr>
          <p:sp>
            <p:nvSpPr>
              <p:cNvPr id="25" name="矩形 4">
                <a:extLst>
                  <a:ext uri="{FF2B5EF4-FFF2-40B4-BE49-F238E27FC236}">
                    <a16:creationId xmlns:a16="http://schemas.microsoft.com/office/drawing/2014/main" id="{D6277600-5018-4CE3-91BC-B76797D9F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1889" y="5537786"/>
                <a:ext cx="1354091" cy="86923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>
                <a:lvl1pPr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ts val="2000"/>
                  </a:lnSpc>
                </a:pPr>
                <a:r>
                  <a:rPr lang="zh-CN" altLang="en-US" sz="1800" b="0">
                    <a:solidFill>
                      <a:srgbClr val="2A2A3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汽车组成</a:t>
                </a:r>
                <a:r>
                  <a:rPr lang="zh-CN" altLang="en-US" sz="1800" b="0" u="sng">
                    <a:solidFill>
                      <a:srgbClr val="2A2A3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零部件名</a:t>
                </a:r>
                <a:endParaRPr lang="en-US" altLang="zh-CN" sz="1800" b="0" u="sng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pPr>
                  <a:lnSpc>
                    <a:spcPts val="2000"/>
                  </a:lnSpc>
                </a:pPr>
                <a:r>
                  <a:rPr lang="zh-CN" altLang="en-US" sz="1800" b="0">
                    <a:solidFill>
                      <a:srgbClr val="2A2A3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组成部件</a:t>
                </a:r>
              </a:p>
            </p:txBody>
          </p:sp>
          <p:cxnSp>
            <p:nvCxnSpPr>
              <p:cNvPr id="19468" name="直接连接符 7">
                <a:extLst>
                  <a:ext uri="{FF2B5EF4-FFF2-40B4-BE49-F238E27FC236}">
                    <a16:creationId xmlns:a16="http://schemas.microsoft.com/office/drawing/2014/main" id="{2F33E6D8-9389-43C5-899E-C698DDA6AAB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717602" y="5828059"/>
                <a:ext cx="1368378" cy="142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>
            <a:extLst>
              <a:ext uri="{FF2B5EF4-FFF2-40B4-BE49-F238E27FC236}">
                <a16:creationId xmlns:a16="http://schemas.microsoft.com/office/drawing/2014/main" id="{35A4D40B-766D-4CEE-9A5C-BA4F94C92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762000"/>
            <a:ext cx="7772400" cy="633413"/>
          </a:xfrm>
        </p:spPr>
        <p:txBody>
          <a:bodyPr/>
          <a:lstStyle/>
          <a:p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kumimoji="0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：学生成绩的表示</a:t>
            </a:r>
          </a:p>
        </p:txBody>
      </p:sp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730F6B93-D474-4066-BCD2-FCCDA1C41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63" y="1428750"/>
            <a:ext cx="7772400" cy="2082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kumimoji="0" lang="zh-CN" altLang="en-US" sz="2000" b="1"/>
              <a:t>假设：</a:t>
            </a:r>
            <a:endParaRPr kumimoji="0" lang="en-US" altLang="zh-CN" sz="2000" b="1"/>
          </a:p>
          <a:p>
            <a:pPr marL="0" indent="0"/>
            <a:r>
              <a:rPr kumimoji="0" lang="zh-CN" altLang="en-US" sz="2000"/>
              <a:t>每个学生，都有自己的姓名、学号</a:t>
            </a:r>
            <a:endParaRPr kumimoji="0" lang="en-US" altLang="zh-CN" sz="2000"/>
          </a:p>
          <a:p>
            <a:pPr marL="0" indent="0"/>
            <a:r>
              <a:rPr kumimoji="0" lang="zh-CN" altLang="en-US" sz="2000"/>
              <a:t>每一门课程，都有课程名称、课程编号</a:t>
            </a:r>
            <a:endParaRPr kumimoji="0" lang="en-US" altLang="zh-CN" sz="2000"/>
          </a:p>
          <a:p>
            <a:pPr marL="0" indent="0"/>
            <a:r>
              <a:rPr kumimoji="0" lang="zh-CN" altLang="en-US" sz="2000"/>
              <a:t>每一个学生的每一门课程都有</a:t>
            </a:r>
            <a:r>
              <a:rPr kumimoji="0" lang="zh-CN" altLang="en-US" sz="2000">
                <a:solidFill>
                  <a:srgbClr val="0066FF"/>
                </a:solidFill>
              </a:rPr>
              <a:t>成绩</a:t>
            </a:r>
            <a:endParaRPr kumimoji="0" lang="en-US" altLang="zh-CN" sz="2000">
              <a:solidFill>
                <a:srgbClr val="0066FF"/>
              </a:solidFill>
            </a:endParaRPr>
          </a:p>
          <a:p>
            <a:pPr marL="0" indent="0"/>
            <a:r>
              <a:rPr kumimoji="0" lang="zh-CN" altLang="en-US" sz="2000" b="1">
                <a:solidFill>
                  <a:srgbClr val="2A2A39"/>
                </a:solidFill>
                <a:ea typeface="黑体" panose="02010609060101010101" pitchFamily="49" charset="-122"/>
              </a:rPr>
              <a:t>并假设已设计如下的</a:t>
            </a:r>
            <a:r>
              <a:rPr kumimoji="0" lang="en-US" altLang="zh-CN" sz="2000" b="1">
                <a:solidFill>
                  <a:srgbClr val="2A2A39"/>
                </a:solidFill>
                <a:ea typeface="黑体" panose="02010609060101010101" pitchFamily="49" charset="-122"/>
              </a:rPr>
              <a:t>E-R</a:t>
            </a:r>
            <a:r>
              <a:rPr kumimoji="0" lang="zh-CN" altLang="en-US" sz="2000" b="1">
                <a:solidFill>
                  <a:srgbClr val="2A2A39"/>
                </a:solidFill>
                <a:ea typeface="黑体" panose="02010609060101010101" pitchFamily="49" charset="-122"/>
              </a:rPr>
              <a:t>图</a:t>
            </a:r>
            <a:endParaRPr kumimoji="0" lang="zh-CN" altLang="en-US" sz="2000">
              <a:solidFill>
                <a:srgbClr val="2A2A39"/>
              </a:solidFill>
            </a:endParaRP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3E0C9D82-0ACD-4A2B-A0C6-B61373186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65100"/>
            <a:ext cx="43211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确定属性的位置</a:t>
            </a:r>
          </a:p>
        </p:txBody>
      </p:sp>
      <p:sp>
        <p:nvSpPr>
          <p:cNvPr id="20484" name="矩形 1">
            <a:extLst>
              <a:ext uri="{FF2B5EF4-FFF2-40B4-BE49-F238E27FC236}">
                <a16:creationId xmlns:a16="http://schemas.microsoft.com/office/drawing/2014/main" id="{C02AE1EF-6F26-4E06-956C-717C6DA58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200" y="107950"/>
            <a:ext cx="3005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E-R</a:t>
            </a: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模型设计注意问题</a:t>
            </a:r>
            <a:endParaRPr kumimoji="0" lang="en-US" altLang="zh-CN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485" name="Group 20">
            <a:extLst>
              <a:ext uri="{FF2B5EF4-FFF2-40B4-BE49-F238E27FC236}">
                <a16:creationId xmlns:a16="http://schemas.microsoft.com/office/drawing/2014/main" id="{6DA55901-1907-4358-8C84-5508426A7ED6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3481388"/>
            <a:ext cx="6575425" cy="2586037"/>
            <a:chOff x="529" y="1363"/>
            <a:chExt cx="4500" cy="1883"/>
          </a:xfrm>
        </p:grpSpPr>
        <p:sp>
          <p:nvSpPr>
            <p:cNvPr id="8" name="矩形 2">
              <a:extLst>
                <a:ext uri="{FF2B5EF4-FFF2-40B4-BE49-F238E27FC236}">
                  <a16:creationId xmlns:a16="http://schemas.microsoft.com/office/drawing/2014/main" id="{3C068A53-49D2-40E6-9246-C56F37280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" y="2043"/>
              <a:ext cx="703" cy="3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sz="1800" b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charset="0"/>
                </a:rPr>
                <a:t>学生</a:t>
              </a:r>
            </a:p>
          </p:txBody>
        </p:sp>
        <p:sp>
          <p:nvSpPr>
            <p:cNvPr id="9" name="矩形 5">
              <a:extLst>
                <a:ext uri="{FF2B5EF4-FFF2-40B4-BE49-F238E27FC236}">
                  <a16:creationId xmlns:a16="http://schemas.microsoft.com/office/drawing/2014/main" id="{9531D7F6-CFDB-4678-B99A-16D29EA7E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2021"/>
              <a:ext cx="703" cy="3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</a:t>
              </a:r>
            </a:p>
          </p:txBody>
        </p:sp>
        <p:sp>
          <p:nvSpPr>
            <p:cNvPr id="10" name="菱形 6">
              <a:extLst>
                <a:ext uri="{FF2B5EF4-FFF2-40B4-BE49-F238E27FC236}">
                  <a16:creationId xmlns:a16="http://schemas.microsoft.com/office/drawing/2014/main" id="{6E56EDDA-A235-4CAD-A38C-EA3D1BD0B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" y="1885"/>
              <a:ext cx="879" cy="608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6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学习</a:t>
              </a:r>
            </a:p>
          </p:txBody>
        </p:sp>
        <p:cxnSp>
          <p:nvCxnSpPr>
            <p:cNvPr id="20490" name="直接连接符 8">
              <a:extLst>
                <a:ext uri="{FF2B5EF4-FFF2-40B4-BE49-F238E27FC236}">
                  <a16:creationId xmlns:a16="http://schemas.microsoft.com/office/drawing/2014/main" id="{FDA8CD4B-ED29-468A-9B6F-00526D9B24C5}"/>
                </a:ext>
              </a:extLst>
            </p:cNvPr>
            <p:cNvCxnSpPr>
              <a:cxnSpLocks noChangeShapeType="1"/>
              <a:stCxn id="8" idx="3"/>
              <a:endCxn id="10" idx="1"/>
            </p:cNvCxnSpPr>
            <p:nvPr/>
          </p:nvCxnSpPr>
          <p:spPr bwMode="auto">
            <a:xfrm flipV="1">
              <a:off x="1572" y="2191"/>
              <a:ext cx="580" cy="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1" name="直接连接符 11">
              <a:extLst>
                <a:ext uri="{FF2B5EF4-FFF2-40B4-BE49-F238E27FC236}">
                  <a16:creationId xmlns:a16="http://schemas.microsoft.com/office/drawing/2014/main" id="{E775E6E1-3516-4143-9FA2-13BE36C45D35}"/>
                </a:ext>
              </a:extLst>
            </p:cNvPr>
            <p:cNvCxnSpPr>
              <a:cxnSpLocks noChangeShapeType="1"/>
              <a:endCxn id="9" idx="1"/>
            </p:cNvCxnSpPr>
            <p:nvPr/>
          </p:nvCxnSpPr>
          <p:spPr bwMode="auto">
            <a:xfrm flipV="1">
              <a:off x="3001" y="2180"/>
              <a:ext cx="453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5DA2B812-890C-4956-8640-BA7F5814B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" y="1386"/>
              <a:ext cx="634" cy="29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sz="1600" b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charset="0"/>
                </a:rPr>
                <a:t>姓名</a:t>
              </a:r>
            </a:p>
          </p:txBody>
        </p:sp>
        <p:sp>
          <p:nvSpPr>
            <p:cNvPr id="14" name="椭圆 14">
              <a:extLst>
                <a:ext uri="{FF2B5EF4-FFF2-40B4-BE49-F238E27FC236}">
                  <a16:creationId xmlns:a16="http://schemas.microsoft.com/office/drawing/2014/main" id="{026864E1-6007-4C9A-8087-86DD1D768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951"/>
              <a:ext cx="640" cy="29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sz="1600" b="0" u="sng" dirty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charset="0"/>
                </a:rPr>
                <a:t>学号</a:t>
              </a:r>
            </a:p>
          </p:txBody>
        </p:sp>
        <p:cxnSp>
          <p:nvCxnSpPr>
            <p:cNvPr id="20494" name="直接连接符 15">
              <a:extLst>
                <a:ext uri="{FF2B5EF4-FFF2-40B4-BE49-F238E27FC236}">
                  <a16:creationId xmlns:a16="http://schemas.microsoft.com/office/drawing/2014/main" id="{CFF70315-18D7-4B36-8AD9-7D9599312775}"/>
                </a:ext>
              </a:extLst>
            </p:cNvPr>
            <p:cNvCxnSpPr>
              <a:cxnSpLocks noChangeShapeType="1"/>
              <a:stCxn id="13" idx="4"/>
              <a:endCxn id="8" idx="0"/>
            </p:cNvCxnSpPr>
            <p:nvPr/>
          </p:nvCxnSpPr>
          <p:spPr bwMode="auto">
            <a:xfrm>
              <a:off x="846" y="1681"/>
              <a:ext cx="374" cy="3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5" name="直接连接符 18">
              <a:extLst>
                <a:ext uri="{FF2B5EF4-FFF2-40B4-BE49-F238E27FC236}">
                  <a16:creationId xmlns:a16="http://schemas.microsoft.com/office/drawing/2014/main" id="{44533399-6835-4F67-9143-2915C071A619}"/>
                </a:ext>
              </a:extLst>
            </p:cNvPr>
            <p:cNvCxnSpPr>
              <a:cxnSpLocks noChangeShapeType="1"/>
              <a:stCxn id="8" idx="2"/>
            </p:cNvCxnSpPr>
            <p:nvPr/>
          </p:nvCxnSpPr>
          <p:spPr bwMode="auto">
            <a:xfrm flipH="1">
              <a:off x="1034" y="2361"/>
              <a:ext cx="187" cy="5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椭圆 21">
              <a:extLst>
                <a:ext uri="{FF2B5EF4-FFF2-40B4-BE49-F238E27FC236}">
                  <a16:creationId xmlns:a16="http://schemas.microsoft.com/office/drawing/2014/main" id="{4080829B-8292-42BE-AA9A-1E0CA9B41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1363"/>
              <a:ext cx="1022" cy="29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6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课程名称</a:t>
              </a:r>
            </a:p>
          </p:txBody>
        </p:sp>
        <p:sp>
          <p:nvSpPr>
            <p:cNvPr id="18" name="椭圆 22">
              <a:extLst>
                <a:ext uri="{FF2B5EF4-FFF2-40B4-BE49-F238E27FC236}">
                  <a16:creationId xmlns:a16="http://schemas.microsoft.com/office/drawing/2014/main" id="{BEBEA6F1-88DA-49A2-9236-7857F7208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" y="2928"/>
              <a:ext cx="1008" cy="29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600" b="0" u="sng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课程编号</a:t>
              </a:r>
            </a:p>
          </p:txBody>
        </p:sp>
        <p:cxnSp>
          <p:nvCxnSpPr>
            <p:cNvPr id="20498" name="直接连接符 23">
              <a:extLst>
                <a:ext uri="{FF2B5EF4-FFF2-40B4-BE49-F238E27FC236}">
                  <a16:creationId xmlns:a16="http://schemas.microsoft.com/office/drawing/2014/main" id="{2CC29FA4-99DF-4D5D-AF48-449287287AC4}"/>
                </a:ext>
              </a:extLst>
            </p:cNvPr>
            <p:cNvCxnSpPr>
              <a:cxnSpLocks noChangeShapeType="1"/>
              <a:endCxn id="9" idx="0"/>
            </p:cNvCxnSpPr>
            <p:nvPr/>
          </p:nvCxnSpPr>
          <p:spPr bwMode="auto">
            <a:xfrm flipH="1">
              <a:off x="3806" y="1654"/>
              <a:ext cx="438" cy="3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9" name="直接连接符 24">
              <a:extLst>
                <a:ext uri="{FF2B5EF4-FFF2-40B4-BE49-F238E27FC236}">
                  <a16:creationId xmlns:a16="http://schemas.microsoft.com/office/drawing/2014/main" id="{CDE8DF5D-ACB1-4910-9DBA-5CF26962524C}"/>
                </a:ext>
              </a:extLst>
            </p:cNvPr>
            <p:cNvCxnSpPr>
              <a:cxnSpLocks noChangeShapeType="1"/>
              <a:stCxn id="9" idx="2"/>
            </p:cNvCxnSpPr>
            <p:nvPr/>
          </p:nvCxnSpPr>
          <p:spPr bwMode="auto">
            <a:xfrm>
              <a:off x="3806" y="2337"/>
              <a:ext cx="544" cy="5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486" name="AutoShape 5">
            <a:extLst>
              <a:ext uri="{FF2B5EF4-FFF2-40B4-BE49-F238E27FC236}">
                <a16:creationId xmlns:a16="http://schemas.microsoft.com/office/drawing/2014/main" id="{2BE1931F-37CF-4B23-9EB4-4CA40531D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5" y="1835150"/>
            <a:ext cx="2289175" cy="1042988"/>
          </a:xfrm>
          <a:prstGeom prst="cloudCallout">
            <a:avLst>
              <a:gd name="adj1" fmla="val 44912"/>
              <a:gd name="adj2" fmla="val 650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学生的课程“</a:t>
            </a:r>
            <a:r>
              <a:rPr kumimoji="0" lang="zh-CN" altLang="en-US" sz="1600">
                <a:solidFill>
                  <a:srgbClr val="0066FF"/>
                </a:solidFill>
              </a:rPr>
              <a:t>成绩”</a:t>
            </a:r>
            <a:r>
              <a:rPr kumimoji="0" lang="zh-CN" altLang="en-US" sz="1600">
                <a:solidFill>
                  <a:srgbClr val="2A2A39"/>
                </a:solidFill>
              </a:rPr>
              <a:t>应</a:t>
            </a:r>
            <a:r>
              <a:rPr kumimoji="0" lang="zh-CN" altLang="en-US" sz="1600"/>
              <a:t>放在图中何处？</a:t>
            </a:r>
            <a:endParaRPr kumimoji="0" lang="zh-CN" altLang="en-US" sz="1600">
              <a:solidFill>
                <a:srgbClr val="2A2A39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F7A14FC2-2912-40DB-9C5C-3CDACDA04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0" y="652463"/>
            <a:ext cx="6149975" cy="1009650"/>
          </a:xfrm>
        </p:spPr>
        <p:txBody>
          <a:bodyPr/>
          <a:lstStyle/>
          <a:p>
            <a:r>
              <a:rPr kumimoji="0" lang="zh-CN" altLang="en-US" sz="24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设计方法一：放在学生实体集中</a:t>
            </a:r>
          </a:p>
        </p:txBody>
      </p:sp>
      <p:sp>
        <p:nvSpPr>
          <p:cNvPr id="24578" name="内容占位符 2">
            <a:extLst>
              <a:ext uri="{FF2B5EF4-FFF2-40B4-BE49-F238E27FC236}">
                <a16:creationId xmlns:a16="http://schemas.microsoft.com/office/drawing/2014/main" id="{6D5277BD-844C-4280-9EDC-5131147EA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706563"/>
            <a:ext cx="5799138" cy="1382712"/>
          </a:xfrm>
        </p:spPr>
        <p:txBody>
          <a:bodyPr/>
          <a:lstStyle/>
          <a:p>
            <a:pPr marL="0" indent="0">
              <a:buFontTx/>
              <a:buNone/>
            </a:pPr>
            <a:r>
              <a:rPr kumimoji="0" lang="zh-CN" altLang="en-US" sz="2400">
                <a:solidFill>
                  <a:srgbClr val="0000FF"/>
                </a:solidFill>
              </a:rPr>
              <a:t>有无问题？</a:t>
            </a:r>
            <a:endParaRPr kumimoji="0" lang="en-US" altLang="zh-CN" sz="2400">
              <a:solidFill>
                <a:srgbClr val="0000FF"/>
              </a:solidFill>
            </a:endParaRPr>
          </a:p>
          <a:p>
            <a:pPr marL="0" indent="0">
              <a:buFontTx/>
              <a:buNone/>
            </a:pPr>
            <a:r>
              <a:rPr kumimoji="0" lang="zh-CN" altLang="en-US" sz="2000">
                <a:solidFill>
                  <a:srgbClr val="2A2A39"/>
                </a:solidFill>
              </a:rPr>
              <a:t>难以区分是那门课的成绩！</a:t>
            </a:r>
            <a:endParaRPr kumimoji="0"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r>
              <a:rPr kumimoji="0" lang="en-US" altLang="zh-CN" sz="2000">
                <a:solidFill>
                  <a:srgbClr val="2A2A39"/>
                </a:solidFill>
              </a:rPr>
              <a:t>(</a:t>
            </a:r>
            <a:r>
              <a:rPr kumimoji="0" lang="zh-CN" altLang="en-US" sz="2000">
                <a:solidFill>
                  <a:srgbClr val="2A2A39"/>
                </a:solidFill>
              </a:rPr>
              <a:t>除非采用不断曾长的文字属性来描述</a:t>
            </a:r>
            <a:r>
              <a:rPr kumimoji="0" lang="en-US" altLang="zh-CN" sz="2000">
                <a:solidFill>
                  <a:srgbClr val="2A2A39"/>
                </a:solidFill>
              </a:rPr>
              <a:t>)</a:t>
            </a:r>
            <a:r>
              <a:rPr kumimoji="0" lang="zh-CN" altLang="en-US" sz="2000">
                <a:solidFill>
                  <a:srgbClr val="2A2A39"/>
                </a:solidFill>
              </a:rPr>
              <a:t>！</a:t>
            </a:r>
            <a:endParaRPr kumimoji="0" lang="zh-CN" altLang="en-US" sz="2400">
              <a:solidFill>
                <a:srgbClr val="2A2A39"/>
              </a:solidFill>
            </a:endParaRPr>
          </a:p>
        </p:txBody>
      </p:sp>
      <p:grpSp>
        <p:nvGrpSpPr>
          <p:cNvPr id="21507" name="组 3">
            <a:extLst>
              <a:ext uri="{FF2B5EF4-FFF2-40B4-BE49-F238E27FC236}">
                <a16:creationId xmlns:a16="http://schemas.microsoft.com/office/drawing/2014/main" id="{2B1B6FCC-36F0-4151-9EFA-2F306D40A2A0}"/>
              </a:ext>
            </a:extLst>
          </p:cNvPr>
          <p:cNvGrpSpPr>
            <a:grpSpLocks/>
          </p:cNvGrpSpPr>
          <p:nvPr/>
        </p:nvGrpSpPr>
        <p:grpSpPr bwMode="auto">
          <a:xfrm>
            <a:off x="1179513" y="3595688"/>
            <a:ext cx="6769100" cy="2597150"/>
            <a:chOff x="2232025" y="2781300"/>
            <a:chExt cx="7029182" cy="2987675"/>
          </a:xfrm>
        </p:grpSpPr>
        <p:sp>
          <p:nvSpPr>
            <p:cNvPr id="14340" name="矩形 3">
              <a:extLst>
                <a:ext uri="{FF2B5EF4-FFF2-40B4-BE49-F238E27FC236}">
                  <a16:creationId xmlns:a16="http://schemas.microsoft.com/office/drawing/2014/main" id="{70472558-0EEA-4607-8030-20255247D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082" y="3860588"/>
              <a:ext cx="1116032" cy="505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b="0">
                  <a:solidFill>
                    <a:srgbClr val="2A2A39"/>
                  </a:solidFill>
                  <a:latin typeface="+mn-ea"/>
                  <a:ea typeface="+mn-ea"/>
                  <a:cs typeface="黑体" charset="0"/>
                </a:rPr>
                <a:t>学生</a:t>
              </a:r>
            </a:p>
          </p:txBody>
        </p:sp>
        <p:sp>
          <p:nvSpPr>
            <p:cNvPr id="14341" name="矩形 4">
              <a:extLst>
                <a:ext uri="{FF2B5EF4-FFF2-40B4-BE49-F238E27FC236}">
                  <a16:creationId xmlns:a16="http://schemas.microsoft.com/office/drawing/2014/main" id="{AAEC3881-8166-449D-8652-7AC96B503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834" y="3824064"/>
              <a:ext cx="1117680" cy="505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</a:t>
              </a:r>
            </a:p>
          </p:txBody>
        </p:sp>
        <p:sp>
          <p:nvSpPr>
            <p:cNvPr id="14342" name="菱形 5">
              <a:extLst>
                <a:ext uri="{FF2B5EF4-FFF2-40B4-BE49-F238E27FC236}">
                  <a16:creationId xmlns:a16="http://schemas.microsoft.com/office/drawing/2014/main" id="{A9A8563B-081A-4DB0-BEF6-907894B3C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421" y="3608571"/>
              <a:ext cx="1541342" cy="973369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学习</a:t>
              </a:r>
            </a:p>
          </p:txBody>
        </p:sp>
        <p:cxnSp>
          <p:nvCxnSpPr>
            <p:cNvPr id="21515" name="直接连接符 6">
              <a:extLst>
                <a:ext uri="{FF2B5EF4-FFF2-40B4-BE49-F238E27FC236}">
                  <a16:creationId xmlns:a16="http://schemas.microsoft.com/office/drawing/2014/main" id="{AFB7ECC4-87DC-4468-8CC7-DB10A679955A}"/>
                </a:ext>
              </a:extLst>
            </p:cNvPr>
            <p:cNvCxnSpPr>
              <a:cxnSpLocks noChangeShapeType="1"/>
              <a:stCxn id="14340" idx="3"/>
              <a:endCxn id="14342" idx="1"/>
            </p:cNvCxnSpPr>
            <p:nvPr/>
          </p:nvCxnSpPr>
          <p:spPr bwMode="auto">
            <a:xfrm flipV="1">
              <a:off x="3887114" y="4096169"/>
              <a:ext cx="758308" cy="164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6" name="直接连接符 7">
              <a:extLst>
                <a:ext uri="{FF2B5EF4-FFF2-40B4-BE49-F238E27FC236}">
                  <a16:creationId xmlns:a16="http://schemas.microsoft.com/office/drawing/2014/main" id="{998D46B6-0766-4771-9565-5ECCAA794866}"/>
                </a:ext>
              </a:extLst>
            </p:cNvPr>
            <p:cNvCxnSpPr>
              <a:cxnSpLocks noChangeShapeType="1"/>
              <a:endCxn id="14341" idx="1"/>
            </p:cNvCxnSpPr>
            <p:nvPr/>
          </p:nvCxnSpPr>
          <p:spPr bwMode="auto">
            <a:xfrm flipV="1">
              <a:off x="6157091" y="4076080"/>
              <a:ext cx="718744" cy="200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45" name="椭圆 8">
              <a:extLst>
                <a:ext uri="{FF2B5EF4-FFF2-40B4-BE49-F238E27FC236}">
                  <a16:creationId xmlns:a16="http://schemas.microsoft.com/office/drawing/2014/main" id="{BEC39977-16F2-4226-B7C2-3E86BFE00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025" y="2815997"/>
              <a:ext cx="1008879" cy="469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sz="1800" b="0">
                  <a:solidFill>
                    <a:srgbClr val="2A2A39"/>
                  </a:solidFill>
                  <a:latin typeface="+mn-ea"/>
                  <a:ea typeface="+mn-ea"/>
                  <a:cs typeface="黑体" charset="0"/>
                </a:rPr>
                <a:t>姓名</a:t>
              </a:r>
            </a:p>
          </p:txBody>
        </p:sp>
        <p:sp>
          <p:nvSpPr>
            <p:cNvPr id="14346" name="椭圆 9">
              <a:extLst>
                <a:ext uri="{FF2B5EF4-FFF2-40B4-BE49-F238E27FC236}">
                  <a16:creationId xmlns:a16="http://schemas.microsoft.com/office/drawing/2014/main" id="{679792FE-8090-4D90-9118-127AD5D35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687" y="5301466"/>
              <a:ext cx="1008879" cy="46750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sz="1800" b="0" u="sng" dirty="0">
                  <a:solidFill>
                    <a:srgbClr val="2A2A39"/>
                  </a:solidFill>
                  <a:latin typeface="+mn-ea"/>
                  <a:ea typeface="+mn-ea"/>
                  <a:cs typeface="黑体" charset="0"/>
                </a:rPr>
                <a:t>学号</a:t>
              </a:r>
            </a:p>
          </p:txBody>
        </p:sp>
        <p:cxnSp>
          <p:nvCxnSpPr>
            <p:cNvPr id="21519" name="直接连接符 10">
              <a:extLst>
                <a:ext uri="{FF2B5EF4-FFF2-40B4-BE49-F238E27FC236}">
                  <a16:creationId xmlns:a16="http://schemas.microsoft.com/office/drawing/2014/main" id="{6B5BB84D-4EF3-4689-AB36-87FEEDEB5DD5}"/>
                </a:ext>
              </a:extLst>
            </p:cNvPr>
            <p:cNvCxnSpPr>
              <a:cxnSpLocks noChangeShapeType="1"/>
              <a:stCxn id="14345" idx="4"/>
              <a:endCxn id="14340" idx="0"/>
            </p:cNvCxnSpPr>
            <p:nvPr/>
          </p:nvCxnSpPr>
          <p:spPr bwMode="auto">
            <a:xfrm>
              <a:off x="2734815" y="3285333"/>
              <a:ext cx="595107" cy="575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0" name="直接连接符 11">
              <a:extLst>
                <a:ext uri="{FF2B5EF4-FFF2-40B4-BE49-F238E27FC236}">
                  <a16:creationId xmlns:a16="http://schemas.microsoft.com/office/drawing/2014/main" id="{E78D1B8A-5E7D-4908-83A8-5AA2E94E7503}"/>
                </a:ext>
              </a:extLst>
            </p:cNvPr>
            <p:cNvCxnSpPr>
              <a:cxnSpLocks noChangeShapeType="1"/>
              <a:stCxn id="14340" idx="2"/>
            </p:cNvCxnSpPr>
            <p:nvPr/>
          </p:nvCxnSpPr>
          <p:spPr bwMode="auto">
            <a:xfrm flipH="1">
              <a:off x="3031544" y="4366448"/>
              <a:ext cx="298378" cy="9350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49" name="椭圆 12">
              <a:extLst>
                <a:ext uri="{FF2B5EF4-FFF2-40B4-BE49-F238E27FC236}">
                  <a16:creationId xmlns:a16="http://schemas.microsoft.com/office/drawing/2014/main" id="{8A2F1A5F-D3D5-4C69-A192-EE25BDEBE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2236" y="2781300"/>
              <a:ext cx="1814993" cy="46750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课程名称</a:t>
              </a:r>
            </a:p>
          </p:txBody>
        </p:sp>
        <p:sp>
          <p:nvSpPr>
            <p:cNvPr id="14350" name="椭圆 13">
              <a:extLst>
                <a:ext uri="{FF2B5EF4-FFF2-40B4-BE49-F238E27FC236}">
                  <a16:creationId xmlns:a16="http://schemas.microsoft.com/office/drawing/2014/main" id="{B87E338E-E67D-46A7-A8A7-B316C33AF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1255" y="5264942"/>
              <a:ext cx="1969952" cy="46750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 u="sng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课程编号</a:t>
              </a:r>
            </a:p>
          </p:txBody>
        </p:sp>
        <p:cxnSp>
          <p:nvCxnSpPr>
            <p:cNvPr id="21523" name="直接连接符 14">
              <a:extLst>
                <a:ext uri="{FF2B5EF4-FFF2-40B4-BE49-F238E27FC236}">
                  <a16:creationId xmlns:a16="http://schemas.microsoft.com/office/drawing/2014/main" id="{9180B023-6817-41EA-BFF8-FB23978B145C}"/>
                </a:ext>
              </a:extLst>
            </p:cNvPr>
            <p:cNvCxnSpPr>
              <a:cxnSpLocks noChangeShapeType="1"/>
              <a:endCxn id="14341" idx="0"/>
            </p:cNvCxnSpPr>
            <p:nvPr/>
          </p:nvCxnSpPr>
          <p:spPr bwMode="auto">
            <a:xfrm flipH="1">
              <a:off x="7434675" y="3241504"/>
              <a:ext cx="694016" cy="5825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4" name="直接连接符 15">
              <a:extLst>
                <a:ext uri="{FF2B5EF4-FFF2-40B4-BE49-F238E27FC236}">
                  <a16:creationId xmlns:a16="http://schemas.microsoft.com/office/drawing/2014/main" id="{30291EA4-B670-4A5E-A9C9-2B8BAA5B0BA9}"/>
                </a:ext>
              </a:extLst>
            </p:cNvPr>
            <p:cNvCxnSpPr>
              <a:cxnSpLocks noChangeShapeType="1"/>
              <a:stCxn id="14341" idx="2"/>
            </p:cNvCxnSpPr>
            <p:nvPr/>
          </p:nvCxnSpPr>
          <p:spPr bwMode="auto">
            <a:xfrm>
              <a:off x="7434675" y="4329924"/>
              <a:ext cx="863811" cy="9350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3" name="椭圆 16">
              <a:extLst>
                <a:ext uri="{FF2B5EF4-FFF2-40B4-BE49-F238E27FC236}">
                  <a16:creationId xmlns:a16="http://schemas.microsoft.com/office/drawing/2014/main" id="{F4E2AB8D-32F1-495B-AFF1-9D0632BE6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208" y="2815997"/>
              <a:ext cx="1008879" cy="469336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>
                  <a:solidFill>
                    <a:srgbClr val="8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成绩</a:t>
              </a:r>
            </a:p>
          </p:txBody>
        </p:sp>
        <p:cxnSp>
          <p:nvCxnSpPr>
            <p:cNvPr id="21526" name="直接连接符 17">
              <a:extLst>
                <a:ext uri="{FF2B5EF4-FFF2-40B4-BE49-F238E27FC236}">
                  <a16:creationId xmlns:a16="http://schemas.microsoft.com/office/drawing/2014/main" id="{848CB88C-3AFA-4453-AD72-7CE774135B28}"/>
                </a:ext>
              </a:extLst>
            </p:cNvPr>
            <p:cNvCxnSpPr>
              <a:cxnSpLocks noChangeShapeType="1"/>
              <a:endCxn id="14340" idx="0"/>
            </p:cNvCxnSpPr>
            <p:nvPr/>
          </p:nvCxnSpPr>
          <p:spPr bwMode="auto">
            <a:xfrm flipH="1">
              <a:off x="3329923" y="3285333"/>
              <a:ext cx="557191" cy="575255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30">
            <a:extLst>
              <a:ext uri="{FF2B5EF4-FFF2-40B4-BE49-F238E27FC236}">
                <a16:creationId xmlns:a16="http://schemas.microsoft.com/office/drawing/2014/main" id="{D2F4697A-3427-4FAE-870E-94370123DEA9}"/>
              </a:ext>
            </a:extLst>
          </p:cNvPr>
          <p:cNvGrpSpPr>
            <a:grpSpLocks/>
          </p:cNvGrpSpPr>
          <p:nvPr/>
        </p:nvGrpSpPr>
        <p:grpSpPr bwMode="auto">
          <a:xfrm>
            <a:off x="5624513" y="1879600"/>
            <a:ext cx="852487" cy="1439863"/>
            <a:chOff x="4233" y="1460"/>
            <a:chExt cx="1082" cy="624"/>
          </a:xfrm>
        </p:grpSpPr>
        <p:sp>
          <p:nvSpPr>
            <p:cNvPr id="21510" name="Rectangle 28">
              <a:extLst>
                <a:ext uri="{FF2B5EF4-FFF2-40B4-BE49-F238E27FC236}">
                  <a16:creationId xmlns:a16="http://schemas.microsoft.com/office/drawing/2014/main" id="{6D09D5DB-E003-44E4-9FCB-7B631980C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" y="1460"/>
              <a:ext cx="1066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学生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 u="sng"/>
                <a:t>学号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姓名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成绩</a:t>
              </a:r>
              <a:r>
                <a:rPr kumimoji="0" lang="en-US" altLang="zh-CN" sz="2000" b="0"/>
                <a:t>   </a:t>
              </a:r>
              <a:r>
                <a:rPr kumimoji="0" lang="zh-CN" altLang="en-US" sz="2000" b="0">
                  <a:solidFill>
                    <a:srgbClr val="800000"/>
                  </a:solidFill>
                </a:rPr>
                <a:t>数学</a:t>
              </a:r>
              <a:r>
                <a:rPr kumimoji="0" lang="en-US" altLang="zh-CN" sz="2000" b="0">
                  <a:solidFill>
                    <a:srgbClr val="800000"/>
                  </a:solidFill>
                </a:rPr>
                <a:t>68,</a:t>
              </a:r>
              <a:r>
                <a:rPr kumimoji="0" lang="zh-CN" altLang="en-US" sz="2000" b="0">
                  <a:solidFill>
                    <a:srgbClr val="800000"/>
                  </a:solidFill>
                </a:rPr>
                <a:t>英语</a:t>
              </a:r>
              <a:r>
                <a:rPr kumimoji="0" lang="en-US" altLang="zh-CN" sz="2000" b="0">
                  <a:solidFill>
                    <a:srgbClr val="800000"/>
                  </a:solidFill>
                </a:rPr>
                <a:t>80</a:t>
              </a:r>
              <a:r>
                <a:rPr kumimoji="0" lang="zh-CN" altLang="en-US" sz="2000" b="0">
                  <a:solidFill>
                    <a:srgbClr val="800000"/>
                  </a:solidFill>
                </a:rPr>
                <a:t>，</a:t>
              </a:r>
              <a:r>
                <a:rPr kumimoji="0" lang="is-IS" altLang="zh-CN" sz="2000" b="0">
                  <a:solidFill>
                    <a:srgbClr val="800000"/>
                  </a:solidFill>
                </a:rPr>
                <a:t>…</a:t>
              </a:r>
              <a:endParaRPr kumimoji="0" lang="zh-CN" altLang="en-US" sz="2000" b="0">
                <a:solidFill>
                  <a:srgbClr val="800000"/>
                </a:solidFill>
              </a:endParaRPr>
            </a:p>
          </p:txBody>
        </p:sp>
        <p:sp>
          <p:nvSpPr>
            <p:cNvPr id="24" name="Line 29">
              <a:extLst>
                <a:ext uri="{FF2B5EF4-FFF2-40B4-BE49-F238E27FC236}">
                  <a16:creationId xmlns:a16="http://schemas.microsoft.com/office/drawing/2014/main" id="{283EF657-BB16-4D75-AFEA-870EB0E08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3" y="1652"/>
              <a:ext cx="10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algn="r">
                <a:defRPr/>
              </a:pPr>
              <a:endParaRPr lang="zh-CN" altLang="en-US" b="0">
                <a:latin typeface="+mn-ea"/>
                <a:ea typeface="+mn-ea"/>
                <a:cs typeface="黑体" charset="0"/>
              </a:endParaRPr>
            </a:p>
          </p:txBody>
        </p:sp>
      </p:grpSp>
      <p:sp>
        <p:nvSpPr>
          <p:cNvPr id="21509" name="矩形 25">
            <a:extLst>
              <a:ext uri="{FF2B5EF4-FFF2-40B4-BE49-F238E27FC236}">
                <a16:creationId xmlns:a16="http://schemas.microsoft.com/office/drawing/2014/main" id="{FD16F0D1-9407-4D6F-8DD5-78FC34311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450" y="127000"/>
            <a:ext cx="2492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确定属性的位置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1069079">
  <a:themeElements>
    <a:clrScheme name="01069079 1">
      <a:dk1>
        <a:srgbClr val="545472"/>
      </a:dk1>
      <a:lt1>
        <a:srgbClr val="FFFFFF"/>
      </a:lt1>
      <a:dk2>
        <a:srgbClr val="892D5B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CCCCFF"/>
      </a:hlink>
      <a:folHlink>
        <a:srgbClr val="D9D9E5"/>
      </a:folHlink>
    </a:clrScheme>
    <a:fontScheme name="01069079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66FF"/>
            </a:solidFill>
            <a:effectLst/>
            <a:latin typeface="黑体" pitchFamily="2" charset="-122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66FF"/>
            </a:solidFill>
            <a:effectLst/>
            <a:latin typeface="黑体" pitchFamily="2" charset="-122"/>
            <a:ea typeface="黑体" pitchFamily="2" charset="-122"/>
          </a:defRPr>
        </a:defPPr>
      </a:lstStyle>
    </a:lnDef>
  </a:objectDefaults>
  <a:extraClrSchemeLst>
    <a:extraClrScheme>
      <a:clrScheme name="01069079 1">
        <a:dk1>
          <a:srgbClr val="545472"/>
        </a:dk1>
        <a:lt1>
          <a:srgbClr val="FFFFFF"/>
        </a:lt1>
        <a:dk2>
          <a:srgbClr val="892D5B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CCCCFF"/>
        </a:hlink>
        <a:folHlink>
          <a:srgbClr val="D9D9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B7B7FF"/>
        </a:hlink>
        <a:folHlink>
          <a:srgbClr val="BCD8E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9DC6D5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CCDFE7"/>
        </a:accent5>
        <a:accent6>
          <a:srgbClr val="CD96B1"/>
        </a:accent6>
        <a:hlink>
          <a:srgbClr val="B7B7FF"/>
        </a:hlink>
        <a:folHlink>
          <a:srgbClr val="F2D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D5BAFC"/>
        </a:hlink>
        <a:folHlink>
          <a:srgbClr val="D7D9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FBE9BB"/>
        </a:hlink>
        <a:folHlink>
          <a:srgbClr val="CFE2C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D1EC9C"/>
        </a:hlink>
        <a:folHlink>
          <a:srgbClr val="EFE5C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01069079</Template>
  <TotalTime>70</TotalTime>
  <Words>2042</Words>
  <Application>Microsoft Office PowerPoint</Application>
  <PresentationFormat>全屏显示(4:3)</PresentationFormat>
  <Paragraphs>420</Paragraphs>
  <Slides>26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黑体</vt:lpstr>
      <vt:lpstr>楷体_GB2312</vt:lpstr>
      <vt:lpstr>宋体</vt:lpstr>
      <vt:lpstr>Arial</vt:lpstr>
      <vt:lpstr>Helvetica</vt:lpstr>
      <vt:lpstr>Tahoma</vt:lpstr>
      <vt:lpstr>Times New Roman</vt:lpstr>
      <vt:lpstr>Wingdings</vt:lpstr>
      <vt:lpstr>01069079</vt:lpstr>
      <vt:lpstr>第5讲：                     E-R模型扩展知识</vt:lpstr>
      <vt:lpstr>继承</vt:lpstr>
      <vt:lpstr>主要学习目标</vt:lpstr>
      <vt:lpstr>思考问题</vt:lpstr>
      <vt:lpstr>案例1.a：学院对象的表示</vt:lpstr>
      <vt:lpstr>PowerPoint 演示文稿</vt:lpstr>
      <vt:lpstr>方法二：将所有学院看作一个实体集</vt:lpstr>
      <vt:lpstr>案例2：学生成绩的表示</vt:lpstr>
      <vt:lpstr>设计方法一：放在学生实体集中</vt:lpstr>
      <vt:lpstr>设计方法二：放在课程实体集中</vt:lpstr>
      <vt:lpstr>设计方法三：：放在联系上</vt:lpstr>
      <vt:lpstr>案例3：工资和岗位的表示</vt:lpstr>
      <vt:lpstr>案例4: 电话信息的表示</vt:lpstr>
      <vt:lpstr>【例】零件的销售价格是一个多值属性（经销、代销、批发、零售）</vt:lpstr>
      <vt:lpstr>PowerPoint 演示文稿</vt:lpstr>
      <vt:lpstr>案例5：选课信息的表示</vt:lpstr>
      <vt:lpstr>案例6：家属（爱人）信息的表示</vt:lpstr>
      <vt:lpstr>案例7:父母关系的表示</vt:lpstr>
      <vt:lpstr>案例8:教师指导学生做项目的表示</vt:lpstr>
      <vt:lpstr>二 扩展E-R模型</vt:lpstr>
      <vt:lpstr>相交与不相交特化的另一示例</vt:lpstr>
      <vt:lpstr>2.2 聚集</vt:lpstr>
      <vt:lpstr>PowerPoint 演示文稿</vt:lpstr>
      <vt:lpstr>随堂小测试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第5讲：                     E-R模型扩展知识</dc:title>
  <dc:subject/>
  <dc:creator>Microsoft Office 用户</dc:creator>
  <cp:keywords/>
  <dc:description/>
  <cp:lastModifiedBy>ylredleaf@sina.com</cp:lastModifiedBy>
  <cp:revision>9</cp:revision>
  <dcterms:created xsi:type="dcterms:W3CDTF">2017-03-06T07:45:41Z</dcterms:created>
  <dcterms:modified xsi:type="dcterms:W3CDTF">2021-05-08T05:50:33Z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TC010690792052</vt:lpwstr>
  </property>
</Properties>
</file>