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668" r:id="rId3"/>
    <p:sldId id="669" r:id="rId4"/>
    <p:sldId id="670" r:id="rId5"/>
    <p:sldId id="359" r:id="rId6"/>
    <p:sldId id="38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6" r:id="rId19"/>
    <p:sldId id="377" r:id="rId20"/>
    <p:sldId id="378" r:id="rId21"/>
    <p:sldId id="379" r:id="rId22"/>
    <p:sldId id="348" r:id="rId23"/>
    <p:sldId id="381" r:id="rId24"/>
    <p:sldId id="349" r:id="rId25"/>
    <p:sldId id="350" r:id="rId26"/>
    <p:sldId id="352" r:id="rId27"/>
    <p:sldId id="353" r:id="rId28"/>
    <p:sldId id="382" r:id="rId29"/>
    <p:sldId id="383" r:id="rId30"/>
    <p:sldId id="384" r:id="rId31"/>
    <p:sldId id="385" r:id="rId32"/>
    <p:sldId id="386" r:id="rId33"/>
    <p:sldId id="354" r:id="rId34"/>
    <p:sldId id="355" r:id="rId35"/>
    <p:sldId id="387" r:id="rId36"/>
    <p:sldId id="671" r:id="rId37"/>
    <p:sldId id="500" r:id="rId38"/>
  </p:sldIdLst>
  <p:sldSz cx="9144000" cy="6858000" type="screen4x3"/>
  <p:notesSz cx="6735763" cy="9799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0099FF"/>
    <a:srgbClr val="1306C0"/>
    <a:srgbClr val="0066FF"/>
    <a:srgbClr val="000000"/>
    <a:srgbClr val="F6C43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1D10B5B-E5DA-44F6-A01C-365F8A95A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42318E5-A04C-44BF-9F2A-DBC464864A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B24EF911-062E-41EB-AD4A-B613E17A11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71DD3A40-F5AF-4197-A00E-B82DFC3636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2114DC-7971-4402-98F1-A89BADD8D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3F782E9-914F-46ED-8515-7FE7B95CD6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12F40D0-EBFB-48ED-8874-BCF1EB2B88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71C1A4-2662-4F9F-A809-610CB23272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6AD0DEC-9513-444D-90D0-4AF06C0EB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C643DB0C-F9BA-4BCC-A127-7F40360706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106DC866-7609-492E-9F9E-0530D0F30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D668D1-9184-440E-86F3-025CE771EF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BD59C22-1B34-4215-B808-94E26AC32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388993-081F-4503-9D6D-8F07ACDA7122}" type="slidenum">
              <a:rPr lang="zh-CN" altLang="en-US" sz="1200" b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DC120E1-744C-43E5-8C11-823554233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D14A3E0-E0F7-4EE2-A6CD-307E0A42D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38C46EAB-88D0-4175-97F7-E13D0D099E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398584B-FD4C-4220-ABC2-6DCC0DC5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幻灯片编号占位符 3">
            <a:extLst>
              <a:ext uri="{FF2B5EF4-FFF2-40B4-BE49-F238E27FC236}">
                <a16:creationId xmlns:a16="http://schemas.microsoft.com/office/drawing/2014/main" id="{E4DEE4EB-F744-4DCB-B014-65165C72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BC3B7A-2DDA-4A65-82FC-5BD3AB89E427}" type="slidenum">
              <a:rPr lang="zh-CN" altLang="en-US" sz="1200" b="0">
                <a:solidFill>
                  <a:schemeClr val="tx1"/>
                </a:solidFill>
              </a:rPr>
              <a:pPr/>
              <a:t>13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CDF84A0-D301-4E1C-8B83-9E95A6E0E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00E32D-0470-49AB-9230-4A67C0A2C853}" type="slidenum">
              <a:rPr lang="en-US" altLang="zh-CN" sz="1200" b="0">
                <a:solidFill>
                  <a:schemeClr val="tx1"/>
                </a:solidFill>
              </a:rPr>
              <a:pPr/>
              <a:t>29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F329218-7778-4306-AC63-C4783EE35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AE8EB5F-0925-4E6B-8382-9F4F7D636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55BBFC1-2445-4716-8D38-542B0498F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04635D-94C6-4C69-8753-EC75E71ADA6A}" type="slidenum">
              <a:rPr lang="en-US" altLang="zh-CN" sz="1200" b="0">
                <a:solidFill>
                  <a:schemeClr val="tx1"/>
                </a:solidFill>
              </a:rPr>
              <a:pPr/>
              <a:t>30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8607387-500A-4A25-977C-6303DE08B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0374514-0DE9-4337-9F78-EDBBB9544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A27B376-0BBB-4868-B680-0B80C9870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F19B94-5A3A-4075-9F57-07CAD45E8713}" type="slidenum">
              <a:rPr lang="en-US" altLang="zh-CN" sz="1200" b="0">
                <a:solidFill>
                  <a:schemeClr val="tx1"/>
                </a:solidFill>
              </a:rPr>
              <a:pPr/>
              <a:t>31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57DDBEE-937D-4EE0-B2A3-7F2C08516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6F247E-330E-469E-A417-DAE9871BB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837994E-167D-4643-910E-30AAD16D4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337500-5220-4786-A214-A4B4015B1EF3}" type="slidenum">
              <a:rPr lang="en-US" altLang="zh-CN" sz="1200" b="0">
                <a:solidFill>
                  <a:schemeClr val="tx1"/>
                </a:solidFill>
              </a:rPr>
              <a:pPr/>
              <a:t>32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CD2FE79-7756-493A-A30E-0FA807296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0DF1488-A5A7-4507-A7BE-D7209ED84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26E200D-E3EC-4563-866D-1D87121DCFA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D971450-5A86-42AE-9256-5276E634C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E176DC6-37B0-4A32-8528-C62DD1C09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800AA75-08B3-4CEE-8459-551762F9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DB6CA9F-B61F-482A-8C4A-D91B8AFD1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3CDA39C-1641-4947-9B6E-D8D693123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7EC95DE-A66A-4165-957C-CB09F7A17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51961A-D17A-495D-9A95-59A7BAA41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4A1A438-CF2A-4329-B701-4EC6311F1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B2FB0F2-1E96-4B4A-95B4-58CE1F7FA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DE3CB30-9B04-41CF-AD48-41792CF26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8AD9998-D7D7-41DB-B28C-630036648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913B0422-082F-4E88-837E-A972F734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1DCF30-1236-407C-BB6D-40497E40E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B484668-3DE0-431E-A10D-DFB94EADF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A973685-311F-4844-BD0A-F0BE25B67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9B59B67-8804-46A6-98B5-753639AC5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E13B921-B3E2-4153-9424-E1BD99B20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49034B7-73DB-4B20-B0B5-34822FCB4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63B40A2-8F82-42E9-8C08-083A1040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7E75FA8-43A3-4414-AEF3-EAF652630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4838B9A-7C44-417F-9BF5-7A782A29D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06195E95-15B5-4CA2-B03D-87E6A18D0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5D0940BA-9381-49E8-B5BB-80F6C2852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55AD0ADB-9515-4BD1-AB9C-B994B907B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1597F25E-32A7-479C-A77C-0C747B4D8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9214CC5-F722-43F5-87F7-95D7F8FC93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1B6E39-6B18-44C9-AD60-365B7969B1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601E6-EBC4-4AD8-905B-9971BD51F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6D2AC0-757B-4DC3-B912-44E3B5A10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632C6-BE2E-4404-8C9F-07DAB43447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22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4EA555-33AE-4D67-A502-48A167A59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91973C-8028-49F0-A4DC-EDF11B6E7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85E8F6-5DC1-49E4-A6DA-D8172EB84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6DC81-A62E-4D5F-919A-91F5FCADA9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17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D7427-3415-429B-8C01-64C47F7E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376FD-9803-404A-96B4-35D0C1E8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1117F6C8-A527-4AE6-A294-9A38D579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953157-FE84-45DF-80B2-F8CC0B462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9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2588" y="1296988"/>
            <a:ext cx="4113212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96988"/>
            <a:ext cx="4113213" cy="2436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113213" cy="2436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35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2B9C21-104F-4CEA-9C48-BD22C62CD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2E460C-0B74-4375-8843-734D08906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5F739F-F39D-4B1B-A1B5-5D6D8B2AC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F3F3-A954-4F44-9FDE-2C17129CB3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2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62844A-CA31-41A3-BD1E-66C925103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9221E6-042C-445C-A480-C236128D8F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188D89-C0D6-4F61-8195-ACB4F02A0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4359F-2F32-47B6-8028-DAC9EBB081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8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1D678-B306-4509-8C44-3C9BB1917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176C-A8CE-4CBC-9773-40406629E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04DB3-524B-48A8-97E4-9EAB934C9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2241D-0FE9-4D44-BE1A-5D62673545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FA9FB8-E4A9-429B-B14D-05F45F08E2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55E2B6-116B-46FF-ACAA-4976AAD873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109BAF-09C5-455C-A61C-92CF283C98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43BE-987D-4321-A812-214545359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15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5B0D91-65C9-439C-9519-76A66E906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6BA897-9198-48C4-9A43-1277D54EE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C31A7D-5213-4292-8BE4-7355016329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23F1A-7E6A-4547-8A6D-8F93EC5FEC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14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CEEE16-1C23-4A7F-986F-7B2AF6935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FFEDED-717A-4B61-86EE-FCEAA5CDD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710F32-9D4C-429A-B64A-04BE682A4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1557A-B5DA-42C7-AF7A-C56C26E81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63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BDB33-15ED-41CE-8DC6-8A8F3E1A5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CB2A3-8BE7-47B7-967A-CEDE56AC0D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8D59B-9E8C-45EC-A414-BB5FC8D59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2A83F-1972-44AC-84EB-EADEEE6583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25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4D6C2-8F25-4642-AA87-464F49595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20F6D-6072-4C7F-8B97-5D595A4CD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DFD4E-5FB8-4D34-AD63-A7EFF46DE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58905-65DF-4884-8FC0-79F4E5110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2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>
            <a:extLst>
              <a:ext uri="{FF2B5EF4-FFF2-40B4-BE49-F238E27FC236}">
                <a16:creationId xmlns:a16="http://schemas.microsoft.com/office/drawing/2014/main" id="{3A6A0297-6685-4076-8CB8-004DF9882F5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>
              <a:extLst>
                <a:ext uri="{FF2B5EF4-FFF2-40B4-BE49-F238E27FC236}">
                  <a16:creationId xmlns:a16="http://schemas.microsoft.com/office/drawing/2014/main" id="{EBA68765-84D8-4993-A935-D8D6BCE1E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>
                <a:extLst>
                  <a:ext uri="{FF2B5EF4-FFF2-40B4-BE49-F238E27FC236}">
                    <a16:creationId xmlns:a16="http://schemas.microsoft.com/office/drawing/2014/main" id="{1F82C061-5132-4228-A1E6-61164BC80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091A7CA3-C5F6-4FB3-8A61-36A6FCEF8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>
                <a:extLst>
                  <a:ext uri="{FF2B5EF4-FFF2-40B4-BE49-F238E27FC236}">
                    <a16:creationId xmlns:a16="http://schemas.microsoft.com/office/drawing/2014/main" id="{6AE78896-1CAB-4C24-9D4A-09E1FEDEF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0" name="Freeform 11">
                <a:extLst>
                  <a:ext uri="{FF2B5EF4-FFF2-40B4-BE49-F238E27FC236}">
                    <a16:creationId xmlns:a16="http://schemas.microsoft.com/office/drawing/2014/main" id="{A3384BF8-CE07-4214-B931-0F691A55E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>
                <a:extLst>
                  <a:ext uri="{FF2B5EF4-FFF2-40B4-BE49-F238E27FC236}">
                    <a16:creationId xmlns:a16="http://schemas.microsoft.com/office/drawing/2014/main" id="{719A0847-8E56-43A1-A3F0-96C470B58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>
                <a:extLst>
                  <a:ext uri="{FF2B5EF4-FFF2-40B4-BE49-F238E27FC236}">
                    <a16:creationId xmlns:a16="http://schemas.microsoft.com/office/drawing/2014/main" id="{4951978B-1EEB-4ADE-ABE4-E4119F692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>
                <a:extLst>
                  <a:ext uri="{FF2B5EF4-FFF2-40B4-BE49-F238E27FC236}">
                    <a16:creationId xmlns:a16="http://schemas.microsoft.com/office/drawing/2014/main" id="{166DBABA-5783-4313-881A-D907A135C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>
                <a:extLst>
                  <a:ext uri="{FF2B5EF4-FFF2-40B4-BE49-F238E27FC236}">
                    <a16:creationId xmlns:a16="http://schemas.microsoft.com/office/drawing/2014/main" id="{4B1EBDE1-14C1-422B-B2C1-69E054221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>
                <a:extLst>
                  <a:ext uri="{FF2B5EF4-FFF2-40B4-BE49-F238E27FC236}">
                    <a16:creationId xmlns:a16="http://schemas.microsoft.com/office/drawing/2014/main" id="{D99BB71C-7E58-4F2B-9C26-530F9AC7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>
                <a:extLst>
                  <a:ext uri="{FF2B5EF4-FFF2-40B4-BE49-F238E27FC236}">
                    <a16:creationId xmlns:a16="http://schemas.microsoft.com/office/drawing/2014/main" id="{6887DD90-8407-4AA0-99DB-BD6E8508E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>
                <a:extLst>
                  <a:ext uri="{FF2B5EF4-FFF2-40B4-BE49-F238E27FC236}">
                    <a16:creationId xmlns:a16="http://schemas.microsoft.com/office/drawing/2014/main" id="{091433AD-EFC5-4726-B9EC-38455998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>
                <a:extLst>
                  <a:ext uri="{FF2B5EF4-FFF2-40B4-BE49-F238E27FC236}">
                    <a16:creationId xmlns:a16="http://schemas.microsoft.com/office/drawing/2014/main" id="{E1CED95D-160E-4635-8526-4038472C4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>
                <a:extLst>
                  <a:ext uri="{FF2B5EF4-FFF2-40B4-BE49-F238E27FC236}">
                    <a16:creationId xmlns:a16="http://schemas.microsoft.com/office/drawing/2014/main" id="{4C5AF2C4-A73D-48C9-BB7F-6D5F04A3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>
                <a:extLst>
                  <a:ext uri="{FF2B5EF4-FFF2-40B4-BE49-F238E27FC236}">
                    <a16:creationId xmlns:a16="http://schemas.microsoft.com/office/drawing/2014/main" id="{2AD5423C-9BB2-489C-AEF2-EAE796B69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>
                <a:extLst>
                  <a:ext uri="{FF2B5EF4-FFF2-40B4-BE49-F238E27FC236}">
                    <a16:creationId xmlns:a16="http://schemas.microsoft.com/office/drawing/2014/main" id="{4A5C57E4-5CD1-46F4-BC2A-0CC826B97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>
                <a:extLst>
                  <a:ext uri="{FF2B5EF4-FFF2-40B4-BE49-F238E27FC236}">
                    <a16:creationId xmlns:a16="http://schemas.microsoft.com/office/drawing/2014/main" id="{B4870D6D-F1BA-48D0-8668-78824B124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>
                <a:extLst>
                  <a:ext uri="{FF2B5EF4-FFF2-40B4-BE49-F238E27FC236}">
                    <a16:creationId xmlns:a16="http://schemas.microsoft.com/office/drawing/2014/main" id="{18F504B8-9C54-4D02-A1A8-856D056F4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54" name="Freeform 25">
                <a:extLst>
                  <a:ext uri="{FF2B5EF4-FFF2-40B4-BE49-F238E27FC236}">
                    <a16:creationId xmlns:a16="http://schemas.microsoft.com/office/drawing/2014/main" id="{5F2B650D-05CF-4CE3-BB2D-57064590E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>
                <a:extLst>
                  <a:ext uri="{FF2B5EF4-FFF2-40B4-BE49-F238E27FC236}">
                    <a16:creationId xmlns:a16="http://schemas.microsoft.com/office/drawing/2014/main" id="{1D9F68F5-55C0-4862-ACA3-42BC9201D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Freeform 27">
                <a:extLst>
                  <a:ext uri="{FF2B5EF4-FFF2-40B4-BE49-F238E27FC236}">
                    <a16:creationId xmlns:a16="http://schemas.microsoft.com/office/drawing/2014/main" id="{ABCF8516-6DDC-45D2-A4A1-AB7585319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5" name="Freeform 28">
                <a:extLst>
                  <a:ext uri="{FF2B5EF4-FFF2-40B4-BE49-F238E27FC236}">
                    <a16:creationId xmlns:a16="http://schemas.microsoft.com/office/drawing/2014/main" id="{819F2BAA-C565-4AD9-B907-68A956F3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58" name="Freeform 29">
                <a:extLst>
                  <a:ext uri="{FF2B5EF4-FFF2-40B4-BE49-F238E27FC236}">
                    <a16:creationId xmlns:a16="http://schemas.microsoft.com/office/drawing/2014/main" id="{8EA61D23-ACD4-4183-A229-EC133939E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>
              <a:extLst>
                <a:ext uri="{FF2B5EF4-FFF2-40B4-BE49-F238E27FC236}">
                  <a16:creationId xmlns:a16="http://schemas.microsoft.com/office/drawing/2014/main" id="{D7A7A808-915D-4850-BBEE-C32A70C8E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>
                <a:extLst>
                  <a:ext uri="{FF2B5EF4-FFF2-40B4-BE49-F238E27FC236}">
                    <a16:creationId xmlns:a16="http://schemas.microsoft.com/office/drawing/2014/main" id="{E01E3AAC-C5BD-4E9B-A34B-606F1BB9E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>
                <a:extLst>
                  <a:ext uri="{FF2B5EF4-FFF2-40B4-BE49-F238E27FC236}">
                    <a16:creationId xmlns:a16="http://schemas.microsoft.com/office/drawing/2014/main" id="{2269801C-EC54-4262-8C58-A4CDB1955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>
                <a:extLst>
                  <a:ext uri="{FF2B5EF4-FFF2-40B4-BE49-F238E27FC236}">
                    <a16:creationId xmlns:a16="http://schemas.microsoft.com/office/drawing/2014/main" id="{42F90F3E-F710-4701-8A30-C52605802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8FA31D9C-0DFF-4734-9A14-18B766898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2E3E7C2-99FE-4C26-8F7D-B43774E2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C5DB5D-2735-423C-AB35-1F94EBA377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charset="0"/>
                <a:cs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5443EB-B2EF-48CB-AB24-9B824A3CD1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charset="0"/>
                <a:cs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3DB917-6404-4A4C-A0A8-3BBE21B3C5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4FCFE039-9883-4C31-8B46-B8EF1A2815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2" r:id="rId12"/>
    <p:sldLayoutId id="21474838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3915E21-E16F-47AE-AFC3-7618A6575C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55675" y="1025525"/>
            <a:ext cx="7864475" cy="4346575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40000"/>
              </a:spcBef>
              <a:defRPr/>
            </a:pPr>
            <a:br>
              <a:rPr kumimoji="0" lang="en-US" altLang="zh-CN" sz="16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24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1800" b="1" dirty="0"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en-US" altLang="zh-CN" sz="1800" b="1" dirty="0">
                <a:ea typeface="楷体_GB2312" pitchFamily="49" charset="-122"/>
                <a:cs typeface="Tahoma" panose="020B0604030504040204" pitchFamily="34" charset="0"/>
              </a:rPr>
              <a:t>	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  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关系模型</a:t>
            </a:r>
            <a:b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zh-CN" altLang="en-US" sz="2000" dirty="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600" dirty="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</a:t>
            </a:r>
            <a:b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endParaRPr kumimoji="0" lang="en-US" altLang="zh-CN" sz="1800" dirty="0">
              <a:solidFill>
                <a:srgbClr val="0066FF"/>
              </a:solidFill>
              <a:latin typeface="Times New Roman" panose="02020603050405020304" pitchFamily="18" charset="0"/>
              <a:ea typeface="楷体_GB2312" pitchFamily="49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70083F6C-C6CC-4A54-B413-D81BC92D8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700213"/>
            <a:ext cx="7772400" cy="4249737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解决方法二：虚拟记录</a:t>
            </a:r>
            <a:r>
              <a:rPr lang="zh-CN" altLang="zh-CN" sz="2400" b="1"/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优化方法</a:t>
            </a:r>
            <a:r>
              <a:rPr lang="en-US" altLang="zh-CN" sz="2400" b="1"/>
              <a:t>)</a:t>
            </a:r>
          </a:p>
          <a:p>
            <a:pPr>
              <a:buFontTx/>
              <a:buNone/>
            </a:pPr>
            <a:r>
              <a:rPr lang="en-US" altLang="zh-CN" sz="2400"/>
              <a:t>	</a:t>
            </a:r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对</a:t>
            </a:r>
            <a:r>
              <a:rPr lang="en-US" altLang="zh-CN" sz="2400"/>
              <a:t>M</a:t>
            </a:r>
            <a:r>
              <a:rPr lang="zh-CN" altLang="en-US" sz="2400"/>
              <a:t>：</a:t>
            </a:r>
            <a:r>
              <a:rPr lang="en-US" altLang="zh-CN" sz="2400"/>
              <a:t>N</a:t>
            </a:r>
            <a:r>
              <a:rPr lang="zh-CN" altLang="en-US" sz="2400"/>
              <a:t>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对多双亲联系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>
                <a:solidFill>
                  <a:srgbClr val="0000FF"/>
                </a:solidFill>
              </a:rPr>
              <a:t>不足：指针操作增加开销</a:t>
            </a:r>
          </a:p>
        </p:txBody>
      </p:sp>
      <p:grpSp>
        <p:nvGrpSpPr>
          <p:cNvPr id="17411" name="Group 20">
            <a:extLst>
              <a:ext uri="{FF2B5EF4-FFF2-40B4-BE49-F238E27FC236}">
                <a16:creationId xmlns:a16="http://schemas.microsoft.com/office/drawing/2014/main" id="{821AE97A-72CA-4EAB-BECD-A8F209F94A9A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276475"/>
            <a:ext cx="2112963" cy="1223963"/>
            <a:chOff x="3152" y="1298"/>
            <a:chExt cx="1331" cy="771"/>
          </a:xfrm>
        </p:grpSpPr>
        <p:sp>
          <p:nvSpPr>
            <p:cNvPr id="17424" name="Rectangle 5">
              <a:extLst>
                <a:ext uri="{FF2B5EF4-FFF2-40B4-BE49-F238E27FC236}">
                  <a16:creationId xmlns:a16="http://schemas.microsoft.com/office/drawing/2014/main" id="{3907CB9D-E64F-46BA-AA5C-68BAD9881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29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7425" name="Rectangle 6">
              <a:extLst>
                <a:ext uri="{FF2B5EF4-FFF2-40B4-BE49-F238E27FC236}">
                  <a16:creationId xmlns:a16="http://schemas.microsoft.com/office/drawing/2014/main" id="{19BD8C7C-CD8C-47BF-AA22-4338435D6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3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</a:p>
          </p:txBody>
        </p:sp>
        <p:sp>
          <p:nvSpPr>
            <p:cNvPr id="17426" name="Rectangle 7">
              <a:extLst>
                <a:ext uri="{FF2B5EF4-FFF2-40B4-BE49-F238E27FC236}">
                  <a16:creationId xmlns:a16="http://schemas.microsoft.com/office/drawing/2014/main" id="{41365129-A4F8-449A-89DA-A095D3B1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9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</a:p>
          </p:txBody>
        </p:sp>
        <p:sp>
          <p:nvSpPr>
            <p:cNvPr id="17427" name="Rectangle 8">
              <a:extLst>
                <a:ext uri="{FF2B5EF4-FFF2-40B4-BE49-F238E27FC236}">
                  <a16:creationId xmlns:a16="http://schemas.microsoft.com/office/drawing/2014/main" id="{9B054C7F-66D7-4AA4-AA26-C60C83AC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83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</a:p>
          </p:txBody>
        </p:sp>
        <p:sp>
          <p:nvSpPr>
            <p:cNvPr id="17428" name="Line 9">
              <a:extLst>
                <a:ext uri="{FF2B5EF4-FFF2-40B4-BE49-F238E27FC236}">
                  <a16:creationId xmlns:a16="http://schemas.microsoft.com/office/drawing/2014/main" id="{4424EB77-99DF-4245-8F82-EE8D065DD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15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0">
              <a:extLst>
                <a:ext uri="{FF2B5EF4-FFF2-40B4-BE49-F238E27FC236}">
                  <a16:creationId xmlns:a16="http://schemas.microsoft.com/office/drawing/2014/main" id="{6B7113EF-1B2A-4054-9E36-45C01EFE9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5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8">
              <a:extLst>
                <a:ext uri="{FF2B5EF4-FFF2-40B4-BE49-F238E27FC236}">
                  <a16:creationId xmlns:a16="http://schemas.microsoft.com/office/drawing/2014/main" id="{CF8A1F60-85C5-4E11-90B8-37ED149BE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4" y="1525"/>
              <a:ext cx="68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9">
              <a:extLst>
                <a:ext uri="{FF2B5EF4-FFF2-40B4-BE49-F238E27FC236}">
                  <a16:creationId xmlns:a16="http://schemas.microsoft.com/office/drawing/2014/main" id="{1DA2BA01-BD9B-43C7-972F-1CCDFF710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1525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2" name="Group 22">
            <a:extLst>
              <a:ext uri="{FF2B5EF4-FFF2-40B4-BE49-F238E27FC236}">
                <a16:creationId xmlns:a16="http://schemas.microsoft.com/office/drawing/2014/main" id="{0742579F-3705-4901-8664-75E884EA6BF0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4149725"/>
            <a:ext cx="2212975" cy="1439863"/>
            <a:chOff x="3742" y="2614"/>
            <a:chExt cx="1394" cy="907"/>
          </a:xfrm>
        </p:grpSpPr>
        <p:sp>
          <p:nvSpPr>
            <p:cNvPr id="17417" name="Rectangle 12">
              <a:extLst>
                <a:ext uri="{FF2B5EF4-FFF2-40B4-BE49-F238E27FC236}">
                  <a16:creationId xmlns:a16="http://schemas.microsoft.com/office/drawing/2014/main" id="{B7658FEE-C245-4F2C-8A36-27E6039A8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614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7418" name="Rectangle 13">
              <a:extLst>
                <a:ext uri="{FF2B5EF4-FFF2-40B4-BE49-F238E27FC236}">
                  <a16:creationId xmlns:a16="http://schemas.microsoft.com/office/drawing/2014/main" id="{E22F7D48-837D-40B6-B769-302BAFF88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282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7419" name="Line 14">
              <a:extLst>
                <a:ext uri="{FF2B5EF4-FFF2-40B4-BE49-F238E27FC236}">
                  <a16:creationId xmlns:a16="http://schemas.microsoft.com/office/drawing/2014/main" id="{D07338B2-95DB-4A4E-B2A4-8119CE16B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85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Rectangle 15">
              <a:extLst>
                <a:ext uri="{FF2B5EF4-FFF2-40B4-BE49-F238E27FC236}">
                  <a16:creationId xmlns:a16="http://schemas.microsoft.com/office/drawing/2014/main" id="{F656A699-3305-4CE9-9084-31B154D4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614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</a:p>
          </p:txBody>
        </p:sp>
        <p:sp>
          <p:nvSpPr>
            <p:cNvPr id="17421" name="Line 16">
              <a:extLst>
                <a:ext uri="{FF2B5EF4-FFF2-40B4-BE49-F238E27FC236}">
                  <a16:creationId xmlns:a16="http://schemas.microsoft.com/office/drawing/2014/main" id="{DB8A6AC9-6B9F-4E63-903E-E181A17EA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285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Rectangle 17">
              <a:extLst>
                <a:ext uri="{FF2B5EF4-FFF2-40B4-BE49-F238E27FC236}">
                  <a16:creationId xmlns:a16="http://schemas.microsoft.com/office/drawing/2014/main" id="{1E0BE738-EC13-4627-84C6-26D1F37A8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282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4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r>
                <a:rPr kumimoji="0" lang="en-US" altLang="zh-CN" sz="14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</a:p>
          </p:txBody>
        </p:sp>
        <p:sp>
          <p:nvSpPr>
            <p:cNvPr id="17423" name="Line 21">
              <a:extLst>
                <a:ext uri="{FF2B5EF4-FFF2-40B4-BE49-F238E27FC236}">
                  <a16:creationId xmlns:a16="http://schemas.microsoft.com/office/drawing/2014/main" id="{BF727CAF-9783-464C-8F7E-770412DF1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338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3" name="Line 19">
            <a:extLst>
              <a:ext uri="{FF2B5EF4-FFF2-40B4-BE49-F238E27FC236}">
                <a16:creationId xmlns:a16="http://schemas.microsoft.com/office/drawing/2014/main" id="{5B2F0D05-5E02-4C38-B836-65A326F65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3729038"/>
            <a:ext cx="48958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A16908-1BF5-4C58-99AE-B81691BFF62F}"/>
              </a:ext>
            </a:extLst>
          </p:cNvPr>
          <p:cNvSpPr/>
          <p:nvPr/>
        </p:nvSpPr>
        <p:spPr>
          <a:xfrm>
            <a:off x="7308850" y="3189288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1.g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B339B9-A284-4803-8145-69F442A941CD}"/>
              </a:ext>
            </a:extLst>
          </p:cNvPr>
          <p:cNvSpPr/>
          <p:nvPr/>
        </p:nvSpPr>
        <p:spPr>
          <a:xfrm>
            <a:off x="7280275" y="4133850"/>
            <a:ext cx="101282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1.h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17416" name="矩形 24">
            <a:extLst>
              <a:ext uri="{FF2B5EF4-FFF2-40B4-BE49-F238E27FC236}">
                <a16:creationId xmlns:a16="http://schemas.microsoft.com/office/drawing/2014/main" id="{33A53832-F6CB-488E-BE19-F4BCE4E4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33074DC1-AE64-4171-B76C-544457923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4495800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非层次联系模式的实例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M</a:t>
            </a:r>
            <a:r>
              <a:rPr lang="zh-CN" altLang="en-US" sz="2000">
                <a:solidFill>
                  <a:srgbClr val="0000FF"/>
                </a:solidFill>
              </a:rPr>
              <a:t>：</a:t>
            </a:r>
            <a:r>
              <a:rPr lang="en-US" altLang="zh-CN" sz="2000">
                <a:solidFill>
                  <a:srgbClr val="0000FF"/>
                </a:solidFill>
              </a:rPr>
              <a:t>N</a:t>
            </a:r>
            <a:r>
              <a:rPr lang="zh-CN" altLang="en-US" sz="2000">
                <a:solidFill>
                  <a:srgbClr val="0000FF"/>
                </a:solidFill>
              </a:rPr>
              <a:t>联系</a:t>
            </a:r>
            <a:r>
              <a:rPr lang="zh-CN" altLang="en-US" sz="2000"/>
              <a:t>举例</a:t>
            </a:r>
            <a:endParaRPr lang="en-US" altLang="zh-CN" sz="1400"/>
          </a:p>
          <a:p>
            <a:pPr marL="457200" lvl="1" indent="0"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虚拟记录</a:t>
            </a:r>
            <a:r>
              <a:rPr lang="zh-CN" altLang="en-US" sz="2000"/>
              <a:t>方式</a:t>
            </a:r>
            <a:endParaRPr lang="en-US" altLang="zh-CN" sz="2000"/>
          </a:p>
        </p:txBody>
      </p:sp>
      <p:grpSp>
        <p:nvGrpSpPr>
          <p:cNvPr id="18435" name="Group 19">
            <a:extLst>
              <a:ext uri="{FF2B5EF4-FFF2-40B4-BE49-F238E27FC236}">
                <a16:creationId xmlns:a16="http://schemas.microsoft.com/office/drawing/2014/main" id="{ABCC465B-E92F-4107-8BF2-5672F3C883F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105150"/>
            <a:ext cx="6629400" cy="1143000"/>
            <a:chOff x="384" y="2592"/>
            <a:chExt cx="4176" cy="720"/>
          </a:xfrm>
        </p:grpSpPr>
        <p:sp>
          <p:nvSpPr>
            <p:cNvPr id="18462" name="Rectangle 5">
              <a:extLst>
                <a:ext uri="{FF2B5EF4-FFF2-40B4-BE49-F238E27FC236}">
                  <a16:creationId xmlns:a16="http://schemas.microsoft.com/office/drawing/2014/main" id="{201B06DC-C46C-47F3-B08F-0CAB1C06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</a:p>
          </p:txBody>
        </p:sp>
        <p:sp>
          <p:nvSpPr>
            <p:cNvPr id="18463" name="Rectangle 6">
              <a:extLst>
                <a:ext uri="{FF2B5EF4-FFF2-40B4-BE49-F238E27FC236}">
                  <a16:creationId xmlns:a16="http://schemas.microsoft.com/office/drawing/2014/main" id="{4D55CEBB-68A9-4EA2-8CE0-70C2DEC40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</a:p>
          </p:txBody>
        </p:sp>
        <p:sp>
          <p:nvSpPr>
            <p:cNvPr id="18464" name="Rectangle 7">
              <a:extLst>
                <a:ext uri="{FF2B5EF4-FFF2-40B4-BE49-F238E27FC236}">
                  <a16:creationId xmlns:a16="http://schemas.microsoft.com/office/drawing/2014/main" id="{AFE0F4E9-2D62-4A44-BF5A-BF4B4EE4C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</a:p>
          </p:txBody>
        </p:sp>
        <p:sp>
          <p:nvSpPr>
            <p:cNvPr id="18465" name="Rectangle 8">
              <a:extLst>
                <a:ext uri="{FF2B5EF4-FFF2-40B4-BE49-F238E27FC236}">
                  <a16:creationId xmlns:a16="http://schemas.microsoft.com/office/drawing/2014/main" id="{FCE1F13F-EDF7-4E9B-AA66-9472C0F51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72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</a:p>
          </p:txBody>
        </p:sp>
        <p:sp>
          <p:nvSpPr>
            <p:cNvPr id="18466" name="Rectangle 9">
              <a:extLst>
                <a:ext uri="{FF2B5EF4-FFF2-40B4-BE49-F238E27FC236}">
                  <a16:creationId xmlns:a16="http://schemas.microsoft.com/office/drawing/2014/main" id="{FC1F9F3B-A335-4DB4-A797-B4DC5D80E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</a:p>
          </p:txBody>
        </p:sp>
        <p:sp>
          <p:nvSpPr>
            <p:cNvPr id="18467" name="Rectangle 10">
              <a:extLst>
                <a:ext uri="{FF2B5EF4-FFF2-40B4-BE49-F238E27FC236}">
                  <a16:creationId xmlns:a16="http://schemas.microsoft.com/office/drawing/2014/main" id="{A62B020F-99CC-4481-ACB3-2148AED5D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72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</a:p>
          </p:txBody>
        </p:sp>
        <p:sp>
          <p:nvSpPr>
            <p:cNvPr id="18468" name="Rectangle 11">
              <a:extLst>
                <a:ext uri="{FF2B5EF4-FFF2-40B4-BE49-F238E27FC236}">
                  <a16:creationId xmlns:a16="http://schemas.microsoft.com/office/drawing/2014/main" id="{96D1B9AA-535E-4AC9-A971-736AC1FB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7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数据库</a:t>
              </a:r>
            </a:p>
          </p:txBody>
        </p:sp>
        <p:sp>
          <p:nvSpPr>
            <p:cNvPr id="18469" name="Rectangle 12">
              <a:extLst>
                <a:ext uri="{FF2B5EF4-FFF2-40B4-BE49-F238E27FC236}">
                  <a16:creationId xmlns:a16="http://schemas.microsoft.com/office/drawing/2014/main" id="{05C350CD-6C48-4B92-98F8-518EED5D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数据库</a:t>
              </a:r>
            </a:p>
          </p:txBody>
        </p:sp>
        <p:sp>
          <p:nvSpPr>
            <p:cNvPr id="18470" name="Line 14">
              <a:extLst>
                <a:ext uri="{FF2B5EF4-FFF2-40B4-BE49-F238E27FC236}">
                  <a16:creationId xmlns:a16="http://schemas.microsoft.com/office/drawing/2014/main" id="{0AD377F0-4F2A-4E14-84D6-120BACC1D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15">
              <a:extLst>
                <a:ext uri="{FF2B5EF4-FFF2-40B4-BE49-F238E27FC236}">
                  <a16:creationId xmlns:a16="http://schemas.microsoft.com/office/drawing/2014/main" id="{39ABC79F-EAEC-4922-AA8F-6BCB07F2D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16">
              <a:extLst>
                <a:ext uri="{FF2B5EF4-FFF2-40B4-BE49-F238E27FC236}">
                  <a16:creationId xmlns:a16="http://schemas.microsoft.com/office/drawing/2014/main" id="{0A7EBD0B-6D72-447E-BE1D-23E5A8652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17">
              <a:extLst>
                <a:ext uri="{FF2B5EF4-FFF2-40B4-BE49-F238E27FC236}">
                  <a16:creationId xmlns:a16="http://schemas.microsoft.com/office/drawing/2014/main" id="{F8F43283-38B5-427A-82D3-D22DEB659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18">
              <a:extLst>
                <a:ext uri="{FF2B5EF4-FFF2-40B4-BE49-F238E27FC236}">
                  <a16:creationId xmlns:a16="http://schemas.microsoft.com/office/drawing/2014/main" id="{FF7ACAA8-FA26-42EB-804C-DF84F7DA2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" name="Rectangle 20">
            <a:extLst>
              <a:ext uri="{FF2B5EF4-FFF2-40B4-BE49-F238E27FC236}">
                <a16:creationId xmlns:a16="http://schemas.microsoft.com/office/drawing/2014/main" id="{06864F4C-29AA-4ACC-A4B0-FB9F1651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7675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人工智能</a:t>
            </a:r>
          </a:p>
        </p:txBody>
      </p:sp>
      <p:sp>
        <p:nvSpPr>
          <p:cNvPr id="18437" name="Rectangle 21">
            <a:extLst>
              <a:ext uri="{FF2B5EF4-FFF2-40B4-BE49-F238E27FC236}">
                <a16:creationId xmlns:a16="http://schemas.microsoft.com/office/drawing/2014/main" id="{FC61B30A-F687-4662-938A-6C0F2E37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7675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数据库</a:t>
            </a:r>
          </a:p>
        </p:txBody>
      </p:sp>
      <p:sp>
        <p:nvSpPr>
          <p:cNvPr id="18438" name="Rectangle 22">
            <a:extLst>
              <a:ext uri="{FF2B5EF4-FFF2-40B4-BE49-F238E27FC236}">
                <a16:creationId xmlns:a16="http://schemas.microsoft.com/office/drawing/2014/main" id="{380ED0D7-C2E2-41B5-B167-9C9BC238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王一</a:t>
            </a:r>
          </a:p>
        </p:txBody>
      </p:sp>
      <p:sp>
        <p:nvSpPr>
          <p:cNvPr id="18439" name="Rectangle 23">
            <a:extLst>
              <a:ext uri="{FF2B5EF4-FFF2-40B4-BE49-F238E27FC236}">
                <a16:creationId xmlns:a16="http://schemas.microsoft.com/office/drawing/2014/main" id="{F2DD1D0C-32E4-4A3D-B8CB-79841DE0F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张三</a:t>
            </a:r>
          </a:p>
        </p:txBody>
      </p:sp>
      <p:sp>
        <p:nvSpPr>
          <p:cNvPr id="18440" name="Rectangle 24">
            <a:extLst>
              <a:ext uri="{FF2B5EF4-FFF2-40B4-BE49-F238E27FC236}">
                <a16:creationId xmlns:a16="http://schemas.microsoft.com/office/drawing/2014/main" id="{2815A9CF-A9A9-425E-A3B6-03238A80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李四</a:t>
            </a:r>
          </a:p>
        </p:txBody>
      </p:sp>
      <p:sp>
        <p:nvSpPr>
          <p:cNvPr id="18441" name="Rectangle 25">
            <a:extLst>
              <a:ext uri="{FF2B5EF4-FFF2-40B4-BE49-F238E27FC236}">
                <a16:creationId xmlns:a16="http://schemas.microsoft.com/office/drawing/2014/main" id="{749DB020-3DBF-4028-9E13-C627048C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张三</a:t>
            </a:r>
          </a:p>
        </p:txBody>
      </p:sp>
      <p:sp>
        <p:nvSpPr>
          <p:cNvPr id="18442" name="Rectangle 26">
            <a:extLst>
              <a:ext uri="{FF2B5EF4-FFF2-40B4-BE49-F238E27FC236}">
                <a16:creationId xmlns:a16="http://schemas.microsoft.com/office/drawing/2014/main" id="{27544288-8230-4DFC-9D49-B4D39DBF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李四</a:t>
            </a:r>
          </a:p>
        </p:txBody>
      </p:sp>
      <p:sp>
        <p:nvSpPr>
          <p:cNvPr id="18443" name="Line 27">
            <a:extLst>
              <a:ext uri="{FF2B5EF4-FFF2-40B4-BE49-F238E27FC236}">
                <a16:creationId xmlns:a16="http://schemas.microsoft.com/office/drawing/2014/main" id="{545025BC-2EB8-4C21-9AB0-9FF51F3C66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85775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28">
            <a:extLst>
              <a:ext uri="{FF2B5EF4-FFF2-40B4-BE49-F238E27FC236}">
                <a16:creationId xmlns:a16="http://schemas.microsoft.com/office/drawing/2014/main" id="{FC3550A8-6E3F-4ADA-AE99-C0B303708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5775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29">
            <a:extLst>
              <a:ext uri="{FF2B5EF4-FFF2-40B4-BE49-F238E27FC236}">
                <a16:creationId xmlns:a16="http://schemas.microsoft.com/office/drawing/2014/main" id="{E4E092FD-C1CE-4A76-BF91-DBEA2C6F4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577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30">
            <a:extLst>
              <a:ext uri="{FF2B5EF4-FFF2-40B4-BE49-F238E27FC236}">
                <a16:creationId xmlns:a16="http://schemas.microsoft.com/office/drawing/2014/main" id="{4C37A106-4672-41D7-8E73-AEAD69EDE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8577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32">
            <a:extLst>
              <a:ext uri="{FF2B5EF4-FFF2-40B4-BE49-F238E27FC236}">
                <a16:creationId xmlns:a16="http://schemas.microsoft.com/office/drawing/2014/main" id="{A38E55CF-FF97-4185-B81B-8DC347C7D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5775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2D163EBB-EE80-48F5-9DD2-BF21FC281C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3486150"/>
            <a:ext cx="2286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DD18D478-FD6F-4498-8381-4D14B48D3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486150"/>
            <a:ext cx="533400" cy="20574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4822788E-F86C-441F-A7BF-503AE4993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486150"/>
            <a:ext cx="9144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7D0BDF44-FBA4-48F5-A0BA-9E2BEAD28E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86150"/>
            <a:ext cx="13716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A7868652-BE9A-44A7-8D49-7D66BB189F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7550" y="3495675"/>
            <a:ext cx="781050" cy="1971675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5A7ADEBC-B5DD-4FC5-BE2E-7F98F6752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095750"/>
            <a:ext cx="762000" cy="457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93" name="Line 41">
            <a:extLst>
              <a:ext uri="{FF2B5EF4-FFF2-40B4-BE49-F238E27FC236}">
                <a16:creationId xmlns:a16="http://schemas.microsoft.com/office/drawing/2014/main" id="{315DC247-39DA-4F2E-90E8-D7BDAA3C3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095750"/>
            <a:ext cx="0" cy="3810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94" name="Line 42">
            <a:extLst>
              <a:ext uri="{FF2B5EF4-FFF2-40B4-BE49-F238E27FC236}">
                <a16:creationId xmlns:a16="http://schemas.microsoft.com/office/drawing/2014/main" id="{696C6F4D-41DA-4880-B440-9073BE2E0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019550"/>
            <a:ext cx="1371600" cy="5334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95" name="Line 43">
            <a:extLst>
              <a:ext uri="{FF2B5EF4-FFF2-40B4-BE49-F238E27FC236}">
                <a16:creationId xmlns:a16="http://schemas.microsoft.com/office/drawing/2014/main" id="{D2DEB406-8458-473C-AAF0-B110C0E72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095750"/>
            <a:ext cx="1576388" cy="327025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3596" name="Line 44">
            <a:extLst>
              <a:ext uri="{FF2B5EF4-FFF2-40B4-BE49-F238E27FC236}">
                <a16:creationId xmlns:a16="http://schemas.microsoft.com/office/drawing/2014/main" id="{B45A4E29-8DE8-4F72-A210-B21F49CD3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095750"/>
            <a:ext cx="533400" cy="3810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BEEAD8-0185-4A13-B4E3-B8FAE1CD9D28}"/>
              </a:ext>
            </a:extLst>
          </p:cNvPr>
          <p:cNvSpPr/>
          <p:nvPr/>
        </p:nvSpPr>
        <p:spPr>
          <a:xfrm>
            <a:off x="7151688" y="5894388"/>
            <a:ext cx="9350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1.i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18459" name="矩形 2">
            <a:extLst>
              <a:ext uri="{FF2B5EF4-FFF2-40B4-BE49-F238E27FC236}">
                <a16:creationId xmlns:a16="http://schemas.microsoft.com/office/drawing/2014/main" id="{DB0C1B28-2CF4-4057-88E7-50936B0C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5880100"/>
            <a:ext cx="39830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  <a:latin typeface="Tahoma" panose="020B0604030504040204" pitchFamily="34" charset="0"/>
              </a:rPr>
              <a:t>注：</a:t>
            </a:r>
            <a:r>
              <a:rPr kumimoji="0" lang="zh-CN" altLang="en-US" sz="1800">
                <a:solidFill>
                  <a:srgbClr val="80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－表示是</a:t>
            </a:r>
            <a:r>
              <a:rPr kumimoji="0" lang="zh-CN" altLang="en-US" sz="1800">
                <a:solidFill>
                  <a:srgbClr val="800000"/>
                </a:solidFill>
                <a:latin typeface="Tahoma" panose="020B0604030504040204" pitchFamily="34" charset="0"/>
              </a:rPr>
              <a:t>虚拟记录（地址指针）</a:t>
            </a:r>
          </a:p>
        </p:txBody>
      </p:sp>
      <p:sp>
        <p:nvSpPr>
          <p:cNvPr id="18460" name="矩形 42">
            <a:extLst>
              <a:ext uri="{FF2B5EF4-FFF2-40B4-BE49-F238E27FC236}">
                <a16:creationId xmlns:a16="http://schemas.microsoft.com/office/drawing/2014/main" id="{24CBFEB0-EC24-4E88-8022-F2306552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8461" name="AutoShape 7">
            <a:extLst>
              <a:ext uri="{FF2B5EF4-FFF2-40B4-BE49-F238E27FC236}">
                <a16:creationId xmlns:a16="http://schemas.microsoft.com/office/drawing/2014/main" id="{236BBCAF-124B-4CB6-8C5F-B5F3036A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1479550"/>
            <a:ext cx="2397125" cy="115093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＊非层次结构的数据库实例什么样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350C7DA-1910-4E73-9B62-EBEB81E3C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三）定义物理存储结构</a:t>
            </a:r>
            <a:endParaRPr lang="en-US" altLang="zh-CN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54972DB-ED15-41DD-83DF-C0F1AF046C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68450"/>
            <a:ext cx="4822825" cy="4346575"/>
          </a:xfrm>
        </p:spPr>
        <p:txBody>
          <a:bodyPr/>
          <a:lstStyle/>
          <a:p>
            <a:r>
              <a:rPr lang="zh-CN" altLang="en-US" sz="2400"/>
              <a:t>邻接法：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按照层次树</a:t>
            </a:r>
            <a:r>
              <a:rPr lang="zh-CN" altLang="en-US" sz="2000">
                <a:solidFill>
                  <a:srgbClr val="0000FF"/>
                </a:solidFill>
              </a:rPr>
              <a:t>前序穿越的顺序</a:t>
            </a:r>
            <a:r>
              <a:rPr lang="zh-CN" altLang="en-US" sz="2000"/>
              <a:t>，把所有记录值</a:t>
            </a:r>
            <a:r>
              <a:rPr lang="en-US" altLang="zh-CN" sz="2000"/>
              <a:t>(</a:t>
            </a:r>
            <a:r>
              <a:rPr lang="zh-CN" altLang="en-US" sz="2000"/>
              <a:t>子段定长，</a:t>
            </a:r>
            <a:r>
              <a:rPr lang="zh-CN" altLang="en-US" sz="2000">
                <a:solidFill>
                  <a:srgbClr val="FF0000"/>
                </a:solidFill>
              </a:rPr>
              <a:t>定长记录</a:t>
            </a:r>
            <a:r>
              <a:rPr lang="en-US" altLang="zh-CN" sz="2000"/>
              <a:t>)</a:t>
            </a:r>
            <a:r>
              <a:rPr lang="zh-CN" altLang="en-US" sz="2000"/>
              <a:t>依次邻接存放。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即通过</a:t>
            </a:r>
            <a:r>
              <a:rPr lang="zh-CN" altLang="en-US" sz="2000">
                <a:solidFill>
                  <a:srgbClr val="0000FF"/>
                </a:solidFill>
              </a:rPr>
              <a:t>物理空间的位置相邻</a:t>
            </a:r>
            <a:r>
              <a:rPr lang="zh-CN" altLang="en-US" sz="2000"/>
              <a:t>来实现层次顺序。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r>
              <a:rPr lang="zh-CN" altLang="en-US" sz="2400"/>
              <a:t>例示：</a:t>
            </a:r>
            <a:endParaRPr lang="en-US" altLang="zh-CN" sz="2400"/>
          </a:p>
        </p:txBody>
      </p:sp>
      <p:graphicFrame>
        <p:nvGraphicFramePr>
          <p:cNvPr id="9261" name="Group 45">
            <a:extLst>
              <a:ext uri="{FF2B5EF4-FFF2-40B4-BE49-F238E27FC236}">
                <a16:creationId xmlns:a16="http://schemas.microsoft.com/office/drawing/2014/main" id="{EA01D68C-BDC5-4DD7-B842-58EEDF68995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73163" y="5165725"/>
          <a:ext cx="6215062" cy="1158875"/>
        </p:xfrm>
        <a:graphic>
          <a:graphicData uri="http://schemas.openxmlformats.org/drawingml/2006/table">
            <a:tbl>
              <a:tblPr/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5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计算机系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王一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吴坚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硬件教研组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郑三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洪流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软件教研组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陈芝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丁伟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494" name="Group 46">
            <a:extLst>
              <a:ext uri="{FF2B5EF4-FFF2-40B4-BE49-F238E27FC236}">
                <a16:creationId xmlns:a16="http://schemas.microsoft.com/office/drawing/2014/main" id="{F18272C5-838C-4306-B263-C1147F5B5172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2952750"/>
            <a:ext cx="4567238" cy="1992313"/>
            <a:chOff x="2925" y="1888"/>
            <a:chExt cx="2631" cy="1043"/>
          </a:xfrm>
        </p:grpSpPr>
        <p:sp>
          <p:nvSpPr>
            <p:cNvPr id="19499" name="Rectangle 47">
              <a:extLst>
                <a:ext uri="{FF2B5EF4-FFF2-40B4-BE49-F238E27FC236}">
                  <a16:creationId xmlns:a16="http://schemas.microsoft.com/office/drawing/2014/main" id="{6271E7B3-A073-4782-81C8-E0302C041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205"/>
              <a:ext cx="271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9500" name="Rectangle 48">
              <a:extLst>
                <a:ext uri="{FF2B5EF4-FFF2-40B4-BE49-F238E27FC236}">
                  <a16:creationId xmlns:a16="http://schemas.microsoft.com/office/drawing/2014/main" id="{B77B2ADD-2D9E-4F64-BAAF-B3082C11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0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9501" name="Rectangle 49">
              <a:extLst>
                <a:ext uri="{FF2B5EF4-FFF2-40B4-BE49-F238E27FC236}">
                  <a16:creationId xmlns:a16="http://schemas.microsoft.com/office/drawing/2014/main" id="{05DE695A-E79A-438D-8C1C-B2D7D5625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</a:p>
          </p:txBody>
        </p:sp>
        <p:sp>
          <p:nvSpPr>
            <p:cNvPr id="19502" name="Rectangle 50">
              <a:extLst>
                <a:ext uri="{FF2B5EF4-FFF2-40B4-BE49-F238E27FC236}">
                  <a16:creationId xmlns:a16="http://schemas.microsoft.com/office/drawing/2014/main" id="{DBB2A707-1C0E-4F2A-B165-7365A4570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</a:p>
          </p:txBody>
        </p:sp>
        <p:sp>
          <p:nvSpPr>
            <p:cNvPr id="19503" name="Line 51">
              <a:extLst>
                <a:ext uri="{FF2B5EF4-FFF2-40B4-BE49-F238E27FC236}">
                  <a16:creationId xmlns:a16="http://schemas.microsoft.com/office/drawing/2014/main" id="{3DFA4208-48BE-4623-8217-855148C6C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3" y="2024"/>
              <a:ext cx="95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52">
              <a:extLst>
                <a:ext uri="{FF2B5EF4-FFF2-40B4-BE49-F238E27FC236}">
                  <a16:creationId xmlns:a16="http://schemas.microsoft.com/office/drawing/2014/main" id="{AD70ECA7-B8C1-462B-A0B9-5E0E631AC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53">
              <a:extLst>
                <a:ext uri="{FF2B5EF4-FFF2-40B4-BE49-F238E27FC236}">
                  <a16:creationId xmlns:a16="http://schemas.microsoft.com/office/drawing/2014/main" id="{A1447E20-857B-4484-A51D-25C6E5988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3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54">
              <a:extLst>
                <a:ext uri="{FF2B5EF4-FFF2-40B4-BE49-F238E27FC236}">
                  <a16:creationId xmlns:a16="http://schemas.microsoft.com/office/drawing/2014/main" id="{D6CEF6F0-618B-4BEF-8E67-72D18A3E2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Rectangle 55">
              <a:extLst>
                <a:ext uri="{FF2B5EF4-FFF2-40B4-BE49-F238E27FC236}">
                  <a16:creationId xmlns:a16="http://schemas.microsoft.com/office/drawing/2014/main" id="{D9F2C570-93B1-436C-9990-4FFF91759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1888"/>
              <a:ext cx="455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</a:p>
          </p:txBody>
        </p:sp>
        <p:sp>
          <p:nvSpPr>
            <p:cNvPr id="19508" name="Rectangle 56">
              <a:extLst>
                <a:ext uri="{FF2B5EF4-FFF2-40B4-BE49-F238E27FC236}">
                  <a16:creationId xmlns:a16="http://schemas.microsoft.com/office/drawing/2014/main" id="{06FBEEF3-B1EB-4E9B-A5CB-C17F91F1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9509" name="Rectangle 57">
              <a:extLst>
                <a:ext uri="{FF2B5EF4-FFF2-40B4-BE49-F238E27FC236}">
                  <a16:creationId xmlns:a16="http://schemas.microsoft.com/office/drawing/2014/main" id="{D8AFF734-8349-4F80-8873-F5B1A7541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9510" name="Rectangle 58">
              <a:extLst>
                <a:ext uri="{FF2B5EF4-FFF2-40B4-BE49-F238E27FC236}">
                  <a16:creationId xmlns:a16="http://schemas.microsoft.com/office/drawing/2014/main" id="{A696720B-B823-4D19-AF51-4180A291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</a:p>
          </p:txBody>
        </p:sp>
        <p:sp>
          <p:nvSpPr>
            <p:cNvPr id="19511" name="Rectangle 59">
              <a:extLst>
                <a:ext uri="{FF2B5EF4-FFF2-40B4-BE49-F238E27FC236}">
                  <a16:creationId xmlns:a16="http://schemas.microsoft.com/office/drawing/2014/main" id="{D54FF435-DE89-4466-AADC-865C24B98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</a:p>
          </p:txBody>
        </p:sp>
        <p:sp>
          <p:nvSpPr>
            <p:cNvPr id="19512" name="Line 60">
              <a:extLst>
                <a:ext uri="{FF2B5EF4-FFF2-40B4-BE49-F238E27FC236}">
                  <a16:creationId xmlns:a16="http://schemas.microsoft.com/office/drawing/2014/main" id="{0CF54AA6-9867-4E05-A415-2AB2EF763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024"/>
              <a:ext cx="181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61">
              <a:extLst>
                <a:ext uri="{FF2B5EF4-FFF2-40B4-BE49-F238E27FC236}">
                  <a16:creationId xmlns:a16="http://schemas.microsoft.com/office/drawing/2014/main" id="{DAFC54E7-F0C6-48B2-878F-3E4A5C40B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024"/>
              <a:ext cx="23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62">
              <a:extLst>
                <a:ext uri="{FF2B5EF4-FFF2-40B4-BE49-F238E27FC236}">
                  <a16:creationId xmlns:a16="http://schemas.microsoft.com/office/drawing/2014/main" id="{5BD8DA8E-0D01-4BFC-A8F7-199255D87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63">
              <a:extLst>
                <a:ext uri="{FF2B5EF4-FFF2-40B4-BE49-F238E27FC236}">
                  <a16:creationId xmlns:a16="http://schemas.microsoft.com/office/drawing/2014/main" id="{68778C48-64E2-42D8-B6A9-44898B325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Rectangle 64">
              <a:extLst>
                <a:ext uri="{FF2B5EF4-FFF2-40B4-BE49-F238E27FC236}">
                  <a16:creationId xmlns:a16="http://schemas.microsoft.com/office/drawing/2014/main" id="{B7D6C841-CF7E-4368-A02F-EC140D805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205"/>
              <a:ext cx="50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</a:p>
          </p:txBody>
        </p:sp>
        <p:sp>
          <p:nvSpPr>
            <p:cNvPr id="19517" name="Rectangle 65">
              <a:extLst>
                <a:ext uri="{FF2B5EF4-FFF2-40B4-BE49-F238E27FC236}">
                  <a16:creationId xmlns:a16="http://schemas.microsoft.com/office/drawing/2014/main" id="{8163E93F-F37F-449F-8434-9DBA3CFC9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</a:p>
          </p:txBody>
        </p:sp>
        <p:sp>
          <p:nvSpPr>
            <p:cNvPr id="19518" name="Rectangle 66">
              <a:extLst>
                <a:ext uri="{FF2B5EF4-FFF2-40B4-BE49-F238E27FC236}">
                  <a16:creationId xmlns:a16="http://schemas.microsoft.com/office/drawing/2014/main" id="{E53DF072-E7EA-432E-9F82-FCD070F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</a:p>
          </p:txBody>
        </p:sp>
        <p:sp>
          <p:nvSpPr>
            <p:cNvPr id="19519" name="Rectangle 67">
              <a:extLst>
                <a:ext uri="{FF2B5EF4-FFF2-40B4-BE49-F238E27FC236}">
                  <a16:creationId xmlns:a16="http://schemas.microsoft.com/office/drawing/2014/main" id="{700D98A8-7BC9-47C3-AA4B-A3123F26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</a:p>
          </p:txBody>
        </p:sp>
        <p:sp>
          <p:nvSpPr>
            <p:cNvPr id="19520" name="Line 68">
              <a:extLst>
                <a:ext uri="{FF2B5EF4-FFF2-40B4-BE49-F238E27FC236}">
                  <a16:creationId xmlns:a16="http://schemas.microsoft.com/office/drawing/2014/main" id="{DAB5C889-9D2E-4A03-B474-C888C8274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024"/>
              <a:ext cx="58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69">
              <a:extLst>
                <a:ext uri="{FF2B5EF4-FFF2-40B4-BE49-F238E27FC236}">
                  <a16:creationId xmlns:a16="http://schemas.microsoft.com/office/drawing/2014/main" id="{91BB996C-EDF0-4EE7-B4BF-951F034CF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024"/>
              <a:ext cx="118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70">
              <a:extLst>
                <a:ext uri="{FF2B5EF4-FFF2-40B4-BE49-F238E27FC236}">
                  <a16:creationId xmlns:a16="http://schemas.microsoft.com/office/drawing/2014/main" id="{6FF21E57-7725-472F-9F91-3674046FE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341"/>
              <a:ext cx="91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71">
              <a:extLst>
                <a:ext uri="{FF2B5EF4-FFF2-40B4-BE49-F238E27FC236}">
                  <a16:creationId xmlns:a16="http://schemas.microsoft.com/office/drawing/2014/main" id="{5C37E389-E8D2-40B3-9345-D5239EBE4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2341"/>
              <a:ext cx="135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Rectangle 72">
              <a:extLst>
                <a:ext uri="{FF2B5EF4-FFF2-40B4-BE49-F238E27FC236}">
                  <a16:creationId xmlns:a16="http://schemas.microsoft.com/office/drawing/2014/main" id="{2545B812-5AD6-437F-82D4-EFD85CE0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795"/>
              <a:ext cx="271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</a:p>
          </p:txBody>
        </p:sp>
        <p:sp>
          <p:nvSpPr>
            <p:cNvPr id="19525" name="Rectangle 73">
              <a:extLst>
                <a:ext uri="{FF2B5EF4-FFF2-40B4-BE49-F238E27FC236}">
                  <a16:creationId xmlns:a16="http://schemas.microsoft.com/office/drawing/2014/main" id="{DA9ACCCE-534F-47DF-9025-C7AC6A5AF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</a:p>
          </p:txBody>
        </p:sp>
        <p:sp>
          <p:nvSpPr>
            <p:cNvPr id="19526" name="Line 74">
              <a:extLst>
                <a:ext uri="{FF2B5EF4-FFF2-40B4-BE49-F238E27FC236}">
                  <a16:creationId xmlns:a16="http://schemas.microsoft.com/office/drawing/2014/main" id="{07B52629-F108-4A80-912C-C9F2E5146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75">
              <a:extLst>
                <a:ext uri="{FF2B5EF4-FFF2-40B4-BE49-F238E27FC236}">
                  <a16:creationId xmlns:a16="http://schemas.microsoft.com/office/drawing/2014/main" id="{0025CCE0-C04D-4CE7-9620-1A8EBA880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341"/>
              <a:ext cx="4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Rectangle 76">
              <a:extLst>
                <a:ext uri="{FF2B5EF4-FFF2-40B4-BE49-F238E27FC236}">
                  <a16:creationId xmlns:a16="http://schemas.microsoft.com/office/drawing/2014/main" id="{2A24385F-25C6-469F-8156-A654AA6C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</a:p>
          </p:txBody>
        </p:sp>
        <p:sp>
          <p:nvSpPr>
            <p:cNvPr id="19529" name="Rectangle 77">
              <a:extLst>
                <a:ext uri="{FF2B5EF4-FFF2-40B4-BE49-F238E27FC236}">
                  <a16:creationId xmlns:a16="http://schemas.microsoft.com/office/drawing/2014/main" id="{39A0C681-9588-4214-8561-B0CBB5C03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</a:p>
          </p:txBody>
        </p:sp>
        <p:sp>
          <p:nvSpPr>
            <p:cNvPr id="19530" name="Line 78">
              <a:extLst>
                <a:ext uri="{FF2B5EF4-FFF2-40B4-BE49-F238E27FC236}">
                  <a16:creationId xmlns:a16="http://schemas.microsoft.com/office/drawing/2014/main" id="{E896EB85-A895-4026-BBF7-AE786944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Line 79">
              <a:extLst>
                <a:ext uri="{FF2B5EF4-FFF2-40B4-BE49-F238E27FC236}">
                  <a16:creationId xmlns:a16="http://schemas.microsoft.com/office/drawing/2014/main" id="{D7AA6F89-2679-43CA-B129-D7A668B8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Rectangle 80">
              <a:extLst>
                <a:ext uri="{FF2B5EF4-FFF2-40B4-BE49-F238E27FC236}">
                  <a16:creationId xmlns:a16="http://schemas.microsoft.com/office/drawing/2014/main" id="{370A7EEB-6AF1-4409-BC30-86D4440D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</a:p>
          </p:txBody>
        </p:sp>
        <p:sp>
          <p:nvSpPr>
            <p:cNvPr id="19533" name="Rectangle 81">
              <a:extLst>
                <a:ext uri="{FF2B5EF4-FFF2-40B4-BE49-F238E27FC236}">
                  <a16:creationId xmlns:a16="http://schemas.microsoft.com/office/drawing/2014/main" id="{89779AB7-C045-49A2-8A27-688465FA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</a:p>
          </p:txBody>
        </p:sp>
        <p:sp>
          <p:nvSpPr>
            <p:cNvPr id="19534" name="Line 82">
              <a:extLst>
                <a:ext uri="{FF2B5EF4-FFF2-40B4-BE49-F238E27FC236}">
                  <a16:creationId xmlns:a16="http://schemas.microsoft.com/office/drawing/2014/main" id="{86B951FB-E3FA-4194-840C-EEC4B5509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341"/>
              <a:ext cx="89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Line 83">
              <a:extLst>
                <a:ext uri="{FF2B5EF4-FFF2-40B4-BE49-F238E27FC236}">
                  <a16:creationId xmlns:a16="http://schemas.microsoft.com/office/drawing/2014/main" id="{7199C7FD-B79B-4AAD-82BD-37B0FDD4A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341"/>
              <a:ext cx="134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5" name="矩形 42">
            <a:extLst>
              <a:ext uri="{FF2B5EF4-FFF2-40B4-BE49-F238E27FC236}">
                <a16:creationId xmlns:a16="http://schemas.microsoft.com/office/drawing/2014/main" id="{C1096121-5065-4CCE-A082-6287DE40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96" name="AutoShape 7">
            <a:extLst>
              <a:ext uri="{FF2B5EF4-FFF2-40B4-BE49-F238E27FC236}">
                <a16:creationId xmlns:a16="http://schemas.microsoft.com/office/drawing/2014/main" id="{C5EF4E8A-D8D8-4E07-8AA3-921C1416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1314450"/>
            <a:ext cx="2397125" cy="1166813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＊层次模式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数据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，物理上如何存放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2785BDB-5C4D-418C-A315-3A91462ACF24}"/>
              </a:ext>
            </a:extLst>
          </p:cNvPr>
          <p:cNvSpPr/>
          <p:nvPr/>
        </p:nvSpPr>
        <p:spPr>
          <a:xfrm>
            <a:off x="7623175" y="2884488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C82E2E9-BCD0-451F-9D21-7B5DC7DC72FD}"/>
              </a:ext>
            </a:extLst>
          </p:cNvPr>
          <p:cNvSpPr/>
          <p:nvPr/>
        </p:nvSpPr>
        <p:spPr>
          <a:xfrm>
            <a:off x="7731125" y="5994400"/>
            <a:ext cx="94932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1.j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4">
            <a:extLst>
              <a:ext uri="{FF2B5EF4-FFF2-40B4-BE49-F238E27FC236}">
                <a16:creationId xmlns:a16="http://schemas.microsoft.com/office/drawing/2014/main" id="{059DC273-3857-4CF2-9E25-AD593D599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673600"/>
            <a:ext cx="8158163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>
            <a:extLst>
              <a:ext uri="{FF2B5EF4-FFF2-40B4-BE49-F238E27FC236}">
                <a16:creationId xmlns:a16="http://schemas.microsoft.com/office/drawing/2014/main" id="{AAE4E376-93F2-4920-9CAA-939DDA318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55675"/>
          </a:xfrm>
        </p:spPr>
        <p:txBody>
          <a:bodyPr/>
          <a:lstStyle/>
          <a:p>
            <a:pPr algn="l"/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定义基本数据操作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D312078-D95B-41A6-99BB-1BD928D1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733550"/>
            <a:ext cx="8399463" cy="4305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000"/>
              <a:t>查找一个记录：</a:t>
            </a:r>
            <a:r>
              <a:rPr lang="zh-CN" altLang="en-US" sz="2000">
                <a:solidFill>
                  <a:srgbClr val="0000FF"/>
                </a:solidFill>
              </a:rPr>
              <a:t>从根记录开始</a:t>
            </a:r>
            <a:r>
              <a:rPr lang="zh-CN" altLang="en-US" sz="2000"/>
              <a:t>，按</a:t>
            </a:r>
            <a:r>
              <a:rPr lang="zh-CN" altLang="en-US" sz="2000">
                <a:solidFill>
                  <a:srgbClr val="0000FF"/>
                </a:solidFill>
              </a:rPr>
              <a:t>给定条件</a:t>
            </a:r>
            <a:r>
              <a:rPr lang="zh-CN" altLang="en-US" sz="2000"/>
              <a:t>沿</a:t>
            </a:r>
            <a:r>
              <a:rPr lang="zh-CN" altLang="en-US" sz="2000">
                <a:solidFill>
                  <a:srgbClr val="0000FF"/>
                </a:solidFill>
              </a:rPr>
              <a:t>层次路径</a:t>
            </a:r>
            <a:r>
              <a:rPr lang="zh-CN" altLang="en-US" sz="2000"/>
              <a:t>进行搜索。</a:t>
            </a:r>
            <a:endParaRPr lang="en-US" altLang="zh-CN" sz="2400"/>
          </a:p>
          <a:p>
            <a:r>
              <a:rPr lang="en-US" altLang="zh-CN" sz="2000"/>
              <a:t>Get unique(</a:t>
            </a:r>
            <a:r>
              <a:rPr lang="en-US" altLang="zh-CN" sz="2000">
                <a:solidFill>
                  <a:srgbClr val="FF0000"/>
                </a:solidFill>
              </a:rPr>
              <a:t>GU</a:t>
            </a:r>
            <a:r>
              <a:rPr lang="en-US" altLang="zh-CN" sz="2000"/>
              <a:t>)</a:t>
            </a:r>
          </a:p>
          <a:p>
            <a:pPr>
              <a:buFontTx/>
              <a:buNone/>
            </a:pPr>
            <a:endParaRPr lang="en-US" altLang="zh-CN" sz="2000"/>
          </a:p>
          <a:p>
            <a:r>
              <a:rPr lang="en-US" altLang="zh-CN" sz="2000"/>
              <a:t>Get next within parent(</a:t>
            </a:r>
            <a:r>
              <a:rPr lang="en-US" altLang="zh-CN" sz="2000">
                <a:solidFill>
                  <a:srgbClr val="FF0000"/>
                </a:solidFill>
              </a:rPr>
              <a:t>GNP</a:t>
            </a:r>
            <a:r>
              <a:rPr lang="en-US" altLang="zh-CN" sz="2000"/>
              <a:t>)</a:t>
            </a:r>
          </a:p>
          <a:p>
            <a:pPr>
              <a:buFontTx/>
              <a:buNone/>
            </a:pPr>
            <a:endParaRPr lang="en-US" altLang="zh-CN" sz="2000"/>
          </a:p>
          <a:p>
            <a:r>
              <a:rPr lang="en-US" altLang="zh-CN" sz="2000"/>
              <a:t>Get next(GN)</a:t>
            </a:r>
          </a:p>
          <a:p>
            <a:endParaRPr lang="en-US" altLang="zh-CN" sz="2000"/>
          </a:p>
          <a:p>
            <a:r>
              <a:rPr lang="is-IS" altLang="zh-CN" sz="2000"/>
              <a:t>……</a:t>
            </a:r>
            <a:endParaRPr lang="en-US" altLang="zh-CN" sz="2400"/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9FA08805-24A3-43D6-AFBB-8A2458B697FE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2197100"/>
            <a:ext cx="4557712" cy="2360613"/>
            <a:chOff x="2925" y="1888"/>
            <a:chExt cx="2631" cy="1043"/>
          </a:xfrm>
        </p:grpSpPr>
        <p:sp>
          <p:nvSpPr>
            <p:cNvPr id="20492" name="Rectangle 5">
              <a:extLst>
                <a:ext uri="{FF2B5EF4-FFF2-40B4-BE49-F238E27FC236}">
                  <a16:creationId xmlns:a16="http://schemas.microsoft.com/office/drawing/2014/main" id="{86D5D0C4-4247-4435-B996-546FD6709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20493" name="Rectangle 6">
              <a:extLst>
                <a:ext uri="{FF2B5EF4-FFF2-40B4-BE49-F238E27FC236}">
                  <a16:creationId xmlns:a16="http://schemas.microsoft.com/office/drawing/2014/main" id="{711D5A9E-D73C-4995-BD1D-E25979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20494" name="Rectangle 7">
              <a:extLst>
                <a:ext uri="{FF2B5EF4-FFF2-40B4-BE49-F238E27FC236}">
                  <a16:creationId xmlns:a16="http://schemas.microsoft.com/office/drawing/2014/main" id="{914F4ABA-84D4-4345-8A97-34384C25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</a:p>
          </p:txBody>
        </p:sp>
        <p:sp>
          <p:nvSpPr>
            <p:cNvPr id="20495" name="Rectangle 8">
              <a:extLst>
                <a:ext uri="{FF2B5EF4-FFF2-40B4-BE49-F238E27FC236}">
                  <a16:creationId xmlns:a16="http://schemas.microsoft.com/office/drawing/2014/main" id="{7BAF15CF-EBB7-4AE8-98A3-A6AE9385E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</a:p>
          </p:txBody>
        </p:sp>
        <p:sp>
          <p:nvSpPr>
            <p:cNvPr id="20496" name="Line 9">
              <a:extLst>
                <a:ext uri="{FF2B5EF4-FFF2-40B4-BE49-F238E27FC236}">
                  <a16:creationId xmlns:a16="http://schemas.microsoft.com/office/drawing/2014/main" id="{94EC922A-E732-492C-B3E5-1E3745130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024"/>
              <a:ext cx="9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0">
              <a:extLst>
                <a:ext uri="{FF2B5EF4-FFF2-40B4-BE49-F238E27FC236}">
                  <a16:creationId xmlns:a16="http://schemas.microsoft.com/office/drawing/2014/main" id="{7ADE7070-1934-4A70-95D0-D3B587D61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1">
              <a:extLst>
                <a:ext uri="{FF2B5EF4-FFF2-40B4-BE49-F238E27FC236}">
                  <a16:creationId xmlns:a16="http://schemas.microsoft.com/office/drawing/2014/main" id="{56DD34FC-6FF3-4286-9FF2-74950143D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2">
              <a:extLst>
                <a:ext uri="{FF2B5EF4-FFF2-40B4-BE49-F238E27FC236}">
                  <a16:creationId xmlns:a16="http://schemas.microsoft.com/office/drawing/2014/main" id="{32D45ADB-318E-43E6-ABD3-58FD08802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Rectangle 13">
              <a:extLst>
                <a:ext uri="{FF2B5EF4-FFF2-40B4-BE49-F238E27FC236}">
                  <a16:creationId xmlns:a16="http://schemas.microsoft.com/office/drawing/2014/main" id="{2C31EABD-32CD-44E3-AD95-79507BDE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88"/>
              <a:ext cx="454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</a:p>
          </p:txBody>
        </p:sp>
        <p:sp>
          <p:nvSpPr>
            <p:cNvPr id="20501" name="Rectangle 14">
              <a:extLst>
                <a:ext uri="{FF2B5EF4-FFF2-40B4-BE49-F238E27FC236}">
                  <a16:creationId xmlns:a16="http://schemas.microsoft.com/office/drawing/2014/main" id="{BB2028AB-C447-4BDD-93F9-C25D3ECF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26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20502" name="Rectangle 15">
              <a:extLst>
                <a:ext uri="{FF2B5EF4-FFF2-40B4-BE49-F238E27FC236}">
                  <a16:creationId xmlns:a16="http://schemas.microsoft.com/office/drawing/2014/main" id="{DC8C3837-0D26-4648-8505-EA5C11C9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20503" name="Rectangle 16">
              <a:extLst>
                <a:ext uri="{FF2B5EF4-FFF2-40B4-BE49-F238E27FC236}">
                  <a16:creationId xmlns:a16="http://schemas.microsoft.com/office/drawing/2014/main" id="{E3C165A1-2921-425F-AABA-AEF232CC2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</a:p>
          </p:txBody>
        </p:sp>
        <p:sp>
          <p:nvSpPr>
            <p:cNvPr id="20504" name="Rectangle 17">
              <a:extLst>
                <a:ext uri="{FF2B5EF4-FFF2-40B4-BE49-F238E27FC236}">
                  <a16:creationId xmlns:a16="http://schemas.microsoft.com/office/drawing/2014/main" id="{D9C70729-F0BC-4350-A239-2C322041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</a:p>
          </p:txBody>
        </p:sp>
        <p:sp>
          <p:nvSpPr>
            <p:cNvPr id="20505" name="Line 18">
              <a:extLst>
                <a:ext uri="{FF2B5EF4-FFF2-40B4-BE49-F238E27FC236}">
                  <a16:creationId xmlns:a16="http://schemas.microsoft.com/office/drawing/2014/main" id="{3D0FDA39-22D3-44FB-AE34-6DC5D7C35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02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19">
              <a:extLst>
                <a:ext uri="{FF2B5EF4-FFF2-40B4-BE49-F238E27FC236}">
                  <a16:creationId xmlns:a16="http://schemas.microsoft.com/office/drawing/2014/main" id="{22C13026-0854-4686-9880-3F825FCF0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024"/>
              <a:ext cx="22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0">
              <a:extLst>
                <a:ext uri="{FF2B5EF4-FFF2-40B4-BE49-F238E27FC236}">
                  <a16:creationId xmlns:a16="http://schemas.microsoft.com/office/drawing/2014/main" id="{9788C8E7-1116-4A3F-8736-496DDA179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1">
              <a:extLst>
                <a:ext uri="{FF2B5EF4-FFF2-40B4-BE49-F238E27FC236}">
                  <a16:creationId xmlns:a16="http://schemas.microsoft.com/office/drawing/2014/main" id="{5FDAFFA5-B6B9-4157-8C73-E8C6EBF71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Rectangle 22">
              <a:extLst>
                <a:ext uri="{FF2B5EF4-FFF2-40B4-BE49-F238E27FC236}">
                  <a16:creationId xmlns:a16="http://schemas.microsoft.com/office/drawing/2014/main" id="{E677921F-9BFA-40A6-8324-747AC6910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</a:p>
          </p:txBody>
        </p:sp>
        <p:sp>
          <p:nvSpPr>
            <p:cNvPr id="20510" name="Rectangle 23">
              <a:extLst>
                <a:ext uri="{FF2B5EF4-FFF2-40B4-BE49-F238E27FC236}">
                  <a16:creationId xmlns:a16="http://schemas.microsoft.com/office/drawing/2014/main" id="{5E40A9DF-EF49-49B1-ADF1-D372E8F4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</a:p>
          </p:txBody>
        </p:sp>
        <p:sp>
          <p:nvSpPr>
            <p:cNvPr id="20511" name="Rectangle 24">
              <a:extLst>
                <a:ext uri="{FF2B5EF4-FFF2-40B4-BE49-F238E27FC236}">
                  <a16:creationId xmlns:a16="http://schemas.microsoft.com/office/drawing/2014/main" id="{CEB08650-8950-426D-934C-C6C714533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</a:p>
          </p:txBody>
        </p:sp>
        <p:sp>
          <p:nvSpPr>
            <p:cNvPr id="20512" name="Rectangle 25">
              <a:extLst>
                <a:ext uri="{FF2B5EF4-FFF2-40B4-BE49-F238E27FC236}">
                  <a16:creationId xmlns:a16="http://schemas.microsoft.com/office/drawing/2014/main" id="{9F189790-FCEE-4F4A-91E6-EECDC896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</a:p>
          </p:txBody>
        </p:sp>
        <p:sp>
          <p:nvSpPr>
            <p:cNvPr id="20513" name="Line 26">
              <a:extLst>
                <a:ext uri="{FF2B5EF4-FFF2-40B4-BE49-F238E27FC236}">
                  <a16:creationId xmlns:a16="http://schemas.microsoft.com/office/drawing/2014/main" id="{700EE782-2B44-4C9E-B10F-92E7DFACB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024"/>
              <a:ext cx="58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27">
              <a:extLst>
                <a:ext uri="{FF2B5EF4-FFF2-40B4-BE49-F238E27FC236}">
                  <a16:creationId xmlns:a16="http://schemas.microsoft.com/office/drawing/2014/main" id="{058EDB64-9922-4F59-AEAB-D5C2DBE98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024"/>
              <a:ext cx="117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28">
              <a:extLst>
                <a:ext uri="{FF2B5EF4-FFF2-40B4-BE49-F238E27FC236}">
                  <a16:creationId xmlns:a16="http://schemas.microsoft.com/office/drawing/2014/main" id="{84C4C56B-6859-4378-9A8D-FCB6C60D2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341"/>
              <a:ext cx="9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29">
              <a:extLst>
                <a:ext uri="{FF2B5EF4-FFF2-40B4-BE49-F238E27FC236}">
                  <a16:creationId xmlns:a16="http://schemas.microsoft.com/office/drawing/2014/main" id="{79ED20B0-EACC-4A77-AB28-12C26B8BD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30">
              <a:extLst>
                <a:ext uri="{FF2B5EF4-FFF2-40B4-BE49-F238E27FC236}">
                  <a16:creationId xmlns:a16="http://schemas.microsoft.com/office/drawing/2014/main" id="{D15B12F8-2380-4289-A825-A85047FC5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</a:p>
          </p:txBody>
        </p:sp>
        <p:sp>
          <p:nvSpPr>
            <p:cNvPr id="20518" name="Rectangle 31">
              <a:extLst>
                <a:ext uri="{FF2B5EF4-FFF2-40B4-BE49-F238E27FC236}">
                  <a16:creationId xmlns:a16="http://schemas.microsoft.com/office/drawing/2014/main" id="{241BCDEC-0733-41BF-9047-90BE61F71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</a:p>
          </p:txBody>
        </p:sp>
        <p:sp>
          <p:nvSpPr>
            <p:cNvPr id="20519" name="Line 32">
              <a:extLst>
                <a:ext uri="{FF2B5EF4-FFF2-40B4-BE49-F238E27FC236}">
                  <a16:creationId xmlns:a16="http://schemas.microsoft.com/office/drawing/2014/main" id="{D2308E42-CEBC-45DE-94B9-078ECF5D1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33">
              <a:extLst>
                <a:ext uri="{FF2B5EF4-FFF2-40B4-BE49-F238E27FC236}">
                  <a16:creationId xmlns:a16="http://schemas.microsoft.com/office/drawing/2014/main" id="{703A89CC-5AD5-422D-B886-E636F1F50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341"/>
              <a:ext cx="4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Rectangle 34">
              <a:extLst>
                <a:ext uri="{FF2B5EF4-FFF2-40B4-BE49-F238E27FC236}">
                  <a16:creationId xmlns:a16="http://schemas.microsoft.com/office/drawing/2014/main" id="{A645502E-1F8C-4CE3-AA80-63836382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795"/>
              <a:ext cx="26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</a:p>
          </p:txBody>
        </p:sp>
        <p:sp>
          <p:nvSpPr>
            <p:cNvPr id="20522" name="Rectangle 35">
              <a:extLst>
                <a:ext uri="{FF2B5EF4-FFF2-40B4-BE49-F238E27FC236}">
                  <a16:creationId xmlns:a16="http://schemas.microsoft.com/office/drawing/2014/main" id="{3CB79570-F6CC-462D-AFFB-10270705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</a:p>
          </p:txBody>
        </p:sp>
        <p:sp>
          <p:nvSpPr>
            <p:cNvPr id="20523" name="Line 36">
              <a:extLst>
                <a:ext uri="{FF2B5EF4-FFF2-40B4-BE49-F238E27FC236}">
                  <a16:creationId xmlns:a16="http://schemas.microsoft.com/office/drawing/2014/main" id="{4629F86A-1913-46ED-A981-899415D86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37">
              <a:extLst>
                <a:ext uri="{FF2B5EF4-FFF2-40B4-BE49-F238E27FC236}">
                  <a16:creationId xmlns:a16="http://schemas.microsoft.com/office/drawing/2014/main" id="{F695CBF4-4B35-47FA-9C50-EFD9D4FBD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Rectangle 38">
              <a:extLst>
                <a:ext uri="{FF2B5EF4-FFF2-40B4-BE49-F238E27FC236}">
                  <a16:creationId xmlns:a16="http://schemas.microsoft.com/office/drawing/2014/main" id="{FF4AE329-1927-4B17-AC20-B61B19E63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</a:p>
          </p:txBody>
        </p:sp>
        <p:sp>
          <p:nvSpPr>
            <p:cNvPr id="20526" name="Rectangle 39">
              <a:extLst>
                <a:ext uri="{FF2B5EF4-FFF2-40B4-BE49-F238E27FC236}">
                  <a16:creationId xmlns:a16="http://schemas.microsoft.com/office/drawing/2014/main" id="{B49D38BA-68C3-48C2-B5C0-77301C37C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</a:p>
          </p:txBody>
        </p:sp>
        <p:sp>
          <p:nvSpPr>
            <p:cNvPr id="20527" name="Line 40">
              <a:extLst>
                <a:ext uri="{FF2B5EF4-FFF2-40B4-BE49-F238E27FC236}">
                  <a16:creationId xmlns:a16="http://schemas.microsoft.com/office/drawing/2014/main" id="{5298FDE7-C44D-439F-A5B0-88471AB9D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341"/>
              <a:ext cx="9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41">
              <a:extLst>
                <a:ext uri="{FF2B5EF4-FFF2-40B4-BE49-F238E27FC236}">
                  <a16:creationId xmlns:a16="http://schemas.microsoft.com/office/drawing/2014/main" id="{DCDF8E4E-DB7F-47D9-85B0-DFBB7D730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341"/>
              <a:ext cx="13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6" name="矩形 41">
            <a:extLst>
              <a:ext uri="{FF2B5EF4-FFF2-40B4-BE49-F238E27FC236}">
                <a16:creationId xmlns:a16="http://schemas.microsoft.com/office/drawing/2014/main" id="{55643F69-4998-4C49-B1DE-0D8DCB1B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D54C68-A435-46AF-8C01-60245B88E9E4}"/>
              </a:ext>
            </a:extLst>
          </p:cNvPr>
          <p:cNvSpPr/>
          <p:nvPr/>
        </p:nvSpPr>
        <p:spPr>
          <a:xfrm>
            <a:off x="7893050" y="2227263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665B53-52E4-40FE-9497-7FA36270A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563813"/>
            <a:ext cx="2492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查找给定条件的记录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43FE8D0-BC88-4991-9D98-27C1CB41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313113"/>
            <a:ext cx="1979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查找下一亲兄弟</a:t>
            </a:r>
            <a:endParaRPr kumimoji="0" lang="en-US" altLang="zh-CN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3CEA817-4428-44C5-9497-F5AB8A68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048125"/>
            <a:ext cx="3005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找到当前记录的下一记录</a:t>
            </a:r>
            <a:endParaRPr kumimoji="0" lang="en-US" altLang="zh-CN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0491" name="AutoShape 7">
            <a:extLst>
              <a:ext uri="{FF2B5EF4-FFF2-40B4-BE49-F238E27FC236}">
                <a16:creationId xmlns:a16="http://schemas.microsoft.com/office/drawing/2014/main" id="{FC9AFE34-B179-48F5-A075-73718DC2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776288"/>
            <a:ext cx="2397125" cy="10033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＊层次模型，应提供什么数据操作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BAAC006-6A83-42E4-9B72-6C95AEFB0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*(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层次模型小结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ED5DDC3-8E29-4596-91AE-41671ACF7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优点：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数据模型比较简单，操作简单。</a:t>
            </a:r>
            <a:r>
              <a:rPr lang="en-US" altLang="zh-CN" sz="2000"/>
              <a:t>    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对于实体间联系是固定的，且预先定义好的应用系统，性能较高。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提供良好的完整性支持。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缺点：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不适合于表示非层次性的联系。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对插入和删除操作的限制比较多。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查询子女结点必须通过双亲结点。</a:t>
            </a:r>
            <a:endParaRPr lang="en-US" altLang="zh-CN" sz="2000"/>
          </a:p>
          <a:p>
            <a:pPr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22532" name="矩形 41">
            <a:extLst>
              <a:ext uri="{FF2B5EF4-FFF2-40B4-BE49-F238E27FC236}">
                <a16:creationId xmlns:a16="http://schemas.microsoft.com/office/drawing/2014/main" id="{DF1F8E01-1A24-4961-BAFC-80204CA3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CF47192-9751-462A-B702-2075ED705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网状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751B5CD-03AC-465A-832F-585C39F48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第一个网状数据模型系统</a:t>
            </a:r>
            <a:r>
              <a:rPr lang="en-US" altLang="zh-CN" sz="1800"/>
              <a:t>: </a:t>
            </a:r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zh-CN" altLang="en-US" sz="2400"/>
              <a:t>美国通用电器公司（</a:t>
            </a:r>
            <a:r>
              <a:rPr lang="en-US" altLang="zh-CN" sz="2400"/>
              <a:t>Bachman</a:t>
            </a:r>
            <a:r>
              <a:rPr lang="zh-CN" altLang="en-US" sz="2400"/>
              <a:t>等人）开发的数据库管理系统</a:t>
            </a:r>
            <a:r>
              <a:rPr lang="en-US" altLang="zh-CN" sz="2400">
                <a:solidFill>
                  <a:srgbClr val="0000FF"/>
                </a:solidFill>
              </a:rPr>
              <a:t>IDS</a:t>
            </a:r>
            <a:endParaRPr lang="en-US" altLang="zh-CN" sz="28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en-US" altLang="zh-CN" sz="2400"/>
              <a:t>(Integrated Data Store)</a:t>
            </a:r>
            <a:endParaRPr lang="en-US" altLang="zh-CN" sz="1800"/>
          </a:p>
          <a:p>
            <a:r>
              <a:rPr lang="zh-CN" altLang="en-US" sz="2800"/>
              <a:t>奠定了网状数据库的基础</a:t>
            </a:r>
            <a:endParaRPr lang="en-US" altLang="zh-CN" sz="2800"/>
          </a:p>
          <a:p>
            <a:r>
              <a:rPr lang="zh-CN" altLang="en-US" sz="2800"/>
              <a:t>曾经</a:t>
            </a:r>
            <a:r>
              <a:rPr lang="zh-CN" altLang="en-US" sz="2800">
                <a:solidFill>
                  <a:srgbClr val="0000FF"/>
                </a:solidFill>
              </a:rPr>
              <a:t>广泛应用</a:t>
            </a:r>
          </a:p>
        </p:txBody>
      </p:sp>
      <p:sp>
        <p:nvSpPr>
          <p:cNvPr id="23556" name="矩形 1">
            <a:extLst>
              <a:ext uri="{FF2B5EF4-FFF2-40B4-BE49-F238E27FC236}">
                <a16:creationId xmlns:a16="http://schemas.microsoft.com/office/drawing/2014/main" id="{EFFE15B4-D9F8-4918-B677-1883BD60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134938"/>
            <a:ext cx="215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6A6663-FBA5-46AD-9F5A-B5BBF1E0B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一）网状模型的基本概念</a:t>
            </a:r>
            <a:endParaRPr lang="zh-CN" altLang="en-US" sz="1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85DFA24-630A-47C4-B799-A8339079B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852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记录的表示</a:t>
            </a:r>
            <a:r>
              <a:rPr lang="en-US" altLang="zh-CN" sz="1600"/>
              <a:t>(</a:t>
            </a:r>
            <a:r>
              <a:rPr lang="zh-CN" altLang="en-US" sz="1600"/>
              <a:t>内部结构</a:t>
            </a:r>
            <a:r>
              <a:rPr lang="en-US" altLang="zh-CN" sz="16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记录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0000FF"/>
                </a:solidFill>
              </a:rPr>
              <a:t>数据项</a:t>
            </a:r>
            <a:r>
              <a:rPr lang="zh-CN" altLang="en-US" sz="2000"/>
              <a:t>（允许为</a:t>
            </a:r>
            <a:r>
              <a:rPr lang="zh-CN" altLang="en-US" sz="2000">
                <a:solidFill>
                  <a:srgbClr val="FF0000"/>
                </a:solidFill>
              </a:rPr>
              <a:t>多值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复合</a:t>
            </a:r>
            <a:r>
              <a:rPr lang="zh-CN" altLang="en-US" sz="2000"/>
              <a:t>数据）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zh-CN" altLang="en-US" sz="2400"/>
              <a:t>联系的表示</a:t>
            </a:r>
            <a:r>
              <a:rPr lang="en-US" altLang="zh-CN" sz="1600"/>
              <a:t>(</a:t>
            </a:r>
            <a:r>
              <a:rPr lang="zh-CN" altLang="en-US" sz="1600"/>
              <a:t>外部结构</a:t>
            </a:r>
            <a:r>
              <a:rPr lang="en-US" altLang="zh-CN" sz="16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  </a:t>
            </a:r>
            <a:r>
              <a:rPr lang="zh-CN" altLang="en-US" sz="2000">
                <a:solidFill>
                  <a:srgbClr val="0000FF"/>
                </a:solidFill>
              </a:rPr>
              <a:t>系（</a:t>
            </a:r>
            <a:r>
              <a:rPr lang="en-US" altLang="zh-CN" sz="2000">
                <a:solidFill>
                  <a:srgbClr val="0000FF"/>
                </a:solidFill>
              </a:rPr>
              <a:t>set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	</a:t>
            </a:r>
            <a:r>
              <a:rPr lang="zh-CN" altLang="en-US" sz="2000">
                <a:solidFill>
                  <a:srgbClr val="FF0000"/>
                </a:solidFill>
              </a:rPr>
              <a:t>单属系：</a:t>
            </a:r>
            <a:r>
              <a:rPr lang="en-US" altLang="zh-CN" sz="2000"/>
              <a:t>		</a:t>
            </a:r>
            <a:r>
              <a:rPr lang="zh-CN" altLang="en-US" sz="2000">
                <a:solidFill>
                  <a:srgbClr val="FF0000"/>
                </a:solidFill>
              </a:rPr>
              <a:t>多属系：</a:t>
            </a: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首记录</a:t>
            </a:r>
            <a:r>
              <a:rPr lang="en-US" altLang="zh-CN" sz="2000"/>
              <a:t>&amp;</a:t>
            </a:r>
            <a:r>
              <a:rPr lang="zh-CN" altLang="en-US" sz="2000"/>
              <a:t>属记录，</a:t>
            </a:r>
            <a:r>
              <a:rPr lang="en-US" altLang="zh-CN" sz="2000"/>
              <a:t>	</a:t>
            </a:r>
            <a:r>
              <a:rPr lang="zh-CN" altLang="en-US" sz="2000"/>
              <a:t>属记录值可以是不同不同记录类型</a:t>
            </a: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zh-CN" altLang="en-US" sz="2400"/>
              <a:t>网状模型的不同特点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zh-CN" altLang="en-US" sz="2000"/>
              <a:t>它</a:t>
            </a:r>
            <a:r>
              <a:rPr lang="zh-CN" altLang="en-US" sz="2000" b="1">
                <a:solidFill>
                  <a:srgbClr val="FF0000"/>
                </a:solidFill>
              </a:rPr>
              <a:t>去掉了</a:t>
            </a:r>
            <a:r>
              <a:rPr lang="zh-CN" altLang="en-US" sz="2000"/>
              <a:t>层次模型的两个限制：</a:t>
            </a:r>
            <a:endParaRPr lang="en-US" altLang="zh-CN" sz="16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允许多个结点没有双亲结点；</a:t>
            </a:r>
            <a:endParaRPr lang="en-US" altLang="zh-CN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允许结点有多个双亲结点。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zh-CN" altLang="en-US" sz="2000"/>
              <a:t>它还允许两个结点之间有多种联系（复合联系）</a:t>
            </a:r>
            <a:endParaRPr lang="zh-CN" altLang="en-US" sz="1600"/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C6332305-E144-4AF0-A9AF-4F2F3DCBA6C4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717925"/>
            <a:ext cx="503237" cy="1006475"/>
            <a:chOff x="3243" y="2251"/>
            <a:chExt cx="317" cy="634"/>
          </a:xfrm>
        </p:grpSpPr>
        <p:sp>
          <p:nvSpPr>
            <p:cNvPr id="24595" name="Rectangle 5">
              <a:extLst>
                <a:ext uri="{FF2B5EF4-FFF2-40B4-BE49-F238E27FC236}">
                  <a16:creationId xmlns:a16="http://schemas.microsoft.com/office/drawing/2014/main" id="{275E8665-EE0B-4C3D-869F-CDD5DB55C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251"/>
              <a:ext cx="31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班级</a:t>
              </a:r>
            </a:p>
          </p:txBody>
        </p:sp>
        <p:sp>
          <p:nvSpPr>
            <p:cNvPr id="24596" name="Rectangle 6">
              <a:extLst>
                <a:ext uri="{FF2B5EF4-FFF2-40B4-BE49-F238E27FC236}">
                  <a16:creationId xmlns:a16="http://schemas.microsoft.com/office/drawing/2014/main" id="{8036FB4C-F7FE-4D70-922D-842B4BDD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704"/>
              <a:ext cx="31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24597" name="Line 7">
              <a:extLst>
                <a:ext uri="{FF2B5EF4-FFF2-40B4-BE49-F238E27FC236}">
                  <a16:creationId xmlns:a16="http://schemas.microsoft.com/office/drawing/2014/main" id="{E57B13DE-998F-4965-A37F-4C2D6E646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1" name="Group 22">
            <a:extLst>
              <a:ext uri="{FF2B5EF4-FFF2-40B4-BE49-F238E27FC236}">
                <a16:creationId xmlns:a16="http://schemas.microsoft.com/office/drawing/2014/main" id="{49E61A84-5246-4D28-9F44-0F68BE05B5DF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860800"/>
            <a:ext cx="1801813" cy="935038"/>
            <a:chOff x="2154" y="2115"/>
            <a:chExt cx="1135" cy="589"/>
          </a:xfrm>
        </p:grpSpPr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6C6F131B-28C1-409B-AFA2-999E7D4E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115"/>
              <a:ext cx="453" cy="1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账户</a:t>
              </a:r>
            </a:p>
          </p:txBody>
        </p:sp>
        <p:sp>
          <p:nvSpPr>
            <p:cNvPr id="24587" name="Rectangle 10">
              <a:extLst>
                <a:ext uri="{FF2B5EF4-FFF2-40B4-BE49-F238E27FC236}">
                  <a16:creationId xmlns:a16="http://schemas.microsoft.com/office/drawing/2014/main" id="{BB0005A2-B656-4FE9-98F9-DB1934BE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存款账</a:t>
              </a: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:a16="http://schemas.microsoft.com/office/drawing/2014/main" id="{299F65E7-431D-4C5D-818A-23F121526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提款账</a:t>
              </a:r>
            </a:p>
          </p:txBody>
        </p:sp>
        <p:sp>
          <p:nvSpPr>
            <p:cNvPr id="24589" name="Rectangle 12">
              <a:extLst>
                <a:ext uri="{FF2B5EF4-FFF2-40B4-BE49-F238E27FC236}">
                  <a16:creationId xmlns:a16="http://schemas.microsoft.com/office/drawing/2014/main" id="{B22C1743-8AF9-4BEC-A671-50767E843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转帐</a:t>
              </a:r>
            </a:p>
          </p:txBody>
        </p:sp>
        <p:sp>
          <p:nvSpPr>
            <p:cNvPr id="24590" name="Line 15">
              <a:extLst>
                <a:ext uri="{FF2B5EF4-FFF2-40B4-BE49-F238E27FC236}">
                  <a16:creationId xmlns:a16="http://schemas.microsoft.com/office/drawing/2014/main" id="{D832AB7C-30E0-45CA-B3DF-8547121F0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225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8">
              <a:extLst>
                <a:ext uri="{FF2B5EF4-FFF2-40B4-BE49-F238E27FC236}">
                  <a16:creationId xmlns:a16="http://schemas.microsoft.com/office/drawing/2014/main" id="{3C8D28E6-2FA1-4B91-B327-3B87DD7AD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38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9">
              <a:extLst>
                <a:ext uri="{FF2B5EF4-FFF2-40B4-BE49-F238E27FC236}">
                  <a16:creationId xmlns:a16="http://schemas.microsoft.com/office/drawing/2014/main" id="{865A85D4-58A4-4DCB-853D-4A5BA10BC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0">
              <a:extLst>
                <a:ext uri="{FF2B5EF4-FFF2-40B4-BE49-F238E27FC236}">
                  <a16:creationId xmlns:a16="http://schemas.microsoft.com/office/drawing/2014/main" id="{DED14139-1035-4610-84AC-5B7518F4D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1">
              <a:extLst>
                <a:ext uri="{FF2B5EF4-FFF2-40B4-BE49-F238E27FC236}">
                  <a16:creationId xmlns:a16="http://schemas.microsoft.com/office/drawing/2014/main" id="{A9458B15-0EF4-4EBB-B588-7C5636B80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2" name="AutoShape 7">
            <a:extLst>
              <a:ext uri="{FF2B5EF4-FFF2-40B4-BE49-F238E27FC236}">
                <a16:creationId xmlns:a16="http://schemas.microsoft.com/office/drawing/2014/main" id="{340A1454-D310-450B-89DD-BF18AB67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1419225"/>
            <a:ext cx="2427287" cy="11064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网状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如何描述数据的结构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4583" name="矩形 1">
            <a:extLst>
              <a:ext uri="{FF2B5EF4-FFF2-40B4-BE49-F238E27FC236}">
                <a16:creationId xmlns:a16="http://schemas.microsoft.com/office/drawing/2014/main" id="{37EE15D8-4638-4C95-9809-E908B45B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4460875"/>
            <a:ext cx="914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2.a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4" name="矩形 19">
            <a:extLst>
              <a:ext uri="{FF2B5EF4-FFF2-40B4-BE49-F238E27FC236}">
                <a16:creationId xmlns:a16="http://schemas.microsoft.com/office/drawing/2014/main" id="{23BEEE54-18B3-474F-8D79-DA53EBED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508500"/>
            <a:ext cx="920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2.b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5" name="矩形 2">
            <a:extLst>
              <a:ext uri="{FF2B5EF4-FFF2-40B4-BE49-F238E27FC236}">
                <a16:creationId xmlns:a16="http://schemas.microsoft.com/office/drawing/2014/main" id="{98AFB6F7-B03D-44AD-AA07-14D20DF0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C789F99-3A2E-4834-8B55-A4955E985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二）网状模式与实例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69C7850-228C-4AB1-B5C2-C65299B06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2133600"/>
            <a:ext cx="7772400" cy="4114800"/>
          </a:xfrm>
        </p:spPr>
        <p:txBody>
          <a:bodyPr/>
          <a:lstStyle/>
          <a:p>
            <a:r>
              <a:rPr lang="zh-CN" altLang="en-US" sz="2400"/>
              <a:t>网状模式（型）</a:t>
            </a:r>
            <a:endParaRPr lang="en-US" altLang="zh-CN" sz="2400"/>
          </a:p>
          <a:p>
            <a:pPr lvl="1"/>
            <a:r>
              <a:rPr lang="zh-CN" altLang="en-US" sz="2000"/>
              <a:t>利用网状模型（记录</a:t>
            </a:r>
            <a:r>
              <a:rPr lang="en-US" altLang="zh-CN" sz="2000"/>
              <a:t>&amp;</a:t>
            </a:r>
            <a:r>
              <a:rPr lang="zh-CN" altLang="en-US" sz="2000"/>
              <a:t>系）来描述一个应用，可以得到一个网状模式（数据库的结构）</a:t>
            </a:r>
            <a:endParaRPr lang="en-US" altLang="zh-CN" sz="2000"/>
          </a:p>
          <a:p>
            <a:pPr lvl="1"/>
            <a:r>
              <a:rPr lang="zh-CN" altLang="en-US" sz="2000"/>
              <a:t>是一个“图”（而非一个“树”）</a:t>
            </a:r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实例</a:t>
            </a:r>
            <a:endParaRPr lang="en-US" altLang="zh-CN" sz="2400"/>
          </a:p>
          <a:p>
            <a:pPr lvl="1"/>
            <a:r>
              <a:rPr lang="zh-CN" altLang="en-US" sz="2000"/>
              <a:t>一个型</a:t>
            </a:r>
            <a:r>
              <a:rPr lang="en-US" altLang="zh-CN" sz="2000">
                <a:sym typeface="Wingdings" panose="05000000000000000000" pitchFamily="2" charset="2"/>
              </a:rPr>
              <a:t></a:t>
            </a:r>
            <a:r>
              <a:rPr lang="zh-CN" altLang="en-US" sz="2000"/>
              <a:t>多个实例</a:t>
            </a:r>
            <a:r>
              <a:rPr lang="en-US" altLang="zh-CN" sz="2000"/>
              <a:t>(</a:t>
            </a:r>
            <a:r>
              <a:rPr lang="zh-CN" altLang="en-US" sz="2000"/>
              <a:t>数据库的数据</a:t>
            </a:r>
            <a:r>
              <a:rPr lang="en-US" altLang="zh-CN" sz="2000"/>
              <a:t>)</a:t>
            </a:r>
          </a:p>
          <a:p>
            <a:pPr lvl="1"/>
            <a:endParaRPr lang="zh-CN" altLang="en-US" sz="2400"/>
          </a:p>
        </p:txBody>
      </p:sp>
      <p:grpSp>
        <p:nvGrpSpPr>
          <p:cNvPr id="25604" name="组 24">
            <a:extLst>
              <a:ext uri="{FF2B5EF4-FFF2-40B4-BE49-F238E27FC236}">
                <a16:creationId xmlns:a16="http://schemas.microsoft.com/office/drawing/2014/main" id="{75B5995E-C92B-483A-B35C-A34CFC928F88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3240088"/>
            <a:ext cx="2894013" cy="2392362"/>
            <a:chOff x="5360324" y="3164912"/>
            <a:chExt cx="2894303" cy="2392737"/>
          </a:xfrm>
        </p:grpSpPr>
        <p:grpSp>
          <p:nvGrpSpPr>
            <p:cNvPr id="25608" name="Group 4">
              <a:extLst>
                <a:ext uri="{FF2B5EF4-FFF2-40B4-BE49-F238E27FC236}">
                  <a16:creationId xmlns:a16="http://schemas.microsoft.com/office/drawing/2014/main" id="{0E178683-5929-474F-8B5E-2667FD793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6402" y="3164912"/>
              <a:ext cx="503237" cy="1006475"/>
              <a:chOff x="3243" y="2251"/>
              <a:chExt cx="317" cy="634"/>
            </a:xfrm>
          </p:grpSpPr>
          <p:sp>
            <p:nvSpPr>
              <p:cNvPr id="25630" name="Rectangle 5">
                <a:extLst>
                  <a:ext uri="{FF2B5EF4-FFF2-40B4-BE49-F238E27FC236}">
                    <a16:creationId xmlns:a16="http://schemas.microsoft.com/office/drawing/2014/main" id="{1F84879A-624E-4898-9914-16D5B32CB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251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班级</a:t>
                </a:r>
              </a:p>
            </p:txBody>
          </p:sp>
          <p:sp>
            <p:nvSpPr>
              <p:cNvPr id="25631" name="Rectangle 6">
                <a:extLst>
                  <a:ext uri="{FF2B5EF4-FFF2-40B4-BE49-F238E27FC236}">
                    <a16:creationId xmlns:a16="http://schemas.microsoft.com/office/drawing/2014/main" id="{CA1FF510-834E-4EEF-9A94-23E42EF2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704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</a:p>
            </p:txBody>
          </p:sp>
          <p:sp>
            <p:nvSpPr>
              <p:cNvPr id="25632" name="Line 7">
                <a:extLst>
                  <a:ext uri="{FF2B5EF4-FFF2-40B4-BE49-F238E27FC236}">
                    <a16:creationId xmlns:a16="http://schemas.microsoft.com/office/drawing/2014/main" id="{BE498843-C042-4135-838E-6AC3563B7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09" name="Group 22">
              <a:extLst>
                <a:ext uri="{FF2B5EF4-FFF2-40B4-BE49-F238E27FC236}">
                  <a16:creationId xmlns:a16="http://schemas.microsoft.com/office/drawing/2014/main" id="{CB4E52CA-58C2-4825-B324-3E1313A92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0324" y="4622611"/>
              <a:ext cx="1801813" cy="935038"/>
              <a:chOff x="2154" y="2115"/>
              <a:chExt cx="1135" cy="589"/>
            </a:xfrm>
          </p:grpSpPr>
          <p:sp>
            <p:nvSpPr>
              <p:cNvPr id="25621" name="Rectangle 9">
                <a:extLst>
                  <a:ext uri="{FF2B5EF4-FFF2-40B4-BE49-F238E27FC236}">
                    <a16:creationId xmlns:a16="http://schemas.microsoft.com/office/drawing/2014/main" id="{6BF077C9-F65B-416D-991C-634AE4CFB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2115"/>
                <a:ext cx="453" cy="13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账户</a:t>
                </a:r>
              </a:p>
            </p:txBody>
          </p:sp>
          <p:sp>
            <p:nvSpPr>
              <p:cNvPr id="25622" name="Rectangle 10">
                <a:extLst>
                  <a:ext uri="{FF2B5EF4-FFF2-40B4-BE49-F238E27FC236}">
                    <a16:creationId xmlns:a16="http://schemas.microsoft.com/office/drawing/2014/main" id="{35E83704-D161-47E5-814F-EA22C7B6D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存款账</a:t>
                </a:r>
              </a:p>
            </p:txBody>
          </p:sp>
          <p:sp>
            <p:nvSpPr>
              <p:cNvPr id="25623" name="Rectangle 11">
                <a:extLst>
                  <a:ext uri="{FF2B5EF4-FFF2-40B4-BE49-F238E27FC236}">
                    <a16:creationId xmlns:a16="http://schemas.microsoft.com/office/drawing/2014/main" id="{BA86BB4F-F7DF-45A5-9CEA-DDC0E694B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提款账</a:t>
                </a:r>
              </a:p>
            </p:txBody>
          </p:sp>
          <p:sp>
            <p:nvSpPr>
              <p:cNvPr id="25624" name="Rectangle 12">
                <a:extLst>
                  <a:ext uri="{FF2B5EF4-FFF2-40B4-BE49-F238E27FC236}">
                    <a16:creationId xmlns:a16="http://schemas.microsoft.com/office/drawing/2014/main" id="{55022348-B6BF-4FC1-8542-008E7E5F7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转帐</a:t>
                </a:r>
              </a:p>
            </p:txBody>
          </p:sp>
          <p:sp>
            <p:nvSpPr>
              <p:cNvPr id="25625" name="Line 15">
                <a:extLst>
                  <a:ext uri="{FF2B5EF4-FFF2-40B4-BE49-F238E27FC236}">
                    <a16:creationId xmlns:a16="http://schemas.microsoft.com/office/drawing/2014/main" id="{CA77AF9D-1FA9-41FD-B440-0149BA61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4" y="225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18">
                <a:extLst>
                  <a:ext uri="{FF2B5EF4-FFF2-40B4-BE49-F238E27FC236}">
                    <a16:creationId xmlns:a16="http://schemas.microsoft.com/office/drawing/2014/main" id="{EDC95E88-0164-4FC0-8BAD-2AAF18416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387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19">
                <a:extLst>
                  <a:ext uri="{FF2B5EF4-FFF2-40B4-BE49-F238E27FC236}">
                    <a16:creationId xmlns:a16="http://schemas.microsoft.com/office/drawing/2014/main" id="{51119921-1708-4CF4-8146-E59D99A8C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Line 20">
                <a:extLst>
                  <a:ext uri="{FF2B5EF4-FFF2-40B4-BE49-F238E27FC236}">
                    <a16:creationId xmlns:a16="http://schemas.microsoft.com/office/drawing/2014/main" id="{51F882C2-CDF5-42F0-9469-5A154EC95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9" name="Line 21">
                <a:extLst>
                  <a:ext uri="{FF2B5EF4-FFF2-40B4-BE49-F238E27FC236}">
                    <a16:creationId xmlns:a16="http://schemas.microsoft.com/office/drawing/2014/main" id="{D938BB03-5A81-48B4-AECE-D9A1942E0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0" name="组 2">
              <a:extLst>
                <a:ext uri="{FF2B5EF4-FFF2-40B4-BE49-F238E27FC236}">
                  <a16:creationId xmlns:a16="http://schemas.microsoft.com/office/drawing/2014/main" id="{174DDCCF-A4F3-4BC6-A24C-972561EF8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9390" y="3870135"/>
              <a:ext cx="1223402" cy="1006476"/>
              <a:chOff x="6989390" y="3929899"/>
              <a:chExt cx="1223402" cy="1006476"/>
            </a:xfrm>
          </p:grpSpPr>
          <p:sp>
            <p:nvSpPr>
              <p:cNvPr id="25616" name="Rectangle 5">
                <a:extLst>
                  <a:ext uri="{FF2B5EF4-FFF2-40B4-BE49-F238E27FC236}">
                    <a16:creationId xmlns:a16="http://schemas.microsoft.com/office/drawing/2014/main" id="{B55CA654-8AA5-4D37-B8D4-2D5069012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9262" y="3929637"/>
                <a:ext cx="503289" cy="2873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</a:p>
            </p:txBody>
          </p:sp>
          <p:sp>
            <p:nvSpPr>
              <p:cNvPr id="25617" name="Rectangle 6">
                <a:extLst>
                  <a:ext uri="{FF2B5EF4-FFF2-40B4-BE49-F238E27FC236}">
                    <a16:creationId xmlns:a16="http://schemas.microsoft.com/office/drawing/2014/main" id="{D2FC9355-5014-4F40-9150-98B6DA87E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9262" y="4648887"/>
                <a:ext cx="503289" cy="2873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选课</a:t>
                </a:r>
              </a:p>
            </p:txBody>
          </p:sp>
          <p:sp>
            <p:nvSpPr>
              <p:cNvPr id="25618" name="Line 7">
                <a:extLst>
                  <a:ext uri="{FF2B5EF4-FFF2-40B4-BE49-F238E27FC236}">
                    <a16:creationId xmlns:a16="http://schemas.microsoft.com/office/drawing/2014/main" id="{3AB645E6-DD1F-4AD6-8972-AE278711D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76629" y="4217019"/>
                <a:ext cx="0" cy="431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9" name="Rectangle 5">
                <a:extLst>
                  <a:ext uri="{FF2B5EF4-FFF2-40B4-BE49-F238E27FC236}">
                    <a16:creationId xmlns:a16="http://schemas.microsoft.com/office/drawing/2014/main" id="{1A8AD532-C45D-4F22-9FA4-A8E60DB33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0059" y="3932812"/>
                <a:ext cx="503289" cy="2873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课程</a:t>
                </a:r>
              </a:p>
            </p:txBody>
          </p:sp>
          <p:sp>
            <p:nvSpPr>
              <p:cNvPr id="25620" name="Line 7">
                <a:extLst>
                  <a:ext uri="{FF2B5EF4-FFF2-40B4-BE49-F238E27FC236}">
                    <a16:creationId xmlns:a16="http://schemas.microsoft.com/office/drawing/2014/main" id="{E8863FBD-E03D-4D72-8111-15C197F67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6034" y="4228134"/>
                <a:ext cx="522341" cy="403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1" name="Line 7">
              <a:extLst>
                <a:ext uri="{FF2B5EF4-FFF2-40B4-BE49-F238E27FC236}">
                  <a16:creationId xmlns:a16="http://schemas.microsoft.com/office/drawing/2014/main" id="{26C4E9F4-436D-448E-932C-30409EB68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0858" y="4184247"/>
              <a:ext cx="657291" cy="431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Rectangle 5">
              <a:extLst>
                <a:ext uri="{FF2B5EF4-FFF2-40B4-BE49-F238E27FC236}">
                  <a16:creationId xmlns:a16="http://schemas.microsoft.com/office/drawing/2014/main" id="{D79E81F7-D893-4FE5-B950-3930A7D8D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946" y="3182377"/>
              <a:ext cx="503288" cy="287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</a:p>
          </p:txBody>
        </p:sp>
        <p:sp>
          <p:nvSpPr>
            <p:cNvPr id="25613" name="Line 7">
              <a:extLst>
                <a:ext uri="{FF2B5EF4-FFF2-40B4-BE49-F238E27FC236}">
                  <a16:creationId xmlns:a16="http://schemas.microsoft.com/office/drawing/2014/main" id="{2452D7C7-7800-46BF-A20D-195690242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5313" y="3469760"/>
              <a:ext cx="806531" cy="4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Rectangle 5">
              <a:extLst>
                <a:ext uri="{FF2B5EF4-FFF2-40B4-BE49-F238E27FC236}">
                  <a16:creationId xmlns:a16="http://schemas.microsoft.com/office/drawing/2014/main" id="{D891B217-3B86-4E0D-9DA4-C6E96748E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339" y="3168087"/>
              <a:ext cx="503288" cy="287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协会</a:t>
              </a:r>
            </a:p>
          </p:txBody>
        </p:sp>
        <p:sp>
          <p:nvSpPr>
            <p:cNvPr id="25615" name="Line 7">
              <a:extLst>
                <a:ext uri="{FF2B5EF4-FFF2-40B4-BE49-F238E27FC236}">
                  <a16:creationId xmlns:a16="http://schemas.microsoft.com/office/drawing/2014/main" id="{4E393766-90FD-45B0-B822-FD79DA937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5703" y="3455470"/>
              <a:ext cx="643002" cy="4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5" name="AutoShape 7">
            <a:extLst>
              <a:ext uri="{FF2B5EF4-FFF2-40B4-BE49-F238E27FC236}">
                <a16:creationId xmlns:a16="http://schemas.microsoft.com/office/drawing/2014/main" id="{57F39FF5-B1D3-48A2-85C8-C4D70D7B9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689100"/>
            <a:ext cx="2320925" cy="7620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模式与实例？</a:t>
            </a:r>
          </a:p>
        </p:txBody>
      </p:sp>
      <p:sp>
        <p:nvSpPr>
          <p:cNvPr id="25606" name="矩形 31">
            <a:extLst>
              <a:ext uri="{FF2B5EF4-FFF2-40B4-BE49-F238E27FC236}">
                <a16:creationId xmlns:a16="http://schemas.microsoft.com/office/drawing/2014/main" id="{B2F9693F-7422-412A-B372-EE6EBC0B8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5372100"/>
            <a:ext cx="8985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2.c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矩形 33">
            <a:extLst>
              <a:ext uri="{FF2B5EF4-FFF2-40B4-BE49-F238E27FC236}">
                <a16:creationId xmlns:a16="http://schemas.microsoft.com/office/drawing/2014/main" id="{A9B81CE3-2FE6-46F4-92E0-C36AEC9D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A7CEC56-4095-4D8D-AC7E-DEDD3BDA0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3820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三）定义物理存储结构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F23EAE7-C5D2-4D1E-9B60-0B1A9FA47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19275"/>
            <a:ext cx="8010525" cy="4114800"/>
          </a:xfrm>
        </p:spPr>
        <p:txBody>
          <a:bodyPr/>
          <a:lstStyle/>
          <a:p>
            <a:r>
              <a:rPr lang="zh-CN" altLang="en-US" sz="2400"/>
              <a:t>网状数据模型的存储结构</a:t>
            </a:r>
            <a:endParaRPr lang="en-US" altLang="zh-CN" sz="2400"/>
          </a:p>
          <a:p>
            <a:pPr marL="450850" lvl="1" indent="0">
              <a:buFontTx/>
              <a:buNone/>
            </a:pPr>
            <a:r>
              <a:rPr lang="zh-CN" altLang="en-US" sz="2000"/>
              <a:t>依具体系统不同而不同，</a:t>
            </a:r>
            <a:r>
              <a:rPr lang="zh-CN" altLang="en-US" sz="2000">
                <a:solidFill>
                  <a:srgbClr val="0000FF"/>
                </a:solidFill>
              </a:rPr>
              <a:t>常用的方法</a:t>
            </a:r>
            <a:r>
              <a:rPr lang="zh-CN" altLang="en-US" sz="2000"/>
              <a:t>是链接法，包括</a:t>
            </a:r>
            <a:endParaRPr lang="en-US" altLang="zh-CN" sz="2000"/>
          </a:p>
          <a:p>
            <a:pPr marL="450850" lvl="1" indent="0"/>
            <a:r>
              <a:rPr lang="zh-CN" altLang="en-US" sz="2000">
                <a:solidFill>
                  <a:srgbClr val="FF0000"/>
                </a:solidFill>
              </a:rPr>
              <a:t>单向链接</a:t>
            </a:r>
            <a:endParaRPr lang="en-US" altLang="zh-CN" sz="2000">
              <a:solidFill>
                <a:srgbClr val="FF0000"/>
              </a:solidFill>
            </a:endParaRPr>
          </a:p>
          <a:p>
            <a:pPr marL="450850" lvl="1" indent="0"/>
            <a:r>
              <a:rPr lang="zh-CN" altLang="en-US" sz="2000"/>
              <a:t>双向链接</a:t>
            </a:r>
            <a:endParaRPr lang="en-US" altLang="zh-CN" sz="2000"/>
          </a:p>
          <a:p>
            <a:pPr marL="450850" lvl="1" indent="0"/>
            <a:r>
              <a:rPr lang="zh-CN" altLang="en-US" sz="2000"/>
              <a:t>环状链接</a:t>
            </a:r>
            <a:endParaRPr lang="en-US" altLang="zh-CN" sz="2000"/>
          </a:p>
          <a:p>
            <a:pPr marL="450850" lvl="1" indent="0"/>
            <a:r>
              <a:rPr lang="zh-CN" altLang="en-US" sz="2000"/>
              <a:t>向首链拉等。</a:t>
            </a:r>
            <a:endParaRPr lang="en-US" altLang="zh-CN" sz="2000"/>
          </a:p>
          <a:p>
            <a:pPr marL="450850" lvl="1" indent="0"/>
            <a:endParaRPr lang="en-US" altLang="zh-CN" sz="2000"/>
          </a:p>
          <a:p>
            <a:r>
              <a:rPr lang="zh-CN" altLang="en-US" sz="2400"/>
              <a:t>示例（见下页）</a:t>
            </a:r>
            <a:endParaRPr lang="en-US" altLang="zh-CN" sz="2400"/>
          </a:p>
        </p:txBody>
      </p:sp>
      <p:sp>
        <p:nvSpPr>
          <p:cNvPr id="26628" name="AutoShape 7">
            <a:extLst>
              <a:ext uri="{FF2B5EF4-FFF2-40B4-BE49-F238E27FC236}">
                <a16:creationId xmlns:a16="http://schemas.microsoft.com/office/drawing/2014/main" id="{1CF492BC-A26F-49BB-BF2A-E5A7BB14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2719388"/>
            <a:ext cx="2320925" cy="10160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＊网状模式如何处理数据的物理存放？</a:t>
            </a:r>
          </a:p>
        </p:txBody>
      </p:sp>
      <p:sp>
        <p:nvSpPr>
          <p:cNvPr id="26629" name="矩形 4">
            <a:extLst>
              <a:ext uri="{FF2B5EF4-FFF2-40B4-BE49-F238E27FC236}">
                <a16:creationId xmlns:a16="http://schemas.microsoft.com/office/drawing/2014/main" id="{EBDDA417-3B63-4015-A458-59047FD67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54C87EE-0500-42EB-993B-ED25660C4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1143000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物理存储结构的一个示例</a:t>
            </a:r>
          </a:p>
        </p:txBody>
      </p:sp>
      <p:grpSp>
        <p:nvGrpSpPr>
          <p:cNvPr id="27651" name="组 1">
            <a:extLst>
              <a:ext uri="{FF2B5EF4-FFF2-40B4-BE49-F238E27FC236}">
                <a16:creationId xmlns:a16="http://schemas.microsoft.com/office/drawing/2014/main" id="{B5A3AADF-629E-42F6-94EE-C22E3E95E5DB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3194050"/>
            <a:ext cx="1209675" cy="1006475"/>
            <a:chOff x="352521" y="2985617"/>
            <a:chExt cx="1208455" cy="1006475"/>
          </a:xfrm>
        </p:grpSpPr>
        <p:grpSp>
          <p:nvGrpSpPr>
            <p:cNvPr id="27668" name="Group 4">
              <a:extLst>
                <a:ext uri="{FF2B5EF4-FFF2-40B4-BE49-F238E27FC236}">
                  <a16:creationId xmlns:a16="http://schemas.microsoft.com/office/drawing/2014/main" id="{37432E68-E27E-4A77-BC51-F3AE2AC97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521" y="2985617"/>
              <a:ext cx="503237" cy="1006475"/>
              <a:chOff x="3243" y="2251"/>
              <a:chExt cx="317" cy="634"/>
            </a:xfrm>
          </p:grpSpPr>
          <p:sp>
            <p:nvSpPr>
              <p:cNvPr id="27671" name="Rectangle 5">
                <a:extLst>
                  <a:ext uri="{FF2B5EF4-FFF2-40B4-BE49-F238E27FC236}">
                    <a16:creationId xmlns:a16="http://schemas.microsoft.com/office/drawing/2014/main" id="{9EDB3A93-6206-4468-922A-1A9D1F86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251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</a:p>
            </p:txBody>
          </p:sp>
          <p:sp>
            <p:nvSpPr>
              <p:cNvPr id="27672" name="Rectangle 6">
                <a:extLst>
                  <a:ext uri="{FF2B5EF4-FFF2-40B4-BE49-F238E27FC236}">
                    <a16:creationId xmlns:a16="http://schemas.microsoft.com/office/drawing/2014/main" id="{FE5F7317-5541-4871-9090-8FF65C162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704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选课</a:t>
                </a:r>
              </a:p>
            </p:txBody>
          </p:sp>
          <p:sp>
            <p:nvSpPr>
              <p:cNvPr id="27673" name="Line 7">
                <a:extLst>
                  <a:ext uri="{FF2B5EF4-FFF2-40B4-BE49-F238E27FC236}">
                    <a16:creationId xmlns:a16="http://schemas.microsoft.com/office/drawing/2014/main" id="{88F9F627-E3F6-4469-B43F-60D54A9BD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9" name="Rectangle 6">
              <a:extLst>
                <a:ext uri="{FF2B5EF4-FFF2-40B4-BE49-F238E27FC236}">
                  <a16:creationId xmlns:a16="http://schemas.microsoft.com/office/drawing/2014/main" id="{C15BCF40-4269-49FA-B7A5-F856DD05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246" y="2990380"/>
              <a:ext cx="502730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</a:p>
          </p:txBody>
        </p:sp>
        <p:sp>
          <p:nvSpPr>
            <p:cNvPr id="27670" name="Line 7">
              <a:extLst>
                <a:ext uri="{FF2B5EF4-FFF2-40B4-BE49-F238E27FC236}">
                  <a16:creationId xmlns:a16="http://schemas.microsoft.com/office/drawing/2014/main" id="{EB3BDCC2-681B-45E8-9E85-A56C4D948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542" y="3290417"/>
              <a:ext cx="507488" cy="414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矩形 2">
            <a:extLst>
              <a:ext uri="{FF2B5EF4-FFF2-40B4-BE49-F238E27FC236}">
                <a16:creationId xmlns:a16="http://schemas.microsoft.com/office/drawing/2014/main" id="{D3CD2BD7-4751-4FA4-A24D-D91D8FE4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787650"/>
            <a:ext cx="2032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课程号,成绩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7653" name="矩形 16">
            <a:extLst>
              <a:ext uri="{FF2B5EF4-FFF2-40B4-BE49-F238E27FC236}">
                <a16:creationId xmlns:a16="http://schemas.microsoft.com/office/drawing/2014/main" id="{FD97834C-C625-4EA7-ACE8-C2E93A9E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16175"/>
            <a:ext cx="2032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课程名,学分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矩形 17">
            <a:extLst>
              <a:ext uri="{FF2B5EF4-FFF2-40B4-BE49-F238E27FC236}">
                <a16:creationId xmlns:a16="http://schemas.microsoft.com/office/drawing/2014/main" id="{6D3DDEA4-3E8E-4CD0-89D3-A3619501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2016125"/>
            <a:ext cx="18272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姓名,系别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grpSp>
        <p:nvGrpSpPr>
          <p:cNvPr id="27655" name="组 5">
            <a:extLst>
              <a:ext uri="{FF2B5EF4-FFF2-40B4-BE49-F238E27FC236}">
                <a16:creationId xmlns:a16="http://schemas.microsoft.com/office/drawing/2014/main" id="{2029FB66-5ED2-427A-BBF2-497F9585AA6B}"/>
              </a:ext>
            </a:extLst>
          </p:cNvPr>
          <p:cNvGrpSpPr>
            <a:grpSpLocks/>
          </p:cNvGrpSpPr>
          <p:nvPr/>
        </p:nvGrpSpPr>
        <p:grpSpPr bwMode="auto">
          <a:xfrm>
            <a:off x="2452688" y="1674813"/>
            <a:ext cx="6286500" cy="4572000"/>
            <a:chOff x="2333804" y="1600200"/>
            <a:chExt cx="6286500" cy="4572000"/>
          </a:xfrm>
        </p:grpSpPr>
        <p:pic>
          <p:nvPicPr>
            <p:cNvPr id="27666" name="Picture 3" descr="homeworkscene[1]">
              <a:extLst>
                <a:ext uri="{FF2B5EF4-FFF2-40B4-BE49-F238E27FC236}">
                  <a16:creationId xmlns:a16="http://schemas.microsoft.com/office/drawing/2014/main" id="{669D00F8-365C-4B60-A7BE-30B668DF5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804" y="1600200"/>
              <a:ext cx="62865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6EFAA2-20AB-4C42-8DED-18683D8148DB}"/>
                </a:ext>
              </a:extLst>
            </p:cNvPr>
            <p:cNvSpPr/>
            <p:nvPr/>
          </p:nvSpPr>
          <p:spPr>
            <a:xfrm>
              <a:off x="4095929" y="5640387"/>
              <a:ext cx="593725" cy="273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 sz="1400" b="0" i="1" dirty="0">
                  <a:solidFill>
                    <a:schemeClr val="tx1">
                      <a:lumMod val="50000"/>
                    </a:schemeClr>
                  </a:solidFill>
                  <a:latin typeface="黑体"/>
                  <a:ea typeface="黑体"/>
                  <a:cs typeface="黑体"/>
                </a:rPr>
                <a:t>选课</a:t>
              </a:r>
              <a:endParaRPr lang="zh-CN" altLang="en-US" b="0" i="1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endParaRPr>
            </a:p>
          </p:txBody>
        </p:sp>
      </p:grpSp>
      <p:sp>
        <p:nvSpPr>
          <p:cNvPr id="21" name="AutoShape 7">
            <a:extLst>
              <a:ext uri="{FF2B5EF4-FFF2-40B4-BE49-F238E27FC236}">
                <a16:creationId xmlns:a16="http://schemas.microsoft.com/office/drawing/2014/main" id="{24F4C442-C5A6-498B-BDC8-35A7E0F4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97388"/>
            <a:ext cx="2322513" cy="1195387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＊网状模型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的属性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为何允许复杂数据类型？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90F6A6-D18D-4782-B8D9-D5B96BB6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5775325"/>
            <a:ext cx="142716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ea typeface="黑体" panose="02010609060101010101" pitchFamily="49" charset="-122"/>
              </a:rPr>
              <a:t>因为物理实现</a:t>
            </a:r>
            <a:endParaRPr kumimoji="0" lang="en-US" altLang="zh-CN" sz="1600" b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ea typeface="黑体" panose="02010609060101010101" pitchFamily="49" charset="-122"/>
              </a:rPr>
              <a:t>采用指针链！</a:t>
            </a:r>
            <a:endParaRPr kumimoji="0" lang="zh-CN" altLang="en-US" sz="1600" b="0">
              <a:solidFill>
                <a:srgbClr val="0000FF"/>
              </a:solidFill>
            </a:endParaRPr>
          </a:p>
        </p:txBody>
      </p:sp>
      <p:sp>
        <p:nvSpPr>
          <p:cNvPr id="27658" name="矩形 17">
            <a:extLst>
              <a:ext uri="{FF2B5EF4-FFF2-40B4-BE49-F238E27FC236}">
                <a16:creationId xmlns:a16="http://schemas.microsoft.com/office/drawing/2014/main" id="{0D6C2484-6E9E-460F-8D73-B2F34119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937000"/>
            <a:ext cx="9191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2.d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59" name="矩形 18">
            <a:extLst>
              <a:ext uri="{FF2B5EF4-FFF2-40B4-BE49-F238E27FC236}">
                <a16:creationId xmlns:a16="http://schemas.microsoft.com/office/drawing/2014/main" id="{7AD1D317-6187-4100-B93D-F4DFD034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0" y="1277938"/>
            <a:ext cx="9159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2.e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60" name="矩形 19">
            <a:extLst>
              <a:ext uri="{FF2B5EF4-FFF2-40B4-BE49-F238E27FC236}">
                <a16:creationId xmlns:a16="http://schemas.microsoft.com/office/drawing/2014/main" id="{77D914CB-2FFF-4AB6-B771-4099D69A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" name="组 2">
            <a:extLst>
              <a:ext uri="{FF2B5EF4-FFF2-40B4-BE49-F238E27FC236}">
                <a16:creationId xmlns:a16="http://schemas.microsoft.com/office/drawing/2014/main" id="{328CDA30-CEF3-4A6F-BDEC-8128042C75AD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1400175"/>
            <a:ext cx="4840288" cy="604838"/>
            <a:chOff x="2183746" y="1400642"/>
            <a:chExt cx="4841259" cy="604464"/>
          </a:xfrm>
        </p:grpSpPr>
        <p:sp>
          <p:nvSpPr>
            <p:cNvPr id="27662" name="矩形 1">
              <a:extLst>
                <a:ext uri="{FF2B5EF4-FFF2-40B4-BE49-F238E27FC236}">
                  <a16:creationId xmlns:a16="http://schemas.microsoft.com/office/drawing/2014/main" id="{86FA1848-DEED-4A28-84AC-FA3BBC40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746" y="1412598"/>
              <a:ext cx="2236510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 b="0">
                  <a:solidFill>
                    <a:srgbClr val="0000FF"/>
                  </a:solidFill>
                  <a:ea typeface="黑体" panose="02010609060101010101" pitchFamily="49" charset="-122"/>
                </a:rPr>
                <a:t>一个学生选了哪些课程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3" name="矩形 21">
              <a:extLst>
                <a:ext uri="{FF2B5EF4-FFF2-40B4-BE49-F238E27FC236}">
                  <a16:creationId xmlns:a16="http://schemas.microsoft.com/office/drawing/2014/main" id="{04C45FED-346D-4798-800C-A6CF3734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680" y="1400642"/>
              <a:ext cx="203132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 b="0">
                  <a:solidFill>
                    <a:srgbClr val="0000FF"/>
                  </a:solidFill>
                  <a:ea typeface="黑体" panose="02010609060101010101" pitchFamily="49" charset="-122"/>
                </a:rPr>
                <a:t>一门课程有哪些学生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4" name="Line 7">
              <a:extLst>
                <a:ext uri="{FF2B5EF4-FFF2-40B4-BE49-F238E27FC236}">
                  <a16:creationId xmlns:a16="http://schemas.microsoft.com/office/drawing/2014/main" id="{662B09E3-DFF2-4D65-A8BE-97814F05E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1907" y="1676696"/>
              <a:ext cx="0" cy="325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7">
              <a:extLst>
                <a:ext uri="{FF2B5EF4-FFF2-40B4-BE49-F238E27FC236}">
                  <a16:creationId xmlns:a16="http://schemas.microsoft.com/office/drawing/2014/main" id="{CF617D25-5B94-46F5-8E9F-52AD625F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5326" y="1679869"/>
              <a:ext cx="1588" cy="325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1845C61B-F109-41E6-A6B9-E56E822CE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表格与关系的术语对比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B0198D7-06EB-4F9D-B878-D16ED0E84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56491"/>
              </p:ext>
            </p:extLst>
          </p:nvPr>
        </p:nvGraphicFramePr>
        <p:xfrm>
          <a:off x="959178" y="1811516"/>
          <a:ext cx="7081886" cy="407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943">
                  <a:extLst>
                    <a:ext uri="{9D8B030D-6E8A-4147-A177-3AD203B41FA5}">
                      <a16:colId xmlns:a16="http://schemas.microsoft.com/office/drawing/2014/main" val="17700208"/>
                    </a:ext>
                  </a:extLst>
                </a:gridCol>
                <a:gridCol w="3540943">
                  <a:extLst>
                    <a:ext uri="{9D8B030D-6E8A-4147-A177-3AD203B41FA5}">
                      <a16:colId xmlns:a16="http://schemas.microsoft.com/office/drawing/2014/main" val="160974489"/>
                    </a:ext>
                  </a:extLst>
                </a:gridCol>
              </a:tblGrid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表格术语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关系术语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63565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5471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表头（表格的描述）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57308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二维表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64384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记录或行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18896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64631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15577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1433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大表中嵌有小表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非规范关系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951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79149A8-9A5E-4D0C-BD0D-FFC7A0981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四）定义基本的数据操作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BE2BC40-4AFA-45E7-AC35-BF45C8615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9763"/>
            <a:ext cx="7772400" cy="4114800"/>
          </a:xfrm>
        </p:spPr>
        <p:txBody>
          <a:bodyPr/>
          <a:lstStyle/>
          <a:p>
            <a:r>
              <a:rPr lang="en-US" altLang="zh-CN" sz="2400"/>
              <a:t>Find(</a:t>
            </a:r>
            <a:r>
              <a:rPr lang="zh-CN" altLang="en-US" sz="2400"/>
              <a:t>查找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Get(</a:t>
            </a:r>
            <a:r>
              <a:rPr lang="zh-CN" altLang="en-US" sz="2400"/>
              <a:t>取数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Store(</a:t>
            </a:r>
            <a:r>
              <a:rPr lang="zh-CN" altLang="en-US" sz="2400"/>
              <a:t>存数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Modify(</a:t>
            </a:r>
            <a:r>
              <a:rPr lang="zh-CN" altLang="en-US" sz="2400"/>
              <a:t>修改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Erase(</a:t>
            </a:r>
            <a:r>
              <a:rPr lang="zh-CN" altLang="en-US" sz="2400"/>
              <a:t>删除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Connect(</a:t>
            </a:r>
            <a:r>
              <a:rPr lang="zh-CN" altLang="en-US" sz="2400"/>
              <a:t>加入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Reconnect(</a:t>
            </a:r>
            <a:r>
              <a:rPr lang="zh-CN" altLang="en-US" sz="2400"/>
              <a:t>转接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Disconnect(</a:t>
            </a:r>
            <a:r>
              <a:rPr lang="zh-CN" altLang="en-US" sz="2400"/>
              <a:t>撤离</a:t>
            </a:r>
            <a:r>
              <a:rPr lang="en-US" altLang="zh-CN" sz="2400"/>
              <a:t>)</a:t>
            </a:r>
          </a:p>
        </p:txBody>
      </p:sp>
      <p:sp>
        <p:nvSpPr>
          <p:cNvPr id="28676" name="矩形 3">
            <a:extLst>
              <a:ext uri="{FF2B5EF4-FFF2-40B4-BE49-F238E27FC236}">
                <a16:creationId xmlns:a16="http://schemas.microsoft.com/office/drawing/2014/main" id="{30445C58-A8A0-41B5-8AFF-DF5DA75B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FE8098A-B837-4E1F-949F-0E1BDE376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网状模型小结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85B917-05E6-491C-AF29-D142F7E55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优点：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能够更为直接地描述现实世界。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具有良好的性能，存取效率较高。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缺点：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其</a:t>
            </a:r>
            <a:r>
              <a:rPr lang="en-US" altLang="zh-CN" sz="2400"/>
              <a:t>DDL</a:t>
            </a:r>
            <a:r>
              <a:rPr lang="zh-CN" altLang="en-US" sz="2400"/>
              <a:t>语言极其复杂。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数据独立性较差。由于实体间的联系本质上通过存取路径指示的，因此应用程序在访问数据时要指定存取路径。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29700" name="矩形 3">
            <a:extLst>
              <a:ext uri="{FF2B5EF4-FFF2-40B4-BE49-F238E27FC236}">
                <a16:creationId xmlns:a16="http://schemas.microsoft.com/office/drawing/2014/main" id="{623B4BF1-9AB3-4D0B-99C6-273314580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 2">
            <a:extLst>
              <a:ext uri="{FF2B5EF4-FFF2-40B4-BE49-F238E27FC236}">
                <a16:creationId xmlns:a16="http://schemas.microsoft.com/office/drawing/2014/main" id="{4BD7FD65-4A33-4D0F-8F20-596003769288}"/>
              </a:ext>
            </a:extLst>
          </p:cNvPr>
          <p:cNvGrpSpPr>
            <a:grpSpLocks/>
          </p:cNvGrpSpPr>
          <p:nvPr/>
        </p:nvGrpSpPr>
        <p:grpSpPr bwMode="auto">
          <a:xfrm>
            <a:off x="3890963" y="747713"/>
            <a:ext cx="3817937" cy="2979737"/>
            <a:chOff x="3890963" y="747713"/>
            <a:chExt cx="3817937" cy="2979272"/>
          </a:xfrm>
        </p:grpSpPr>
        <p:pic>
          <p:nvPicPr>
            <p:cNvPr id="30748" name="Picture 5">
              <a:extLst>
                <a:ext uri="{FF2B5EF4-FFF2-40B4-BE49-F238E27FC236}">
                  <a16:creationId xmlns:a16="http://schemas.microsoft.com/office/drawing/2014/main" id="{480487F0-77EF-451F-839D-FB84DF51B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963" y="747713"/>
              <a:ext cx="3817937" cy="294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9" name="矩形 18">
              <a:extLst>
                <a:ext uri="{FF2B5EF4-FFF2-40B4-BE49-F238E27FC236}">
                  <a16:creationId xmlns:a16="http://schemas.microsoft.com/office/drawing/2014/main" id="{3F5B72C6-53D1-4D41-ABC1-B09AF8362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268" y="3429468"/>
              <a:ext cx="889987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.a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723" name="幻灯片编号占位符 5">
            <a:extLst>
              <a:ext uri="{FF2B5EF4-FFF2-40B4-BE49-F238E27FC236}">
                <a16:creationId xmlns:a16="http://schemas.microsoft.com/office/drawing/2014/main" id="{25B2FC2E-6E5F-4C09-ABD5-6721EE4F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675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D9852-7844-4849-ABFC-9F609B58578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6DF91612-EB2A-4F62-99B6-1DBF46845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193675"/>
            <a:ext cx="7772400" cy="687388"/>
          </a:xfrm>
        </p:spPr>
        <p:txBody>
          <a:bodyPr/>
          <a:lstStyle/>
          <a:p>
            <a:pPr algn="l"/>
            <a:r>
              <a:rPr kumimoji="0" lang="zh-CN" altLang="en-US" sz="32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关系模型的基本概念</a:t>
            </a:r>
            <a:br>
              <a:rPr kumimoji="0" lang="en-US" altLang="zh-CN" sz="32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6" name="AutoShape 4">
            <a:extLst>
              <a:ext uri="{FF2B5EF4-FFF2-40B4-BE49-F238E27FC236}">
                <a16:creationId xmlns:a16="http://schemas.microsoft.com/office/drawing/2014/main" id="{0C0FA0EE-837B-4E7C-91CB-1E1F6B36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2032000"/>
            <a:ext cx="2555875" cy="1047750"/>
          </a:xfrm>
          <a:prstGeom prst="cloudCallout">
            <a:avLst>
              <a:gd name="adj1" fmla="val -49352"/>
              <a:gd name="adj2" fmla="val 80602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0" lang="zh-CN" altLang="en-US" sz="1600">
                <a:latin typeface="Tahoma" panose="020B0604030504040204" pitchFamily="34" charset="0"/>
              </a:rPr>
              <a:t>关系模型如何描述一个数据对象的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内部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结构？</a:t>
            </a:r>
            <a:r>
              <a:rPr kumimoji="0" lang="en-US" altLang="zh-CN" sz="16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30726" name="AutoShape 7">
            <a:extLst>
              <a:ext uri="{FF2B5EF4-FFF2-40B4-BE49-F238E27FC236}">
                <a16:creationId xmlns:a16="http://schemas.microsoft.com/office/drawing/2014/main" id="{3916DB93-74F1-4EA9-983F-E91C3C69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4930775"/>
            <a:ext cx="2898775" cy="1106488"/>
          </a:xfrm>
          <a:prstGeom prst="cloudCallout">
            <a:avLst>
              <a:gd name="adj1" fmla="val -36718"/>
              <a:gd name="adj2" fmla="val 743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关系模式与实例指什么？元组、属性和关系又指什么？</a:t>
            </a:r>
          </a:p>
        </p:txBody>
      </p:sp>
      <p:grpSp>
        <p:nvGrpSpPr>
          <p:cNvPr id="36871" name="Group 28">
            <a:extLst>
              <a:ext uri="{FF2B5EF4-FFF2-40B4-BE49-F238E27FC236}">
                <a16:creationId xmlns:a16="http://schemas.microsoft.com/office/drawing/2014/main" id="{5231DF17-A69D-42B9-A5F0-94DCEB08AB03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501650"/>
            <a:ext cx="1074738" cy="317500"/>
            <a:chOff x="4152" y="2170"/>
            <a:chExt cx="677" cy="200"/>
          </a:xfrm>
        </p:grpSpPr>
        <p:sp>
          <p:nvSpPr>
            <p:cNvPr id="30745" name="Rectangle 25">
              <a:extLst>
                <a:ext uri="{FF2B5EF4-FFF2-40B4-BE49-F238E27FC236}">
                  <a16:creationId xmlns:a16="http://schemas.microsoft.com/office/drawing/2014/main" id="{D5114741-89F4-4AAE-943A-80B7B1FC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170"/>
              <a:ext cx="3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属性</a:t>
              </a:r>
            </a:p>
          </p:txBody>
        </p:sp>
        <p:sp>
          <p:nvSpPr>
            <p:cNvPr id="30746" name="Line 26">
              <a:extLst>
                <a:ext uri="{FF2B5EF4-FFF2-40B4-BE49-F238E27FC236}">
                  <a16:creationId xmlns:a16="http://schemas.microsoft.com/office/drawing/2014/main" id="{683FB950-BDC3-43B3-A295-DA1781946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2" y="2268"/>
              <a:ext cx="330" cy="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7">
              <a:extLst>
                <a:ext uri="{FF2B5EF4-FFF2-40B4-BE49-F238E27FC236}">
                  <a16:creationId xmlns:a16="http://schemas.microsoft.com/office/drawing/2014/main" id="{48F6D390-7215-4B67-B147-BBE477134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2" y="2262"/>
              <a:ext cx="42" cy="1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2" name="Group 36">
            <a:extLst>
              <a:ext uri="{FF2B5EF4-FFF2-40B4-BE49-F238E27FC236}">
                <a16:creationId xmlns:a16="http://schemas.microsoft.com/office/drawing/2014/main" id="{4EC5A594-83F4-4751-BFDA-561BB9046779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2520950"/>
            <a:ext cx="723900" cy="296863"/>
            <a:chOff x="1956" y="1588"/>
            <a:chExt cx="456" cy="187"/>
          </a:xfrm>
        </p:grpSpPr>
        <p:sp>
          <p:nvSpPr>
            <p:cNvPr id="30743" name="Rectangle 30">
              <a:extLst>
                <a:ext uri="{FF2B5EF4-FFF2-40B4-BE49-F238E27FC236}">
                  <a16:creationId xmlns:a16="http://schemas.microsoft.com/office/drawing/2014/main" id="{C2FA617C-52C2-4EEE-8EAB-0DAF7544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588"/>
              <a:ext cx="3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元组</a:t>
              </a:r>
            </a:p>
          </p:txBody>
        </p:sp>
        <p:sp>
          <p:nvSpPr>
            <p:cNvPr id="30744" name="Line 31">
              <a:extLst>
                <a:ext uri="{FF2B5EF4-FFF2-40B4-BE49-F238E27FC236}">
                  <a16:creationId xmlns:a16="http://schemas.microsoft.com/office/drawing/2014/main" id="{D30CFC2F-2BD4-4F36-BDC9-76091D600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4" y="1662"/>
              <a:ext cx="138" cy="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3" name="组 2">
            <a:extLst>
              <a:ext uri="{FF2B5EF4-FFF2-40B4-BE49-F238E27FC236}">
                <a16:creationId xmlns:a16="http://schemas.microsoft.com/office/drawing/2014/main" id="{A35D7BE1-28A9-4BF5-93FA-94F67AA0B4BA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800100"/>
            <a:ext cx="1216025" cy="296863"/>
            <a:chOff x="7619997" y="800292"/>
            <a:chExt cx="1216231" cy="296863"/>
          </a:xfrm>
        </p:grpSpPr>
        <p:sp>
          <p:nvSpPr>
            <p:cNvPr id="30741" name="Rectangle 23">
              <a:extLst>
                <a:ext uri="{FF2B5EF4-FFF2-40B4-BE49-F238E27FC236}">
                  <a16:creationId xmlns:a16="http://schemas.microsoft.com/office/drawing/2014/main" id="{8BF74541-C869-4ABA-BDE4-8A4FDDCF4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469" y="800292"/>
              <a:ext cx="1017759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关系模式</a:t>
              </a:r>
            </a:p>
          </p:txBody>
        </p:sp>
        <p:sp>
          <p:nvSpPr>
            <p:cNvPr id="30742" name="Line 24">
              <a:extLst>
                <a:ext uri="{FF2B5EF4-FFF2-40B4-BE49-F238E27FC236}">
                  <a16:creationId xmlns:a16="http://schemas.microsoft.com/office/drawing/2014/main" id="{F8AD42A7-98A2-471C-BC9D-FF345E58F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19997" y="925705"/>
              <a:ext cx="26833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 1">
            <a:extLst>
              <a:ext uri="{FF2B5EF4-FFF2-40B4-BE49-F238E27FC236}">
                <a16:creationId xmlns:a16="http://schemas.microsoft.com/office/drawing/2014/main" id="{D7D35E0F-58EE-49E6-BBF0-365827B9EB1F}"/>
              </a:ext>
            </a:extLst>
          </p:cNvPr>
          <p:cNvGrpSpPr>
            <a:grpSpLocks/>
          </p:cNvGrpSpPr>
          <p:nvPr/>
        </p:nvGrpSpPr>
        <p:grpSpPr bwMode="auto">
          <a:xfrm>
            <a:off x="7664450" y="1090613"/>
            <a:ext cx="1044575" cy="2166937"/>
            <a:chOff x="7664363" y="1090613"/>
            <a:chExt cx="1044477" cy="2166937"/>
          </a:xfrm>
        </p:grpSpPr>
        <p:sp>
          <p:nvSpPr>
            <p:cNvPr id="30739" name="右大括号 3">
              <a:extLst>
                <a:ext uri="{FF2B5EF4-FFF2-40B4-BE49-F238E27FC236}">
                  <a16:creationId xmlns:a16="http://schemas.microsoft.com/office/drawing/2014/main" id="{D633092B-E180-48E0-AC75-DA8C49604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363" y="1090613"/>
              <a:ext cx="314296" cy="2166937"/>
            </a:xfrm>
            <a:prstGeom prst="rightBrace">
              <a:avLst>
                <a:gd name="adj1" fmla="val 8331"/>
                <a:gd name="adj2" fmla="val 51380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0" name="矩形 4">
              <a:extLst>
                <a:ext uri="{FF2B5EF4-FFF2-40B4-BE49-F238E27FC236}">
                  <a16:creationId xmlns:a16="http://schemas.microsoft.com/office/drawing/2014/main" id="{AC0350BF-F56D-4DBC-9B42-6F74F5D8B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456" y="1935652"/>
              <a:ext cx="781384" cy="54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关系</a:t>
              </a:r>
              <a:endPara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0000FF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实例</a:t>
              </a:r>
              <a:r>
                <a:rPr kumimoji="0" lang="en-US" altLang="zh-CN" sz="1600">
                  <a:solidFill>
                    <a:srgbClr val="0000FF"/>
                  </a:solidFill>
                  <a:latin typeface="Tahoma" panose="020B0604030504040204" pitchFamily="34" charset="0"/>
                </a:rPr>
                <a:t>)</a:t>
              </a:r>
              <a:endPara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 4">
            <a:extLst>
              <a:ext uri="{FF2B5EF4-FFF2-40B4-BE49-F238E27FC236}">
                <a16:creationId xmlns:a16="http://schemas.microsoft.com/office/drawing/2014/main" id="{E310230C-FF44-4EF5-9668-9D35891BBCD5}"/>
              </a:ext>
            </a:extLst>
          </p:cNvPr>
          <p:cNvGrpSpPr>
            <a:grpSpLocks/>
          </p:cNvGrpSpPr>
          <p:nvPr/>
        </p:nvGrpSpPr>
        <p:grpSpPr bwMode="auto">
          <a:xfrm>
            <a:off x="6607175" y="3414713"/>
            <a:ext cx="995363" cy="296862"/>
            <a:chOff x="6606988" y="3414712"/>
            <a:chExt cx="994767" cy="297517"/>
          </a:xfrm>
        </p:grpSpPr>
        <p:sp>
          <p:nvSpPr>
            <p:cNvPr id="30737" name="矩形 2">
              <a:extLst>
                <a:ext uri="{FF2B5EF4-FFF2-40B4-BE49-F238E27FC236}">
                  <a16:creationId xmlns:a16="http://schemas.microsoft.com/office/drawing/2014/main" id="{13379160-CE7C-416F-8720-2EB90C6D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536" y="3414712"/>
              <a:ext cx="800219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关系名</a:t>
              </a:r>
            </a:p>
          </p:txBody>
        </p:sp>
        <p:sp>
          <p:nvSpPr>
            <p:cNvPr id="30738" name="Line 24">
              <a:extLst>
                <a:ext uri="{FF2B5EF4-FFF2-40B4-BE49-F238E27FC236}">
                  <a16:creationId xmlns:a16="http://schemas.microsoft.com/office/drawing/2014/main" id="{320122BC-74AA-43A6-AFAF-B565E3A3C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6988" y="3543583"/>
              <a:ext cx="2681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12887AE-3F13-4763-BCBF-544BA703F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773488"/>
            <a:ext cx="28638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</a:rPr>
              <a:t>采用</a:t>
            </a:r>
            <a:r>
              <a:rPr kumimoji="0" lang="zh-CN" altLang="en-US" sz="2000">
                <a:latin typeface="Tahoma" panose="020B0604030504040204" pitchFamily="34" charset="0"/>
              </a:rPr>
              <a:t>关系</a:t>
            </a:r>
            <a:r>
              <a:rPr kumimoji="0" lang="en-US" altLang="zh-CN" sz="2000">
                <a:latin typeface="Tahoma" panose="020B0604030504040204" pitchFamily="34" charset="0"/>
              </a:rPr>
              <a:t>(table)</a:t>
            </a:r>
            <a:r>
              <a:rPr kumimoji="0" lang="zh-CN" altLang="en-US" sz="2000">
                <a:latin typeface="Tahoma" panose="020B0604030504040204" pitchFamily="34" charset="0"/>
              </a:rPr>
              <a:t>描述：</a:t>
            </a:r>
            <a:endParaRPr kumimoji="0" lang="en-US" altLang="zh-CN" sz="2000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关系名加上一组属性！</a:t>
            </a:r>
            <a:endParaRPr kumimoji="0" lang="zh-CN" altLang="en-US" sz="20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35F4E2E5-48AF-404D-9A26-4C80C012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833438"/>
            <a:ext cx="357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定义数据对象的结构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34" name="组 6">
            <a:extLst>
              <a:ext uri="{FF2B5EF4-FFF2-40B4-BE49-F238E27FC236}">
                <a16:creationId xmlns:a16="http://schemas.microsoft.com/office/drawing/2014/main" id="{4871EC1F-7C99-42A3-80D9-3C215DA354F0}"/>
              </a:ext>
            </a:extLst>
          </p:cNvPr>
          <p:cNvGrpSpPr>
            <a:grpSpLocks/>
          </p:cNvGrpSpPr>
          <p:nvPr/>
        </p:nvGrpSpPr>
        <p:grpSpPr bwMode="auto">
          <a:xfrm>
            <a:off x="3306763" y="3687763"/>
            <a:ext cx="4876800" cy="3140075"/>
            <a:chOff x="3306763" y="3687763"/>
            <a:chExt cx="4876800" cy="3140355"/>
          </a:xfrm>
        </p:grpSpPr>
        <p:pic>
          <p:nvPicPr>
            <p:cNvPr id="30735" name="Picture 6">
              <a:extLst>
                <a:ext uri="{FF2B5EF4-FFF2-40B4-BE49-F238E27FC236}">
                  <a16:creationId xmlns:a16="http://schemas.microsoft.com/office/drawing/2014/main" id="{A72737C1-5E66-4154-A3A9-03E8621B5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3687763"/>
              <a:ext cx="4876800" cy="310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矩形 18">
              <a:extLst>
                <a:ext uri="{FF2B5EF4-FFF2-40B4-BE49-F238E27FC236}">
                  <a16:creationId xmlns:a16="http://schemas.microsoft.com/office/drawing/2014/main" id="{990D2D3F-A7F4-4DC9-9CF8-75B6C6AEE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624" y="6530601"/>
              <a:ext cx="891390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.b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 2">
            <a:extLst>
              <a:ext uri="{FF2B5EF4-FFF2-40B4-BE49-F238E27FC236}">
                <a16:creationId xmlns:a16="http://schemas.microsoft.com/office/drawing/2014/main" id="{F0251FAA-D65B-437C-877B-F7F072962313}"/>
              </a:ext>
            </a:extLst>
          </p:cNvPr>
          <p:cNvGrpSpPr>
            <a:grpSpLocks/>
          </p:cNvGrpSpPr>
          <p:nvPr/>
        </p:nvGrpSpPr>
        <p:grpSpPr bwMode="auto">
          <a:xfrm>
            <a:off x="3856038" y="3338513"/>
            <a:ext cx="4816475" cy="3108325"/>
            <a:chOff x="3856038" y="3338513"/>
            <a:chExt cx="4816475" cy="3107712"/>
          </a:xfrm>
        </p:grpSpPr>
        <p:pic>
          <p:nvPicPr>
            <p:cNvPr id="31763" name="Picture 9">
              <a:extLst>
                <a:ext uri="{FF2B5EF4-FFF2-40B4-BE49-F238E27FC236}">
                  <a16:creationId xmlns:a16="http://schemas.microsoft.com/office/drawing/2014/main" id="{D7358F48-9398-412D-BCCD-032A6FF11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038" y="3338513"/>
              <a:ext cx="4816475" cy="307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4" name="矩形 18">
              <a:extLst>
                <a:ext uri="{FF2B5EF4-FFF2-40B4-BE49-F238E27FC236}">
                  <a16:creationId xmlns:a16="http://schemas.microsoft.com/office/drawing/2014/main" id="{0E3A4562-8799-4AEC-AB63-AFDE2139F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567" y="6148762"/>
              <a:ext cx="891390" cy="297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.b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1747" name="组 1">
            <a:extLst>
              <a:ext uri="{FF2B5EF4-FFF2-40B4-BE49-F238E27FC236}">
                <a16:creationId xmlns:a16="http://schemas.microsoft.com/office/drawing/2014/main" id="{2BA40370-C033-4776-90B5-ADA0A6822FC8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819150"/>
            <a:ext cx="2117725" cy="2419350"/>
            <a:chOff x="6518275" y="819150"/>
            <a:chExt cx="2117725" cy="2419350"/>
          </a:xfrm>
        </p:grpSpPr>
        <p:pic>
          <p:nvPicPr>
            <p:cNvPr id="31761" name="Picture 7">
              <a:extLst>
                <a:ext uri="{FF2B5EF4-FFF2-40B4-BE49-F238E27FC236}">
                  <a16:creationId xmlns:a16="http://schemas.microsoft.com/office/drawing/2014/main" id="{4BB9A737-29B1-4149-962A-A7A75D0F9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275" y="819150"/>
              <a:ext cx="2117725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2" name="矩形 18">
              <a:extLst>
                <a:ext uri="{FF2B5EF4-FFF2-40B4-BE49-F238E27FC236}">
                  <a16:creationId xmlns:a16="http://schemas.microsoft.com/office/drawing/2014/main" id="{9538DA7C-3C5B-4F9D-B4CA-96B696378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032" y="2921467"/>
              <a:ext cx="864339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.c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1748" name="幻灯片编号占位符 5">
            <a:extLst>
              <a:ext uri="{FF2B5EF4-FFF2-40B4-BE49-F238E27FC236}">
                <a16:creationId xmlns:a16="http://schemas.microsoft.com/office/drawing/2014/main" id="{A40CFBBA-ECA6-4464-9D01-D9477F48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1FF68-161F-4186-869B-50D5DF5CEE6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9240D069-BFBA-48D5-9994-2E076B594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75" y="769938"/>
            <a:ext cx="5564188" cy="657225"/>
          </a:xfrm>
        </p:spPr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定义数据对象间的关联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6690" name="Group 18">
            <a:extLst>
              <a:ext uri="{FF2B5EF4-FFF2-40B4-BE49-F238E27FC236}">
                <a16:creationId xmlns:a16="http://schemas.microsoft.com/office/drawing/2014/main" id="{C2A32991-87CC-4142-87DF-E46714C2AE4C}"/>
              </a:ext>
            </a:extLst>
          </p:cNvPr>
          <p:cNvGrpSpPr>
            <a:grpSpLocks/>
          </p:cNvGrpSpPr>
          <p:nvPr/>
        </p:nvGrpSpPr>
        <p:grpSpPr bwMode="auto">
          <a:xfrm>
            <a:off x="3959225" y="1135063"/>
            <a:ext cx="4291013" cy="2497137"/>
            <a:chOff x="2442" y="1044"/>
            <a:chExt cx="2388" cy="1206"/>
          </a:xfrm>
        </p:grpSpPr>
        <p:grpSp>
          <p:nvGrpSpPr>
            <p:cNvPr id="31755" name="Group 14">
              <a:extLst>
                <a:ext uri="{FF2B5EF4-FFF2-40B4-BE49-F238E27FC236}">
                  <a16:creationId xmlns:a16="http://schemas.microsoft.com/office/drawing/2014/main" id="{B1B8364B-D48D-485C-8D33-750499730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4" y="1044"/>
              <a:ext cx="1914" cy="1068"/>
              <a:chOff x="1428" y="1236"/>
              <a:chExt cx="1914" cy="1068"/>
            </a:xfrm>
          </p:grpSpPr>
          <p:sp>
            <p:nvSpPr>
              <p:cNvPr id="31759" name="Line 11">
                <a:extLst>
                  <a:ext uri="{FF2B5EF4-FFF2-40B4-BE49-F238E27FC236}">
                    <a16:creationId xmlns:a16="http://schemas.microsoft.com/office/drawing/2014/main" id="{4CC9C3F3-B9A1-4F31-9F15-C16180281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" y="1236"/>
                <a:ext cx="1467" cy="106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Line 12">
                <a:extLst>
                  <a:ext uri="{FF2B5EF4-FFF2-40B4-BE49-F238E27FC236}">
                    <a16:creationId xmlns:a16="http://schemas.microsoft.com/office/drawing/2014/main" id="{E1581A69-2E88-41B9-8DB2-639A576D0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8" y="1242"/>
                <a:ext cx="1785" cy="1044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6" name="Line 15">
              <a:extLst>
                <a:ext uri="{FF2B5EF4-FFF2-40B4-BE49-F238E27FC236}">
                  <a16:creationId xmlns:a16="http://schemas.microsoft.com/office/drawing/2014/main" id="{D26B51B5-4DAC-423A-B3A1-98DE4E4B2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2" y="2238"/>
              <a:ext cx="342" cy="1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6">
              <a:extLst>
                <a:ext uri="{FF2B5EF4-FFF2-40B4-BE49-F238E27FC236}">
                  <a16:creationId xmlns:a16="http://schemas.microsoft.com/office/drawing/2014/main" id="{FCC2B76C-358A-44F6-8332-8D24C6728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1074"/>
              <a:ext cx="345" cy="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7">
              <a:extLst>
                <a:ext uri="{FF2B5EF4-FFF2-40B4-BE49-F238E27FC236}">
                  <a16:creationId xmlns:a16="http://schemas.microsoft.com/office/drawing/2014/main" id="{9A302E1B-2B2D-4F56-8D93-40B7427D6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1086"/>
              <a:ext cx="34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1" name="Rectangle 25">
            <a:extLst>
              <a:ext uri="{FF2B5EF4-FFF2-40B4-BE49-F238E27FC236}">
                <a16:creationId xmlns:a16="http://schemas.microsoft.com/office/drawing/2014/main" id="{FBFEFB4F-1E79-4B18-9C43-915E53F6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3933825"/>
            <a:ext cx="3262313" cy="15795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2A2A39"/>
                </a:solidFill>
              </a:rPr>
              <a:t>例如</a:t>
            </a:r>
            <a:r>
              <a:rPr kumimoji="0" lang="en-US" altLang="zh-CN" sz="2000" b="0">
                <a:solidFill>
                  <a:srgbClr val="2A2A39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0000FF"/>
                </a:solidFill>
              </a:rPr>
              <a:t>1)</a:t>
            </a:r>
            <a:r>
              <a:rPr kumimoji="0" lang="zh-CN" altLang="en-US" sz="2000" b="0">
                <a:solidFill>
                  <a:srgbClr val="0000FF"/>
                </a:solidFill>
              </a:rPr>
              <a:t>课程间的先修关系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2)</a:t>
            </a:r>
            <a:r>
              <a:rPr kumimoji="0" lang="zh-CN" altLang="en-US" sz="2000" b="0">
                <a:solidFill>
                  <a:srgbClr val="2A2A39"/>
                </a:solidFill>
              </a:rPr>
              <a:t>学生与课程间选课关系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3</a:t>
            </a:r>
            <a:r>
              <a:rPr kumimoji="0" lang="zh-CN" altLang="en-US" sz="2000" b="0">
                <a:solidFill>
                  <a:srgbClr val="2A2A39"/>
                </a:solidFill>
              </a:rPr>
              <a:t>)教师与学生间授课关系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4</a:t>
            </a:r>
            <a:r>
              <a:rPr kumimoji="0" lang="zh-CN" altLang="en-US" sz="2000" b="0">
                <a:solidFill>
                  <a:srgbClr val="2A2A39"/>
                </a:solidFill>
              </a:rPr>
              <a:t>)教师，课程，学生间关系</a:t>
            </a:r>
          </a:p>
        </p:txBody>
      </p:sp>
      <p:sp>
        <p:nvSpPr>
          <p:cNvPr id="31752" name="矩形 1">
            <a:extLst>
              <a:ext uri="{FF2B5EF4-FFF2-40B4-BE49-F238E27FC236}">
                <a16:creationId xmlns:a16="http://schemas.microsoft.com/office/drawing/2014/main" id="{9DFABA74-C253-402D-A088-7B3C6B8C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33350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关系模型基本概念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F10329B7-29ED-406A-AFBD-16F7CD01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971675"/>
            <a:ext cx="2600325" cy="1047750"/>
          </a:xfrm>
          <a:prstGeom prst="cloudCallout">
            <a:avLst>
              <a:gd name="adj1" fmla="val -49352"/>
              <a:gd name="adj2" fmla="val 80602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</a:rPr>
              <a:t>关系模型如何描述数据对象间的关联关系？</a:t>
            </a:r>
            <a:r>
              <a:rPr lang="en-US" altLang="zh-CN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68309E-9E4B-4D75-8A59-EA9DBDF6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2070100"/>
            <a:ext cx="3121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</a:rPr>
              <a:t>仍采用</a:t>
            </a:r>
            <a:r>
              <a:rPr kumimoji="0" lang="zh-CN" altLang="en-US" sz="2000">
                <a:latin typeface="Tahoma" panose="020B0604030504040204" pitchFamily="34" charset="0"/>
              </a:rPr>
              <a:t>关系</a:t>
            </a:r>
            <a:r>
              <a:rPr kumimoji="0" lang="en-US" altLang="zh-CN" sz="2000">
                <a:latin typeface="Tahoma" panose="020B0604030504040204" pitchFamily="34" charset="0"/>
              </a:rPr>
              <a:t>(table)</a:t>
            </a:r>
            <a:r>
              <a:rPr kumimoji="0" lang="zh-CN" altLang="en-US" sz="2000">
                <a:latin typeface="Tahoma" panose="020B0604030504040204" pitchFamily="34" charset="0"/>
              </a:rPr>
              <a:t>描述：</a:t>
            </a:r>
            <a:endParaRPr kumimoji="0" lang="en-US" altLang="zh-CN" sz="2000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关系名加上一组属性！</a:t>
            </a:r>
            <a:endParaRPr kumimoji="0" lang="zh-CN" altLang="en-US" sz="20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编号占位符 6">
            <a:extLst>
              <a:ext uri="{FF2B5EF4-FFF2-40B4-BE49-F238E27FC236}">
                <a16:creationId xmlns:a16="http://schemas.microsoft.com/office/drawing/2014/main" id="{825813EB-CC99-4528-92A1-59174676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7A135-8E34-4221-BC5F-6A5155D78C24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/>
          </a:p>
        </p:txBody>
      </p:sp>
      <p:graphicFrame>
        <p:nvGraphicFramePr>
          <p:cNvPr id="154040" name="Group 440">
            <a:extLst>
              <a:ext uri="{FF2B5EF4-FFF2-40B4-BE49-F238E27FC236}">
                <a16:creationId xmlns:a16="http://schemas.microsoft.com/office/drawing/2014/main" id="{65E95AA7-9BE0-4B5B-9E77-FC275E269AD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48350" y="2228850"/>
          <a:ext cx="2667000" cy="1685926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电话号码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65102003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13231243124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13423431788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01" name="Rectangle 4">
            <a:extLst>
              <a:ext uri="{FF2B5EF4-FFF2-40B4-BE49-F238E27FC236}">
                <a16:creationId xmlns:a16="http://schemas.microsoft.com/office/drawing/2014/main" id="{A2D3B0A0-094E-4140-95AF-5B1D3DC8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207010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纵向展开问题</a:t>
            </a:r>
            <a:endParaRPr kumimoji="0" lang="zh-CN" altLang="en-US" sz="2000">
              <a:latin typeface="Tahoma" panose="020B0604030504040204" pitchFamily="34" charset="0"/>
            </a:endParaRPr>
          </a:p>
        </p:txBody>
      </p:sp>
      <p:graphicFrame>
        <p:nvGraphicFramePr>
          <p:cNvPr id="153846" name="Group 246">
            <a:extLst>
              <a:ext uri="{FF2B5EF4-FFF2-40B4-BE49-F238E27FC236}">
                <a16:creationId xmlns:a16="http://schemas.microsoft.com/office/drawing/2014/main" id="{FC1096A5-BF37-47F3-BBB3-DAF08CDF6F3C}"/>
              </a:ext>
            </a:extLst>
          </p:cNvPr>
          <p:cNvGraphicFramePr>
            <a:graphicFrameLocks noGrp="1"/>
          </p:cNvGraphicFramePr>
          <p:nvPr/>
        </p:nvGraphicFramePr>
        <p:xfrm>
          <a:off x="579438" y="2533650"/>
          <a:ext cx="4154487" cy="1027113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电话号码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65102502, 65102003, 13231243124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65102502, 13423431788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20" name="Rectangle 62">
            <a:extLst>
              <a:ext uri="{FF2B5EF4-FFF2-40B4-BE49-F238E27FC236}">
                <a16:creationId xmlns:a16="http://schemas.microsoft.com/office/drawing/2014/main" id="{9688A05E-3C0C-450D-A807-53930DC0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4484688"/>
            <a:ext cx="384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endParaRPr kumimoji="0" lang="zh-CN" altLang="en-US" sz="2000" b="0">
              <a:latin typeface="Tahoma" panose="020B0604030504040204" pitchFamily="34" charset="0"/>
            </a:endParaRPr>
          </a:p>
        </p:txBody>
      </p:sp>
      <p:graphicFrame>
        <p:nvGraphicFramePr>
          <p:cNvPr id="153844" name="Group 244">
            <a:extLst>
              <a:ext uri="{FF2B5EF4-FFF2-40B4-BE49-F238E27FC236}">
                <a16:creationId xmlns:a16="http://schemas.microsoft.com/office/drawing/2014/main" id="{A674FE4D-AC5C-417D-9D10-BD7E0112C522}"/>
              </a:ext>
            </a:extLst>
          </p:cNvPr>
          <p:cNvGraphicFramePr>
            <a:graphicFrameLocks noGrp="1"/>
          </p:cNvGraphicFramePr>
          <p:nvPr/>
        </p:nvGraphicFramePr>
        <p:xfrm>
          <a:off x="588963" y="4597400"/>
          <a:ext cx="3621087" cy="1012826"/>
        </p:xfrm>
        <a:graphic>
          <a:graphicData uri="http://schemas.openxmlformats.org/drawingml/2006/table">
            <a:tbl>
              <a:tblPr/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住址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重庆市沙坪坝区沙正街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174#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重庆市沙坪坝区劳动路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1#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39" name="AutoShape 218">
            <a:extLst>
              <a:ext uri="{FF2B5EF4-FFF2-40B4-BE49-F238E27FC236}">
                <a16:creationId xmlns:a16="http://schemas.microsoft.com/office/drawing/2014/main" id="{6DEDD2A6-2707-4355-A2FA-1CC541D8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815975"/>
            <a:ext cx="2079625" cy="1092200"/>
          </a:xfrm>
          <a:prstGeom prst="cloudCallout">
            <a:avLst>
              <a:gd name="adj1" fmla="val -44199"/>
              <a:gd name="adj2" fmla="val 7311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如何理解属性的原子特性？</a:t>
            </a:r>
            <a:endParaRPr kumimoji="0" lang="en-US" altLang="zh-CN" sz="1200">
              <a:latin typeface="Tahoma" panose="020B0604030504040204" pitchFamily="34" charset="0"/>
            </a:endParaRPr>
          </a:p>
        </p:txBody>
      </p:sp>
      <p:sp>
        <p:nvSpPr>
          <p:cNvPr id="32840" name="Rectangle 232">
            <a:extLst>
              <a:ext uri="{FF2B5EF4-FFF2-40B4-BE49-F238E27FC236}">
                <a16:creationId xmlns:a16="http://schemas.microsoft.com/office/drawing/2014/main" id="{BA6AE182-CF20-481F-B198-78C15496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4100513"/>
            <a:ext cx="1909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横向展开问题</a:t>
            </a:r>
          </a:p>
        </p:txBody>
      </p:sp>
      <p:sp>
        <p:nvSpPr>
          <p:cNvPr id="32841" name="Rectangle 236">
            <a:extLst>
              <a:ext uri="{FF2B5EF4-FFF2-40B4-BE49-F238E27FC236}">
                <a16:creationId xmlns:a16="http://schemas.microsoft.com/office/drawing/2014/main" id="{6DB57444-3595-4E06-9805-EC8D4C1D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866775"/>
            <a:ext cx="418623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范式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(1NF)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要求关系的属性具有原子性！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54038" name="Group 438">
            <a:extLst>
              <a:ext uri="{FF2B5EF4-FFF2-40B4-BE49-F238E27FC236}">
                <a16:creationId xmlns:a16="http://schemas.microsoft.com/office/drawing/2014/main" id="{AAABD755-B57B-4265-98C7-9E79BE82CAA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62525" y="4305300"/>
          <a:ext cx="3848100" cy="1563688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省市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街道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门牌号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沙坪坝区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沙正街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174#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沙坪坝区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劳动路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1#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041" name="AutoShape 441">
            <a:extLst>
              <a:ext uri="{FF2B5EF4-FFF2-40B4-BE49-F238E27FC236}">
                <a16:creationId xmlns:a16="http://schemas.microsoft.com/office/drawing/2014/main" id="{B2ADB1A2-06E9-4AD5-844B-E36E145F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876550"/>
            <a:ext cx="781050" cy="304800"/>
          </a:xfrm>
          <a:prstGeom prst="rightArrow">
            <a:avLst>
              <a:gd name="adj1" fmla="val 50000"/>
              <a:gd name="adj2" fmla="val 64063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54042" name="AutoShape 442">
            <a:extLst>
              <a:ext uri="{FF2B5EF4-FFF2-40B4-BE49-F238E27FC236}">
                <a16:creationId xmlns:a16="http://schemas.microsoft.com/office/drawing/2014/main" id="{35613804-F447-4526-93F9-4BCB4F91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4781550"/>
            <a:ext cx="600075" cy="3429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54043" name="Rectangle 443">
            <a:extLst>
              <a:ext uri="{FF2B5EF4-FFF2-40B4-BE49-F238E27FC236}">
                <a16:creationId xmlns:a16="http://schemas.microsoft.com/office/drawing/2014/main" id="{94252A63-3979-4618-896C-A0F3AC797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416175"/>
            <a:ext cx="1098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分量个数不定</a:t>
            </a:r>
          </a:p>
        </p:txBody>
      </p:sp>
      <p:sp>
        <p:nvSpPr>
          <p:cNvPr id="154044" name="Rectangle 444">
            <a:extLst>
              <a:ext uri="{FF2B5EF4-FFF2-40B4-BE49-F238E27FC236}">
                <a16:creationId xmlns:a16="http://schemas.microsoft.com/office/drawing/2014/main" id="{F3251514-ABE9-417E-BF58-35A03C50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4235450"/>
            <a:ext cx="1098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分量个数固定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A395FC-9CEC-47D2-819B-09A1B44F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6089650"/>
            <a:ext cx="1722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不希望的方式</a:t>
            </a:r>
            <a:endParaRPr kumimoji="0" lang="zh-CN" altLang="en-US" sz="20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C40F52-6731-4D2B-910C-2BCD0117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6121400"/>
            <a:ext cx="2749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希望的方式</a:t>
            </a:r>
            <a:r>
              <a:rPr kumimoji="0" lang="en-US" altLang="zh-CN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信息好用</a:t>
            </a:r>
            <a:r>
              <a:rPr kumimoji="0" lang="en-US" altLang="zh-CN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20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F57C3D2C-8364-4C76-9BF1-5723C919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688" y="3906838"/>
            <a:ext cx="876300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.f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" name="矩形 18">
            <a:extLst>
              <a:ext uri="{FF2B5EF4-FFF2-40B4-BE49-F238E27FC236}">
                <a16:creationId xmlns:a16="http://schemas.microsoft.com/office/drawing/2014/main" id="{E70C8D23-6E33-4C08-B748-72DA86D0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913438"/>
            <a:ext cx="890587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.g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2880" name="组 3">
            <a:extLst>
              <a:ext uri="{FF2B5EF4-FFF2-40B4-BE49-F238E27FC236}">
                <a16:creationId xmlns:a16="http://schemas.microsoft.com/office/drawing/2014/main" id="{DA7DF144-AA7B-435F-8954-46DA533162AD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5646738"/>
            <a:ext cx="1965325" cy="366712"/>
            <a:chOff x="1906420" y="5646738"/>
            <a:chExt cx="1965493" cy="366712"/>
          </a:xfrm>
        </p:grpSpPr>
        <p:sp>
          <p:nvSpPr>
            <p:cNvPr id="32885" name="Rectangle 223">
              <a:extLst>
                <a:ext uri="{FF2B5EF4-FFF2-40B4-BE49-F238E27FC236}">
                  <a16:creationId xmlns:a16="http://schemas.microsoft.com/office/drawing/2014/main" id="{20A92806-9CED-478A-97E3-2ECA6E11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545" y="5646738"/>
              <a:ext cx="151936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图</a:t>
              </a:r>
              <a:r>
                <a:rPr kumimoji="0" lang="en-US" altLang="zh-CN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教师住址</a:t>
              </a:r>
              <a:r>
                <a:rPr kumimoji="0" lang="zh-CN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32886" name="矩形 18">
              <a:extLst>
                <a:ext uri="{FF2B5EF4-FFF2-40B4-BE49-F238E27FC236}">
                  <a16:creationId xmlns:a16="http://schemas.microsoft.com/office/drawing/2014/main" id="{CE8B684F-18FA-460B-B4F8-65F7FA040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420" y="5706502"/>
              <a:ext cx="889987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.e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881" name="组 2">
            <a:extLst>
              <a:ext uri="{FF2B5EF4-FFF2-40B4-BE49-F238E27FC236}">
                <a16:creationId xmlns:a16="http://schemas.microsoft.com/office/drawing/2014/main" id="{FD655B15-72C4-4E90-85DC-8064CB64B169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3638550"/>
            <a:ext cx="2362200" cy="322263"/>
            <a:chOff x="2148016" y="3638550"/>
            <a:chExt cx="2362072" cy="321517"/>
          </a:xfrm>
        </p:grpSpPr>
        <p:sp>
          <p:nvSpPr>
            <p:cNvPr id="32883" name="Rectangle 225">
              <a:extLst>
                <a:ext uri="{FF2B5EF4-FFF2-40B4-BE49-F238E27FC236}">
                  <a16:creationId xmlns:a16="http://schemas.microsoft.com/office/drawing/2014/main" id="{4A4C66CC-D5BB-4C4B-9823-E748FA03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428" y="3638550"/>
              <a:ext cx="1909660" cy="31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图</a:t>
              </a:r>
              <a:r>
                <a:rPr kumimoji="0" lang="en-US" altLang="zh-CN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教师联系方式</a:t>
              </a:r>
            </a:p>
          </p:txBody>
        </p:sp>
        <p:sp>
          <p:nvSpPr>
            <p:cNvPr id="32884" name="矩形 18">
              <a:extLst>
                <a:ext uri="{FF2B5EF4-FFF2-40B4-BE49-F238E27FC236}">
                  <a16:creationId xmlns:a16="http://schemas.microsoft.com/office/drawing/2014/main" id="{516D9BBF-BD2D-4251-81CC-61E949DC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016" y="3662550"/>
              <a:ext cx="890889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.d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882" name="矩形 1">
            <a:extLst>
              <a:ext uri="{FF2B5EF4-FFF2-40B4-BE49-F238E27FC236}">
                <a16:creationId xmlns:a16="http://schemas.microsoft.com/office/drawing/2014/main" id="{F6702FA9-27D0-43CF-9D1D-150CC423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33350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关系模型基本概念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1" grpId="0" animBg="1"/>
      <p:bldP spid="154042" grpId="0" animBg="1"/>
      <p:bldP spid="154043" grpId="0"/>
      <p:bldP spid="154044" grpId="0"/>
      <p:bldP spid="2" grpId="0"/>
      <p:bldP spid="20" grpId="0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编号占位符 5">
            <a:extLst>
              <a:ext uri="{FF2B5EF4-FFF2-40B4-BE49-F238E27FC236}">
                <a16:creationId xmlns:a16="http://schemas.microsoft.com/office/drawing/2014/main" id="{C9D090A8-0674-4354-9561-A2D5925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4291B-CCCD-4B45-A2E6-0FDC12DECBF3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EC908B1-A307-4A77-A13E-1741FA215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173038"/>
            <a:ext cx="7772400" cy="447675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</a:p>
        </p:txBody>
      </p:sp>
      <p:graphicFrame>
        <p:nvGraphicFramePr>
          <p:cNvPr id="155738" name="Group 90">
            <a:extLst>
              <a:ext uri="{FF2B5EF4-FFF2-40B4-BE49-F238E27FC236}">
                <a16:creationId xmlns:a16="http://schemas.microsoft.com/office/drawing/2014/main" id="{22875BD8-FE96-470D-B591-5ACB89ED0FB2}"/>
              </a:ext>
            </a:extLst>
          </p:cNvPr>
          <p:cNvGraphicFramePr>
            <a:graphicFrameLocks noGrp="1"/>
          </p:cNvGraphicFramePr>
          <p:nvPr/>
        </p:nvGraphicFramePr>
        <p:xfrm>
          <a:off x="417513" y="2317750"/>
          <a:ext cx="4695825" cy="7874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身份证号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护照号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医保卡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201202199009090371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G10221466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S231456756655656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201202199091212370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G34431244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S675697031277755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22" name="AutoShape 70">
            <a:extLst>
              <a:ext uri="{FF2B5EF4-FFF2-40B4-BE49-F238E27FC236}">
                <a16:creationId xmlns:a16="http://schemas.microsoft.com/office/drawing/2014/main" id="{4C7E84B3-8E67-4421-8A05-812B0BA3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985838"/>
            <a:ext cx="3419475" cy="982662"/>
          </a:xfrm>
          <a:prstGeom prst="cloudCallout">
            <a:avLst>
              <a:gd name="adj1" fmla="val -45449"/>
              <a:gd name="adj2" fmla="val 805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什么是关系的主码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键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zh-CN" sz="1600">
                <a:latin typeface="Tahoma" panose="020B0604030504040204" pitchFamily="34" charset="0"/>
              </a:rPr>
              <a:t>、</a:t>
            </a:r>
            <a:r>
              <a:rPr kumimoji="0" lang="zh-CN" altLang="en-US" sz="1600">
                <a:latin typeface="Tahoma" panose="020B0604030504040204" pitchFamily="34" charset="0"/>
              </a:rPr>
              <a:t>超码和候选码，各自特点和作用？</a:t>
            </a:r>
          </a:p>
        </p:txBody>
      </p:sp>
      <p:sp>
        <p:nvSpPr>
          <p:cNvPr id="33823" name="Rectangle 72">
            <a:extLst>
              <a:ext uri="{FF2B5EF4-FFF2-40B4-BE49-F238E27FC236}">
                <a16:creationId xmlns:a16="http://schemas.microsoft.com/office/drawing/2014/main" id="{8FB901D9-01DD-41EE-B681-62D9A74A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2003425"/>
            <a:ext cx="1428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该关系的特点？</a:t>
            </a:r>
          </a:p>
        </p:txBody>
      </p:sp>
      <p:pic>
        <p:nvPicPr>
          <p:cNvPr id="33824" name="Picture 76">
            <a:extLst>
              <a:ext uri="{FF2B5EF4-FFF2-40B4-BE49-F238E27FC236}">
                <a16:creationId xmlns:a16="http://schemas.microsoft.com/office/drawing/2014/main" id="{FCDE0679-2D19-413A-A46C-922B1C52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578225"/>
            <a:ext cx="5527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5" name="Rectangle 85">
            <a:extLst>
              <a:ext uri="{FF2B5EF4-FFF2-40B4-BE49-F238E27FC236}">
                <a16:creationId xmlns:a16="http://schemas.microsoft.com/office/drawing/2014/main" id="{63B51441-025D-4CF2-910A-F64D87CE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094038"/>
            <a:ext cx="158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图</a:t>
            </a:r>
            <a:r>
              <a:rPr kumimoji="0" lang="en-US" altLang="zh-CN" sz="1400" b="0">
                <a:solidFill>
                  <a:srgbClr val="0066FF"/>
                </a:solidFill>
                <a:latin typeface="Tahoma" panose="020B0604030504040204" pitchFamily="34" charset="0"/>
              </a:rPr>
              <a:t>3 </a:t>
            </a: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教师基本信息</a:t>
            </a:r>
          </a:p>
        </p:txBody>
      </p:sp>
      <p:sp>
        <p:nvSpPr>
          <p:cNvPr id="33826" name="Rectangle 91">
            <a:extLst>
              <a:ext uri="{FF2B5EF4-FFF2-40B4-BE49-F238E27FC236}">
                <a16:creationId xmlns:a16="http://schemas.microsoft.com/office/drawing/2014/main" id="{0A32DF4E-729C-413C-A272-600C07E4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636588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主码完整性约束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740" name="Rectangle 92">
            <a:extLst>
              <a:ext uri="{FF2B5EF4-FFF2-40B4-BE49-F238E27FC236}">
                <a16:creationId xmlns:a16="http://schemas.microsoft.com/office/drawing/2014/main" id="{78C69C4E-E9E3-4BFE-8736-2C112BA8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2008188"/>
            <a:ext cx="28209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具有多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(4)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个候选码，多个超码！</a:t>
            </a:r>
          </a:p>
        </p:txBody>
      </p:sp>
      <p:sp>
        <p:nvSpPr>
          <p:cNvPr id="15" name="Rectangle 92">
            <a:extLst>
              <a:ext uri="{FF2B5EF4-FFF2-40B4-BE49-F238E27FC236}">
                <a16:creationId xmlns:a16="http://schemas.microsoft.com/office/drawing/2014/main" id="{83FFE322-96DB-49D4-B0D4-ECB193F9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3400425"/>
            <a:ext cx="41338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但一个关系仅允许有唯一的主码，区分不同原组！</a:t>
            </a:r>
          </a:p>
        </p:txBody>
      </p:sp>
      <p:pic>
        <p:nvPicPr>
          <p:cNvPr id="33829" name="Picture 75">
            <a:extLst>
              <a:ext uri="{FF2B5EF4-FFF2-40B4-BE49-F238E27FC236}">
                <a16:creationId xmlns:a16="http://schemas.microsoft.com/office/drawing/2014/main" id="{91E63113-00DD-4167-84B3-3AE083BD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76325"/>
            <a:ext cx="3822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6">
            <a:extLst>
              <a:ext uri="{FF2B5EF4-FFF2-40B4-BE49-F238E27FC236}">
                <a16:creationId xmlns:a16="http://schemas.microsoft.com/office/drawing/2014/main" id="{ED5BA614-9335-450D-8887-9DE8B168D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1301750"/>
            <a:ext cx="614363" cy="12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831" name="Picture 74">
            <a:extLst>
              <a:ext uri="{FF2B5EF4-FFF2-40B4-BE49-F238E27FC236}">
                <a16:creationId xmlns:a16="http://schemas.microsoft.com/office/drawing/2014/main" id="{5774C28F-9162-43B4-977D-DB84743B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832225"/>
            <a:ext cx="30194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6">
            <a:extLst>
              <a:ext uri="{FF2B5EF4-FFF2-40B4-BE49-F238E27FC236}">
                <a16:creationId xmlns:a16="http://schemas.microsoft.com/office/drawing/2014/main" id="{27BFFC06-FA3C-46A8-B2A1-C9C0CFC5B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388" y="4094163"/>
            <a:ext cx="506412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矩形 18">
            <a:extLst>
              <a:ext uri="{FF2B5EF4-FFF2-40B4-BE49-F238E27FC236}">
                <a16:creationId xmlns:a16="http://schemas.microsoft.com/office/drawing/2014/main" id="{956EAF16-9D2C-4CB8-BBD3-10E42D83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121025"/>
            <a:ext cx="87471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4.a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4" name="矩形 18">
            <a:extLst>
              <a:ext uri="{FF2B5EF4-FFF2-40B4-BE49-F238E27FC236}">
                <a16:creationId xmlns:a16="http://schemas.microsoft.com/office/drawing/2014/main" id="{D3F696E7-A44B-4AA9-88A6-EFF5A847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363913"/>
            <a:ext cx="881063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4.b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5" name="矩形 18">
            <a:extLst>
              <a:ext uri="{FF2B5EF4-FFF2-40B4-BE49-F238E27FC236}">
                <a16:creationId xmlns:a16="http://schemas.microsoft.com/office/drawing/2014/main" id="{BA295C11-4324-4FFE-AE24-0F6142CA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6157913"/>
            <a:ext cx="892175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4.c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6" name="矩形 18">
            <a:extLst>
              <a:ext uri="{FF2B5EF4-FFF2-40B4-BE49-F238E27FC236}">
                <a16:creationId xmlns:a16="http://schemas.microsoft.com/office/drawing/2014/main" id="{018F98EF-8A2C-4B13-A194-79171E3F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6188075"/>
            <a:ext cx="881062" cy="296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4.d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4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编号占位符 5">
            <a:extLst>
              <a:ext uri="{FF2B5EF4-FFF2-40B4-BE49-F238E27FC236}">
                <a16:creationId xmlns:a16="http://schemas.microsoft.com/office/drawing/2014/main" id="{2732A9A9-189B-4894-BDD8-CE4A8028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C7007D-E5EE-4C14-BAA2-A7D5EEF6D11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/>
          </a:p>
        </p:txBody>
      </p:sp>
      <p:pic>
        <p:nvPicPr>
          <p:cNvPr id="34819" name="Picture 6">
            <a:extLst>
              <a:ext uri="{FF2B5EF4-FFF2-40B4-BE49-F238E27FC236}">
                <a16:creationId xmlns:a16="http://schemas.microsoft.com/office/drawing/2014/main" id="{A089E975-8B4F-4022-9404-2A4861F1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84187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8">
            <a:extLst>
              <a:ext uri="{FF2B5EF4-FFF2-40B4-BE49-F238E27FC236}">
                <a16:creationId xmlns:a16="http://schemas.microsoft.com/office/drawing/2014/main" id="{DACF8B65-137F-4D99-9E6C-A2FEA7B9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286125"/>
            <a:ext cx="30861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9">
            <a:extLst>
              <a:ext uri="{FF2B5EF4-FFF2-40B4-BE49-F238E27FC236}">
                <a16:creationId xmlns:a16="http://schemas.microsoft.com/office/drawing/2014/main" id="{9B48DA5A-9663-475A-A41B-49121DBA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00475"/>
            <a:ext cx="30099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AutoShape 4">
            <a:extLst>
              <a:ext uri="{FF2B5EF4-FFF2-40B4-BE49-F238E27FC236}">
                <a16:creationId xmlns:a16="http://schemas.microsoft.com/office/drawing/2014/main" id="{60B8F011-19D0-4A1F-A788-F13B1D5B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1374775"/>
            <a:ext cx="2822575" cy="1047750"/>
          </a:xfrm>
          <a:prstGeom prst="cloudCallout">
            <a:avLst>
              <a:gd name="adj1" fmla="val 49773"/>
              <a:gd name="adj2" fmla="val 8329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图</a:t>
            </a:r>
            <a:r>
              <a:rPr kumimoji="0" lang="en-US" altLang="zh-CN" sz="1600">
                <a:latin typeface="Tahoma" panose="020B0604030504040204" pitchFamily="34" charset="0"/>
              </a:rPr>
              <a:t>2-7</a:t>
            </a:r>
            <a:r>
              <a:rPr kumimoji="0" lang="zh-CN" altLang="en-US" sz="1600">
                <a:latin typeface="Tahoma" panose="020B0604030504040204" pitchFamily="34" charset="0"/>
              </a:rPr>
              <a:t>描述的数据任课关系，还需要哪些关系来支撑？ </a:t>
            </a:r>
          </a:p>
        </p:txBody>
      </p:sp>
      <p:grpSp>
        <p:nvGrpSpPr>
          <p:cNvPr id="157728" name="Group 32">
            <a:extLst>
              <a:ext uri="{FF2B5EF4-FFF2-40B4-BE49-F238E27FC236}">
                <a16:creationId xmlns:a16="http://schemas.microsoft.com/office/drawing/2014/main" id="{32DC0B43-2B6A-44B1-89B2-B723B706EB0F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781050"/>
            <a:ext cx="8283575" cy="5659438"/>
            <a:chOff x="273" y="492"/>
            <a:chExt cx="5218" cy="3565"/>
          </a:xfrm>
        </p:grpSpPr>
        <p:sp>
          <p:nvSpPr>
            <p:cNvPr id="34834" name="Line 11">
              <a:extLst>
                <a:ext uri="{FF2B5EF4-FFF2-40B4-BE49-F238E27FC236}">
                  <a16:creationId xmlns:a16="http://schemas.microsoft.com/office/drawing/2014/main" id="{DA502492-56DF-4D04-907A-E09E3080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8" y="2214"/>
              <a:ext cx="1986" cy="299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AutoShape 12">
              <a:extLst>
                <a:ext uri="{FF2B5EF4-FFF2-40B4-BE49-F238E27FC236}">
                  <a16:creationId xmlns:a16="http://schemas.microsoft.com/office/drawing/2014/main" id="{BC31D82A-FC31-42F8-BEAD-685EE823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293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4836" name="Group 23">
              <a:extLst>
                <a:ext uri="{FF2B5EF4-FFF2-40B4-BE49-F238E27FC236}">
                  <a16:creationId xmlns:a16="http://schemas.microsoft.com/office/drawing/2014/main" id="{CB58AE1B-1455-45AC-A3E4-FEE550DD7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" y="492"/>
              <a:ext cx="4824" cy="1632"/>
              <a:chOff x="402" y="492"/>
              <a:chExt cx="4824" cy="1632"/>
            </a:xfrm>
          </p:grpSpPr>
          <p:grpSp>
            <p:nvGrpSpPr>
              <p:cNvPr id="34844" name="Group 17">
                <a:extLst>
                  <a:ext uri="{FF2B5EF4-FFF2-40B4-BE49-F238E27FC236}">
                    <a16:creationId xmlns:a16="http://schemas.microsoft.com/office/drawing/2014/main" id="{9AF2AF8D-CF51-4A18-BC31-34D404D33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0" y="2028"/>
                <a:ext cx="1236" cy="96"/>
                <a:chOff x="3990" y="2028"/>
                <a:chExt cx="1236" cy="96"/>
              </a:xfrm>
            </p:grpSpPr>
            <p:sp>
              <p:nvSpPr>
                <p:cNvPr id="34850" name="Line 14">
                  <a:extLst>
                    <a:ext uri="{FF2B5EF4-FFF2-40B4-BE49-F238E27FC236}">
                      <a16:creationId xmlns:a16="http://schemas.microsoft.com/office/drawing/2014/main" id="{37F1A29F-CF08-4E68-BCFA-4A9906D00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6" y="2028"/>
                  <a:ext cx="116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1" name="Line 15">
                  <a:extLst>
                    <a:ext uri="{FF2B5EF4-FFF2-40B4-BE49-F238E27FC236}">
                      <a16:creationId xmlns:a16="http://schemas.microsoft.com/office/drawing/2014/main" id="{C21CA900-5F7E-4986-8182-B926A4A084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2028"/>
                  <a:ext cx="42" cy="96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2" name="Line 16">
                  <a:extLst>
                    <a:ext uri="{FF2B5EF4-FFF2-40B4-BE49-F238E27FC236}">
                      <a16:creationId xmlns:a16="http://schemas.microsoft.com/office/drawing/2014/main" id="{9D806916-0201-4EA1-A99F-7B2D45ED98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96" y="2028"/>
                  <a:ext cx="30" cy="9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45" name="Group 18">
                <a:extLst>
                  <a:ext uri="{FF2B5EF4-FFF2-40B4-BE49-F238E27FC236}">
                    <a16:creationId xmlns:a16="http://schemas.microsoft.com/office/drawing/2014/main" id="{58DE52E6-2B9A-470C-933E-54C84C3A54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" y="492"/>
                <a:ext cx="1236" cy="96"/>
                <a:chOff x="3990" y="2028"/>
                <a:chExt cx="1236" cy="96"/>
              </a:xfrm>
            </p:grpSpPr>
            <p:sp>
              <p:nvSpPr>
                <p:cNvPr id="34847" name="Line 19">
                  <a:extLst>
                    <a:ext uri="{FF2B5EF4-FFF2-40B4-BE49-F238E27FC236}">
                      <a16:creationId xmlns:a16="http://schemas.microsoft.com/office/drawing/2014/main" id="{874E239B-CDF5-499A-B980-A0A9A4004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6" y="2028"/>
                  <a:ext cx="116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8" name="Line 20">
                  <a:extLst>
                    <a:ext uri="{FF2B5EF4-FFF2-40B4-BE49-F238E27FC236}">
                      <a16:creationId xmlns:a16="http://schemas.microsoft.com/office/drawing/2014/main" id="{23F434F0-2F9B-40E3-BF7E-30E78897BF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2028"/>
                  <a:ext cx="42" cy="96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21">
                  <a:extLst>
                    <a:ext uri="{FF2B5EF4-FFF2-40B4-BE49-F238E27FC236}">
                      <a16:creationId xmlns:a16="http://schemas.microsoft.com/office/drawing/2014/main" id="{E2C80EDA-CBDD-460F-B3CC-7D5C9A13B1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96" y="2028"/>
                  <a:ext cx="30" cy="9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846" name="Line 22">
                <a:extLst>
                  <a:ext uri="{FF2B5EF4-FFF2-40B4-BE49-F238E27FC236}">
                    <a16:creationId xmlns:a16="http://schemas.microsoft.com/office/drawing/2014/main" id="{E9AA0E78-6B08-4292-B4DB-780526CD6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20" y="510"/>
                <a:ext cx="3570" cy="151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7" name="Rectangle 24">
              <a:extLst>
                <a:ext uri="{FF2B5EF4-FFF2-40B4-BE49-F238E27FC236}">
                  <a16:creationId xmlns:a16="http://schemas.microsoft.com/office/drawing/2014/main" id="{66E0F8F1-EA85-409D-93BC-BBB6E9E7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804"/>
              <a:ext cx="194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描述的数据关联：哪个教师承担什么门课！</a:t>
              </a:r>
            </a:p>
          </p:txBody>
        </p:sp>
        <p:sp>
          <p:nvSpPr>
            <p:cNvPr id="34838" name="Rectangle 25">
              <a:extLst>
                <a:ext uri="{FF2B5EF4-FFF2-40B4-BE49-F238E27FC236}">
                  <a16:creationId xmlns:a16="http://schemas.microsoft.com/office/drawing/2014/main" id="{A99C7859-F8F2-4DEE-BFCF-F82DE6B6A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188"/>
              <a:ext cx="57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66FF"/>
                  </a:solidFill>
                  <a:latin typeface="Tahoma" panose="020B0604030504040204" pitchFamily="34" charset="0"/>
                </a:rPr>
                <a:t>课程安排</a:t>
              </a:r>
            </a:p>
          </p:txBody>
        </p:sp>
        <p:sp>
          <p:nvSpPr>
            <p:cNvPr id="34839" name="Rectangle 26">
              <a:extLst>
                <a:ext uri="{FF2B5EF4-FFF2-40B4-BE49-F238E27FC236}">
                  <a16:creationId xmlns:a16="http://schemas.microsoft.com/office/drawing/2014/main" id="{64FD0B8B-321A-468C-BC35-E62921B67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3886"/>
              <a:ext cx="35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66FF"/>
                  </a:solidFill>
                  <a:latin typeface="Tahoma" panose="020B0604030504040204" pitchFamily="34" charset="0"/>
                </a:rPr>
                <a:t>教师</a:t>
              </a:r>
            </a:p>
          </p:txBody>
        </p:sp>
        <p:sp>
          <p:nvSpPr>
            <p:cNvPr id="34840" name="Line 27">
              <a:extLst>
                <a:ext uri="{FF2B5EF4-FFF2-40B4-BE49-F238E27FC236}">
                  <a16:creationId xmlns:a16="http://schemas.microsoft.com/office/drawing/2014/main" id="{35BD6B47-1516-4365-B779-B0FC6A3E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541"/>
              <a:ext cx="25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8">
              <a:extLst>
                <a:ext uri="{FF2B5EF4-FFF2-40B4-BE49-F238E27FC236}">
                  <a16:creationId xmlns:a16="http://schemas.microsoft.com/office/drawing/2014/main" id="{85D6A0C3-080A-4885-B2D1-D0600908E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2256"/>
              <a:ext cx="25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9">
              <a:extLst>
                <a:ext uri="{FF2B5EF4-FFF2-40B4-BE49-F238E27FC236}">
                  <a16:creationId xmlns:a16="http://schemas.microsoft.com/office/drawing/2014/main" id="{1B045DC3-647E-423E-924C-B38583D94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0" y="2226"/>
              <a:ext cx="1350" cy="3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30">
              <a:extLst>
                <a:ext uri="{FF2B5EF4-FFF2-40B4-BE49-F238E27FC236}">
                  <a16:creationId xmlns:a16="http://schemas.microsoft.com/office/drawing/2014/main" id="{CE81C5FB-EFA9-4E3F-83D7-4F6E3C097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" y="678"/>
              <a:ext cx="1350" cy="3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4" name="Rectangle 33">
            <a:extLst>
              <a:ext uri="{FF2B5EF4-FFF2-40B4-BE49-F238E27FC236}">
                <a16:creationId xmlns:a16="http://schemas.microsoft.com/office/drawing/2014/main" id="{E41DB108-E231-4EE9-99EF-CA627B9C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698500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外键（完整性约束）</a:t>
            </a:r>
            <a:r>
              <a:rPr kumimoji="0"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p.24</a:t>
            </a:r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4825" name="AutoShape 34">
            <a:extLst>
              <a:ext uri="{FF2B5EF4-FFF2-40B4-BE49-F238E27FC236}">
                <a16:creationId xmlns:a16="http://schemas.microsoft.com/office/drawing/2014/main" id="{CF7488AA-FC39-4787-9C8C-C7B648FE5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524125"/>
            <a:ext cx="219075" cy="333375"/>
          </a:xfrm>
          <a:prstGeom prst="downArrow">
            <a:avLst>
              <a:gd name="adj1" fmla="val 50000"/>
              <a:gd name="adj2" fmla="val 38043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34826" name="Rectangle 2">
            <a:extLst>
              <a:ext uri="{FF2B5EF4-FFF2-40B4-BE49-F238E27FC236}">
                <a16:creationId xmlns:a16="http://schemas.microsoft.com/office/drawing/2014/main" id="{9496568E-25C3-4F93-8FEC-0D594D563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2775" y="-22225"/>
            <a:ext cx="3224213" cy="657225"/>
          </a:xfrm>
        </p:spPr>
        <p:txBody>
          <a:bodyPr/>
          <a:lstStyle/>
          <a:p>
            <a:pPr algn="r"/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</a:p>
        </p:txBody>
      </p:sp>
      <p:sp>
        <p:nvSpPr>
          <p:cNvPr id="34827" name="Rectangle 13">
            <a:extLst>
              <a:ext uri="{FF2B5EF4-FFF2-40B4-BE49-F238E27FC236}">
                <a16:creationId xmlns:a16="http://schemas.microsoft.com/office/drawing/2014/main" id="{607980E7-F150-487E-9F45-6CB2FA2A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174625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外码参照完整性约束</a:t>
            </a:r>
            <a:endParaRPr kumimoji="0" lang="en-US" altLang="zh-CN" sz="28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447CDC3-5CEA-4EED-B6E3-832C6BEC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5487988"/>
            <a:ext cx="2017712" cy="876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作用</a:t>
            </a: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1)</a:t>
            </a: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说明元组联联系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2)</a:t>
            </a: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保证数据有效性</a:t>
            </a:r>
          </a:p>
        </p:txBody>
      </p:sp>
      <p:sp>
        <p:nvSpPr>
          <p:cNvPr id="34829" name="AutoShape 6">
            <a:extLst>
              <a:ext uri="{FF2B5EF4-FFF2-40B4-BE49-F238E27FC236}">
                <a16:creationId xmlns:a16="http://schemas.microsoft.com/office/drawing/2014/main" id="{99B30C32-B6DD-4E41-9859-BCEF6E3A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3840163"/>
            <a:ext cx="2166938" cy="1031875"/>
          </a:xfrm>
          <a:prstGeom prst="cloudCallout">
            <a:avLst>
              <a:gd name="adj1" fmla="val -43792"/>
              <a:gd name="adj2" fmla="val 981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什么是关系的外键，主要作用？</a:t>
            </a:r>
          </a:p>
        </p:txBody>
      </p:sp>
      <p:sp>
        <p:nvSpPr>
          <p:cNvPr id="34830" name="矩形 2">
            <a:extLst>
              <a:ext uri="{FF2B5EF4-FFF2-40B4-BE49-F238E27FC236}">
                <a16:creationId xmlns:a16="http://schemas.microsoft.com/office/drawing/2014/main" id="{5F61B183-CCC9-4EC8-8148-50B630AC8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6043613"/>
            <a:ext cx="5556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rPr>
              <a:t>任课</a:t>
            </a:r>
          </a:p>
        </p:txBody>
      </p:sp>
      <p:sp>
        <p:nvSpPr>
          <p:cNvPr id="34831" name="矩形 18">
            <a:extLst>
              <a:ext uri="{FF2B5EF4-FFF2-40B4-BE49-F238E27FC236}">
                <a16:creationId xmlns:a16="http://schemas.microsoft.com/office/drawing/2014/main" id="{4FF82497-6765-499F-861F-A7FAB773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6169025"/>
            <a:ext cx="787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4.d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32" name="矩形 18">
            <a:extLst>
              <a:ext uri="{FF2B5EF4-FFF2-40B4-BE49-F238E27FC236}">
                <a16:creationId xmlns:a16="http://schemas.microsoft.com/office/drawing/2014/main" id="{991784DE-8B56-4693-A8AC-5FA2254E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498850"/>
            <a:ext cx="784225" cy="271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4.e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33" name="矩形 18">
            <a:extLst>
              <a:ext uri="{FF2B5EF4-FFF2-40B4-BE49-F238E27FC236}">
                <a16:creationId xmlns:a16="http://schemas.microsoft.com/office/drawing/2014/main" id="{A1976DD6-CFBF-4C47-89CD-D3F63361B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6053138"/>
            <a:ext cx="78422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4.f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编号占位符 5">
            <a:extLst>
              <a:ext uri="{FF2B5EF4-FFF2-40B4-BE49-F238E27FC236}">
                <a16:creationId xmlns:a16="http://schemas.microsoft.com/office/drawing/2014/main" id="{E32DD83D-B238-40B8-9498-798B677C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F7B7D-6B11-4903-B6B5-2733621984E7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04F64D5-BC44-415F-82BA-87202CB55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785813"/>
            <a:ext cx="3513138" cy="428625"/>
          </a:xfrm>
        </p:spPr>
        <p:txBody>
          <a:bodyPr/>
          <a:lstStyle/>
          <a:p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模式图</a:t>
            </a:r>
            <a:endParaRPr kumimoji="0" lang="en-US" altLang="zh-CN" sz="16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778440F4-5DB3-4F83-B639-9B024489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463675"/>
            <a:ext cx="6797675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7">
            <a:extLst>
              <a:ext uri="{FF2B5EF4-FFF2-40B4-BE49-F238E27FC236}">
                <a16:creationId xmlns:a16="http://schemas.microsoft.com/office/drawing/2014/main" id="{750E3C85-07A3-4F94-AD00-F4AD2B66D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971550"/>
            <a:ext cx="2070100" cy="704850"/>
          </a:xfrm>
          <a:prstGeom prst="cloudCallout">
            <a:avLst>
              <a:gd name="adj1" fmla="val 45310"/>
              <a:gd name="adj2" fmla="val 61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模式图的主要作用？</a:t>
            </a:r>
          </a:p>
        </p:txBody>
      </p:sp>
      <p:sp>
        <p:nvSpPr>
          <p:cNvPr id="161800" name="Rectangle 8">
            <a:extLst>
              <a:ext uri="{FF2B5EF4-FFF2-40B4-BE49-F238E27FC236}">
                <a16:creationId xmlns:a16="http://schemas.microsoft.com/office/drawing/2014/main" id="{B863849E-8EBA-411D-9043-E5AEEE4D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1838325"/>
            <a:ext cx="2263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数据模型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描述数据对象的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    </a:t>
            </a:r>
            <a:r>
              <a:rPr kumimoji="0" lang="zh-CN" altLang="en-US" sz="1600" b="0">
                <a:solidFill>
                  <a:srgbClr val="800000"/>
                </a:solidFill>
              </a:rPr>
              <a:t>“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内部结构”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  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“相互关联”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----------------------</a:t>
            </a:r>
          </a:p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 线条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外键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参照关系，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描述对象间的关联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（</a:t>
            </a:r>
            <a:r>
              <a:rPr kumimoji="0" lang="zh-CN" altLang="en-US" sz="1600" b="0">
                <a:solidFill>
                  <a:srgbClr val="0066FF"/>
                </a:solidFill>
              </a:rPr>
              <a:t>“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外部结构</a:t>
            </a:r>
            <a:r>
              <a:rPr kumimoji="0" lang="zh-CN" altLang="en-US" sz="1600" b="0">
                <a:solidFill>
                  <a:srgbClr val="0066FF"/>
                </a:solidFill>
              </a:rPr>
              <a:t>”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----------------------</a:t>
            </a:r>
          </a:p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 矩形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关系模式，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描述对象的特征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 （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内部结构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上方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关系名称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下划线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组合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主键</a:t>
            </a:r>
            <a:endParaRPr kumimoji="0" lang="en-US" altLang="zh-CN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（要求学生都会画）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35847" name="Rectangle 2">
            <a:extLst>
              <a:ext uri="{FF2B5EF4-FFF2-40B4-BE49-F238E27FC236}">
                <a16:creationId xmlns:a16="http://schemas.microsoft.com/office/drawing/2014/main" id="{E4656C28-0FBF-4397-A619-C9834CC5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2225"/>
            <a:ext cx="32242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</a:p>
        </p:txBody>
      </p:sp>
      <p:sp>
        <p:nvSpPr>
          <p:cNvPr id="35848" name="矩形 18">
            <a:extLst>
              <a:ext uri="{FF2B5EF4-FFF2-40B4-BE49-F238E27FC236}">
                <a16:creationId xmlns:a16="http://schemas.microsoft.com/office/drawing/2014/main" id="{9B74CED2-BF0A-47C1-930D-4847876C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6035675"/>
            <a:ext cx="696912" cy="296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  <a:endParaRPr kumimoji="0" lang="en-US" altLang="zh-CN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>
            <a:extLst>
              <a:ext uri="{FF2B5EF4-FFF2-40B4-BE49-F238E27FC236}">
                <a16:creationId xmlns:a16="http://schemas.microsoft.com/office/drawing/2014/main" id="{F35593AD-058E-4EE1-81B3-007697D55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4864232"/>
            <a:ext cx="8229600" cy="1050842"/>
          </a:xfrm>
        </p:spPr>
        <p:txBody>
          <a:bodyPr/>
          <a:lstStyle/>
          <a:p>
            <a:r>
              <a:rPr kumimoji="0" lang="zh-CN" altLang="en-US" sz="2800" dirty="0"/>
              <a:t>语法约束</a:t>
            </a:r>
            <a:endParaRPr kumimoji="0" lang="en-US" altLang="zh-CN" sz="2800" dirty="0"/>
          </a:p>
          <a:p>
            <a:r>
              <a:rPr kumimoji="0" lang="zh-CN" altLang="en-US" sz="2800" dirty="0"/>
              <a:t>语义约束</a:t>
            </a:r>
          </a:p>
        </p:txBody>
      </p:sp>
      <p:sp>
        <p:nvSpPr>
          <p:cNvPr id="36867" name="标题 2">
            <a:extLst>
              <a:ext uri="{FF2B5EF4-FFF2-40B4-BE49-F238E27FC236}">
                <a16:creationId xmlns:a16="http://schemas.microsoft.com/office/drawing/2014/main" id="{C692BB72-A67A-4E28-91AD-189A83989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7581900" cy="1143000"/>
          </a:xfrm>
        </p:spPr>
        <p:txBody>
          <a:bodyPr/>
          <a:lstStyle/>
          <a:p>
            <a:pPr algn="l"/>
            <a:r>
              <a:rPr kumimoji="0" lang="zh-CN" altLang="en-US" dirty="0"/>
              <a:t>四</a:t>
            </a:r>
            <a:r>
              <a:rPr kumimoji="0" lang="en-US" altLang="zh-CN" dirty="0"/>
              <a:t> </a:t>
            </a:r>
            <a:r>
              <a:rPr kumimoji="0" lang="zh-CN" altLang="en-US" dirty="0"/>
              <a:t>关系模型的完整性约束</a:t>
            </a:r>
          </a:p>
        </p:txBody>
      </p:sp>
      <p:sp>
        <p:nvSpPr>
          <p:cNvPr id="36868" name="矩形 3">
            <a:extLst>
              <a:ext uri="{FF2B5EF4-FFF2-40B4-BE49-F238E27FC236}">
                <a16:creationId xmlns:a16="http://schemas.microsoft.com/office/drawing/2014/main" id="{37AB27BF-A050-4D06-A416-E5A07741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04925"/>
            <a:ext cx="82454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255588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65125" indent="-255588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22325" indent="-255588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定义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b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700" b="0">
                <a:solidFill>
                  <a:schemeClr val="tx1"/>
                </a:solidFill>
                <a:latin typeface="宋体" panose="02010600030101010101" pitchFamily="2" charset="-122"/>
              </a:rPr>
              <a:t>是对关系的某种约束条件。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目的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b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700" b="0">
                <a:solidFill>
                  <a:schemeClr val="tx1"/>
                </a:solidFill>
                <a:latin typeface="宋体" panose="02010600030101010101" pitchFamily="2" charset="-122"/>
              </a:rPr>
              <a:t>用于保证关系数据库中数据的正确性和可靠性。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类型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实体完整性规则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参照完整性规则（引用完整性规则 ）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域完整性规则（用户自定义完整性规则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0EBA75C-283E-4146-9F7E-4A3C4B3EC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02121" y="252413"/>
            <a:ext cx="7437438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kumimoji="0" lang="zh-CN" altLang="en-US" sz="3600" dirty="0"/>
            </a:br>
            <a:r>
              <a:rPr kumimoji="0" lang="zh-CN" altLang="en-US" sz="2900" dirty="0">
                <a:solidFill>
                  <a:srgbClr val="0000FF"/>
                </a:solidFill>
              </a:rPr>
              <a:t>	</a:t>
            </a:r>
            <a:r>
              <a:rPr kumimoji="0" lang="en-US" altLang="zh-CN" sz="3600" dirty="0">
                <a:solidFill>
                  <a:srgbClr val="0000FF"/>
                </a:solidFill>
                <a:latin typeface="Arial Narrow" panose="020B0606020202030204" pitchFamily="34" charset="0"/>
              </a:rPr>
              <a:t>4.1</a:t>
            </a:r>
            <a:r>
              <a:rPr kumimoji="0" lang="zh-CN" altLang="en-US" sz="3600" dirty="0">
                <a:solidFill>
                  <a:srgbClr val="0000FF"/>
                </a:solidFill>
              </a:rPr>
              <a:t>实体完整性规则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B0F1A8D-AEF8-4E0B-B579-3B798D2E7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  <a:ln cap="flat"/>
        </p:spPr>
        <p:txBody>
          <a:bodyPr/>
          <a:lstStyle/>
          <a:p>
            <a:pPr marL="609600" indent="-609600">
              <a:defRPr/>
            </a:pPr>
            <a:r>
              <a:rPr kumimoji="0" lang="zh-CN" altLang="en-US" sz="2800"/>
              <a:t>规则要求：</a:t>
            </a:r>
          </a:p>
          <a:p>
            <a:pPr marL="1257300" lvl="1" indent="-533400">
              <a:defRPr/>
            </a:pPr>
            <a:r>
              <a:rPr kumimoji="0" lang="zh-CN" altLang="en-US" sz="2400"/>
              <a:t>在任何关系的任何一个元组中，主键的值</a:t>
            </a:r>
            <a:r>
              <a:rPr kumimoji="0" lang="zh-CN" altLang="en-US" sz="2400">
                <a:solidFill>
                  <a:srgbClr val="1D06C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不能为空值、也不能取重复的值</a:t>
            </a:r>
            <a:r>
              <a:rPr kumimoji="0" lang="zh-CN" altLang="en-US" sz="2400">
                <a:solidFill>
                  <a:srgbClr val="1D06CA"/>
                </a:solidFill>
              </a:rPr>
              <a:t>。</a:t>
            </a:r>
          </a:p>
          <a:p>
            <a:pPr marL="609600" indent="-609600">
              <a:defRPr/>
            </a:pPr>
            <a:r>
              <a:rPr kumimoji="0" lang="zh-CN" altLang="en-US" sz="2800"/>
              <a:t>目的：用于保证数据库表中的每一个元组都是惟一的。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kumimoji="0"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请思考：</a:t>
            </a:r>
            <a:r>
              <a:rPr kumimoji="0" lang="zh-CN" altLang="en-US" sz="2800"/>
              <a:t>下面的关系是否违反实体完整性规则？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E069EA31-8232-494E-AEA8-E164718B2F4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184650"/>
            <a:ext cx="6723063" cy="2054225"/>
            <a:chOff x="913" y="1393"/>
            <a:chExt cx="3838" cy="1294"/>
          </a:xfrm>
        </p:grpSpPr>
        <p:grpSp>
          <p:nvGrpSpPr>
            <p:cNvPr id="37893" name="Group 5">
              <a:extLst>
                <a:ext uri="{FF2B5EF4-FFF2-40B4-BE49-F238E27FC236}">
                  <a16:creationId xmlns:a16="http://schemas.microsoft.com/office/drawing/2014/main" id="{62043038-D716-47C6-95A1-D851834C9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1394"/>
              <a:ext cx="3824" cy="1292"/>
              <a:chOff x="920" y="1394"/>
              <a:chExt cx="3824" cy="1292"/>
            </a:xfrm>
          </p:grpSpPr>
          <p:grpSp>
            <p:nvGrpSpPr>
              <p:cNvPr id="37895" name="Group 6">
                <a:extLst>
                  <a:ext uri="{FF2B5EF4-FFF2-40B4-BE49-F238E27FC236}">
                    <a16:creationId xmlns:a16="http://schemas.microsoft.com/office/drawing/2014/main" id="{71F5A29E-9F9A-475E-861D-031134A19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1394"/>
                <a:ext cx="758" cy="215"/>
                <a:chOff x="920" y="1394"/>
                <a:chExt cx="758" cy="215"/>
              </a:xfrm>
            </p:grpSpPr>
            <p:sp>
              <p:nvSpPr>
                <p:cNvPr id="37983" name="Rectangle 7">
                  <a:extLst>
                    <a:ext uri="{FF2B5EF4-FFF2-40B4-BE49-F238E27FC236}">
                      <a16:creationId xmlns:a16="http://schemas.microsoft.com/office/drawing/2014/main" id="{9311FE35-312B-401D-AE1F-C6E60C7B1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" y="1394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学号</a:t>
                  </a:r>
                </a:p>
              </p:txBody>
            </p:sp>
            <p:sp>
              <p:nvSpPr>
                <p:cNvPr id="37984" name="Rectangle 8">
                  <a:extLst>
                    <a:ext uri="{FF2B5EF4-FFF2-40B4-BE49-F238E27FC236}">
                      <a16:creationId xmlns:a16="http://schemas.microsoft.com/office/drawing/2014/main" id="{0FC133CB-91ED-4FFF-BB30-2BC9D72EA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" y="1398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6" name="Group 9">
                <a:extLst>
                  <a:ext uri="{FF2B5EF4-FFF2-40B4-BE49-F238E27FC236}">
                    <a16:creationId xmlns:a16="http://schemas.microsoft.com/office/drawing/2014/main" id="{DB74E715-EE01-419E-B0B5-0008C400A1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6" y="1394"/>
                <a:ext cx="759" cy="215"/>
                <a:chOff x="1686" y="1394"/>
                <a:chExt cx="759" cy="215"/>
              </a:xfrm>
            </p:grpSpPr>
            <p:sp>
              <p:nvSpPr>
                <p:cNvPr id="37981" name="Rectangle 10">
                  <a:extLst>
                    <a:ext uri="{FF2B5EF4-FFF2-40B4-BE49-F238E27FC236}">
                      <a16:creationId xmlns:a16="http://schemas.microsoft.com/office/drawing/2014/main" id="{50AE4DA9-8F56-496F-A99D-916F25BA2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" y="1394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</a:p>
              </p:txBody>
            </p:sp>
            <p:sp>
              <p:nvSpPr>
                <p:cNvPr id="37982" name="Rectangle 11">
                  <a:extLst>
                    <a:ext uri="{FF2B5EF4-FFF2-40B4-BE49-F238E27FC236}">
                      <a16:creationId xmlns:a16="http://schemas.microsoft.com/office/drawing/2014/main" id="{6F515A70-757A-47BC-87AA-8C6B0E2C30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398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7" name="Group 12">
                <a:extLst>
                  <a:ext uri="{FF2B5EF4-FFF2-40B4-BE49-F238E27FC236}">
                    <a16:creationId xmlns:a16="http://schemas.microsoft.com/office/drawing/2014/main" id="{3B29ABD5-57BC-4F6F-BD49-2FAD56BCE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1394"/>
                <a:ext cx="652" cy="215"/>
                <a:chOff x="2453" y="1394"/>
                <a:chExt cx="652" cy="215"/>
              </a:xfrm>
            </p:grpSpPr>
            <p:sp>
              <p:nvSpPr>
                <p:cNvPr id="37979" name="Rectangle 13">
                  <a:extLst>
                    <a:ext uri="{FF2B5EF4-FFF2-40B4-BE49-F238E27FC236}">
                      <a16:creationId xmlns:a16="http://schemas.microsoft.com/office/drawing/2014/main" id="{07BBCA42-0CBA-4602-AF23-E7F6A6F6AB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1394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性别</a:t>
                  </a:r>
                </a:p>
              </p:txBody>
            </p:sp>
            <p:sp>
              <p:nvSpPr>
                <p:cNvPr id="37980" name="Rectangle 14">
                  <a:extLst>
                    <a:ext uri="{FF2B5EF4-FFF2-40B4-BE49-F238E27FC236}">
                      <a16:creationId xmlns:a16="http://schemas.microsoft.com/office/drawing/2014/main" id="{D8E39DCD-1D03-4CF5-A776-7AD05DDE1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1398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8" name="Group 15">
                <a:extLst>
                  <a:ext uri="{FF2B5EF4-FFF2-40B4-BE49-F238E27FC236}">
                    <a16:creationId xmlns:a16="http://schemas.microsoft.com/office/drawing/2014/main" id="{96993C07-FC0C-46A4-8E85-E2A1228D5F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1394"/>
                <a:ext cx="554" cy="215"/>
                <a:chOff x="3113" y="1394"/>
                <a:chExt cx="554" cy="215"/>
              </a:xfrm>
            </p:grpSpPr>
            <p:sp>
              <p:nvSpPr>
                <p:cNvPr id="37977" name="Rectangle 16">
                  <a:extLst>
                    <a:ext uri="{FF2B5EF4-FFF2-40B4-BE49-F238E27FC236}">
                      <a16:creationId xmlns:a16="http://schemas.microsoft.com/office/drawing/2014/main" id="{24D11626-0FCE-4104-8825-D37A2859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" y="1394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</a:p>
              </p:txBody>
            </p:sp>
            <p:sp>
              <p:nvSpPr>
                <p:cNvPr id="37978" name="Rectangle 17">
                  <a:extLst>
                    <a:ext uri="{FF2B5EF4-FFF2-40B4-BE49-F238E27FC236}">
                      <a16:creationId xmlns:a16="http://schemas.microsoft.com/office/drawing/2014/main" id="{8905D95E-F25A-4249-B0B9-71AD40800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1398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9" name="Group 18">
                <a:extLst>
                  <a:ext uri="{FF2B5EF4-FFF2-40B4-BE49-F238E27FC236}">
                    <a16:creationId xmlns:a16="http://schemas.microsoft.com/office/drawing/2014/main" id="{10C67468-E65A-4E88-9362-FDE6B93E45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394"/>
                <a:ext cx="1069" cy="215"/>
                <a:chOff x="3675" y="1394"/>
                <a:chExt cx="1069" cy="215"/>
              </a:xfrm>
            </p:grpSpPr>
            <p:sp>
              <p:nvSpPr>
                <p:cNvPr id="37975" name="Rectangle 19">
                  <a:extLst>
                    <a:ext uri="{FF2B5EF4-FFF2-40B4-BE49-F238E27FC236}">
                      <a16:creationId xmlns:a16="http://schemas.microsoft.com/office/drawing/2014/main" id="{C2BCF68D-2805-4D4C-AAD4-DDA4EA557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5" y="1394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系编号</a:t>
                  </a:r>
                </a:p>
              </p:txBody>
            </p:sp>
            <p:sp>
              <p:nvSpPr>
                <p:cNvPr id="37976" name="Rectangle 20">
                  <a:extLst>
                    <a:ext uri="{FF2B5EF4-FFF2-40B4-BE49-F238E27FC236}">
                      <a16:creationId xmlns:a16="http://schemas.microsoft.com/office/drawing/2014/main" id="{9228378E-43C7-4329-90F2-5374B54ED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5" y="1398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0" name="Group 21">
                <a:extLst>
                  <a:ext uri="{FF2B5EF4-FFF2-40B4-BE49-F238E27FC236}">
                    <a16:creationId xmlns:a16="http://schemas.microsoft.com/office/drawing/2014/main" id="{3702D80A-B5A8-447F-A7BB-0CFCE5D17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1609"/>
                <a:ext cx="758" cy="216"/>
                <a:chOff x="920" y="1609"/>
                <a:chExt cx="758" cy="216"/>
              </a:xfrm>
            </p:grpSpPr>
            <p:sp>
              <p:nvSpPr>
                <p:cNvPr id="37973" name="Rectangle 22">
                  <a:extLst>
                    <a:ext uri="{FF2B5EF4-FFF2-40B4-BE49-F238E27FC236}">
                      <a16:creationId xmlns:a16="http://schemas.microsoft.com/office/drawing/2014/main" id="{15EE3FDD-75FF-48D5-BB3B-1A1F53012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" y="1609"/>
                  <a:ext cx="63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03001</a:t>
                  </a:r>
                </a:p>
              </p:txBody>
            </p:sp>
            <p:sp>
              <p:nvSpPr>
                <p:cNvPr id="37974" name="Rectangle 23">
                  <a:extLst>
                    <a:ext uri="{FF2B5EF4-FFF2-40B4-BE49-F238E27FC236}">
                      <a16:creationId xmlns:a16="http://schemas.microsoft.com/office/drawing/2014/main" id="{D90671DB-7018-48E2-BEF0-16038BBA3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" y="1613"/>
                  <a:ext cx="758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1" name="Group 24">
                <a:extLst>
                  <a:ext uri="{FF2B5EF4-FFF2-40B4-BE49-F238E27FC236}">
                    <a16:creationId xmlns:a16="http://schemas.microsoft.com/office/drawing/2014/main" id="{BD2BC38A-B11D-4EE6-96F8-A893CC9E50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6" y="1609"/>
                <a:ext cx="759" cy="216"/>
                <a:chOff x="1686" y="1609"/>
                <a:chExt cx="759" cy="216"/>
              </a:xfrm>
            </p:grpSpPr>
            <p:sp>
              <p:nvSpPr>
                <p:cNvPr id="37971" name="Rectangle 25">
                  <a:extLst>
                    <a:ext uri="{FF2B5EF4-FFF2-40B4-BE49-F238E27FC236}">
                      <a16:creationId xmlns:a16="http://schemas.microsoft.com/office/drawing/2014/main" id="{412D7411-1459-46B0-93A7-F18B737C6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" y="1609"/>
                  <a:ext cx="63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马力刚</a:t>
                  </a:r>
                </a:p>
              </p:txBody>
            </p:sp>
            <p:sp>
              <p:nvSpPr>
                <p:cNvPr id="37972" name="Rectangle 26">
                  <a:extLst>
                    <a:ext uri="{FF2B5EF4-FFF2-40B4-BE49-F238E27FC236}">
                      <a16:creationId xmlns:a16="http://schemas.microsoft.com/office/drawing/2014/main" id="{684636E3-7144-4556-B52B-672D070E0D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613"/>
                  <a:ext cx="75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2" name="Group 27">
                <a:extLst>
                  <a:ext uri="{FF2B5EF4-FFF2-40B4-BE49-F238E27FC236}">
                    <a16:creationId xmlns:a16="http://schemas.microsoft.com/office/drawing/2014/main" id="{23007E42-4B64-4B30-98D1-BE41E6F302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1609"/>
                <a:ext cx="652" cy="216"/>
                <a:chOff x="2453" y="1609"/>
                <a:chExt cx="652" cy="216"/>
              </a:xfrm>
            </p:grpSpPr>
            <p:sp>
              <p:nvSpPr>
                <p:cNvPr id="37969" name="Rectangle 28">
                  <a:extLst>
                    <a:ext uri="{FF2B5EF4-FFF2-40B4-BE49-F238E27FC236}">
                      <a16:creationId xmlns:a16="http://schemas.microsoft.com/office/drawing/2014/main" id="{D4DF3F6B-B73D-4425-A877-A29047DE6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1609"/>
                  <a:ext cx="532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</a:p>
              </p:txBody>
            </p:sp>
            <p:sp>
              <p:nvSpPr>
                <p:cNvPr id="37970" name="Rectangle 29">
                  <a:extLst>
                    <a:ext uri="{FF2B5EF4-FFF2-40B4-BE49-F238E27FC236}">
                      <a16:creationId xmlns:a16="http://schemas.microsoft.com/office/drawing/2014/main" id="{3F56B300-0A88-4F6B-84B6-C9D52425C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1613"/>
                  <a:ext cx="652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3" name="Group 30">
                <a:extLst>
                  <a:ext uri="{FF2B5EF4-FFF2-40B4-BE49-F238E27FC236}">
                    <a16:creationId xmlns:a16="http://schemas.microsoft.com/office/drawing/2014/main" id="{8A4D296C-03D2-4AB0-8436-CA039018B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1609"/>
                <a:ext cx="554" cy="216"/>
                <a:chOff x="3113" y="1609"/>
                <a:chExt cx="554" cy="216"/>
              </a:xfrm>
            </p:grpSpPr>
            <p:sp>
              <p:nvSpPr>
                <p:cNvPr id="37967" name="Rectangle 31">
                  <a:extLst>
                    <a:ext uri="{FF2B5EF4-FFF2-40B4-BE49-F238E27FC236}">
                      <a16:creationId xmlns:a16="http://schemas.microsoft.com/office/drawing/2014/main" id="{6CAD8BBC-0E52-44EB-B066-DCF8F9EBE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" y="1609"/>
                  <a:ext cx="434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21</a:t>
                  </a:r>
                </a:p>
              </p:txBody>
            </p:sp>
            <p:sp>
              <p:nvSpPr>
                <p:cNvPr id="37968" name="Rectangle 32">
                  <a:extLst>
                    <a:ext uri="{FF2B5EF4-FFF2-40B4-BE49-F238E27FC236}">
                      <a16:creationId xmlns:a16="http://schemas.microsoft.com/office/drawing/2014/main" id="{D83B5B8C-B032-49DF-B10D-349559CB3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1613"/>
                  <a:ext cx="554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4" name="Group 33">
                <a:extLst>
                  <a:ext uri="{FF2B5EF4-FFF2-40B4-BE49-F238E27FC236}">
                    <a16:creationId xmlns:a16="http://schemas.microsoft.com/office/drawing/2014/main" id="{11A4BF84-4900-4527-9F1F-55CD1E0DC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609"/>
                <a:ext cx="1069" cy="216"/>
                <a:chOff x="3675" y="1609"/>
                <a:chExt cx="1069" cy="216"/>
              </a:xfrm>
            </p:grpSpPr>
            <p:sp>
              <p:nvSpPr>
                <p:cNvPr id="37965" name="Rectangle 34">
                  <a:extLst>
                    <a:ext uri="{FF2B5EF4-FFF2-40B4-BE49-F238E27FC236}">
                      <a16:creationId xmlns:a16="http://schemas.microsoft.com/office/drawing/2014/main" id="{D16EDC61-D0E8-4374-966E-C071887A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5" y="1609"/>
                  <a:ext cx="94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01</a:t>
                  </a:r>
                </a:p>
              </p:txBody>
            </p:sp>
            <p:sp>
              <p:nvSpPr>
                <p:cNvPr id="37966" name="Rectangle 35">
                  <a:extLst>
                    <a:ext uri="{FF2B5EF4-FFF2-40B4-BE49-F238E27FC236}">
                      <a16:creationId xmlns:a16="http://schemas.microsoft.com/office/drawing/2014/main" id="{659B27FC-7F78-4BE4-88D2-CEED9F22B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5" y="1613"/>
                  <a:ext cx="106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5" name="Group 36">
                <a:extLst>
                  <a:ext uri="{FF2B5EF4-FFF2-40B4-BE49-F238E27FC236}">
                    <a16:creationId xmlns:a16="http://schemas.microsoft.com/office/drawing/2014/main" id="{39A9EC9C-6EDE-4CFB-9C9E-1F3E4269A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1825"/>
                <a:ext cx="758" cy="215"/>
                <a:chOff x="920" y="1825"/>
                <a:chExt cx="758" cy="215"/>
              </a:xfrm>
            </p:grpSpPr>
            <p:sp>
              <p:nvSpPr>
                <p:cNvPr id="37963" name="Rectangle 37">
                  <a:extLst>
                    <a:ext uri="{FF2B5EF4-FFF2-40B4-BE49-F238E27FC236}">
                      <a16:creationId xmlns:a16="http://schemas.microsoft.com/office/drawing/2014/main" id="{EC2E0579-CA85-446B-A94B-7BE23927A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" y="1825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03102</a:t>
                  </a:r>
                </a:p>
              </p:txBody>
            </p:sp>
            <p:sp>
              <p:nvSpPr>
                <p:cNvPr id="37964" name="Rectangle 38">
                  <a:extLst>
                    <a:ext uri="{FF2B5EF4-FFF2-40B4-BE49-F238E27FC236}">
                      <a16:creationId xmlns:a16="http://schemas.microsoft.com/office/drawing/2014/main" id="{F87BF22B-5396-4774-B64E-5054A1A2D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" y="1829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6" name="Group 39">
                <a:extLst>
                  <a:ext uri="{FF2B5EF4-FFF2-40B4-BE49-F238E27FC236}">
                    <a16:creationId xmlns:a16="http://schemas.microsoft.com/office/drawing/2014/main" id="{0C92E1DF-F716-4912-9574-DA722CE23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6" y="1825"/>
                <a:ext cx="759" cy="215"/>
                <a:chOff x="1686" y="1825"/>
                <a:chExt cx="759" cy="215"/>
              </a:xfrm>
            </p:grpSpPr>
            <p:sp>
              <p:nvSpPr>
                <p:cNvPr id="37961" name="Rectangle 40">
                  <a:extLst>
                    <a:ext uri="{FF2B5EF4-FFF2-40B4-BE49-F238E27FC236}">
                      <a16:creationId xmlns:a16="http://schemas.microsoft.com/office/drawing/2014/main" id="{D629AEF2-1721-487A-8140-1089A87C0F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" y="1825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王萍华</a:t>
                  </a:r>
                </a:p>
              </p:txBody>
            </p:sp>
            <p:sp>
              <p:nvSpPr>
                <p:cNvPr id="37962" name="Rectangle 41">
                  <a:extLst>
                    <a:ext uri="{FF2B5EF4-FFF2-40B4-BE49-F238E27FC236}">
                      <a16:creationId xmlns:a16="http://schemas.microsoft.com/office/drawing/2014/main" id="{4ABF63B7-172D-490E-973B-F57E4111C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829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7" name="Group 42">
                <a:extLst>
                  <a:ext uri="{FF2B5EF4-FFF2-40B4-BE49-F238E27FC236}">
                    <a16:creationId xmlns:a16="http://schemas.microsoft.com/office/drawing/2014/main" id="{DFC9F2C8-C0FF-4081-8794-E8DC8067E8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1825"/>
                <a:ext cx="652" cy="215"/>
                <a:chOff x="2453" y="1825"/>
                <a:chExt cx="652" cy="215"/>
              </a:xfrm>
            </p:grpSpPr>
            <p:sp>
              <p:nvSpPr>
                <p:cNvPr id="37959" name="Rectangle 43">
                  <a:extLst>
                    <a:ext uri="{FF2B5EF4-FFF2-40B4-BE49-F238E27FC236}">
                      <a16:creationId xmlns:a16="http://schemas.microsoft.com/office/drawing/2014/main" id="{45EE3ED8-0B25-42BE-89B8-DE5249E9C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1825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女</a:t>
                  </a:r>
                </a:p>
              </p:txBody>
            </p:sp>
            <p:sp>
              <p:nvSpPr>
                <p:cNvPr id="37960" name="Rectangle 44">
                  <a:extLst>
                    <a:ext uri="{FF2B5EF4-FFF2-40B4-BE49-F238E27FC236}">
                      <a16:creationId xmlns:a16="http://schemas.microsoft.com/office/drawing/2014/main" id="{75E05927-F078-4617-A495-0BA3681C0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1829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8" name="Group 45">
                <a:extLst>
                  <a:ext uri="{FF2B5EF4-FFF2-40B4-BE49-F238E27FC236}">
                    <a16:creationId xmlns:a16="http://schemas.microsoft.com/office/drawing/2014/main" id="{1613679C-DC80-40B2-874C-B8E285A6B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1825"/>
                <a:ext cx="554" cy="215"/>
                <a:chOff x="3113" y="1825"/>
                <a:chExt cx="554" cy="215"/>
              </a:xfrm>
            </p:grpSpPr>
            <p:sp>
              <p:nvSpPr>
                <p:cNvPr id="37957" name="Rectangle 46">
                  <a:extLst>
                    <a:ext uri="{FF2B5EF4-FFF2-40B4-BE49-F238E27FC236}">
                      <a16:creationId xmlns:a16="http://schemas.microsoft.com/office/drawing/2014/main" id="{EFC38757-5896-4A9E-AC5F-CC31EBBD1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" y="1825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20</a:t>
                  </a:r>
                </a:p>
              </p:txBody>
            </p:sp>
            <p:sp>
              <p:nvSpPr>
                <p:cNvPr id="37958" name="Rectangle 47">
                  <a:extLst>
                    <a:ext uri="{FF2B5EF4-FFF2-40B4-BE49-F238E27FC236}">
                      <a16:creationId xmlns:a16="http://schemas.microsoft.com/office/drawing/2014/main" id="{67D671CD-CE10-4923-8537-F74FD0215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1829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9" name="Group 48">
                <a:extLst>
                  <a:ext uri="{FF2B5EF4-FFF2-40B4-BE49-F238E27FC236}">
                    <a16:creationId xmlns:a16="http://schemas.microsoft.com/office/drawing/2014/main" id="{9D827408-57C0-4395-863E-F386F5784B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825"/>
                <a:ext cx="1069" cy="215"/>
                <a:chOff x="3675" y="1825"/>
                <a:chExt cx="1069" cy="215"/>
              </a:xfrm>
            </p:grpSpPr>
            <p:sp>
              <p:nvSpPr>
                <p:cNvPr id="37955" name="Rectangle 49">
                  <a:extLst>
                    <a:ext uri="{FF2B5EF4-FFF2-40B4-BE49-F238E27FC236}">
                      <a16:creationId xmlns:a16="http://schemas.microsoft.com/office/drawing/2014/main" id="{461EAB7E-E8E0-4C08-8B4D-C1473B408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5" y="1825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</a:p>
              </p:txBody>
            </p:sp>
            <p:sp>
              <p:nvSpPr>
                <p:cNvPr id="37956" name="Rectangle 50">
                  <a:extLst>
                    <a:ext uri="{FF2B5EF4-FFF2-40B4-BE49-F238E27FC236}">
                      <a16:creationId xmlns:a16="http://schemas.microsoft.com/office/drawing/2014/main" id="{96C32219-86C4-4125-9D38-F3CDB8293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5" y="1829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0" name="Group 51">
                <a:extLst>
                  <a:ext uri="{FF2B5EF4-FFF2-40B4-BE49-F238E27FC236}">
                    <a16:creationId xmlns:a16="http://schemas.microsoft.com/office/drawing/2014/main" id="{C7E4E8C7-0973-4F5E-9190-F44C164EBF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2040"/>
                <a:ext cx="758" cy="215"/>
                <a:chOff x="920" y="2040"/>
                <a:chExt cx="758" cy="215"/>
              </a:xfrm>
            </p:grpSpPr>
            <p:sp>
              <p:nvSpPr>
                <p:cNvPr id="37953" name="Rectangle 52">
                  <a:extLst>
                    <a:ext uri="{FF2B5EF4-FFF2-40B4-BE49-F238E27FC236}">
                      <a16:creationId xmlns:a16="http://schemas.microsoft.com/office/drawing/2014/main" id="{A4C7BAD6-0566-47C6-8CDB-DEFE7C4C1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" y="2040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03223</a:t>
                  </a:r>
                </a:p>
              </p:txBody>
            </p:sp>
            <p:sp>
              <p:nvSpPr>
                <p:cNvPr id="37954" name="Rectangle 53">
                  <a:extLst>
                    <a:ext uri="{FF2B5EF4-FFF2-40B4-BE49-F238E27FC236}">
                      <a16:creationId xmlns:a16="http://schemas.microsoft.com/office/drawing/2014/main" id="{998EFE08-070A-41EA-A643-303DFFC5AE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" y="2044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1" name="Group 54">
                <a:extLst>
                  <a:ext uri="{FF2B5EF4-FFF2-40B4-BE49-F238E27FC236}">
                    <a16:creationId xmlns:a16="http://schemas.microsoft.com/office/drawing/2014/main" id="{8E5ADC17-B9FC-43D7-966B-639442215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6" y="2040"/>
                <a:ext cx="759" cy="215"/>
                <a:chOff x="1686" y="2040"/>
                <a:chExt cx="759" cy="215"/>
              </a:xfrm>
            </p:grpSpPr>
            <p:sp>
              <p:nvSpPr>
                <p:cNvPr id="37951" name="Rectangle 55">
                  <a:extLst>
                    <a:ext uri="{FF2B5EF4-FFF2-40B4-BE49-F238E27FC236}">
                      <a16:creationId xmlns:a16="http://schemas.microsoft.com/office/drawing/2014/main" id="{B71475DD-4965-4CCA-A8DF-ED787B1DB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" y="2040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王平</a:t>
                  </a:r>
                </a:p>
              </p:txBody>
            </p:sp>
            <p:sp>
              <p:nvSpPr>
                <p:cNvPr id="37952" name="Rectangle 56">
                  <a:extLst>
                    <a:ext uri="{FF2B5EF4-FFF2-40B4-BE49-F238E27FC236}">
                      <a16:creationId xmlns:a16="http://schemas.microsoft.com/office/drawing/2014/main" id="{263C44E7-3936-46AC-86E0-DD652D1E9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2044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2" name="Group 57">
                <a:extLst>
                  <a:ext uri="{FF2B5EF4-FFF2-40B4-BE49-F238E27FC236}">
                    <a16:creationId xmlns:a16="http://schemas.microsoft.com/office/drawing/2014/main" id="{5EF206BE-ACEB-4A1A-ABE7-AF11ECCE78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2040"/>
                <a:ext cx="652" cy="215"/>
                <a:chOff x="2453" y="2040"/>
                <a:chExt cx="652" cy="215"/>
              </a:xfrm>
            </p:grpSpPr>
            <p:sp>
              <p:nvSpPr>
                <p:cNvPr id="37949" name="Rectangle 58">
                  <a:extLst>
                    <a:ext uri="{FF2B5EF4-FFF2-40B4-BE49-F238E27FC236}">
                      <a16:creationId xmlns:a16="http://schemas.microsoft.com/office/drawing/2014/main" id="{2D8E9B08-3C18-4A1F-9861-E8F7DC84FD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2040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</a:p>
              </p:txBody>
            </p:sp>
            <p:sp>
              <p:nvSpPr>
                <p:cNvPr id="37950" name="Rectangle 59">
                  <a:extLst>
                    <a:ext uri="{FF2B5EF4-FFF2-40B4-BE49-F238E27FC236}">
                      <a16:creationId xmlns:a16="http://schemas.microsoft.com/office/drawing/2014/main" id="{0C3020E1-8C29-4510-BCAC-1388FD01B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2044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3" name="Group 60">
                <a:extLst>
                  <a:ext uri="{FF2B5EF4-FFF2-40B4-BE49-F238E27FC236}">
                    <a16:creationId xmlns:a16="http://schemas.microsoft.com/office/drawing/2014/main" id="{B0B84465-EDDD-4FE7-9CEE-B762E0215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040"/>
                <a:ext cx="554" cy="215"/>
                <a:chOff x="3113" y="2040"/>
                <a:chExt cx="554" cy="215"/>
              </a:xfrm>
            </p:grpSpPr>
            <p:sp>
              <p:nvSpPr>
                <p:cNvPr id="37947" name="Rectangle 61">
                  <a:extLst>
                    <a:ext uri="{FF2B5EF4-FFF2-40B4-BE49-F238E27FC236}">
                      <a16:creationId xmlns:a16="http://schemas.microsoft.com/office/drawing/2014/main" id="{B6E4B73C-1C5D-48A5-BE61-EF2763CF9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" y="2040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21</a:t>
                  </a:r>
                </a:p>
              </p:txBody>
            </p:sp>
            <p:sp>
              <p:nvSpPr>
                <p:cNvPr id="37948" name="Rectangle 62">
                  <a:extLst>
                    <a:ext uri="{FF2B5EF4-FFF2-40B4-BE49-F238E27FC236}">
                      <a16:creationId xmlns:a16="http://schemas.microsoft.com/office/drawing/2014/main" id="{89B89C72-D3D6-42EE-83C8-E5E69ACBF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044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4" name="Group 63">
                <a:extLst>
                  <a:ext uri="{FF2B5EF4-FFF2-40B4-BE49-F238E27FC236}">
                    <a16:creationId xmlns:a16="http://schemas.microsoft.com/office/drawing/2014/main" id="{9ACA2B15-ECA6-4473-887B-EB1649F3F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040"/>
                <a:ext cx="1069" cy="215"/>
                <a:chOff x="3675" y="2040"/>
                <a:chExt cx="1069" cy="215"/>
              </a:xfrm>
            </p:grpSpPr>
            <p:sp>
              <p:nvSpPr>
                <p:cNvPr id="37945" name="Rectangle 64">
                  <a:extLst>
                    <a:ext uri="{FF2B5EF4-FFF2-40B4-BE49-F238E27FC236}">
                      <a16:creationId xmlns:a16="http://schemas.microsoft.com/office/drawing/2014/main" id="{83FABFFC-8C05-4345-881C-00C573394E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5" y="2040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03</a:t>
                  </a:r>
                </a:p>
              </p:txBody>
            </p:sp>
            <p:sp>
              <p:nvSpPr>
                <p:cNvPr id="37946" name="Rectangle 65">
                  <a:extLst>
                    <a:ext uri="{FF2B5EF4-FFF2-40B4-BE49-F238E27FC236}">
                      <a16:creationId xmlns:a16="http://schemas.microsoft.com/office/drawing/2014/main" id="{6FBFF254-83A2-4900-A943-60EC1FD49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5" y="2044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5" name="Group 66">
                <a:extLst>
                  <a:ext uri="{FF2B5EF4-FFF2-40B4-BE49-F238E27FC236}">
                    <a16:creationId xmlns:a16="http://schemas.microsoft.com/office/drawing/2014/main" id="{475CE62D-47D3-4809-8C7B-25A18249D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2255"/>
                <a:ext cx="758" cy="216"/>
                <a:chOff x="920" y="2255"/>
                <a:chExt cx="758" cy="216"/>
              </a:xfrm>
            </p:grpSpPr>
            <p:sp>
              <p:nvSpPr>
                <p:cNvPr id="37943" name="Rectangle 67">
                  <a:extLst>
                    <a:ext uri="{FF2B5EF4-FFF2-40B4-BE49-F238E27FC236}">
                      <a16:creationId xmlns:a16="http://schemas.microsoft.com/office/drawing/2014/main" id="{4C608734-760A-4EFB-8AB9-915B20F7A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" y="2255"/>
                  <a:ext cx="63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4" name="Rectangle 68">
                  <a:extLst>
                    <a:ext uri="{FF2B5EF4-FFF2-40B4-BE49-F238E27FC236}">
                      <a16:creationId xmlns:a16="http://schemas.microsoft.com/office/drawing/2014/main" id="{17A6679D-6D66-4B40-8D62-A922AF085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" y="2259"/>
                  <a:ext cx="758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6" name="Group 69">
                <a:extLst>
                  <a:ext uri="{FF2B5EF4-FFF2-40B4-BE49-F238E27FC236}">
                    <a16:creationId xmlns:a16="http://schemas.microsoft.com/office/drawing/2014/main" id="{1FF5EE60-618F-4FF2-A59D-1D69BE771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6" y="2255"/>
                <a:ext cx="759" cy="216"/>
                <a:chOff x="1686" y="2255"/>
                <a:chExt cx="759" cy="216"/>
              </a:xfrm>
            </p:grpSpPr>
            <p:sp>
              <p:nvSpPr>
                <p:cNvPr id="37941" name="Rectangle 70">
                  <a:extLst>
                    <a:ext uri="{FF2B5EF4-FFF2-40B4-BE49-F238E27FC236}">
                      <a16:creationId xmlns:a16="http://schemas.microsoft.com/office/drawing/2014/main" id="{C020A613-B84D-4242-9815-2E5D2BF82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" y="2255"/>
                  <a:ext cx="63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张华</a:t>
                  </a:r>
                </a:p>
              </p:txBody>
            </p:sp>
            <p:sp>
              <p:nvSpPr>
                <p:cNvPr id="37942" name="Rectangle 71">
                  <a:extLst>
                    <a:ext uri="{FF2B5EF4-FFF2-40B4-BE49-F238E27FC236}">
                      <a16:creationId xmlns:a16="http://schemas.microsoft.com/office/drawing/2014/main" id="{7D2D8F9C-2D2C-492E-98A7-19178FDEA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2259"/>
                  <a:ext cx="75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7" name="Group 72">
                <a:extLst>
                  <a:ext uri="{FF2B5EF4-FFF2-40B4-BE49-F238E27FC236}">
                    <a16:creationId xmlns:a16="http://schemas.microsoft.com/office/drawing/2014/main" id="{68F2D26D-2E52-4A31-8E3D-1A9101617A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2255"/>
                <a:ext cx="652" cy="216"/>
                <a:chOff x="2453" y="2255"/>
                <a:chExt cx="652" cy="216"/>
              </a:xfrm>
            </p:grpSpPr>
            <p:sp>
              <p:nvSpPr>
                <p:cNvPr id="37939" name="Rectangle 73">
                  <a:extLst>
                    <a:ext uri="{FF2B5EF4-FFF2-40B4-BE49-F238E27FC236}">
                      <a16:creationId xmlns:a16="http://schemas.microsoft.com/office/drawing/2014/main" id="{C2567BD7-1D77-4E72-9F4A-40ABBE21E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2255"/>
                  <a:ext cx="532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</a:p>
              </p:txBody>
            </p:sp>
            <p:sp>
              <p:nvSpPr>
                <p:cNvPr id="37940" name="Rectangle 74">
                  <a:extLst>
                    <a:ext uri="{FF2B5EF4-FFF2-40B4-BE49-F238E27FC236}">
                      <a16:creationId xmlns:a16="http://schemas.microsoft.com/office/drawing/2014/main" id="{D97E8F20-FF7A-423B-9261-973713A95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2259"/>
                  <a:ext cx="652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8" name="Group 75">
                <a:extLst>
                  <a:ext uri="{FF2B5EF4-FFF2-40B4-BE49-F238E27FC236}">
                    <a16:creationId xmlns:a16="http://schemas.microsoft.com/office/drawing/2014/main" id="{1E9D258B-AD00-4B75-891C-AF17118115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255"/>
                <a:ext cx="554" cy="216"/>
                <a:chOff x="3113" y="2255"/>
                <a:chExt cx="554" cy="216"/>
              </a:xfrm>
            </p:grpSpPr>
            <p:sp>
              <p:nvSpPr>
                <p:cNvPr id="37937" name="Rectangle 76">
                  <a:extLst>
                    <a:ext uri="{FF2B5EF4-FFF2-40B4-BE49-F238E27FC236}">
                      <a16:creationId xmlns:a16="http://schemas.microsoft.com/office/drawing/2014/main" id="{D4196D78-5FED-46B8-8168-DA3B1DC67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" y="2255"/>
                  <a:ext cx="434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22</a:t>
                  </a:r>
                </a:p>
              </p:txBody>
            </p:sp>
            <p:sp>
              <p:nvSpPr>
                <p:cNvPr id="37938" name="Rectangle 77">
                  <a:extLst>
                    <a:ext uri="{FF2B5EF4-FFF2-40B4-BE49-F238E27FC236}">
                      <a16:creationId xmlns:a16="http://schemas.microsoft.com/office/drawing/2014/main" id="{C0B40835-7450-4710-A971-107DE333E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259"/>
                  <a:ext cx="554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9" name="Group 78">
                <a:extLst>
                  <a:ext uri="{FF2B5EF4-FFF2-40B4-BE49-F238E27FC236}">
                    <a16:creationId xmlns:a16="http://schemas.microsoft.com/office/drawing/2014/main" id="{355F2CE6-D73A-4C4C-BFF9-BCCF6AF8BF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255"/>
                <a:ext cx="1069" cy="216"/>
                <a:chOff x="3675" y="2255"/>
                <a:chExt cx="1069" cy="216"/>
              </a:xfrm>
            </p:grpSpPr>
            <p:sp>
              <p:nvSpPr>
                <p:cNvPr id="37935" name="Rectangle 79">
                  <a:extLst>
                    <a:ext uri="{FF2B5EF4-FFF2-40B4-BE49-F238E27FC236}">
                      <a16:creationId xmlns:a16="http://schemas.microsoft.com/office/drawing/2014/main" id="{9FFF2131-C804-49C5-9E54-3876F34BE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5" y="2255"/>
                  <a:ext cx="94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04</a:t>
                  </a:r>
                </a:p>
              </p:txBody>
            </p:sp>
            <p:sp>
              <p:nvSpPr>
                <p:cNvPr id="37936" name="Rectangle 80">
                  <a:extLst>
                    <a:ext uri="{FF2B5EF4-FFF2-40B4-BE49-F238E27FC236}">
                      <a16:creationId xmlns:a16="http://schemas.microsoft.com/office/drawing/2014/main" id="{24142D27-E4BC-40B3-A174-0D3F76DAE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5" y="2259"/>
                  <a:ext cx="106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0" name="Group 81">
                <a:extLst>
                  <a:ext uri="{FF2B5EF4-FFF2-40B4-BE49-F238E27FC236}">
                    <a16:creationId xmlns:a16="http://schemas.microsoft.com/office/drawing/2014/main" id="{237BD106-0767-4F14-89CD-EAA34E3B1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2471"/>
                <a:ext cx="758" cy="215"/>
                <a:chOff x="920" y="2471"/>
                <a:chExt cx="758" cy="215"/>
              </a:xfrm>
            </p:grpSpPr>
            <p:sp>
              <p:nvSpPr>
                <p:cNvPr id="37933" name="Rectangle 82">
                  <a:extLst>
                    <a:ext uri="{FF2B5EF4-FFF2-40B4-BE49-F238E27FC236}">
                      <a16:creationId xmlns:a16="http://schemas.microsoft.com/office/drawing/2014/main" id="{C7BC4FA9-C005-4232-9729-A66D953D8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" y="2471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03001</a:t>
                  </a:r>
                </a:p>
              </p:txBody>
            </p:sp>
            <p:sp>
              <p:nvSpPr>
                <p:cNvPr id="37934" name="Rectangle 83">
                  <a:extLst>
                    <a:ext uri="{FF2B5EF4-FFF2-40B4-BE49-F238E27FC236}">
                      <a16:creationId xmlns:a16="http://schemas.microsoft.com/office/drawing/2014/main" id="{8F64090B-DA70-45E1-9626-D0CCF6D7A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" y="2475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1" name="Group 84">
                <a:extLst>
                  <a:ext uri="{FF2B5EF4-FFF2-40B4-BE49-F238E27FC236}">
                    <a16:creationId xmlns:a16="http://schemas.microsoft.com/office/drawing/2014/main" id="{E5C15355-34A0-4FFF-AEAB-C78AEFDFA2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6" y="2471"/>
                <a:ext cx="759" cy="215"/>
                <a:chOff x="1686" y="2471"/>
                <a:chExt cx="759" cy="215"/>
              </a:xfrm>
            </p:grpSpPr>
            <p:sp>
              <p:nvSpPr>
                <p:cNvPr id="37931" name="Rectangle 85">
                  <a:extLst>
                    <a:ext uri="{FF2B5EF4-FFF2-40B4-BE49-F238E27FC236}">
                      <a16:creationId xmlns:a16="http://schemas.microsoft.com/office/drawing/2014/main" id="{3533DA0A-F1CA-4272-95D1-4487BD3E9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" y="2471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李萍</a:t>
                  </a:r>
                </a:p>
              </p:txBody>
            </p:sp>
            <p:sp>
              <p:nvSpPr>
                <p:cNvPr id="37932" name="Rectangle 86">
                  <a:extLst>
                    <a:ext uri="{FF2B5EF4-FFF2-40B4-BE49-F238E27FC236}">
                      <a16:creationId xmlns:a16="http://schemas.microsoft.com/office/drawing/2014/main" id="{CE53154A-2BCF-44DA-96EE-CDF3860E9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2475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2" name="Group 87">
                <a:extLst>
                  <a:ext uri="{FF2B5EF4-FFF2-40B4-BE49-F238E27FC236}">
                    <a16:creationId xmlns:a16="http://schemas.microsoft.com/office/drawing/2014/main" id="{DC1BF938-9E3D-4A52-B48B-58E595AFE9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2471"/>
                <a:ext cx="652" cy="215"/>
                <a:chOff x="2453" y="2471"/>
                <a:chExt cx="652" cy="215"/>
              </a:xfrm>
            </p:grpSpPr>
            <p:sp>
              <p:nvSpPr>
                <p:cNvPr id="37929" name="Rectangle 88">
                  <a:extLst>
                    <a:ext uri="{FF2B5EF4-FFF2-40B4-BE49-F238E27FC236}">
                      <a16:creationId xmlns:a16="http://schemas.microsoft.com/office/drawing/2014/main" id="{4DCB790A-BCFA-4574-85AA-26885CDCD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2471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女</a:t>
                  </a:r>
                </a:p>
              </p:txBody>
            </p:sp>
            <p:sp>
              <p:nvSpPr>
                <p:cNvPr id="37930" name="Rectangle 89">
                  <a:extLst>
                    <a:ext uri="{FF2B5EF4-FFF2-40B4-BE49-F238E27FC236}">
                      <a16:creationId xmlns:a16="http://schemas.microsoft.com/office/drawing/2014/main" id="{8C6A2895-2BB2-4DBB-B962-AEAE53C81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2475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3" name="Group 90">
                <a:extLst>
                  <a:ext uri="{FF2B5EF4-FFF2-40B4-BE49-F238E27FC236}">
                    <a16:creationId xmlns:a16="http://schemas.microsoft.com/office/drawing/2014/main" id="{B4E16EAC-F8A4-4FE6-8AAE-BDA4258B9F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471"/>
                <a:ext cx="554" cy="215"/>
                <a:chOff x="3113" y="2471"/>
                <a:chExt cx="554" cy="215"/>
              </a:xfrm>
            </p:grpSpPr>
            <p:sp>
              <p:nvSpPr>
                <p:cNvPr id="37927" name="Rectangle 91">
                  <a:extLst>
                    <a:ext uri="{FF2B5EF4-FFF2-40B4-BE49-F238E27FC236}">
                      <a16:creationId xmlns:a16="http://schemas.microsoft.com/office/drawing/2014/main" id="{53C798D8-4F8D-4A3A-902F-9613076C3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" y="2471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19</a:t>
                  </a:r>
                </a:p>
              </p:txBody>
            </p:sp>
            <p:sp>
              <p:nvSpPr>
                <p:cNvPr id="37928" name="Rectangle 92">
                  <a:extLst>
                    <a:ext uri="{FF2B5EF4-FFF2-40B4-BE49-F238E27FC236}">
                      <a16:creationId xmlns:a16="http://schemas.microsoft.com/office/drawing/2014/main" id="{F9344341-8CFD-4B04-9F6B-C9DFC8060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475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4" name="Group 93">
                <a:extLst>
                  <a:ext uri="{FF2B5EF4-FFF2-40B4-BE49-F238E27FC236}">
                    <a16:creationId xmlns:a16="http://schemas.microsoft.com/office/drawing/2014/main" id="{22EC922C-7C6A-469C-BCB1-6ACC94D3E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471"/>
                <a:ext cx="1069" cy="215"/>
                <a:chOff x="3675" y="2471"/>
                <a:chExt cx="1069" cy="215"/>
              </a:xfrm>
            </p:grpSpPr>
            <p:sp>
              <p:nvSpPr>
                <p:cNvPr id="37925" name="Rectangle 94">
                  <a:extLst>
                    <a:ext uri="{FF2B5EF4-FFF2-40B4-BE49-F238E27FC236}">
                      <a16:creationId xmlns:a16="http://schemas.microsoft.com/office/drawing/2014/main" id="{A32A091C-FE05-4DA9-9916-A84F59FFD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5" y="2471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05</a:t>
                  </a:r>
                </a:p>
              </p:txBody>
            </p:sp>
            <p:sp>
              <p:nvSpPr>
                <p:cNvPr id="37926" name="Rectangle 95">
                  <a:extLst>
                    <a:ext uri="{FF2B5EF4-FFF2-40B4-BE49-F238E27FC236}">
                      <a16:creationId xmlns:a16="http://schemas.microsoft.com/office/drawing/2014/main" id="{10040CF2-DEA7-459E-84F5-792C58A95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5" y="2475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37894" name="Rectangle 96">
              <a:extLst>
                <a:ext uri="{FF2B5EF4-FFF2-40B4-BE49-F238E27FC236}">
                  <a16:creationId xmlns:a16="http://schemas.microsoft.com/office/drawing/2014/main" id="{AC38ADF1-E0CA-4B2C-9E13-12281C387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393"/>
              <a:ext cx="3838" cy="1294"/>
            </a:xfrm>
            <a:prstGeom prst="rect">
              <a:avLst/>
            </a:prstGeom>
            <a:noFill/>
            <a:ln w="1270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3F95861A-0D0F-4041-87DD-1151A48BD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主要学习目标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529CD67-E2E5-4103-A2CB-C495B26E3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关系模型的数据结构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关系模型中的完整性约束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B21DA01-CC90-45AD-A5D9-A93E01D65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pPr algn="l"/>
            <a:br>
              <a:rPr kumimoji="0" lang="zh-CN" altLang="en-US" sz="3200"/>
            </a:br>
            <a:r>
              <a:rPr kumimoji="0" lang="zh-CN" altLang="en-US" sz="2600"/>
              <a:t>  </a:t>
            </a:r>
            <a:r>
              <a:rPr kumimoji="0" lang="en-US" altLang="zh-CN" sz="2600">
                <a:solidFill>
                  <a:srgbClr val="0000FF"/>
                </a:solidFill>
                <a:latin typeface="Arial Narrow" panose="020B0606020202030204" pitchFamily="34" charset="0"/>
              </a:rPr>
              <a:t>4.2</a:t>
            </a:r>
            <a:r>
              <a:rPr kumimoji="0" lang="zh-CN" altLang="en-US" sz="2600">
                <a:solidFill>
                  <a:srgbClr val="0000FF"/>
                </a:solidFill>
              </a:rPr>
              <a:t>域完整性规则</a:t>
            </a:r>
            <a:r>
              <a:rPr kumimoji="0" lang="en-US" altLang="zh-CN" sz="2600">
                <a:solidFill>
                  <a:srgbClr val="0000FF"/>
                </a:solidFill>
              </a:rPr>
              <a:t>(</a:t>
            </a:r>
            <a:r>
              <a:rPr kumimoji="0" lang="zh-CN" altLang="en-US" sz="2600">
                <a:solidFill>
                  <a:srgbClr val="0000FF"/>
                </a:solidFill>
              </a:rPr>
              <a:t>用户定义完整性规则</a:t>
            </a:r>
            <a:r>
              <a:rPr kumimoji="0" lang="en-US" altLang="zh-CN" sz="26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8999393-F27A-4FC2-A554-4DDE04482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5381"/>
            <a:ext cx="7772400" cy="4114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kumimoji="0" lang="zh-CN" altLang="en-US" sz="2800" dirty="0"/>
              <a:t>规则要求</a:t>
            </a:r>
          </a:p>
          <a:p>
            <a:pPr marL="1257300" lvl="1" indent="-533400"/>
            <a:r>
              <a:rPr kumimoji="0" lang="zh-CN" altLang="en-US" sz="2400" dirty="0"/>
              <a:t>由用户根据实际情况，定义表中属性的取值范围</a:t>
            </a:r>
          </a:p>
          <a:p>
            <a:pPr marL="1562100" lvl="2" indent="-457200"/>
            <a:r>
              <a:rPr kumimoji="0" lang="zh-CN" altLang="en-US" sz="2000" dirty="0"/>
              <a:t>例如：性别只能是男和女、年龄不能为负值、成绩在</a:t>
            </a:r>
            <a:r>
              <a:rPr kumimoji="0" lang="en-US" altLang="zh-CN" sz="2000" dirty="0"/>
              <a:t>0</a:t>
            </a:r>
            <a:r>
              <a:rPr kumimoji="0" lang="en-US" altLang="zh-CN" sz="2000" dirty="0">
                <a:latin typeface="Arial" panose="020B0604020202020204" pitchFamily="34" charset="0"/>
              </a:rPr>
              <a:t>—</a:t>
            </a:r>
            <a:r>
              <a:rPr kumimoji="0" lang="en-US" altLang="zh-CN" sz="2000" dirty="0"/>
              <a:t>100</a:t>
            </a:r>
            <a:r>
              <a:rPr kumimoji="0" lang="zh-CN" altLang="en-US" sz="2000" dirty="0"/>
              <a:t>之间等。</a:t>
            </a:r>
          </a:p>
          <a:p>
            <a:pPr marL="1562100" lvl="2" indent="-457200"/>
            <a:endParaRPr kumimoji="0" lang="zh-CN" altLang="en-US" sz="2000" dirty="0"/>
          </a:p>
          <a:p>
            <a:pPr marL="609600" indent="-609600"/>
            <a:r>
              <a:rPr kumimoji="0" lang="zh-CN" altLang="en-US" sz="2800" dirty="0"/>
              <a:t>目的</a:t>
            </a:r>
          </a:p>
          <a:p>
            <a:pPr marL="1257300" lvl="1" indent="-533400"/>
            <a:r>
              <a:rPr kumimoji="0" lang="zh-CN" altLang="en-US" sz="2400" dirty="0"/>
              <a:t>用于保证给定字段中数据的有效性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即保证数据的取值在有效的范围内。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0554D13-2B7F-44E9-9753-CD0D24D40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  <a:t>     </a:t>
            </a:r>
            <a:r>
              <a:rPr kumimoji="0" lang="en-US" altLang="zh-CN" sz="3200">
                <a:solidFill>
                  <a:srgbClr val="0000FF"/>
                </a:solidFill>
                <a:latin typeface="Arial Narrow" panose="020B0606020202030204" pitchFamily="34" charset="0"/>
              </a:rPr>
              <a:t>4.3</a:t>
            </a:r>
            <a:r>
              <a:rPr kumimoji="0" lang="zh-CN" altLang="en-US" sz="3200">
                <a:solidFill>
                  <a:srgbClr val="0000FF"/>
                </a:solidFill>
              </a:rPr>
              <a:t>参照完整性规则（引用完整性规则）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7796FDB-BD15-41B2-B685-405254FF1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kumimoji="0" lang="zh-CN" altLang="en-US"/>
              <a:t>规则要求：</a:t>
            </a:r>
          </a:p>
          <a:p>
            <a:pPr marL="1257300" lvl="1" indent="-533400"/>
            <a:r>
              <a:rPr kumimoji="0" lang="zh-CN" altLang="en-US">
                <a:latin typeface="Arial" panose="020B0604020202020204" pitchFamily="34" charset="0"/>
              </a:rPr>
              <a:t>“</a:t>
            </a:r>
            <a:r>
              <a:rPr kumimoji="0" lang="zh-CN" altLang="en-US"/>
              <a:t>不引用不存在的实体</a:t>
            </a:r>
            <a:r>
              <a:rPr kumimoji="0" lang="zh-CN" altLang="en-US">
                <a:latin typeface="Arial" panose="020B0604020202020204" pitchFamily="34" charset="0"/>
              </a:rPr>
              <a:t>”</a:t>
            </a:r>
            <a:r>
              <a:rPr kumimoji="0" lang="zh-CN" altLang="en-US"/>
              <a:t>。即：不允许在一个关系中引用另一个关系中不存在的元组。</a:t>
            </a:r>
          </a:p>
          <a:p>
            <a:pPr marL="609600" indent="-609600"/>
            <a:r>
              <a:rPr kumimoji="0" lang="zh-CN" altLang="en-US"/>
              <a:t>目的</a:t>
            </a:r>
          </a:p>
          <a:p>
            <a:pPr marL="1257300" lvl="1" indent="-533400"/>
            <a:r>
              <a:rPr kumimoji="0" lang="zh-CN" altLang="en-US"/>
              <a:t>用于确保相关联的表间的数据保持一致。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8B5628C-CADC-4C62-A179-3882211CD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80963"/>
            <a:ext cx="7772400" cy="1143000"/>
          </a:xfrm>
        </p:spPr>
        <p:txBody>
          <a:bodyPr/>
          <a:lstStyle/>
          <a:p>
            <a:b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  <a:t>     </a:t>
            </a:r>
            <a:r>
              <a:rPr kumimoji="0" lang="en-US" altLang="zh-CN" sz="3200">
                <a:solidFill>
                  <a:srgbClr val="0000FF"/>
                </a:solidFill>
                <a:latin typeface="Arial Narrow" panose="020B0606020202030204" pitchFamily="34" charset="0"/>
              </a:rPr>
              <a:t>4.3 </a:t>
            </a:r>
            <a:r>
              <a:rPr kumimoji="0" lang="zh-CN" altLang="en-US" sz="3200">
                <a:solidFill>
                  <a:srgbClr val="0000FF"/>
                </a:solidFill>
              </a:rPr>
              <a:t>参照完整性规则（引用完整性规则）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C7E7E2A-DB1A-4A28-B680-554D4AF053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33488"/>
            <a:ext cx="8293100" cy="5060950"/>
          </a:xfrm>
          <a:ln cap="flat"/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请思考：</a:t>
            </a:r>
            <a:r>
              <a:rPr kumimoji="0" lang="zh-CN" altLang="en-US" sz="2400"/>
              <a:t>下面两个关系是否违反参照完整性规则？</a:t>
            </a:r>
          </a:p>
          <a:p>
            <a:pPr marL="1257300" lvl="1" indent="-5334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kumimoji="0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1" indent="-5334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系表（主表）         学生表（从表）</a:t>
            </a:r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609600" indent="-609600">
              <a:lnSpc>
                <a:spcPct val="80000"/>
              </a:lnSpc>
              <a:defRPr/>
            </a:pPr>
            <a:endParaRPr kumimoji="0" lang="en-US" altLang="zh-CN" sz="2800"/>
          </a:p>
          <a:p>
            <a:pPr marL="609600" indent="-609600">
              <a:lnSpc>
                <a:spcPct val="80000"/>
              </a:lnSpc>
              <a:defRPr/>
            </a:pPr>
            <a:r>
              <a:rPr kumimoji="0" lang="zh-CN" altLang="en-US" sz="2800"/>
              <a:t>说明</a:t>
            </a:r>
          </a:p>
          <a:p>
            <a:pPr marL="1257300" lvl="1" indent="-533400">
              <a:lnSpc>
                <a:spcPct val="80000"/>
              </a:lnSpc>
              <a:defRPr/>
            </a:pPr>
            <a:r>
              <a:rPr kumimoji="0" lang="zh-CN" altLang="en-US" sz="2400"/>
              <a:t>从表的</a:t>
            </a:r>
            <a:r>
              <a:rPr kumimoji="0" lang="zh-CN" altLang="en-US" sz="2400">
                <a:latin typeface="Arial" panose="020B0604020202020204" pitchFamily="34" charset="0"/>
              </a:rPr>
              <a:t>“</a:t>
            </a:r>
            <a:r>
              <a:rPr kumimoji="0" lang="zh-CN" altLang="en-US" sz="2400"/>
              <a:t>系编号（外键）</a:t>
            </a:r>
            <a:r>
              <a:rPr kumimoji="0" lang="zh-CN" altLang="en-US" sz="2400">
                <a:latin typeface="Arial" panose="020B0604020202020204" pitchFamily="34" charset="0"/>
              </a:rPr>
              <a:t>”</a:t>
            </a:r>
            <a:r>
              <a:rPr kumimoji="0" lang="zh-CN" altLang="en-US" sz="2400"/>
              <a:t>的取值只能为两种情况：</a:t>
            </a:r>
          </a:p>
          <a:p>
            <a:pPr marL="1562100" lvl="2" indent="-457200">
              <a:lnSpc>
                <a:spcPct val="80000"/>
              </a:lnSpc>
              <a:defRPr/>
            </a:pPr>
            <a:r>
              <a:rPr kumimoji="0" lang="zh-CN" altLang="en-US"/>
              <a:t>若取非空值，则它必须是主表中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存在的值</a:t>
            </a:r>
            <a:r>
              <a:rPr kumimoji="0" lang="zh-CN" altLang="en-US"/>
              <a:t>。</a:t>
            </a:r>
          </a:p>
          <a:p>
            <a:pPr marL="1562100" lvl="2" indent="-457200">
              <a:lnSpc>
                <a:spcPct val="80000"/>
              </a:lnSpc>
              <a:defRPr/>
            </a:pPr>
            <a:r>
              <a:rPr kumimoji="0" lang="zh-CN" altLang="en-US"/>
              <a:t>取空值</a:t>
            </a:r>
            <a:r>
              <a:rPr kumimoji="0" lang="en-US" altLang="zh-CN"/>
              <a:t>(null)</a:t>
            </a:r>
            <a:r>
              <a:rPr kumimoji="0" lang="zh-CN" altLang="en-US"/>
              <a:t>。表明尚未给学生分配专业。</a:t>
            </a:r>
            <a:r>
              <a:rPr kumimoji="0" lang="en-US" altLang="zh-CN"/>
              <a:t>Null</a:t>
            </a:r>
            <a:r>
              <a:rPr kumimoji="0" lang="zh-CN" altLang="en-US"/>
              <a:t>不等于</a:t>
            </a:r>
            <a:r>
              <a:rPr kumimoji="0" lang="en-US" altLang="zh-CN"/>
              <a:t>0</a:t>
            </a:r>
            <a:r>
              <a:rPr kumimoji="0" lang="zh-CN" altLang="en-US"/>
              <a:t>或空字符串。</a:t>
            </a:r>
          </a:p>
        </p:txBody>
      </p:sp>
      <p:graphicFrame>
        <p:nvGraphicFramePr>
          <p:cNvPr id="77069" name="Group 269">
            <a:extLst>
              <a:ext uri="{FF2B5EF4-FFF2-40B4-BE49-F238E27FC236}">
                <a16:creationId xmlns:a16="http://schemas.microsoft.com/office/drawing/2014/main" id="{A399DE61-CC91-428F-BB66-BD3975AB5BCA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575175" y="2347913"/>
          <a:ext cx="3668713" cy="1368426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系编号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03001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马力刚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03102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王萍华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03223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王平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7070" name="Group 270">
            <a:extLst>
              <a:ext uri="{FF2B5EF4-FFF2-40B4-BE49-F238E27FC236}">
                <a16:creationId xmlns:a16="http://schemas.microsoft.com/office/drawing/2014/main" id="{058FF0E6-023F-4CC2-9A1C-4F9833ADFF4B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39750" y="2347913"/>
          <a:ext cx="3816350" cy="1370013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系编号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系主任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办公室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电话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计算机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龚小勇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6003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通信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谭中华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207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6025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电子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袁　勇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6018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编号占位符 5">
            <a:extLst>
              <a:ext uri="{FF2B5EF4-FFF2-40B4-BE49-F238E27FC236}">
                <a16:creationId xmlns:a16="http://schemas.microsoft.com/office/drawing/2014/main" id="{525F9A18-A37B-4737-A6B8-6FEFEC3B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5EC3A-1B8C-4C58-8450-E8CEE853575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11E00BA-EA5B-40B5-9042-F845AE7D4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485775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五 关系运算</a:t>
            </a:r>
            <a:endParaRPr kumimoji="0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388890CC-B558-4C49-82B9-1670D1B9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774700"/>
            <a:ext cx="3055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基本关系运算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085" name="Group 8">
            <a:extLst>
              <a:ext uri="{FF2B5EF4-FFF2-40B4-BE49-F238E27FC236}">
                <a16:creationId xmlns:a16="http://schemas.microsoft.com/office/drawing/2014/main" id="{4FD6FF26-F85A-4A9C-AD02-9FAA48F98FC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165225"/>
            <a:ext cx="7496175" cy="5284788"/>
            <a:chOff x="2318" y="2316"/>
            <a:chExt cx="3238" cy="1836"/>
          </a:xfrm>
        </p:grpSpPr>
        <p:pic>
          <p:nvPicPr>
            <p:cNvPr id="46090" name="Picture 9">
              <a:extLst>
                <a:ext uri="{FF2B5EF4-FFF2-40B4-BE49-F238E27FC236}">
                  <a16:creationId xmlns:a16="http://schemas.microsoft.com/office/drawing/2014/main" id="{0FBD4F9C-9CF3-44F0-8E22-E2F3EF5CE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" y="2316"/>
              <a:ext cx="3238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1" name="Line 10">
              <a:extLst>
                <a:ext uri="{FF2B5EF4-FFF2-40B4-BE49-F238E27FC236}">
                  <a16:creationId xmlns:a16="http://schemas.microsoft.com/office/drawing/2014/main" id="{30F1A106-702C-4189-981E-A4762607F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4076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11">
              <a:extLst>
                <a:ext uri="{FF2B5EF4-FFF2-40B4-BE49-F238E27FC236}">
                  <a16:creationId xmlns:a16="http://schemas.microsoft.com/office/drawing/2014/main" id="{17CD5F3C-1191-453B-953E-804B4797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930"/>
              <a:ext cx="0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6" name="Rectangle 14">
            <a:extLst>
              <a:ext uri="{FF2B5EF4-FFF2-40B4-BE49-F238E27FC236}">
                <a16:creationId xmlns:a16="http://schemas.microsoft.com/office/drawing/2014/main" id="{51A5A835-1FF6-4295-8546-5FA36116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5929313"/>
            <a:ext cx="66611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600"/>
              <a:t>- (</a:t>
            </a:r>
            <a:r>
              <a:rPr kumimoji="0" lang="zh-CN" altLang="en-US" sz="1600"/>
              <a:t>差</a:t>
            </a:r>
            <a:r>
              <a:rPr kumimoji="0" lang="en-US" altLang="zh-CN" sz="1600"/>
              <a:t>)                 </a:t>
            </a:r>
            <a:r>
              <a:rPr kumimoji="0" lang="zh-CN" altLang="en-US" sz="1600"/>
              <a:t>输出在第</a:t>
            </a:r>
            <a:r>
              <a:rPr kumimoji="0" lang="en-US" altLang="zh-CN" sz="1600"/>
              <a:t>1</a:t>
            </a:r>
            <a:r>
              <a:rPr kumimoji="0" lang="zh-CN" altLang="en-US" sz="1600"/>
              <a:t>个关系而不在第</a:t>
            </a:r>
            <a:r>
              <a:rPr kumimoji="0" lang="en-US" altLang="zh-CN" sz="1600"/>
              <a:t>2</a:t>
            </a:r>
            <a:r>
              <a:rPr kumimoji="0" lang="zh-CN" altLang="en-US" sz="1600"/>
              <a:t>个关系中的元组          </a:t>
            </a:r>
          </a:p>
        </p:txBody>
      </p:sp>
      <p:sp>
        <p:nvSpPr>
          <p:cNvPr id="46087" name="Rectangle 17">
            <a:extLst>
              <a:ext uri="{FF2B5EF4-FFF2-40B4-BE49-F238E27FC236}">
                <a16:creationId xmlns:a16="http://schemas.microsoft.com/office/drawing/2014/main" id="{E590816F-7825-4C31-8EE3-8AE94C1A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6227763"/>
            <a:ext cx="1274762" cy="298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l-GR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ρ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 b="0">
                <a:solidFill>
                  <a:srgbClr val="2A2A39"/>
                </a:solidFill>
                <a:latin typeface="Tahoma" panose="020B0604030504040204" pitchFamily="34" charset="0"/>
              </a:rPr>
              <a:t>更名操作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)</a:t>
            </a:r>
            <a:endParaRPr kumimoji="0" lang="zh-CN" altLang="en-US" sz="1600" b="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6088" name="AutoShape 4">
            <a:extLst>
              <a:ext uri="{FF2B5EF4-FFF2-40B4-BE49-F238E27FC236}">
                <a16:creationId xmlns:a16="http://schemas.microsoft.com/office/drawing/2014/main" id="{A5197A82-DF22-492D-9FAA-DF4680E5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1435100"/>
            <a:ext cx="2016125" cy="949325"/>
          </a:xfrm>
          <a:prstGeom prst="cloudCallout">
            <a:avLst>
              <a:gd name="adj1" fmla="val -45037"/>
              <a:gd name="adj2" fmla="val 8504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应有哪些关系运算，各自作用？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F400C2-4640-49B9-9CDC-0B648061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" y="3190875"/>
            <a:ext cx="20828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kumimoji="0" lang="zh-CN" altLang="en-US" sz="1800">
                <a:solidFill>
                  <a:srgbClr val="0000FF"/>
                </a:solidFill>
              </a:rPr>
              <a:t>常用的操作方式：</a:t>
            </a:r>
            <a:endParaRPr kumimoji="0" lang="en-US" altLang="zh-CN" sz="180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取关系的某些行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取关系的某些列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从多个关系取</a:t>
            </a:r>
            <a:endParaRPr kumimoji="0" lang="en-US" altLang="zh-CN" sz="18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>
            <a:extLst>
              <a:ext uri="{FF2B5EF4-FFF2-40B4-BE49-F238E27FC236}">
                <a16:creationId xmlns:a16="http://schemas.microsoft.com/office/drawing/2014/main" id="{D976E7C4-E0CD-4FE7-BAAE-4BEE9281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067175"/>
            <a:ext cx="3800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自然连接：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      department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幻灯片编号占位符 5">
            <a:extLst>
              <a:ext uri="{FF2B5EF4-FFF2-40B4-BE49-F238E27FC236}">
                <a16:creationId xmlns:a16="http://schemas.microsoft.com/office/drawing/2014/main" id="{905EB793-C398-4A30-8B5B-6A00999D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239EF-72FB-4CE6-919C-7A693D4EEB87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E25E81C-4E71-4B47-BE6B-6CF67D628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0588" y="88900"/>
            <a:ext cx="5419725" cy="457200"/>
          </a:xfrm>
        </p:spPr>
        <p:txBody>
          <a:bodyPr/>
          <a:lstStyle/>
          <a:p>
            <a:pPr algn="r"/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 关系运算</a:t>
            </a:r>
            <a:endParaRPr kumimoji="0" lang="zh-CN" altLang="en-US" sz="2400" b="1"/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82DE502F-F122-4572-A8AD-56E1ADF6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752475"/>
            <a:ext cx="32321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>
            <a:extLst>
              <a:ext uri="{FF2B5EF4-FFF2-40B4-BE49-F238E27FC236}">
                <a16:creationId xmlns:a16="http://schemas.microsoft.com/office/drawing/2014/main" id="{7656660C-EDFE-4494-8857-3012CCEE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3568700"/>
            <a:ext cx="31797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31">
            <a:extLst>
              <a:ext uri="{FF2B5EF4-FFF2-40B4-BE49-F238E27FC236}">
                <a16:creationId xmlns:a16="http://schemas.microsoft.com/office/drawing/2014/main" id="{B699A487-F096-4917-B4EF-5D8F4CDBE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30175"/>
            <a:ext cx="3373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5.2 </a:t>
            </a:r>
            <a:r>
              <a:rPr kumimoji="0"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关系运算的示例</a:t>
            </a:r>
            <a:endParaRPr kumimoji="0" lang="en-US" altLang="zh-CN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47112" name="Picture 34">
            <a:extLst>
              <a:ext uri="{FF2B5EF4-FFF2-40B4-BE49-F238E27FC236}">
                <a16:creationId xmlns:a16="http://schemas.microsoft.com/office/drawing/2014/main" id="{F7CC336F-6CE5-430C-87DB-B86BA176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2586038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6" name="Rectangle 36">
            <a:extLst>
              <a:ext uri="{FF2B5EF4-FFF2-40B4-BE49-F238E27FC236}">
                <a16:creationId xmlns:a16="http://schemas.microsoft.com/office/drawing/2014/main" id="{83FA0609-5FB4-4411-AC8A-C56441FC9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731838"/>
            <a:ext cx="742950" cy="2540000"/>
          </a:xfrm>
          <a:prstGeom prst="rect">
            <a:avLst/>
          </a:prstGeom>
          <a:noFill/>
          <a:ln w="31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14" name="AutoShape 37">
            <a:extLst>
              <a:ext uri="{FF2B5EF4-FFF2-40B4-BE49-F238E27FC236}">
                <a16:creationId xmlns:a16="http://schemas.microsoft.com/office/drawing/2014/main" id="{336222AD-F72E-4958-A005-C8F999CB1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776288"/>
            <a:ext cx="2365375" cy="1033462"/>
          </a:xfrm>
          <a:prstGeom prst="cloudCallout">
            <a:avLst>
              <a:gd name="adj1" fmla="val -50069"/>
              <a:gd name="adj2" fmla="val 62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这些操作的结果是什么，有无限制条件？</a:t>
            </a:r>
          </a:p>
        </p:txBody>
      </p:sp>
      <p:sp>
        <p:nvSpPr>
          <p:cNvPr id="163884" name="AutoShape 44">
            <a:extLst>
              <a:ext uri="{FF2B5EF4-FFF2-40B4-BE49-F238E27FC236}">
                <a16:creationId xmlns:a16="http://schemas.microsoft.com/office/drawing/2014/main" id="{6AC78EA0-96CD-41DA-B6C2-797CC47A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497513"/>
            <a:ext cx="2365375" cy="685800"/>
          </a:xfrm>
          <a:prstGeom prst="cloudCallout">
            <a:avLst>
              <a:gd name="adj1" fmla="val -53648"/>
              <a:gd name="adj2" fmla="val 687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基本运算可以组合吗？</a:t>
            </a:r>
          </a:p>
        </p:txBody>
      </p:sp>
      <p:sp>
        <p:nvSpPr>
          <p:cNvPr id="47116" name="Rectangle 30">
            <a:extLst>
              <a:ext uri="{FF2B5EF4-FFF2-40B4-BE49-F238E27FC236}">
                <a16:creationId xmlns:a16="http://schemas.microsoft.com/office/drawing/2014/main" id="{3CE7C9C6-C338-49C7-97C2-18AA03AF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3684588"/>
            <a:ext cx="34671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笛卡儿积：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</a:t>
            </a:r>
            <a:r>
              <a:rPr kumimoji="0" lang="el-GR" altLang="zh-CN" sz="1800" b="0">
                <a:solidFill>
                  <a:srgbClr val="0000FF"/>
                </a:solidFill>
              </a:rPr>
              <a:t>Χ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department</a:t>
            </a:r>
            <a:endParaRPr kumimoji="0" lang="el-GR" altLang="zh-CN" sz="16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7" name="Rectangle 6">
            <a:extLst>
              <a:ext uri="{FF2B5EF4-FFF2-40B4-BE49-F238E27FC236}">
                <a16:creationId xmlns:a16="http://schemas.microsoft.com/office/drawing/2014/main" id="{770F5CD7-8B5D-46CC-A15E-5976A0AB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1939925"/>
            <a:ext cx="3006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选择：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salary&gt;85000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   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8" name="Rectangle 7">
            <a:extLst>
              <a:ext uri="{FF2B5EF4-FFF2-40B4-BE49-F238E27FC236}">
                <a16:creationId xmlns:a16="http://schemas.microsoft.com/office/drawing/2014/main" id="{F24A6AD8-080A-41AD-BE43-6EF1CFA3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2339975"/>
            <a:ext cx="2701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投影：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ID,salary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9" name="Rectangle 17">
            <a:extLst>
              <a:ext uri="{FF2B5EF4-FFF2-40B4-BE49-F238E27FC236}">
                <a16:creationId xmlns:a16="http://schemas.microsoft.com/office/drawing/2014/main" id="{EEA66EBF-F194-4A65-8856-8A0A5C5F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2779713"/>
            <a:ext cx="3981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并：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name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r>
              <a:rPr kumimoji="0" lang="en-US" altLang="zh-CN" sz="1800" b="0">
                <a:solidFill>
                  <a:srgbClr val="0000FF"/>
                </a:solidFill>
              </a:rPr>
              <a:t>∪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name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(student)</a:t>
            </a:r>
          </a:p>
        </p:txBody>
      </p:sp>
      <p:sp>
        <p:nvSpPr>
          <p:cNvPr id="47120" name="Rectangle 28">
            <a:extLst>
              <a:ext uri="{FF2B5EF4-FFF2-40B4-BE49-F238E27FC236}">
                <a16:creationId xmlns:a16="http://schemas.microsoft.com/office/drawing/2014/main" id="{943FB4C6-8051-4C63-995B-E343CB5DB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189288"/>
            <a:ext cx="516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差：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salary&gt;85000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 -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salary&gt;92000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endParaRPr kumimoji="0" lang="zh-CN" altLang="el-GR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21" name="Rectangle 45">
            <a:extLst>
              <a:ext uri="{FF2B5EF4-FFF2-40B4-BE49-F238E27FC236}">
                <a16:creationId xmlns:a16="http://schemas.microsoft.com/office/drawing/2014/main" id="{AFCA9567-1F55-47DF-B733-75312A4E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4759325"/>
            <a:ext cx="2468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更名：</a:t>
            </a:r>
            <a:r>
              <a:rPr kumimoji="0" lang="el-GR" altLang="zh-CN" sz="1600" b="0">
                <a:solidFill>
                  <a:srgbClr val="0000FF"/>
                </a:solidFill>
              </a:rPr>
              <a:t>ρ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x</a:t>
            </a:r>
            <a:r>
              <a:rPr kumimoji="0" lang="zh-CN" altLang="en-US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（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A1,a2,…,an</a:t>
            </a:r>
            <a:r>
              <a:rPr kumimoji="0" lang="zh-CN" altLang="en-US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）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(E) 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7122" name="Rectangle 47">
            <a:extLst>
              <a:ext uri="{FF2B5EF4-FFF2-40B4-BE49-F238E27FC236}">
                <a16:creationId xmlns:a16="http://schemas.microsoft.com/office/drawing/2014/main" id="{9EEBA33C-74D4-460D-9B52-BDD27146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91113"/>
            <a:ext cx="57197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buFontTx/>
              <a:buNone/>
            </a:pPr>
            <a:r>
              <a:rPr kumimoji="0" lang="el-GR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instructor.salary</a:t>
            </a:r>
            <a:r>
              <a:rPr kumimoji="0" lang="el-GR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0" lang="el-GR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instructor.salary&gt;d.salary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(instructor</a:t>
            </a:r>
            <a:r>
              <a:rPr kumimoji="0" lang="el-GR" altLang="zh-CN" sz="1600" b="0">
                <a:solidFill>
                  <a:srgbClr val="0000FF"/>
                </a:solidFill>
              </a:rPr>
              <a:t>Χρ</a:t>
            </a:r>
            <a:r>
              <a:rPr kumimoji="0" lang="en-US" altLang="zh-CN" sz="1600" b="0" baseline="-25000">
                <a:solidFill>
                  <a:srgbClr val="0000FF"/>
                </a:solidFill>
              </a:rPr>
              <a:t>d</a:t>
            </a:r>
            <a:r>
              <a:rPr kumimoji="0" lang="en-US" altLang="zh-CN" sz="1600">
                <a:solidFill>
                  <a:srgbClr val="0000FF"/>
                </a:solidFill>
              </a:rPr>
              <a:t>(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) )  </a:t>
            </a:r>
          </a:p>
        </p:txBody>
      </p:sp>
      <p:sp>
        <p:nvSpPr>
          <p:cNvPr id="163889" name="Rectangle 49">
            <a:extLst>
              <a:ext uri="{FF2B5EF4-FFF2-40B4-BE49-F238E27FC236}">
                <a16:creationId xmlns:a16="http://schemas.microsoft.com/office/drawing/2014/main" id="{76459B8F-53CA-4B1B-8CB0-A68C3297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6242050"/>
            <a:ext cx="44942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</a:rPr>
              <a:t>运算结果是关系，可反复组合，操作功能增强！</a:t>
            </a:r>
          </a:p>
        </p:txBody>
      </p:sp>
      <p:sp>
        <p:nvSpPr>
          <p:cNvPr id="47124" name="AutoShape 32">
            <a:extLst>
              <a:ext uri="{FF2B5EF4-FFF2-40B4-BE49-F238E27FC236}">
                <a16:creationId xmlns:a16="http://schemas.microsoft.com/office/drawing/2014/main" id="{A0C790E7-0E57-424B-870F-890CA8ECDB00}"/>
              </a:ext>
            </a:extLst>
          </p:cNvPr>
          <p:cNvSpPr>
            <a:spLocks/>
          </p:cNvSpPr>
          <p:nvPr/>
        </p:nvSpPr>
        <p:spPr bwMode="auto">
          <a:xfrm>
            <a:off x="1027113" y="3805238"/>
            <a:ext cx="117475" cy="550862"/>
          </a:xfrm>
          <a:prstGeom prst="leftBrace">
            <a:avLst>
              <a:gd name="adj1" fmla="val 4235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8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25" name="Rectangle 33">
            <a:extLst>
              <a:ext uri="{FF2B5EF4-FFF2-40B4-BE49-F238E27FC236}">
                <a16:creationId xmlns:a16="http://schemas.microsoft.com/office/drawing/2014/main" id="{DE433F1C-FEC3-4881-B38A-5528AD51B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781425"/>
            <a:ext cx="423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差</a:t>
            </a:r>
            <a:endParaRPr kumimoji="0" lang="en-US" altLang="zh-CN" sz="1600">
              <a:solidFill>
                <a:srgbClr val="800000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异</a:t>
            </a:r>
          </a:p>
        </p:txBody>
      </p:sp>
      <p:sp>
        <p:nvSpPr>
          <p:cNvPr id="163896" name="Line 56">
            <a:extLst>
              <a:ext uri="{FF2B5EF4-FFF2-40B4-BE49-F238E27FC236}">
                <a16:creationId xmlns:a16="http://schemas.microsoft.com/office/drawing/2014/main" id="{0988C40C-4E67-4997-B27A-6881D6CD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2050" y="1317625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8" name="Line 58">
            <a:extLst>
              <a:ext uri="{FF2B5EF4-FFF2-40B4-BE49-F238E27FC236}">
                <a16:creationId xmlns:a16="http://schemas.microsoft.com/office/drawing/2014/main" id="{C835C4F7-E0E4-48ED-9D69-47C7E8FAD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1575" y="2011363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9" name="Line 59">
            <a:extLst>
              <a:ext uri="{FF2B5EF4-FFF2-40B4-BE49-F238E27FC236}">
                <a16:creationId xmlns:a16="http://schemas.microsoft.com/office/drawing/2014/main" id="{70035037-B4B1-4743-BC75-5483DB28F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2050" y="1671638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4" name="Line 64">
            <a:extLst>
              <a:ext uri="{FF2B5EF4-FFF2-40B4-BE49-F238E27FC236}">
                <a16:creationId xmlns:a16="http://schemas.microsoft.com/office/drawing/2014/main" id="{F1655457-22CE-4818-BB30-D68FD973F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25" y="2886075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6" name="Rectangle 66">
            <a:extLst>
              <a:ext uri="{FF2B5EF4-FFF2-40B4-BE49-F238E27FC236}">
                <a16:creationId xmlns:a16="http://schemas.microsoft.com/office/drawing/2014/main" id="{98DC294F-B9F8-476C-980E-7EF935AC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731838"/>
            <a:ext cx="619125" cy="2509837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63908" name="Rectangle 68">
            <a:extLst>
              <a:ext uri="{FF2B5EF4-FFF2-40B4-BE49-F238E27FC236}">
                <a16:creationId xmlns:a16="http://schemas.microsoft.com/office/drawing/2014/main" id="{57C7CBDB-CBE1-4D79-A2F3-8C307B6F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4410075"/>
            <a:ext cx="4679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连接属性不从复，元组数更少，连接元组有意义</a:t>
            </a: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</a:p>
        </p:txBody>
      </p:sp>
      <p:grpSp>
        <p:nvGrpSpPr>
          <p:cNvPr id="47132" name="Group 15">
            <a:extLst>
              <a:ext uri="{FF2B5EF4-FFF2-40B4-BE49-F238E27FC236}">
                <a16:creationId xmlns:a16="http://schemas.microsoft.com/office/drawing/2014/main" id="{3B91EEE5-11BC-4CEF-B410-29E55D5A6BB0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4165600"/>
            <a:ext cx="220663" cy="142875"/>
            <a:chOff x="681" y="3076"/>
            <a:chExt cx="219" cy="132"/>
          </a:xfrm>
        </p:grpSpPr>
        <p:sp>
          <p:nvSpPr>
            <p:cNvPr id="163851" name="Line 11">
              <a:extLst>
                <a:ext uri="{FF2B5EF4-FFF2-40B4-BE49-F238E27FC236}">
                  <a16:creationId xmlns:a16="http://schemas.microsoft.com/office/drawing/2014/main" id="{5DB8A704-FA79-438C-9F2A-A9B5AFDB0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" y="3076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charset="0"/>
                <a:ea typeface="宋体" charset="0"/>
              </a:endParaRPr>
            </a:p>
          </p:txBody>
        </p:sp>
        <p:sp>
          <p:nvSpPr>
            <p:cNvPr id="163854" name="Line 14">
              <a:extLst>
                <a:ext uri="{FF2B5EF4-FFF2-40B4-BE49-F238E27FC236}">
                  <a16:creationId xmlns:a16="http://schemas.microsoft.com/office/drawing/2014/main" id="{7E98348A-6279-4419-96C4-19929BF0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3082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charset="0"/>
                <a:ea typeface="宋体" charset="0"/>
              </a:endParaRPr>
            </a:p>
          </p:txBody>
        </p:sp>
        <p:sp>
          <p:nvSpPr>
            <p:cNvPr id="163849" name="Line 9">
              <a:extLst>
                <a:ext uri="{FF2B5EF4-FFF2-40B4-BE49-F238E27FC236}">
                  <a16:creationId xmlns:a16="http://schemas.microsoft.com/office/drawing/2014/main" id="{C13800AD-306B-41E0-AC12-A71FBBB04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" y="3080"/>
              <a:ext cx="208" cy="1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charset="0"/>
                <a:ea typeface="宋体" charset="0"/>
              </a:endParaRPr>
            </a:p>
          </p:txBody>
        </p:sp>
        <p:sp>
          <p:nvSpPr>
            <p:cNvPr id="163850" name="Line 10">
              <a:extLst>
                <a:ext uri="{FF2B5EF4-FFF2-40B4-BE49-F238E27FC236}">
                  <a16:creationId xmlns:a16="http://schemas.microsoft.com/office/drawing/2014/main" id="{AFF9630B-5D0B-4F4D-BE1B-A4FF2F0BB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1" y="3094"/>
              <a:ext cx="206" cy="11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charset="0"/>
                <a:ea typeface="宋体" charset="0"/>
              </a:endParaRPr>
            </a:p>
          </p:txBody>
        </p:sp>
      </p:grpSp>
      <p:sp>
        <p:nvSpPr>
          <p:cNvPr id="45" name="Rectangle 36">
            <a:extLst>
              <a:ext uri="{FF2B5EF4-FFF2-40B4-BE49-F238E27FC236}">
                <a16:creationId xmlns:a16="http://schemas.microsoft.com/office/drawing/2014/main" id="{EB5AE063-E3C9-4664-971F-D4DAEC0E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3619500"/>
            <a:ext cx="742950" cy="2598738"/>
          </a:xfrm>
          <a:prstGeom prst="rect">
            <a:avLst/>
          </a:prstGeom>
          <a:noFill/>
          <a:ln w="31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34" name="矩形 18">
            <a:extLst>
              <a:ext uri="{FF2B5EF4-FFF2-40B4-BE49-F238E27FC236}">
                <a16:creationId xmlns:a16="http://schemas.microsoft.com/office/drawing/2014/main" id="{D60B1097-13C6-4356-AA75-BAA7864F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2344738"/>
            <a:ext cx="77787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a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35" name="矩形 18">
            <a:extLst>
              <a:ext uri="{FF2B5EF4-FFF2-40B4-BE49-F238E27FC236}">
                <a16:creationId xmlns:a16="http://schemas.microsoft.com/office/drawing/2014/main" id="{F00F78CC-028F-4550-84EA-954AA5C0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319463"/>
            <a:ext cx="77787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endParaRPr kumimoji="0" lang="en-US" altLang="zh-CN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36" name="矩形 18">
            <a:extLst>
              <a:ext uri="{FF2B5EF4-FFF2-40B4-BE49-F238E27FC236}">
                <a16:creationId xmlns:a16="http://schemas.microsoft.com/office/drawing/2014/main" id="{6BB35BD4-D07F-45AD-BCF9-8640EA088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6232525"/>
            <a:ext cx="777875" cy="271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6" grpId="0" animBg="1"/>
      <p:bldP spid="163884" grpId="0" animBg="1"/>
      <p:bldP spid="163889" grpId="0"/>
      <p:bldP spid="163906" grpId="0" animBg="1"/>
      <p:bldP spid="163906" grpId="1" animBg="1"/>
      <p:bldP spid="163908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幻灯片编号占位符 3">
            <a:extLst>
              <a:ext uri="{FF2B5EF4-FFF2-40B4-BE49-F238E27FC236}">
                <a16:creationId xmlns:a16="http://schemas.microsoft.com/office/drawing/2014/main" id="{7AC166B5-84E8-4F00-8FDB-596413B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C6A0D-8F6B-4BAD-BFA9-CAF38D8FBD7C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400"/>
          </a:p>
        </p:txBody>
      </p:sp>
      <p:pic>
        <p:nvPicPr>
          <p:cNvPr id="48133" name="图片 4">
            <a:extLst>
              <a:ext uri="{FF2B5EF4-FFF2-40B4-BE49-F238E27FC236}">
                <a16:creationId xmlns:a16="http://schemas.microsoft.com/office/drawing/2014/main" id="{F3FBD068-C8A3-402D-B973-AB63D613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656499"/>
            <a:ext cx="8128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9FD5538E-EC7E-424F-9676-E13DA72A9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课堂小测试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D3EDCE6E-0097-43C9-B3E2-A03C9FEDF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9209" y="1981200"/>
            <a:ext cx="7185581" cy="4114800"/>
          </a:xfrm>
        </p:spPr>
        <p:txBody>
          <a:bodyPr/>
          <a:lstStyle/>
          <a:p>
            <a:r>
              <a:rPr lang="zh-CN" altLang="en-US" dirty="0"/>
              <a:t>为什么要学习关系模型与关系数据库语言？</a:t>
            </a:r>
          </a:p>
        </p:txBody>
      </p:sp>
      <p:grpSp>
        <p:nvGrpSpPr>
          <p:cNvPr id="49156" name="组合 13">
            <a:extLst>
              <a:ext uri="{FF2B5EF4-FFF2-40B4-BE49-F238E27FC236}">
                <a16:creationId xmlns:a16="http://schemas.microsoft.com/office/drawing/2014/main" id="{9F2CD7BE-140B-4FE0-B548-0FC9350B7F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0007DCE-E11D-4F6C-BDBC-0E6CCB085316}"/>
                </a:ext>
              </a:extLst>
            </p:cNvPr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noProof="1">
                <a:solidFill>
                  <a:srgbClr val="FDEBCD"/>
                </a:solidFill>
              </a:endParaRPr>
            </a:p>
          </p:txBody>
        </p:sp>
        <p:sp>
          <p:nvSpPr>
            <p:cNvPr id="49160" name="Freeform 17">
              <a:extLst>
                <a:ext uri="{FF2B5EF4-FFF2-40B4-BE49-F238E27FC236}">
                  <a16:creationId xmlns:a16="http://schemas.microsoft.com/office/drawing/2014/main" id="{6B8B895E-7208-474C-8EC0-0DABC049EA7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109399 w 593"/>
                <a:gd name="T1" fmla="*/ 192772 h 633"/>
                <a:gd name="T2" fmla="*/ 104027 w 593"/>
                <a:gd name="T3" fmla="*/ 175158 h 633"/>
                <a:gd name="T4" fmla="*/ 126492 w 593"/>
                <a:gd name="T5" fmla="*/ 84643 h 633"/>
                <a:gd name="T6" fmla="*/ 149935 w 593"/>
                <a:gd name="T7" fmla="*/ 158034 h 633"/>
                <a:gd name="T8" fmla="*/ 179238 w 593"/>
                <a:gd name="T9" fmla="*/ 72901 h 633"/>
                <a:gd name="T10" fmla="*/ 114283 w 593"/>
                <a:gd name="T11" fmla="*/ 144823 h 633"/>
                <a:gd name="T12" fmla="*/ 108910 w 593"/>
                <a:gd name="T13" fmla="*/ 154120 h 633"/>
                <a:gd name="T14" fmla="*/ 148470 w 593"/>
                <a:gd name="T15" fmla="*/ 177604 h 633"/>
                <a:gd name="T16" fmla="*/ 190960 w 593"/>
                <a:gd name="T17" fmla="*/ 62137 h 633"/>
                <a:gd name="T18" fmla="*/ 192913 w 593"/>
                <a:gd name="T19" fmla="*/ 39631 h 633"/>
                <a:gd name="T20" fmla="*/ 190960 w 593"/>
                <a:gd name="T21" fmla="*/ 62137 h 633"/>
                <a:gd name="T22" fmla="*/ 226124 w 593"/>
                <a:gd name="T23" fmla="*/ 72901 h 633"/>
                <a:gd name="T24" fmla="*/ 203658 w 593"/>
                <a:gd name="T25" fmla="*/ 75347 h 633"/>
                <a:gd name="T26" fmla="*/ 165075 w 593"/>
                <a:gd name="T27" fmla="*/ 52352 h 633"/>
                <a:gd name="T28" fmla="*/ 155796 w 593"/>
                <a:gd name="T29" fmla="*/ 31802 h 633"/>
                <a:gd name="T30" fmla="*/ 165075 w 593"/>
                <a:gd name="T31" fmla="*/ 52352 h 633"/>
                <a:gd name="T32" fmla="*/ 127469 w 593"/>
                <a:gd name="T33" fmla="*/ 38652 h 633"/>
                <a:gd name="T34" fmla="*/ 129911 w 593"/>
                <a:gd name="T35" fmla="*/ 61159 h 633"/>
                <a:gd name="T36" fmla="*/ 212449 w 593"/>
                <a:gd name="T37" fmla="*/ 110575 h 633"/>
                <a:gd name="T38" fmla="*/ 232961 w 593"/>
                <a:gd name="T39" fmla="*/ 101279 h 633"/>
                <a:gd name="T40" fmla="*/ 212449 w 593"/>
                <a:gd name="T41" fmla="*/ 110575 h 633"/>
                <a:gd name="T42" fmla="*/ 106469 w 593"/>
                <a:gd name="T43" fmla="*/ 158523 h 633"/>
                <a:gd name="T44" fmla="*/ 100608 w 593"/>
                <a:gd name="T45" fmla="*/ 168308 h 633"/>
                <a:gd name="T46" fmla="*/ 140656 w 593"/>
                <a:gd name="T47" fmla="*/ 191304 h 633"/>
                <a:gd name="T48" fmla="*/ 105492 w 593"/>
                <a:gd name="T49" fmla="*/ 309707 h 633"/>
                <a:gd name="T50" fmla="*/ 112818 w 593"/>
                <a:gd name="T51" fmla="*/ 18103 h 633"/>
                <a:gd name="T52" fmla="*/ 275451 w 593"/>
                <a:gd name="T53" fmla="*/ 88068 h 633"/>
                <a:gd name="T54" fmla="*/ 277893 w 593"/>
                <a:gd name="T55" fmla="*/ 135038 h 633"/>
                <a:gd name="T56" fmla="*/ 286195 w 593"/>
                <a:gd name="T57" fmla="*/ 193750 h 633"/>
                <a:gd name="T58" fmla="*/ 275939 w 593"/>
                <a:gd name="T59" fmla="*/ 243656 h 633"/>
                <a:gd name="T60" fmla="*/ 215867 w 593"/>
                <a:gd name="T61" fmla="*/ 257355 h 633"/>
                <a:gd name="T62" fmla="*/ 105492 w 593"/>
                <a:gd name="T63" fmla="*/ 309707 h 6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编号占位符 3">
            <a:extLst>
              <a:ext uri="{FF2B5EF4-FFF2-40B4-BE49-F238E27FC236}">
                <a16:creationId xmlns:a16="http://schemas.microsoft.com/office/drawing/2014/main" id="{EF809E96-21D6-4E71-8C70-A720A7C83B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FB11DB-D32C-4569-A2B6-4C4CF9FE1807}" type="slidenum">
              <a:rPr lang="zh-CN" altLang="en-US" sz="1400" b="0">
                <a:solidFill>
                  <a:schemeClr val="tx1"/>
                </a:solidFill>
                <a:latin typeface="宋体" panose="02010600030101010101" pitchFamily="2" charset="-122"/>
              </a:rPr>
              <a:pPr/>
              <a:t>37</a:t>
            </a:fld>
            <a:endParaRPr lang="zh-CN" altLang="en-US" sz="1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AABBBFA-8E71-42BF-A346-2ADF441FDC3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0518" y="1781175"/>
            <a:ext cx="8135937" cy="5076825"/>
          </a:xfrm>
        </p:spPr>
        <p:txBody>
          <a:bodyPr/>
          <a:lstStyle/>
          <a:p>
            <a:pPr marL="609600" indent="-609600">
              <a:defRPr/>
            </a:pPr>
            <a:r>
              <a:rPr lang="zh-CN" altLang="en-US" sz="2800" b="1" noProof="1"/>
              <a:t>基本知识：</a:t>
            </a: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域、关系、关系模式</a:t>
            </a:r>
            <a:endParaRPr lang="en-US" altLang="zh-CN" sz="2450" b="1" noProof="1">
              <a:cs typeface="+mn-ea"/>
            </a:endParaRP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关键字、主键、外键</a:t>
            </a:r>
            <a:endParaRPr lang="en-US" altLang="zh-CN" sz="2450" b="1" noProof="1">
              <a:cs typeface="+mn-ea"/>
            </a:endParaRP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实体完整性、参照完整性、用户自定义完整性</a:t>
            </a:r>
          </a:p>
          <a:p>
            <a:pPr marL="609600" indent="-609600">
              <a:defRPr/>
            </a:pPr>
            <a:r>
              <a:rPr lang="zh-CN" altLang="en-US" sz="2800" b="1" noProof="1"/>
              <a:t>扩展学习：</a:t>
            </a: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开发软件系统的一种思维？</a:t>
            </a:r>
          </a:p>
          <a:p>
            <a:pPr marL="609600" indent="-609600">
              <a:defRPr/>
            </a:pPr>
            <a:r>
              <a:rPr lang="zh-CN" altLang="en-US" sz="2800" b="1" noProof="1"/>
              <a:t>作业</a:t>
            </a:r>
          </a:p>
          <a:p>
            <a:pPr marL="990600" lvl="1" indent="-533400">
              <a:buNone/>
              <a:defRPr/>
            </a:pPr>
            <a:r>
              <a:rPr lang="en-US" altLang="zh-CN" sz="2400" noProof="1">
                <a:cs typeface="+mn-ea"/>
              </a:rPr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章：</a:t>
            </a:r>
            <a:r>
              <a:rPr kumimoji="0" lang="en-US" altLang="zh-CN" sz="2400" dirty="0"/>
              <a:t>2.1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2.9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2.</a:t>
            </a:r>
            <a:r>
              <a:rPr kumimoji="0" lang="zh-CN" altLang="zh-CN" sz="2400" dirty="0"/>
              <a:t>1</a:t>
            </a:r>
            <a:r>
              <a:rPr kumimoji="0" lang="en-US" altLang="zh-CN" sz="2400" dirty="0"/>
              <a:t>0</a:t>
            </a:r>
            <a:endParaRPr kumimoji="0" lang="zh-CN" altLang="en-US" sz="2400" dirty="0"/>
          </a:p>
          <a:p>
            <a:pPr marL="990600" lvl="1" indent="-533400">
              <a:buFontTx/>
              <a:buNone/>
              <a:defRPr/>
            </a:pPr>
            <a:endParaRPr lang="zh-CN" altLang="en-US" sz="2400" noProof="1">
              <a:cs typeface="+mn-ea"/>
            </a:endParaRPr>
          </a:p>
          <a:p>
            <a:pPr marL="609600" indent="-609600">
              <a:defRPr/>
            </a:pPr>
            <a:endParaRPr lang="zh-CN" altLang="en-US" sz="2400" noProof="1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1E2228A-CBBF-4157-8951-FC018E83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18" y="103334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课程总结与作业安排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A89CB24-E2FC-47F8-9FE6-6EBB6B949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9FF28FE1-FBF6-4B5B-9644-E18E0724E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什么是关系？关系模型的提出？</a:t>
            </a:r>
          </a:p>
        </p:txBody>
      </p:sp>
      <p:grpSp>
        <p:nvGrpSpPr>
          <p:cNvPr id="11268" name="组合 13">
            <a:extLst>
              <a:ext uri="{FF2B5EF4-FFF2-40B4-BE49-F238E27FC236}">
                <a16:creationId xmlns:a16="http://schemas.microsoft.com/office/drawing/2014/main" id="{085BE3F8-1792-4A18-9949-F8B68BF827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5DC5B18-D19E-45C4-B2EA-AE03DEAA32D2}"/>
                </a:ext>
              </a:extLst>
            </p:cNvPr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noProof="1">
                <a:solidFill>
                  <a:srgbClr val="FDEBCD"/>
                </a:solidFill>
              </a:endParaRPr>
            </a:p>
          </p:txBody>
        </p:sp>
        <p:sp>
          <p:nvSpPr>
            <p:cNvPr id="11272" name="Freeform 17">
              <a:extLst>
                <a:ext uri="{FF2B5EF4-FFF2-40B4-BE49-F238E27FC236}">
                  <a16:creationId xmlns:a16="http://schemas.microsoft.com/office/drawing/2014/main" id="{445B4C0F-0DE6-4982-8693-A1491E7D645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109399 w 593"/>
                <a:gd name="T1" fmla="*/ 192772 h 633"/>
                <a:gd name="T2" fmla="*/ 104027 w 593"/>
                <a:gd name="T3" fmla="*/ 175158 h 633"/>
                <a:gd name="T4" fmla="*/ 126492 w 593"/>
                <a:gd name="T5" fmla="*/ 84643 h 633"/>
                <a:gd name="T6" fmla="*/ 149935 w 593"/>
                <a:gd name="T7" fmla="*/ 158034 h 633"/>
                <a:gd name="T8" fmla="*/ 179238 w 593"/>
                <a:gd name="T9" fmla="*/ 72901 h 633"/>
                <a:gd name="T10" fmla="*/ 114283 w 593"/>
                <a:gd name="T11" fmla="*/ 144823 h 633"/>
                <a:gd name="T12" fmla="*/ 108910 w 593"/>
                <a:gd name="T13" fmla="*/ 154120 h 633"/>
                <a:gd name="T14" fmla="*/ 148470 w 593"/>
                <a:gd name="T15" fmla="*/ 177604 h 633"/>
                <a:gd name="T16" fmla="*/ 190960 w 593"/>
                <a:gd name="T17" fmla="*/ 62137 h 633"/>
                <a:gd name="T18" fmla="*/ 192913 w 593"/>
                <a:gd name="T19" fmla="*/ 39631 h 633"/>
                <a:gd name="T20" fmla="*/ 190960 w 593"/>
                <a:gd name="T21" fmla="*/ 62137 h 633"/>
                <a:gd name="T22" fmla="*/ 226124 w 593"/>
                <a:gd name="T23" fmla="*/ 72901 h 633"/>
                <a:gd name="T24" fmla="*/ 203658 w 593"/>
                <a:gd name="T25" fmla="*/ 75347 h 633"/>
                <a:gd name="T26" fmla="*/ 165075 w 593"/>
                <a:gd name="T27" fmla="*/ 52352 h 633"/>
                <a:gd name="T28" fmla="*/ 155796 w 593"/>
                <a:gd name="T29" fmla="*/ 31802 h 633"/>
                <a:gd name="T30" fmla="*/ 165075 w 593"/>
                <a:gd name="T31" fmla="*/ 52352 h 633"/>
                <a:gd name="T32" fmla="*/ 127469 w 593"/>
                <a:gd name="T33" fmla="*/ 38652 h 633"/>
                <a:gd name="T34" fmla="*/ 129911 w 593"/>
                <a:gd name="T35" fmla="*/ 61159 h 633"/>
                <a:gd name="T36" fmla="*/ 212449 w 593"/>
                <a:gd name="T37" fmla="*/ 110575 h 633"/>
                <a:gd name="T38" fmla="*/ 232961 w 593"/>
                <a:gd name="T39" fmla="*/ 101279 h 633"/>
                <a:gd name="T40" fmla="*/ 212449 w 593"/>
                <a:gd name="T41" fmla="*/ 110575 h 633"/>
                <a:gd name="T42" fmla="*/ 106469 w 593"/>
                <a:gd name="T43" fmla="*/ 158523 h 633"/>
                <a:gd name="T44" fmla="*/ 100608 w 593"/>
                <a:gd name="T45" fmla="*/ 168308 h 633"/>
                <a:gd name="T46" fmla="*/ 140656 w 593"/>
                <a:gd name="T47" fmla="*/ 191304 h 633"/>
                <a:gd name="T48" fmla="*/ 105492 w 593"/>
                <a:gd name="T49" fmla="*/ 309707 h 633"/>
                <a:gd name="T50" fmla="*/ 112818 w 593"/>
                <a:gd name="T51" fmla="*/ 18103 h 633"/>
                <a:gd name="T52" fmla="*/ 275451 w 593"/>
                <a:gd name="T53" fmla="*/ 88068 h 633"/>
                <a:gd name="T54" fmla="*/ 277893 w 593"/>
                <a:gd name="T55" fmla="*/ 135038 h 633"/>
                <a:gd name="T56" fmla="*/ 286195 w 593"/>
                <a:gd name="T57" fmla="*/ 193750 h 633"/>
                <a:gd name="T58" fmla="*/ 275939 w 593"/>
                <a:gd name="T59" fmla="*/ 243656 h 633"/>
                <a:gd name="T60" fmla="*/ 215867 w 593"/>
                <a:gd name="T61" fmla="*/ 257355 h 633"/>
                <a:gd name="T62" fmla="*/ 105492 w 593"/>
                <a:gd name="T63" fmla="*/ 309707 h 6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19A60310-EAB4-43FC-9FCE-8AB47E106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101600"/>
            <a:ext cx="7772400" cy="635000"/>
          </a:xfrm>
        </p:spPr>
        <p:txBody>
          <a:bodyPr/>
          <a:lstStyle/>
          <a:p>
            <a:pPr algn="l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C1CC3147-59F9-460C-A6C9-97701AC60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47838"/>
            <a:ext cx="7772400" cy="46767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>
                <a:solidFill>
                  <a:srgbClr val="000080"/>
                </a:solidFill>
                <a:latin typeface="幼圆" panose="02010509060101010101" pitchFamily="49" charset="-122"/>
              </a:rPr>
              <a:t>数据模型：</a:t>
            </a:r>
            <a:endParaRPr lang="en-US" altLang="zh-CN" sz="24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是一个描述数据、数据联系、数据语义以及数据一致性约束的概念工具的集合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>
                <a:solidFill>
                  <a:srgbClr val="000080"/>
                </a:solidFill>
                <a:latin typeface="幼圆" panose="02010509060101010101" pitchFamily="49" charset="-122"/>
              </a:rPr>
              <a:t>应包括：</a:t>
            </a:r>
            <a:endParaRPr lang="en-US" altLang="zh-CN" sz="24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数据结构：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由一组创建数据库的规则（定义数据库的结构）组成</a:t>
            </a:r>
            <a:r>
              <a:rPr lang="en-US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 </a:t>
            </a: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数据操作：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定义对数据进行的操作类型</a:t>
            </a:r>
            <a:r>
              <a:rPr lang="zh-CN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（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包括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更新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和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查找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数据库中的数据以及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修改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数据库的结构</a:t>
            </a:r>
            <a:r>
              <a:rPr lang="zh-CN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）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约束条件：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一组数据完整性定义规则，确保数据的正确性。</a:t>
            </a:r>
            <a:endParaRPr lang="zh-CN" altLang="en-US" sz="2000">
              <a:latin typeface="幼圆" panose="02010509060101010101" pitchFamily="49" charset="-122"/>
            </a:endParaRPr>
          </a:p>
        </p:txBody>
      </p:sp>
      <p:sp>
        <p:nvSpPr>
          <p:cNvPr id="12292" name="Rectangle 1026">
            <a:extLst>
              <a:ext uri="{FF2B5EF4-FFF2-40B4-BE49-F238E27FC236}">
                <a16:creationId xmlns:a16="http://schemas.microsoft.com/office/drawing/2014/main" id="{5B047AA5-3C83-4443-8690-B08CE191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904875"/>
            <a:ext cx="7772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数据模型的三大基本要素</a:t>
            </a:r>
          </a:p>
        </p:txBody>
      </p:sp>
      <p:sp>
        <p:nvSpPr>
          <p:cNvPr id="12293" name="云形标注 1">
            <a:extLst>
              <a:ext uri="{FF2B5EF4-FFF2-40B4-BE49-F238E27FC236}">
                <a16:creationId xmlns:a16="http://schemas.microsoft.com/office/drawing/2014/main" id="{BE4586CC-DD6B-4082-9005-76E6B40F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168775"/>
            <a:ext cx="1838325" cy="1179513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2294" name="云形标注 2">
            <a:extLst>
              <a:ext uri="{FF2B5EF4-FFF2-40B4-BE49-F238E27FC236}">
                <a16:creationId xmlns:a16="http://schemas.microsoft.com/office/drawing/2014/main" id="{CC62E939-8FD3-454B-B615-A41E3C445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1358900"/>
            <a:ext cx="2152650" cy="1225550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0FF9B728-516B-4698-A0F1-90D011EB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1336675"/>
            <a:ext cx="2397125" cy="92075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什么是数据模型，应描述哪些方面？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B1548A7-6900-4A38-8C5A-871916E5B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层次(数据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69C5F9-D2C8-4AA0-BA16-252E4004C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第一个商用的层次数据模型系统：</a:t>
            </a:r>
            <a:endParaRPr lang="en-US" altLang="zh-CN" sz="1800"/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en-US" altLang="zh-CN" sz="2400"/>
              <a:t>IBM</a:t>
            </a:r>
            <a:r>
              <a:rPr lang="zh-CN" altLang="en-US" sz="2400"/>
              <a:t>公司开发的数据库管理系统</a:t>
            </a:r>
            <a:r>
              <a:rPr lang="en-US" altLang="zh-CN" sz="2400">
                <a:solidFill>
                  <a:srgbClr val="0000FF"/>
                </a:solidFill>
              </a:rPr>
              <a:t>IMS</a:t>
            </a:r>
            <a:endParaRPr lang="en-US" altLang="zh-CN" sz="28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en-US" altLang="zh-CN" sz="2400"/>
              <a:t>(Information Management System)</a:t>
            </a:r>
            <a:endParaRPr lang="en-US" altLang="zh-CN" sz="1800"/>
          </a:p>
          <a:p>
            <a:r>
              <a:rPr lang="zh-CN" altLang="en-US" sz="2800"/>
              <a:t>是层次数据模型典型代表</a:t>
            </a:r>
            <a:endParaRPr lang="en-US" altLang="zh-CN" sz="2800"/>
          </a:p>
          <a:p>
            <a:r>
              <a:rPr lang="zh-CN" altLang="en-US" sz="2800"/>
              <a:t>曾经</a:t>
            </a:r>
            <a:r>
              <a:rPr lang="zh-CN" altLang="en-US" sz="2800">
                <a:solidFill>
                  <a:srgbClr val="0000FF"/>
                </a:solidFill>
              </a:rPr>
              <a:t>广泛使用</a:t>
            </a:r>
          </a:p>
        </p:txBody>
      </p:sp>
      <p:sp>
        <p:nvSpPr>
          <p:cNvPr id="13316" name="矩形 1">
            <a:extLst>
              <a:ext uri="{FF2B5EF4-FFF2-40B4-BE49-F238E27FC236}">
                <a16:creationId xmlns:a16="http://schemas.microsoft.com/office/drawing/2014/main" id="{53B060D2-6A3F-4183-AD10-1598CC79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134938"/>
            <a:ext cx="215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FFC33986-5BD3-4015-A88F-16C1615D6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233488"/>
            <a:ext cx="4497387" cy="4114800"/>
          </a:xfrm>
        </p:spPr>
        <p:txBody>
          <a:bodyPr/>
          <a:lstStyle/>
          <a:p>
            <a:r>
              <a:rPr lang="zh-CN" altLang="en-US" sz="2400"/>
              <a:t>层次模型</a:t>
            </a:r>
            <a:endParaRPr lang="en-US" altLang="zh-CN" sz="2400"/>
          </a:p>
          <a:p>
            <a:pPr marL="450850" lvl="1" indent="0">
              <a:buFontTx/>
              <a:buNone/>
            </a:pPr>
            <a:r>
              <a:rPr lang="zh-CN" altLang="en-US" sz="2000"/>
              <a:t>利用“</a:t>
            </a:r>
            <a:r>
              <a:rPr lang="zh-CN" altLang="en-US" sz="2000">
                <a:solidFill>
                  <a:srgbClr val="0000FF"/>
                </a:solidFill>
              </a:rPr>
              <a:t>记录</a:t>
            </a:r>
            <a:r>
              <a:rPr lang="zh-CN" altLang="en-US" sz="2000"/>
              <a:t>”</a:t>
            </a:r>
            <a:r>
              <a:rPr lang="en-US" altLang="zh-CN" sz="2000"/>
              <a:t>(</a:t>
            </a:r>
            <a:r>
              <a:rPr lang="zh-CN" altLang="en-US" sz="2000"/>
              <a:t>包含多个“</a:t>
            </a:r>
            <a:r>
              <a:rPr lang="zh-CN" altLang="en-US" sz="2000">
                <a:solidFill>
                  <a:srgbClr val="0000FF"/>
                </a:solidFill>
              </a:rPr>
              <a:t>属性</a:t>
            </a:r>
            <a:r>
              <a:rPr lang="zh-CN" altLang="en-US" sz="2000"/>
              <a:t>”</a:t>
            </a:r>
            <a:r>
              <a:rPr lang="en-US" altLang="zh-CN" sz="2000"/>
              <a:t>)</a:t>
            </a:r>
            <a:r>
              <a:rPr lang="zh-CN" altLang="en-US" sz="2000"/>
              <a:t>和“双亲子女关系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</a:rPr>
              <a:t>PCR</a:t>
            </a:r>
            <a:r>
              <a:rPr lang="zh-CN" altLang="en-US" sz="2000"/>
              <a:t>)”来描述应用的数据结构</a:t>
            </a:r>
            <a:endParaRPr lang="en-US" altLang="zh-CN" sz="2000"/>
          </a:p>
          <a:p>
            <a:r>
              <a:rPr lang="zh-CN" altLang="en-US" sz="2400"/>
              <a:t>层次</a:t>
            </a:r>
            <a:r>
              <a:rPr lang="zh-CN" altLang="en-US" sz="2400">
                <a:solidFill>
                  <a:schemeClr val="tx2"/>
                </a:solidFill>
              </a:rPr>
              <a:t>模式</a:t>
            </a:r>
            <a:r>
              <a:rPr lang="en-US" altLang="zh-CN" sz="2400"/>
              <a:t>(</a:t>
            </a:r>
            <a:r>
              <a:rPr lang="zh-CN" altLang="en-US" sz="2400"/>
              <a:t>型</a:t>
            </a:r>
            <a:r>
              <a:rPr lang="en-US" altLang="zh-CN" sz="2400"/>
              <a:t>)</a:t>
            </a: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zh-CN" altLang="en-US" sz="2000"/>
              <a:t>利用层次模型描述一个应用的数据结构，称为一个层次模式（型：数据库的结构），为“</a:t>
            </a:r>
            <a:r>
              <a:rPr lang="zh-CN" altLang="en-US" sz="2000">
                <a:solidFill>
                  <a:srgbClr val="800000"/>
                </a:solidFill>
              </a:rPr>
              <a:t>树</a:t>
            </a:r>
            <a:r>
              <a:rPr lang="zh-CN" altLang="en-US" sz="2000"/>
              <a:t>”结构。</a:t>
            </a:r>
            <a:endParaRPr lang="en-US" altLang="zh-CN" sz="2000"/>
          </a:p>
          <a:p>
            <a:r>
              <a:rPr lang="zh-CN" altLang="en-US" sz="2400"/>
              <a:t>层次模式的</a:t>
            </a:r>
            <a:r>
              <a:rPr lang="zh-CN" altLang="en-US" sz="2400">
                <a:solidFill>
                  <a:srgbClr val="892D5B"/>
                </a:solidFill>
              </a:rPr>
              <a:t>实例</a:t>
            </a:r>
            <a:endParaRPr lang="en-US" altLang="zh-CN" sz="2400">
              <a:solidFill>
                <a:srgbClr val="892D5B"/>
              </a:solidFill>
            </a:endParaRP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zh-CN" altLang="en-US" sz="2000"/>
              <a:t>一个型</a:t>
            </a:r>
            <a:r>
              <a:rPr lang="zh-CN" altLang="en-US" sz="2000">
                <a:sym typeface="Wingdings" panose="05000000000000000000" pitchFamily="2" charset="2"/>
              </a:rPr>
              <a:t>有</a:t>
            </a:r>
            <a:r>
              <a:rPr lang="zh-CN" altLang="en-US" sz="2000"/>
              <a:t>多个实例</a:t>
            </a:r>
            <a:r>
              <a:rPr lang="en-US" altLang="zh-CN" sz="2000"/>
              <a:t>(</a:t>
            </a:r>
            <a:r>
              <a:rPr lang="zh-CN" altLang="en-US" sz="2000"/>
              <a:t>数据库的数据</a:t>
            </a:r>
            <a:r>
              <a:rPr lang="en-US" altLang="zh-CN" sz="2000"/>
              <a:t>)</a:t>
            </a:r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为“</a:t>
            </a:r>
            <a:r>
              <a:rPr lang="zh-CN" altLang="en-US" sz="2000">
                <a:solidFill>
                  <a:srgbClr val="800000"/>
                </a:solidFill>
              </a:rPr>
              <a:t>森林</a:t>
            </a:r>
            <a:r>
              <a:rPr lang="zh-CN" altLang="en-US" sz="2000"/>
              <a:t>”结构</a:t>
            </a:r>
            <a:endParaRPr lang="zh-CN" altLang="en-US" sz="1800"/>
          </a:p>
        </p:txBody>
      </p:sp>
      <p:grpSp>
        <p:nvGrpSpPr>
          <p:cNvPr id="14339" name="Group 40">
            <a:extLst>
              <a:ext uri="{FF2B5EF4-FFF2-40B4-BE49-F238E27FC236}">
                <a16:creationId xmlns:a16="http://schemas.microsoft.com/office/drawing/2014/main" id="{5DD08442-1C07-4A80-81F7-4E6E1DEB228C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1701800"/>
            <a:ext cx="1524000" cy="1585913"/>
            <a:chOff x="4377" y="981"/>
            <a:chExt cx="635" cy="771"/>
          </a:xfrm>
        </p:grpSpPr>
        <p:sp>
          <p:nvSpPr>
            <p:cNvPr id="14385" name="Rectangle 4">
              <a:extLst>
                <a:ext uri="{FF2B5EF4-FFF2-40B4-BE49-F238E27FC236}">
                  <a16:creationId xmlns:a16="http://schemas.microsoft.com/office/drawing/2014/main" id="{CA7CAB9D-E90D-49F2-A201-8FE4B3FC3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981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系</a:t>
              </a:r>
            </a:p>
          </p:txBody>
        </p:sp>
        <p:sp>
          <p:nvSpPr>
            <p:cNvPr id="14386" name="Rectangle 5">
              <a:extLst>
                <a:ext uri="{FF2B5EF4-FFF2-40B4-BE49-F238E27FC236}">
                  <a16:creationId xmlns:a16="http://schemas.microsoft.com/office/drawing/2014/main" id="{951B7F02-BBD1-4D88-8080-E9EBC2A17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298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4387" name="Rectangle 6">
              <a:extLst>
                <a:ext uri="{FF2B5EF4-FFF2-40B4-BE49-F238E27FC236}">
                  <a16:creationId xmlns:a16="http://schemas.microsoft.com/office/drawing/2014/main" id="{1E9EB2BA-3E1D-4CC7-91B4-98FDC3DE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298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教研组</a:t>
              </a:r>
            </a:p>
          </p:txBody>
        </p:sp>
        <p:sp>
          <p:nvSpPr>
            <p:cNvPr id="14388" name="Rectangle 7">
              <a:extLst>
                <a:ext uri="{FF2B5EF4-FFF2-40B4-BE49-F238E27FC236}">
                  <a16:creationId xmlns:a16="http://schemas.microsoft.com/office/drawing/2014/main" id="{9EFFB435-DD01-4DAC-B7DC-A1E58B351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616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4389" name="Rectangle 8">
              <a:extLst>
                <a:ext uri="{FF2B5EF4-FFF2-40B4-BE49-F238E27FC236}">
                  <a16:creationId xmlns:a16="http://schemas.microsoft.com/office/drawing/2014/main" id="{21053C78-B393-413D-9AD1-5684F69C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616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教师</a:t>
              </a:r>
            </a:p>
          </p:txBody>
        </p:sp>
        <p:sp>
          <p:nvSpPr>
            <p:cNvPr id="14390" name="Line 9">
              <a:extLst>
                <a:ext uri="{FF2B5EF4-FFF2-40B4-BE49-F238E27FC236}">
                  <a16:creationId xmlns:a16="http://schemas.microsoft.com/office/drawing/2014/main" id="{2D4BCB93-2B86-41FE-8740-09277C3C7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1117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10">
              <a:extLst>
                <a:ext uri="{FF2B5EF4-FFF2-40B4-BE49-F238E27FC236}">
                  <a16:creationId xmlns:a16="http://schemas.microsoft.com/office/drawing/2014/main" id="{A92EE614-E3DA-49DB-8E22-1A073A859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117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11">
              <a:extLst>
                <a:ext uri="{FF2B5EF4-FFF2-40B4-BE49-F238E27FC236}">
                  <a16:creationId xmlns:a16="http://schemas.microsoft.com/office/drawing/2014/main" id="{E778AD94-7D61-4D91-85C8-DAB05D518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12">
              <a:extLst>
                <a:ext uri="{FF2B5EF4-FFF2-40B4-BE49-F238E27FC236}">
                  <a16:creationId xmlns:a16="http://schemas.microsoft.com/office/drawing/2014/main" id="{67B3C827-9C15-4D2A-8693-A171F9EC3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0" name="Group 53">
            <a:extLst>
              <a:ext uri="{FF2B5EF4-FFF2-40B4-BE49-F238E27FC236}">
                <a16:creationId xmlns:a16="http://schemas.microsoft.com/office/drawing/2014/main" id="{D4685E7D-6347-481A-A0BB-DDEC0D56F6D0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4183063"/>
            <a:ext cx="4756150" cy="2301875"/>
            <a:chOff x="2925" y="1888"/>
            <a:chExt cx="2631" cy="1043"/>
          </a:xfrm>
        </p:grpSpPr>
        <p:sp>
          <p:nvSpPr>
            <p:cNvPr id="14348" name="Rectangle 14">
              <a:extLst>
                <a:ext uri="{FF2B5EF4-FFF2-40B4-BE49-F238E27FC236}">
                  <a16:creationId xmlns:a16="http://schemas.microsoft.com/office/drawing/2014/main" id="{6AFFE614-7C8D-4C42-A56B-7E6A0E4D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20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4349" name="Rectangle 15">
              <a:extLst>
                <a:ext uri="{FF2B5EF4-FFF2-40B4-BE49-F238E27FC236}">
                  <a16:creationId xmlns:a16="http://schemas.microsoft.com/office/drawing/2014/main" id="{0DB6AF89-81E7-4F5E-892F-806283084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4350" name="Rectangle 16">
              <a:extLst>
                <a:ext uri="{FF2B5EF4-FFF2-40B4-BE49-F238E27FC236}">
                  <a16:creationId xmlns:a16="http://schemas.microsoft.com/office/drawing/2014/main" id="{6F4B2D1C-5851-470F-9D0A-0FD870879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</a:p>
          </p:txBody>
        </p:sp>
        <p:sp>
          <p:nvSpPr>
            <p:cNvPr id="14351" name="Rectangle 17">
              <a:extLst>
                <a:ext uri="{FF2B5EF4-FFF2-40B4-BE49-F238E27FC236}">
                  <a16:creationId xmlns:a16="http://schemas.microsoft.com/office/drawing/2014/main" id="{FED165D5-2710-4D70-A1BA-65CC0CB2C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</a:p>
          </p:txBody>
        </p:sp>
        <p:sp>
          <p:nvSpPr>
            <p:cNvPr id="14352" name="Line 18">
              <a:extLst>
                <a:ext uri="{FF2B5EF4-FFF2-40B4-BE49-F238E27FC236}">
                  <a16:creationId xmlns:a16="http://schemas.microsoft.com/office/drawing/2014/main" id="{050324EA-6103-4C93-AA09-C527CF102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024"/>
              <a:ext cx="95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9">
              <a:extLst>
                <a:ext uri="{FF2B5EF4-FFF2-40B4-BE49-F238E27FC236}">
                  <a16:creationId xmlns:a16="http://schemas.microsoft.com/office/drawing/2014/main" id="{FB974CD9-D16B-4475-98AB-D5F671128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20">
              <a:extLst>
                <a:ext uri="{FF2B5EF4-FFF2-40B4-BE49-F238E27FC236}">
                  <a16:creationId xmlns:a16="http://schemas.microsoft.com/office/drawing/2014/main" id="{70B5CB18-A304-440D-AD9A-84C6F33FC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341"/>
              <a:ext cx="4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1">
              <a:extLst>
                <a:ext uri="{FF2B5EF4-FFF2-40B4-BE49-F238E27FC236}">
                  <a16:creationId xmlns:a16="http://schemas.microsoft.com/office/drawing/2014/main" id="{76AF4B01-38D3-4711-871D-7FACCA215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Rectangle 22">
              <a:extLst>
                <a:ext uri="{FF2B5EF4-FFF2-40B4-BE49-F238E27FC236}">
                  <a16:creationId xmlns:a16="http://schemas.microsoft.com/office/drawing/2014/main" id="{70F5F878-8A1A-4AB9-A674-AB8A7531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88"/>
              <a:ext cx="454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</a:p>
          </p:txBody>
        </p:sp>
        <p:sp>
          <p:nvSpPr>
            <p:cNvPr id="14357" name="Rectangle 23">
              <a:extLst>
                <a:ext uri="{FF2B5EF4-FFF2-40B4-BE49-F238E27FC236}">
                  <a16:creationId xmlns:a16="http://schemas.microsoft.com/office/drawing/2014/main" id="{BAD0E29C-5603-48DC-963E-36FB74653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4358" name="Rectangle 24">
              <a:extLst>
                <a:ext uri="{FF2B5EF4-FFF2-40B4-BE49-F238E27FC236}">
                  <a16:creationId xmlns:a16="http://schemas.microsoft.com/office/drawing/2014/main" id="{65D7B81E-1BC6-41AE-B75C-975735BA7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4359" name="Rectangle 25">
              <a:extLst>
                <a:ext uri="{FF2B5EF4-FFF2-40B4-BE49-F238E27FC236}">
                  <a16:creationId xmlns:a16="http://schemas.microsoft.com/office/drawing/2014/main" id="{321085A3-2060-4987-A1D1-0CEA7361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</a:p>
          </p:txBody>
        </p:sp>
        <p:sp>
          <p:nvSpPr>
            <p:cNvPr id="14360" name="Rectangle 26">
              <a:extLst>
                <a:ext uri="{FF2B5EF4-FFF2-40B4-BE49-F238E27FC236}">
                  <a16:creationId xmlns:a16="http://schemas.microsoft.com/office/drawing/2014/main" id="{1C2B2608-B09A-46EE-A3AF-F29C1FC8F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</a:p>
          </p:txBody>
        </p:sp>
        <p:sp>
          <p:nvSpPr>
            <p:cNvPr id="14361" name="Line 27">
              <a:extLst>
                <a:ext uri="{FF2B5EF4-FFF2-40B4-BE49-F238E27FC236}">
                  <a16:creationId xmlns:a16="http://schemas.microsoft.com/office/drawing/2014/main" id="{6A121E5D-C47F-4E7D-B3AA-B7C61BDD3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024"/>
              <a:ext cx="18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8">
              <a:extLst>
                <a:ext uri="{FF2B5EF4-FFF2-40B4-BE49-F238E27FC236}">
                  <a16:creationId xmlns:a16="http://schemas.microsoft.com/office/drawing/2014/main" id="{50B068AA-9B84-48E2-BD63-D4A4BE325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024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9">
              <a:extLst>
                <a:ext uri="{FF2B5EF4-FFF2-40B4-BE49-F238E27FC236}">
                  <a16:creationId xmlns:a16="http://schemas.microsoft.com/office/drawing/2014/main" id="{5E69E2E7-0415-439E-9389-08768BDB0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341"/>
              <a:ext cx="4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30">
              <a:extLst>
                <a:ext uri="{FF2B5EF4-FFF2-40B4-BE49-F238E27FC236}">
                  <a16:creationId xmlns:a16="http://schemas.microsoft.com/office/drawing/2014/main" id="{12E82E2D-5BB8-4232-8FDC-339E8704D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Rectangle 32">
              <a:extLst>
                <a:ext uri="{FF2B5EF4-FFF2-40B4-BE49-F238E27FC236}">
                  <a16:creationId xmlns:a16="http://schemas.microsoft.com/office/drawing/2014/main" id="{D9DA856E-E180-45B2-8ECA-FC8CFF4D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</a:p>
          </p:txBody>
        </p:sp>
        <p:sp>
          <p:nvSpPr>
            <p:cNvPr id="14366" name="Rectangle 33">
              <a:extLst>
                <a:ext uri="{FF2B5EF4-FFF2-40B4-BE49-F238E27FC236}">
                  <a16:creationId xmlns:a16="http://schemas.microsoft.com/office/drawing/2014/main" id="{8D19324E-F4EB-4713-80E1-52163285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</a:p>
          </p:txBody>
        </p:sp>
        <p:sp>
          <p:nvSpPr>
            <p:cNvPr id="14367" name="Rectangle 34">
              <a:extLst>
                <a:ext uri="{FF2B5EF4-FFF2-40B4-BE49-F238E27FC236}">
                  <a16:creationId xmlns:a16="http://schemas.microsoft.com/office/drawing/2014/main" id="{75CAB08B-B5EE-4DE7-BFD3-C98995655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</a:p>
          </p:txBody>
        </p:sp>
        <p:sp>
          <p:nvSpPr>
            <p:cNvPr id="14368" name="Rectangle 35">
              <a:extLst>
                <a:ext uri="{FF2B5EF4-FFF2-40B4-BE49-F238E27FC236}">
                  <a16:creationId xmlns:a16="http://schemas.microsoft.com/office/drawing/2014/main" id="{947BC32E-E296-45EA-A9B3-7132EAF24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</a:p>
          </p:txBody>
        </p:sp>
        <p:sp>
          <p:nvSpPr>
            <p:cNvPr id="14369" name="Line 36">
              <a:extLst>
                <a:ext uri="{FF2B5EF4-FFF2-40B4-BE49-F238E27FC236}">
                  <a16:creationId xmlns:a16="http://schemas.microsoft.com/office/drawing/2014/main" id="{A07A5177-8349-4067-83A0-D527FC2A4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024"/>
              <a:ext cx="58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37">
              <a:extLst>
                <a:ext uri="{FF2B5EF4-FFF2-40B4-BE49-F238E27FC236}">
                  <a16:creationId xmlns:a16="http://schemas.microsoft.com/office/drawing/2014/main" id="{131F1E6D-388B-4C81-89C8-D0CBAF78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024"/>
              <a:ext cx="117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38">
              <a:extLst>
                <a:ext uri="{FF2B5EF4-FFF2-40B4-BE49-F238E27FC236}">
                  <a16:creationId xmlns:a16="http://schemas.microsoft.com/office/drawing/2014/main" id="{141DFB23-82E9-425B-B22F-D3341EEAE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341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9">
              <a:extLst>
                <a:ext uri="{FF2B5EF4-FFF2-40B4-BE49-F238E27FC236}">
                  <a16:creationId xmlns:a16="http://schemas.microsoft.com/office/drawing/2014/main" id="{1FC7F960-CAF9-423B-A7ED-19825193E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Rectangle 41">
              <a:extLst>
                <a:ext uri="{FF2B5EF4-FFF2-40B4-BE49-F238E27FC236}">
                  <a16:creationId xmlns:a16="http://schemas.microsoft.com/office/drawing/2014/main" id="{E0CF684F-C43F-4EA6-BACC-26F710BF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79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</a:p>
          </p:txBody>
        </p:sp>
        <p:sp>
          <p:nvSpPr>
            <p:cNvPr id="14374" name="Rectangle 42">
              <a:extLst>
                <a:ext uri="{FF2B5EF4-FFF2-40B4-BE49-F238E27FC236}">
                  <a16:creationId xmlns:a16="http://schemas.microsoft.com/office/drawing/2014/main" id="{116B1528-5911-48EB-827D-2AE8B40DF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</a:p>
          </p:txBody>
        </p:sp>
        <p:sp>
          <p:nvSpPr>
            <p:cNvPr id="14375" name="Line 43">
              <a:extLst>
                <a:ext uri="{FF2B5EF4-FFF2-40B4-BE49-F238E27FC236}">
                  <a16:creationId xmlns:a16="http://schemas.microsoft.com/office/drawing/2014/main" id="{AAE88495-A1BF-40C1-BE6B-DD2892DE9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44">
              <a:extLst>
                <a:ext uri="{FF2B5EF4-FFF2-40B4-BE49-F238E27FC236}">
                  <a16:creationId xmlns:a16="http://schemas.microsoft.com/office/drawing/2014/main" id="{8E9ADC9C-4752-4DA6-B0B0-DAC030FBE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341"/>
              <a:ext cx="4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Rectangle 45">
              <a:extLst>
                <a:ext uri="{FF2B5EF4-FFF2-40B4-BE49-F238E27FC236}">
                  <a16:creationId xmlns:a16="http://schemas.microsoft.com/office/drawing/2014/main" id="{900411FF-5DAD-4DC4-9741-E6963148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79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</a:p>
          </p:txBody>
        </p:sp>
        <p:sp>
          <p:nvSpPr>
            <p:cNvPr id="14378" name="Rectangle 46">
              <a:extLst>
                <a:ext uri="{FF2B5EF4-FFF2-40B4-BE49-F238E27FC236}">
                  <a16:creationId xmlns:a16="http://schemas.microsoft.com/office/drawing/2014/main" id="{897E60B2-0DF4-44BC-8FAE-5CD9545B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</a:p>
          </p:txBody>
        </p:sp>
        <p:sp>
          <p:nvSpPr>
            <p:cNvPr id="14379" name="Line 47">
              <a:extLst>
                <a:ext uri="{FF2B5EF4-FFF2-40B4-BE49-F238E27FC236}">
                  <a16:creationId xmlns:a16="http://schemas.microsoft.com/office/drawing/2014/main" id="{311C4709-E504-4843-859D-B88500DB5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8">
              <a:extLst>
                <a:ext uri="{FF2B5EF4-FFF2-40B4-BE49-F238E27FC236}">
                  <a16:creationId xmlns:a16="http://schemas.microsoft.com/office/drawing/2014/main" id="{30810FC6-4237-4D5E-A318-514436CDE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Rectangle 49">
              <a:extLst>
                <a:ext uri="{FF2B5EF4-FFF2-40B4-BE49-F238E27FC236}">
                  <a16:creationId xmlns:a16="http://schemas.microsoft.com/office/drawing/2014/main" id="{F47D2F57-0DF9-4D64-AE61-F5E99F0B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</a:p>
          </p:txBody>
        </p:sp>
        <p:sp>
          <p:nvSpPr>
            <p:cNvPr id="14382" name="Rectangle 50">
              <a:extLst>
                <a:ext uri="{FF2B5EF4-FFF2-40B4-BE49-F238E27FC236}">
                  <a16:creationId xmlns:a16="http://schemas.microsoft.com/office/drawing/2014/main" id="{9DA8DABB-16DF-4E85-BFA9-B1F15218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</a:p>
          </p:txBody>
        </p:sp>
        <p:sp>
          <p:nvSpPr>
            <p:cNvPr id="14383" name="Line 51">
              <a:extLst>
                <a:ext uri="{FF2B5EF4-FFF2-40B4-BE49-F238E27FC236}">
                  <a16:creationId xmlns:a16="http://schemas.microsoft.com/office/drawing/2014/main" id="{B634BECF-1297-4B57-AE07-C52FC872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341"/>
              <a:ext cx="9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52">
              <a:extLst>
                <a:ext uri="{FF2B5EF4-FFF2-40B4-BE49-F238E27FC236}">
                  <a16:creationId xmlns:a16="http://schemas.microsoft.com/office/drawing/2014/main" id="{673667F6-E800-41CF-8C5D-81556BE43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341"/>
              <a:ext cx="13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98" name="Line 54">
            <a:extLst>
              <a:ext uri="{FF2B5EF4-FFF2-40B4-BE49-F238E27FC236}">
                <a16:creationId xmlns:a16="http://schemas.microsoft.com/office/drawing/2014/main" id="{2052C6F5-123B-4E11-96BB-C1C500A11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713" y="2733675"/>
            <a:ext cx="461962" cy="284163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9" name="Line 55">
            <a:extLst>
              <a:ext uri="{FF2B5EF4-FFF2-40B4-BE49-F238E27FC236}">
                <a16:creationId xmlns:a16="http://schemas.microsoft.com/office/drawing/2014/main" id="{7A34765E-FB6E-4CFA-9FC8-B753AF93A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2775" y="5070475"/>
            <a:ext cx="722313" cy="95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矩形 1">
            <a:extLst>
              <a:ext uri="{FF2B5EF4-FFF2-40B4-BE49-F238E27FC236}">
                <a16:creationId xmlns:a16="http://schemas.microsoft.com/office/drawing/2014/main" id="{E3E0CDAC-52CF-438C-867D-86B4D831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34938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4344" name="AutoShape 7">
            <a:extLst>
              <a:ext uri="{FF2B5EF4-FFF2-40B4-BE49-F238E27FC236}">
                <a16:creationId xmlns:a16="http://schemas.microsoft.com/office/drawing/2014/main" id="{F567605F-FA77-43D9-B80E-03D283C3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1419225"/>
            <a:ext cx="2427287" cy="11064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层次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如何描述数据的结构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D0310C-850B-4C5B-AE98-08D4FB6F6DC2}"/>
              </a:ext>
            </a:extLst>
          </p:cNvPr>
          <p:cNvSpPr/>
          <p:nvPr/>
        </p:nvSpPr>
        <p:spPr>
          <a:xfrm>
            <a:off x="5160963" y="3429000"/>
            <a:ext cx="1003300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1.a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759728-C3AB-4AC7-88D8-020049985958}"/>
              </a:ext>
            </a:extLst>
          </p:cNvPr>
          <p:cNvSpPr/>
          <p:nvPr/>
        </p:nvSpPr>
        <p:spPr>
          <a:xfrm>
            <a:off x="7847013" y="4168775"/>
            <a:ext cx="10112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14347" name="矩形 4">
            <a:extLst>
              <a:ext uri="{FF2B5EF4-FFF2-40B4-BE49-F238E27FC236}">
                <a16:creationId xmlns:a16="http://schemas.microsoft.com/office/drawing/2014/main" id="{07E16816-7672-4847-B9E3-AF769EE2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889000"/>
            <a:ext cx="356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层次模型的基本概念</a:t>
            </a:r>
            <a:endParaRPr kumimoji="0" lang="zh-CN" altLang="en-US" sz="2400">
              <a:solidFill>
                <a:srgbClr val="892D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78C28C-481E-438B-B10C-0CDCA2C5B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二）非层次结构的描述</a:t>
            </a:r>
            <a:endParaRPr lang="zh-CN" altLang="en-US" sz="1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EC106D9-A4AA-4D18-A40D-2191F7E63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98663"/>
            <a:ext cx="7772400" cy="4114800"/>
          </a:xfrm>
        </p:spPr>
        <p:txBody>
          <a:bodyPr/>
          <a:lstStyle/>
          <a:p>
            <a:r>
              <a:rPr lang="zh-CN" altLang="en-US" sz="2800" b="1"/>
              <a:t>问题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1800"/>
              <a:t>	</a:t>
            </a: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en-US" altLang="zh-CN" sz="2400"/>
              <a:t>M</a:t>
            </a:r>
            <a:r>
              <a:rPr lang="zh-CN" altLang="en-US" sz="2400"/>
              <a:t>：</a:t>
            </a:r>
            <a:r>
              <a:rPr lang="en-US" altLang="zh-CN" sz="2400"/>
              <a:t>N</a:t>
            </a:r>
            <a:r>
              <a:rPr lang="zh-CN" altLang="en-US" sz="2400"/>
              <a:t>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多双亲联系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0000FF"/>
                </a:solidFill>
              </a:rPr>
              <a:t>多数客观数据都不具有层次关系！）</a:t>
            </a:r>
          </a:p>
        </p:txBody>
      </p:sp>
      <p:grpSp>
        <p:nvGrpSpPr>
          <p:cNvPr id="15364" name="Group 14">
            <a:extLst>
              <a:ext uri="{FF2B5EF4-FFF2-40B4-BE49-F238E27FC236}">
                <a16:creationId xmlns:a16="http://schemas.microsoft.com/office/drawing/2014/main" id="{B2332040-E45E-47BA-B291-97AE1D2A140A}"/>
              </a:ext>
            </a:extLst>
          </p:cNvPr>
          <p:cNvGrpSpPr>
            <a:grpSpLocks/>
          </p:cNvGrpSpPr>
          <p:nvPr/>
        </p:nvGrpSpPr>
        <p:grpSpPr bwMode="auto">
          <a:xfrm>
            <a:off x="4727575" y="2028825"/>
            <a:ext cx="1066800" cy="1371600"/>
            <a:chOff x="2928" y="1296"/>
            <a:chExt cx="672" cy="864"/>
          </a:xfrm>
        </p:grpSpPr>
        <p:sp>
          <p:nvSpPr>
            <p:cNvPr id="15377" name="Line 6">
              <a:extLst>
                <a:ext uri="{FF2B5EF4-FFF2-40B4-BE49-F238E27FC236}">
                  <a16:creationId xmlns:a16="http://schemas.microsoft.com/office/drawing/2014/main" id="{03B8CEB3-3875-45A9-8D0D-B2C02BB79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7">
              <a:extLst>
                <a:ext uri="{FF2B5EF4-FFF2-40B4-BE49-F238E27FC236}">
                  <a16:creationId xmlns:a16="http://schemas.microsoft.com/office/drawing/2014/main" id="{2B300268-AE34-4083-8D98-02B37A778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Rectangle 8">
              <a:extLst>
                <a:ext uri="{FF2B5EF4-FFF2-40B4-BE49-F238E27FC236}">
                  <a16:creationId xmlns:a16="http://schemas.microsoft.com/office/drawing/2014/main" id="{B89953EE-60F9-45A4-A0E0-8B4AF8728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5380" name="Rectangle 9">
              <a:extLst>
                <a:ext uri="{FF2B5EF4-FFF2-40B4-BE49-F238E27FC236}">
                  <a16:creationId xmlns:a16="http://schemas.microsoft.com/office/drawing/2014/main" id="{F150CF5F-7A48-412C-BE60-977F251E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20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</a:p>
          </p:txBody>
        </p:sp>
      </p:grpSp>
      <p:grpSp>
        <p:nvGrpSpPr>
          <p:cNvPr id="15365" name="Group 13">
            <a:extLst>
              <a:ext uri="{FF2B5EF4-FFF2-40B4-BE49-F238E27FC236}">
                <a16:creationId xmlns:a16="http://schemas.microsoft.com/office/drawing/2014/main" id="{640CA86D-1067-4573-8F92-4A767D243080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3810000"/>
            <a:ext cx="2286000" cy="1371600"/>
            <a:chOff x="3888" y="1296"/>
            <a:chExt cx="1440" cy="864"/>
          </a:xfrm>
        </p:grpSpPr>
        <p:sp>
          <p:nvSpPr>
            <p:cNvPr id="15372" name="Rectangle 4">
              <a:extLst>
                <a:ext uri="{FF2B5EF4-FFF2-40B4-BE49-F238E27FC236}">
                  <a16:creationId xmlns:a16="http://schemas.microsoft.com/office/drawing/2014/main" id="{221629AF-4293-4A1C-B880-29B7BDFBF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20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5373" name="Rectangle 5">
              <a:extLst>
                <a:ext uri="{FF2B5EF4-FFF2-40B4-BE49-F238E27FC236}">
                  <a16:creationId xmlns:a16="http://schemas.microsoft.com/office/drawing/2014/main" id="{3323A56A-97D1-49FF-B87D-E6BCB326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5374" name="Rectangle 10">
              <a:extLst>
                <a:ext uri="{FF2B5EF4-FFF2-40B4-BE49-F238E27FC236}">
                  <a16:creationId xmlns:a16="http://schemas.microsoft.com/office/drawing/2014/main" id="{55A232B8-BAF2-4861-80CE-0342D9B7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</a:p>
          </p:txBody>
        </p:sp>
        <p:sp>
          <p:nvSpPr>
            <p:cNvPr id="15375" name="Line 11">
              <a:extLst>
                <a:ext uri="{FF2B5EF4-FFF2-40B4-BE49-F238E27FC236}">
                  <a16:creationId xmlns:a16="http://schemas.microsoft.com/office/drawing/2014/main" id="{DBE4CDF2-D73E-41B3-8C01-DC37A65EE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2">
              <a:extLst>
                <a:ext uri="{FF2B5EF4-FFF2-40B4-BE49-F238E27FC236}">
                  <a16:creationId xmlns:a16="http://schemas.microsoft.com/office/drawing/2014/main" id="{DBCB052C-27FD-4C3D-B2FD-35D79A460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55">
            <a:extLst>
              <a:ext uri="{FF2B5EF4-FFF2-40B4-BE49-F238E27FC236}">
                <a16:creationId xmlns:a16="http://schemas.microsoft.com/office/drawing/2014/main" id="{322A9EC7-6537-46DC-82EA-1EC29C2ED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2613" y="3113088"/>
            <a:ext cx="722312" cy="95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55">
            <a:extLst>
              <a:ext uri="{FF2B5EF4-FFF2-40B4-BE49-F238E27FC236}">
                <a16:creationId xmlns:a16="http://schemas.microsoft.com/office/drawing/2014/main" id="{C2A96C21-B574-4340-8E70-79AE30D9F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2613" y="3963988"/>
            <a:ext cx="722312" cy="1111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AutoShape 7">
            <a:extLst>
              <a:ext uri="{FF2B5EF4-FFF2-40B4-BE49-F238E27FC236}">
                <a16:creationId xmlns:a16="http://schemas.microsoft.com/office/drawing/2014/main" id="{470F572E-9840-4020-BD75-AB80B2B2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838325"/>
            <a:ext cx="2397125" cy="115093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＊非层次的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数据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结构也可以描述吗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E2494B-C893-42A9-9F63-87CBD849A5C8}"/>
              </a:ext>
            </a:extLst>
          </p:cNvPr>
          <p:cNvSpPr/>
          <p:nvPr/>
        </p:nvSpPr>
        <p:spPr>
          <a:xfrm>
            <a:off x="6002338" y="3100388"/>
            <a:ext cx="99377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1.c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B54AF1-70D6-4227-A946-E0618CB1F6F5}"/>
              </a:ext>
            </a:extLst>
          </p:cNvPr>
          <p:cNvSpPr/>
          <p:nvPr/>
        </p:nvSpPr>
        <p:spPr>
          <a:xfrm>
            <a:off x="6053138" y="4878388"/>
            <a:ext cx="10112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1.d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15371" name="矩形 1">
            <a:extLst>
              <a:ext uri="{FF2B5EF4-FFF2-40B4-BE49-F238E27FC236}">
                <a16:creationId xmlns:a16="http://schemas.microsoft.com/office/drawing/2014/main" id="{8E7424A4-9A1C-4B61-9397-73961341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12713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5BC65F2D-EF78-4113-9A3F-EAD996EE2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48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解决方法一：采用副本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对</a:t>
            </a:r>
            <a:r>
              <a:rPr lang="en-US" altLang="zh-CN" sz="2000"/>
              <a:t>M</a:t>
            </a:r>
            <a:r>
              <a:rPr lang="zh-CN" altLang="en-US" sz="2000"/>
              <a:t>：</a:t>
            </a:r>
            <a:r>
              <a:rPr lang="en-US" altLang="zh-CN" sz="2000"/>
              <a:t>N</a:t>
            </a:r>
            <a:r>
              <a:rPr lang="zh-CN" altLang="en-US" sz="2000"/>
              <a:t>联系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对多双亲联系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缺点：数据冗余</a:t>
            </a:r>
            <a:r>
              <a:rPr lang="zh-CN" altLang="en-US" sz="2000"/>
              <a:t>（增加空间，一致性维护难）</a:t>
            </a:r>
          </a:p>
        </p:txBody>
      </p:sp>
      <p:grpSp>
        <p:nvGrpSpPr>
          <p:cNvPr id="16387" name="Group 10">
            <a:extLst>
              <a:ext uri="{FF2B5EF4-FFF2-40B4-BE49-F238E27FC236}">
                <a16:creationId xmlns:a16="http://schemas.microsoft.com/office/drawing/2014/main" id="{8B26D306-D938-4C8F-B321-09A61A9B73FF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1733550"/>
            <a:ext cx="2501900" cy="1163638"/>
            <a:chOff x="1824" y="1680"/>
            <a:chExt cx="2544" cy="960"/>
          </a:xfrm>
        </p:grpSpPr>
        <p:sp>
          <p:nvSpPr>
            <p:cNvPr id="16400" name="Rectangle 4">
              <a:extLst>
                <a:ext uri="{FF2B5EF4-FFF2-40B4-BE49-F238E27FC236}">
                  <a16:creationId xmlns:a16="http://schemas.microsoft.com/office/drawing/2014/main" id="{E786D9A1-BFA6-4B5F-88EE-4C937037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6401" name="Rectangle 5">
              <a:extLst>
                <a:ext uri="{FF2B5EF4-FFF2-40B4-BE49-F238E27FC236}">
                  <a16:creationId xmlns:a16="http://schemas.microsoft.com/office/drawing/2014/main" id="{EB16E9A2-F78E-4636-BDF4-2567DB01B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</a:p>
          </p:txBody>
        </p:sp>
        <p:sp>
          <p:nvSpPr>
            <p:cNvPr id="16402" name="Rectangle 6">
              <a:extLst>
                <a:ext uri="{FF2B5EF4-FFF2-40B4-BE49-F238E27FC236}">
                  <a16:creationId xmlns:a16="http://schemas.microsoft.com/office/drawing/2014/main" id="{8A1D3B73-6089-4563-B7E8-CB0C6306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</a:p>
          </p:txBody>
        </p:sp>
        <p:sp>
          <p:nvSpPr>
            <p:cNvPr id="16403" name="Rectangle 7">
              <a:extLst>
                <a:ext uri="{FF2B5EF4-FFF2-40B4-BE49-F238E27FC236}">
                  <a16:creationId xmlns:a16="http://schemas.microsoft.com/office/drawing/2014/main" id="{C32EA044-4BF3-434A-931E-F40B9590F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6404" name="Line 8">
              <a:extLst>
                <a:ext uri="{FF2B5EF4-FFF2-40B4-BE49-F238E27FC236}">
                  <a16:creationId xmlns:a16="http://schemas.microsoft.com/office/drawing/2014/main" id="{60DF45EF-E57D-4FD5-82B9-D02DC9896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9">
              <a:extLst>
                <a:ext uri="{FF2B5EF4-FFF2-40B4-BE49-F238E27FC236}">
                  <a16:creationId xmlns:a16="http://schemas.microsoft.com/office/drawing/2014/main" id="{D15B4FEE-3536-4CD2-99F6-5D23F1427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8" name="Group 18">
            <a:extLst>
              <a:ext uri="{FF2B5EF4-FFF2-40B4-BE49-F238E27FC236}">
                <a16:creationId xmlns:a16="http://schemas.microsoft.com/office/drawing/2014/main" id="{94816CB9-FA22-4610-AA8E-BE96A8F735DF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3244850"/>
            <a:ext cx="2328863" cy="1231900"/>
            <a:chOff x="2352" y="2784"/>
            <a:chExt cx="2544" cy="912"/>
          </a:xfrm>
        </p:grpSpPr>
        <p:sp>
          <p:nvSpPr>
            <p:cNvPr id="16394" name="Rectangle 12">
              <a:extLst>
                <a:ext uri="{FF2B5EF4-FFF2-40B4-BE49-F238E27FC236}">
                  <a16:creationId xmlns:a16="http://schemas.microsoft.com/office/drawing/2014/main" id="{52A0C905-B843-49E8-8C11-B6AFC05FA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</a:p>
          </p:txBody>
        </p:sp>
        <p:sp>
          <p:nvSpPr>
            <p:cNvPr id="16395" name="Rectangle 13">
              <a:extLst>
                <a:ext uri="{FF2B5EF4-FFF2-40B4-BE49-F238E27FC236}">
                  <a16:creationId xmlns:a16="http://schemas.microsoft.com/office/drawing/2014/main" id="{3997C08A-0FFD-416F-B660-65A0E717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6396" name="Line 14">
              <a:extLst>
                <a:ext uri="{FF2B5EF4-FFF2-40B4-BE49-F238E27FC236}">
                  <a16:creationId xmlns:a16="http://schemas.microsoft.com/office/drawing/2014/main" id="{26C23090-2B44-4F60-81D3-D818ECCD6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Rectangle 15">
              <a:extLst>
                <a:ext uri="{FF2B5EF4-FFF2-40B4-BE49-F238E27FC236}">
                  <a16:creationId xmlns:a16="http://schemas.microsoft.com/office/drawing/2014/main" id="{22CC984B-D572-4FB9-96B0-E89B260B4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7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</a:p>
          </p:txBody>
        </p:sp>
        <p:sp>
          <p:nvSpPr>
            <p:cNvPr id="16398" name="Line 16">
              <a:extLst>
                <a:ext uri="{FF2B5EF4-FFF2-40B4-BE49-F238E27FC236}">
                  <a16:creationId xmlns:a16="http://schemas.microsoft.com/office/drawing/2014/main" id="{64DC1731-7139-48CC-9449-E720B44A4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17">
              <a:extLst>
                <a:ext uri="{FF2B5EF4-FFF2-40B4-BE49-F238E27FC236}">
                  <a16:creationId xmlns:a16="http://schemas.microsoft.com/office/drawing/2014/main" id="{FA4815C5-90D5-40C9-A430-A6AEFA90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</a:p>
          </p:txBody>
        </p:sp>
      </p:grpSp>
      <p:sp>
        <p:nvSpPr>
          <p:cNvPr id="16389" name="Line 19">
            <a:extLst>
              <a:ext uri="{FF2B5EF4-FFF2-40B4-BE49-F238E27FC236}">
                <a16:creationId xmlns:a16="http://schemas.microsoft.com/office/drawing/2014/main" id="{D7A32090-6170-4EBA-B1B8-9D2D96105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3071813"/>
            <a:ext cx="48958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E4A482-C5BE-458E-A613-9D618CC879F0}"/>
              </a:ext>
            </a:extLst>
          </p:cNvPr>
          <p:cNvSpPr/>
          <p:nvPr/>
        </p:nvSpPr>
        <p:spPr>
          <a:xfrm>
            <a:off x="4622800" y="2547938"/>
            <a:ext cx="100488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1.e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895CAC-2B0B-4270-A2C9-043502EDF533}"/>
              </a:ext>
            </a:extLst>
          </p:cNvPr>
          <p:cNvSpPr/>
          <p:nvPr/>
        </p:nvSpPr>
        <p:spPr>
          <a:xfrm>
            <a:off x="4581525" y="4176713"/>
            <a:ext cx="96678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1.f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charset="0"/>
              <a:ea typeface="宋体" charset="0"/>
            </a:endParaRPr>
          </a:p>
        </p:txBody>
      </p:sp>
      <p:sp>
        <p:nvSpPr>
          <p:cNvPr id="16392" name="矩形 20">
            <a:extLst>
              <a:ext uri="{FF2B5EF4-FFF2-40B4-BE49-F238E27FC236}">
                <a16:creationId xmlns:a16="http://schemas.microsoft.com/office/drawing/2014/main" id="{B81D7BF9-21EB-411B-830F-7B593CC03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id="{CAA2068E-F5AA-4442-AABF-5A97D2A70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5229225"/>
            <a:ext cx="2292350" cy="7635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＊如何避免这种现象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33</TotalTime>
  <Words>2805</Words>
  <Application>Microsoft Office PowerPoint</Application>
  <PresentationFormat>全屏显示(4:3)</PresentationFormat>
  <Paragraphs>688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黑体</vt:lpstr>
      <vt:lpstr>楷体_GB2312</vt:lpstr>
      <vt:lpstr>宋体</vt:lpstr>
      <vt:lpstr>幼圆</vt:lpstr>
      <vt:lpstr>Arial</vt:lpstr>
      <vt:lpstr>Arial Narrow</vt:lpstr>
      <vt:lpstr>Franklin Gothic Medium</vt:lpstr>
      <vt:lpstr>Tahoma</vt:lpstr>
      <vt:lpstr>Times New Roman</vt:lpstr>
      <vt:lpstr>Wingdings</vt:lpstr>
      <vt:lpstr>Wingdings 3</vt:lpstr>
      <vt:lpstr>01069079</vt:lpstr>
      <vt:lpstr>        关系模型        </vt:lpstr>
      <vt:lpstr>表格与关系的术语对比</vt:lpstr>
      <vt:lpstr>主要学习目标</vt:lpstr>
      <vt:lpstr>前测小问题</vt:lpstr>
      <vt:lpstr>一 数据模型</vt:lpstr>
      <vt:lpstr>1.2 层次(数据)模型</vt:lpstr>
      <vt:lpstr>PowerPoint 演示文稿</vt:lpstr>
      <vt:lpstr>（二）非层次结构的描述</vt:lpstr>
      <vt:lpstr>PowerPoint 演示文稿</vt:lpstr>
      <vt:lpstr>PowerPoint 演示文稿</vt:lpstr>
      <vt:lpstr>PowerPoint 演示文稿</vt:lpstr>
      <vt:lpstr>（三）定义物理存储结构</vt:lpstr>
      <vt:lpstr>（四）定义基本数据操作</vt:lpstr>
      <vt:lpstr>*(五) 层次模型小结</vt:lpstr>
      <vt:lpstr>1.3 网状(数据)模型</vt:lpstr>
      <vt:lpstr>（一）网状模型的基本概念</vt:lpstr>
      <vt:lpstr>（二）网状模式与实例</vt:lpstr>
      <vt:lpstr>（三）定义物理存储结构</vt:lpstr>
      <vt:lpstr>物理存储结构的一个示例</vt:lpstr>
      <vt:lpstr>（四）定义基本的数据操作</vt:lpstr>
      <vt:lpstr>*（五）网状模型小结</vt:lpstr>
      <vt:lpstr>二 关系模型的基本概念 </vt:lpstr>
      <vt:lpstr>2.2 定义数据对象间的关联</vt:lpstr>
      <vt:lpstr>PowerPoint 演示文稿</vt:lpstr>
      <vt:lpstr>三 码与模式图</vt:lpstr>
      <vt:lpstr>三 码与模式图</vt:lpstr>
      <vt:lpstr>3.3 模式图</vt:lpstr>
      <vt:lpstr>四 关系模型的完整性约束</vt:lpstr>
      <vt:lpstr>  4.1实体完整性规则</vt:lpstr>
      <vt:lpstr>   4.2域完整性规则(用户定义完整性规则)</vt:lpstr>
      <vt:lpstr>      4.3参照完整性规则（引用完整性规则）</vt:lpstr>
      <vt:lpstr>      4.3 参照完整性规则（引用完整性规则）</vt:lpstr>
      <vt:lpstr>五 关系运算</vt:lpstr>
      <vt:lpstr>五 关系运算</vt:lpstr>
      <vt:lpstr>PowerPoint 演示文稿</vt:lpstr>
      <vt:lpstr>课堂小测试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第6讲:         关系模型       单 位：重庆大学计算机学院</dc:title>
  <dc:subject/>
  <dc:creator>Microsoft Office 用户</dc:creator>
  <cp:keywords/>
  <dc:description/>
  <cp:lastModifiedBy>ylredleaf@sina.com</cp:lastModifiedBy>
  <cp:revision>7</cp:revision>
  <dcterms:created xsi:type="dcterms:W3CDTF">2017-03-13T07:40:41Z</dcterms:created>
  <dcterms:modified xsi:type="dcterms:W3CDTF">2021-05-08T05:51:14Z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</Properties>
</file>