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668" r:id="rId3"/>
    <p:sldId id="669" r:id="rId4"/>
    <p:sldId id="670" r:id="rId5"/>
    <p:sldId id="361" r:id="rId6"/>
    <p:sldId id="369" r:id="rId7"/>
    <p:sldId id="370" r:id="rId8"/>
    <p:sldId id="372" r:id="rId9"/>
    <p:sldId id="373" r:id="rId10"/>
    <p:sldId id="374" r:id="rId11"/>
    <p:sldId id="384" r:id="rId12"/>
    <p:sldId id="376" r:id="rId13"/>
    <p:sldId id="378" r:id="rId14"/>
    <p:sldId id="385" r:id="rId15"/>
    <p:sldId id="386" r:id="rId16"/>
    <p:sldId id="396" r:id="rId17"/>
    <p:sldId id="387" r:id="rId18"/>
    <p:sldId id="388" r:id="rId19"/>
    <p:sldId id="389" r:id="rId20"/>
    <p:sldId id="398" r:id="rId21"/>
    <p:sldId id="392" r:id="rId22"/>
    <p:sldId id="394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671" r:id="rId37"/>
    <p:sldId id="500" r:id="rId38"/>
  </p:sldIdLst>
  <p:sldSz cx="9144000" cy="6858000" type="screen4x3"/>
  <p:notesSz cx="6735763" cy="9799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428E5B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  <a:srgbClr val="0099FF"/>
    <a:srgbClr val="1306C0"/>
    <a:srgbClr val="0066FF"/>
    <a:srgbClr val="000000"/>
    <a:srgbClr val="F6C43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72BCE44-63DA-4446-A34E-FB21452E9D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1EBDC00-7771-492D-A964-78E6AC0531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8904B10-7A63-4F85-80CE-59A0CB34D1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51FAB150-6107-4CE5-BD74-5E10B10557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218B66C8-E1CF-4418-8039-1452BFA2BF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F1865E9-92AA-4C3E-9762-7E12359C2C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02D8A8C-7D30-4282-92C3-3644220CD7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986EB87-BD89-41ED-A810-3190B78E38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DF21629-44BE-4433-A349-6171469B7A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98620DA7-4F45-4D3B-8040-4A1DE0E7D2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F399573A-08F7-4A7B-9AEE-764A94D66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0C0C296-2EAB-4B0C-8F06-2AED7F1BC1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2772863-3025-491B-8E2F-D95898D77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D93299-20F8-4384-AC3B-812615297EA7}" type="slidenum">
              <a:rPr lang="zh-CN" altLang="en-US" sz="1200" b="0">
                <a:solidFill>
                  <a:schemeClr val="tx1"/>
                </a:solidFill>
              </a:rPr>
              <a:pPr/>
              <a:t>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D5E4365-7B6D-4658-8092-A45ADF416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A032512-060F-4772-9C5F-918607C94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43760555-8E8F-44BB-8841-25673ECC3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356A92-CB2E-4B35-81B7-BC49072A07F1}" type="slidenum">
              <a:rPr lang="zh-CN" altLang="en-US" sz="1200" b="0">
                <a:solidFill>
                  <a:schemeClr val="tx1"/>
                </a:solidFill>
              </a:rPr>
              <a:pPr/>
              <a:t>33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1F9F1CA-1CEB-4BE8-85D3-5750F4AD2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655B72C-D062-49F2-9158-CE0B5F0A3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AE27133-49BD-4EA2-A1D1-BF29B209F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7950D8-07AA-4C67-9CDA-41D8C5C1C802}" type="slidenum">
              <a:rPr lang="zh-CN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BD2713-2103-468C-BAB2-857A5B86C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12904BC-AFF1-4CC3-A032-E4E021715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DB4CB19D-83D7-4909-B39E-D6118DE7AE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4A2913FA-E8C7-461D-994D-422C5773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9" name="幻灯片编号占位符 3">
            <a:extLst>
              <a:ext uri="{FF2B5EF4-FFF2-40B4-BE49-F238E27FC236}">
                <a16:creationId xmlns:a16="http://schemas.microsoft.com/office/drawing/2014/main" id="{4B44700E-FB68-44EA-A94D-F3C6714C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E58D35-8FB7-49EC-BE78-35C2DD95F972}" type="slidenum">
              <a:rPr lang="zh-CN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71048E92-11CE-4F9C-ADC8-4CE5585802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63DCAAD4-654B-4352-ABA5-3EF1A03E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幻灯片编号占位符 3">
            <a:extLst>
              <a:ext uri="{FF2B5EF4-FFF2-40B4-BE49-F238E27FC236}">
                <a16:creationId xmlns:a16="http://schemas.microsoft.com/office/drawing/2014/main" id="{926A767C-D613-4826-92E7-1696D3EDE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7B968D-0EB1-4B5E-BE0E-0FAEFF47569E}" type="slidenum">
              <a:rPr lang="zh-CN" altLang="en-US" sz="1200" b="0">
                <a:solidFill>
                  <a:schemeClr val="tx1"/>
                </a:solidFill>
              </a:rPr>
              <a:pPr/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FDFE38E-3261-4B9C-8678-5E2A8649C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06E1CD28-7DE4-4500-BD00-9FDF2133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" name="幻灯片编号占位符 3">
            <a:extLst>
              <a:ext uri="{FF2B5EF4-FFF2-40B4-BE49-F238E27FC236}">
                <a16:creationId xmlns:a16="http://schemas.microsoft.com/office/drawing/2014/main" id="{55BC0888-E02D-411E-8832-0C84455DD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95131E-1BF7-4310-BF22-9378D6E458BB}" type="slidenum">
              <a:rPr lang="zh-CN" altLang="en-US" sz="1200" b="0">
                <a:solidFill>
                  <a:schemeClr val="tx1"/>
                </a:solidFill>
              </a:rPr>
              <a:pPr/>
              <a:t>18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5938A0B-C3A4-4068-A656-A82A235D8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494BA5-BD1E-40FF-9B63-2F64F71B5EB4}" type="slidenum">
              <a:rPr lang="zh-CN" altLang="en-US" sz="1200" b="0">
                <a:solidFill>
                  <a:schemeClr val="tx1"/>
                </a:solidFill>
              </a:rPr>
              <a:pPr/>
              <a:t>29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EC34AD7-FAEE-4044-AE46-4824AF59E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E900273-1A0F-4B37-A0BB-A424A769A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EF262688-96E3-4FAE-B12B-7376D9BC2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0E9BEC-AA27-4429-917F-9FFF14C4DCC3}" type="slidenum">
              <a:rPr lang="zh-CN" altLang="en-US" sz="1200" b="0">
                <a:solidFill>
                  <a:schemeClr val="tx1"/>
                </a:solidFill>
              </a:rPr>
              <a:pPr/>
              <a:t>30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918FBB4-66E8-466D-B35E-9412B6E3B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3EB9B61-9635-443A-8118-2D8B6AC46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50AE685C-BBBA-47B1-8A2D-3C78DB0E4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71FFD0-781C-417B-BBF6-35FE089B3B73}" type="slidenum">
              <a:rPr lang="zh-CN" altLang="en-US" sz="1200" b="0">
                <a:solidFill>
                  <a:schemeClr val="tx1"/>
                </a:solidFill>
              </a:rPr>
              <a:pPr/>
              <a:t>31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EB8D09F-86BC-455E-A194-A35577046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A484058-1183-419F-9359-DA71B8241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A060D3F-2B5D-45DA-975E-187857075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6278A2-7954-4CB9-B2D4-E57BA25B80D8}" type="slidenum">
              <a:rPr lang="zh-CN" altLang="en-US" sz="1200" b="0">
                <a:solidFill>
                  <a:schemeClr val="tx1"/>
                </a:solidFill>
              </a:rPr>
              <a:pPr/>
              <a:t>32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F157F3B-C739-4E83-9134-D01BE41B6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9ED332-27B5-4976-BB73-DDFC6F00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F66B250-AA0F-464C-BEFD-80C575641D73}"/>
              </a:ext>
            </a:extLst>
          </p:cNvPr>
          <p:cNvGrpSpPr>
            <a:grpSpLocks/>
          </p:cNvGrpSpPr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A4F252C-CB3E-4F20-B3B2-222BF9CC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850A424-DDC8-4A76-8BB4-A201271F0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1A51039-F5B1-42E8-899E-DC5ACB75A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43E0776-10DC-4943-B4F6-8DAA40E5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78A82CE-0AA9-4DD4-80BB-ABF18FEE0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B822253-EB2A-4230-8EA5-5650FD9AC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819FBE7-8052-4165-899F-E7965E2F0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22E7AB4-7606-481E-A527-3BCAD8011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4C90EF0-4335-4048-9F46-38ADB78B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2C6B40A-2F1A-4122-B6FB-4C25ADF2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BC7D0E9-77A7-4F94-81A9-2CBD7C202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BB7762C-737A-417E-ABE3-EAE8C7AFF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31A9794-3F89-49CE-AB0D-06CAF3FE7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A0F9783-3F0E-4E18-9D7A-EB744FD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721FDD3-C395-4D5D-AB87-FD40C6F8B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CD0A991-4182-4211-B325-E6F43B0FE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0FD408D-D45F-4028-9907-FF64996EC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0CE089B-B74D-462C-A118-C1368C7C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E5ED2E1-E2CD-496F-AB8C-A7A0844A2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193B7A2-3E1A-465E-8D3C-874CB7D2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0A99031-AD93-48A4-B296-2AF0BB15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067B2504-E8ED-4386-A670-A4D6ADCA5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FA5EA3F0-A836-4E0D-9823-9BD23D404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059E080A-6850-45CE-A736-3F2E140CB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48BD901E-644C-4AF3-A67D-FA6AACD9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36F0951-3D83-4125-9D09-4BEBBE9956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2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1F76D8-4F91-4B61-B854-2DEC430545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C5E51B-B2D8-4D7E-9330-6E029CB41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78754-B94C-42F0-A255-5685044A6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37DA6-E097-437D-B02A-A1138AC74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1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A19996-A074-4863-B1C8-8024F47BF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58D3E8-A84C-4D2A-B28B-9D5EF56A3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FEA7F-6157-43DE-96F8-A1E45AB14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D1EED-2833-4C50-B3DD-FB0C03D38C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4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0A54A4-63ED-4B59-ABFA-BECD6976F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AC651F-2BAB-4CCF-AA51-436048A89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236D76-D6B7-4688-9195-ECDFE1ECE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511F3-31F1-49D1-8B03-04DA3F9524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55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D286C-17B1-49E9-A48A-BF8C626E4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2446C2-A12B-4191-9D1D-5703C7C7E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3E7303-45E3-45B0-BB3E-CD7AFF5198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4841D-C44C-4757-BB04-A29D3D6B72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2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E630B-EC41-41A7-B50F-D6B4FC312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D4E52-8046-45B8-B5B1-DCA375C36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365F1-704F-4779-B472-2B1F15E5F1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AD7B1-9632-4FCF-ADB8-4D5A0A7D6A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21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0215CE-CB88-4688-8856-F04915045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8ACA14-9727-4B26-AF58-2882C55FA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7E23D-C026-4A85-9606-F2441E149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E9C1B-A3CD-42BC-A02F-F3E7A7FE1D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2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99C00D-DF1A-4010-874B-2344234C32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08F7A5-9DCB-4132-BB7E-CBB1984D9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DA0B10-1F2C-43B8-A221-DECCAFE85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874C2-D525-4520-B0CD-200418489D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0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74C5FE-9ECA-4D28-AD22-398173785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FBC084-3493-4AAF-B163-4CEAEBC69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9D1767-51AF-41EA-8055-BB7823367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83088-FAE5-4178-BBE2-5FCF96BEE7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3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EE596-4ACE-427A-9952-454E139285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6D625-CB4F-4121-8C7E-5DA4C74DC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383D3-9666-4704-AB7B-CB9353D8CC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13BDC-8038-4CDC-A0AD-86F7BE1A0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4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50049-FEB6-411B-8815-159C3731C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3B5DC-AA4B-4F8A-BC01-79DD15723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64293-33F1-4D6A-92A0-B76E94E11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8C5C8-312C-472B-8E90-FD1E776A40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79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>
            <a:extLst>
              <a:ext uri="{FF2B5EF4-FFF2-40B4-BE49-F238E27FC236}">
                <a16:creationId xmlns:a16="http://schemas.microsoft.com/office/drawing/2014/main" id="{B53790EC-A564-493C-A51F-8DB7D2F4ED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>
              <a:extLst>
                <a:ext uri="{FF2B5EF4-FFF2-40B4-BE49-F238E27FC236}">
                  <a16:creationId xmlns:a16="http://schemas.microsoft.com/office/drawing/2014/main" id="{BE3F8E2F-BAE8-4D04-9EC8-21D756CB9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B28ED3E6-DE77-42DF-B860-CA28DAECC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9FCB103E-091A-4CE6-A3A5-7201E620B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>
                <a:extLst>
                  <a:ext uri="{FF2B5EF4-FFF2-40B4-BE49-F238E27FC236}">
                    <a16:creationId xmlns:a16="http://schemas.microsoft.com/office/drawing/2014/main" id="{069485BB-D286-434C-B784-2BACE2C75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>
                  <a:gd name="T0" fmla="*/ 0 w 708"/>
                  <a:gd name="T1" fmla="*/ 432 h 459"/>
                  <a:gd name="T2" fmla="*/ 0 w 708"/>
                  <a:gd name="T3" fmla="*/ 453 h 459"/>
                  <a:gd name="T4" fmla="*/ 72 w 708"/>
                  <a:gd name="T5" fmla="*/ 324 h 459"/>
                  <a:gd name="T6" fmla="*/ 198 w 708"/>
                  <a:gd name="T7" fmla="*/ 201 h 459"/>
                  <a:gd name="T8" fmla="*/ 366 w 708"/>
                  <a:gd name="T9" fmla="*/ 102 h 459"/>
                  <a:gd name="T10" fmla="*/ 531 w 708"/>
                  <a:gd name="T11" fmla="*/ 36 h 459"/>
                  <a:gd name="T12" fmla="*/ 609 w 708"/>
                  <a:gd name="T13" fmla="*/ 0 h 459"/>
                  <a:gd name="T14" fmla="*/ 708 w 708"/>
                  <a:gd name="T15" fmla="*/ 3 h 459"/>
                  <a:gd name="T16" fmla="*/ 591 w 708"/>
                  <a:gd name="T17" fmla="*/ 66 h 459"/>
                  <a:gd name="T18" fmla="*/ 417 w 708"/>
                  <a:gd name="T19" fmla="*/ 126 h 459"/>
                  <a:gd name="T20" fmla="*/ 237 w 708"/>
                  <a:gd name="T21" fmla="*/ 231 h 459"/>
                  <a:gd name="T22" fmla="*/ 117 w 708"/>
                  <a:gd name="T23" fmla="*/ 345 h 459"/>
                  <a:gd name="T24" fmla="*/ 51 w 708"/>
                  <a:gd name="T25" fmla="*/ 459 h 459"/>
                  <a:gd name="T26" fmla="*/ 0 w 708"/>
                  <a:gd name="T27" fmla="*/ 453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0" name="Freeform 11">
                <a:extLst>
                  <a:ext uri="{FF2B5EF4-FFF2-40B4-BE49-F238E27FC236}">
                    <a16:creationId xmlns:a16="http://schemas.microsoft.com/office/drawing/2014/main" id="{01F478E9-B8B7-4006-8FDC-41DF553C4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ECBEE86E-20BB-4D1F-B729-ABF7E14BA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21189759-A7C4-45B0-AE99-013F05E67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>
                <a:extLst>
                  <a:ext uri="{FF2B5EF4-FFF2-40B4-BE49-F238E27FC236}">
                    <a16:creationId xmlns:a16="http://schemas.microsoft.com/office/drawing/2014/main" id="{493A6683-C237-49C6-A89C-1E1CC8F9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>
                <a:extLst>
                  <a:ext uri="{FF2B5EF4-FFF2-40B4-BE49-F238E27FC236}">
                    <a16:creationId xmlns:a16="http://schemas.microsoft.com/office/drawing/2014/main" id="{31AB7575-9FA4-4A59-B116-B80B3C1BB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>
                <a:extLst>
                  <a:ext uri="{FF2B5EF4-FFF2-40B4-BE49-F238E27FC236}">
                    <a16:creationId xmlns:a16="http://schemas.microsoft.com/office/drawing/2014/main" id="{F7ECF4E2-7A0B-4147-975D-FCD5F37F5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>
                <a:extLst>
                  <a:ext uri="{FF2B5EF4-FFF2-40B4-BE49-F238E27FC236}">
                    <a16:creationId xmlns:a16="http://schemas.microsoft.com/office/drawing/2014/main" id="{4D11B400-7A6E-4F4C-AC5C-FD67BCE1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>
                <a:extLst>
                  <a:ext uri="{FF2B5EF4-FFF2-40B4-BE49-F238E27FC236}">
                    <a16:creationId xmlns:a16="http://schemas.microsoft.com/office/drawing/2014/main" id="{0B31C5C0-38EC-4F41-B916-65F94F47C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>
                <a:extLst>
                  <a:ext uri="{FF2B5EF4-FFF2-40B4-BE49-F238E27FC236}">
                    <a16:creationId xmlns:a16="http://schemas.microsoft.com/office/drawing/2014/main" id="{3195B540-EBB5-45D1-8115-6A982251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>
                <a:extLst>
                  <a:ext uri="{FF2B5EF4-FFF2-40B4-BE49-F238E27FC236}">
                    <a16:creationId xmlns:a16="http://schemas.microsoft.com/office/drawing/2014/main" id="{F8B87B8B-C991-4156-8A73-0C3F8B392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>
                <a:extLst>
                  <a:ext uri="{FF2B5EF4-FFF2-40B4-BE49-F238E27FC236}">
                    <a16:creationId xmlns:a16="http://schemas.microsoft.com/office/drawing/2014/main" id="{DB290C77-FA60-4730-9882-B977C09DD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>
                <a:extLst>
                  <a:ext uri="{FF2B5EF4-FFF2-40B4-BE49-F238E27FC236}">
                    <a16:creationId xmlns:a16="http://schemas.microsoft.com/office/drawing/2014/main" id="{88505A68-3077-4F33-B86F-FDA52ED59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>
                <a:extLst>
                  <a:ext uri="{FF2B5EF4-FFF2-40B4-BE49-F238E27FC236}">
                    <a16:creationId xmlns:a16="http://schemas.microsoft.com/office/drawing/2014/main" id="{364CDA2F-52DC-447E-8803-FB2FE0015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>
                <a:extLst>
                  <a:ext uri="{FF2B5EF4-FFF2-40B4-BE49-F238E27FC236}">
                    <a16:creationId xmlns:a16="http://schemas.microsoft.com/office/drawing/2014/main" id="{EB138968-65EA-4BC0-824E-F53305E6B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>
                  <a:gd name="T0" fmla="*/ 0 w 318"/>
                  <a:gd name="T1" fmla="*/ 158 h 158"/>
                  <a:gd name="T2" fmla="*/ 12 w 318"/>
                  <a:gd name="T3" fmla="*/ 137 h 158"/>
                  <a:gd name="T4" fmla="*/ 162 w 318"/>
                  <a:gd name="T5" fmla="*/ 71 h 158"/>
                  <a:gd name="T6" fmla="*/ 249 w 318"/>
                  <a:gd name="T7" fmla="*/ 20 h 158"/>
                  <a:gd name="T8" fmla="*/ 285 w 318"/>
                  <a:gd name="T9" fmla="*/ 2 h 158"/>
                  <a:gd name="T10" fmla="*/ 309 w 318"/>
                  <a:gd name="T11" fmla="*/ 11 h 158"/>
                  <a:gd name="T12" fmla="*/ 303 w 318"/>
                  <a:gd name="T13" fmla="*/ 47 h 158"/>
                  <a:gd name="T14" fmla="*/ 219 w 318"/>
                  <a:gd name="T15" fmla="*/ 89 h 158"/>
                  <a:gd name="T16" fmla="*/ 108 w 318"/>
                  <a:gd name="T17" fmla="*/ 140 h 158"/>
                  <a:gd name="T18" fmla="*/ 57 w 318"/>
                  <a:gd name="T19" fmla="*/ 152 h 158"/>
                  <a:gd name="T20" fmla="*/ 0 w 318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54" name="Freeform 25">
                <a:extLst>
                  <a:ext uri="{FF2B5EF4-FFF2-40B4-BE49-F238E27FC236}">
                    <a16:creationId xmlns:a16="http://schemas.microsoft.com/office/drawing/2014/main" id="{7341E9D8-715E-4918-955D-1DE73E19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>
                <a:extLst>
                  <a:ext uri="{FF2B5EF4-FFF2-40B4-BE49-F238E27FC236}">
                    <a16:creationId xmlns:a16="http://schemas.microsoft.com/office/drawing/2014/main" id="{A91CD7F7-0848-4470-A603-BC393FB85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27">
                <a:extLst>
                  <a:ext uri="{FF2B5EF4-FFF2-40B4-BE49-F238E27FC236}">
                    <a16:creationId xmlns:a16="http://schemas.microsoft.com/office/drawing/2014/main" id="{FFB1BA68-B4ED-465B-937D-2EC34F3E2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>
                  <a:gd name="T0" fmla="*/ 23 w 537"/>
                  <a:gd name="T1" fmla="*/ 6 h 120"/>
                  <a:gd name="T2" fmla="*/ 188 w 537"/>
                  <a:gd name="T3" fmla="*/ 3 h 120"/>
                  <a:gd name="T4" fmla="*/ 323 w 537"/>
                  <a:gd name="T5" fmla="*/ 27 h 120"/>
                  <a:gd name="T6" fmla="*/ 464 w 537"/>
                  <a:gd name="T7" fmla="*/ 69 h 120"/>
                  <a:gd name="T8" fmla="*/ 521 w 537"/>
                  <a:gd name="T9" fmla="*/ 90 h 120"/>
                  <a:gd name="T10" fmla="*/ 533 w 537"/>
                  <a:gd name="T11" fmla="*/ 105 h 120"/>
                  <a:gd name="T12" fmla="*/ 497 w 537"/>
                  <a:gd name="T13" fmla="*/ 120 h 120"/>
                  <a:gd name="T14" fmla="*/ 452 w 537"/>
                  <a:gd name="T15" fmla="*/ 108 h 120"/>
                  <a:gd name="T16" fmla="*/ 350 w 537"/>
                  <a:gd name="T17" fmla="*/ 72 h 120"/>
                  <a:gd name="T18" fmla="*/ 158 w 537"/>
                  <a:gd name="T19" fmla="*/ 39 h 120"/>
                  <a:gd name="T20" fmla="*/ 50 w 537"/>
                  <a:gd name="T21" fmla="*/ 39 h 120"/>
                  <a:gd name="T22" fmla="*/ 23 w 537"/>
                  <a:gd name="T23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5" name="Freeform 28">
                <a:extLst>
                  <a:ext uri="{FF2B5EF4-FFF2-40B4-BE49-F238E27FC236}">
                    <a16:creationId xmlns:a16="http://schemas.microsoft.com/office/drawing/2014/main" id="{DD582000-B24E-4709-B690-87B2B33BA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>
                  <a:gd name="T0" fmla="*/ 800 w 800"/>
                  <a:gd name="T1" fmla="*/ 24 h 143"/>
                  <a:gd name="T2" fmla="*/ 782 w 800"/>
                  <a:gd name="T3" fmla="*/ 15 h 143"/>
                  <a:gd name="T4" fmla="*/ 659 w 800"/>
                  <a:gd name="T5" fmla="*/ 63 h 143"/>
                  <a:gd name="T6" fmla="*/ 500 w 800"/>
                  <a:gd name="T7" fmla="*/ 84 h 143"/>
                  <a:gd name="T8" fmla="*/ 326 w 800"/>
                  <a:gd name="T9" fmla="*/ 69 h 143"/>
                  <a:gd name="T10" fmla="*/ 98 w 800"/>
                  <a:gd name="T11" fmla="*/ 21 h 143"/>
                  <a:gd name="T12" fmla="*/ 11 w 800"/>
                  <a:gd name="T13" fmla="*/ 6 h 143"/>
                  <a:gd name="T14" fmla="*/ 32 w 800"/>
                  <a:gd name="T15" fmla="*/ 60 h 143"/>
                  <a:gd name="T16" fmla="*/ 155 w 800"/>
                  <a:gd name="T17" fmla="*/ 96 h 143"/>
                  <a:gd name="T18" fmla="*/ 410 w 800"/>
                  <a:gd name="T19" fmla="*/ 138 h 143"/>
                  <a:gd name="T20" fmla="*/ 596 w 800"/>
                  <a:gd name="T21" fmla="*/ 129 h 143"/>
                  <a:gd name="T22" fmla="*/ 737 w 800"/>
                  <a:gd name="T23" fmla="*/ 90 h 143"/>
                  <a:gd name="T24" fmla="*/ 788 w 800"/>
                  <a:gd name="T25" fmla="*/ 69 h 143"/>
                  <a:gd name="T26" fmla="*/ 800 w 800"/>
                  <a:gd name="T27" fmla="*/ 2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58" name="Freeform 29">
                <a:extLst>
                  <a:ext uri="{FF2B5EF4-FFF2-40B4-BE49-F238E27FC236}">
                    <a16:creationId xmlns:a16="http://schemas.microsoft.com/office/drawing/2014/main" id="{38C2CCB3-C07B-4BE6-92F4-A412B21AC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>
              <a:extLst>
                <a:ext uri="{FF2B5EF4-FFF2-40B4-BE49-F238E27FC236}">
                  <a16:creationId xmlns:a16="http://schemas.microsoft.com/office/drawing/2014/main" id="{02FD0F58-D1A2-494A-AA02-A4AE52CAE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>
                <a:extLst>
                  <a:ext uri="{FF2B5EF4-FFF2-40B4-BE49-F238E27FC236}">
                    <a16:creationId xmlns:a16="http://schemas.microsoft.com/office/drawing/2014/main" id="{0D885814-2925-42A1-99D1-B79DD1715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>
                <a:extLst>
                  <a:ext uri="{FF2B5EF4-FFF2-40B4-BE49-F238E27FC236}">
                    <a16:creationId xmlns:a16="http://schemas.microsoft.com/office/drawing/2014/main" id="{FDF89E47-FCA2-44EE-9DF5-B84274925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>
                <a:extLst>
                  <a:ext uri="{FF2B5EF4-FFF2-40B4-BE49-F238E27FC236}">
                    <a16:creationId xmlns:a16="http://schemas.microsoft.com/office/drawing/2014/main" id="{C65C01AF-5EE9-416F-9CE4-A0CBDA222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39641BD5-077A-42D5-A668-8C16B7878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8969264-8621-440D-B499-738420B43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58FFDE-FA29-4850-92E5-45907E2B6C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640DAF-4F34-43FC-9812-29EBDB7FB2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charset="0"/>
                <a:cs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B16D78-BB0F-4A29-8904-11F9E4990B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048799BE-F5D4-4371-9FA3-7230E0F7846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AF17E2B-2FCB-48BC-8F05-AB79AFB263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55675" y="1025525"/>
            <a:ext cx="7864475" cy="434657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第</a:t>
            </a:r>
            <a:r>
              <a:rPr kumimoji="0" lang="zh-CN" altLang="zh-CN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7</a:t>
            </a:r>
            <a:r>
              <a:rPr kumimoji="0" lang="zh-CN" altLang="en-US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讲</a:t>
            </a:r>
            <a:r>
              <a:rPr kumimoji="0" lang="en-US" altLang="zh-CN" sz="2000" b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:</a:t>
            </a:r>
            <a:r>
              <a:rPr kumimoji="0" lang="en-US" altLang="zh-CN" sz="16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 </a:t>
            </a:r>
            <a:br>
              <a:rPr kumimoji="0" lang="en-US" altLang="zh-CN" sz="16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2400" b="1" i="1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en-US" altLang="zh-CN" sz="1800" b="1"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en-US" altLang="zh-CN" sz="1800" b="1">
                <a:ea typeface="楷体_GB2312" pitchFamily="49" charset="-122"/>
                <a:cs typeface="Tahoma" panose="020B0604030504040204" pitchFamily="34" charset="0"/>
              </a:rPr>
              <a:t>	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关系模型的其它相关知识</a:t>
            </a:r>
            <a:b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br>
              <a:rPr kumimoji="0" lang="zh-CN" altLang="en-US" sz="200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60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br>
              <a:rPr kumimoji="0" lang="zh-CN" altLang="en-US" sz="160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600"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r>
              <a:rPr kumimoji="0" lang="zh-CN" altLang="en-US" sz="18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单 位：</a:t>
            </a:r>
            <a:r>
              <a:rPr kumimoji="0" lang="zh-CN" altLang="en-US" sz="1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重庆大学计算机学院</a:t>
            </a:r>
            <a:r>
              <a:rPr kumimoji="0" lang="zh-CN" altLang="en-US" sz="18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</a:t>
            </a:r>
            <a:br>
              <a:rPr kumimoji="0" lang="zh-CN" altLang="en-US" sz="18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</a:br>
            <a:r>
              <a:rPr kumimoji="0" lang="zh-CN" altLang="en-US" sz="18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  <a:cs typeface="Tahoma" panose="020B0604030504040204" pitchFamily="34" charset="0"/>
              </a:rPr>
              <a:t>		</a:t>
            </a:r>
            <a:endParaRPr kumimoji="0" lang="en-US" altLang="zh-CN" sz="1800">
              <a:solidFill>
                <a:srgbClr val="0066FF"/>
              </a:solidFill>
              <a:latin typeface="Times New Roman" panose="02020603050405020304" pitchFamily="18" charset="0"/>
              <a:ea typeface="楷体_GB2312" pitchFamily="49" charset="-122"/>
              <a:cs typeface="Tahoma" panose="020B0604030504040204" pitchFamily="34" charset="0"/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AC26C6A-2A97-446C-88E5-4D8C9FB3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-----------------------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5">
            <a:extLst>
              <a:ext uri="{FF2B5EF4-FFF2-40B4-BE49-F238E27FC236}">
                <a16:creationId xmlns:a16="http://schemas.microsoft.com/office/drawing/2014/main" id="{AD958B60-D30F-4485-BE55-66FF507A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45EF9-3645-4EDF-BDFE-3C3C36195C9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8339FEE-A30A-46C1-B4CA-9DE6DB9A3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731838"/>
            <a:ext cx="7772400" cy="857250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（三）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赋值运算</a:t>
            </a:r>
            <a:b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Assignment Operation)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E7672A4-1055-4B56-B470-456BF198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1612900"/>
            <a:ext cx="7912100" cy="4841875"/>
          </a:xfrm>
        </p:spPr>
        <p:txBody>
          <a:bodyPr/>
          <a:lstStyle/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The assignment operation (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provides a convenient way to express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complex queries.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marL="628650" lvl="1" indent="-285750">
              <a:lnSpc>
                <a:spcPts val="2000"/>
              </a:lnSpc>
              <a:spcBef>
                <a:spcPct val="0"/>
              </a:spcBef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18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Write query as </a:t>
            </a: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sequential program consisting of</a:t>
            </a:r>
          </a:p>
          <a:p>
            <a:pPr marL="1085850" lvl="2">
              <a:lnSpc>
                <a:spcPts val="2000"/>
              </a:lnSpc>
              <a:spcBef>
                <a:spcPct val="0"/>
              </a:spcBef>
            </a:pP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series of assignments </a:t>
            </a:r>
          </a:p>
          <a:p>
            <a:pPr marL="1085850" lvl="2">
              <a:lnSpc>
                <a:spcPts val="2000"/>
              </a:lnSpc>
              <a:spcBef>
                <a:spcPct val="0"/>
              </a:spcBef>
            </a:pP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 indent="-285750">
              <a:lnSpc>
                <a:spcPts val="2000"/>
              </a:lnSpc>
              <a:spcBef>
                <a:spcPct val="0"/>
              </a:spcBef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Assignment must always be made to a </a:t>
            </a:r>
            <a:r>
              <a:rPr lang="en-US" altLang="zh-CN" sz="18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temporary relation variable.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案例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5: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Write 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 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as : </a:t>
            </a:r>
          </a:p>
          <a:p>
            <a:pPr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temp1</a:t>
            </a:r>
            <a:r>
              <a:rPr lang="en-US" altLang="zh-CN" sz="2000" baseline="30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</a:t>
            </a:r>
            <a:r>
              <a:rPr lang="en-US" altLang="zh-CN" sz="2000" i="1" baseline="-25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R-S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);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temp2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</a:t>
            </a:r>
            <a:r>
              <a:rPr lang="en-US" altLang="zh-CN" sz="2000" i="1" baseline="-25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R-S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((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temp1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x 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– </a:t>
            </a:r>
            <a:r>
              <a:rPr lang="en-US" altLang="zh-CN" sz="2000" i="1" baseline="-25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R-S,S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));</a:t>
            </a:r>
            <a:b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result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temp1</a:t>
            </a: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–</a:t>
            </a:r>
            <a:r>
              <a:rPr lang="en-US" altLang="zh-CN" sz="2000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temp2</a:t>
            </a:r>
            <a:endParaRPr lang="en-US" altLang="zh-CN" sz="200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28650" lvl="1" indent="-285750">
              <a:lnSpc>
                <a:spcPts val="2000"/>
              </a:lnSpc>
              <a:spcBef>
                <a:spcPct val="0"/>
              </a:spcBef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 indent="-285750">
              <a:lnSpc>
                <a:spcPts val="2000"/>
              </a:lnSpc>
              <a:spcBef>
                <a:spcPct val="0"/>
              </a:spcBef>
            </a:pPr>
            <a:r>
              <a:rPr lang="en-US" altLang="zh-CN" sz="18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May use variable in subsequent expressions.</a:t>
            </a:r>
          </a:p>
        </p:txBody>
      </p:sp>
      <p:sp>
        <p:nvSpPr>
          <p:cNvPr id="89093" name="AutoShape 5">
            <a:extLst>
              <a:ext uri="{FF2B5EF4-FFF2-40B4-BE49-F238E27FC236}">
                <a16:creationId xmlns:a16="http://schemas.microsoft.com/office/drawing/2014/main" id="{2EFEFE1E-050B-41DA-BB9E-C11AA600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806450"/>
            <a:ext cx="2441575" cy="771525"/>
          </a:xfrm>
          <a:prstGeom prst="cloudCallout">
            <a:avLst>
              <a:gd name="adj1" fmla="val -42297"/>
              <a:gd name="adj2" fmla="val 737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2A2A39"/>
                </a:solidFill>
              </a:rPr>
              <a:t>*</a:t>
            </a:r>
            <a:r>
              <a:rPr lang="zh-CN" altLang="en-US" sz="1800">
                <a:solidFill>
                  <a:srgbClr val="2A2A39"/>
                </a:solidFill>
              </a:rPr>
              <a:t>何谓赋值运算？</a:t>
            </a:r>
          </a:p>
        </p:txBody>
      </p:sp>
      <p:sp>
        <p:nvSpPr>
          <p:cNvPr id="23557" name="Rectangle 66">
            <a:extLst>
              <a:ext uri="{FF2B5EF4-FFF2-40B4-BE49-F238E27FC236}">
                <a16:creationId xmlns:a16="http://schemas.microsoft.com/office/drawing/2014/main" id="{EC4FCABA-69E7-4A6A-B1ED-EAAE284F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101600"/>
            <a:ext cx="453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.3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附加的关系代数运算</a:t>
            </a:r>
            <a:endParaRPr kumimoji="0" lang="en-US" altLang="zh-CN" sz="24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904DE00F-7950-49DA-B890-AED9C979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5422900"/>
            <a:ext cx="2152650" cy="762000"/>
          </a:xfrm>
          <a:prstGeom prst="cloudCallout">
            <a:avLst>
              <a:gd name="adj1" fmla="val -45676"/>
              <a:gd name="adj2" fmla="val 73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增强查询操作能力吗？</a:t>
            </a:r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9FAF00BC-BEB2-4338-9472-B51527D16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513388"/>
            <a:ext cx="5930900" cy="881062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000" i="1">
                <a:solidFill>
                  <a:srgbClr val="FFFFFF"/>
                </a:solidFill>
              </a:rPr>
              <a:t>不会增强</a:t>
            </a:r>
            <a:r>
              <a:rPr lang="en-US" altLang="zh-CN" sz="2000" i="1">
                <a:solidFill>
                  <a:srgbClr val="FFFFFF"/>
                </a:solidFill>
              </a:rPr>
              <a:t>(</a:t>
            </a:r>
            <a:r>
              <a:rPr lang="zh-CN" altLang="en-US" sz="2000" i="1">
                <a:solidFill>
                  <a:srgbClr val="FFFFFF"/>
                </a:solidFill>
              </a:rPr>
              <a:t>用例示说明</a:t>
            </a:r>
            <a:r>
              <a:rPr lang="en-US" altLang="zh-CN" sz="2000" i="1">
                <a:solidFill>
                  <a:srgbClr val="FFFFFF"/>
                </a:solidFill>
              </a:rPr>
              <a:t>)</a:t>
            </a:r>
            <a:r>
              <a:rPr lang="zh-CN" altLang="en-US" sz="2000" i="1">
                <a:solidFill>
                  <a:srgbClr val="FFFFFF"/>
                </a:solidFill>
              </a:rPr>
              <a:t>！</a:t>
            </a:r>
            <a:r>
              <a:rPr lang="zh-CN" altLang="en-US" sz="2000">
                <a:solidFill>
                  <a:srgbClr val="FFFFFF"/>
                </a:solidFill>
              </a:rPr>
              <a:t>因为对关系</a:t>
            </a:r>
            <a:r>
              <a:rPr lang="en-US" altLang="zh-CN" sz="2000">
                <a:solidFill>
                  <a:srgbClr val="FFFFFF"/>
                </a:solidFill>
              </a:rPr>
              <a:t>r</a:t>
            </a:r>
            <a:r>
              <a:rPr lang="zh-CN" altLang="en-US" sz="2000">
                <a:solidFill>
                  <a:srgbClr val="FFFFFF"/>
                </a:solidFill>
              </a:rPr>
              <a:t>和</a:t>
            </a:r>
            <a:r>
              <a:rPr lang="en-US" altLang="zh-CN" sz="2000">
                <a:solidFill>
                  <a:srgbClr val="FFFFFF"/>
                </a:solidFill>
              </a:rPr>
              <a:t>s</a:t>
            </a:r>
            <a:r>
              <a:rPr lang="zh-CN" altLang="en-US" sz="2000">
                <a:solidFill>
                  <a:srgbClr val="FFFFFF"/>
                </a:solidFill>
              </a:rPr>
              <a:t>有</a:t>
            </a:r>
            <a:r>
              <a:rPr lang="en-US" altLang="zh-CN" sz="2000" i="1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</a:t>
            </a:r>
            <a:r>
              <a:rPr lang="en-US" altLang="zh-CN" sz="2000" i="1">
                <a:solidFill>
                  <a:srgbClr val="FFFFFF"/>
                </a:solidFill>
              </a:rPr>
              <a:t>s= </a:t>
            </a:r>
            <a:endParaRPr lang="zh-CN" altLang="en-US" sz="2000">
              <a:solidFill>
                <a:srgbClr val="FFFFFF"/>
              </a:solidFill>
            </a:endParaRPr>
          </a:p>
          <a:p>
            <a:pPr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R-S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)-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R-S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((</a:t>
            </a:r>
            <a:r>
              <a:rPr lang="en-US" altLang="zh-CN" sz="2000" i="1" baseline="-25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R-S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)x </a:t>
            </a:r>
            <a:r>
              <a:rPr lang="en-US" altLang="zh-CN" sz="2000" i="1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s 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)–</a:t>
            </a:r>
            <a:r>
              <a:rPr lang="en-US" altLang="zh-CN" sz="2000" i="1" baseline="-25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R-S,S 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))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E5E7A8-ABC5-43C0-A859-2706F5A5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4535488"/>
            <a:ext cx="27495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运算结果可赋值给临时</a:t>
            </a:r>
            <a:endParaRPr kumimoji="0" lang="en-US" altLang="zh-CN" sz="2000" b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关系变量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仍为关系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endParaRPr kumimoji="0" lang="en-US" altLang="zh-CN" sz="2000" b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并且可继续参与运算！</a:t>
            </a:r>
            <a:endParaRPr kumimoji="0" lang="zh-CN" altLang="en-US" sz="20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59">
            <a:extLst>
              <a:ext uri="{FF2B5EF4-FFF2-40B4-BE49-F238E27FC236}">
                <a16:creationId xmlns:a16="http://schemas.microsoft.com/office/drawing/2014/main" id="{5D9F8F71-371F-4F9B-B0C6-F51EAEA01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6051550"/>
            <a:ext cx="6872288" cy="7016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i="1">
                <a:solidFill>
                  <a:schemeClr val="bg1"/>
                </a:solidFill>
              </a:rPr>
              <a:t>查询能力不会增强！</a:t>
            </a:r>
            <a:endParaRPr lang="zh-CN" altLang="en-US" sz="2000">
              <a:solidFill>
                <a:schemeClr val="bg1"/>
              </a:solidFill>
            </a:endParaRPr>
          </a:p>
          <a:p>
            <a:pPr marL="0" lvl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r    s</a:t>
            </a:r>
            <a:r>
              <a:rPr lang="zh-CN" altLang="en-US" sz="1800">
                <a:solidFill>
                  <a:schemeClr val="bg1"/>
                </a:solidFill>
              </a:rPr>
              <a:t>＝</a:t>
            </a:r>
            <a:r>
              <a:rPr lang="en-US" altLang="zh-CN" sz="1800">
                <a:solidFill>
                  <a:schemeClr val="bg1"/>
                </a:solidFill>
              </a:rPr>
              <a:t> (r   s) U (</a:t>
            </a:r>
            <a:r>
              <a:rPr lang="en-US" altLang="zh-CN" sz="1800" i="1">
                <a:solidFill>
                  <a:schemeClr val="bg1"/>
                </a:solidFill>
              </a:rPr>
              <a:t>r </a:t>
            </a:r>
            <a:r>
              <a:rPr lang="en-US" altLang="zh-CN" sz="1800">
                <a:solidFill>
                  <a:schemeClr val="bg1"/>
                </a:solidFill>
                <a:latin typeface="Helvetica" panose="020B0604020202020204" pitchFamily="34" charset="0"/>
              </a:rPr>
              <a:t>–</a:t>
            </a:r>
            <a:r>
              <a:rPr lang="en-US" altLang="zh-CN" sz="1800">
                <a:solidFill>
                  <a:schemeClr val="bg1"/>
                </a:solidFill>
              </a:rPr>
              <a:t> ∏</a:t>
            </a:r>
            <a:r>
              <a:rPr lang="en-US" altLang="zh-CN" sz="2400" i="1" baseline="-25000">
                <a:solidFill>
                  <a:schemeClr val="bg1"/>
                </a:solidFill>
              </a:rPr>
              <a:t>R</a:t>
            </a:r>
            <a:r>
              <a:rPr lang="en-US" altLang="zh-CN" sz="1800">
                <a:solidFill>
                  <a:schemeClr val="bg1"/>
                </a:solidFill>
              </a:rPr>
              <a:t>(</a:t>
            </a:r>
            <a:r>
              <a:rPr lang="en-US" altLang="zh-CN" sz="1800" i="1">
                <a:solidFill>
                  <a:schemeClr val="bg1"/>
                </a:solidFill>
              </a:rPr>
              <a:t>r   s</a:t>
            </a:r>
            <a:r>
              <a:rPr lang="en-US" altLang="zh-CN" sz="1800">
                <a:solidFill>
                  <a:schemeClr val="bg1"/>
                </a:solidFill>
              </a:rPr>
              <a:t>) × {(</a:t>
            </a:r>
            <a:r>
              <a:rPr lang="en-US" altLang="zh-CN" sz="1800" i="1">
                <a:solidFill>
                  <a:schemeClr val="bg1"/>
                </a:solidFill>
              </a:rPr>
              <a:t>null, </a:t>
            </a:r>
            <a:r>
              <a:rPr lang="en-US" altLang="zh-CN" sz="1800" i="1">
                <a:solidFill>
                  <a:schemeClr val="bg1"/>
                </a:solidFill>
                <a:latin typeface="Helvetica" panose="020B0604020202020204" pitchFamily="34" charset="0"/>
              </a:rPr>
              <a:t>…</a:t>
            </a:r>
            <a:r>
              <a:rPr lang="en-US" altLang="zh-CN" sz="1800" i="1">
                <a:solidFill>
                  <a:schemeClr val="bg1"/>
                </a:solidFill>
              </a:rPr>
              <a:t>, null</a:t>
            </a:r>
            <a:r>
              <a:rPr lang="en-US" altLang="zh-CN" sz="1800">
                <a:solidFill>
                  <a:schemeClr val="bg1"/>
                </a:solidFill>
              </a:rPr>
              <a:t>)}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4" name="幻灯片编号占位符 5">
            <a:extLst>
              <a:ext uri="{FF2B5EF4-FFF2-40B4-BE49-F238E27FC236}">
                <a16:creationId xmlns:a16="http://schemas.microsoft.com/office/drawing/2014/main" id="{4AC655AB-E4AC-44C4-A9E4-C2AFDD16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4838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D1068-69B0-46CC-8999-228500F30490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101446" name="Rectangle 70">
            <a:extLst>
              <a:ext uri="{FF2B5EF4-FFF2-40B4-BE49-F238E27FC236}">
                <a16:creationId xmlns:a16="http://schemas.microsoft.com/office/drawing/2014/main" id="{053A6CF0-D9BA-4E24-83F6-2CA1F6FC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747963"/>
            <a:ext cx="42354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Join(</a:t>
            </a:r>
            <a:r>
              <a:rPr kumimoji="0"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自然连接</a:t>
            </a:r>
            <a:r>
              <a:rPr kumimoji="0"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</a:p>
          <a:p>
            <a:pPr>
              <a:spcBef>
                <a:spcPct val="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0" lang="en-US" altLang="zh-CN" sz="1800" i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i="1">
                <a:solidFill>
                  <a:srgbClr val="2A2A39"/>
                </a:solidFill>
                <a:latin typeface="Times New Roman" panose="02020603050405020304" pitchFamily="18" charset="0"/>
              </a:rPr>
              <a:t>instructor       teaches</a:t>
            </a:r>
            <a:endParaRPr kumimoji="0" lang="en-US" altLang="zh-CN" sz="1800" i="1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400" name="Rectangle 24">
            <a:extLst>
              <a:ext uri="{FF2B5EF4-FFF2-40B4-BE49-F238E27FC236}">
                <a16:creationId xmlns:a16="http://schemas.microsoft.com/office/drawing/2014/main" id="{5D5CB2F9-84DD-4C56-8DF8-181AC296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479800"/>
            <a:ext cx="423545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Outer Join(</a:t>
            </a: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左外连接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  <a:endParaRPr lang="zh-CN" altLang="en-US" sz="18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zh-CN" sz="1200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1600" i="1">
                <a:solidFill>
                  <a:srgbClr val="2A2A39"/>
                </a:solidFill>
                <a:latin typeface="Times New Roman" panose="02020603050405020304" pitchFamily="18" charset="0"/>
              </a:rPr>
              <a:t>instructor          teaches</a:t>
            </a:r>
          </a:p>
        </p:txBody>
      </p:sp>
      <p:sp>
        <p:nvSpPr>
          <p:cNvPr id="101430" name="Rectangle 54">
            <a:extLst>
              <a:ext uri="{FF2B5EF4-FFF2-40B4-BE49-F238E27FC236}">
                <a16:creationId xmlns:a16="http://schemas.microsoft.com/office/drawing/2014/main" id="{F3105B81-E5EE-40D4-8874-C46C7192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5380038"/>
            <a:ext cx="35829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Full Outer Join(</a:t>
            </a: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全外连接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  <a:endParaRPr lang="zh-CN" altLang="en-US" sz="18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000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1600" i="1">
                <a:solidFill>
                  <a:srgbClr val="2A2A39"/>
                </a:solidFill>
                <a:latin typeface="Times New Roman" panose="02020603050405020304" pitchFamily="18" charset="0"/>
              </a:rPr>
              <a:t>instructor         teaches</a:t>
            </a:r>
          </a:p>
        </p:txBody>
      </p:sp>
      <p:sp>
        <p:nvSpPr>
          <p:cNvPr id="101438" name="Rectangle 62">
            <a:extLst>
              <a:ext uri="{FF2B5EF4-FFF2-40B4-BE49-F238E27FC236}">
                <a16:creationId xmlns:a16="http://schemas.microsoft.com/office/drawing/2014/main" id="{30B3BC85-B677-41A3-B3DD-63A996B1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4313238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 Outer Join(</a:t>
            </a:r>
            <a:r>
              <a:rPr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右外连接</a:t>
            </a:r>
            <a:r>
              <a:rPr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  <a:endParaRPr lang="zh-CN" altLang="en-US" sz="18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i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i="1">
                <a:solidFill>
                  <a:srgbClr val="2A2A39"/>
                </a:solidFill>
                <a:latin typeface="Times New Roman" panose="02020603050405020304" pitchFamily="18" charset="0"/>
              </a:rPr>
              <a:t>instructor        teaches</a:t>
            </a:r>
          </a:p>
        </p:txBody>
      </p:sp>
      <p:sp>
        <p:nvSpPr>
          <p:cNvPr id="25607" name="AutoShape 29">
            <a:extLst>
              <a:ext uri="{FF2B5EF4-FFF2-40B4-BE49-F238E27FC236}">
                <a16:creationId xmlns:a16="http://schemas.microsoft.com/office/drawing/2014/main" id="{D375F80C-9C6A-491A-97E3-95EE6497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836613"/>
            <a:ext cx="2555875" cy="1106487"/>
          </a:xfrm>
          <a:prstGeom prst="cloudCallout">
            <a:avLst>
              <a:gd name="adj1" fmla="val -46731"/>
              <a:gd name="adj2" fmla="val 6075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有几种外连接运算，与自然连接的区别？</a:t>
            </a:r>
          </a:p>
        </p:txBody>
      </p:sp>
      <p:sp>
        <p:nvSpPr>
          <p:cNvPr id="101457" name="AutoShape 81">
            <a:extLst>
              <a:ext uri="{FF2B5EF4-FFF2-40B4-BE49-F238E27FC236}">
                <a16:creationId xmlns:a16="http://schemas.microsoft.com/office/drawing/2014/main" id="{28CF39B6-09EA-469D-A4AD-86FACB19F84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804988" y="31877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9" name="Group 83">
            <a:extLst>
              <a:ext uri="{FF2B5EF4-FFF2-40B4-BE49-F238E27FC236}">
                <a16:creationId xmlns:a16="http://schemas.microsoft.com/office/drawing/2014/main" id="{9DAEB48B-122D-4767-82F6-46C51C2940D3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2646363"/>
            <a:ext cx="4686300" cy="539750"/>
            <a:chOff x="950" y="1379"/>
            <a:chExt cx="3521" cy="599"/>
          </a:xfrm>
        </p:grpSpPr>
        <p:sp>
          <p:nvSpPr>
            <p:cNvPr id="25674" name="Rectangle 84">
              <a:extLst>
                <a:ext uri="{FF2B5EF4-FFF2-40B4-BE49-F238E27FC236}">
                  <a16:creationId xmlns:a16="http://schemas.microsoft.com/office/drawing/2014/main" id="{8D4361B4-0DF7-4917-B80E-84E931C3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379"/>
              <a:ext cx="759" cy="2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75" name="Rectangle 85">
              <a:extLst>
                <a:ext uri="{FF2B5EF4-FFF2-40B4-BE49-F238E27FC236}">
                  <a16:creationId xmlns:a16="http://schemas.microsoft.com/office/drawing/2014/main" id="{57AAA161-C805-4698-BF2D-310DBAA53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79"/>
              <a:ext cx="835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dept_name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76" name="Rectangle 86">
              <a:extLst>
                <a:ext uri="{FF2B5EF4-FFF2-40B4-BE49-F238E27FC236}">
                  <a16:creationId xmlns:a16="http://schemas.microsoft.com/office/drawing/2014/main" id="{D05AABF2-649B-4A19-BD05-78BA1368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594"/>
              <a:ext cx="7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</p:txBody>
        </p:sp>
        <p:sp>
          <p:nvSpPr>
            <p:cNvPr id="25677" name="Rectangle 87">
              <a:extLst>
                <a:ext uri="{FF2B5EF4-FFF2-40B4-BE49-F238E27FC236}">
                  <a16:creationId xmlns:a16="http://schemas.microsoft.com/office/drawing/2014/main" id="{A495286E-9165-4845-8142-F1B06ADFA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594"/>
              <a:ext cx="85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Finance</a:t>
              </a:r>
            </a:p>
          </p:txBody>
        </p:sp>
        <p:sp>
          <p:nvSpPr>
            <p:cNvPr id="25678" name="Rectangle 88">
              <a:extLst>
                <a:ext uri="{FF2B5EF4-FFF2-40B4-BE49-F238E27FC236}">
                  <a16:creationId xmlns:a16="http://schemas.microsoft.com/office/drawing/2014/main" id="{956F0C66-E65E-4C81-8168-FD8789B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1379"/>
              <a:ext cx="922" cy="2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course_id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79" name="Rectangle 89">
              <a:extLst>
                <a:ext uri="{FF2B5EF4-FFF2-40B4-BE49-F238E27FC236}">
                  <a16:creationId xmlns:a16="http://schemas.microsoft.com/office/drawing/2014/main" id="{619F357A-59FB-4AE5-A2E7-0BC001EA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594"/>
              <a:ext cx="92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CS-101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FIN-201</a:t>
              </a:r>
            </a:p>
          </p:txBody>
        </p:sp>
        <p:sp>
          <p:nvSpPr>
            <p:cNvPr id="25680" name="Rectangle 90">
              <a:extLst>
                <a:ext uri="{FF2B5EF4-FFF2-40B4-BE49-F238E27FC236}">
                  <a16:creationId xmlns:a16="http://schemas.microsoft.com/office/drawing/2014/main" id="{1B0F355A-E398-409F-BF33-C1DCB415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37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81" name="Rectangle 91">
              <a:extLst>
                <a:ext uri="{FF2B5EF4-FFF2-40B4-BE49-F238E27FC236}">
                  <a16:creationId xmlns:a16="http://schemas.microsoft.com/office/drawing/2014/main" id="{5EF74702-B7A2-4113-995B-57B95616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594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Srinivasan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Wu</a:t>
              </a:r>
            </a:p>
          </p:txBody>
        </p:sp>
      </p:grpSp>
      <p:grpSp>
        <p:nvGrpSpPr>
          <p:cNvPr id="101401" name="Group 25">
            <a:extLst>
              <a:ext uri="{FF2B5EF4-FFF2-40B4-BE49-F238E27FC236}">
                <a16:creationId xmlns:a16="http://schemas.microsoft.com/office/drawing/2014/main" id="{CCC31106-8ADF-4C7D-AE60-F9EC55EAF4A6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913188"/>
            <a:ext cx="288925" cy="119062"/>
            <a:chOff x="1225" y="2417"/>
            <a:chExt cx="261" cy="132"/>
          </a:xfrm>
        </p:grpSpPr>
        <p:sp>
          <p:nvSpPr>
            <p:cNvPr id="25671" name="AutoShape 26">
              <a:extLst>
                <a:ext uri="{FF2B5EF4-FFF2-40B4-BE49-F238E27FC236}">
                  <a16:creationId xmlns:a16="http://schemas.microsoft.com/office/drawing/2014/main" id="{42DA89DB-9DC9-408B-8821-4EA34FB411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72" name="Line 27">
              <a:extLst>
                <a:ext uri="{FF2B5EF4-FFF2-40B4-BE49-F238E27FC236}">
                  <a16:creationId xmlns:a16="http://schemas.microsoft.com/office/drawing/2014/main" id="{4F31F419-D2BB-402A-B455-F96CA7F0E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3" name="Line 28">
              <a:extLst>
                <a:ext uri="{FF2B5EF4-FFF2-40B4-BE49-F238E27FC236}">
                  <a16:creationId xmlns:a16="http://schemas.microsoft.com/office/drawing/2014/main" id="{5AF83088-80D8-416C-AFFB-C9D6B75A3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1444" name="Group 68">
            <a:extLst>
              <a:ext uri="{FF2B5EF4-FFF2-40B4-BE49-F238E27FC236}">
                <a16:creationId xmlns:a16="http://schemas.microsoft.com/office/drawing/2014/main" id="{B84F812C-266B-43F3-A0AE-B00AD21BC0F3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5764213"/>
            <a:ext cx="258762" cy="144462"/>
            <a:chOff x="1017" y="3024"/>
            <a:chExt cx="244" cy="96"/>
          </a:xfrm>
        </p:grpSpPr>
        <p:sp>
          <p:nvSpPr>
            <p:cNvPr id="25666" name="AutoShape 56">
              <a:extLst>
                <a:ext uri="{FF2B5EF4-FFF2-40B4-BE49-F238E27FC236}">
                  <a16:creationId xmlns:a16="http://schemas.microsoft.com/office/drawing/2014/main" id="{9A7A826C-B76F-4632-BF16-400D2975FD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89" y="3024"/>
              <a:ext cx="96" cy="96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67" name="Line 57">
              <a:extLst>
                <a:ext uri="{FF2B5EF4-FFF2-40B4-BE49-F238E27FC236}">
                  <a16:creationId xmlns:a16="http://schemas.microsoft.com/office/drawing/2014/main" id="{020A3F7F-4890-4DEB-A387-46D4D44DC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3030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58">
              <a:extLst>
                <a:ext uri="{FF2B5EF4-FFF2-40B4-BE49-F238E27FC236}">
                  <a16:creationId xmlns:a16="http://schemas.microsoft.com/office/drawing/2014/main" id="{0CC753B4-CF12-4A90-8C86-F087DA6F5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" y="3117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Line 59">
              <a:extLst>
                <a:ext uri="{FF2B5EF4-FFF2-40B4-BE49-F238E27FC236}">
                  <a16:creationId xmlns:a16="http://schemas.microsoft.com/office/drawing/2014/main" id="{7B61F1D2-869F-4536-BD7C-4E68829A1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" y="3117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0" name="Line 60">
              <a:extLst>
                <a:ext uri="{FF2B5EF4-FFF2-40B4-BE49-F238E27FC236}">
                  <a16:creationId xmlns:a16="http://schemas.microsoft.com/office/drawing/2014/main" id="{9B9EF26B-547F-47C0-B994-29962A0A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3024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1439" name="Group 63">
            <a:extLst>
              <a:ext uri="{FF2B5EF4-FFF2-40B4-BE49-F238E27FC236}">
                <a16:creationId xmlns:a16="http://schemas.microsoft.com/office/drawing/2014/main" id="{3D111A11-FED3-4874-87BC-4B6F1BA850B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4822825"/>
            <a:ext cx="228600" cy="139700"/>
            <a:chOff x="1050" y="991"/>
            <a:chExt cx="167" cy="99"/>
          </a:xfrm>
        </p:grpSpPr>
        <p:sp>
          <p:nvSpPr>
            <p:cNvPr id="25663" name="AutoShape 64">
              <a:extLst>
                <a:ext uri="{FF2B5EF4-FFF2-40B4-BE49-F238E27FC236}">
                  <a16:creationId xmlns:a16="http://schemas.microsoft.com/office/drawing/2014/main" id="{15AC2C93-BFCD-4315-83AF-426F5C2EDE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64" name="Line 65">
              <a:extLst>
                <a:ext uri="{FF2B5EF4-FFF2-40B4-BE49-F238E27FC236}">
                  <a16:creationId xmlns:a16="http://schemas.microsoft.com/office/drawing/2014/main" id="{9B339614-4CD8-4BCD-AD8F-A2293F815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5" name="Line 66">
              <a:extLst>
                <a:ext uri="{FF2B5EF4-FFF2-40B4-BE49-F238E27FC236}">
                  <a16:creationId xmlns:a16="http://schemas.microsoft.com/office/drawing/2014/main" id="{21401122-6291-4188-9359-C6013E876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13" name="Group 92">
            <a:extLst>
              <a:ext uri="{FF2B5EF4-FFF2-40B4-BE49-F238E27FC236}">
                <a16:creationId xmlns:a16="http://schemas.microsoft.com/office/drawing/2014/main" id="{073F2891-C6D2-489E-AB9D-0C569F39CF14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3265488"/>
            <a:ext cx="4608513" cy="779462"/>
            <a:chOff x="966" y="2730"/>
            <a:chExt cx="3521" cy="759"/>
          </a:xfrm>
        </p:grpSpPr>
        <p:sp>
          <p:nvSpPr>
            <p:cNvPr id="25655" name="Rectangle 93">
              <a:extLst>
                <a:ext uri="{FF2B5EF4-FFF2-40B4-BE49-F238E27FC236}">
                  <a16:creationId xmlns:a16="http://schemas.microsoft.com/office/drawing/2014/main" id="{6AEA82DA-B475-4115-B368-B68CB98C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730"/>
              <a:ext cx="759" cy="2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56" name="Rectangle 94">
              <a:extLst>
                <a:ext uri="{FF2B5EF4-FFF2-40B4-BE49-F238E27FC236}">
                  <a16:creationId xmlns:a16="http://schemas.microsoft.com/office/drawing/2014/main" id="{AF9F10A4-7456-4B34-9A0D-ABAA9966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730"/>
              <a:ext cx="83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dept_name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57" name="Rectangle 95">
              <a:extLst>
                <a:ext uri="{FF2B5EF4-FFF2-40B4-BE49-F238E27FC236}">
                  <a16:creationId xmlns:a16="http://schemas.microsoft.com/office/drawing/2014/main" id="{7C033C0B-0ECB-4105-9F39-1568F107F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950"/>
              <a:ext cx="777" cy="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15151</a:t>
              </a:r>
            </a:p>
          </p:txBody>
        </p:sp>
        <p:sp>
          <p:nvSpPr>
            <p:cNvPr id="25658" name="Rectangle 96">
              <a:extLst>
                <a:ext uri="{FF2B5EF4-FFF2-40B4-BE49-F238E27FC236}">
                  <a16:creationId xmlns:a16="http://schemas.microsoft.com/office/drawing/2014/main" id="{593AFE78-E6E4-4004-8C84-65B9F328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950"/>
              <a:ext cx="855" cy="5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Finance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Music</a:t>
              </a:r>
            </a:p>
          </p:txBody>
        </p:sp>
        <p:sp>
          <p:nvSpPr>
            <p:cNvPr id="25659" name="Rectangle 97">
              <a:extLst>
                <a:ext uri="{FF2B5EF4-FFF2-40B4-BE49-F238E27FC236}">
                  <a16:creationId xmlns:a16="http://schemas.microsoft.com/office/drawing/2014/main" id="{BBC6E799-1B03-4A0E-A498-C97B583A2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730"/>
              <a:ext cx="922" cy="2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course_id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60" name="Rectangle 98">
              <a:extLst>
                <a:ext uri="{FF2B5EF4-FFF2-40B4-BE49-F238E27FC236}">
                  <a16:creationId xmlns:a16="http://schemas.microsoft.com/office/drawing/2014/main" id="{4FCB25E7-AE1C-4E69-AF7C-7F7523C3E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950"/>
              <a:ext cx="890" cy="5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CS-101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FIN-201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800000"/>
                  </a:solidFill>
                  <a:latin typeface="Helvetica" panose="020B0604020202020204" pitchFamily="34" charset="0"/>
                </a:rPr>
                <a:t>  null</a:t>
              </a:r>
            </a:p>
          </p:txBody>
        </p:sp>
        <p:sp>
          <p:nvSpPr>
            <p:cNvPr id="25661" name="Rectangle 99">
              <a:extLst>
                <a:ext uri="{FF2B5EF4-FFF2-40B4-BE49-F238E27FC236}">
                  <a16:creationId xmlns:a16="http://schemas.microsoft.com/office/drawing/2014/main" id="{3567C298-1226-4B90-9303-B94ABC35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273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62" name="Rectangle 100">
              <a:extLst>
                <a:ext uri="{FF2B5EF4-FFF2-40B4-BE49-F238E27FC236}">
                  <a16:creationId xmlns:a16="http://schemas.microsoft.com/office/drawing/2014/main" id="{3E8FF440-2E14-407E-A010-75D13E373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2940"/>
              <a:ext cx="1008" cy="5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Srinivasan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Wu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Mozart</a:t>
              </a:r>
            </a:p>
          </p:txBody>
        </p:sp>
      </p:grpSp>
      <p:grpSp>
        <p:nvGrpSpPr>
          <p:cNvPr id="25614" name="Group 101">
            <a:extLst>
              <a:ext uri="{FF2B5EF4-FFF2-40B4-BE49-F238E27FC236}">
                <a16:creationId xmlns:a16="http://schemas.microsoft.com/office/drawing/2014/main" id="{BC41F6F2-C230-4376-A41E-57F61AE9BB0E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127500"/>
            <a:ext cx="4608513" cy="809625"/>
            <a:chOff x="1062" y="1303"/>
            <a:chExt cx="3521" cy="754"/>
          </a:xfrm>
        </p:grpSpPr>
        <p:sp>
          <p:nvSpPr>
            <p:cNvPr id="25647" name="Rectangle 102">
              <a:extLst>
                <a:ext uri="{FF2B5EF4-FFF2-40B4-BE49-F238E27FC236}">
                  <a16:creationId xmlns:a16="http://schemas.microsoft.com/office/drawing/2014/main" id="{6378550E-1A05-4AF8-9834-CDDE1FAA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303"/>
              <a:ext cx="759" cy="1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8" name="Rectangle 103">
              <a:extLst>
                <a:ext uri="{FF2B5EF4-FFF2-40B4-BE49-F238E27FC236}">
                  <a16:creationId xmlns:a16="http://schemas.microsoft.com/office/drawing/2014/main" id="{DEBBBFCA-6E01-4CD4-8326-E16653F39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303"/>
              <a:ext cx="84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dept_name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9" name="Rectangle 104">
              <a:extLst>
                <a:ext uri="{FF2B5EF4-FFF2-40B4-BE49-F238E27FC236}">
                  <a16:creationId xmlns:a16="http://schemas.microsoft.com/office/drawing/2014/main" id="{B827C7B0-0726-46FB-ABFF-56255CBB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511"/>
              <a:ext cx="777" cy="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76766</a:t>
              </a:r>
            </a:p>
          </p:txBody>
        </p:sp>
        <p:sp>
          <p:nvSpPr>
            <p:cNvPr id="25650" name="Rectangle 105">
              <a:extLst>
                <a:ext uri="{FF2B5EF4-FFF2-40B4-BE49-F238E27FC236}">
                  <a16:creationId xmlns:a16="http://schemas.microsoft.com/office/drawing/2014/main" id="{9136EE0E-14D2-49EC-9F54-2D30600F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510"/>
              <a:ext cx="855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Finance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800000"/>
                  </a:solidFill>
                  <a:latin typeface="Helvetica" panose="020B0604020202020204" pitchFamily="34" charset="0"/>
                </a:rPr>
                <a:t>null</a:t>
              </a:r>
            </a:p>
          </p:txBody>
        </p:sp>
        <p:sp>
          <p:nvSpPr>
            <p:cNvPr id="25651" name="Rectangle 106">
              <a:extLst>
                <a:ext uri="{FF2B5EF4-FFF2-40B4-BE49-F238E27FC236}">
                  <a16:creationId xmlns:a16="http://schemas.microsoft.com/office/drawing/2014/main" id="{E5C28054-97C8-41B7-95C7-4EBD986F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1303"/>
              <a:ext cx="896" cy="1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course_id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52" name="Rectangle 107">
              <a:extLst>
                <a:ext uri="{FF2B5EF4-FFF2-40B4-BE49-F238E27FC236}">
                  <a16:creationId xmlns:a16="http://schemas.microsoft.com/office/drawing/2014/main" id="{FF026740-B426-4D63-9252-98336F08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510"/>
              <a:ext cx="890" cy="54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CS-101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FIN-201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BIO-101</a:t>
              </a:r>
              <a:endParaRPr kumimoji="0" lang="en-US" altLang="zh-CN" sz="1200" b="0" i="1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53" name="Rectangle 108">
              <a:extLst>
                <a:ext uri="{FF2B5EF4-FFF2-40B4-BE49-F238E27FC236}">
                  <a16:creationId xmlns:a16="http://schemas.microsoft.com/office/drawing/2014/main" id="{099C8D19-4F12-451F-BA37-D3E56A8B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303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54" name="Rectangle 109">
              <a:extLst>
                <a:ext uri="{FF2B5EF4-FFF2-40B4-BE49-F238E27FC236}">
                  <a16:creationId xmlns:a16="http://schemas.microsoft.com/office/drawing/2014/main" id="{62760996-2F7E-4D2C-A131-2B1E6985D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09"/>
              <a:ext cx="1008" cy="5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Srinivasan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Wu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800000"/>
                  </a:solidFill>
                  <a:latin typeface="Helvetica" panose="020B0604020202020204" pitchFamily="34" charset="0"/>
                </a:rPr>
                <a:t>null</a:t>
              </a:r>
            </a:p>
          </p:txBody>
        </p:sp>
      </p:grpSp>
      <p:grpSp>
        <p:nvGrpSpPr>
          <p:cNvPr id="25615" name="Group 110">
            <a:extLst>
              <a:ext uri="{FF2B5EF4-FFF2-40B4-BE49-F238E27FC236}">
                <a16:creationId xmlns:a16="http://schemas.microsoft.com/office/drawing/2014/main" id="{26B99488-C78B-44E0-9697-13390F23D51A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4997450"/>
            <a:ext cx="4608512" cy="979488"/>
            <a:chOff x="1158" y="2775"/>
            <a:chExt cx="3521" cy="909"/>
          </a:xfrm>
        </p:grpSpPr>
        <p:sp>
          <p:nvSpPr>
            <p:cNvPr id="25639" name="Rectangle 111">
              <a:extLst>
                <a:ext uri="{FF2B5EF4-FFF2-40B4-BE49-F238E27FC236}">
                  <a16:creationId xmlns:a16="http://schemas.microsoft.com/office/drawing/2014/main" id="{C895D9C4-CB06-4367-B3FE-12D20D68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775"/>
              <a:ext cx="759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0" name="Rectangle 112">
              <a:extLst>
                <a:ext uri="{FF2B5EF4-FFF2-40B4-BE49-F238E27FC236}">
                  <a16:creationId xmlns:a16="http://schemas.microsoft.com/office/drawing/2014/main" id="{02E00CB8-C8E3-4506-BAF2-8B0AB947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775"/>
              <a:ext cx="843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dept_name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1" name="Rectangle 113">
              <a:extLst>
                <a:ext uri="{FF2B5EF4-FFF2-40B4-BE49-F238E27FC236}">
                  <a16:creationId xmlns:a16="http://schemas.microsoft.com/office/drawing/2014/main" id="{481EF430-CD5B-496F-B00A-33343F609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983"/>
              <a:ext cx="777" cy="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15151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76766</a:t>
              </a:r>
            </a:p>
          </p:txBody>
        </p:sp>
        <p:sp>
          <p:nvSpPr>
            <p:cNvPr id="25642" name="Rectangle 114">
              <a:extLst>
                <a:ext uri="{FF2B5EF4-FFF2-40B4-BE49-F238E27FC236}">
                  <a16:creationId xmlns:a16="http://schemas.microsoft.com/office/drawing/2014/main" id="{4F388448-C9C6-4E25-8E7B-FA143921E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983"/>
              <a:ext cx="855" cy="6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Finance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Music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800000"/>
                  </a:solidFill>
                  <a:latin typeface="Helvetica" panose="020B0604020202020204" pitchFamily="34" charset="0"/>
                </a:rPr>
                <a:t>null</a:t>
              </a:r>
            </a:p>
          </p:txBody>
        </p:sp>
        <p:sp>
          <p:nvSpPr>
            <p:cNvPr id="25643" name="Rectangle 115">
              <a:extLst>
                <a:ext uri="{FF2B5EF4-FFF2-40B4-BE49-F238E27FC236}">
                  <a16:creationId xmlns:a16="http://schemas.microsoft.com/office/drawing/2014/main" id="{9B4309F8-FEF5-4924-91CE-09098653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775"/>
              <a:ext cx="896" cy="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course_id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4" name="Rectangle 116">
              <a:extLst>
                <a:ext uri="{FF2B5EF4-FFF2-40B4-BE49-F238E27FC236}">
                  <a16:creationId xmlns:a16="http://schemas.microsoft.com/office/drawing/2014/main" id="{BFAB771B-426A-4DEE-B768-06212920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2983"/>
              <a:ext cx="890" cy="6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CS-101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FIN-201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 i="1">
                  <a:solidFill>
                    <a:srgbClr val="800000"/>
                  </a:solidFill>
                  <a:latin typeface="Helvetica" panose="020B0604020202020204" pitchFamily="34" charset="0"/>
                </a:rPr>
                <a:t>null</a:t>
              </a:r>
              <a:endParaRPr kumimoji="0" lang="en-US" altLang="zh-CN" sz="1200" b="0">
                <a:solidFill>
                  <a:srgbClr val="800000"/>
                </a:solidFill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  </a:t>
              </a: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BIO-101</a:t>
              </a:r>
              <a:endParaRPr kumimoji="0" lang="en-US" altLang="zh-CN" sz="1200" b="0" i="1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5" name="Rectangle 117">
              <a:extLst>
                <a:ext uri="{FF2B5EF4-FFF2-40B4-BE49-F238E27FC236}">
                  <a16:creationId xmlns:a16="http://schemas.microsoft.com/office/drawing/2014/main" id="{D82D6E14-1302-4FFC-9575-E35B097E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775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46" name="Rectangle 118">
              <a:extLst>
                <a:ext uri="{FF2B5EF4-FFF2-40B4-BE49-F238E27FC236}">
                  <a16:creationId xmlns:a16="http://schemas.microsoft.com/office/drawing/2014/main" id="{B918402E-D109-4455-B2C8-28AAF3BDF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981"/>
              <a:ext cx="1008" cy="7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Srinivasan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Wu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Mozart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800000"/>
                  </a:solidFill>
                  <a:latin typeface="Helvetica" panose="020B0604020202020204" pitchFamily="34" charset="0"/>
                </a:rPr>
                <a:t>null</a:t>
              </a:r>
            </a:p>
          </p:txBody>
        </p:sp>
      </p:grpSp>
      <p:grpSp>
        <p:nvGrpSpPr>
          <p:cNvPr id="25616" name="Group 44">
            <a:extLst>
              <a:ext uri="{FF2B5EF4-FFF2-40B4-BE49-F238E27FC236}">
                <a16:creationId xmlns:a16="http://schemas.microsoft.com/office/drawing/2014/main" id="{D6B956DF-6CB0-4211-B7F4-7F6FC7523BA5}"/>
              </a:ext>
            </a:extLst>
          </p:cNvPr>
          <p:cNvGrpSpPr>
            <a:grpSpLocks/>
          </p:cNvGrpSpPr>
          <p:nvPr/>
        </p:nvGrpSpPr>
        <p:grpSpPr bwMode="auto">
          <a:xfrm>
            <a:off x="6532563" y="1733550"/>
            <a:ext cx="2305050" cy="825500"/>
            <a:chOff x="1536" y="2628"/>
            <a:chExt cx="2064" cy="716"/>
          </a:xfrm>
        </p:grpSpPr>
        <p:sp>
          <p:nvSpPr>
            <p:cNvPr id="25635" name="Rectangle 45">
              <a:extLst>
                <a:ext uri="{FF2B5EF4-FFF2-40B4-BE49-F238E27FC236}">
                  <a16:creationId xmlns:a16="http://schemas.microsoft.com/office/drawing/2014/main" id="{DBB068FB-9BF3-4AFA-AF72-6656E49B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28"/>
              <a:ext cx="1056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36" name="Rectangle 46">
              <a:extLst>
                <a:ext uri="{FF2B5EF4-FFF2-40B4-BE49-F238E27FC236}">
                  <a16:creationId xmlns:a16="http://schemas.microsoft.com/office/drawing/2014/main" id="{866FC2B2-A190-4446-80F0-0699EE55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28"/>
              <a:ext cx="1008" cy="1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course_id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37" name="Rectangle 47">
              <a:extLst>
                <a:ext uri="{FF2B5EF4-FFF2-40B4-BE49-F238E27FC236}">
                  <a16:creationId xmlns:a16="http://schemas.microsoft.com/office/drawing/2014/main" id="{D604A3C8-1E4E-4957-9C6E-0400C343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7"/>
              <a:ext cx="1056" cy="5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76766</a:t>
              </a:r>
            </a:p>
          </p:txBody>
        </p:sp>
        <p:sp>
          <p:nvSpPr>
            <p:cNvPr id="25638" name="Rectangle 48">
              <a:extLst>
                <a:ext uri="{FF2B5EF4-FFF2-40B4-BE49-F238E27FC236}">
                  <a16:creationId xmlns:a16="http://schemas.microsoft.com/office/drawing/2014/main" id="{16968FBE-32E7-47A0-88B3-8DE5E7DE5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7"/>
              <a:ext cx="1008" cy="5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CS-101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FIN-201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BIO-101</a:t>
              </a:r>
            </a:p>
          </p:txBody>
        </p:sp>
      </p:grpSp>
      <p:grpSp>
        <p:nvGrpSpPr>
          <p:cNvPr id="25617" name="Group 49">
            <a:extLst>
              <a:ext uri="{FF2B5EF4-FFF2-40B4-BE49-F238E27FC236}">
                <a16:creationId xmlns:a16="http://schemas.microsoft.com/office/drawing/2014/main" id="{B2C9BEF5-FA90-4659-ADF2-B888F3EE6FC7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1749425"/>
            <a:ext cx="3671887" cy="808038"/>
            <a:chOff x="1288" y="1281"/>
            <a:chExt cx="2704" cy="719"/>
          </a:xfrm>
        </p:grpSpPr>
        <p:sp>
          <p:nvSpPr>
            <p:cNvPr id="25629" name="Rectangle 50">
              <a:extLst>
                <a:ext uri="{FF2B5EF4-FFF2-40B4-BE49-F238E27FC236}">
                  <a16:creationId xmlns:a16="http://schemas.microsoft.com/office/drawing/2014/main" id="{42A653A4-C101-4FCC-AF71-C4E240A07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Comp. Sci.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Finance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Music</a:t>
              </a:r>
            </a:p>
          </p:txBody>
        </p:sp>
        <p:sp>
          <p:nvSpPr>
            <p:cNvPr id="25630" name="Rectangle 51">
              <a:extLst>
                <a:ext uri="{FF2B5EF4-FFF2-40B4-BE49-F238E27FC236}">
                  <a16:creationId xmlns:a16="http://schemas.microsoft.com/office/drawing/2014/main" id="{884E1953-CDD4-43AE-A89B-0AB7AC729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84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ID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31" name="Rectangle 52">
              <a:extLst>
                <a:ext uri="{FF2B5EF4-FFF2-40B4-BE49-F238E27FC236}">
                  <a16:creationId xmlns:a16="http://schemas.microsoft.com/office/drawing/2014/main" id="{66B9AC3E-BA82-40B6-87B6-181F97BB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284"/>
              <a:ext cx="70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dept_name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32" name="Rectangle 53">
              <a:extLst>
                <a:ext uri="{FF2B5EF4-FFF2-40B4-BE49-F238E27FC236}">
                  <a16:creationId xmlns:a16="http://schemas.microsoft.com/office/drawing/2014/main" id="{196B0767-933F-4D6E-A5B4-0575112D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12121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15151</a:t>
              </a:r>
            </a:p>
          </p:txBody>
        </p:sp>
        <p:sp>
          <p:nvSpPr>
            <p:cNvPr id="25633" name="Rectangle 54">
              <a:extLst>
                <a:ext uri="{FF2B5EF4-FFF2-40B4-BE49-F238E27FC236}">
                  <a16:creationId xmlns:a16="http://schemas.microsoft.com/office/drawing/2014/main" id="{51E9B491-EC24-4E91-8B8B-46298EFF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81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 i="1">
                  <a:solidFill>
                    <a:srgbClr val="428E5B"/>
                  </a:solidFill>
                  <a:latin typeface="Helvetica" panose="020B0604020202020204" pitchFamily="34" charset="0"/>
                </a:rPr>
                <a:t>name</a:t>
              </a:r>
              <a:endParaRPr kumimoji="0" lang="en-US" altLang="zh-CN" sz="1200" b="0">
                <a:solidFill>
                  <a:srgbClr val="428E5B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5634" name="Rectangle 55">
              <a:extLst>
                <a:ext uri="{FF2B5EF4-FFF2-40B4-BE49-F238E27FC236}">
                  <a16:creationId xmlns:a16="http://schemas.microsoft.com/office/drawing/2014/main" id="{D83BC943-6410-44C1-AF81-7BBACCE2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Srinivasan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Wu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200" b="0">
                  <a:solidFill>
                    <a:srgbClr val="428E5B"/>
                  </a:solidFill>
                  <a:latin typeface="Helvetica" panose="020B0604020202020204" pitchFamily="34" charset="0"/>
                </a:rPr>
                <a:t>Mozart</a:t>
              </a:r>
            </a:p>
          </p:txBody>
        </p:sp>
      </p:grpSp>
      <p:sp>
        <p:nvSpPr>
          <p:cNvPr id="25618" name="矩形 1">
            <a:extLst>
              <a:ext uri="{FF2B5EF4-FFF2-40B4-BE49-F238E27FC236}">
                <a16:creationId xmlns:a16="http://schemas.microsoft.com/office/drawing/2014/main" id="{7391333C-37F9-407F-ACC2-8C59B736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1433513"/>
            <a:ext cx="522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i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Instructor1</a:t>
            </a:r>
            <a:r>
              <a:rPr kumimoji="0" lang="zh-CN" altLang="en-US" sz="1600" i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en-US" altLang="zh-CN" sz="1600" i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teaches1</a:t>
            </a:r>
            <a:r>
              <a:rPr kumimoji="0" lang="zh-CN" altLang="en-US" sz="1600" i="1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600" b="0" i="1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5619" name="Rectangle 2">
            <a:extLst>
              <a:ext uri="{FF2B5EF4-FFF2-40B4-BE49-F238E27FC236}">
                <a16:creationId xmlns:a16="http://schemas.microsoft.com/office/drawing/2014/main" id="{F0FB8463-AB07-4821-B5C4-50923D934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747713"/>
            <a:ext cx="6480175" cy="747712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（四）外连接运算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(Outer Join)</a:t>
            </a:r>
            <a:endParaRPr lang="zh-CN" altLang="en-US" sz="1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0" name="Rectangle 66">
            <a:extLst>
              <a:ext uri="{FF2B5EF4-FFF2-40B4-BE49-F238E27FC236}">
                <a16:creationId xmlns:a16="http://schemas.microsoft.com/office/drawing/2014/main" id="{7A177645-EC7D-4C36-A9D3-7DAE465D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46050"/>
            <a:ext cx="453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.3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附加的关系代数运算</a:t>
            </a:r>
            <a:endParaRPr kumimoji="0" lang="en-US" altLang="zh-CN" sz="24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3" name="AutoShape 9">
            <a:extLst>
              <a:ext uri="{FF2B5EF4-FFF2-40B4-BE49-F238E27FC236}">
                <a16:creationId xmlns:a16="http://schemas.microsoft.com/office/drawing/2014/main" id="{5832030A-0B0E-4DD8-A247-B98C0AE7126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867275" y="6502400"/>
            <a:ext cx="152400" cy="15240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grpSp>
        <p:nvGrpSpPr>
          <p:cNvPr id="84" name="Group 4">
            <a:extLst>
              <a:ext uri="{FF2B5EF4-FFF2-40B4-BE49-F238E27FC236}">
                <a16:creationId xmlns:a16="http://schemas.microsoft.com/office/drawing/2014/main" id="{343724DD-2287-43AE-ACD9-A1762D4B22AF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6496050"/>
            <a:ext cx="307975" cy="193675"/>
            <a:chOff x="1225" y="2417"/>
            <a:chExt cx="261" cy="132"/>
          </a:xfrm>
        </p:grpSpPr>
        <p:sp>
          <p:nvSpPr>
            <p:cNvPr id="25626" name="AutoShape 5">
              <a:extLst>
                <a:ext uri="{FF2B5EF4-FFF2-40B4-BE49-F238E27FC236}">
                  <a16:creationId xmlns:a16="http://schemas.microsoft.com/office/drawing/2014/main" id="{30193F8D-36F2-47C7-BE58-0B354B922E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FFFF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7" name="Line 6">
              <a:extLst>
                <a:ext uri="{FF2B5EF4-FFF2-40B4-BE49-F238E27FC236}">
                  <a16:creationId xmlns:a16="http://schemas.microsoft.com/office/drawing/2014/main" id="{63653389-6D67-40DC-BBCD-F12B715A7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7">
              <a:extLst>
                <a:ext uri="{FF2B5EF4-FFF2-40B4-BE49-F238E27FC236}">
                  <a16:creationId xmlns:a16="http://schemas.microsoft.com/office/drawing/2014/main" id="{4A016FB2-B580-43D9-B341-E96600469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3"/>
              <a:ext cx="1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" name="AutoShape 9">
            <a:extLst>
              <a:ext uri="{FF2B5EF4-FFF2-40B4-BE49-F238E27FC236}">
                <a16:creationId xmlns:a16="http://schemas.microsoft.com/office/drawing/2014/main" id="{59759918-00F2-47B3-B47D-B73FA45AC94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794000" y="6503988"/>
            <a:ext cx="152400" cy="15240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89" name="AutoShape 57">
            <a:extLst>
              <a:ext uri="{FF2B5EF4-FFF2-40B4-BE49-F238E27FC236}">
                <a16:creationId xmlns:a16="http://schemas.microsoft.com/office/drawing/2014/main" id="{15F246C4-5BA1-4C1E-B768-FF699286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046288"/>
            <a:ext cx="1971675" cy="627062"/>
          </a:xfrm>
          <a:prstGeom prst="cloudCallout">
            <a:avLst>
              <a:gd name="adj1" fmla="val -45676"/>
              <a:gd name="adj2" fmla="val 641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2A2A39"/>
                </a:solidFill>
              </a:rPr>
              <a:t>增强查询操作能力吗？</a:t>
            </a:r>
          </a:p>
        </p:txBody>
      </p:sp>
      <p:sp>
        <p:nvSpPr>
          <p:cNvPr id="25625" name="矩形 1">
            <a:extLst>
              <a:ext uri="{FF2B5EF4-FFF2-40B4-BE49-F238E27FC236}">
                <a16:creationId xmlns:a16="http://schemas.microsoft.com/office/drawing/2014/main" id="{EE5AE9CE-43A2-4E1A-BF7B-522EEDF70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1443038"/>
            <a:ext cx="6969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pitchFamily="18" charset="0"/>
              </a:rPr>
              <a:t>6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4" grpId="0"/>
      <p:bldP spid="101446" grpId="0"/>
      <p:bldP spid="101400" grpId="0"/>
      <p:bldP spid="101430" grpId="0"/>
      <p:bldP spid="101438" grpId="0"/>
      <p:bldP spid="101457" grpId="0" animBg="1"/>
      <p:bldP spid="83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编号占位符 5">
            <a:extLst>
              <a:ext uri="{FF2B5EF4-FFF2-40B4-BE49-F238E27FC236}">
                <a16:creationId xmlns:a16="http://schemas.microsoft.com/office/drawing/2014/main" id="{78E7AE8B-F5D6-440E-A478-029DF9A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94CA1-948B-402F-A972-12D852DE2C9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1F12C17-0E05-4FF5-AE40-D3307A4B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877888"/>
            <a:ext cx="5605462" cy="612775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（一）广义投影运算</a:t>
            </a:r>
            <a:b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(Generalized Projection)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F450C37-19CC-4ADE-9F95-E4EC1321D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865313"/>
            <a:ext cx="8496300" cy="3503612"/>
          </a:xfrm>
        </p:spPr>
        <p:txBody>
          <a:bodyPr/>
          <a:lstStyle/>
          <a:p>
            <a:pPr>
              <a:spcBef>
                <a:spcPct val="5000"/>
              </a:spcBef>
              <a:tabLst>
                <a:tab pos="3195638" algn="ctr"/>
              </a:tabLst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形式化定义：</a:t>
            </a:r>
          </a:p>
          <a:p>
            <a:pPr>
              <a:spcBef>
                <a:spcPct val="5000"/>
              </a:spcBef>
              <a:buFontTx/>
              <a:buNone/>
              <a:tabLst>
                <a:tab pos="3195638" algn="ctr"/>
              </a:tabLst>
            </a:pPr>
            <a:r>
              <a:rPr lang="en-US" altLang="zh-CN" sz="1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>
              <a:spcBef>
                <a:spcPct val="5000"/>
              </a:spcBef>
              <a:buFontTx/>
              <a:buNone/>
              <a:tabLst>
                <a:tab pos="3195638" algn="ctr"/>
              </a:tabLst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	It allows 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arithmetic functions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to be used in the projection list.</a:t>
            </a:r>
          </a:p>
          <a:p>
            <a:pPr marL="742950" lvl="1" indent="-285750">
              <a:spcBef>
                <a:spcPct val="5000"/>
              </a:spcBef>
              <a:tabLst>
                <a:tab pos="3195638" algn="ctr"/>
              </a:tabLst>
            </a:pP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is any relational-algebra expression</a:t>
            </a:r>
          </a:p>
          <a:p>
            <a:pPr marL="742950" lvl="1" indent="-285750">
              <a:spcBef>
                <a:spcPct val="5000"/>
              </a:spcBef>
              <a:tabLst>
                <a:tab pos="3195638" algn="ctr"/>
              </a:tabLst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Each of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are are arithmetic expressions involving constants and attributes in the schema of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marL="742950" lvl="1" indent="-285750">
              <a:spcBef>
                <a:spcPct val="5000"/>
              </a:spcBef>
              <a:buFontTx/>
              <a:buNone/>
              <a:tabLst>
                <a:tab pos="3195638" algn="ctr"/>
              </a:tabLst>
            </a:pPr>
            <a:endParaRPr lang="en-US" altLang="zh-CN" sz="14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"/>
              </a:spcBef>
              <a:tabLst>
                <a:tab pos="3195638" algn="ctr"/>
              </a:tabLst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>
              <a:buFontTx/>
              <a:buNone/>
              <a:tabLst>
                <a:tab pos="3195638" algn="ctr"/>
              </a:tabLst>
            </a:pPr>
            <a:r>
              <a:rPr lang="zh-CN" altLang="en-US" sz="2000" b="1">
                <a:latin typeface="Times New Roman" panose="02020603050405020304" pitchFamily="18" charset="0"/>
              </a:rPr>
              <a:t>给定关系</a:t>
            </a:r>
            <a:r>
              <a:rPr lang="en-US" altLang="zh-CN" sz="2000" b="1" i="1">
                <a:latin typeface="Times New Roman" panose="02020603050405020304" pitchFamily="18" charset="0"/>
              </a:rPr>
              <a:t>instructor(ID, name, dept_name, </a:t>
            </a:r>
            <a:r>
              <a:rPr lang="en-US" altLang="zh-CN" sz="2000" b="1">
                <a:latin typeface="Times New Roman" panose="02020603050405020304" pitchFamily="18" charset="0"/>
              </a:rPr>
              <a:t>salary) 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salary </a:t>
            </a:r>
            <a:r>
              <a:rPr lang="zh-CN" altLang="en-US" sz="2000" b="1">
                <a:latin typeface="Times New Roman" panose="02020603050405020304" pitchFamily="18" charset="0"/>
              </a:rPr>
              <a:t>是年薪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</a:rPr>
              <a:t>如何获得月薪呢？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endParaRPr lang="en-US" altLang="zh-CN" sz="1800" b="1">
              <a:latin typeface="Times New Roman" panose="02020603050405020304" pitchFamily="18" charset="0"/>
            </a:endParaRPr>
          </a:p>
          <a:p>
            <a:pPr>
              <a:buFontTx/>
              <a:buNone/>
              <a:tabLst>
                <a:tab pos="3195638" algn="ctr"/>
              </a:tabLst>
            </a:pPr>
            <a:r>
              <a:rPr lang="en-US" altLang="zh-CN" sz="1800"/>
              <a:t>		</a:t>
            </a:r>
            <a:r>
              <a:rPr lang="en-US" altLang="zh-CN" sz="2000">
                <a:solidFill>
                  <a:srgbClr val="008000"/>
                </a:solidFill>
                <a:sym typeface="Symbol" panose="05050102010706020507" pitchFamily="18" charset="2"/>
              </a:rPr>
              <a:t></a:t>
            </a:r>
            <a:r>
              <a:rPr lang="en-US" altLang="zh-CN" sz="2800" i="1" baseline="-25000">
                <a:solidFill>
                  <a:srgbClr val="008000"/>
                </a:solidFill>
              </a:rPr>
              <a:t>ID, name, dept_name, </a:t>
            </a:r>
            <a:r>
              <a:rPr lang="en-US" altLang="zh-CN" sz="2800" i="1" baseline="-25000">
                <a:solidFill>
                  <a:srgbClr val="FF0000"/>
                </a:solidFill>
              </a:rPr>
              <a:t>salary/12</a:t>
            </a:r>
            <a:r>
              <a:rPr lang="en-US" altLang="zh-CN" sz="2000" i="1">
                <a:solidFill>
                  <a:srgbClr val="008000"/>
                </a:solidFill>
              </a:rPr>
              <a:t> (instructor)</a:t>
            </a:r>
            <a:endParaRPr lang="en-US" altLang="zh-CN" sz="1800" b="1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0CAF996-759F-4427-8BD7-1579A3B2D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0838" y="1944688"/>
          <a:ext cx="18716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74800" imgH="355600" progId="Equation.3">
                  <p:embed/>
                </p:oleObj>
              </mc:Choice>
              <mc:Fallback>
                <p:oleObj name="公式" r:id="rId2" imgW="15748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944688"/>
                        <a:ext cx="18716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AutoShape 6">
            <a:extLst>
              <a:ext uri="{FF2B5EF4-FFF2-40B4-BE49-F238E27FC236}">
                <a16:creationId xmlns:a16="http://schemas.microsoft.com/office/drawing/2014/main" id="{DACB7529-0F5E-4689-8EB0-4340E7B5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1344613"/>
            <a:ext cx="2330450" cy="725487"/>
          </a:xfrm>
          <a:prstGeom prst="cloudCallout">
            <a:avLst>
              <a:gd name="adj1" fmla="val 43970"/>
              <a:gd name="adj2" fmla="val 6515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何谓广义投影运算？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021E14D3-017B-4CC3-834E-6A675C7B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28588"/>
            <a:ext cx="5651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.4 </a:t>
            </a:r>
            <a:r>
              <a:rPr kumimoji="0" lang="zh-CN" altLang="en-US" sz="28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扩展的关系代数运算</a:t>
            </a:r>
            <a:endParaRPr kumimoji="0" lang="en-US" altLang="zh-CN" sz="28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6631" name="矩形 11">
            <a:extLst>
              <a:ext uri="{FF2B5EF4-FFF2-40B4-BE49-F238E27FC236}">
                <a16:creationId xmlns:a16="http://schemas.microsoft.com/office/drawing/2014/main" id="{A380FDC5-B77B-4E59-A862-627A9BBA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92075"/>
            <a:ext cx="187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AutoShape 57">
            <a:extLst>
              <a:ext uri="{FF2B5EF4-FFF2-40B4-BE49-F238E27FC236}">
                <a16:creationId xmlns:a16="http://schemas.microsoft.com/office/drawing/2014/main" id="{6AEB9F36-5B0F-41BB-9298-D1607A13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676900"/>
            <a:ext cx="2154238" cy="762000"/>
          </a:xfrm>
          <a:prstGeom prst="cloudCallout">
            <a:avLst>
              <a:gd name="adj1" fmla="val -45676"/>
              <a:gd name="adj2" fmla="val 73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增强查询操作能力吗？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EB9C0E-54AA-48EF-B223-9CC9AC38C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44925"/>
            <a:ext cx="5441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与投影不同在于：允许属性表达式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仍为关系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!</a:t>
            </a:r>
            <a:endParaRPr kumimoji="0" lang="en-US" altLang="zh-CN" sz="20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19BA36-1552-451C-B742-9B53AC1A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5880100"/>
            <a:ext cx="4437062" cy="3476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ea typeface="黑体" panose="02010609060101010101" pitchFamily="49" charset="-122"/>
              </a:rPr>
              <a:t>不能采用基本关系代数运算来表达!</a:t>
            </a:r>
            <a:endParaRPr kumimoji="0" lang="en-US" altLang="zh-CN" sz="2000" b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编号占位符 5">
            <a:extLst>
              <a:ext uri="{FF2B5EF4-FFF2-40B4-BE49-F238E27FC236}">
                <a16:creationId xmlns:a16="http://schemas.microsoft.com/office/drawing/2014/main" id="{B915C428-84FF-4F32-A107-F2DF6D6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16FF5-DEB7-41C3-A66E-DB5EB589FE84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D0540BE-6D65-424A-AAAA-B2A4B18DF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6613" y="747713"/>
            <a:ext cx="5486400" cy="788987"/>
          </a:xfrm>
        </p:spPr>
        <p:txBody>
          <a:bodyPr/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（二）聚集函数运算</a:t>
            </a:r>
            <a:b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(Aggregate Operation Example)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1C25741-DA80-49EC-802F-C9B1191AA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325" y="1989138"/>
            <a:ext cx="2478088" cy="503237"/>
          </a:xfrm>
        </p:spPr>
        <p:txBody>
          <a:bodyPr/>
          <a:lstStyle/>
          <a:p>
            <a:pPr marL="180975" indent="-180975"/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Relation </a:t>
            </a:r>
            <a:r>
              <a:rPr lang="en-US" altLang="zh-CN" sz="1800" b="1" i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27652" name="Group 15">
            <a:extLst>
              <a:ext uri="{FF2B5EF4-FFF2-40B4-BE49-F238E27FC236}">
                <a16:creationId xmlns:a16="http://schemas.microsoft.com/office/drawing/2014/main" id="{60C112BB-285A-46D9-B1B6-7F597C1BF44B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1773238"/>
            <a:ext cx="1087438" cy="1008062"/>
            <a:chOff x="2448" y="1849"/>
            <a:chExt cx="864" cy="1344"/>
          </a:xfrm>
        </p:grpSpPr>
        <p:sp>
          <p:nvSpPr>
            <p:cNvPr id="27672" name="Rectangle 4">
              <a:extLst>
                <a:ext uri="{FF2B5EF4-FFF2-40B4-BE49-F238E27FC236}">
                  <a16:creationId xmlns:a16="http://schemas.microsoft.com/office/drawing/2014/main" id="{74B42354-733A-4716-9616-6AAFEB175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49"/>
              <a:ext cx="288" cy="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1">
                  <a:solidFill>
                    <a:srgbClr val="428E5B"/>
                  </a:solidFill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27673" name="Rectangle 5">
              <a:extLst>
                <a:ext uri="{FF2B5EF4-FFF2-40B4-BE49-F238E27FC236}">
                  <a16:creationId xmlns:a16="http://schemas.microsoft.com/office/drawing/2014/main" id="{7B6264CC-18AB-45EE-88CA-4D5084908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49"/>
              <a:ext cx="289" cy="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1">
                  <a:solidFill>
                    <a:srgbClr val="428E5B"/>
                  </a:solidFill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7674" name="Rectangle 6">
              <a:extLst>
                <a:ext uri="{FF2B5EF4-FFF2-40B4-BE49-F238E27FC236}">
                  <a16:creationId xmlns:a16="http://schemas.microsoft.com/office/drawing/2014/main" id="{991C7451-E2FF-4503-8A28-4FBF5ABCD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32"/>
              <a:ext cx="288" cy="9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7675" name="Rectangle 7">
              <a:extLst>
                <a:ext uri="{FF2B5EF4-FFF2-40B4-BE49-F238E27FC236}">
                  <a16:creationId xmlns:a16="http://schemas.microsoft.com/office/drawing/2014/main" id="{9044C605-CB92-46FB-8A50-136386FA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32"/>
              <a:ext cx="289" cy="9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200" i="1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7676" name="Rectangle 8">
              <a:extLst>
                <a:ext uri="{FF2B5EF4-FFF2-40B4-BE49-F238E27FC236}">
                  <a16:creationId xmlns:a16="http://schemas.microsoft.com/office/drawing/2014/main" id="{9CAF757C-B055-4B81-98D6-CC0D71E4C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49"/>
              <a:ext cx="288" cy="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1">
                  <a:solidFill>
                    <a:srgbClr val="428E5B"/>
                  </a:solidFill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27677" name="Rectangle 9">
              <a:extLst>
                <a:ext uri="{FF2B5EF4-FFF2-40B4-BE49-F238E27FC236}">
                  <a16:creationId xmlns:a16="http://schemas.microsoft.com/office/drawing/2014/main" id="{F4117578-E244-464B-B1F1-C330A03D5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32"/>
              <a:ext cx="288" cy="9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7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rgbClr val="428E5B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</a:p>
          </p:txBody>
        </p:sp>
      </p:grpSp>
      <p:grpSp>
        <p:nvGrpSpPr>
          <p:cNvPr id="27653" name="Group 43">
            <a:extLst>
              <a:ext uri="{FF2B5EF4-FFF2-40B4-BE49-F238E27FC236}">
                <a16:creationId xmlns:a16="http://schemas.microsoft.com/office/drawing/2014/main" id="{0FC516AF-5695-408F-9072-6C5D77171C08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1916113"/>
            <a:ext cx="2552700" cy="541337"/>
            <a:chOff x="2655" y="1343"/>
            <a:chExt cx="1608" cy="341"/>
          </a:xfrm>
        </p:grpSpPr>
        <p:sp>
          <p:nvSpPr>
            <p:cNvPr id="27668" name="Rectangle 10">
              <a:extLst>
                <a:ext uri="{FF2B5EF4-FFF2-40B4-BE49-F238E27FC236}">
                  <a16:creationId xmlns:a16="http://schemas.microsoft.com/office/drawing/2014/main" id="{B730598E-51E1-4975-8CC9-5E78A240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1343"/>
              <a:ext cx="126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35000"/>
                </a:spcBef>
                <a:buClr>
                  <a:schemeClr val="tx2"/>
                </a:buClr>
                <a:buSzPct val="90000"/>
                <a:buFontTx/>
                <a:buNone/>
              </a:pPr>
              <a:r>
                <a:rPr lang="en-US" altLang="zh-CN" sz="1800" i="1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g</a:t>
              </a:r>
              <a:r>
                <a:rPr lang="en-US" altLang="zh-CN" sz="180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2000" baseline="-2500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sum(c</a:t>
              </a:r>
              <a:r>
                <a:rPr lang="en-US" altLang="zh-CN" sz="1800" baseline="-2500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) </a:t>
              </a:r>
              <a:r>
                <a:rPr lang="en-US" altLang="zh-CN" sz="180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(r)</a:t>
              </a:r>
              <a:r>
                <a:rPr lang="zh-CN" altLang="en-US" sz="180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：</a:t>
              </a:r>
            </a:p>
          </p:txBody>
        </p:sp>
        <p:grpSp>
          <p:nvGrpSpPr>
            <p:cNvPr id="27669" name="Group 16">
              <a:extLst>
                <a:ext uri="{FF2B5EF4-FFF2-40B4-BE49-F238E27FC236}">
                  <a16:creationId xmlns:a16="http://schemas.microsoft.com/office/drawing/2014/main" id="{7844DDB1-C671-4DA9-B803-2DEF77C60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355"/>
              <a:ext cx="452" cy="329"/>
              <a:chOff x="2496" y="3328"/>
              <a:chExt cx="576" cy="624"/>
            </a:xfrm>
          </p:grpSpPr>
          <p:sp>
            <p:nvSpPr>
              <p:cNvPr id="27670" name="Rectangle 11">
                <a:extLst>
                  <a:ext uri="{FF2B5EF4-FFF2-40B4-BE49-F238E27FC236}">
                    <a16:creationId xmlns:a16="http://schemas.microsoft.com/office/drawing/2014/main" id="{7E1C755A-BE47-4D13-8C77-87D90AAAB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28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sum(</a:t>
                </a:r>
                <a:r>
                  <a:rPr kumimoji="0" lang="en-US" altLang="zh-CN" sz="140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c </a:t>
                </a:r>
                <a:r>
                  <a:rPr kumimoji="0" lang="en-US" altLang="zh-CN" sz="140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)</a:t>
                </a:r>
              </a:p>
            </p:txBody>
          </p:sp>
          <p:sp>
            <p:nvSpPr>
              <p:cNvPr id="27671" name="Rectangle 12">
                <a:extLst>
                  <a:ext uri="{FF2B5EF4-FFF2-40B4-BE49-F238E27FC236}">
                    <a16:creationId xmlns:a16="http://schemas.microsoft.com/office/drawing/2014/main" id="{AA061597-E3F0-465D-B65F-7000F68C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66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27</a:t>
                </a:r>
              </a:p>
            </p:txBody>
          </p:sp>
        </p:grpSp>
      </p:grpSp>
      <p:sp>
        <p:nvSpPr>
          <p:cNvPr id="27654" name="AutoShape 13">
            <a:extLst>
              <a:ext uri="{FF2B5EF4-FFF2-40B4-BE49-F238E27FC236}">
                <a16:creationId xmlns:a16="http://schemas.microsoft.com/office/drawing/2014/main" id="{29C57535-2D34-45ED-A077-3E8D4C6A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792163"/>
            <a:ext cx="2754313" cy="1031875"/>
          </a:xfrm>
          <a:prstGeom prst="cloudCallout">
            <a:avLst>
              <a:gd name="adj1" fmla="val -46704"/>
              <a:gd name="adj2" fmla="val 666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聚集函数的作用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如</a:t>
            </a:r>
            <a:r>
              <a:rPr kumimoji="0" lang="en-US" altLang="zh-CN" sz="1600" i="1">
                <a:solidFill>
                  <a:srgbClr val="2A2A39"/>
                </a:solidFill>
                <a:latin typeface="Tahoma" panose="020B0604030504040204" pitchFamily="34" charset="0"/>
              </a:rPr>
              <a:t>sum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,</a:t>
            </a:r>
            <a:r>
              <a:rPr kumimoji="0" lang="en-US" altLang="zh-CN" sz="1600" i="1">
                <a:solidFill>
                  <a:srgbClr val="2A2A39"/>
                </a:solidFill>
                <a:latin typeface="Tahoma" panose="020B0604030504040204" pitchFamily="34" charset="0"/>
              </a:rPr>
              <a:t>avg</a:t>
            </a:r>
            <a:r>
              <a:rPr kumimoji="0" lang="zh-CN" altLang="en-US" sz="1600" i="1">
                <a:solidFill>
                  <a:srgbClr val="2A2A39"/>
                </a:solidFill>
                <a:latin typeface="Tahoma" panose="020B0604030504040204" pitchFamily="34" charset="0"/>
              </a:rPr>
              <a:t>为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例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？</a:t>
            </a:r>
          </a:p>
        </p:txBody>
      </p:sp>
      <p:sp>
        <p:nvSpPr>
          <p:cNvPr id="27655" name="Rectangle 33">
            <a:extLst>
              <a:ext uri="{FF2B5EF4-FFF2-40B4-BE49-F238E27FC236}">
                <a16:creationId xmlns:a16="http://schemas.microsoft.com/office/drawing/2014/main" id="{A27A8E3A-3618-4FAA-85DB-7EA0D56A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45100"/>
            <a:ext cx="78486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77888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kumimoji="0" lang="en-US" altLang="zh-CN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of aggregation does not have a name</a:t>
            </a:r>
          </a:p>
          <a:p>
            <a:pPr lvl="1">
              <a:lnSpc>
                <a:spcPct val="85000"/>
              </a:lnSpc>
              <a:spcBef>
                <a:spcPct val="0"/>
              </a:spcBef>
            </a:pP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Can use rename operation to give it a name</a:t>
            </a:r>
          </a:p>
          <a:p>
            <a:pPr lvl="1">
              <a:lnSpc>
                <a:spcPct val="85000"/>
              </a:lnSpc>
              <a:spcBef>
                <a:spcPct val="0"/>
              </a:spcBef>
            </a:pPr>
            <a:r>
              <a:rPr kumimoji="0" lang="en-US" altLang="zh-CN" sz="16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convenience, we permit renaming as part of aggregate operation</a:t>
            </a:r>
            <a:endParaRPr kumimoji="0" lang="zh-CN" altLang="en-US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Rectangle 36">
            <a:extLst>
              <a:ext uri="{FF2B5EF4-FFF2-40B4-BE49-F238E27FC236}">
                <a16:creationId xmlns:a16="http://schemas.microsoft.com/office/drawing/2014/main" id="{4DCB1DE3-1F9E-4B01-9143-4E16650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115888"/>
            <a:ext cx="4192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.4 </a:t>
            </a:r>
            <a:r>
              <a:rPr kumimoji="0" lang="zh-CN" altLang="en-US" sz="2400" dirty="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扩展的关系代数运算</a:t>
            </a:r>
            <a:endParaRPr kumimoji="0" lang="en-US" altLang="zh-CN" sz="2400" dirty="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6300" name="Rectangle 44">
            <a:extLst>
              <a:ext uri="{FF2B5EF4-FFF2-40B4-BE49-F238E27FC236}">
                <a16:creationId xmlns:a16="http://schemas.microsoft.com/office/drawing/2014/main" id="{34100DFF-A9EB-4A57-968D-EC6AE527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1989138"/>
            <a:ext cx="798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求和！</a:t>
            </a:r>
          </a:p>
        </p:txBody>
      </p:sp>
      <p:sp>
        <p:nvSpPr>
          <p:cNvPr id="27658" name="Line 52">
            <a:extLst>
              <a:ext uri="{FF2B5EF4-FFF2-40B4-BE49-F238E27FC236}">
                <a16:creationId xmlns:a16="http://schemas.microsoft.com/office/drawing/2014/main" id="{01934A12-316C-415E-9715-E13068978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276475"/>
            <a:ext cx="10445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7" name="Rectangle 51">
            <a:extLst>
              <a:ext uri="{FF2B5EF4-FFF2-40B4-BE49-F238E27FC236}">
                <a16:creationId xmlns:a16="http://schemas.microsoft.com/office/drawing/2014/main" id="{1F33BC7A-3536-45BE-BA9A-77C814BE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2736850"/>
            <a:ext cx="59039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2857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 b="0">
                <a:solidFill>
                  <a:srgbClr val="2A2A39"/>
                </a:solidFill>
                <a:ea typeface="黑体" panose="02010609060101010101" pitchFamily="49" charset="-122"/>
              </a:rPr>
              <a:t>找出每个部门的平均工资</a:t>
            </a:r>
          </a:p>
          <a:p>
            <a:r>
              <a:rPr lang="zh-CN" altLang="en-US" sz="2000" i="1">
                <a:solidFill>
                  <a:srgbClr val="008000"/>
                </a:solidFill>
              </a:rPr>
              <a:t>              </a:t>
            </a:r>
            <a:r>
              <a:rPr lang="en-US" altLang="zh-CN" sz="2000" i="1" baseline="-25000">
                <a:solidFill>
                  <a:srgbClr val="008000"/>
                </a:solidFill>
              </a:rPr>
              <a:t>dept_name</a:t>
            </a:r>
            <a:r>
              <a:rPr lang="en-US" altLang="zh-CN">
                <a:solidFill>
                  <a:srgbClr val="008000"/>
                </a:solidFill>
              </a:rPr>
              <a:t> </a:t>
            </a:r>
            <a:r>
              <a:rPr kumimoji="1" lang="en-US" altLang="zh-CN" sz="1800" b="0" i="1">
                <a:solidFill>
                  <a:srgbClr val="00800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000" baseline="-25000">
                <a:solidFill>
                  <a:srgbClr val="008000"/>
                </a:solidFill>
                <a:sym typeface="Symbol" panose="05050102010706020507" pitchFamily="18" charset="2"/>
              </a:rPr>
              <a:t>avg(</a:t>
            </a:r>
            <a:r>
              <a:rPr lang="en-US" altLang="zh-CN" sz="2000" i="1" baseline="-25000">
                <a:solidFill>
                  <a:srgbClr val="008000"/>
                </a:solidFill>
                <a:sym typeface="Symbol" panose="05050102010706020507" pitchFamily="18" charset="2"/>
              </a:rPr>
              <a:t>salary</a:t>
            </a:r>
            <a:r>
              <a:rPr lang="en-US" altLang="zh-CN" sz="2000" baseline="-25000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8000"/>
                </a:solidFill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rgbClr val="008000"/>
                </a:solidFill>
                <a:sym typeface="Symbol" panose="05050102010706020507" pitchFamily="18" charset="2"/>
              </a:rPr>
              <a:t>instructor</a:t>
            </a:r>
            <a:r>
              <a:rPr lang="en-US" altLang="zh-CN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000"/>
              </a:solidFill>
            </a:endParaRPr>
          </a:p>
          <a:p>
            <a:pPr algn="ctr">
              <a:spcBef>
                <a:spcPct val="20000"/>
              </a:spcBef>
            </a:pPr>
            <a:endParaRPr lang="zh-CN" altLang="en-US">
              <a:solidFill>
                <a:srgbClr val="2A2A39"/>
              </a:solidFill>
            </a:endParaRPr>
          </a:p>
        </p:txBody>
      </p:sp>
      <p:sp>
        <p:nvSpPr>
          <p:cNvPr id="96301" name="Rectangle 45">
            <a:extLst>
              <a:ext uri="{FF2B5EF4-FFF2-40B4-BE49-F238E27FC236}">
                <a16:creationId xmlns:a16="http://schemas.microsoft.com/office/drawing/2014/main" id="{E97E4831-1B91-43F0-BBCE-21FF4380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4356100"/>
            <a:ext cx="1617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分组求平均值！</a:t>
            </a:r>
          </a:p>
        </p:txBody>
      </p:sp>
      <p:pic>
        <p:nvPicPr>
          <p:cNvPr id="27661" name="Picture 49" descr="3">
            <a:extLst>
              <a:ext uri="{FF2B5EF4-FFF2-40B4-BE49-F238E27FC236}">
                <a16:creationId xmlns:a16="http://schemas.microsoft.com/office/drawing/2014/main" id="{F10EBC75-3CF2-481B-984F-09765A813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840038"/>
            <a:ext cx="276701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2" name="Picture 50" descr="3">
            <a:extLst>
              <a:ext uri="{FF2B5EF4-FFF2-40B4-BE49-F238E27FC236}">
                <a16:creationId xmlns:a16="http://schemas.microsoft.com/office/drawing/2014/main" id="{E4AB5EE9-4245-46C1-916A-1EBA9F69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55988"/>
            <a:ext cx="158115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Line 53">
            <a:extLst>
              <a:ext uri="{FF2B5EF4-FFF2-40B4-BE49-F238E27FC236}">
                <a16:creationId xmlns:a16="http://schemas.microsoft.com/office/drawing/2014/main" id="{8D0965C8-140B-4A35-A0D1-868D1FE24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4645025"/>
            <a:ext cx="16192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Rectangle 55">
            <a:extLst>
              <a:ext uri="{FF2B5EF4-FFF2-40B4-BE49-F238E27FC236}">
                <a16:creationId xmlns:a16="http://schemas.microsoft.com/office/drawing/2014/main" id="{AB08A880-F477-4565-A184-DE317F5F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5838825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000" i="1" baseline="-25000">
                <a:solidFill>
                  <a:srgbClr val="428E5B"/>
                </a:solidFill>
                <a:latin typeface="Tahoma" panose="020B0604030504040204" pitchFamily="34" charset="0"/>
              </a:rPr>
              <a:t>dept_name</a:t>
            </a:r>
            <a:r>
              <a:rPr kumimoji="0" lang="en-US" altLang="zh-CN" sz="1800">
                <a:solidFill>
                  <a:srgbClr val="428E5B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800" i="1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g</a:t>
            </a:r>
            <a:r>
              <a:rPr kumimoji="0" lang="en-US" altLang="zh-CN" sz="2000" i="1" baseline="-25000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avg(salary) </a:t>
            </a:r>
            <a:r>
              <a:rPr kumimoji="0" lang="en-US" altLang="zh-CN" sz="2000" i="1" baseline="-250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as avg_sal</a:t>
            </a:r>
            <a:r>
              <a:rPr kumimoji="0" lang="en-US" altLang="zh-CN" sz="2000" i="1" baseline="-25000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sz="1800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sz="1600" i="1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instructor</a:t>
            </a:r>
            <a:r>
              <a:rPr kumimoji="0" lang="en-US" altLang="zh-CN" sz="1800">
                <a:solidFill>
                  <a:srgbClr val="428E5B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7665" name="矩形 1">
            <a:extLst>
              <a:ext uri="{FF2B5EF4-FFF2-40B4-BE49-F238E27FC236}">
                <a16:creationId xmlns:a16="http://schemas.microsoft.com/office/drawing/2014/main" id="{2E3869DD-D4D9-4414-81A8-8DA526CE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6223000"/>
            <a:ext cx="2032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形式化定义见下页</a:t>
            </a:r>
            <a:r>
              <a:rPr kumimoji="0"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7666" name="矩形 2">
            <a:extLst>
              <a:ext uri="{FF2B5EF4-FFF2-40B4-BE49-F238E27FC236}">
                <a16:creationId xmlns:a16="http://schemas.microsoft.com/office/drawing/2014/main" id="{30333A7F-DE2D-4ABB-847D-174AC67D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1501775"/>
            <a:ext cx="88265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076325" algn="l"/>
                <a:tab pos="6457950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1076325" algn="l"/>
                <a:tab pos="6457950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76325" algn="l"/>
                <a:tab pos="6457950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076325" algn="l"/>
                <a:tab pos="6457950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</a:p>
          <a:p>
            <a:pPr fontAlgn="t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</a:t>
            </a:r>
          </a:p>
          <a:p>
            <a:pPr fontAlgn="t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</a:t>
            </a:r>
          </a:p>
          <a:p>
            <a:pPr fontAlgn="t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</a:p>
          <a:p>
            <a:pPr fontAlgn="t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endParaRPr kumimoji="0" lang="zh-CN" altLang="en-US" sz="20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7667" name="矩形 2">
            <a:extLst>
              <a:ext uri="{FF2B5EF4-FFF2-40B4-BE49-F238E27FC236}">
                <a16:creationId xmlns:a16="http://schemas.microsoft.com/office/drawing/2014/main" id="{BDDA755A-5522-4CB6-A25E-0A85E36E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357813"/>
            <a:ext cx="7096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195638" algn="ctr"/>
              </a:tabLst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tabLst>
                <a:tab pos="3195638" algn="ctr"/>
              </a:tabLst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95638" algn="ctr"/>
              </a:tabLs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endParaRPr kumimoji="0" lang="zh-CN" altLang="en-US" sz="1600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0" grpId="0"/>
      <p:bldP spid="963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编号占位符 5">
            <a:extLst>
              <a:ext uri="{FF2B5EF4-FFF2-40B4-BE49-F238E27FC236}">
                <a16:creationId xmlns:a16="http://schemas.microsoft.com/office/drawing/2014/main" id="{E59415CA-B313-41C2-9595-4FE4D7AC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6284D-07E7-443F-AF2D-E8EB1528FCDE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80FF31D-9410-4C14-A4DB-DFE8A8F74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550" y="974725"/>
            <a:ext cx="7883525" cy="60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聚集函数运算的形式化定义</a:t>
            </a:r>
            <a:endParaRPr lang="zh-CN" altLang="en-US" sz="20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B78D2C9-4F47-4786-AD69-D40168D38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1766888"/>
            <a:ext cx="8274050" cy="4078287"/>
          </a:xfrm>
        </p:spPr>
        <p:txBody>
          <a:bodyPr/>
          <a:lstStyle/>
          <a:p>
            <a:pPr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Aggregation function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聚集函数</a:t>
            </a: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takes a collection of values and returns a single value as a result.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（计算一个集合的数值，得到一个值做为结果）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t"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avg:  average value    </a:t>
            </a:r>
            <a:r>
              <a:rPr lang="en-US" altLang="zh-CN" sz="1800" b="1">
                <a:latin typeface="Helvetica" panose="020B0604020202020204" pitchFamily="34" charset="0"/>
                <a:ea typeface="黑体" panose="02010609060101010101" pitchFamily="49" charset="-122"/>
              </a:rPr>
              <a:t>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求平均值</a:t>
            </a:r>
          </a:p>
          <a:p>
            <a:pPr fontAlgn="t"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min:  minimum value    </a:t>
            </a:r>
            <a:r>
              <a:rPr lang="en-US" altLang="zh-CN" sz="1800" b="1">
                <a:latin typeface="Helvetica" panose="020B0604020202020204" pitchFamily="34" charset="0"/>
                <a:ea typeface="黑体" panose="02010609060101010101" pitchFamily="49" charset="-122"/>
              </a:rPr>
              <a:t>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求最小值</a:t>
            </a:r>
          </a:p>
          <a:p>
            <a:pPr fontAlgn="t"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max:  maximum value    </a:t>
            </a:r>
            <a:r>
              <a:rPr lang="en-US" altLang="zh-CN" sz="1800" b="1">
                <a:latin typeface="Helvetica" panose="020B0604020202020204" pitchFamily="34" charset="0"/>
                <a:ea typeface="黑体" panose="02010609060101010101" pitchFamily="49" charset="-122"/>
              </a:rPr>
              <a:t>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求最大值</a:t>
            </a:r>
          </a:p>
          <a:p>
            <a:pPr fontAlgn="t"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sum:  sum of values    </a:t>
            </a:r>
            <a:r>
              <a:rPr lang="en-US" altLang="zh-CN" sz="1800" b="1">
                <a:latin typeface="Helvetica" panose="020B0604020202020204" pitchFamily="34" charset="0"/>
                <a:ea typeface="黑体" panose="02010609060101010101" pitchFamily="49" charset="-122"/>
              </a:rPr>
              <a:t>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求和</a:t>
            </a:r>
          </a:p>
          <a:p>
            <a:pPr fontAlgn="t"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count:number of values </a:t>
            </a:r>
            <a:r>
              <a:rPr lang="en-US" altLang="zh-CN" sz="1800" b="1">
                <a:latin typeface="Helvetica" panose="020B0604020202020204" pitchFamily="34" charset="0"/>
                <a:ea typeface="黑体" panose="02010609060101010101" pitchFamily="49" charset="-122"/>
              </a:rPr>
              <a:t>–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t>求元组数</a:t>
            </a:r>
            <a:endParaRPr lang="zh-CN" altLang="en-US" sz="9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Aggregate operation</a:t>
            </a:r>
            <a:r>
              <a:rPr lang="zh-CN" altLang="en-US" sz="1800" b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in relational algebra </a:t>
            </a:r>
          </a:p>
          <a:p>
            <a:pPr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</a:p>
          <a:p>
            <a:pPr>
              <a:spcBef>
                <a:spcPct val="5000"/>
              </a:spcBef>
              <a:buFontTx/>
              <a:buNone/>
              <a:tabLst>
                <a:tab pos="1076325" algn="l"/>
                <a:tab pos="6457950" algn="ctr"/>
              </a:tabLst>
            </a:pP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marL="742950" lvl="1" indent="-285750"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is any relational-algebra expression</a:t>
            </a:r>
            <a:endParaRPr lang="en-US" altLang="zh-CN" sz="1600" b="1" i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6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6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>
                <a:latin typeface="Helvetica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6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is a list of attributes on which 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group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(can be empty)</a:t>
            </a:r>
          </a:p>
          <a:p>
            <a:pPr marL="742950" lvl="1" indent="-285750"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Each 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18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is an 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aggregate function</a:t>
            </a:r>
            <a:endParaRPr lang="en-US" altLang="zh-CN" sz="1600" b="1" i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5000"/>
              </a:spcBef>
              <a:tabLst>
                <a:tab pos="1076325" algn="l"/>
                <a:tab pos="6457950" algn="ctr"/>
              </a:tabLst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Each 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800" b="1" i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600" b="1" i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is an </a:t>
            </a:r>
            <a:r>
              <a:rPr lang="en-US" altLang="zh-CN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attribute name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A7F8FEC3-BFC9-4CA9-8FB7-33BC3E1AF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313238"/>
          <a:ext cx="33496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600" imgH="355600" progId="Equation.3">
                  <p:embed/>
                </p:oleObj>
              </mc:Choice>
              <mc:Fallback>
                <p:oleObj name="公式" r:id="rId2" imgW="26416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13238"/>
                        <a:ext cx="33496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9">
            <a:extLst>
              <a:ext uri="{FF2B5EF4-FFF2-40B4-BE49-F238E27FC236}">
                <a16:creationId xmlns:a16="http://schemas.microsoft.com/office/drawing/2014/main" id="{F19B0CF3-E3E4-43DA-9DE6-4AC60DD4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01600"/>
            <a:ext cx="3833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.4 </a:t>
            </a:r>
            <a:r>
              <a:rPr kumimoji="0" lang="zh-CN" altLang="en-US" sz="24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扩展的关系代数运算</a:t>
            </a:r>
            <a:endParaRPr kumimoji="0" lang="en-US" altLang="zh-CN" sz="24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9702" name="Rectangle 12">
            <a:extLst>
              <a:ext uri="{FF2B5EF4-FFF2-40B4-BE49-F238E27FC236}">
                <a16:creationId xmlns:a16="http://schemas.microsoft.com/office/drawing/2014/main" id="{2B3CAAA4-7E17-4895-96B9-4D8B4FDF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306763"/>
            <a:ext cx="388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rPr>
              <a:t>，</a:t>
            </a:r>
          </a:p>
        </p:txBody>
      </p:sp>
      <p:cxnSp>
        <p:nvCxnSpPr>
          <p:cNvPr id="29703" name="直线连接符 2">
            <a:extLst>
              <a:ext uri="{FF2B5EF4-FFF2-40B4-BE49-F238E27FC236}">
                <a16:creationId xmlns:a16="http://schemas.microsoft.com/office/drawing/2014/main" id="{7A04220F-746D-48F2-8DBD-F2996886B2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17713" y="4811713"/>
            <a:ext cx="3286125" cy="4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679D21C-574C-4F9A-89B7-2D619A9C8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114300"/>
            <a:ext cx="7772400" cy="506413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二 基本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图到关系模式的转换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2" name="Rectangle 83">
            <a:extLst>
              <a:ext uri="{FF2B5EF4-FFF2-40B4-BE49-F238E27FC236}">
                <a16:creationId xmlns:a16="http://schemas.microsoft.com/office/drawing/2014/main" id="{7B3E599B-CCD0-47EC-828B-67133B69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174750"/>
            <a:ext cx="52895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关系数据库设计的起点</a:t>
            </a:r>
          </a:p>
        </p:txBody>
      </p:sp>
      <p:sp>
        <p:nvSpPr>
          <p:cNvPr id="30723" name="AutoShape 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40C2FA-4083-416B-A8EB-3EC01AFB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6667500"/>
            <a:ext cx="215900" cy="190500"/>
          </a:xfrm>
          <a:prstGeom prst="actionButtonForwardNex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58" name="AutoShape 4">
            <a:extLst>
              <a:ext uri="{FF2B5EF4-FFF2-40B4-BE49-F238E27FC236}">
                <a16:creationId xmlns:a16="http://schemas.microsoft.com/office/drawing/2014/main" id="{DD220535-DC4D-4622-A49A-F953492E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1538288"/>
            <a:ext cx="2390775" cy="850900"/>
          </a:xfrm>
          <a:prstGeom prst="cloudCallout">
            <a:avLst>
              <a:gd name="adj1" fmla="val 50319"/>
              <a:gd name="adj2" fmla="val 55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一个应用的关系模式集合应当如何得到？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FB667D-CC84-4017-A144-0859C1B4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三种可选方式：</a:t>
            </a:r>
            <a:endParaRPr lang="en-US" altLang="zh-CN" sz="2400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）直接与用户交互，发现数据对象，形成关系模式集合</a:t>
            </a:r>
            <a:endParaRPr lang="en-US" altLang="zh-CN" sz="2000"/>
          </a:p>
          <a:p>
            <a:pPr lvl="1">
              <a:buFontTx/>
              <a:buNone/>
            </a:pPr>
            <a:r>
              <a:rPr lang="zh-CN" altLang="zh-CN" sz="2000"/>
              <a:t> 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适合于原型开发方法，但需与用户不断交互，工作量巨大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）根据概念模型设计结果</a:t>
            </a:r>
            <a:r>
              <a:rPr lang="en-US" altLang="zh-CN" sz="2000"/>
              <a:t>(E-R</a:t>
            </a:r>
            <a:r>
              <a:rPr lang="zh-CN" altLang="en-US" sz="2000"/>
              <a:t>图</a:t>
            </a:r>
            <a:r>
              <a:rPr lang="en-US" altLang="zh-CN" sz="2000"/>
              <a:t>&amp;</a:t>
            </a:r>
            <a:r>
              <a:rPr lang="zh-CN" altLang="en-US" sz="2000"/>
              <a:t>数据字典</a:t>
            </a:r>
            <a:r>
              <a:rPr lang="en-US" altLang="zh-CN" sz="2000"/>
              <a:t>)</a:t>
            </a:r>
            <a:r>
              <a:rPr lang="zh-CN" altLang="en-US" sz="2000"/>
              <a:t>，形成关系模式集合</a:t>
            </a:r>
            <a:endParaRPr lang="en-US" altLang="zh-CN" sz="2000"/>
          </a:p>
          <a:p>
            <a:pPr lvl="1">
              <a:buFontTx/>
              <a:buNone/>
            </a:pPr>
            <a:r>
              <a:rPr lang="zh-CN" altLang="en-US" sz="2000"/>
              <a:t>  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方便且高效，避免与用户交互，适合与周期开发方法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zh-CN" sz="2000"/>
              <a:t>3</a:t>
            </a:r>
            <a:r>
              <a:rPr lang="zh-CN" altLang="en-US" sz="2000"/>
              <a:t>）根据面向对象方法的分析结果（</a:t>
            </a:r>
            <a:r>
              <a:rPr lang="en-US" altLang="zh-CN" sz="2000"/>
              <a:t>UML</a:t>
            </a:r>
            <a:r>
              <a:rPr lang="zh-CN" altLang="en-US" sz="2000"/>
              <a:t>类图），形成关系模式集合</a:t>
            </a:r>
            <a:endParaRPr lang="en-US" altLang="zh-CN" sz="2000"/>
          </a:p>
          <a:p>
            <a:pPr lvl="1">
              <a:buFontTx/>
              <a:buNone/>
            </a:pPr>
            <a:r>
              <a:rPr lang="en-US" altLang="zh-CN" sz="2000"/>
              <a:t> </a:t>
            </a:r>
            <a:r>
              <a:rPr lang="zh-CN" altLang="zh-CN" sz="2000">
                <a:solidFill>
                  <a:srgbClr val="0000FF"/>
                </a:solidFill>
              </a:rPr>
              <a:t>（</a:t>
            </a:r>
            <a:r>
              <a:rPr lang="zh-CN" altLang="en-US" sz="2000">
                <a:solidFill>
                  <a:srgbClr val="0000FF"/>
                </a:solidFill>
              </a:rPr>
              <a:t>优确定类同上一方法）</a:t>
            </a:r>
            <a:endParaRPr lang="en-US" altLang="zh-CN" sz="2000">
              <a:solidFill>
                <a:srgbClr val="0000FF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下面主要介绍第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zh-CN" altLang="en-US" sz="2000">
                <a:solidFill>
                  <a:srgbClr val="FF0000"/>
                </a:solidFill>
              </a:rPr>
              <a:t>种方法，从</a:t>
            </a:r>
            <a:r>
              <a:rPr lang="en-US" altLang="zh-CN" sz="2000">
                <a:solidFill>
                  <a:srgbClr val="FF0000"/>
                </a:solidFill>
              </a:rPr>
              <a:t>E</a:t>
            </a:r>
            <a:r>
              <a:rPr lang="zh-CN" altLang="en-US" sz="2000">
                <a:solidFill>
                  <a:srgbClr val="FF0000"/>
                </a:solidFill>
              </a:rPr>
              <a:t>-</a:t>
            </a:r>
            <a:r>
              <a:rPr lang="en-US" altLang="zh-CN" sz="2000">
                <a:solidFill>
                  <a:srgbClr val="FF0000"/>
                </a:solidFill>
              </a:rPr>
              <a:t>R</a:t>
            </a:r>
            <a:r>
              <a:rPr lang="zh-CN" altLang="en-US" sz="2000">
                <a:solidFill>
                  <a:srgbClr val="FF0000"/>
                </a:solidFill>
              </a:rPr>
              <a:t>图转换得当关系模式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 7">
            <a:extLst>
              <a:ext uri="{FF2B5EF4-FFF2-40B4-BE49-F238E27FC236}">
                <a16:creationId xmlns:a16="http://schemas.microsoft.com/office/drawing/2014/main" id="{D769F50F-2E16-4217-B8F6-E8DB3954E435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738188"/>
            <a:ext cx="7297738" cy="5127625"/>
            <a:chOff x="508759" y="864302"/>
            <a:chExt cx="7297371" cy="5127109"/>
          </a:xfrm>
        </p:grpSpPr>
        <p:pic>
          <p:nvPicPr>
            <p:cNvPr id="31755" name="Picture 6">
              <a:extLst>
                <a:ext uri="{FF2B5EF4-FFF2-40B4-BE49-F238E27FC236}">
                  <a16:creationId xmlns:a16="http://schemas.microsoft.com/office/drawing/2014/main" id="{5327F361-1738-4C1B-9C6F-895753561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59" y="864302"/>
              <a:ext cx="7297371" cy="512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Rectangle 77">
              <a:extLst>
                <a:ext uri="{FF2B5EF4-FFF2-40B4-BE49-F238E27FC236}">
                  <a16:creationId xmlns:a16="http://schemas.microsoft.com/office/drawing/2014/main" id="{C9AFE410-FD91-48A8-AA52-682AA97CE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559" y="3961202"/>
              <a:ext cx="312722" cy="220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000">
                  <a:solidFill>
                    <a:srgbClr val="800000"/>
                  </a:solidFill>
                  <a:latin typeface="Tahoma" panose="020B0604030504040204" pitchFamily="34" charset="0"/>
                </a:rPr>
                <a:t>◆</a:t>
              </a:r>
            </a:p>
          </p:txBody>
        </p:sp>
        <p:sp>
          <p:nvSpPr>
            <p:cNvPr id="31757" name="Rectangle 77">
              <a:extLst>
                <a:ext uri="{FF2B5EF4-FFF2-40B4-BE49-F238E27FC236}">
                  <a16:creationId xmlns:a16="http://schemas.microsoft.com/office/drawing/2014/main" id="{8BEA069D-54F4-4EBC-B56D-2928513D7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712" y="5426318"/>
              <a:ext cx="312722" cy="22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000">
                  <a:solidFill>
                    <a:srgbClr val="3366FF"/>
                  </a:solidFill>
                  <a:latin typeface="Tahoma" panose="020B0604030504040204" pitchFamily="34" charset="0"/>
                </a:rPr>
                <a:t>◆</a:t>
              </a:r>
            </a:p>
          </p:txBody>
        </p:sp>
        <p:sp>
          <p:nvSpPr>
            <p:cNvPr id="31758" name="Rectangle 77">
              <a:extLst>
                <a:ext uri="{FF2B5EF4-FFF2-40B4-BE49-F238E27FC236}">
                  <a16:creationId xmlns:a16="http://schemas.microsoft.com/office/drawing/2014/main" id="{7CEE37B1-B49A-4114-BCE1-E8E05D4DA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2727" y="4083428"/>
              <a:ext cx="312721" cy="21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000">
                  <a:solidFill>
                    <a:srgbClr val="008000"/>
                  </a:solidFill>
                  <a:latin typeface="Tahoma" panose="020B0604030504040204" pitchFamily="34" charset="0"/>
                </a:rPr>
                <a:t>◆</a:t>
              </a:r>
            </a:p>
          </p:txBody>
        </p:sp>
      </p:grp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76A57E-59B6-42D4-8797-3644002BB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2288" y="84138"/>
            <a:ext cx="5886450" cy="506412"/>
          </a:xfrm>
        </p:spPr>
        <p:txBody>
          <a:bodyPr/>
          <a:lstStyle/>
          <a:p>
            <a:pPr algn="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 基本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图到关系模式的转换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4FB1A9A9-A9F8-4BE7-88F4-55AF068E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846138"/>
            <a:ext cx="2595563" cy="1068387"/>
          </a:xfrm>
          <a:prstGeom prst="cloudCallout">
            <a:avLst>
              <a:gd name="adj1" fmla="val 45829"/>
              <a:gd name="adj2" fmla="val 58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各种实体集如何转换为关系模式</a:t>
            </a:r>
            <a:r>
              <a:rPr kumimoji="0" lang="zh-CN" altLang="en-US" sz="1400" b="0">
                <a:solidFill>
                  <a:srgbClr val="0000FF"/>
                </a:solidFill>
                <a:latin typeface="Tahoma" panose="020B0604030504040204" pitchFamily="34" charset="0"/>
              </a:rPr>
              <a:t>(简单实体集</a:t>
            </a:r>
            <a:r>
              <a:rPr kumimoji="0" lang="en-US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,</a:t>
            </a:r>
            <a:r>
              <a:rPr kumimoji="0" lang="zh-CN" altLang="en-US" sz="1400" b="0">
                <a:solidFill>
                  <a:srgbClr val="0000FF"/>
                </a:solidFill>
                <a:latin typeface="Tahoma" panose="020B0604030504040204" pitchFamily="34" charset="0"/>
              </a:rPr>
              <a:t>复杂实体集,弱实体集</a:t>
            </a:r>
            <a:r>
              <a:rPr kumimoji="0" lang="en-US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kumimoji="0" lang="en-US" altLang="zh-CN" sz="1400">
                <a:latin typeface="Tahoma" panose="020B0604030504040204" pitchFamily="34" charset="0"/>
              </a:rPr>
              <a:t>?</a:t>
            </a:r>
            <a:endParaRPr kumimoji="0" lang="zh-CN" altLang="en-US" sz="1400"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31748" name="Rectangle 83">
            <a:extLst>
              <a:ext uri="{FF2B5EF4-FFF2-40B4-BE49-F238E27FC236}">
                <a16:creationId xmlns:a16="http://schemas.microsoft.com/office/drawing/2014/main" id="{D2123334-2537-46F5-83E6-D44A0642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87325"/>
            <a:ext cx="35401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实体集的转换</a:t>
            </a:r>
          </a:p>
        </p:txBody>
      </p:sp>
      <p:sp>
        <p:nvSpPr>
          <p:cNvPr id="31749" name="Rectangle 84">
            <a:extLst>
              <a:ext uri="{FF2B5EF4-FFF2-40B4-BE49-F238E27FC236}">
                <a16:creationId xmlns:a16="http://schemas.microsoft.com/office/drawing/2014/main" id="{1641E5AB-27A4-4781-9A7F-E0BE1B23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1708150"/>
            <a:ext cx="11080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9</a:t>
            </a:r>
            <a:r>
              <a:rPr kumimoji="0" lang="en-US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某大学的</a:t>
            </a:r>
            <a:endParaRPr kumimoji="0" lang="en-US" altLang="zh-CN" sz="1800">
              <a:solidFill>
                <a:srgbClr val="2A2A39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图</a:t>
            </a:r>
          </a:p>
        </p:txBody>
      </p:sp>
      <p:sp>
        <p:nvSpPr>
          <p:cNvPr id="31750" name="AutoShape 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CAE160C-69B0-4777-B9BA-13967C2E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6667500"/>
            <a:ext cx="215900" cy="190500"/>
          </a:xfrm>
          <a:prstGeom prst="actionButtonForwardNex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86466" name="Rectangle 66">
            <a:extLst>
              <a:ext uri="{FF2B5EF4-FFF2-40B4-BE49-F238E27FC236}">
                <a16:creationId xmlns:a16="http://schemas.microsoft.com/office/drawing/2014/main" id="{2463E6C2-A770-46B4-B155-A0ADE1AC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5611813"/>
            <a:ext cx="378777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</a:rPr>
              <a:t>弱实体集的转换</a:t>
            </a:r>
            <a:r>
              <a:rPr kumimoji="0" lang="zh-CN" altLang="en-US" sz="1400">
                <a:solidFill>
                  <a:srgbClr val="800000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800000"/>
                </a:solidFill>
              </a:rPr>
              <a:t>关系模式</a:t>
            </a:r>
            <a:r>
              <a:rPr kumimoji="0" lang="en-US" altLang="zh-CN" sz="1400">
                <a:solidFill>
                  <a:srgbClr val="80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800000"/>
                </a:solidFill>
              </a:rPr>
              <a:t>1</a:t>
            </a:r>
            <a:r>
              <a:rPr kumimoji="0" lang="zh-CN" altLang="en-US" sz="1400">
                <a:solidFill>
                  <a:srgbClr val="800000"/>
                </a:solidFill>
              </a:rPr>
              <a:t>)属性集</a:t>
            </a:r>
            <a:r>
              <a:rPr kumimoji="0" lang="en-US" altLang="zh-CN" sz="1400">
                <a:solidFill>
                  <a:srgbClr val="800000"/>
                </a:solidFill>
              </a:rPr>
              <a:t>:</a:t>
            </a:r>
            <a:r>
              <a:rPr kumimoji="0" lang="zh-CN" altLang="en-US" sz="1400">
                <a:solidFill>
                  <a:srgbClr val="800000"/>
                </a:solidFill>
              </a:rPr>
              <a:t>弱实体集的属性集</a:t>
            </a:r>
            <a:r>
              <a:rPr kumimoji="0" lang="en-US" altLang="zh-CN" sz="1400">
                <a:solidFill>
                  <a:srgbClr val="800000"/>
                </a:solidFill>
              </a:rPr>
              <a:t>+</a:t>
            </a:r>
            <a:r>
              <a:rPr kumimoji="0" lang="zh-CN" altLang="en-US" sz="1400">
                <a:solidFill>
                  <a:srgbClr val="800000"/>
                </a:solidFill>
              </a:rPr>
              <a:t>主实体集的主码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800000"/>
                </a:solidFill>
              </a:rPr>
              <a:t>2</a:t>
            </a:r>
            <a:r>
              <a:rPr kumimoji="0" lang="zh-CN" altLang="en-US" sz="1400">
                <a:solidFill>
                  <a:srgbClr val="800000"/>
                </a:solidFill>
              </a:rPr>
              <a:t>)主码</a:t>
            </a:r>
            <a:r>
              <a:rPr kumimoji="0" lang="zh-CN" altLang="zh-CN" sz="1400">
                <a:solidFill>
                  <a:srgbClr val="800000"/>
                </a:solidFill>
              </a:rPr>
              <a:t>:</a:t>
            </a:r>
            <a:r>
              <a:rPr kumimoji="0" lang="zh-CN" altLang="en-US" sz="1400">
                <a:solidFill>
                  <a:srgbClr val="800000"/>
                </a:solidFill>
              </a:rPr>
              <a:t>主实体集的主码</a:t>
            </a:r>
            <a:r>
              <a:rPr kumimoji="0" lang="en-US" altLang="zh-CN" sz="1400">
                <a:solidFill>
                  <a:srgbClr val="800000"/>
                </a:solidFill>
              </a:rPr>
              <a:t>+</a:t>
            </a:r>
            <a:r>
              <a:rPr kumimoji="0" lang="zh-CN" altLang="en-US" sz="1400">
                <a:solidFill>
                  <a:srgbClr val="800000"/>
                </a:solidFill>
              </a:rPr>
              <a:t>弱实体集的分辩符</a:t>
            </a:r>
            <a:endParaRPr kumimoji="0" lang="en-US" altLang="zh-CN" sz="140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400">
                <a:solidFill>
                  <a:srgbClr val="800000"/>
                </a:solidFill>
              </a:rPr>
              <a:t>s</a:t>
            </a:r>
            <a:r>
              <a:rPr kumimoji="0" lang="en-US" altLang="zh-CN" sz="1400">
                <a:solidFill>
                  <a:srgbClr val="800000"/>
                </a:solidFill>
              </a:rPr>
              <a:t>ection(</a:t>
            </a:r>
            <a:r>
              <a:rPr kumimoji="0" lang="en-US" altLang="zh-CN" sz="1400" u="sng">
                <a:solidFill>
                  <a:srgbClr val="800000"/>
                </a:solidFill>
              </a:rPr>
              <a:t>course_id</a:t>
            </a:r>
            <a:r>
              <a:rPr kumimoji="0" lang="en-US" altLang="zh-CN" sz="1400">
                <a:solidFill>
                  <a:srgbClr val="800000"/>
                </a:solidFill>
              </a:rPr>
              <a:t>,</a:t>
            </a:r>
            <a:r>
              <a:rPr kumimoji="0" lang="en-US" altLang="zh-CN" sz="1400" u="sng">
                <a:solidFill>
                  <a:srgbClr val="800000"/>
                </a:solidFill>
              </a:rPr>
              <a:t>sec</a:t>
            </a:r>
            <a:r>
              <a:rPr kumimoji="0" lang="zh-CN" altLang="zh-CN" sz="1400" u="sng">
                <a:solidFill>
                  <a:srgbClr val="800000"/>
                </a:solidFill>
              </a:rPr>
              <a:t>_</a:t>
            </a:r>
            <a:r>
              <a:rPr kumimoji="0" lang="en-US" altLang="zh-CN" sz="1400" u="sng">
                <a:solidFill>
                  <a:srgbClr val="800000"/>
                </a:solidFill>
              </a:rPr>
              <a:t>id,semester,year</a:t>
            </a:r>
            <a:r>
              <a:rPr kumimoji="0" lang="en-US" altLang="zh-CN" sz="1400">
                <a:solidFill>
                  <a:srgbClr val="800000"/>
                </a:solidFill>
              </a:rPr>
              <a:t>)</a:t>
            </a:r>
            <a:endParaRPr kumimoji="0" lang="zh-CN" altLang="en-US" sz="1400">
              <a:solidFill>
                <a:srgbClr val="800000"/>
              </a:solidFill>
            </a:endParaRPr>
          </a:p>
        </p:txBody>
      </p:sp>
      <p:sp>
        <p:nvSpPr>
          <p:cNvPr id="486469" name="Rectangle 69">
            <a:extLst>
              <a:ext uri="{FF2B5EF4-FFF2-40B4-BE49-F238E27FC236}">
                <a16:creationId xmlns:a16="http://schemas.microsoft.com/office/drawing/2014/main" id="{77B5AA29-76CA-479E-99D7-D59FA5A2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5137150"/>
            <a:ext cx="37877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8000"/>
                </a:solidFill>
              </a:rPr>
              <a:t>复杂实体集的转换</a:t>
            </a:r>
            <a:r>
              <a:rPr kumimoji="0" lang="zh-CN" altLang="en-US" sz="1400">
                <a:solidFill>
                  <a:srgbClr val="008000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008000"/>
                </a:solidFill>
              </a:rPr>
              <a:t>关系模式</a:t>
            </a:r>
            <a:r>
              <a:rPr kumimoji="0" lang="en-US" altLang="zh-CN" sz="1400">
                <a:solidFill>
                  <a:srgbClr val="008000"/>
                </a:solidFill>
              </a:rPr>
              <a:t>(1NF)</a:t>
            </a:r>
            <a:r>
              <a:rPr kumimoji="0" lang="zh-CN" altLang="en-US" sz="1400">
                <a:solidFill>
                  <a:srgbClr val="008000"/>
                </a:solidFill>
              </a:rPr>
              <a:t>:</a:t>
            </a:r>
            <a:endParaRPr kumimoji="0" lang="en-US" altLang="zh-CN" sz="1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400">
                <a:solidFill>
                  <a:srgbClr val="008000"/>
                </a:solidFill>
              </a:rPr>
              <a:t>1</a:t>
            </a:r>
            <a:r>
              <a:rPr kumimoji="0" lang="en-US" altLang="zh-CN" sz="1400">
                <a:solidFill>
                  <a:srgbClr val="008000"/>
                </a:solidFill>
              </a:rPr>
              <a:t>)</a:t>
            </a:r>
            <a:r>
              <a:rPr kumimoji="0" lang="zh-CN" altLang="en-US" sz="1400">
                <a:solidFill>
                  <a:srgbClr val="008000"/>
                </a:solidFill>
              </a:rPr>
              <a:t>属性集</a:t>
            </a:r>
            <a:r>
              <a:rPr kumimoji="0" lang="en-US" altLang="zh-CN" sz="1400">
                <a:solidFill>
                  <a:srgbClr val="008000"/>
                </a:solidFill>
              </a:rPr>
              <a:t>:</a:t>
            </a:r>
            <a:r>
              <a:rPr kumimoji="0" lang="zh-CN" altLang="en-US" sz="1400">
                <a:solidFill>
                  <a:srgbClr val="008000"/>
                </a:solidFill>
              </a:rPr>
              <a:t>包含实体集的所有简单属性，此外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008000"/>
                </a:solidFill>
              </a:rPr>
              <a:t>  </a:t>
            </a:r>
            <a:r>
              <a:rPr kumimoji="0" lang="zh-CN" altLang="en-US" sz="1400">
                <a:solidFill>
                  <a:srgbClr val="008000"/>
                </a:solidFill>
              </a:rPr>
              <a:t>其复杂属性需逐层展开变换为多个简单属性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400">
                <a:solidFill>
                  <a:srgbClr val="008000"/>
                </a:solidFill>
              </a:rPr>
              <a:t>2</a:t>
            </a:r>
            <a:r>
              <a:rPr kumimoji="0" lang="en-US" altLang="zh-CN" sz="1400">
                <a:solidFill>
                  <a:srgbClr val="008000"/>
                </a:solidFill>
              </a:rPr>
              <a:t>)</a:t>
            </a:r>
            <a:r>
              <a:rPr kumimoji="0" lang="zh-CN" altLang="en-US" sz="1400">
                <a:solidFill>
                  <a:srgbClr val="008000"/>
                </a:solidFill>
              </a:rPr>
              <a:t>主码</a:t>
            </a:r>
            <a:r>
              <a:rPr kumimoji="0" lang="en-US" altLang="zh-CN" sz="1400">
                <a:solidFill>
                  <a:srgbClr val="008000"/>
                </a:solidFill>
              </a:rPr>
              <a:t>:</a:t>
            </a:r>
            <a:r>
              <a:rPr kumimoji="0" lang="zh-CN" altLang="en-US" sz="1400">
                <a:solidFill>
                  <a:srgbClr val="008000"/>
                </a:solidFill>
              </a:rPr>
              <a:t>需根据唯一确定元组特征来确定</a:t>
            </a:r>
            <a:endParaRPr kumimoji="0" lang="en-US" altLang="zh-CN" sz="1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008000"/>
                </a:solidFill>
                <a:latin typeface="Times New Roman" panose="02020603050405020304" pitchFamily="18" charset="0"/>
              </a:rPr>
              <a:t>time_slot</a:t>
            </a:r>
            <a:r>
              <a:rPr kumimoji="0" lang="zh-CN" altLang="zh-CN" sz="1400">
                <a:solidFill>
                  <a:srgbClr val="008000"/>
                </a:solidFill>
              </a:rPr>
              <a:t>（</a:t>
            </a:r>
            <a:r>
              <a:rPr kumimoji="0" lang="zh-CN" altLang="en-US" sz="1400">
                <a:solidFill>
                  <a:srgbClr val="008000"/>
                </a:solidFill>
              </a:rPr>
              <a:t>详见下页）</a:t>
            </a:r>
            <a:endParaRPr kumimoji="0" lang="en-US" altLang="zh-CN" sz="1400">
              <a:solidFill>
                <a:srgbClr val="008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2928DA-ECBB-4A4F-A60F-FC8E2CBF14E2}"/>
              </a:ext>
            </a:extLst>
          </p:cNvPr>
          <p:cNvSpPr/>
          <p:nvPr/>
        </p:nvSpPr>
        <p:spPr>
          <a:xfrm>
            <a:off x="3992563" y="3327400"/>
            <a:ext cx="1095375" cy="48736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三个属性都</a:t>
            </a:r>
            <a:endParaRPr lang="en-US" altLang="zh-CN" sz="1400">
              <a:solidFill>
                <a:srgbClr val="2A2A39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是分辩符！</a:t>
            </a:r>
            <a:endParaRPr lang="zh-CN" altLang="en-US" sz="1400">
              <a:solidFill>
                <a:srgbClr val="2A2A39"/>
              </a:solidFill>
            </a:endParaRPr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0AFEFC8A-B91B-4C4B-8D0B-EA8B0CEF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938713"/>
            <a:ext cx="3865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3366FF"/>
                </a:solidFill>
              </a:rPr>
              <a:t>简单实体集的转换</a:t>
            </a:r>
            <a:r>
              <a:rPr kumimoji="0" lang="zh-CN" altLang="en-US" sz="1400">
                <a:solidFill>
                  <a:srgbClr val="3366FF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3366FF"/>
                </a:solidFill>
              </a:rPr>
              <a:t>关系模式:</a:t>
            </a:r>
            <a:endParaRPr kumimoji="0" lang="en-US" altLang="zh-CN" sz="1400">
              <a:solidFill>
                <a:srgbClr val="3366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3366FF"/>
                </a:solidFill>
              </a:rPr>
              <a:t>属性集与主码:就是实体集的属性集与主码</a:t>
            </a:r>
            <a:endParaRPr kumimoji="0" lang="en-US" altLang="zh-CN" sz="1400">
              <a:solidFill>
                <a:srgbClr val="3366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3366FF"/>
                </a:solidFill>
              </a:rPr>
              <a:t>classroom(</a:t>
            </a:r>
            <a:r>
              <a:rPr kumimoji="0" lang="en-US" altLang="zh-CN" sz="1400" u="sng">
                <a:solidFill>
                  <a:srgbClr val="3366FF"/>
                </a:solidFill>
              </a:rPr>
              <a:t>biulding</a:t>
            </a:r>
            <a:r>
              <a:rPr kumimoji="0" lang="en-US" altLang="zh-CN" sz="1400">
                <a:solidFill>
                  <a:srgbClr val="3366FF"/>
                </a:solidFill>
              </a:rPr>
              <a:t>,</a:t>
            </a:r>
            <a:r>
              <a:rPr kumimoji="0" lang="en-US" altLang="zh-CN" sz="1400" u="sng">
                <a:solidFill>
                  <a:srgbClr val="3366FF"/>
                </a:solidFill>
              </a:rPr>
              <a:t>room</a:t>
            </a:r>
            <a:r>
              <a:rPr kumimoji="0" lang="zh-CN" altLang="en-US" sz="1400" u="sng">
                <a:solidFill>
                  <a:srgbClr val="3366FF"/>
                </a:solidFill>
              </a:rPr>
              <a:t> </a:t>
            </a:r>
            <a:r>
              <a:rPr kumimoji="0" lang="en-US" altLang="zh-CN" sz="1400" u="sng">
                <a:solidFill>
                  <a:srgbClr val="3366FF"/>
                </a:solidFill>
              </a:rPr>
              <a:t>number</a:t>
            </a:r>
            <a:r>
              <a:rPr kumimoji="0" lang="en-US" altLang="zh-CN" sz="1400">
                <a:solidFill>
                  <a:srgbClr val="3366FF"/>
                </a:solidFill>
              </a:rPr>
              <a:t>,capacity)</a:t>
            </a:r>
            <a:endParaRPr kumimoji="0" lang="zh-CN" altLang="en-US" sz="140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66" grpId="0"/>
      <p:bldP spid="486469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>
            <a:extLst>
              <a:ext uri="{FF2B5EF4-FFF2-40B4-BE49-F238E27FC236}">
                <a16:creationId xmlns:a16="http://schemas.microsoft.com/office/drawing/2014/main" id="{1BC3B68B-14AB-4FF1-95DA-F43C0A41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2282825"/>
            <a:ext cx="50038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 3">
            <a:extLst>
              <a:ext uri="{FF2B5EF4-FFF2-40B4-BE49-F238E27FC236}">
                <a16:creationId xmlns:a16="http://schemas.microsoft.com/office/drawing/2014/main" id="{788D93AE-7281-417D-B846-02E4F71E5367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1989138"/>
            <a:ext cx="3676650" cy="604837"/>
            <a:chOff x="4779406" y="1879600"/>
            <a:chExt cx="3677810" cy="604838"/>
          </a:xfrm>
        </p:grpSpPr>
        <p:sp>
          <p:nvSpPr>
            <p:cNvPr id="32780" name="Rectangle 22">
              <a:extLst>
                <a:ext uri="{FF2B5EF4-FFF2-40B4-BE49-F238E27FC236}">
                  <a16:creationId xmlns:a16="http://schemas.microsoft.com/office/drawing/2014/main" id="{2FF2897C-A0E9-4AF9-8039-F916EFE5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982" y="1879600"/>
              <a:ext cx="3595234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00FF"/>
                  </a:solidFill>
                </a:rPr>
                <a:t>例如该元组表示：</a:t>
              </a:r>
              <a:r>
                <a:rPr kumimoji="0" lang="en-US" altLang="zh-CN" sz="1400">
                  <a:solidFill>
                    <a:srgbClr val="0000FF"/>
                  </a:solidFill>
                </a:rPr>
                <a:t>A</a:t>
              </a:r>
              <a:r>
                <a:rPr kumimoji="0" lang="zh-CN" altLang="en-US" sz="1400">
                  <a:solidFill>
                    <a:srgbClr val="0000FF"/>
                  </a:solidFill>
                </a:rPr>
                <a:t>时段，周一，</a:t>
              </a:r>
              <a:r>
                <a:rPr kumimoji="0" lang="en-US" altLang="zh-CN" sz="1400">
                  <a:solidFill>
                    <a:srgbClr val="0000FF"/>
                  </a:solidFill>
                </a:rPr>
                <a:t>8:00-8:50</a:t>
              </a:r>
            </a:p>
          </p:txBody>
        </p:sp>
        <p:sp>
          <p:nvSpPr>
            <p:cNvPr id="32781" name="Line 23">
              <a:extLst>
                <a:ext uri="{FF2B5EF4-FFF2-40B4-BE49-F238E27FC236}">
                  <a16:creationId xmlns:a16="http://schemas.microsoft.com/office/drawing/2014/main" id="{FF4FF2B8-3E67-492E-A031-53B2B0FB2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8638" y="2147887"/>
              <a:ext cx="474813" cy="3365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04844" name="Line 12">
              <a:extLst>
                <a:ext uri="{FF2B5EF4-FFF2-40B4-BE49-F238E27FC236}">
                  <a16:creationId xmlns:a16="http://schemas.microsoft.com/office/drawing/2014/main" id="{6731AEBB-B9F6-45C8-A354-DC1378342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9406" y="2406651"/>
              <a:ext cx="6034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n>
                  <a:solidFill>
                    <a:srgbClr val="0000FF"/>
                  </a:solidFill>
                </a:ln>
                <a:latin typeface="Tahoma" charset="0"/>
                <a:ea typeface="宋体" charset="0"/>
              </a:endParaRPr>
            </a:p>
          </p:txBody>
        </p:sp>
        <p:sp>
          <p:nvSpPr>
            <p:cNvPr id="504845" name="Line 13">
              <a:extLst>
                <a:ext uri="{FF2B5EF4-FFF2-40B4-BE49-F238E27FC236}">
                  <a16:creationId xmlns:a16="http://schemas.microsoft.com/office/drawing/2014/main" id="{CFC78CF6-609C-4E0A-AFF7-4EFA3D69E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4055" y="2382838"/>
              <a:ext cx="746360" cy="14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n>
                  <a:solidFill>
                    <a:srgbClr val="0000FF"/>
                  </a:solidFill>
                </a:ln>
                <a:latin typeface="Tahoma" charset="0"/>
                <a:ea typeface="宋体" charset="0"/>
              </a:endParaRPr>
            </a:p>
          </p:txBody>
        </p:sp>
        <p:sp>
          <p:nvSpPr>
            <p:cNvPr id="504846" name="Line 14">
              <a:extLst>
                <a:ext uri="{FF2B5EF4-FFF2-40B4-BE49-F238E27FC236}">
                  <a16:creationId xmlns:a16="http://schemas.microsoft.com/office/drawing/2014/main" id="{82EA2534-973F-481F-BB93-C305A095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5939" y="2397126"/>
              <a:ext cx="22390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n>
                  <a:solidFill>
                    <a:srgbClr val="0000FF"/>
                  </a:solidFill>
                </a:ln>
                <a:latin typeface="Tahoma" charset="0"/>
                <a:ea typeface="宋体" charset="0"/>
              </a:endParaRPr>
            </a:p>
          </p:txBody>
        </p:sp>
        <p:sp>
          <p:nvSpPr>
            <p:cNvPr id="504849" name="Line 17">
              <a:extLst>
                <a:ext uri="{FF2B5EF4-FFF2-40B4-BE49-F238E27FC236}">
                  <a16:creationId xmlns:a16="http://schemas.microsoft.com/office/drawing/2014/main" id="{E664A562-B1A2-46A6-A297-14A1479B1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303" y="2387601"/>
              <a:ext cx="384296" cy="15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ln>
                  <a:solidFill>
                    <a:srgbClr val="0000FF"/>
                  </a:solidFill>
                </a:ln>
                <a:latin typeface="Tahoma" charset="0"/>
                <a:ea typeface="宋体" charset="0"/>
              </a:endParaRPr>
            </a:p>
          </p:txBody>
        </p:sp>
      </p:grpSp>
      <p:sp>
        <p:nvSpPr>
          <p:cNvPr id="32771" name="幻灯片编号占位符 5">
            <a:extLst>
              <a:ext uri="{FF2B5EF4-FFF2-40B4-BE49-F238E27FC236}">
                <a16:creationId xmlns:a16="http://schemas.microsoft.com/office/drawing/2014/main" id="{94387D03-3848-4E40-8214-4856AFC4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232C74-B129-479C-9BDE-ADAA7F82436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7A29207-9F1F-4A55-BF79-292FB0483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801688"/>
            <a:ext cx="7772400" cy="938212"/>
          </a:xfrm>
        </p:spPr>
        <p:txBody>
          <a:bodyPr/>
          <a:lstStyle/>
          <a:p>
            <a:r>
              <a:rPr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复杂实体集转换示例</a:t>
            </a:r>
            <a:endParaRPr lang="en-US" altLang="zh-CN" sz="18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773" name="Picture 6">
            <a:extLst>
              <a:ext uri="{FF2B5EF4-FFF2-40B4-BE49-F238E27FC236}">
                <a16:creationId xmlns:a16="http://schemas.microsoft.com/office/drawing/2014/main" id="{86D4E056-0B18-4EA2-9F7D-BEE117C3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071813"/>
            <a:ext cx="1392238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4839" name="AutoShape 7">
            <a:extLst>
              <a:ext uri="{FF2B5EF4-FFF2-40B4-BE49-F238E27FC236}">
                <a16:creationId xmlns:a16="http://schemas.microsoft.com/office/drawing/2014/main" id="{3EBE1B9E-F700-457A-A7F6-8336EA90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967163"/>
            <a:ext cx="498475" cy="466725"/>
          </a:xfrm>
          <a:prstGeom prst="rightArrow">
            <a:avLst>
              <a:gd name="adj1" fmla="val 50000"/>
              <a:gd name="adj2" fmla="val 28891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4BDD735E-BCBE-4188-87BB-FA51EAE9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5151438"/>
            <a:ext cx="4583113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注释：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纵向展开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多值属性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多个元组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: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层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day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和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层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start_time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200">
                <a:solidFill>
                  <a:srgbClr val="800000"/>
                </a:solidFill>
                <a:latin typeface="Times New Roman" panose="02020603050405020304" pitchFamily="18" charset="0"/>
              </a:rPr>
              <a:t>	</a:t>
            </a: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sz="1200">
                <a:solidFill>
                  <a:srgbClr val="800000"/>
                </a:solidFill>
                <a:latin typeface="Times New Roman" panose="02020603050405020304" pitchFamily="18" charset="0"/>
              </a:rPr>
              <a:t>第</a:t>
            </a: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kumimoji="0" lang="zh-CN" altLang="en-US" sz="1200">
                <a:solidFill>
                  <a:srgbClr val="800000"/>
                </a:solidFill>
                <a:latin typeface="Times New Roman" panose="02020603050405020304" pitchFamily="18" charset="0"/>
              </a:rPr>
              <a:t>层：每个元组表示一天</a:t>
            </a: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	(</a:t>
            </a:r>
            <a:r>
              <a:rPr kumimoji="0" lang="zh-CN" altLang="en-US" sz="1200">
                <a:solidFill>
                  <a:srgbClr val="800000"/>
                </a:solidFill>
                <a:latin typeface="Times New Roman" panose="02020603050405020304" pitchFamily="18" charset="0"/>
              </a:rPr>
              <a:t>第</a:t>
            </a: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kumimoji="0" lang="zh-CN" altLang="en-US" sz="1200">
                <a:solidFill>
                  <a:srgbClr val="800000"/>
                </a:solidFill>
                <a:latin typeface="Times New Roman" panose="02020603050405020304" pitchFamily="18" charset="0"/>
              </a:rPr>
              <a:t>层：每个元组表示一个时段</a:t>
            </a:r>
            <a:r>
              <a:rPr kumimoji="0" lang="en-US" altLang="zh-CN" sz="120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横向展开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结构属性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多个属性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1400">
                <a:solidFill>
                  <a:srgbClr val="800000"/>
                </a:solidFill>
                <a:latin typeface="Times New Roman" panose="02020603050405020304" pitchFamily="18" charset="0"/>
              </a:rPr>
              <a:t>:</a:t>
            </a: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</a:rPr>
              <a:t>day,start_time,end_time</a:t>
            </a:r>
          </a:p>
        </p:txBody>
      </p:sp>
      <p:sp>
        <p:nvSpPr>
          <p:cNvPr id="32776" name="Rectangle 83">
            <a:extLst>
              <a:ext uri="{FF2B5EF4-FFF2-40B4-BE49-F238E27FC236}">
                <a16:creationId xmlns:a16="http://schemas.microsoft.com/office/drawing/2014/main" id="{3484D850-3C04-4297-B184-267F7765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57163"/>
            <a:ext cx="3541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buFontTx/>
              <a:buNone/>
            </a:pPr>
            <a:r>
              <a:rPr kumimoji="0" lang="zh-CN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实体集的转换</a:t>
            </a:r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578FB7C1-2636-4021-8349-178E361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841500"/>
            <a:ext cx="36845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复杂属性</a:t>
            </a:r>
            <a:r>
              <a:rPr kumimoji="0" lang="en-US" altLang="zh-CN" sz="1400">
                <a:solidFill>
                  <a:srgbClr val="428E5B"/>
                </a:solidFill>
              </a:rPr>
              <a:t>time_slot_id</a:t>
            </a:r>
            <a:r>
              <a:rPr kumimoji="0" lang="zh-CN" altLang="en-US" sz="1400">
                <a:solidFill>
                  <a:srgbClr val="428E5B"/>
                </a:solidFill>
              </a:rPr>
              <a:t>:纵向展开</a:t>
            </a:r>
            <a:r>
              <a:rPr kumimoji="0" lang="en-US" altLang="zh-CN" sz="1400">
                <a:solidFill>
                  <a:srgbClr val="428E5B"/>
                </a:solidFill>
              </a:rPr>
              <a:t>+</a:t>
            </a:r>
            <a:r>
              <a:rPr kumimoji="0" lang="zh-CN" altLang="en-US" sz="1400">
                <a:solidFill>
                  <a:srgbClr val="428E5B"/>
                </a:solidFill>
              </a:rPr>
              <a:t>横向展开</a:t>
            </a:r>
            <a:r>
              <a:rPr kumimoji="0" lang="en-US" altLang="zh-CN" sz="1400">
                <a:solidFill>
                  <a:srgbClr val="428E5B"/>
                </a:solidFill>
              </a:rPr>
              <a:t>!</a:t>
            </a:r>
          </a:p>
        </p:txBody>
      </p:sp>
      <p:sp>
        <p:nvSpPr>
          <p:cNvPr id="32778" name="Rectangle 16">
            <a:extLst>
              <a:ext uri="{FF2B5EF4-FFF2-40B4-BE49-F238E27FC236}">
                <a16:creationId xmlns:a16="http://schemas.microsoft.com/office/drawing/2014/main" id="{18CD6B53-64BC-4AE9-A5DF-B7DB1A34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111375"/>
            <a:ext cx="39751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428E5B"/>
                </a:solidFill>
                <a:latin typeface="Times New Roman" panose="02020603050405020304" pitchFamily="18" charset="0"/>
              </a:rPr>
              <a:t>time_slot</a:t>
            </a:r>
            <a:r>
              <a:rPr kumimoji="0" lang="zh-CN" altLang="en-US" sz="1400">
                <a:solidFill>
                  <a:srgbClr val="428E5B"/>
                </a:solidFill>
                <a:latin typeface="Times New Roman" panose="02020603050405020304" pitchFamily="18" charset="0"/>
              </a:rPr>
              <a:t>实体集</a:t>
            </a:r>
            <a:r>
              <a:rPr kumimoji="0" lang="zh-CN" altLang="en-US" sz="1400">
                <a:solidFill>
                  <a:srgbClr val="428E5B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新的关系模式：</a:t>
            </a:r>
            <a:endParaRPr kumimoji="0" lang="en-US" altLang="zh-CN" sz="1400">
              <a:solidFill>
                <a:srgbClr val="428E5B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428E5B"/>
                </a:solidFill>
                <a:latin typeface="Times New Roman" panose="02020603050405020304" pitchFamily="18" charset="0"/>
              </a:rPr>
              <a:t>time_slot(</a:t>
            </a:r>
            <a:r>
              <a:rPr kumimoji="0" lang="en-US" altLang="zh-CN" sz="1400" u="sng">
                <a:solidFill>
                  <a:srgbClr val="428E5B"/>
                </a:solidFill>
                <a:latin typeface="Times New Roman" panose="02020603050405020304" pitchFamily="18" charset="0"/>
              </a:rPr>
              <a:t>time_slot_id</a:t>
            </a:r>
            <a:r>
              <a:rPr kumimoji="0" lang="en-US" altLang="zh-CN" sz="1400">
                <a:solidFill>
                  <a:srgbClr val="428E5B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1400" u="sng">
                <a:solidFill>
                  <a:srgbClr val="428E5B"/>
                </a:solidFill>
                <a:latin typeface="Times New Roman" panose="02020603050405020304" pitchFamily="18" charset="0"/>
              </a:rPr>
              <a:t>day</a:t>
            </a:r>
            <a:r>
              <a:rPr kumimoji="0" lang="en-US" altLang="zh-CN" sz="1400">
                <a:solidFill>
                  <a:srgbClr val="428E5B"/>
                </a:solidFill>
                <a:latin typeface="Times New Roman" panose="02020603050405020304" pitchFamily="18" charset="0"/>
              </a:rPr>
              <a:t>,</a:t>
            </a:r>
            <a:r>
              <a:rPr kumimoji="0" lang="zh-CN" altLang="en-US" sz="1400">
                <a:solidFill>
                  <a:srgbClr val="428E5B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1400" u="sng">
                <a:solidFill>
                  <a:srgbClr val="428E5B"/>
                </a:solidFill>
                <a:latin typeface="Times New Roman" panose="02020603050405020304" pitchFamily="18" charset="0"/>
              </a:rPr>
              <a:t>start_time</a:t>
            </a:r>
            <a:r>
              <a:rPr kumimoji="0" lang="en-US" altLang="zh-CN" sz="1400">
                <a:solidFill>
                  <a:srgbClr val="428E5B"/>
                </a:solidFill>
                <a:latin typeface="Times New Roman" panose="02020603050405020304" pitchFamily="18" charset="0"/>
              </a:rPr>
              <a:t>, end_time)</a:t>
            </a:r>
            <a:endParaRPr kumimoji="0" lang="zh-CN" altLang="en-US" sz="1400">
              <a:solidFill>
                <a:srgbClr val="428E5B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79A014B4-168E-41CA-A740-7C4CD053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957263"/>
            <a:ext cx="2562225" cy="893762"/>
          </a:xfrm>
          <a:prstGeom prst="cloudCallout">
            <a:avLst>
              <a:gd name="adj1" fmla="val 45831"/>
              <a:gd name="adj2" fmla="val 587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>
                <a:solidFill>
                  <a:srgbClr val="2A2A39"/>
                </a:solidFill>
              </a:rPr>
              <a:t>该复杂实体集如何转换为关系模式，理由？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9" grpId="0" animBg="1"/>
      <p:bldP spid="5048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编号占位符 5">
            <a:extLst>
              <a:ext uri="{FF2B5EF4-FFF2-40B4-BE49-F238E27FC236}">
                <a16:creationId xmlns:a16="http://schemas.microsoft.com/office/drawing/2014/main" id="{18399834-39DC-4535-83D7-3F5C527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7FF8A-79DA-44E6-8E88-E943519DA4F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/>
          </a:p>
        </p:txBody>
      </p:sp>
      <p:pic>
        <p:nvPicPr>
          <p:cNvPr id="33794" name="Picture 6">
            <a:extLst>
              <a:ext uri="{FF2B5EF4-FFF2-40B4-BE49-F238E27FC236}">
                <a16:creationId xmlns:a16="http://schemas.microsoft.com/office/drawing/2014/main" id="{5E526397-7469-4109-B5C3-AE83640C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73213"/>
            <a:ext cx="7134225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16D9C387-33DF-44E4-84C5-C5485A0F1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7888" y="12700"/>
            <a:ext cx="5534025" cy="412750"/>
          </a:xfrm>
        </p:spPr>
        <p:txBody>
          <a:bodyPr/>
          <a:lstStyle/>
          <a:p>
            <a:pPr algn="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 基本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图到关系模式的转换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3DB041BE-6EEC-433C-BF8F-747B8145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1803400"/>
            <a:ext cx="2744787" cy="1049338"/>
          </a:xfrm>
          <a:prstGeom prst="cloudCallout">
            <a:avLst>
              <a:gd name="adj1" fmla="val 46583"/>
              <a:gd name="adj2" fmla="val 616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各种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联系如何转化为关系模式</a:t>
            </a:r>
            <a:r>
              <a:rPr kumimoji="0" lang="en-US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1400" b="0">
                <a:solidFill>
                  <a:srgbClr val="0000FF"/>
                </a:solidFill>
                <a:latin typeface="Tahoma" panose="020B0604030504040204" pitchFamily="34" charset="0"/>
              </a:rPr>
              <a:t>一对一</a:t>
            </a:r>
            <a:r>
              <a:rPr kumimoji="0" lang="en-US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,</a:t>
            </a:r>
            <a:r>
              <a:rPr kumimoji="0" lang="zh-CN" altLang="en-US" sz="1400" b="0">
                <a:solidFill>
                  <a:srgbClr val="0000FF"/>
                </a:solidFill>
                <a:latin typeface="Tahoma" panose="020B0604030504040204" pitchFamily="34" charset="0"/>
              </a:rPr>
              <a:t>一对</a:t>
            </a:r>
            <a:r>
              <a:rPr kumimoji="0" lang="en-US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,</a:t>
            </a:r>
            <a:r>
              <a:rPr kumimoji="0" lang="zh-CN" altLang="en-US" sz="1400" b="0">
                <a:solidFill>
                  <a:srgbClr val="0000FF"/>
                </a:solidFill>
                <a:latin typeface="Tahoma" panose="020B0604030504040204" pitchFamily="34" charset="0"/>
              </a:rPr>
              <a:t>多对多，</a:t>
            </a:r>
            <a:r>
              <a:rPr kumimoji="0" lang="zh-CN" altLang="en-US" sz="1400">
                <a:solidFill>
                  <a:srgbClr val="0000FF"/>
                </a:solidFill>
                <a:latin typeface="Tahoma" panose="020B0604030504040204" pitchFamily="34" charset="0"/>
              </a:rPr>
              <a:t>弱实体联系</a:t>
            </a:r>
            <a:r>
              <a:rPr kumimoji="0" lang="zh-CN" altLang="zh-CN" sz="1400" b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? </a:t>
            </a:r>
          </a:p>
        </p:txBody>
      </p:sp>
      <p:sp>
        <p:nvSpPr>
          <p:cNvPr id="33797" name="Rectangle 38">
            <a:extLst>
              <a:ext uri="{FF2B5EF4-FFF2-40B4-BE49-F238E27FC236}">
                <a16:creationId xmlns:a16="http://schemas.microsoft.com/office/drawing/2014/main" id="{AF6A24C8-A385-48BA-A0CC-E8F1C708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7025"/>
            <a:ext cx="11080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9</a:t>
            </a:r>
            <a:r>
              <a:rPr kumimoji="0" lang="en-US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某大学的</a:t>
            </a:r>
            <a:endParaRPr kumimoji="0" lang="en-US" altLang="zh-CN" sz="1800">
              <a:solidFill>
                <a:srgbClr val="2A2A39"/>
              </a:solidFill>
              <a:latin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  <a:latin typeface="Tahoma" panose="020B0604030504040204" pitchFamily="34" charset="0"/>
              </a:rPr>
              <a:t>E-R</a:t>
            </a:r>
            <a:r>
              <a:rPr kumimoji="0" lang="zh-CN" altLang="en-US" sz="1800">
                <a:solidFill>
                  <a:srgbClr val="2A2A39"/>
                </a:solidFill>
                <a:latin typeface="Tahoma" panose="020B0604030504040204" pitchFamily="34" charset="0"/>
              </a:rPr>
              <a:t>图</a:t>
            </a:r>
          </a:p>
        </p:txBody>
      </p:sp>
      <p:sp>
        <p:nvSpPr>
          <p:cNvPr id="33798" name="Rectangle 42">
            <a:extLst>
              <a:ext uri="{FF2B5EF4-FFF2-40B4-BE49-F238E27FC236}">
                <a16:creationId xmlns:a16="http://schemas.microsoft.com/office/drawing/2014/main" id="{5096C37A-4477-4590-8E7F-E691C413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846513"/>
            <a:ext cx="314325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◆</a:t>
            </a:r>
          </a:p>
        </p:txBody>
      </p:sp>
      <p:grpSp>
        <p:nvGrpSpPr>
          <p:cNvPr id="33799" name="Group 48">
            <a:extLst>
              <a:ext uri="{FF2B5EF4-FFF2-40B4-BE49-F238E27FC236}">
                <a16:creationId xmlns:a16="http://schemas.microsoft.com/office/drawing/2014/main" id="{21D3C2BE-5133-4A72-B385-2DF99485A325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842963"/>
            <a:ext cx="2398713" cy="803275"/>
            <a:chOff x="2599" y="64"/>
            <a:chExt cx="1511" cy="506"/>
          </a:xfrm>
        </p:grpSpPr>
        <p:sp>
          <p:nvSpPr>
            <p:cNvPr id="501809" name="Rectangle 49">
              <a:extLst>
                <a:ext uri="{FF2B5EF4-FFF2-40B4-BE49-F238E27FC236}">
                  <a16:creationId xmlns:a16="http://schemas.microsoft.com/office/drawing/2014/main" id="{A8AB4F5B-C00B-4AA6-AC4E-DF82EBB0C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85"/>
              <a:ext cx="548" cy="327"/>
            </a:xfrm>
            <a:prstGeom prst="rect">
              <a:avLst/>
            </a:prstGeom>
            <a:noFill/>
            <a:ln w="19050">
              <a:solidFill>
                <a:schemeClr val="tx1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>
                  <a:solidFill>
                    <a:schemeClr val="bg2"/>
                  </a:solidFill>
                  <a:latin typeface="Tahoma" charset="0"/>
                  <a:ea typeface="宋体" charset="0"/>
                </a:rPr>
                <a:t>   header 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>
                  <a:solidFill>
                    <a:schemeClr val="bg2"/>
                  </a:solidFill>
                  <a:latin typeface="Tahoma" charset="0"/>
                  <a:ea typeface="宋体" charset="0"/>
                </a:rPr>
                <a:t>   </a:t>
              </a:r>
              <a:r>
                <a:rPr lang="en-US" altLang="zh-CN" sz="1000" b="0" u="sng">
                  <a:solidFill>
                    <a:schemeClr val="bg2"/>
                  </a:solidFill>
                  <a:latin typeface="Tahoma" charset="0"/>
                  <a:ea typeface="宋体" charset="0"/>
                </a:rPr>
                <a:t>name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>
                  <a:solidFill>
                    <a:schemeClr val="bg2"/>
                  </a:solidFill>
                  <a:latin typeface="Tahoma" charset="0"/>
                  <a:ea typeface="宋体" charset="0"/>
                </a:rPr>
                <a:t>   tel</a:t>
              </a:r>
            </a:p>
          </p:txBody>
        </p:sp>
        <p:sp>
          <p:nvSpPr>
            <p:cNvPr id="501810" name="AutoShape 50">
              <a:extLst>
                <a:ext uri="{FF2B5EF4-FFF2-40B4-BE49-F238E27FC236}">
                  <a16:creationId xmlns:a16="http://schemas.microsoft.com/office/drawing/2014/main" id="{27890825-2D95-4902-B8D4-F533B50E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64"/>
              <a:ext cx="598" cy="358"/>
            </a:xfrm>
            <a:prstGeom prst="diamond">
              <a:avLst/>
            </a:prstGeom>
            <a:noFill/>
            <a:ln w="19050">
              <a:solidFill>
                <a:schemeClr val="tx1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dirty="0" err="1">
                  <a:solidFill>
                    <a:schemeClr val="bg2"/>
                  </a:solidFill>
                  <a:latin typeface="Tahoma" charset="0"/>
                  <a:ea typeface="宋体" charset="0"/>
                </a:rPr>
                <a:t>dept_head</a:t>
              </a:r>
              <a:endParaRPr lang="en-US" altLang="zh-CN" sz="1000" dirty="0">
                <a:solidFill>
                  <a:schemeClr val="bg2"/>
                </a:solidFill>
                <a:latin typeface="Tahoma" charset="0"/>
                <a:ea typeface="宋体" charset="0"/>
              </a:endParaRPr>
            </a:p>
          </p:txBody>
        </p:sp>
        <p:sp>
          <p:nvSpPr>
            <p:cNvPr id="501811" name="Line 51">
              <a:extLst>
                <a:ext uri="{FF2B5EF4-FFF2-40B4-BE49-F238E27FC236}">
                  <a16:creationId xmlns:a16="http://schemas.microsoft.com/office/drawing/2014/main" id="{B0E3435D-87B7-4692-AD22-ABA5123B8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9" y="343"/>
              <a:ext cx="267" cy="227"/>
            </a:xfrm>
            <a:prstGeom prst="line">
              <a:avLst/>
            </a:prstGeom>
            <a:noFill/>
            <a:ln w="19050">
              <a:solidFill>
                <a:schemeClr val="tx1">
                  <a:lumMod val="40000"/>
                  <a:lumOff val="60000"/>
                </a:schemeClr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chemeClr val="bg2"/>
                </a:solidFill>
                <a:latin typeface="Tahoma" charset="0"/>
                <a:ea typeface="宋体" charset="0"/>
              </a:endParaRPr>
            </a:p>
          </p:txBody>
        </p:sp>
        <p:sp>
          <p:nvSpPr>
            <p:cNvPr id="501812" name="Line 52">
              <a:extLst>
                <a:ext uri="{FF2B5EF4-FFF2-40B4-BE49-F238E27FC236}">
                  <a16:creationId xmlns:a16="http://schemas.microsoft.com/office/drawing/2014/main" id="{D39F12B4-15C1-4947-B648-E0266DFD4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8" y="244"/>
              <a:ext cx="259" cy="2"/>
            </a:xfrm>
            <a:prstGeom prst="line">
              <a:avLst/>
            </a:prstGeom>
            <a:noFill/>
            <a:ln w="19050">
              <a:solidFill>
                <a:schemeClr val="tx1">
                  <a:lumMod val="40000"/>
                  <a:lumOff val="60000"/>
                </a:schemeClr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chemeClr val="bg2"/>
                </a:solidFill>
                <a:latin typeface="Tahoma" charset="0"/>
                <a:ea typeface="宋体" charset="0"/>
              </a:endParaRPr>
            </a:p>
          </p:txBody>
        </p:sp>
        <p:sp>
          <p:nvSpPr>
            <p:cNvPr id="501813" name="Line 53">
              <a:extLst>
                <a:ext uri="{FF2B5EF4-FFF2-40B4-BE49-F238E27FC236}">
                  <a16:creationId xmlns:a16="http://schemas.microsoft.com/office/drawing/2014/main" id="{2FC4FFBC-5F41-4685-82C9-F536A6238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1" y="195"/>
              <a:ext cx="559" cy="6"/>
            </a:xfrm>
            <a:prstGeom prst="line">
              <a:avLst/>
            </a:prstGeom>
            <a:noFill/>
            <a:ln w="19050">
              <a:solidFill>
                <a:schemeClr val="tx1">
                  <a:lumMod val="40000"/>
                  <a:lumOff val="60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chemeClr val="bg2"/>
                </a:solidFill>
                <a:latin typeface="Tahoma" charset="0"/>
                <a:ea typeface="宋体" charset="0"/>
              </a:endParaRPr>
            </a:p>
          </p:txBody>
        </p:sp>
      </p:grpSp>
      <p:sp>
        <p:nvSpPr>
          <p:cNvPr id="33800" name="Rectangle 56">
            <a:extLst>
              <a:ext uri="{FF2B5EF4-FFF2-40B4-BE49-F238E27FC236}">
                <a16:creationId xmlns:a16="http://schemas.microsoft.com/office/drawing/2014/main" id="{CB10384A-0A19-4D20-BB91-E3F4FFC8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293938"/>
            <a:ext cx="31273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chemeClr val="tx2"/>
                </a:solidFill>
                <a:latin typeface="Tahoma" panose="020B0604030504040204" pitchFamily="34" charset="0"/>
              </a:rPr>
              <a:t>◆</a:t>
            </a:r>
          </a:p>
        </p:txBody>
      </p:sp>
      <p:sp>
        <p:nvSpPr>
          <p:cNvPr id="501853" name="Rectangle 93">
            <a:extLst>
              <a:ext uri="{FF2B5EF4-FFF2-40B4-BE49-F238E27FC236}">
                <a16:creationId xmlns:a16="http://schemas.microsoft.com/office/drawing/2014/main" id="{E84CDF31-0C38-4D7D-985B-7A30D511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5472113"/>
            <a:ext cx="4456112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注</a:t>
            </a:r>
            <a:r>
              <a:rPr kumimoji="0" lang="en-US" altLang="zh-CN" sz="1400">
                <a:solidFill>
                  <a:srgbClr val="2A2A39"/>
                </a:solidFill>
              </a:rPr>
              <a:t>1:</a:t>
            </a:r>
            <a:r>
              <a:rPr kumimoji="0" lang="zh-CN" altLang="en-US" sz="1400">
                <a:solidFill>
                  <a:srgbClr val="2A2A39"/>
                </a:solidFill>
              </a:rPr>
              <a:t>弱实体联系</a:t>
            </a:r>
            <a:r>
              <a:rPr kumimoji="0" lang="zh-CN" altLang="en-US" sz="1400">
                <a:solidFill>
                  <a:srgbClr val="2A2A39"/>
                </a:solidFill>
                <a:sym typeface="Wingdings" panose="05000000000000000000" pitchFamily="2" charset="2"/>
              </a:rPr>
              <a:t></a:t>
            </a:r>
            <a:r>
              <a:rPr kumimoji="0" lang="zh-CN" altLang="en-US" sz="1400">
                <a:solidFill>
                  <a:srgbClr val="2A2A39"/>
                </a:solidFill>
              </a:rPr>
              <a:t>冗余模式</a:t>
            </a:r>
            <a:r>
              <a:rPr kumimoji="0" lang="en-US" altLang="zh-CN" sz="1400">
                <a:solidFill>
                  <a:srgbClr val="2A2A39"/>
                </a:solidFill>
              </a:rPr>
              <a:t>(</a:t>
            </a:r>
            <a:r>
              <a:rPr kumimoji="0" lang="zh-CN" altLang="en-US" sz="1400">
                <a:solidFill>
                  <a:srgbClr val="2A2A39"/>
                </a:solidFill>
              </a:rPr>
              <a:t>比较</a:t>
            </a:r>
            <a:r>
              <a:rPr kumimoji="0" lang="en-US" altLang="zh-CN" sz="1400">
                <a:solidFill>
                  <a:srgbClr val="2A2A39"/>
                </a:solidFill>
              </a:rPr>
              <a:t>section),</a:t>
            </a:r>
            <a:r>
              <a:rPr kumimoji="0" lang="zh-CN" altLang="en-US" sz="1400">
                <a:solidFill>
                  <a:srgbClr val="2A2A39"/>
                </a:solidFill>
              </a:rPr>
              <a:t>可忽略掉</a:t>
            </a:r>
            <a:r>
              <a:rPr kumimoji="0" lang="en-US" altLang="zh-CN" sz="1400">
                <a:solidFill>
                  <a:srgbClr val="2A2A39"/>
                </a:solidFill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400">
                <a:solidFill>
                  <a:srgbClr val="2A2A39"/>
                </a:solidFill>
              </a:rPr>
              <a:t>s</a:t>
            </a:r>
            <a:r>
              <a:rPr kumimoji="0" lang="en-US" altLang="zh-CN" sz="1400">
                <a:solidFill>
                  <a:srgbClr val="2A2A39"/>
                </a:solidFill>
              </a:rPr>
              <a:t>ec_course(</a:t>
            </a:r>
            <a:r>
              <a:rPr kumimoji="0" lang="en-US" altLang="zh-CN" sz="1400" u="sng">
                <a:solidFill>
                  <a:srgbClr val="2A2A39"/>
                </a:solidFill>
              </a:rPr>
              <a:t>cours_id_s,sec_id,seimster,year</a:t>
            </a:r>
            <a:r>
              <a:rPr kumimoji="0" lang="en-US" altLang="zh-CN" sz="1400">
                <a:solidFill>
                  <a:srgbClr val="2A2A39"/>
                </a:solidFill>
              </a:rPr>
              <a:t>,coures_id_c)</a:t>
            </a:r>
            <a:r>
              <a:rPr kumimoji="0" lang="zh-CN" altLang="en-US" sz="1400">
                <a:solidFill>
                  <a:srgbClr val="2A2A39"/>
                </a:solidFill>
              </a:rPr>
              <a:t>;</a:t>
            </a:r>
            <a:endParaRPr kumimoji="0" lang="en-US" altLang="zh-CN" sz="140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</a:rPr>
              <a:t>与</a:t>
            </a:r>
            <a:r>
              <a:rPr kumimoji="0" lang="zh-CN" altLang="zh-CN" sz="1400">
                <a:solidFill>
                  <a:srgbClr val="800000"/>
                </a:solidFill>
              </a:rPr>
              <a:t>s</a:t>
            </a:r>
            <a:r>
              <a:rPr kumimoji="0" lang="en-US" altLang="zh-CN" sz="1400">
                <a:solidFill>
                  <a:srgbClr val="800000"/>
                </a:solidFill>
              </a:rPr>
              <a:t>ection(</a:t>
            </a:r>
            <a:r>
              <a:rPr kumimoji="0" lang="en-US" altLang="zh-CN" sz="1400" u="sng">
                <a:solidFill>
                  <a:srgbClr val="800000"/>
                </a:solidFill>
              </a:rPr>
              <a:t>course_id</a:t>
            </a:r>
            <a:r>
              <a:rPr kumimoji="0" lang="en-US" altLang="zh-CN" sz="1400">
                <a:solidFill>
                  <a:srgbClr val="800000"/>
                </a:solidFill>
              </a:rPr>
              <a:t>,</a:t>
            </a:r>
            <a:r>
              <a:rPr kumimoji="0" lang="en-US" altLang="zh-CN" sz="1400" u="sng">
                <a:solidFill>
                  <a:srgbClr val="800000"/>
                </a:solidFill>
              </a:rPr>
              <a:t>sec</a:t>
            </a:r>
            <a:r>
              <a:rPr kumimoji="0" lang="zh-CN" altLang="zh-CN" sz="1400" u="sng">
                <a:solidFill>
                  <a:srgbClr val="800000"/>
                </a:solidFill>
              </a:rPr>
              <a:t>_</a:t>
            </a:r>
            <a:r>
              <a:rPr kumimoji="0" lang="en-US" altLang="zh-CN" sz="1400" u="sng">
                <a:solidFill>
                  <a:srgbClr val="800000"/>
                </a:solidFill>
              </a:rPr>
              <a:t>id,semester,year</a:t>
            </a:r>
            <a:r>
              <a:rPr kumimoji="0" lang="en-US" altLang="zh-CN" sz="1400">
                <a:solidFill>
                  <a:srgbClr val="800000"/>
                </a:solidFill>
              </a:rPr>
              <a:t>)</a:t>
            </a:r>
            <a:r>
              <a:rPr kumimoji="0" lang="zh-CN" altLang="en-US" sz="1400">
                <a:solidFill>
                  <a:srgbClr val="800000"/>
                </a:solidFill>
              </a:rPr>
              <a:t>冗余</a:t>
            </a:r>
            <a:endParaRPr kumimoji="0" lang="en-US" altLang="zh-CN" sz="140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注</a:t>
            </a:r>
            <a:r>
              <a:rPr kumimoji="0" lang="en-US" altLang="zh-CN" sz="1400">
                <a:solidFill>
                  <a:srgbClr val="2A2A39"/>
                </a:solidFill>
              </a:rPr>
              <a:t>2:</a:t>
            </a:r>
            <a:r>
              <a:rPr kumimoji="0" lang="zh-CN" altLang="en-US" sz="1400">
                <a:solidFill>
                  <a:srgbClr val="2A2A39"/>
                </a:solidFill>
              </a:rPr>
              <a:t>可推广到多元联系情形联系到关系模式的转换</a:t>
            </a:r>
            <a:endParaRPr kumimoji="0" lang="en-US" altLang="zh-CN" sz="1400">
              <a:solidFill>
                <a:srgbClr val="2A2A39"/>
              </a:solidFill>
            </a:endParaRPr>
          </a:p>
        </p:txBody>
      </p:sp>
      <p:sp>
        <p:nvSpPr>
          <p:cNvPr id="33802" name="Rectangle 83">
            <a:extLst>
              <a:ext uri="{FF2B5EF4-FFF2-40B4-BE49-F238E27FC236}">
                <a16:creationId xmlns:a16="http://schemas.microsoft.com/office/drawing/2014/main" id="{5B7146D6-F0CE-40BF-A4BA-2D364EED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157163"/>
            <a:ext cx="35401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zh-CN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联系集的转换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A58490-A9B9-4982-BBE6-FA25DD5D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727075"/>
            <a:ext cx="42354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00FF"/>
                </a:solidFill>
              </a:rPr>
              <a:t>多对多联系</a:t>
            </a:r>
            <a:r>
              <a:rPr kumimoji="0" lang="zh-CN" altLang="en-US" sz="1400">
                <a:solidFill>
                  <a:srgbClr val="0000FF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0000FF"/>
                </a:solidFill>
              </a:rPr>
              <a:t>关系模式</a:t>
            </a:r>
            <a:r>
              <a:rPr kumimoji="0" lang="en-US" altLang="zh-CN" sz="140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00FF"/>
                </a:solidFill>
              </a:rPr>
              <a:t>属性集</a:t>
            </a:r>
            <a:r>
              <a:rPr kumimoji="0" lang="en-US" altLang="zh-CN" sz="1400">
                <a:solidFill>
                  <a:srgbClr val="0000FF"/>
                </a:solidFill>
              </a:rPr>
              <a:t>:</a:t>
            </a:r>
            <a:r>
              <a:rPr kumimoji="0" lang="zh-CN" altLang="en-US" sz="1400">
                <a:solidFill>
                  <a:srgbClr val="0000FF"/>
                </a:solidFill>
              </a:rPr>
              <a:t>两方主码</a:t>
            </a:r>
            <a:r>
              <a:rPr kumimoji="0" lang="en-US" altLang="zh-CN" sz="1400">
                <a:solidFill>
                  <a:srgbClr val="0000FF"/>
                </a:solidFill>
              </a:rPr>
              <a:t>+</a:t>
            </a:r>
            <a:r>
              <a:rPr kumimoji="0" lang="zh-CN" altLang="en-US" sz="1400">
                <a:solidFill>
                  <a:srgbClr val="0000FF"/>
                </a:solidFill>
              </a:rPr>
              <a:t>联系的属性;主码</a:t>
            </a:r>
            <a:r>
              <a:rPr kumimoji="0" lang="en-US" altLang="zh-CN" sz="1400">
                <a:solidFill>
                  <a:srgbClr val="0000FF"/>
                </a:solidFill>
              </a:rPr>
              <a:t>:</a:t>
            </a:r>
            <a:r>
              <a:rPr kumimoji="0" lang="zh-CN" altLang="en-US" sz="1400">
                <a:solidFill>
                  <a:srgbClr val="0000FF"/>
                </a:solidFill>
              </a:rPr>
              <a:t>两方主码</a:t>
            </a:r>
            <a:endParaRPr kumimoji="0" lang="en-US" altLang="zh-CN" sz="1400">
              <a:solidFill>
                <a:srgbClr val="0000FF"/>
              </a:solidFill>
            </a:endParaRPr>
          </a:p>
          <a:p>
            <a:pPr>
              <a:lnSpc>
                <a:spcPts val="1725"/>
              </a:lnSpc>
              <a:spcBef>
                <a:spcPct val="0"/>
              </a:spcBef>
              <a:buFontTx/>
              <a:buNone/>
            </a:pPr>
            <a:r>
              <a:rPr kumimoji="0" lang="zh-CN" altLang="zh-CN" sz="1400">
                <a:solidFill>
                  <a:srgbClr val="0000FF"/>
                </a:solidFill>
              </a:rPr>
              <a:t>t</a:t>
            </a:r>
            <a:r>
              <a:rPr kumimoji="0" lang="en-US" altLang="zh-CN" sz="1400">
                <a:solidFill>
                  <a:srgbClr val="0000FF"/>
                </a:solidFill>
              </a:rPr>
              <a:t>akes(</a:t>
            </a:r>
            <a:r>
              <a:rPr kumimoji="0" lang="en-US" altLang="zh-CN" sz="1400" u="sng">
                <a:solidFill>
                  <a:srgbClr val="0000FF"/>
                </a:solidFill>
              </a:rPr>
              <a:t>ID</a:t>
            </a:r>
            <a:r>
              <a:rPr kumimoji="0" lang="en-US" altLang="zh-CN" sz="1400">
                <a:solidFill>
                  <a:srgbClr val="0000FF"/>
                </a:solidFill>
              </a:rPr>
              <a:t>,</a:t>
            </a:r>
            <a:r>
              <a:rPr kumimoji="0" lang="en-US" altLang="zh-CN" sz="1400" u="sng">
                <a:solidFill>
                  <a:srgbClr val="0000FF"/>
                </a:solidFill>
              </a:rPr>
              <a:t>course_id,secid,semester,year</a:t>
            </a:r>
            <a:r>
              <a:rPr kumimoji="0" lang="en-US" altLang="zh-CN" sz="1400">
                <a:solidFill>
                  <a:srgbClr val="0000FF"/>
                </a:solidFill>
              </a:rPr>
              <a:t>,grade)</a:t>
            </a:r>
          </a:p>
          <a:p>
            <a:pPr>
              <a:lnSpc>
                <a:spcPts val="1725"/>
              </a:lnSpc>
              <a:spcBef>
                <a:spcPct val="0"/>
              </a:spcBef>
              <a:buFontTx/>
              <a:buNone/>
            </a:pPr>
            <a:r>
              <a:rPr kumimoji="0" lang="zh-CN" altLang="zh-CN" sz="1400">
                <a:solidFill>
                  <a:srgbClr val="0000FF"/>
                </a:solidFill>
              </a:rPr>
              <a:t>p</a:t>
            </a:r>
            <a:r>
              <a:rPr kumimoji="0" lang="en-US" altLang="zh-CN" sz="1400">
                <a:solidFill>
                  <a:srgbClr val="0000FF"/>
                </a:solidFill>
              </a:rPr>
              <a:t>rereq(</a:t>
            </a:r>
            <a:r>
              <a:rPr kumimoji="0" lang="en-US" altLang="zh-CN" sz="1400" u="sng">
                <a:solidFill>
                  <a:srgbClr val="0000FF"/>
                </a:solidFill>
              </a:rPr>
              <a:t>course_id</a:t>
            </a:r>
            <a:r>
              <a:rPr kumimoji="0" lang="en-US" altLang="zh-CN" sz="1400">
                <a:solidFill>
                  <a:srgbClr val="0000FF"/>
                </a:solidFill>
              </a:rPr>
              <a:t>,</a:t>
            </a:r>
            <a:r>
              <a:rPr kumimoji="0" lang="en-US" altLang="zh-CN" sz="1400" u="sng">
                <a:solidFill>
                  <a:srgbClr val="0000FF"/>
                </a:solidFill>
              </a:rPr>
              <a:t>prereq_id</a:t>
            </a:r>
            <a:r>
              <a:rPr kumimoji="0" lang="en-US" altLang="zh-CN" sz="14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4" name="Rectangle 80">
            <a:extLst>
              <a:ext uri="{FF2B5EF4-FFF2-40B4-BE49-F238E27FC236}">
                <a16:creationId xmlns:a16="http://schemas.microsoft.com/office/drawing/2014/main" id="{0DB56C4B-B696-4F66-A2A4-7D60C212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" y="5811838"/>
            <a:ext cx="37877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</a:rPr>
              <a:t>多对一联系</a:t>
            </a:r>
            <a:r>
              <a:rPr kumimoji="0" lang="zh-CN" altLang="en-US" sz="1400">
                <a:solidFill>
                  <a:srgbClr val="800000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800000"/>
                </a:solidFill>
              </a:rPr>
              <a:t>关系模式</a:t>
            </a:r>
            <a:r>
              <a:rPr kumimoji="0" lang="en-US" altLang="zh-CN" sz="1400">
                <a:solidFill>
                  <a:srgbClr val="80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800000"/>
                </a:solidFill>
              </a:rPr>
              <a:t>属性集</a:t>
            </a:r>
            <a:r>
              <a:rPr kumimoji="0" lang="en-US" altLang="zh-CN" sz="1400">
                <a:solidFill>
                  <a:srgbClr val="800000"/>
                </a:solidFill>
              </a:rPr>
              <a:t>:</a:t>
            </a:r>
            <a:r>
              <a:rPr kumimoji="0" lang="zh-CN" altLang="en-US" sz="1400">
                <a:solidFill>
                  <a:srgbClr val="800000"/>
                </a:solidFill>
              </a:rPr>
              <a:t>两方主码</a:t>
            </a:r>
            <a:r>
              <a:rPr kumimoji="0" lang="en-US" altLang="zh-CN" sz="1400">
                <a:solidFill>
                  <a:srgbClr val="800000"/>
                </a:solidFill>
              </a:rPr>
              <a:t>+</a:t>
            </a:r>
            <a:r>
              <a:rPr kumimoji="0" lang="zh-CN" altLang="en-US" sz="1400">
                <a:solidFill>
                  <a:srgbClr val="800000"/>
                </a:solidFill>
              </a:rPr>
              <a:t>联系的属性;主码</a:t>
            </a:r>
            <a:r>
              <a:rPr kumimoji="0" lang="en-US" altLang="zh-CN" sz="1400">
                <a:solidFill>
                  <a:srgbClr val="800000"/>
                </a:solidFill>
              </a:rPr>
              <a:t>:</a:t>
            </a:r>
            <a:r>
              <a:rPr kumimoji="0" lang="zh-CN" altLang="en-US" sz="1400">
                <a:solidFill>
                  <a:srgbClr val="800000"/>
                </a:solidFill>
              </a:rPr>
              <a:t>多方主码</a:t>
            </a:r>
            <a:endParaRPr kumimoji="0" lang="en-US" altLang="zh-CN" sz="140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400">
                <a:solidFill>
                  <a:srgbClr val="800000"/>
                </a:solidFill>
              </a:rPr>
              <a:t>i</a:t>
            </a:r>
            <a:r>
              <a:rPr kumimoji="0" lang="en-US" altLang="zh-CN" sz="1400">
                <a:solidFill>
                  <a:srgbClr val="800000"/>
                </a:solidFill>
              </a:rPr>
              <a:t>nst_dept(</a:t>
            </a:r>
            <a:r>
              <a:rPr kumimoji="0" lang="en-US" altLang="zh-CN" sz="1400" u="sng">
                <a:solidFill>
                  <a:srgbClr val="800000"/>
                </a:solidFill>
              </a:rPr>
              <a:t>ID</a:t>
            </a:r>
            <a:r>
              <a:rPr kumimoji="0" lang="en-US" altLang="zh-CN" sz="1400">
                <a:solidFill>
                  <a:srgbClr val="800000"/>
                </a:solidFill>
              </a:rPr>
              <a:t>,dept_name)</a:t>
            </a:r>
            <a:endParaRPr kumimoji="0" lang="zh-CN" altLang="en-US" sz="1400">
              <a:solidFill>
                <a:srgbClr val="800000"/>
              </a:solidFill>
            </a:endParaRPr>
          </a:p>
        </p:txBody>
      </p:sp>
      <p:sp>
        <p:nvSpPr>
          <p:cNvPr id="26" name="Rectangle 89">
            <a:extLst>
              <a:ext uri="{FF2B5EF4-FFF2-40B4-BE49-F238E27FC236}">
                <a16:creationId xmlns:a16="http://schemas.microsoft.com/office/drawing/2014/main" id="{CB635951-65B1-4CD1-A04D-458E5A61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774700"/>
            <a:ext cx="25114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8000"/>
                </a:solidFill>
              </a:rPr>
              <a:t>一对一联系</a:t>
            </a:r>
            <a:r>
              <a:rPr kumimoji="0" lang="zh-CN" altLang="en-US" sz="1400">
                <a:solidFill>
                  <a:srgbClr val="008000"/>
                </a:solidFill>
                <a:sym typeface="Wingdings" panose="05000000000000000000" pitchFamily="2" charset="2"/>
              </a:rPr>
              <a:t>新的</a:t>
            </a:r>
            <a:r>
              <a:rPr kumimoji="0" lang="zh-CN" altLang="en-US" sz="1400">
                <a:solidFill>
                  <a:srgbClr val="008000"/>
                </a:solidFill>
              </a:rPr>
              <a:t>关系模式</a:t>
            </a:r>
            <a:r>
              <a:rPr kumimoji="0" lang="en-US" altLang="zh-CN" sz="1400">
                <a:solidFill>
                  <a:srgbClr val="008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8000"/>
                </a:solidFill>
              </a:rPr>
              <a:t>属性集</a:t>
            </a:r>
            <a:r>
              <a:rPr kumimoji="0" lang="en-US" altLang="zh-CN" sz="1400">
                <a:solidFill>
                  <a:srgbClr val="008000"/>
                </a:solidFill>
              </a:rPr>
              <a:t>:</a:t>
            </a:r>
            <a:r>
              <a:rPr kumimoji="0" lang="zh-CN" altLang="en-US" sz="1400">
                <a:solidFill>
                  <a:srgbClr val="008000"/>
                </a:solidFill>
              </a:rPr>
              <a:t>两方主码</a:t>
            </a:r>
            <a:r>
              <a:rPr kumimoji="0" lang="en-US" altLang="zh-CN" sz="1400">
                <a:solidFill>
                  <a:srgbClr val="008000"/>
                </a:solidFill>
              </a:rPr>
              <a:t>+</a:t>
            </a:r>
            <a:r>
              <a:rPr kumimoji="0" lang="zh-CN" altLang="en-US" sz="1400">
                <a:solidFill>
                  <a:srgbClr val="008000"/>
                </a:solidFill>
              </a:rPr>
              <a:t>联系的属性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8000"/>
                </a:solidFill>
              </a:rPr>
              <a:t>主码</a:t>
            </a:r>
            <a:r>
              <a:rPr kumimoji="0" lang="en-US" altLang="zh-CN" sz="1400">
                <a:solidFill>
                  <a:srgbClr val="008000"/>
                </a:solidFill>
              </a:rPr>
              <a:t>:</a:t>
            </a:r>
            <a:r>
              <a:rPr kumimoji="0" lang="zh-CN" altLang="en-US" sz="1400">
                <a:solidFill>
                  <a:srgbClr val="008000"/>
                </a:solidFill>
              </a:rPr>
              <a:t>任一方的主码均可</a:t>
            </a:r>
            <a:endParaRPr kumimoji="0" lang="en-US" altLang="zh-CN" sz="1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400">
                <a:solidFill>
                  <a:srgbClr val="008000"/>
                </a:solidFill>
              </a:rPr>
              <a:t>depat_head(</a:t>
            </a:r>
            <a:r>
              <a:rPr kumimoji="0" lang="en-US" altLang="zh-CN" sz="1400" u="sng">
                <a:solidFill>
                  <a:srgbClr val="008000"/>
                </a:solidFill>
              </a:rPr>
              <a:t>dept_namt</a:t>
            </a:r>
            <a:r>
              <a:rPr kumimoji="0" lang="en-US" altLang="zh-CN" sz="1400">
                <a:solidFill>
                  <a:srgbClr val="008000"/>
                </a:solidFill>
              </a:rPr>
              <a:t>,name)</a:t>
            </a:r>
            <a:endParaRPr kumimoji="0" lang="zh-CN" altLang="en-US" sz="1400">
              <a:solidFill>
                <a:srgbClr val="008000"/>
              </a:solidFill>
            </a:endParaRPr>
          </a:p>
        </p:txBody>
      </p:sp>
      <p:sp>
        <p:nvSpPr>
          <p:cNvPr id="33806" name="Rectangle 42">
            <a:extLst>
              <a:ext uri="{FF2B5EF4-FFF2-40B4-BE49-F238E27FC236}">
                <a16:creationId xmlns:a16="http://schemas.microsoft.com/office/drawing/2014/main" id="{16B17384-9130-4379-90F8-9C29742E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5348288"/>
            <a:ext cx="31273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◆</a:t>
            </a: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8005C84A-AF63-4DD8-9250-EAE7CDE1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4846638"/>
            <a:ext cx="3143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50000"/>
                  </a:schemeClr>
                </a:solidFill>
                <a:latin typeface="Tahoma" charset="0"/>
                <a:ea typeface="宋体" charset="0"/>
              </a:rPr>
              <a:t>◆</a:t>
            </a:r>
          </a:p>
        </p:txBody>
      </p:sp>
      <p:sp>
        <p:nvSpPr>
          <p:cNvPr id="33808" name="Rectangle 44">
            <a:extLst>
              <a:ext uri="{FF2B5EF4-FFF2-40B4-BE49-F238E27FC236}">
                <a16:creationId xmlns:a16="http://schemas.microsoft.com/office/drawing/2014/main" id="{0D095943-F5DA-43E8-8B8D-F820CA89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1025525"/>
            <a:ext cx="312737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008000"/>
                </a:solidFill>
                <a:latin typeface="Tahoma" panose="020B0604030504040204" pitchFamily="34" charset="0"/>
              </a:rPr>
              <a:t>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3" grpId="0"/>
      <p:bldP spid="2" grpId="0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编号占位符 5">
            <a:extLst>
              <a:ext uri="{FF2B5EF4-FFF2-40B4-BE49-F238E27FC236}">
                <a16:creationId xmlns:a16="http://schemas.microsoft.com/office/drawing/2014/main" id="{96927C1C-271D-4C50-BBA2-DDB57BC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CEAFE-0C8F-4954-AFD7-413AA4E1920C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/>
          </a:p>
        </p:txBody>
      </p:sp>
      <p:grpSp>
        <p:nvGrpSpPr>
          <p:cNvPr id="35842" name="Group 38">
            <a:extLst>
              <a:ext uri="{FF2B5EF4-FFF2-40B4-BE49-F238E27FC236}">
                <a16:creationId xmlns:a16="http://schemas.microsoft.com/office/drawing/2014/main" id="{09EE910A-4CF5-4AE8-BD65-80A0A8A70914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1298575"/>
            <a:ext cx="5184775" cy="2379663"/>
            <a:chOff x="2494" y="1166"/>
            <a:chExt cx="3266" cy="1499"/>
          </a:xfrm>
        </p:grpSpPr>
        <p:pic>
          <p:nvPicPr>
            <p:cNvPr id="35909" name="Picture 6">
              <a:extLst>
                <a:ext uri="{FF2B5EF4-FFF2-40B4-BE49-F238E27FC236}">
                  <a16:creationId xmlns:a16="http://schemas.microsoft.com/office/drawing/2014/main" id="{F3F86C59-81E4-4474-A04E-B6E3004DA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" y="1166"/>
              <a:ext cx="3266" cy="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10" name="Rectangle 13">
              <a:extLst>
                <a:ext uri="{FF2B5EF4-FFF2-40B4-BE49-F238E27FC236}">
                  <a16:creationId xmlns:a16="http://schemas.microsoft.com/office/drawing/2014/main" id="{9EF959B4-76A3-4897-B4F7-369F52D9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511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1" name="Rectangle 14">
              <a:extLst>
                <a:ext uri="{FF2B5EF4-FFF2-40B4-BE49-F238E27FC236}">
                  <a16:creationId xmlns:a16="http://schemas.microsoft.com/office/drawing/2014/main" id="{BA247C90-FBB7-4911-8234-64A13EE7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853"/>
              <a:ext cx="3048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2" name="Rectangle 15">
              <a:extLst>
                <a:ext uri="{FF2B5EF4-FFF2-40B4-BE49-F238E27FC236}">
                  <a16:creationId xmlns:a16="http://schemas.microsoft.com/office/drawing/2014/main" id="{207B97D7-85FC-481B-8D52-27CA0B0AB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619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3" name="Rectangle 16">
              <a:extLst>
                <a:ext uri="{FF2B5EF4-FFF2-40B4-BE49-F238E27FC236}">
                  <a16:creationId xmlns:a16="http://schemas.microsoft.com/office/drawing/2014/main" id="{FBABA5AD-D8B5-41A6-8786-C4B518B60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978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4" name="Rectangle 17">
              <a:extLst>
                <a:ext uri="{FF2B5EF4-FFF2-40B4-BE49-F238E27FC236}">
                  <a16:creationId xmlns:a16="http://schemas.microsoft.com/office/drawing/2014/main" id="{B8FAC414-1DD5-48C5-A477-8024C6B6A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092"/>
              <a:ext cx="3048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5" name="Rectangle 18">
              <a:extLst>
                <a:ext uri="{FF2B5EF4-FFF2-40B4-BE49-F238E27FC236}">
                  <a16:creationId xmlns:a16="http://schemas.microsoft.com/office/drawing/2014/main" id="{C659B35B-88DB-485F-82C7-2698BC93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67"/>
              <a:ext cx="3048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6" name="Rectangle 19">
              <a:extLst>
                <a:ext uri="{FF2B5EF4-FFF2-40B4-BE49-F238E27FC236}">
                  <a16:creationId xmlns:a16="http://schemas.microsoft.com/office/drawing/2014/main" id="{A33169C3-5963-40CA-8BF6-2A3DE7AD7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1710"/>
              <a:ext cx="1446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917" name="AutoShape 36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C86F747B-17A6-4C61-BBFD-85A4A5F1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472"/>
              <a:ext cx="152" cy="114"/>
            </a:xfrm>
            <a:prstGeom prst="actionButtonForwardNex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35843" name="Picture 37">
            <a:extLst>
              <a:ext uri="{FF2B5EF4-FFF2-40B4-BE49-F238E27FC236}">
                <a16:creationId xmlns:a16="http://schemas.microsoft.com/office/drawing/2014/main" id="{3BE9E02B-6113-4782-9FF0-F02BAD4F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33800"/>
            <a:ext cx="506253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0">
            <a:extLst>
              <a:ext uri="{FF2B5EF4-FFF2-40B4-BE49-F238E27FC236}">
                <a16:creationId xmlns:a16="http://schemas.microsoft.com/office/drawing/2014/main" id="{3E36C7EA-7F03-4E88-B8F2-1D55C0CA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400300"/>
            <a:ext cx="5145087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2">
            <a:extLst>
              <a:ext uri="{FF2B5EF4-FFF2-40B4-BE49-F238E27FC236}">
                <a16:creationId xmlns:a16="http://schemas.microsoft.com/office/drawing/2014/main" id="{F54EBDB8-295B-403D-86E5-AF418830D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144463"/>
            <a:ext cx="7772400" cy="506412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三 关系模式合并与约束表示</a:t>
            </a:r>
            <a:endParaRPr lang="en-US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6" name="AutoShape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D0AE2A9-109B-481E-B33E-D91637BB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4473575"/>
            <a:ext cx="241300" cy="180975"/>
          </a:xfrm>
          <a:prstGeom prst="actionButtonForwardNex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487477" name="Group 53">
            <a:extLst>
              <a:ext uri="{FF2B5EF4-FFF2-40B4-BE49-F238E27FC236}">
                <a16:creationId xmlns:a16="http://schemas.microsoft.com/office/drawing/2014/main" id="{010A5CFC-2660-467B-8310-6CFABC590D01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1947863"/>
            <a:ext cx="1381125" cy="4002087"/>
            <a:chOff x="1722" y="1402"/>
            <a:chExt cx="870" cy="2521"/>
          </a:xfrm>
        </p:grpSpPr>
        <p:sp>
          <p:nvSpPr>
            <p:cNvPr id="35907" name="Line 51">
              <a:extLst>
                <a:ext uri="{FF2B5EF4-FFF2-40B4-BE49-F238E27FC236}">
                  <a16:creationId xmlns:a16="http://schemas.microsoft.com/office/drawing/2014/main" id="{1893A86D-90A7-44C5-8D1B-CC86283E0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0" y="1402"/>
              <a:ext cx="782" cy="67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8" name="Line 52">
              <a:extLst>
                <a:ext uri="{FF2B5EF4-FFF2-40B4-BE49-F238E27FC236}">
                  <a16:creationId xmlns:a16="http://schemas.microsoft.com/office/drawing/2014/main" id="{0763992C-91AD-4E81-B6F6-4B9CF7DD0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2092"/>
              <a:ext cx="870" cy="18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87504" name="Group 80">
            <a:extLst>
              <a:ext uri="{FF2B5EF4-FFF2-40B4-BE49-F238E27FC236}">
                <a16:creationId xmlns:a16="http://schemas.microsoft.com/office/drawing/2014/main" id="{0304CDFF-E6CE-4344-B6C3-1C6672CBFB4B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2078038"/>
            <a:ext cx="2093913" cy="3486150"/>
            <a:chOff x="1293" y="1484"/>
            <a:chExt cx="1319" cy="2196"/>
          </a:xfrm>
        </p:grpSpPr>
        <p:sp>
          <p:nvSpPr>
            <p:cNvPr id="35905" name="Line 56">
              <a:extLst>
                <a:ext uri="{FF2B5EF4-FFF2-40B4-BE49-F238E27FC236}">
                  <a16:creationId xmlns:a16="http://schemas.microsoft.com/office/drawing/2014/main" id="{AC5ACEE9-A226-4A55-A2F8-FB10FA166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484"/>
              <a:ext cx="901" cy="707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6" name="Line 57">
              <a:extLst>
                <a:ext uri="{FF2B5EF4-FFF2-40B4-BE49-F238E27FC236}">
                  <a16:creationId xmlns:a16="http://schemas.microsoft.com/office/drawing/2014/main" id="{CC9955F6-5B73-4EDB-8DFE-2D96036A8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3" y="2196"/>
              <a:ext cx="1319" cy="1484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87494" name="Group 70">
            <a:extLst>
              <a:ext uri="{FF2B5EF4-FFF2-40B4-BE49-F238E27FC236}">
                <a16:creationId xmlns:a16="http://schemas.microsoft.com/office/drawing/2014/main" id="{93CDF721-043F-42EA-A02B-A359DE4C22B5}"/>
              </a:ext>
            </a:extLst>
          </p:cNvPr>
          <p:cNvGrpSpPr>
            <a:grpSpLocks/>
          </p:cNvGrpSpPr>
          <p:nvPr/>
        </p:nvGrpSpPr>
        <p:grpSpPr bwMode="auto">
          <a:xfrm>
            <a:off x="2790825" y="2292350"/>
            <a:ext cx="1387475" cy="2943225"/>
            <a:chOff x="1723" y="1619"/>
            <a:chExt cx="874" cy="1854"/>
          </a:xfrm>
        </p:grpSpPr>
        <p:sp>
          <p:nvSpPr>
            <p:cNvPr id="35901" name="Line 66">
              <a:extLst>
                <a:ext uri="{FF2B5EF4-FFF2-40B4-BE49-F238E27FC236}">
                  <a16:creationId xmlns:a16="http://schemas.microsoft.com/office/drawing/2014/main" id="{4FC7F493-7391-4FC9-A822-1522383D8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1619"/>
              <a:ext cx="874" cy="6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2" name="Line 67">
              <a:extLst>
                <a:ext uri="{FF2B5EF4-FFF2-40B4-BE49-F238E27FC236}">
                  <a16:creationId xmlns:a16="http://schemas.microsoft.com/office/drawing/2014/main" id="{434D8E19-9913-46E3-9590-A90095DF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9" y="2314"/>
              <a:ext cx="428" cy="9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3" name="Line 68">
              <a:extLst>
                <a:ext uri="{FF2B5EF4-FFF2-40B4-BE49-F238E27FC236}">
                  <a16:creationId xmlns:a16="http://schemas.microsoft.com/office/drawing/2014/main" id="{86554E78-96B2-462D-BBCA-17ECD172B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4" y="3010"/>
              <a:ext cx="179" cy="1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4" name="Line 69">
              <a:extLst>
                <a:ext uri="{FF2B5EF4-FFF2-40B4-BE49-F238E27FC236}">
                  <a16:creationId xmlns:a16="http://schemas.microsoft.com/office/drawing/2014/main" id="{3964F2FF-08EF-4421-9749-37E7A07D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005"/>
              <a:ext cx="174" cy="4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87505" name="Group 81">
            <a:extLst>
              <a:ext uri="{FF2B5EF4-FFF2-40B4-BE49-F238E27FC236}">
                <a16:creationId xmlns:a16="http://schemas.microsoft.com/office/drawing/2014/main" id="{17454F6B-892C-4D11-915E-85AC37EC9CFC}"/>
              </a:ext>
            </a:extLst>
          </p:cNvPr>
          <p:cNvGrpSpPr>
            <a:grpSpLocks/>
          </p:cNvGrpSpPr>
          <p:nvPr/>
        </p:nvGrpSpPr>
        <p:grpSpPr bwMode="auto">
          <a:xfrm>
            <a:off x="2178050" y="2706688"/>
            <a:ext cx="2016125" cy="3019425"/>
            <a:chOff x="1337" y="1880"/>
            <a:chExt cx="1270" cy="1902"/>
          </a:xfrm>
        </p:grpSpPr>
        <p:sp>
          <p:nvSpPr>
            <p:cNvPr id="35899" name="Line 71">
              <a:extLst>
                <a:ext uri="{FF2B5EF4-FFF2-40B4-BE49-F238E27FC236}">
                  <a16:creationId xmlns:a16="http://schemas.microsoft.com/office/drawing/2014/main" id="{ED83290D-4399-422A-A686-EDAD9C15E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1880"/>
              <a:ext cx="912" cy="691"/>
            </a:xfrm>
            <a:prstGeom prst="line">
              <a:avLst/>
            </a:prstGeom>
            <a:noFill/>
            <a:ln w="38100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900" name="Line 72">
              <a:extLst>
                <a:ext uri="{FF2B5EF4-FFF2-40B4-BE49-F238E27FC236}">
                  <a16:creationId xmlns:a16="http://schemas.microsoft.com/office/drawing/2014/main" id="{24777B8D-DB24-410B-9013-7151CDA3B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7" y="2570"/>
              <a:ext cx="1266" cy="1212"/>
            </a:xfrm>
            <a:prstGeom prst="line">
              <a:avLst/>
            </a:prstGeom>
            <a:noFill/>
            <a:ln w="38100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5851" name="AutoShape 4">
            <a:extLst>
              <a:ext uri="{FF2B5EF4-FFF2-40B4-BE49-F238E27FC236}">
                <a16:creationId xmlns:a16="http://schemas.microsoft.com/office/drawing/2014/main" id="{313F178B-C6BF-4E87-AE56-DB69731B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784225"/>
            <a:ext cx="2605088" cy="777875"/>
          </a:xfrm>
          <a:prstGeom prst="cloudCallout">
            <a:avLst>
              <a:gd name="adj1" fmla="val 46565"/>
              <a:gd name="adj2" fmla="val 65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转换得到的关系模式需要合并吗</a:t>
            </a:r>
            <a:r>
              <a:rPr kumimoji="0" lang="en-US" altLang="zh-CN" sz="1600">
                <a:latin typeface="Tahoma" panose="020B0604030504040204" pitchFamily="34" charset="0"/>
              </a:rPr>
              <a:t>,</a:t>
            </a:r>
            <a:r>
              <a:rPr kumimoji="0" lang="zh-CN" altLang="en-US" sz="1600">
                <a:latin typeface="Tahoma" panose="020B0604030504040204" pitchFamily="34" charset="0"/>
              </a:rPr>
              <a:t>合并原则</a:t>
            </a:r>
            <a:r>
              <a:rPr kumimoji="0" lang="zh-CN" altLang="zh-CN" sz="1600">
                <a:latin typeface="Tahoma" panose="020B0604030504040204" pitchFamily="34" charset="0"/>
              </a:rPr>
              <a:t>?</a:t>
            </a: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87507" name="Rectangle 83">
            <a:extLst>
              <a:ext uri="{FF2B5EF4-FFF2-40B4-BE49-F238E27FC236}">
                <a16:creationId xmlns:a16="http://schemas.microsoft.com/office/drawing/2014/main" id="{EE3588E8-1BA4-40B7-86E0-ACAB8AE8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1679575"/>
            <a:ext cx="269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00FF"/>
                </a:solidFill>
              </a:rPr>
              <a:t>合并主码相同的关系模式</a:t>
            </a:r>
            <a:r>
              <a:rPr kumimoji="0" lang="zh-CN" altLang="zh-CN" sz="1400">
                <a:solidFill>
                  <a:srgbClr val="0000FF"/>
                </a:solidFill>
              </a:rPr>
              <a:t>，</a:t>
            </a:r>
            <a:r>
              <a:rPr kumimoji="0" lang="zh-CN" altLang="en-US" sz="1400">
                <a:solidFill>
                  <a:srgbClr val="0000FF"/>
                </a:solidFill>
              </a:rPr>
              <a:t>因这</a:t>
            </a:r>
            <a:endParaRPr kumimoji="0" lang="en-US" altLang="zh-CN" sz="1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00FF"/>
                </a:solidFill>
              </a:rPr>
              <a:t>些属性均由相同主码唯一确定！</a:t>
            </a:r>
            <a:endParaRPr kumimoji="0" lang="en-US" altLang="zh-CN" sz="1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0000FF"/>
                </a:solidFill>
              </a:rPr>
              <a:t>（理由见第</a:t>
            </a:r>
            <a:r>
              <a:rPr kumimoji="0" lang="en-US" altLang="zh-CN" sz="1400">
                <a:solidFill>
                  <a:srgbClr val="0000FF"/>
                </a:solidFill>
              </a:rPr>
              <a:t>8</a:t>
            </a:r>
            <a:r>
              <a:rPr kumimoji="0" lang="zh-CN" altLang="en-US" sz="1400">
                <a:solidFill>
                  <a:srgbClr val="0000FF"/>
                </a:solidFill>
              </a:rPr>
              <a:t>章中模式优化）</a:t>
            </a:r>
          </a:p>
        </p:txBody>
      </p:sp>
      <p:sp>
        <p:nvSpPr>
          <p:cNvPr id="35853" name="Rectangle 85">
            <a:extLst>
              <a:ext uri="{FF2B5EF4-FFF2-40B4-BE49-F238E27FC236}">
                <a16:creationId xmlns:a16="http://schemas.microsoft.com/office/drawing/2014/main" id="{E52346D1-8518-4211-8696-1A00C2E1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33463"/>
            <a:ext cx="249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由实体集转换得到的关系模式</a:t>
            </a:r>
          </a:p>
        </p:txBody>
      </p:sp>
      <p:sp>
        <p:nvSpPr>
          <p:cNvPr id="35854" name="Rectangle 86">
            <a:extLst>
              <a:ext uri="{FF2B5EF4-FFF2-40B4-BE49-F238E27FC236}">
                <a16:creationId xmlns:a16="http://schemas.microsoft.com/office/drawing/2014/main" id="{75B6E193-2F3D-4ABB-9BA6-0DA91B7E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6138863"/>
            <a:ext cx="249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由联系集转换得到的关系模式</a:t>
            </a:r>
          </a:p>
        </p:txBody>
      </p:sp>
      <p:sp>
        <p:nvSpPr>
          <p:cNvPr id="35855" name="Rectangle 89">
            <a:extLst>
              <a:ext uri="{FF2B5EF4-FFF2-40B4-BE49-F238E27FC236}">
                <a16:creationId xmlns:a16="http://schemas.microsoft.com/office/drawing/2014/main" id="{6B04E44B-E11F-4B2A-B815-BE729922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2209800"/>
            <a:ext cx="18129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合并得到的关系模式</a:t>
            </a:r>
            <a:endParaRPr kumimoji="0" lang="en-US" altLang="zh-CN" sz="12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35856" name="Group 120">
            <a:extLst>
              <a:ext uri="{FF2B5EF4-FFF2-40B4-BE49-F238E27FC236}">
                <a16:creationId xmlns:a16="http://schemas.microsoft.com/office/drawing/2014/main" id="{B83F2ACA-C394-4D8B-B7D0-230D157A1C5A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3122613"/>
            <a:ext cx="3516312" cy="750887"/>
            <a:chOff x="3393" y="2142"/>
            <a:chExt cx="2215" cy="473"/>
          </a:xfrm>
        </p:grpSpPr>
        <p:sp>
          <p:nvSpPr>
            <p:cNvPr id="35894" name="Line 55">
              <a:extLst>
                <a:ext uri="{FF2B5EF4-FFF2-40B4-BE49-F238E27FC236}">
                  <a16:creationId xmlns:a16="http://schemas.microsoft.com/office/drawing/2014/main" id="{E31F60EE-5B15-4046-BB2A-FEFC292C5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2353"/>
              <a:ext cx="820" cy="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5" name="Line 64">
              <a:extLst>
                <a:ext uri="{FF2B5EF4-FFF2-40B4-BE49-F238E27FC236}">
                  <a16:creationId xmlns:a16="http://schemas.microsoft.com/office/drawing/2014/main" id="{3F39B6F3-22A1-45C8-AD8B-4D347541C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245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6" name="Line 73">
              <a:extLst>
                <a:ext uri="{FF2B5EF4-FFF2-40B4-BE49-F238E27FC236}">
                  <a16:creationId xmlns:a16="http://schemas.microsoft.com/office/drawing/2014/main" id="{B6448370-EC22-4BFA-ABC4-555FAF652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615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7" name="Line 93">
              <a:extLst>
                <a:ext uri="{FF2B5EF4-FFF2-40B4-BE49-F238E27FC236}">
                  <a16:creationId xmlns:a16="http://schemas.microsoft.com/office/drawing/2014/main" id="{53D59732-62FE-4695-AA81-29DB769F8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2" y="2358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98" name="Line 94">
              <a:extLst>
                <a:ext uri="{FF2B5EF4-FFF2-40B4-BE49-F238E27FC236}">
                  <a16:creationId xmlns:a16="http://schemas.microsoft.com/office/drawing/2014/main" id="{401BAD69-16B5-4919-B038-7F70756E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142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87527" name="Group 103">
            <a:extLst>
              <a:ext uri="{FF2B5EF4-FFF2-40B4-BE49-F238E27FC236}">
                <a16:creationId xmlns:a16="http://schemas.microsoft.com/office/drawing/2014/main" id="{D31532D1-A908-4B23-93B1-455ADE57665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498600"/>
            <a:ext cx="2562225" cy="3122613"/>
            <a:chOff x="1046" y="1119"/>
            <a:chExt cx="1614" cy="1967"/>
          </a:xfrm>
        </p:grpSpPr>
        <p:grpSp>
          <p:nvGrpSpPr>
            <p:cNvPr id="35886" name="Group 84">
              <a:extLst>
                <a:ext uri="{FF2B5EF4-FFF2-40B4-BE49-F238E27FC236}">
                  <a16:creationId xmlns:a16="http://schemas.microsoft.com/office/drawing/2014/main" id="{9E6542FB-1FF7-4CF6-981C-CD6B1BFD7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" y="1119"/>
              <a:ext cx="1614" cy="1967"/>
              <a:chOff x="1011" y="1119"/>
              <a:chExt cx="1614" cy="1967"/>
            </a:xfrm>
          </p:grpSpPr>
          <p:sp>
            <p:nvSpPr>
              <p:cNvPr id="35889" name="Line 49">
                <a:extLst>
                  <a:ext uri="{FF2B5EF4-FFF2-40B4-BE49-F238E27FC236}">
                    <a16:creationId xmlns:a16="http://schemas.microsoft.com/office/drawing/2014/main" id="{F1FE0C3A-3440-4A2D-BF68-12C61051C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7" y="1119"/>
                <a:ext cx="707" cy="679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0" name="Line 50">
                <a:extLst>
                  <a:ext uri="{FF2B5EF4-FFF2-40B4-BE49-F238E27FC236}">
                    <a16:creationId xmlns:a16="http://schemas.microsoft.com/office/drawing/2014/main" id="{559D5CBF-4E24-4910-889C-9EE9E380A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1255"/>
                <a:ext cx="810" cy="674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1" name="Line 76">
                <a:extLst>
                  <a:ext uri="{FF2B5EF4-FFF2-40B4-BE49-F238E27FC236}">
                    <a16:creationId xmlns:a16="http://schemas.microsoft.com/office/drawing/2014/main" id="{7CCB19B9-3401-4350-A58E-75486EFE8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945"/>
                <a:ext cx="1207" cy="9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2" name="Line 77">
                <a:extLst>
                  <a:ext uri="{FF2B5EF4-FFF2-40B4-BE49-F238E27FC236}">
                    <a16:creationId xmlns:a16="http://schemas.microsoft.com/office/drawing/2014/main" id="{C1571572-C4B6-43D8-808D-8FB4E0174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1" y="2810"/>
                <a:ext cx="1614" cy="276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5893" name="Line 78">
                <a:extLst>
                  <a:ext uri="{FF2B5EF4-FFF2-40B4-BE49-F238E27FC236}">
                    <a16:creationId xmlns:a16="http://schemas.microsoft.com/office/drawing/2014/main" id="{E347B4EB-D909-43A5-8E24-78EECC0AD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6" y="2233"/>
                <a:ext cx="581" cy="68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5887" name="Line 101">
              <a:extLst>
                <a:ext uri="{FF2B5EF4-FFF2-40B4-BE49-F238E27FC236}">
                  <a16:creationId xmlns:a16="http://schemas.microsoft.com/office/drawing/2014/main" id="{7AD4534E-4DEE-43CD-B107-425755AEB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5" y="2451"/>
              <a:ext cx="461" cy="15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88" name="Line 102">
              <a:extLst>
                <a:ext uri="{FF2B5EF4-FFF2-40B4-BE49-F238E27FC236}">
                  <a16:creationId xmlns:a16="http://schemas.microsoft.com/office/drawing/2014/main" id="{62D11839-54F3-4EE3-A432-BB2763D67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9" y="2679"/>
              <a:ext cx="271" cy="7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5858" name="Rectangle 98">
            <a:extLst>
              <a:ext uri="{FF2B5EF4-FFF2-40B4-BE49-F238E27FC236}">
                <a16:creationId xmlns:a16="http://schemas.microsoft.com/office/drawing/2014/main" id="{0FCDAC9D-5F6E-4B45-B583-A81DA40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263" y="3790950"/>
            <a:ext cx="4762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5859" name="Rectangle 99">
            <a:extLst>
              <a:ext uri="{FF2B5EF4-FFF2-40B4-BE49-F238E27FC236}">
                <a16:creationId xmlns:a16="http://schemas.microsoft.com/office/drawing/2014/main" id="{6CD12BD6-E120-405C-A6A6-2EB5DBF6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88" y="4051300"/>
            <a:ext cx="438151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5860" name="Rectangle 105">
            <a:extLst>
              <a:ext uri="{FF2B5EF4-FFF2-40B4-BE49-F238E27FC236}">
                <a16:creationId xmlns:a16="http://schemas.microsoft.com/office/drawing/2014/main" id="{783854A1-C1B5-4DD0-9F1A-8789579D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3441700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487532" name="Rectangle 108">
            <a:extLst>
              <a:ext uri="{FF2B5EF4-FFF2-40B4-BE49-F238E27FC236}">
                <a16:creationId xmlns:a16="http://schemas.microsoft.com/office/drawing/2014/main" id="{B10407E7-4CF1-4711-AA76-0B0A387E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600450"/>
            <a:ext cx="20828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注：</a:t>
            </a:r>
            <a:r>
              <a:rPr kumimoji="0" lang="en-US" altLang="zh-CN" sz="1000">
                <a:solidFill>
                  <a:srgbClr val="0000FF"/>
                </a:solidFill>
                <a:latin typeface="Tahoma" panose="020B0604030504040204" pitchFamily="34" charset="0"/>
              </a:rPr>
              <a:t>Teaches</a:t>
            </a: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和</a:t>
            </a:r>
            <a:r>
              <a:rPr kumimoji="0" lang="en-US" altLang="zh-CN" sz="1000">
                <a:solidFill>
                  <a:srgbClr val="0000FF"/>
                </a:solidFill>
                <a:latin typeface="Tahoma" panose="020B0604030504040204" pitchFamily="34" charset="0"/>
              </a:rPr>
              <a:t>takes</a:t>
            </a: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不能合并！</a:t>
            </a:r>
          </a:p>
        </p:txBody>
      </p:sp>
      <p:sp>
        <p:nvSpPr>
          <p:cNvPr id="35862" name="Rectangle 111">
            <a:extLst>
              <a:ext uri="{FF2B5EF4-FFF2-40B4-BE49-F238E27FC236}">
                <a16:creationId xmlns:a16="http://schemas.microsoft.com/office/drawing/2014/main" id="{D79AC22A-34E7-4B25-866E-1BC551E9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636963"/>
            <a:ext cx="495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800000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5863" name="Rectangle 112">
            <a:extLst>
              <a:ext uri="{FF2B5EF4-FFF2-40B4-BE49-F238E27FC236}">
                <a16:creationId xmlns:a16="http://schemas.microsoft.com/office/drawing/2014/main" id="{93FE4237-A743-4078-9988-A1B1F9725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3059113"/>
            <a:ext cx="476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487549" name="AutoShape 4">
            <a:extLst>
              <a:ext uri="{FF2B5EF4-FFF2-40B4-BE49-F238E27FC236}">
                <a16:creationId xmlns:a16="http://schemas.microsoft.com/office/drawing/2014/main" id="{0AC37949-A648-4DDF-AD0F-1CCADA1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891088"/>
            <a:ext cx="2984500" cy="774700"/>
          </a:xfrm>
          <a:prstGeom prst="cloudCallout">
            <a:avLst>
              <a:gd name="adj1" fmla="val 45611"/>
              <a:gd name="adj2" fmla="val 510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关系模式如何区分全参与</a:t>
            </a:r>
            <a:r>
              <a:rPr kumimoji="0" lang="en-US" altLang="zh-CN" sz="1600" b="0">
                <a:latin typeface="Tahoma" panose="020B0604030504040204" pitchFamily="34" charset="0"/>
              </a:rPr>
              <a:t>(</a:t>
            </a:r>
            <a:r>
              <a:rPr kumimoji="0" lang="zh-CN" altLang="en-US" sz="1600" b="0">
                <a:latin typeface="Tahoma" panose="020B0604030504040204" pitchFamily="34" charset="0"/>
              </a:rPr>
              <a:t>描述双线</a:t>
            </a:r>
            <a:r>
              <a:rPr kumimoji="0" lang="en-US" altLang="zh-CN" sz="1600" b="0">
                <a:latin typeface="Tahoma" panose="020B0604030504040204" pitchFamily="34" charset="0"/>
              </a:rPr>
              <a:t>)</a:t>
            </a:r>
            <a:r>
              <a:rPr kumimoji="0" lang="zh-CN" altLang="en-US" sz="1600">
                <a:latin typeface="Tahoma" panose="020B0604030504040204" pitchFamily="34" charset="0"/>
              </a:rPr>
              <a:t>与部分参与特征</a:t>
            </a:r>
            <a:r>
              <a:rPr kumimoji="0" lang="zh-CN" altLang="zh-CN" sz="1600">
                <a:latin typeface="Tahoma" panose="020B0604030504040204" pitchFamily="34" charset="0"/>
              </a:rPr>
              <a:t>?</a:t>
            </a:r>
            <a:r>
              <a:rPr kumimoji="0" lang="zh-CN" altLang="en-US" sz="1600"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487563" name="Group 139">
            <a:extLst>
              <a:ext uri="{FF2B5EF4-FFF2-40B4-BE49-F238E27FC236}">
                <a16:creationId xmlns:a16="http://schemas.microsoft.com/office/drawing/2014/main" id="{783F3A29-3EC2-4F34-A4CE-B738727645F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841750"/>
            <a:ext cx="3676650" cy="471488"/>
            <a:chOff x="3435" y="2430"/>
            <a:chExt cx="2337" cy="297"/>
          </a:xfrm>
        </p:grpSpPr>
        <p:sp>
          <p:nvSpPr>
            <p:cNvPr id="35883" name="Line 113">
              <a:extLst>
                <a:ext uri="{FF2B5EF4-FFF2-40B4-BE49-F238E27FC236}">
                  <a16:creationId xmlns:a16="http://schemas.microsoft.com/office/drawing/2014/main" id="{F5929B87-38E1-4E5A-86A6-F71BB30BF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607"/>
              <a:ext cx="1236" cy="2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84" name="Line 114">
              <a:extLst>
                <a:ext uri="{FF2B5EF4-FFF2-40B4-BE49-F238E27FC236}">
                  <a16:creationId xmlns:a16="http://schemas.microsoft.com/office/drawing/2014/main" id="{2A92A2B5-C161-4F40-ACC7-FF4CC2FCB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2430"/>
              <a:ext cx="454" cy="178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85" name="Rectangle 115">
              <a:extLst>
                <a:ext uri="{FF2B5EF4-FFF2-40B4-BE49-F238E27FC236}">
                  <a16:creationId xmlns:a16="http://schemas.microsoft.com/office/drawing/2014/main" id="{AAB73CCB-20DA-44E5-B2F6-EED1C889D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556"/>
              <a:ext cx="1255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008000"/>
                  </a:solidFill>
                </a:rPr>
                <a:t>注</a:t>
              </a:r>
              <a:r>
                <a:rPr kumimoji="0" lang="en-US" altLang="zh-CN" sz="1400">
                  <a:solidFill>
                    <a:srgbClr val="008000"/>
                  </a:solidFill>
                </a:rPr>
                <a:t>:</a:t>
              </a:r>
              <a:r>
                <a:rPr kumimoji="0" lang="zh-CN" altLang="en-US" sz="1400">
                  <a:solidFill>
                    <a:srgbClr val="008000"/>
                  </a:solidFill>
                </a:rPr>
                <a:t>这样</a:t>
              </a:r>
              <a:r>
                <a:rPr kumimoji="0" lang="en-US" altLang="zh-CN" sz="1400">
                  <a:solidFill>
                    <a:srgbClr val="008000"/>
                  </a:solidFill>
                </a:rPr>
                <a:t>,</a:t>
              </a:r>
              <a:r>
                <a:rPr kumimoji="0" lang="zh-CN" altLang="en-US" sz="1400">
                  <a:solidFill>
                    <a:srgbClr val="008000"/>
                  </a:solidFill>
                </a:rPr>
                <a:t>二者还可合并</a:t>
              </a:r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F6B07AE3-228F-4D8C-ADB9-C78AB1AF565F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3582988"/>
            <a:ext cx="3498850" cy="2760662"/>
            <a:chOff x="5338684" y="3582988"/>
            <a:chExt cx="3498597" cy="2760029"/>
          </a:xfrm>
        </p:grpSpPr>
        <p:sp>
          <p:nvSpPr>
            <p:cNvPr id="35875" name="Rectangle 119">
              <a:extLst>
                <a:ext uri="{FF2B5EF4-FFF2-40B4-BE49-F238E27FC236}">
                  <a16:creationId xmlns:a16="http://schemas.microsoft.com/office/drawing/2014/main" id="{AE6A159A-5254-4DF0-BD6B-AF9A8AB6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684" y="4065477"/>
              <a:ext cx="312714" cy="22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000">
                  <a:solidFill>
                    <a:srgbClr val="800000"/>
                  </a:solidFill>
                  <a:latin typeface="Tahoma" panose="020B0604030504040204" pitchFamily="34" charset="0"/>
                </a:rPr>
                <a:t>◆</a:t>
              </a:r>
            </a:p>
          </p:txBody>
        </p:sp>
        <p:grpSp>
          <p:nvGrpSpPr>
            <p:cNvPr id="35876" name="组 7">
              <a:extLst>
                <a:ext uri="{FF2B5EF4-FFF2-40B4-BE49-F238E27FC236}">
                  <a16:creationId xmlns:a16="http://schemas.microsoft.com/office/drawing/2014/main" id="{8B791D44-191F-4633-A62A-B0760B719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3088" y="3582988"/>
              <a:ext cx="3184193" cy="2760029"/>
              <a:chOff x="5653088" y="3582988"/>
              <a:chExt cx="3184193" cy="2760029"/>
            </a:xfrm>
          </p:grpSpPr>
          <p:sp>
            <p:nvSpPr>
              <p:cNvPr id="35877" name="Rectangle 126">
                <a:extLst>
                  <a:ext uri="{FF2B5EF4-FFF2-40B4-BE49-F238E27FC236}">
                    <a16:creationId xmlns:a16="http://schemas.microsoft.com/office/drawing/2014/main" id="{701AB8C4-77E5-45C4-990F-D1BCF0CD5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156" y="5798630"/>
                <a:ext cx="2954125" cy="544387"/>
              </a:xfrm>
              <a:prstGeom prst="rect">
                <a:avLst/>
              </a:prstGeom>
              <a:noFill/>
              <a:ln w="9525">
                <a:solidFill>
                  <a:srgbClr val="428E5B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600">
                    <a:solidFill>
                      <a:srgbClr val="800000"/>
                    </a:solidFill>
                    <a:latin typeface="Tahoma" panose="020B0604030504040204" pitchFamily="34" charset="0"/>
                  </a:rPr>
                  <a:t>◆是否允许属性取空值</a:t>
                </a:r>
                <a:r>
                  <a:rPr kumimoji="0" lang="en-US" altLang="zh-CN" sz="1600">
                    <a:solidFill>
                      <a:srgbClr val="800000"/>
                    </a:solidFill>
                    <a:latin typeface="Tahoma" panose="020B0604030504040204" pitchFamily="34" charset="0"/>
                  </a:rPr>
                  <a:t>: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600">
                    <a:solidFill>
                      <a:srgbClr val="800000"/>
                    </a:solidFill>
                  </a:rPr>
                  <a:t>全参与</a:t>
                </a:r>
                <a:r>
                  <a:rPr kumimoji="0" lang="en-US" altLang="zh-CN" sz="1600">
                    <a:solidFill>
                      <a:srgbClr val="800000"/>
                    </a:solidFill>
                  </a:rPr>
                  <a:t>: not NULL-</a:t>
                </a:r>
                <a:r>
                  <a:rPr kumimoji="0" lang="zh-CN" altLang="en-US" sz="1600">
                    <a:solidFill>
                      <a:srgbClr val="800000"/>
                    </a:solidFill>
                  </a:rPr>
                  <a:t>非空约束！</a:t>
                </a:r>
              </a:p>
            </p:txBody>
          </p:sp>
          <p:grpSp>
            <p:nvGrpSpPr>
              <p:cNvPr id="35878" name="Group 137">
                <a:extLst>
                  <a:ext uri="{FF2B5EF4-FFF2-40B4-BE49-F238E27FC236}">
                    <a16:creationId xmlns:a16="http://schemas.microsoft.com/office/drawing/2014/main" id="{C5884FA9-9B36-482C-89B4-C9B8A37BD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3088" y="3582988"/>
                <a:ext cx="2184400" cy="973137"/>
                <a:chOff x="3561" y="2257"/>
                <a:chExt cx="1376" cy="613"/>
              </a:xfrm>
            </p:grpSpPr>
            <p:sp>
              <p:nvSpPr>
                <p:cNvPr id="35879" name="Line 131">
                  <a:extLst>
                    <a:ext uri="{FF2B5EF4-FFF2-40B4-BE49-F238E27FC236}">
                      <a16:creationId xmlns:a16="http://schemas.microsoft.com/office/drawing/2014/main" id="{EBBEEEBF-4EA9-4C75-BA00-251301D9B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2870"/>
                  <a:ext cx="190" cy="0"/>
                </a:xfrm>
                <a:prstGeom prst="line">
                  <a:avLst/>
                </a:prstGeom>
                <a:noFill/>
                <a:ln w="19050">
                  <a:solidFill>
                    <a:srgbClr val="BD0D0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0" name="Line 132">
                  <a:extLst>
                    <a:ext uri="{FF2B5EF4-FFF2-40B4-BE49-F238E27FC236}">
                      <a16:creationId xmlns:a16="http://schemas.microsoft.com/office/drawing/2014/main" id="{446D4A22-5E52-40FE-9C17-CBBB80CDC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61" y="2632"/>
                  <a:ext cx="190" cy="0"/>
                </a:xfrm>
                <a:prstGeom prst="line">
                  <a:avLst/>
                </a:prstGeom>
                <a:noFill/>
                <a:ln w="19050">
                  <a:solidFill>
                    <a:srgbClr val="BD0D0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1" name="Line 133">
                  <a:extLst>
                    <a:ext uri="{FF2B5EF4-FFF2-40B4-BE49-F238E27FC236}">
                      <a16:creationId xmlns:a16="http://schemas.microsoft.com/office/drawing/2014/main" id="{2D723CCA-150C-4E1B-A28E-9D2455C49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557" y="2257"/>
                  <a:ext cx="190" cy="0"/>
                </a:xfrm>
                <a:prstGeom prst="line">
                  <a:avLst/>
                </a:prstGeom>
                <a:noFill/>
                <a:ln w="19050">
                  <a:solidFill>
                    <a:srgbClr val="BD0D0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5882" name="Line 136">
                  <a:extLst>
                    <a:ext uri="{FF2B5EF4-FFF2-40B4-BE49-F238E27FC236}">
                      <a16:creationId xmlns:a16="http://schemas.microsoft.com/office/drawing/2014/main" id="{65037C18-5EE6-4FE1-9DB6-12F1A786B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747" y="2486"/>
                  <a:ext cx="190" cy="0"/>
                </a:xfrm>
                <a:prstGeom prst="line">
                  <a:avLst/>
                </a:prstGeom>
                <a:noFill/>
                <a:ln w="19050">
                  <a:solidFill>
                    <a:srgbClr val="BD0D0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67" name="矩形 2">
            <a:extLst>
              <a:ext uri="{FF2B5EF4-FFF2-40B4-BE49-F238E27FC236}">
                <a16:creationId xmlns:a16="http://schemas.microsoft.com/office/drawing/2014/main" id="{3A41A35D-56F6-4691-9A47-6FFB7B999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819150"/>
            <a:ext cx="329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模式合并(优化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35868" name="Rectangle 112">
            <a:extLst>
              <a:ext uri="{FF2B5EF4-FFF2-40B4-BE49-F238E27FC236}">
                <a16:creationId xmlns:a16="http://schemas.microsoft.com/office/drawing/2014/main" id="{2189F71F-8AE4-49E4-9D54-EEC96365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5422900"/>
            <a:ext cx="477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5869" name="Rectangle 106">
            <a:extLst>
              <a:ext uri="{FF2B5EF4-FFF2-40B4-BE49-F238E27FC236}">
                <a16:creationId xmlns:a16="http://schemas.microsoft.com/office/drawing/2014/main" id="{0527E49A-C63B-4320-BF3E-4F040DC8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643563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5870" name="Rectangle 112">
            <a:extLst>
              <a:ext uri="{FF2B5EF4-FFF2-40B4-BE49-F238E27FC236}">
                <a16:creationId xmlns:a16="http://schemas.microsoft.com/office/drawing/2014/main" id="{B517B4F6-E3EE-42AE-B99F-DC313567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1968500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5871" name="Rectangle 106">
            <a:extLst>
              <a:ext uri="{FF2B5EF4-FFF2-40B4-BE49-F238E27FC236}">
                <a16:creationId xmlns:a16="http://schemas.microsoft.com/office/drawing/2014/main" id="{74D1CEDA-1B77-4098-88C2-4FB8C3A6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25352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5872" name="Rectangle 106">
            <a:extLst>
              <a:ext uri="{FF2B5EF4-FFF2-40B4-BE49-F238E27FC236}">
                <a16:creationId xmlns:a16="http://schemas.microsoft.com/office/drawing/2014/main" id="{54C9E33D-E420-4012-94DA-30E8724C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813175"/>
            <a:ext cx="438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5873" name="Line 94">
            <a:extLst>
              <a:ext uri="{FF2B5EF4-FFF2-40B4-BE49-F238E27FC236}">
                <a16:creationId xmlns:a16="http://schemas.microsoft.com/office/drawing/2014/main" id="{7645D66C-763F-406B-B21D-F46247599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3" y="4246563"/>
            <a:ext cx="361950" cy="3175"/>
          </a:xfrm>
          <a:prstGeom prst="line">
            <a:avLst/>
          </a:prstGeom>
          <a:noFill/>
          <a:ln w="19050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74" name="矩形 9">
            <a:extLst>
              <a:ext uri="{FF2B5EF4-FFF2-40B4-BE49-F238E27FC236}">
                <a16:creationId xmlns:a16="http://schemas.microsoft.com/office/drawing/2014/main" id="{6DD5713C-D37E-4AC8-9C59-DF7E0FAC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6118225"/>
            <a:ext cx="8286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1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0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507" grpId="0"/>
      <p:bldP spid="487532" grpId="0"/>
      <p:bldP spid="4875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>
            <a:extLst>
              <a:ext uri="{FF2B5EF4-FFF2-40B4-BE49-F238E27FC236}">
                <a16:creationId xmlns:a16="http://schemas.microsoft.com/office/drawing/2014/main" id="{6116874F-BD86-4193-A7EE-E474992D6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dirty="0">
                <a:latin typeface="微软雅黑" panose="020B0503020204020204" charset="-122"/>
                <a:ea typeface="微软雅黑" panose="020B0503020204020204" charset="-122"/>
              </a:rPr>
              <a:t>集合的基本操作</a:t>
            </a:r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8668068C-625F-4895-A1A4-680FB142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2639751"/>
            <a:ext cx="6169025" cy="292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编号占位符 5">
            <a:extLst>
              <a:ext uri="{FF2B5EF4-FFF2-40B4-BE49-F238E27FC236}">
                <a16:creationId xmlns:a16="http://schemas.microsoft.com/office/drawing/2014/main" id="{6DFA20A9-1BA5-423D-984E-DA55245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023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5161F-373F-43C2-BBED-CC522A0746E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/>
          </a:p>
        </p:txBody>
      </p:sp>
      <p:grpSp>
        <p:nvGrpSpPr>
          <p:cNvPr id="36866" name="Group 38">
            <a:extLst>
              <a:ext uri="{FF2B5EF4-FFF2-40B4-BE49-F238E27FC236}">
                <a16:creationId xmlns:a16="http://schemas.microsoft.com/office/drawing/2014/main" id="{5B0BD378-D203-41D9-A050-0774792F8F79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1000125"/>
            <a:ext cx="5184775" cy="2379663"/>
            <a:chOff x="2494" y="1166"/>
            <a:chExt cx="3266" cy="1499"/>
          </a:xfrm>
        </p:grpSpPr>
        <p:pic>
          <p:nvPicPr>
            <p:cNvPr id="36924" name="Picture 6">
              <a:extLst>
                <a:ext uri="{FF2B5EF4-FFF2-40B4-BE49-F238E27FC236}">
                  <a16:creationId xmlns:a16="http://schemas.microsoft.com/office/drawing/2014/main" id="{2CB2EE9E-9171-4C2B-9C9C-AB99B69AD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" y="1166"/>
              <a:ext cx="3266" cy="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5" name="Rectangle 13">
              <a:extLst>
                <a:ext uri="{FF2B5EF4-FFF2-40B4-BE49-F238E27FC236}">
                  <a16:creationId xmlns:a16="http://schemas.microsoft.com/office/drawing/2014/main" id="{6E559869-3DA8-42C8-A530-17316D14D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511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26" name="Rectangle 14">
              <a:extLst>
                <a:ext uri="{FF2B5EF4-FFF2-40B4-BE49-F238E27FC236}">
                  <a16:creationId xmlns:a16="http://schemas.microsoft.com/office/drawing/2014/main" id="{FC6B1155-0C9F-4ADD-AE10-AB199655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853"/>
              <a:ext cx="3048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27" name="Rectangle 15">
              <a:extLst>
                <a:ext uri="{FF2B5EF4-FFF2-40B4-BE49-F238E27FC236}">
                  <a16:creationId xmlns:a16="http://schemas.microsoft.com/office/drawing/2014/main" id="{84FCB549-4704-4FE6-850D-414EE003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619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28" name="Rectangle 16">
              <a:extLst>
                <a:ext uri="{FF2B5EF4-FFF2-40B4-BE49-F238E27FC236}">
                  <a16:creationId xmlns:a16="http://schemas.microsoft.com/office/drawing/2014/main" id="{E603AA7F-B806-4C70-B004-6B728547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978"/>
              <a:ext cx="445" cy="1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29" name="Rectangle 17">
              <a:extLst>
                <a:ext uri="{FF2B5EF4-FFF2-40B4-BE49-F238E27FC236}">
                  <a16:creationId xmlns:a16="http://schemas.microsoft.com/office/drawing/2014/main" id="{FBB3738A-D17A-44C3-9DF5-6F858A58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092"/>
              <a:ext cx="3048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30" name="Rectangle 18">
              <a:extLst>
                <a:ext uri="{FF2B5EF4-FFF2-40B4-BE49-F238E27FC236}">
                  <a16:creationId xmlns:a16="http://schemas.microsoft.com/office/drawing/2014/main" id="{F2386A5D-0481-4BEB-919D-FC5AD652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67"/>
              <a:ext cx="3048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31" name="Rectangle 19">
              <a:extLst>
                <a:ext uri="{FF2B5EF4-FFF2-40B4-BE49-F238E27FC236}">
                  <a16:creationId xmlns:a16="http://schemas.microsoft.com/office/drawing/2014/main" id="{3ECD1A5C-C0C3-46B2-9415-7933F467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1710"/>
              <a:ext cx="1446" cy="13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932" name="AutoShape 36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986749D7-2A80-41F3-8C4E-2D2E3C8B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472"/>
              <a:ext cx="152" cy="114"/>
            </a:xfrm>
            <a:prstGeom prst="actionButtonForwardNex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36867" name="Picture 37">
            <a:extLst>
              <a:ext uri="{FF2B5EF4-FFF2-40B4-BE49-F238E27FC236}">
                <a16:creationId xmlns:a16="http://schemas.microsoft.com/office/drawing/2014/main" id="{B2D4E7AC-1340-44BA-9D23-2ED018CD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35350"/>
            <a:ext cx="506253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0">
            <a:extLst>
              <a:ext uri="{FF2B5EF4-FFF2-40B4-BE49-F238E27FC236}">
                <a16:creationId xmlns:a16="http://schemas.microsoft.com/office/drawing/2014/main" id="{4CDAFEF7-57F2-437F-84C4-3731344BB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101850"/>
            <a:ext cx="5145087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>
            <a:extLst>
              <a:ext uri="{FF2B5EF4-FFF2-40B4-BE49-F238E27FC236}">
                <a16:creationId xmlns:a16="http://schemas.microsoft.com/office/drawing/2014/main" id="{FCC9295E-4D14-4736-853D-F9C50146D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144463"/>
            <a:ext cx="4943475" cy="506412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特别说明</a:t>
            </a:r>
            <a:endParaRPr lang="zh-CN" altLang="en-US" sz="2800">
              <a:solidFill>
                <a:srgbClr val="800000"/>
              </a:solidFill>
            </a:endParaRPr>
          </a:p>
        </p:txBody>
      </p:sp>
      <p:sp>
        <p:nvSpPr>
          <p:cNvPr id="36870" name="AutoShape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E833F61-F33C-47EC-AB9B-7749AC6F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4175125"/>
            <a:ext cx="241300" cy="180975"/>
          </a:xfrm>
          <a:prstGeom prst="actionButtonForwardNex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36871" name="Group 53">
            <a:extLst>
              <a:ext uri="{FF2B5EF4-FFF2-40B4-BE49-F238E27FC236}">
                <a16:creationId xmlns:a16="http://schemas.microsoft.com/office/drawing/2014/main" id="{B405460E-389A-4F52-8397-A237DC7BA500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1649413"/>
            <a:ext cx="1381125" cy="4002087"/>
            <a:chOff x="1722" y="1402"/>
            <a:chExt cx="870" cy="2521"/>
          </a:xfrm>
        </p:grpSpPr>
        <p:sp>
          <p:nvSpPr>
            <p:cNvPr id="36922" name="Line 51">
              <a:extLst>
                <a:ext uri="{FF2B5EF4-FFF2-40B4-BE49-F238E27FC236}">
                  <a16:creationId xmlns:a16="http://schemas.microsoft.com/office/drawing/2014/main" id="{28593410-3751-46B5-81BA-D3BAD115E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0" y="1402"/>
              <a:ext cx="782" cy="67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23" name="Line 52">
              <a:extLst>
                <a:ext uri="{FF2B5EF4-FFF2-40B4-BE49-F238E27FC236}">
                  <a16:creationId xmlns:a16="http://schemas.microsoft.com/office/drawing/2014/main" id="{F8D7AA16-E566-481B-8F7D-24F91CE9C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2092"/>
              <a:ext cx="870" cy="18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872" name="Group 80">
            <a:extLst>
              <a:ext uri="{FF2B5EF4-FFF2-40B4-BE49-F238E27FC236}">
                <a16:creationId xmlns:a16="http://schemas.microsoft.com/office/drawing/2014/main" id="{DA672609-C4DD-432B-8B23-8F8162784808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1779588"/>
            <a:ext cx="2093913" cy="3486150"/>
            <a:chOff x="1293" y="1484"/>
            <a:chExt cx="1319" cy="2196"/>
          </a:xfrm>
        </p:grpSpPr>
        <p:sp>
          <p:nvSpPr>
            <p:cNvPr id="36920" name="Line 56">
              <a:extLst>
                <a:ext uri="{FF2B5EF4-FFF2-40B4-BE49-F238E27FC236}">
                  <a16:creationId xmlns:a16="http://schemas.microsoft.com/office/drawing/2014/main" id="{818D80E1-FE30-4E1C-8C3B-6202E8EAB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484"/>
              <a:ext cx="901" cy="707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21" name="Line 57">
              <a:extLst>
                <a:ext uri="{FF2B5EF4-FFF2-40B4-BE49-F238E27FC236}">
                  <a16:creationId xmlns:a16="http://schemas.microsoft.com/office/drawing/2014/main" id="{4B1C56A1-F352-44BE-A693-09E3CBF2D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3" y="2196"/>
              <a:ext cx="1319" cy="1484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873" name="Group 70">
            <a:extLst>
              <a:ext uri="{FF2B5EF4-FFF2-40B4-BE49-F238E27FC236}">
                <a16:creationId xmlns:a16="http://schemas.microsoft.com/office/drawing/2014/main" id="{1BA8168C-AF64-449B-AD1B-CC3A0EE13333}"/>
              </a:ext>
            </a:extLst>
          </p:cNvPr>
          <p:cNvGrpSpPr>
            <a:grpSpLocks/>
          </p:cNvGrpSpPr>
          <p:nvPr/>
        </p:nvGrpSpPr>
        <p:grpSpPr bwMode="auto">
          <a:xfrm>
            <a:off x="2790825" y="1993900"/>
            <a:ext cx="1387475" cy="2943225"/>
            <a:chOff x="1723" y="1619"/>
            <a:chExt cx="874" cy="1854"/>
          </a:xfrm>
        </p:grpSpPr>
        <p:sp>
          <p:nvSpPr>
            <p:cNvPr id="36916" name="Line 66">
              <a:extLst>
                <a:ext uri="{FF2B5EF4-FFF2-40B4-BE49-F238E27FC236}">
                  <a16:creationId xmlns:a16="http://schemas.microsoft.com/office/drawing/2014/main" id="{6715B9C4-6039-426B-926A-C6B200A59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1619"/>
              <a:ext cx="874" cy="6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7" name="Line 67">
              <a:extLst>
                <a:ext uri="{FF2B5EF4-FFF2-40B4-BE49-F238E27FC236}">
                  <a16:creationId xmlns:a16="http://schemas.microsoft.com/office/drawing/2014/main" id="{81E7BBC1-CE83-410F-8CAB-EF4D208F5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9" y="2314"/>
              <a:ext cx="428" cy="9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8" name="Line 68">
              <a:extLst>
                <a:ext uri="{FF2B5EF4-FFF2-40B4-BE49-F238E27FC236}">
                  <a16:creationId xmlns:a16="http://schemas.microsoft.com/office/drawing/2014/main" id="{C5E43FBB-F82B-43AD-A813-7BB74B983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4" y="3010"/>
              <a:ext cx="179" cy="1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9" name="Line 69">
              <a:extLst>
                <a:ext uri="{FF2B5EF4-FFF2-40B4-BE49-F238E27FC236}">
                  <a16:creationId xmlns:a16="http://schemas.microsoft.com/office/drawing/2014/main" id="{CBBDD938-DA66-42EE-9AF6-41996DA7F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005"/>
              <a:ext cx="174" cy="4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874" name="Group 81">
            <a:extLst>
              <a:ext uri="{FF2B5EF4-FFF2-40B4-BE49-F238E27FC236}">
                <a16:creationId xmlns:a16="http://schemas.microsoft.com/office/drawing/2014/main" id="{44C7AB69-3ED2-47CC-BBF9-97BD22E9B9BA}"/>
              </a:ext>
            </a:extLst>
          </p:cNvPr>
          <p:cNvGrpSpPr>
            <a:grpSpLocks/>
          </p:cNvGrpSpPr>
          <p:nvPr/>
        </p:nvGrpSpPr>
        <p:grpSpPr bwMode="auto">
          <a:xfrm>
            <a:off x="2178050" y="2408238"/>
            <a:ext cx="2016125" cy="3019425"/>
            <a:chOff x="1337" y="1880"/>
            <a:chExt cx="1270" cy="1902"/>
          </a:xfrm>
        </p:grpSpPr>
        <p:sp>
          <p:nvSpPr>
            <p:cNvPr id="36914" name="Line 71">
              <a:extLst>
                <a:ext uri="{FF2B5EF4-FFF2-40B4-BE49-F238E27FC236}">
                  <a16:creationId xmlns:a16="http://schemas.microsoft.com/office/drawing/2014/main" id="{BE5A3B68-6A5B-4355-A857-53A5CD0FA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1880"/>
              <a:ext cx="912" cy="691"/>
            </a:xfrm>
            <a:prstGeom prst="line">
              <a:avLst/>
            </a:prstGeom>
            <a:noFill/>
            <a:ln w="38100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5" name="Line 72">
              <a:extLst>
                <a:ext uri="{FF2B5EF4-FFF2-40B4-BE49-F238E27FC236}">
                  <a16:creationId xmlns:a16="http://schemas.microsoft.com/office/drawing/2014/main" id="{3AE3AD76-5AF5-4FFB-9061-BA621BEE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7" y="2570"/>
              <a:ext cx="1266" cy="1212"/>
            </a:xfrm>
            <a:prstGeom prst="line">
              <a:avLst/>
            </a:prstGeom>
            <a:noFill/>
            <a:ln w="38100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875" name="Rectangle 85">
            <a:extLst>
              <a:ext uri="{FF2B5EF4-FFF2-40B4-BE49-F238E27FC236}">
                <a16:creationId xmlns:a16="http://schemas.microsoft.com/office/drawing/2014/main" id="{5A434DD2-A054-47E3-8782-7098B04A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35013"/>
            <a:ext cx="249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由实体集转换得到的关系模式</a:t>
            </a:r>
          </a:p>
        </p:txBody>
      </p:sp>
      <p:sp>
        <p:nvSpPr>
          <p:cNvPr id="36876" name="Rectangle 86">
            <a:extLst>
              <a:ext uri="{FF2B5EF4-FFF2-40B4-BE49-F238E27FC236}">
                <a16:creationId xmlns:a16="http://schemas.microsoft.com/office/drawing/2014/main" id="{30600C3A-2BB5-4AB7-99DB-6EB9DAC1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5840413"/>
            <a:ext cx="249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由联系集转换得到的关系模式</a:t>
            </a:r>
          </a:p>
        </p:txBody>
      </p:sp>
      <p:sp>
        <p:nvSpPr>
          <p:cNvPr id="36877" name="Rectangle 89">
            <a:extLst>
              <a:ext uri="{FF2B5EF4-FFF2-40B4-BE49-F238E27FC236}">
                <a16:creationId xmlns:a16="http://schemas.microsoft.com/office/drawing/2014/main" id="{BE495524-FFE5-4118-BB0F-7851C92B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1911350"/>
            <a:ext cx="18129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428E5B"/>
                </a:solidFill>
              </a:rPr>
              <a:t>合并得到的关系模式</a:t>
            </a:r>
            <a:endParaRPr kumimoji="0" lang="en-US" altLang="zh-CN" sz="12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grpSp>
        <p:nvGrpSpPr>
          <p:cNvPr id="36878" name="Group 120">
            <a:extLst>
              <a:ext uri="{FF2B5EF4-FFF2-40B4-BE49-F238E27FC236}">
                <a16:creationId xmlns:a16="http://schemas.microsoft.com/office/drawing/2014/main" id="{DBCDA143-0F66-4CAA-9901-6C1404E9AE8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824163"/>
            <a:ext cx="3516312" cy="750887"/>
            <a:chOff x="3393" y="2142"/>
            <a:chExt cx="2215" cy="473"/>
          </a:xfrm>
        </p:grpSpPr>
        <p:sp>
          <p:nvSpPr>
            <p:cNvPr id="36909" name="Line 55">
              <a:extLst>
                <a:ext uri="{FF2B5EF4-FFF2-40B4-BE49-F238E27FC236}">
                  <a16:creationId xmlns:a16="http://schemas.microsoft.com/office/drawing/2014/main" id="{3C72EF07-ABEC-4FBF-8703-39B480CC0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353"/>
              <a:ext cx="820" cy="7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0" name="Line 64">
              <a:extLst>
                <a:ext uri="{FF2B5EF4-FFF2-40B4-BE49-F238E27FC236}">
                  <a16:creationId xmlns:a16="http://schemas.microsoft.com/office/drawing/2014/main" id="{5089BD47-EFF3-44DF-8B27-D8FDDC4ED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245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1" name="Line 73">
              <a:extLst>
                <a:ext uri="{FF2B5EF4-FFF2-40B4-BE49-F238E27FC236}">
                  <a16:creationId xmlns:a16="http://schemas.microsoft.com/office/drawing/2014/main" id="{8FBFA38A-4CDD-4AE2-96DD-24A2A5260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615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2" name="Line 93">
              <a:extLst>
                <a:ext uri="{FF2B5EF4-FFF2-40B4-BE49-F238E27FC236}">
                  <a16:creationId xmlns:a16="http://schemas.microsoft.com/office/drawing/2014/main" id="{85A6C772-25A1-4564-AA30-40C04E55E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2" y="2358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13" name="Line 94">
              <a:extLst>
                <a:ext uri="{FF2B5EF4-FFF2-40B4-BE49-F238E27FC236}">
                  <a16:creationId xmlns:a16="http://schemas.microsoft.com/office/drawing/2014/main" id="{ACAD9FE7-C679-4D27-B38F-E137D62B8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142"/>
              <a:ext cx="39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879" name="Rectangle 98">
            <a:extLst>
              <a:ext uri="{FF2B5EF4-FFF2-40B4-BE49-F238E27FC236}">
                <a16:creationId xmlns:a16="http://schemas.microsoft.com/office/drawing/2014/main" id="{7965549D-9D86-437F-9FF7-1849555A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263" y="3790950"/>
            <a:ext cx="4762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6880" name="Rectangle 99">
            <a:extLst>
              <a:ext uri="{FF2B5EF4-FFF2-40B4-BE49-F238E27FC236}">
                <a16:creationId xmlns:a16="http://schemas.microsoft.com/office/drawing/2014/main" id="{B195061B-AB04-487B-B8B5-41CE74AD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88" y="4051300"/>
            <a:ext cx="438151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6881" name="Rectangle 105">
            <a:extLst>
              <a:ext uri="{FF2B5EF4-FFF2-40B4-BE49-F238E27FC236}">
                <a16:creationId xmlns:a16="http://schemas.microsoft.com/office/drawing/2014/main" id="{EC542930-66BA-41EB-9FDF-C68979CC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3143250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6882" name="Rectangle 108">
            <a:extLst>
              <a:ext uri="{FF2B5EF4-FFF2-40B4-BE49-F238E27FC236}">
                <a16:creationId xmlns:a16="http://schemas.microsoft.com/office/drawing/2014/main" id="{AD31E232-F5C1-4586-91BE-BC0EE209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302000"/>
            <a:ext cx="20828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注：</a:t>
            </a:r>
            <a:r>
              <a:rPr kumimoji="0" lang="en-US" altLang="zh-CN" sz="1000">
                <a:solidFill>
                  <a:srgbClr val="0000FF"/>
                </a:solidFill>
                <a:latin typeface="Tahoma" panose="020B0604030504040204" pitchFamily="34" charset="0"/>
              </a:rPr>
              <a:t>Teaches</a:t>
            </a: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和</a:t>
            </a:r>
            <a:r>
              <a:rPr kumimoji="0" lang="en-US" altLang="zh-CN" sz="1000">
                <a:solidFill>
                  <a:srgbClr val="0000FF"/>
                </a:solidFill>
                <a:latin typeface="Tahoma" panose="020B0604030504040204" pitchFamily="34" charset="0"/>
              </a:rPr>
              <a:t>takes</a:t>
            </a:r>
            <a:r>
              <a:rPr kumimoji="0" lang="zh-CN" altLang="en-US" sz="1000">
                <a:solidFill>
                  <a:srgbClr val="0000FF"/>
                </a:solidFill>
                <a:latin typeface="Tahoma" panose="020B0604030504040204" pitchFamily="34" charset="0"/>
              </a:rPr>
              <a:t>不能合并！</a:t>
            </a:r>
          </a:p>
        </p:txBody>
      </p:sp>
      <p:sp>
        <p:nvSpPr>
          <p:cNvPr id="36883" name="Rectangle 111">
            <a:extLst>
              <a:ext uri="{FF2B5EF4-FFF2-40B4-BE49-F238E27FC236}">
                <a16:creationId xmlns:a16="http://schemas.microsoft.com/office/drawing/2014/main" id="{EF1D3A10-3FB8-40D0-B1CA-FBD50DC8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338513"/>
            <a:ext cx="495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800000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6884" name="Rectangle 112">
            <a:extLst>
              <a:ext uri="{FF2B5EF4-FFF2-40B4-BE49-F238E27FC236}">
                <a16:creationId xmlns:a16="http://schemas.microsoft.com/office/drawing/2014/main" id="{4F3F9E99-AA31-4025-9989-8BD5D271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2762250"/>
            <a:ext cx="476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grpSp>
        <p:nvGrpSpPr>
          <p:cNvPr id="36885" name="Group 139">
            <a:extLst>
              <a:ext uri="{FF2B5EF4-FFF2-40B4-BE49-F238E27FC236}">
                <a16:creationId xmlns:a16="http://schemas.microsoft.com/office/drawing/2014/main" id="{3B60B666-9BAD-47B1-8E48-0C9CF97693E5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3559175"/>
            <a:ext cx="3586162" cy="496888"/>
            <a:chOff x="3435" y="2430"/>
            <a:chExt cx="2259" cy="313"/>
          </a:xfrm>
        </p:grpSpPr>
        <p:sp>
          <p:nvSpPr>
            <p:cNvPr id="36906" name="Line 113">
              <a:extLst>
                <a:ext uri="{FF2B5EF4-FFF2-40B4-BE49-F238E27FC236}">
                  <a16:creationId xmlns:a16="http://schemas.microsoft.com/office/drawing/2014/main" id="{5049789B-29DF-4310-932E-8CDD11D3D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607"/>
              <a:ext cx="1236" cy="2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7" name="Line 114">
              <a:extLst>
                <a:ext uri="{FF2B5EF4-FFF2-40B4-BE49-F238E27FC236}">
                  <a16:creationId xmlns:a16="http://schemas.microsoft.com/office/drawing/2014/main" id="{983868E5-16C2-4504-9E83-FFBEE319B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2430"/>
              <a:ext cx="454" cy="178"/>
            </a:xfrm>
            <a:prstGeom prst="line">
              <a:avLst/>
            </a:prstGeom>
            <a:noFill/>
            <a:ln w="9525">
              <a:solidFill>
                <a:srgbClr val="428E5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8" name="Rectangle 115">
              <a:extLst>
                <a:ext uri="{FF2B5EF4-FFF2-40B4-BE49-F238E27FC236}">
                  <a16:creationId xmlns:a16="http://schemas.microsoft.com/office/drawing/2014/main" id="{049F5FA6-C04A-4405-B0C5-765F00467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556"/>
              <a:ext cx="109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600">
                  <a:solidFill>
                    <a:srgbClr val="008000"/>
                  </a:solidFill>
                </a:rPr>
                <a:t>注</a:t>
              </a:r>
              <a:r>
                <a:rPr kumimoji="0" lang="en-US" altLang="zh-CN" sz="1600">
                  <a:solidFill>
                    <a:srgbClr val="008000"/>
                  </a:solidFill>
                </a:rPr>
                <a:t>:</a:t>
              </a:r>
              <a:r>
                <a:rPr kumimoji="0" lang="zh-CN" altLang="en-US" sz="1600">
                  <a:solidFill>
                    <a:srgbClr val="008000"/>
                  </a:solidFill>
                </a:rPr>
                <a:t>二者还可合并</a:t>
              </a:r>
            </a:p>
          </p:txBody>
        </p:sp>
      </p:grpSp>
      <p:sp>
        <p:nvSpPr>
          <p:cNvPr id="36886" name="Rectangle 119">
            <a:extLst>
              <a:ext uri="{FF2B5EF4-FFF2-40B4-BE49-F238E27FC236}">
                <a16:creationId xmlns:a16="http://schemas.microsoft.com/office/drawing/2014/main" id="{7CD184F0-DA1E-4787-AB82-E16D906D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767138"/>
            <a:ext cx="3127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000">
                <a:solidFill>
                  <a:srgbClr val="800000"/>
                </a:solidFill>
                <a:latin typeface="Tahoma" panose="020B0604030504040204" pitchFamily="34" charset="0"/>
              </a:rPr>
              <a:t>◆</a:t>
            </a:r>
          </a:p>
        </p:txBody>
      </p:sp>
      <p:sp>
        <p:nvSpPr>
          <p:cNvPr id="36887" name="Rectangle 112">
            <a:extLst>
              <a:ext uri="{FF2B5EF4-FFF2-40B4-BE49-F238E27FC236}">
                <a16:creationId xmlns:a16="http://schemas.microsoft.com/office/drawing/2014/main" id="{6ACC2F51-83A5-479E-9E40-5D702184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5124450"/>
            <a:ext cx="477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6888" name="Rectangle 106">
            <a:extLst>
              <a:ext uri="{FF2B5EF4-FFF2-40B4-BE49-F238E27FC236}">
                <a16:creationId xmlns:a16="http://schemas.microsoft.com/office/drawing/2014/main" id="{6085A36B-C42D-4896-9880-9DF31351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345113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6889" name="Rectangle 112">
            <a:extLst>
              <a:ext uri="{FF2B5EF4-FFF2-40B4-BE49-F238E27FC236}">
                <a16:creationId xmlns:a16="http://schemas.microsoft.com/office/drawing/2014/main" id="{4BC6671A-B580-4289-B3DE-E6CE397F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1671638"/>
            <a:ext cx="476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0000FF"/>
                </a:solidFill>
                <a:latin typeface="Times New Roman" panose="02020603050405020304" pitchFamily="18" charset="0"/>
              </a:rPr>
              <a:t>i_id</a:t>
            </a:r>
          </a:p>
        </p:txBody>
      </p:sp>
      <p:sp>
        <p:nvSpPr>
          <p:cNvPr id="36890" name="Rectangle 106">
            <a:extLst>
              <a:ext uri="{FF2B5EF4-FFF2-40B4-BE49-F238E27FC236}">
                <a16:creationId xmlns:a16="http://schemas.microsoft.com/office/drawing/2014/main" id="{BA2E2D03-61D6-4738-A272-B5FED71A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2236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6891" name="Rectangle 106">
            <a:extLst>
              <a:ext uri="{FF2B5EF4-FFF2-40B4-BE49-F238E27FC236}">
                <a16:creationId xmlns:a16="http://schemas.microsoft.com/office/drawing/2014/main" id="{E366501A-0AF7-4EB9-B764-043B7AE9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3514725"/>
            <a:ext cx="438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en-US" altLang="zh-CN" sz="1200" i="1">
                <a:solidFill>
                  <a:srgbClr val="BD0D09"/>
                </a:solidFill>
                <a:latin typeface="Times New Roman" panose="02020603050405020304" pitchFamily="18" charset="0"/>
              </a:rPr>
              <a:t>s_id</a:t>
            </a:r>
          </a:p>
        </p:txBody>
      </p:sp>
      <p:sp>
        <p:nvSpPr>
          <p:cNvPr id="36892" name="Rectangle 2">
            <a:extLst>
              <a:ext uri="{FF2B5EF4-FFF2-40B4-BE49-F238E27FC236}">
                <a16:creationId xmlns:a16="http://schemas.microsoft.com/office/drawing/2014/main" id="{FD196E6D-6D27-464B-BDA9-F9C66341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80963"/>
            <a:ext cx="4254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关系模式合并与约束表示</a:t>
            </a:r>
            <a:endParaRPr lang="en-US" altLang="zh-CN" sz="1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93" name="Rectangle 91">
            <a:extLst>
              <a:ext uri="{FF2B5EF4-FFF2-40B4-BE49-F238E27FC236}">
                <a16:creationId xmlns:a16="http://schemas.microsoft.com/office/drawing/2014/main" id="{78912333-51B3-47F5-ACD2-5DFFB5A90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803275"/>
            <a:ext cx="271303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）从上合并过程可以看出</a:t>
            </a:r>
            <a:r>
              <a:rPr kumimoji="0" lang="en-US" altLang="zh-CN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zh-CN" altLang="en-US" sz="16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一对多</a:t>
            </a:r>
            <a:r>
              <a:rPr kumimoji="0" lang="zh-CN" altLang="zh-CN" sz="1600" b="0">
                <a:solidFill>
                  <a:srgbClr val="800000"/>
                </a:solidFill>
              </a:rPr>
              <a:t>（</a:t>
            </a:r>
            <a:r>
              <a:rPr kumimoji="0" lang="zh-CN" altLang="en-US" sz="1600" b="0">
                <a:solidFill>
                  <a:srgbClr val="800000"/>
                </a:solidFill>
              </a:rPr>
              <a:t>及一对一）联系都</a:t>
            </a:r>
            <a:endParaRPr kumimoji="0" lang="en-US" altLang="zh-CN" sz="1600" b="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不需要单独增加关系模式</a:t>
            </a:r>
            <a:r>
              <a:rPr kumimoji="0" lang="zh-CN" altLang="zh-CN" sz="1600" b="0">
                <a:solidFill>
                  <a:srgbClr val="800000"/>
                </a:solidFill>
              </a:rPr>
              <a:t>，</a:t>
            </a:r>
            <a:endParaRPr kumimoji="0" lang="en-US" altLang="zh-CN" sz="1600" b="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只需要在多方实体集中添加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一方主码和联系的属性即可</a:t>
            </a:r>
            <a:endParaRPr kumimoji="0" lang="en-US" altLang="zh-CN" sz="1600" b="0">
              <a:solidFill>
                <a:srgbClr val="800000"/>
              </a:solidFill>
            </a:endParaRPr>
          </a:p>
        </p:txBody>
      </p:sp>
      <p:sp>
        <p:nvSpPr>
          <p:cNvPr id="79" name="AutoShape 4">
            <a:extLst>
              <a:ext uri="{FF2B5EF4-FFF2-40B4-BE49-F238E27FC236}">
                <a16:creationId xmlns:a16="http://schemas.microsoft.com/office/drawing/2014/main" id="{7DE49244-373A-4E41-B52E-A6D07875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4500563"/>
            <a:ext cx="2168525" cy="669925"/>
          </a:xfrm>
          <a:prstGeom prst="cloudCallout">
            <a:avLst>
              <a:gd name="adj1" fmla="val 50116"/>
              <a:gd name="adj2" fmla="val 652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转换后的关系模式</a:t>
            </a:r>
            <a:r>
              <a:rPr kumimoji="0" lang="zh-CN" altLang="zh-CN" sz="1400">
                <a:latin typeface="Tahoma" panose="020B0604030504040204" pitchFamily="34" charset="0"/>
              </a:rPr>
              <a:t>,</a:t>
            </a:r>
            <a:r>
              <a:rPr kumimoji="0" lang="zh-CN" altLang="en-US" sz="1400">
                <a:latin typeface="Tahoma" panose="020B0604030504040204" pitchFamily="34" charset="0"/>
              </a:rPr>
              <a:t>应确定哪些参照约束？ </a:t>
            </a:r>
          </a:p>
        </p:txBody>
      </p:sp>
      <p:sp>
        <p:nvSpPr>
          <p:cNvPr id="80" name="Rectangle 128">
            <a:extLst>
              <a:ext uri="{FF2B5EF4-FFF2-40B4-BE49-F238E27FC236}">
                <a16:creationId xmlns:a16="http://schemas.microsoft.com/office/drawing/2014/main" id="{DE48993D-F272-4756-9E23-8DF2B95C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5037138"/>
            <a:ext cx="3887787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）参照完整性约束</a:t>
            </a:r>
            <a:r>
              <a:rPr kumimoji="0" lang="en-US" altLang="zh-CN" sz="16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涉及所有因描述联系增加的主码属性上</a:t>
            </a:r>
            <a:r>
              <a:rPr kumimoji="0" lang="en-US" altLang="zh-CN" sz="1600" b="0">
                <a:solidFill>
                  <a:srgbClr val="800000"/>
                </a:solidFill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600" b="0">
                <a:solidFill>
                  <a:srgbClr val="800000"/>
                </a:solidFill>
              </a:rPr>
              <a:t>a</a:t>
            </a:r>
            <a:r>
              <a:rPr kumimoji="0" lang="zh-CN" altLang="en-US" sz="1600" b="0">
                <a:solidFill>
                  <a:srgbClr val="800000"/>
                </a:solidFill>
              </a:rPr>
              <a:t>)因多对一联系而增进的一方主码属性</a:t>
            </a:r>
            <a:r>
              <a:rPr kumimoji="0" lang="en-US" altLang="zh-CN" sz="1600" b="0">
                <a:solidFill>
                  <a:srgbClr val="80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  </a:t>
            </a:r>
            <a:r>
              <a:rPr kumimoji="0" lang="en-US" altLang="zh-CN" sz="1600" b="0">
                <a:solidFill>
                  <a:srgbClr val="800000"/>
                </a:solidFill>
              </a:rPr>
              <a:t>(</a:t>
            </a:r>
            <a:r>
              <a:rPr kumimoji="0" lang="zh-CN" altLang="en-US" sz="1600" b="0">
                <a:solidFill>
                  <a:srgbClr val="800000"/>
                </a:solidFill>
              </a:rPr>
              <a:t>即蓝色虚线属性</a:t>
            </a:r>
            <a:r>
              <a:rPr kumimoji="0" lang="en-US" altLang="zh-CN" sz="1600" b="0">
                <a:solidFill>
                  <a:srgbClr val="800000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 b="0">
                <a:solidFill>
                  <a:srgbClr val="800000"/>
                </a:solidFill>
              </a:rPr>
              <a:t>b)</a:t>
            </a:r>
            <a:r>
              <a:rPr kumimoji="0" lang="zh-CN" altLang="en-US" sz="1600" b="0">
                <a:solidFill>
                  <a:srgbClr val="800000"/>
                </a:solidFill>
              </a:rPr>
              <a:t>多对多联系得到模式的两方主码属性</a:t>
            </a:r>
            <a:endParaRPr kumimoji="0" lang="en-US" altLang="zh-CN" sz="1600" b="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800000"/>
                </a:solidFill>
              </a:rPr>
              <a:t>  </a:t>
            </a:r>
            <a:r>
              <a:rPr kumimoji="0" lang="en-US" altLang="zh-CN" sz="1600" b="0">
                <a:solidFill>
                  <a:srgbClr val="800000"/>
                </a:solidFill>
              </a:rPr>
              <a:t>(</a:t>
            </a:r>
            <a:r>
              <a:rPr kumimoji="0" lang="zh-CN" altLang="en-US" sz="1600" b="0">
                <a:solidFill>
                  <a:srgbClr val="800000"/>
                </a:solidFill>
              </a:rPr>
              <a:t>即红色虚线属性</a:t>
            </a:r>
            <a:r>
              <a:rPr kumimoji="0" lang="en-US" altLang="zh-CN" sz="1600" b="0">
                <a:solidFill>
                  <a:srgbClr val="800000"/>
                </a:solidFill>
              </a:rPr>
              <a:t>)</a:t>
            </a:r>
          </a:p>
        </p:txBody>
      </p:sp>
      <p:grpSp>
        <p:nvGrpSpPr>
          <p:cNvPr id="36896" name="组 1">
            <a:extLst>
              <a:ext uri="{FF2B5EF4-FFF2-40B4-BE49-F238E27FC236}">
                <a16:creationId xmlns:a16="http://schemas.microsoft.com/office/drawing/2014/main" id="{35F81B20-3F60-4BCD-A037-1FA0E54AA1CD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3386138"/>
            <a:ext cx="2435225" cy="989012"/>
            <a:chOff x="4541332" y="3386860"/>
            <a:chExt cx="2435232" cy="987834"/>
          </a:xfrm>
        </p:grpSpPr>
        <p:sp>
          <p:nvSpPr>
            <p:cNvPr id="36898" name="Line 94">
              <a:extLst>
                <a:ext uri="{FF2B5EF4-FFF2-40B4-BE49-F238E27FC236}">
                  <a16:creationId xmlns:a16="http://schemas.microsoft.com/office/drawing/2014/main" id="{DEA814EC-1BF0-40EB-BDE4-B436E7EBC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3621" y="3935481"/>
              <a:ext cx="344489" cy="1427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99" name="Line 94">
              <a:extLst>
                <a:ext uri="{FF2B5EF4-FFF2-40B4-BE49-F238E27FC236}">
                  <a16:creationId xmlns:a16="http://schemas.microsoft.com/office/drawing/2014/main" id="{549EFD22-E8E2-4EDC-A7B3-7ACD985D9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1332" y="3778505"/>
              <a:ext cx="209551" cy="951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0" name="Line 94">
              <a:extLst>
                <a:ext uri="{FF2B5EF4-FFF2-40B4-BE49-F238E27FC236}">
                  <a16:creationId xmlns:a16="http://schemas.microsoft.com/office/drawing/2014/main" id="{9BD01D6C-C4FB-47F2-9F27-DD80ECB63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808" y="3783262"/>
              <a:ext cx="1844680" cy="1109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1" name="Line 94">
              <a:extLst>
                <a:ext uri="{FF2B5EF4-FFF2-40B4-BE49-F238E27FC236}">
                  <a16:creationId xmlns:a16="http://schemas.microsoft.com/office/drawing/2014/main" id="{971CB211-03DC-4996-8572-67078C934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708" y="3386860"/>
              <a:ext cx="1974856" cy="1585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2" name="Line 94">
              <a:extLst>
                <a:ext uri="{FF2B5EF4-FFF2-40B4-BE49-F238E27FC236}">
                  <a16:creationId xmlns:a16="http://schemas.microsoft.com/office/drawing/2014/main" id="{C123ADA2-35DB-44BF-B11D-4C0DF6FAF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6107" y="3397959"/>
              <a:ext cx="209551" cy="951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3" name="Line 94">
              <a:extLst>
                <a:ext uri="{FF2B5EF4-FFF2-40B4-BE49-F238E27FC236}">
                  <a16:creationId xmlns:a16="http://schemas.microsoft.com/office/drawing/2014/main" id="{50D6C74D-A2E7-4E5F-9087-4AC4AB64D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2619" y="4358838"/>
              <a:ext cx="490539" cy="111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4" name="Line 94">
              <a:extLst>
                <a:ext uri="{FF2B5EF4-FFF2-40B4-BE49-F238E27FC236}">
                  <a16:creationId xmlns:a16="http://schemas.microsoft.com/office/drawing/2014/main" id="{DCFA957A-74DD-4504-B45D-E0C4674A6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196" y="4374694"/>
              <a:ext cx="53340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05" name="Line 94">
              <a:extLst>
                <a:ext uri="{FF2B5EF4-FFF2-40B4-BE49-F238E27FC236}">
                  <a16:creationId xmlns:a16="http://schemas.microsoft.com/office/drawing/2014/main" id="{40202D14-671E-47C3-99C6-C846EBF16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1520" y="3978292"/>
              <a:ext cx="209551" cy="951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897" name="矩形 93">
            <a:extLst>
              <a:ext uri="{FF2B5EF4-FFF2-40B4-BE49-F238E27FC236}">
                <a16:creationId xmlns:a16="http://schemas.microsoft.com/office/drawing/2014/main" id="{619336FA-5B88-4631-8009-E157008B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5930900"/>
            <a:ext cx="8286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1</a:t>
            </a:r>
            <a:r>
              <a:rPr kumimoji="0" lang="en-US" altLang="zh-CN" sz="1600">
                <a:solidFill>
                  <a:srgbClr val="2A2A39"/>
                </a:solidFill>
                <a:latin typeface="Tahoma" panose="020B0604030504040204" pitchFamily="34" charset="0"/>
              </a:rPr>
              <a:t>0</a:t>
            </a: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编号占位符 5">
            <a:extLst>
              <a:ext uri="{FF2B5EF4-FFF2-40B4-BE49-F238E27FC236}">
                <a16:creationId xmlns:a16="http://schemas.microsoft.com/office/drawing/2014/main" id="{FE0D2D28-0DBA-437A-B506-8EEC6088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20566-6A4C-4179-9EC6-6A35A88768C6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6751A8B-BBE4-4248-A6E2-6EA61FC75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115888"/>
            <a:ext cx="7772400" cy="506412"/>
          </a:xfrm>
        </p:spPr>
        <p:txBody>
          <a:bodyPr/>
          <a:lstStyle/>
          <a:p>
            <a:pPr algn="l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四 扩展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图的转换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B0134004-7680-4590-A5D3-E72BEB8D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787400"/>
            <a:ext cx="4657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特殊化与概化的转换</a:t>
            </a:r>
            <a:endParaRPr kumimoji="0"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AutoShape 3">
            <a:extLst>
              <a:ext uri="{FF2B5EF4-FFF2-40B4-BE49-F238E27FC236}">
                <a16:creationId xmlns:a16="http://schemas.microsoft.com/office/drawing/2014/main" id="{92CC9F3A-5073-421C-A106-1BC95750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571750"/>
            <a:ext cx="2130425" cy="1052513"/>
          </a:xfrm>
          <a:prstGeom prst="cloudCallout">
            <a:avLst>
              <a:gd name="adj1" fmla="val -52028"/>
              <a:gd name="adj2" fmla="val 772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如何采用关系模式描述特化与概化现象？</a:t>
            </a:r>
          </a:p>
        </p:txBody>
      </p:sp>
      <p:grpSp>
        <p:nvGrpSpPr>
          <p:cNvPr id="37893" name="组 2">
            <a:extLst>
              <a:ext uri="{FF2B5EF4-FFF2-40B4-BE49-F238E27FC236}">
                <a16:creationId xmlns:a16="http://schemas.microsoft.com/office/drawing/2014/main" id="{FEA927CD-4AB8-41CE-B75C-0DFC56D2A2D3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222375"/>
            <a:ext cx="6945312" cy="3392488"/>
            <a:chOff x="1814895" y="1112755"/>
            <a:chExt cx="6945705" cy="3392488"/>
          </a:xfrm>
        </p:grpSpPr>
        <p:pic>
          <p:nvPicPr>
            <p:cNvPr id="37897" name="Picture 37">
              <a:extLst>
                <a:ext uri="{FF2B5EF4-FFF2-40B4-BE49-F238E27FC236}">
                  <a16:creationId xmlns:a16="http://schemas.microsoft.com/office/drawing/2014/main" id="{2AF8B8AF-B499-4DFF-B00C-78477AE8B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770" y="1112755"/>
              <a:ext cx="3460750" cy="334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8" name="Rectangle 8">
              <a:extLst>
                <a:ext uri="{FF2B5EF4-FFF2-40B4-BE49-F238E27FC236}">
                  <a16:creationId xmlns:a16="http://schemas.microsoft.com/office/drawing/2014/main" id="{863488FF-9AB4-428B-89F6-F9C0786E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883" y="1220705"/>
              <a:ext cx="3394267" cy="952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一个实体集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(</a:t>
              </a:r>
              <a:r>
                <a:rPr kumimoji="0" lang="zh-CN" altLang="en-US" sz="1400">
                  <a:solidFill>
                    <a:srgbClr val="2A2A39"/>
                  </a:solidFill>
                </a:rPr>
                <a:t>父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)</a:t>
              </a:r>
              <a:r>
                <a:rPr kumimoji="0" lang="zh-CN" altLang="en-US" sz="1400">
                  <a:solidFill>
                    <a:srgbClr val="2A2A39"/>
                  </a:solidFill>
                </a:rPr>
                <a:t>可能包含一个子实体集！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子实体集具有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(</a:t>
              </a:r>
              <a:r>
                <a:rPr kumimoji="0" lang="zh-CN" altLang="en-US" sz="1400">
                  <a:solidFill>
                    <a:srgbClr val="2A2A39"/>
                  </a:solidFill>
                </a:rPr>
                <a:t>继承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)</a:t>
              </a:r>
              <a:r>
                <a:rPr kumimoji="0" lang="zh-CN" altLang="en-US" sz="1400">
                  <a:solidFill>
                    <a:srgbClr val="2A2A39"/>
                  </a:solidFill>
                </a:rPr>
                <a:t>父实体集的属性，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还可能具有其它一些独特属性。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特化与概化专门用于描述这种现象！</a:t>
              </a:r>
            </a:p>
          </p:txBody>
        </p:sp>
        <p:sp>
          <p:nvSpPr>
            <p:cNvPr id="37899" name="Rectangle 9">
              <a:extLst>
                <a:ext uri="{FF2B5EF4-FFF2-40B4-BE49-F238E27FC236}">
                  <a16:creationId xmlns:a16="http://schemas.microsoft.com/office/drawing/2014/main" id="{09603ACD-2549-4FB6-ACF2-4E3999D1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091" y="2581193"/>
              <a:ext cx="2351220" cy="48736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特化：自动向下的设计过程</a:t>
              </a:r>
              <a:endParaRPr kumimoji="0" lang="en-US" altLang="zh-CN" sz="1400">
                <a:solidFill>
                  <a:srgbClr val="2A2A39"/>
                </a:solidFill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概化：自底向上的设计过程</a:t>
              </a:r>
              <a:endParaRPr kumimoji="0" lang="en-US" altLang="zh-CN" sz="1400">
                <a:solidFill>
                  <a:srgbClr val="2A2A39"/>
                </a:solidFill>
              </a:endParaRPr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2A173EED-21D1-43A2-9132-F2ECAFDF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897" y="3197143"/>
              <a:ext cx="1581239" cy="430212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2A2A39"/>
                  </a:solidFill>
                </a:rPr>
                <a:t>由下向上的箭头连线</a:t>
              </a:r>
            </a:p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2A2A39"/>
                  </a:solidFill>
                </a:rPr>
                <a:t>为一种‘</a:t>
              </a:r>
              <a:r>
                <a:rPr kumimoji="0" lang="en-US" altLang="zh-CN" sz="1200">
                  <a:solidFill>
                    <a:srgbClr val="2A2A39"/>
                  </a:solidFill>
                </a:rPr>
                <a:t>is a’</a:t>
              </a:r>
              <a:r>
                <a:rPr kumimoji="0" lang="zh-CN" altLang="en-US" sz="1200">
                  <a:solidFill>
                    <a:srgbClr val="2A2A39"/>
                  </a:solidFill>
                </a:rPr>
                <a:t>联系</a:t>
              </a:r>
            </a:p>
          </p:txBody>
        </p:sp>
        <p:sp>
          <p:nvSpPr>
            <p:cNvPr id="37901" name="Rectangle 13">
              <a:extLst>
                <a:ext uri="{FF2B5EF4-FFF2-40B4-BE49-F238E27FC236}">
                  <a16:creationId xmlns:a16="http://schemas.microsoft.com/office/drawing/2014/main" id="{1656BA7E-B1B4-4EE6-9ADF-A4C0590C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572" y="3520993"/>
              <a:ext cx="181302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2A2A39"/>
                  </a:solidFill>
                </a:rPr>
                <a:t>单箭头</a:t>
              </a:r>
              <a:r>
                <a:rPr kumimoji="0" lang="en-US" altLang="zh-CN" sz="1200">
                  <a:solidFill>
                    <a:srgbClr val="2A2A39"/>
                  </a:solidFill>
                </a:rPr>
                <a:t>-</a:t>
              </a:r>
              <a:r>
                <a:rPr kumimoji="0" lang="zh-CN" altLang="en-US" sz="1200">
                  <a:solidFill>
                    <a:srgbClr val="2A2A39"/>
                  </a:solidFill>
                </a:rPr>
                <a:t>表示不相交特化</a:t>
              </a:r>
            </a:p>
          </p:txBody>
        </p:sp>
        <p:sp>
          <p:nvSpPr>
            <p:cNvPr id="37902" name="Rectangle 14">
              <a:extLst>
                <a:ext uri="{FF2B5EF4-FFF2-40B4-BE49-F238E27FC236}">
                  <a16:creationId xmlns:a16="http://schemas.microsoft.com/office/drawing/2014/main" id="{51070FFA-A6FC-475F-8C68-97B0AC74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580" y="2214480"/>
              <a:ext cx="165903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200">
                  <a:solidFill>
                    <a:srgbClr val="2A2A39"/>
                  </a:solidFill>
                </a:rPr>
                <a:t>双箭头</a:t>
              </a:r>
              <a:r>
                <a:rPr kumimoji="0" lang="en-US" altLang="zh-CN" sz="1200">
                  <a:solidFill>
                    <a:srgbClr val="2A2A39"/>
                  </a:solidFill>
                </a:rPr>
                <a:t>-</a:t>
              </a:r>
              <a:r>
                <a:rPr kumimoji="0" lang="zh-CN" altLang="en-US" sz="1200">
                  <a:solidFill>
                    <a:srgbClr val="2A2A39"/>
                  </a:solidFill>
                </a:rPr>
                <a:t>表示重叠特化</a:t>
              </a:r>
            </a:p>
          </p:txBody>
        </p:sp>
        <p:grpSp>
          <p:nvGrpSpPr>
            <p:cNvPr id="37903" name="Group 23">
              <a:extLst>
                <a:ext uri="{FF2B5EF4-FFF2-40B4-BE49-F238E27FC236}">
                  <a16:creationId xmlns:a16="http://schemas.microsoft.com/office/drawing/2014/main" id="{2036A4F6-42EE-4B39-901F-5763D5B59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895" y="3078080"/>
              <a:ext cx="4462463" cy="1427163"/>
              <a:chOff x="1242" y="2246"/>
              <a:chExt cx="2811" cy="899"/>
            </a:xfrm>
          </p:grpSpPr>
          <p:sp>
            <p:nvSpPr>
              <p:cNvPr id="37904" name="Rectangle 18">
                <a:extLst>
                  <a:ext uri="{FF2B5EF4-FFF2-40B4-BE49-F238E27FC236}">
                    <a16:creationId xmlns:a16="http://schemas.microsoft.com/office/drawing/2014/main" id="{426065D7-E5A0-49C2-A0B6-B0760E058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2641"/>
                <a:ext cx="1966" cy="504"/>
              </a:xfrm>
              <a:prstGeom prst="rect">
                <a:avLst/>
              </a:prstGeom>
              <a:noFill/>
              <a:ln w="9525">
                <a:solidFill>
                  <a:srgbClr val="0066FF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2A2A39"/>
                    </a:solidFill>
                  </a:rPr>
                  <a:t>部分概化：允许父实体不属于任何子实体集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en-US" altLang="zh-CN" sz="1200">
                    <a:solidFill>
                      <a:srgbClr val="2A2A39"/>
                    </a:solidFill>
                  </a:rPr>
                  <a:t>              (</a:t>
                </a:r>
                <a:r>
                  <a:rPr kumimoji="0" lang="zh-CN" altLang="en-US" sz="1200">
                    <a:solidFill>
                      <a:srgbClr val="2A2A39"/>
                    </a:solidFill>
                  </a:rPr>
                  <a:t>缺省表示</a:t>
                </a:r>
                <a:r>
                  <a:rPr kumimoji="0" lang="en-US" altLang="zh-CN" sz="1200">
                    <a:solidFill>
                      <a:srgbClr val="2A2A39"/>
                    </a:solidFill>
                  </a:rPr>
                  <a:t>)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zh-CN" altLang="en-US" sz="1200">
                    <a:solidFill>
                      <a:srgbClr val="2A2A39"/>
                    </a:solidFill>
                  </a:rPr>
                  <a:t>全部概化：每个父实体必属于某一子实体集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kumimoji="0" lang="en-US" altLang="zh-CN" sz="1200">
                    <a:solidFill>
                      <a:srgbClr val="2A2A39"/>
                    </a:solidFill>
                  </a:rPr>
                  <a:t>           (</a:t>
                </a:r>
                <a:r>
                  <a:rPr kumimoji="0" lang="zh-CN" altLang="en-US" sz="1200">
                    <a:solidFill>
                      <a:srgbClr val="2A2A39"/>
                    </a:solidFill>
                  </a:rPr>
                  <a:t>采用标识</a:t>
                </a:r>
                <a:r>
                  <a:rPr kumimoji="0" lang="en-US" altLang="zh-CN" sz="1200">
                    <a:solidFill>
                      <a:srgbClr val="2A2A39"/>
                    </a:solidFill>
                  </a:rPr>
                  <a:t>total)</a:t>
                </a:r>
              </a:p>
            </p:txBody>
          </p:sp>
          <p:grpSp>
            <p:nvGrpSpPr>
              <p:cNvPr id="37905" name="Group 21">
                <a:extLst>
                  <a:ext uri="{FF2B5EF4-FFF2-40B4-BE49-F238E27FC236}">
                    <a16:creationId xmlns:a16="http://schemas.microsoft.com/office/drawing/2014/main" id="{FDF12BD5-CC91-4863-AF23-CFE8F6F0FF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4" y="2246"/>
                <a:ext cx="589" cy="171"/>
                <a:chOff x="3464" y="2246"/>
                <a:chExt cx="589" cy="171"/>
              </a:xfrm>
            </p:grpSpPr>
            <p:sp>
              <p:nvSpPr>
                <p:cNvPr id="37906" name="Rectangle 19">
                  <a:extLst>
                    <a:ext uri="{FF2B5EF4-FFF2-40B4-BE49-F238E27FC236}">
                      <a16:creationId xmlns:a16="http://schemas.microsoft.com/office/drawing/2014/main" id="{31F6B840-7B37-41DA-BE10-C00126C49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4" y="2246"/>
                  <a:ext cx="336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buFontTx/>
                    <a:buNone/>
                  </a:pPr>
                  <a:r>
                    <a:rPr kumimoji="0" lang="en-US" altLang="zh-CN" sz="1400">
                      <a:solidFill>
                        <a:srgbClr val="2A2A39"/>
                      </a:solidFill>
                      <a:latin typeface="Times New Roman" panose="02020603050405020304" pitchFamily="18" charset="0"/>
                    </a:rPr>
                    <a:t>total</a:t>
                  </a:r>
                  <a:endParaRPr kumimoji="0" lang="zh-CN" altLang="en-US" sz="1400">
                    <a:solidFill>
                      <a:srgbClr val="2A2A39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7" name="Line 20">
                  <a:extLst>
                    <a:ext uri="{FF2B5EF4-FFF2-40B4-BE49-F238E27FC236}">
                      <a16:creationId xmlns:a16="http://schemas.microsoft.com/office/drawing/2014/main" id="{5D54384E-CAB8-4228-A3B5-81AA97203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5" y="235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90521" name="Rectangle 25">
            <a:extLst>
              <a:ext uri="{FF2B5EF4-FFF2-40B4-BE49-F238E27FC236}">
                <a16:creationId xmlns:a16="http://schemas.microsoft.com/office/drawing/2014/main" id="{32E10EA7-6A3D-4598-A28C-2BD6457A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5049838"/>
            <a:ext cx="367188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0"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zh-CN" altLang="en-US" sz="1600">
                <a:solidFill>
                  <a:srgbClr val="0000FF"/>
                </a:solidFill>
              </a:rPr>
              <a:t>父、子实体集各用</a:t>
            </a:r>
            <a:r>
              <a:rPr kumimoji="0" lang="en-US" altLang="zh-CN" sz="1600">
                <a:solidFill>
                  <a:srgbClr val="0000FF"/>
                </a:solidFill>
              </a:rPr>
              <a:t>1</a:t>
            </a:r>
            <a:r>
              <a:rPr kumimoji="0" lang="zh-CN" altLang="en-US" sz="1600">
                <a:solidFill>
                  <a:srgbClr val="0000FF"/>
                </a:solidFill>
              </a:rPr>
              <a:t>个关系模式</a:t>
            </a:r>
            <a:r>
              <a:rPr kumimoji="0" lang="en-US" altLang="zh-CN" sz="160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</a:rPr>
              <a:t>person(ID</a:t>
            </a:r>
            <a:r>
              <a:rPr kumimoji="0" lang="zh-CN" altLang="en-US" sz="1600">
                <a:solidFill>
                  <a:srgbClr val="0000FF"/>
                </a:solidFill>
              </a:rPr>
              <a:t>,</a:t>
            </a:r>
            <a:r>
              <a:rPr kumimoji="0" lang="en-US" altLang="zh-CN" sz="1600">
                <a:solidFill>
                  <a:srgbClr val="0000FF"/>
                </a:solidFill>
              </a:rPr>
              <a:t>name,steet,city)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600">
                <a:solidFill>
                  <a:srgbClr val="0000FF"/>
                </a:solidFill>
              </a:rPr>
              <a:t>e</a:t>
            </a:r>
            <a:r>
              <a:rPr kumimoji="0" lang="en-US" altLang="zh-CN" sz="1600">
                <a:solidFill>
                  <a:srgbClr val="0000FF"/>
                </a:solidFill>
              </a:rPr>
              <a:t>mployee(ID,slary)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600">
                <a:solidFill>
                  <a:srgbClr val="0000FF"/>
                </a:solidFill>
              </a:rPr>
              <a:t>s</a:t>
            </a:r>
            <a:r>
              <a:rPr kumimoji="0" lang="en-US" altLang="zh-CN" sz="1600">
                <a:solidFill>
                  <a:srgbClr val="0000FF"/>
                </a:solidFill>
              </a:rPr>
              <a:t>tudent(ID,tot</a:t>
            </a:r>
            <a:r>
              <a:rPr kumimoji="0" lang="zh-CN" altLang="zh-CN" sz="1600">
                <a:solidFill>
                  <a:srgbClr val="0000FF"/>
                </a:solidFill>
              </a:rPr>
              <a:t>_</a:t>
            </a:r>
            <a:r>
              <a:rPr kumimoji="0" lang="en-US" altLang="zh-CN" sz="1600">
                <a:solidFill>
                  <a:srgbClr val="0000FF"/>
                </a:solidFill>
              </a:rPr>
              <a:t>tredits</a:t>
            </a:r>
            <a:r>
              <a:rPr kumimoji="0" lang="zh-CN" altLang="zh-CN" sz="1600">
                <a:solidFill>
                  <a:srgbClr val="0000FF"/>
                </a:solidFill>
              </a:rPr>
              <a:t>)</a:t>
            </a:r>
            <a:endParaRPr kumimoji="0" lang="en-US" altLang="zh-CN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</a:rPr>
              <a:t>不足</a:t>
            </a:r>
            <a:r>
              <a:rPr kumimoji="0" lang="en-US" altLang="zh-CN" sz="1600">
                <a:solidFill>
                  <a:srgbClr val="800000"/>
                </a:solidFill>
              </a:rPr>
              <a:t>:</a:t>
            </a:r>
            <a:r>
              <a:rPr kumimoji="0" lang="zh-CN" altLang="en-US" sz="1600">
                <a:solidFill>
                  <a:srgbClr val="800000"/>
                </a:solidFill>
              </a:rPr>
              <a:t>查询</a:t>
            </a:r>
            <a:r>
              <a:rPr kumimoji="0" lang="en-US" altLang="zh-CN" sz="1600">
                <a:solidFill>
                  <a:srgbClr val="800000"/>
                </a:solidFill>
              </a:rPr>
              <a:t>employee</a:t>
            </a:r>
            <a:r>
              <a:rPr kumimoji="0" lang="zh-CN" altLang="en-US" sz="1600">
                <a:solidFill>
                  <a:srgbClr val="800000"/>
                </a:solidFill>
              </a:rPr>
              <a:t>信息涉及多表连接</a:t>
            </a:r>
          </a:p>
        </p:txBody>
      </p:sp>
      <p:sp>
        <p:nvSpPr>
          <p:cNvPr id="490524" name="Rectangle 28">
            <a:extLst>
              <a:ext uri="{FF2B5EF4-FFF2-40B4-BE49-F238E27FC236}">
                <a16:creationId xmlns:a16="http://schemas.microsoft.com/office/drawing/2014/main" id="{E2298C8B-0ADB-445D-BD27-6D433C7CF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6800"/>
            <a:ext cx="4637088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0" lang="en-US" altLang="zh-CN" sz="1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zh-CN" altLang="en-US" sz="1600">
                <a:solidFill>
                  <a:srgbClr val="0000FF"/>
                </a:solidFill>
              </a:rPr>
              <a:t>当概化不相交且完全时，仅子实体集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</a:rPr>
              <a:t>各用</a:t>
            </a:r>
            <a:r>
              <a:rPr kumimoji="0" lang="en-US" altLang="zh-CN" sz="1600">
                <a:solidFill>
                  <a:srgbClr val="0000FF"/>
                </a:solidFill>
              </a:rPr>
              <a:t>1</a:t>
            </a:r>
            <a:r>
              <a:rPr kumimoji="0" lang="zh-CN" altLang="en-US" sz="1600">
                <a:solidFill>
                  <a:srgbClr val="0000FF"/>
                </a:solidFill>
              </a:rPr>
              <a:t>个关系模式</a:t>
            </a:r>
            <a:r>
              <a:rPr kumimoji="0" lang="en-US" altLang="zh-CN" sz="1600">
                <a:solidFill>
                  <a:srgbClr val="0000FF"/>
                </a:solidFill>
              </a:rPr>
              <a:t>(</a:t>
            </a:r>
            <a:r>
              <a:rPr kumimoji="0" lang="zh-CN" altLang="en-US" sz="1600">
                <a:solidFill>
                  <a:srgbClr val="0000FF"/>
                </a:solidFill>
              </a:rPr>
              <a:t>父实体元组分寸于两关系</a:t>
            </a:r>
            <a:r>
              <a:rPr kumimoji="0" lang="en-US" altLang="zh-CN" sz="160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600">
                <a:solidFill>
                  <a:srgbClr val="0000FF"/>
                </a:solidFill>
              </a:rPr>
              <a:t>e</a:t>
            </a:r>
            <a:r>
              <a:rPr kumimoji="0" lang="en-US" altLang="zh-CN" sz="1600">
                <a:solidFill>
                  <a:srgbClr val="0000FF"/>
                </a:solidFill>
              </a:rPr>
              <a:t>mployee(ID</a:t>
            </a:r>
            <a:r>
              <a:rPr kumimoji="0" lang="zh-CN" altLang="en-US" sz="1600">
                <a:solidFill>
                  <a:srgbClr val="0000FF"/>
                </a:solidFill>
              </a:rPr>
              <a:t>,</a:t>
            </a:r>
            <a:r>
              <a:rPr kumimoji="0" lang="en-US" altLang="zh-CN" sz="1600">
                <a:solidFill>
                  <a:srgbClr val="0000FF"/>
                </a:solidFill>
              </a:rPr>
              <a:t>name,steet,city,slary)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zh-CN" sz="1600">
                <a:solidFill>
                  <a:srgbClr val="0000FF"/>
                </a:solidFill>
              </a:rPr>
              <a:t>s</a:t>
            </a:r>
            <a:r>
              <a:rPr kumimoji="0" lang="en-US" altLang="zh-CN" sz="1600">
                <a:solidFill>
                  <a:srgbClr val="0000FF"/>
                </a:solidFill>
              </a:rPr>
              <a:t>tudent(ID,name,steet,city</a:t>
            </a:r>
            <a:r>
              <a:rPr kumimoji="0" lang="zh-CN" altLang="en-US" sz="1600">
                <a:solidFill>
                  <a:srgbClr val="0000FF"/>
                </a:solidFill>
              </a:rPr>
              <a:t>,</a:t>
            </a:r>
            <a:r>
              <a:rPr kumimoji="0" lang="en-US" altLang="zh-CN" sz="1600">
                <a:solidFill>
                  <a:srgbClr val="0000FF"/>
                </a:solidFill>
              </a:rPr>
              <a:t>tot</a:t>
            </a:r>
            <a:r>
              <a:rPr kumimoji="0" lang="zh-CN" altLang="zh-CN" sz="1600">
                <a:solidFill>
                  <a:srgbClr val="0000FF"/>
                </a:solidFill>
              </a:rPr>
              <a:t>_</a:t>
            </a:r>
            <a:r>
              <a:rPr kumimoji="0" lang="en-US" altLang="zh-CN" sz="1600">
                <a:solidFill>
                  <a:srgbClr val="0000FF"/>
                </a:solidFill>
              </a:rPr>
              <a:t>tredits</a:t>
            </a:r>
            <a:r>
              <a:rPr kumimoji="0" lang="zh-CN" altLang="zh-CN" sz="1600">
                <a:solidFill>
                  <a:srgbClr val="0000FF"/>
                </a:solidFill>
              </a:rPr>
              <a:t>)</a:t>
            </a:r>
            <a:endParaRPr kumimoji="0" lang="en-US" altLang="zh-CN" sz="16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</a:rPr>
              <a:t>不足</a:t>
            </a:r>
            <a:r>
              <a:rPr kumimoji="0" lang="en-US" altLang="zh-CN" sz="1600">
                <a:solidFill>
                  <a:srgbClr val="800000"/>
                </a:solidFill>
              </a:rPr>
              <a:t>:</a:t>
            </a:r>
            <a:r>
              <a:rPr kumimoji="0" lang="zh-CN" altLang="en-US" sz="1600">
                <a:solidFill>
                  <a:srgbClr val="800000"/>
                </a:solidFill>
              </a:rPr>
              <a:t>如另一关系模式</a:t>
            </a:r>
            <a:r>
              <a:rPr kumimoji="0" lang="en-US" altLang="zh-CN" sz="1600">
                <a:solidFill>
                  <a:srgbClr val="800000"/>
                </a:solidFill>
              </a:rPr>
              <a:t>R</a:t>
            </a:r>
            <a:r>
              <a:rPr kumimoji="0" lang="zh-CN" altLang="en-US" sz="1600">
                <a:solidFill>
                  <a:srgbClr val="800000"/>
                </a:solidFill>
              </a:rPr>
              <a:t>有参照</a:t>
            </a:r>
            <a:r>
              <a:rPr kumimoji="0" lang="en-US" altLang="zh-CN" sz="1600">
                <a:solidFill>
                  <a:srgbClr val="800000"/>
                </a:solidFill>
              </a:rPr>
              <a:t>person</a:t>
            </a:r>
            <a:r>
              <a:rPr kumimoji="0" lang="zh-CN" altLang="en-US" sz="1600">
                <a:solidFill>
                  <a:srgbClr val="800000"/>
                </a:solidFill>
              </a:rPr>
              <a:t>的</a:t>
            </a:r>
            <a:r>
              <a:rPr kumimoji="0" lang="en-US" altLang="zh-CN" sz="1600">
                <a:solidFill>
                  <a:srgbClr val="800000"/>
                </a:solidFill>
              </a:rPr>
              <a:t>ID</a:t>
            </a:r>
            <a:r>
              <a:rPr kumimoji="0" lang="zh-CN" altLang="en-US" sz="1600">
                <a:solidFill>
                  <a:srgbClr val="800000"/>
                </a:solidFill>
              </a:rPr>
              <a:t>约束时</a:t>
            </a:r>
            <a:r>
              <a:rPr kumimoji="0" lang="en-US" altLang="zh-CN" sz="1600">
                <a:solidFill>
                  <a:srgbClr val="800000"/>
                </a:solidFill>
              </a:rPr>
              <a:t>,</a:t>
            </a:r>
            <a:endParaRPr kumimoji="0" lang="zh-CN" altLang="en-US" sz="160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600">
                <a:solidFill>
                  <a:srgbClr val="800000"/>
                </a:solidFill>
              </a:rPr>
              <a:t>无法支持，需增加一个</a:t>
            </a:r>
            <a:r>
              <a:rPr kumimoji="0" lang="en-US" altLang="zh-CN" sz="1600">
                <a:solidFill>
                  <a:srgbClr val="800000"/>
                </a:solidFill>
              </a:rPr>
              <a:t>person</a:t>
            </a:r>
            <a:r>
              <a:rPr kumimoji="0" lang="zh-CN" altLang="en-US" sz="1600">
                <a:solidFill>
                  <a:srgbClr val="800000"/>
                </a:solidFill>
              </a:rPr>
              <a:t>关系模式</a:t>
            </a:r>
            <a:r>
              <a:rPr kumimoji="0" lang="en-US" altLang="zh-CN" sz="1600">
                <a:solidFill>
                  <a:srgbClr val="800000"/>
                </a:solidFill>
              </a:rPr>
              <a:t>(</a:t>
            </a:r>
            <a:r>
              <a:rPr kumimoji="0" lang="zh-CN" altLang="en-US" sz="1600">
                <a:solidFill>
                  <a:srgbClr val="800000"/>
                </a:solidFill>
              </a:rPr>
              <a:t>冗余大</a:t>
            </a:r>
            <a:r>
              <a:rPr kumimoji="0" lang="en-US" altLang="zh-CN" sz="160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37896" name="矩形 29">
            <a:extLst>
              <a:ext uri="{FF2B5EF4-FFF2-40B4-BE49-F238E27FC236}">
                <a16:creationId xmlns:a16="http://schemas.microsoft.com/office/drawing/2014/main" id="{53D93B04-C67C-4822-8170-251D10BA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788" y="4298950"/>
            <a:ext cx="8286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1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1</a:t>
            </a:r>
            <a:endParaRPr kumimoji="0" lang="zh-CN" altLang="en-US" sz="1600" b="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1" grpId="0"/>
      <p:bldP spid="4905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5">
            <a:extLst>
              <a:ext uri="{FF2B5EF4-FFF2-40B4-BE49-F238E27FC236}">
                <a16:creationId xmlns:a16="http://schemas.microsoft.com/office/drawing/2014/main" id="{98C1850A-478D-4536-8360-B6999092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829175"/>
            <a:ext cx="8337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幻灯片编号占位符 5">
            <a:extLst>
              <a:ext uri="{FF2B5EF4-FFF2-40B4-BE49-F238E27FC236}">
                <a16:creationId xmlns:a16="http://schemas.microsoft.com/office/drawing/2014/main" id="{22FB66FF-56CD-44E2-862F-635BB90D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42041-607D-42D0-BFFA-792B951D54BE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96D3E9D-7C1B-483E-B4A8-B768B601E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9525"/>
            <a:ext cx="4535487" cy="742950"/>
          </a:xfrm>
        </p:spPr>
        <p:txBody>
          <a:bodyPr/>
          <a:lstStyle/>
          <a:p>
            <a:pPr algn="l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聚集的转换</a:t>
            </a:r>
            <a:endParaRPr lang="en-US" altLang="zh-CN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82BB44E-2A0A-4A6C-AFCE-1B1877DC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47638"/>
            <a:ext cx="47577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扩展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图的转换</a:t>
            </a:r>
            <a:endParaRPr kumimoji="0" lang="zh-CN" altLang="en-US" sz="240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  <p:sp>
        <p:nvSpPr>
          <p:cNvPr id="509963" name="Rectangle 11">
            <a:extLst>
              <a:ext uri="{FF2B5EF4-FFF2-40B4-BE49-F238E27FC236}">
                <a16:creationId xmlns:a16="http://schemas.microsoft.com/office/drawing/2014/main" id="{7E1ED096-D4D8-434F-A653-370DB358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033588"/>
            <a:ext cx="3249613" cy="917575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例如，抽象的</a:t>
            </a:r>
            <a:r>
              <a:rPr lang="en-US" altLang="zh-CN" sz="1400">
                <a:solidFill>
                  <a:srgbClr val="2A2A39"/>
                </a:solidFill>
                <a:latin typeface="宋体" panose="02010600030101010101" pitchFamily="2" charset="-122"/>
              </a:rPr>
              <a:t>proj_guide</a:t>
            </a: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实体集：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包含了</a:t>
            </a:r>
            <a:r>
              <a:rPr lang="en-US" altLang="zh-CN" sz="1400">
                <a:solidFill>
                  <a:srgbClr val="2A2A39"/>
                </a:solidFill>
                <a:latin typeface="宋体" panose="02010600030101010101" pitchFamily="2" charset="-122"/>
              </a:rPr>
              <a:t>project_guide</a:t>
            </a: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联系集</a:t>
            </a:r>
            <a:r>
              <a:rPr lang="en-US" altLang="zh-CN" sz="1400">
                <a:solidFill>
                  <a:srgbClr val="2A2A39"/>
                </a:solidFill>
                <a:latin typeface="宋体" panose="02010600030101010101" pitchFamily="2" charset="-122"/>
              </a:rPr>
              <a:t>P_I_S</a:t>
            </a: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以及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>
                <a:solidFill>
                  <a:srgbClr val="2A2A39"/>
                </a:solidFill>
                <a:latin typeface="宋体" panose="02010600030101010101" pitchFamily="2" charset="-122"/>
              </a:rPr>
              <a:t>instructor,student,project</a:t>
            </a: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实体集。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2A2A39"/>
                </a:solidFill>
                <a:latin typeface="宋体" panose="02010600030101010101" pitchFamily="2" charset="-122"/>
              </a:rPr>
              <a:t>看着是一个具有复杂构造的实体集！</a:t>
            </a:r>
          </a:p>
        </p:txBody>
      </p:sp>
      <p:sp>
        <p:nvSpPr>
          <p:cNvPr id="38918" name="Rectangle 12">
            <a:extLst>
              <a:ext uri="{FF2B5EF4-FFF2-40B4-BE49-F238E27FC236}">
                <a16:creationId xmlns:a16="http://schemas.microsoft.com/office/drawing/2014/main" id="{D708CDBE-05B3-4ED6-8F4C-AAB6B59C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071563"/>
            <a:ext cx="2878138" cy="70167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聚集：是一种抽象！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将联系集</a:t>
            </a:r>
            <a:r>
              <a:rPr kumimoji="0" lang="en-US" altLang="zh-CN" sz="1400">
                <a:solidFill>
                  <a:srgbClr val="2A2A39"/>
                </a:solidFill>
              </a:rPr>
              <a:t>(</a:t>
            </a:r>
            <a:r>
              <a:rPr kumimoji="0" lang="zh-CN" altLang="en-US" sz="1400">
                <a:solidFill>
                  <a:srgbClr val="2A2A39"/>
                </a:solidFill>
              </a:rPr>
              <a:t>及其相关实体集</a:t>
            </a:r>
            <a:r>
              <a:rPr kumimoji="0" lang="en-US" altLang="zh-CN" sz="1400">
                <a:solidFill>
                  <a:srgbClr val="2A2A39"/>
                </a:solidFill>
              </a:rPr>
              <a:t>)</a:t>
            </a:r>
            <a:r>
              <a:rPr kumimoji="0" lang="zh-CN" altLang="en-US" sz="1400">
                <a:solidFill>
                  <a:srgbClr val="2A2A39"/>
                </a:solidFill>
              </a:rPr>
              <a:t>，</a:t>
            </a:r>
            <a:endParaRPr kumimoji="0" lang="en-US" altLang="zh-CN" sz="1400">
              <a:solidFill>
                <a:srgbClr val="2A2A3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看着是一个更高层的抽象实体集。</a:t>
            </a:r>
            <a:endParaRPr kumimoji="0" lang="en-US" altLang="zh-CN" sz="1400">
              <a:solidFill>
                <a:srgbClr val="2A2A39"/>
              </a:solidFill>
            </a:endParaRPr>
          </a:p>
        </p:txBody>
      </p:sp>
      <p:sp>
        <p:nvSpPr>
          <p:cNvPr id="38919" name="Rectangle 13">
            <a:extLst>
              <a:ext uri="{FF2B5EF4-FFF2-40B4-BE49-F238E27FC236}">
                <a16:creationId xmlns:a16="http://schemas.microsoft.com/office/drawing/2014/main" id="{2E9AA8E6-89BE-46B1-99E6-A73EEA3F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3203575"/>
            <a:ext cx="3236912" cy="487363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故</a:t>
            </a:r>
            <a:r>
              <a:rPr kumimoji="0" lang="en-US" altLang="zh-CN" sz="1400">
                <a:solidFill>
                  <a:srgbClr val="2A2A39"/>
                </a:solidFill>
              </a:rPr>
              <a:t>:</a:t>
            </a:r>
            <a:r>
              <a:rPr kumimoji="0" lang="zh-CN" altLang="en-US" sz="1400">
                <a:solidFill>
                  <a:srgbClr val="2A2A39"/>
                </a:solidFill>
              </a:rPr>
              <a:t>在抽象实体集</a:t>
            </a:r>
            <a:r>
              <a:rPr kumimoji="0" lang="en-US" altLang="zh-CN" sz="1400">
                <a:solidFill>
                  <a:srgbClr val="2A2A39"/>
                </a:solidFill>
              </a:rPr>
              <a:t>P_I_S</a:t>
            </a:r>
            <a:r>
              <a:rPr kumimoji="0" lang="zh-CN" altLang="en-US" sz="1400">
                <a:solidFill>
                  <a:srgbClr val="2A2A39"/>
                </a:solidFill>
              </a:rPr>
              <a:t>与实体集之间，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1400">
                <a:solidFill>
                  <a:srgbClr val="2A2A39"/>
                </a:solidFill>
              </a:rPr>
              <a:t>   可以有</a:t>
            </a:r>
            <a:r>
              <a:rPr kumimoji="0" lang="en-US" altLang="zh-CN" sz="1400">
                <a:solidFill>
                  <a:srgbClr val="2A2A39"/>
                </a:solidFill>
              </a:rPr>
              <a:t>(</a:t>
            </a:r>
            <a:r>
              <a:rPr kumimoji="0" lang="zh-CN" altLang="en-US" sz="1400">
                <a:solidFill>
                  <a:srgbClr val="2A2A39"/>
                </a:solidFill>
              </a:rPr>
              <a:t>多对多</a:t>
            </a:r>
            <a:r>
              <a:rPr kumimoji="0" lang="en-US" altLang="zh-CN" sz="1400">
                <a:solidFill>
                  <a:srgbClr val="2A2A39"/>
                </a:solidFill>
              </a:rPr>
              <a:t>)</a:t>
            </a:r>
            <a:r>
              <a:rPr kumimoji="0" lang="zh-CN" altLang="en-US" sz="1400">
                <a:solidFill>
                  <a:srgbClr val="2A2A39"/>
                </a:solidFill>
              </a:rPr>
              <a:t>联系集</a:t>
            </a:r>
            <a:r>
              <a:rPr kumimoji="0" lang="en-US" altLang="zh-CN" sz="1400">
                <a:solidFill>
                  <a:srgbClr val="2A2A39"/>
                </a:solidFill>
              </a:rPr>
              <a:t>eval_for</a:t>
            </a:r>
            <a:r>
              <a:rPr kumimoji="0" lang="zh-CN" altLang="en-US" sz="1400">
                <a:solidFill>
                  <a:srgbClr val="2A2A39"/>
                </a:solidFill>
              </a:rPr>
              <a:t>。</a:t>
            </a:r>
          </a:p>
        </p:txBody>
      </p:sp>
      <p:sp>
        <p:nvSpPr>
          <p:cNvPr id="38920" name="AutoShape 14">
            <a:extLst>
              <a:ext uri="{FF2B5EF4-FFF2-40B4-BE49-F238E27FC236}">
                <a16:creationId xmlns:a16="http://schemas.microsoft.com/office/drawing/2014/main" id="{8C4FF97B-0F99-49E1-BD24-ED6EB1EBE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857625"/>
            <a:ext cx="2057400" cy="795338"/>
          </a:xfrm>
          <a:prstGeom prst="cloudCallout">
            <a:avLst>
              <a:gd name="adj1" fmla="val -50454"/>
              <a:gd name="adj2" fmla="val 69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如何采用关系模式描述聚集现象？</a:t>
            </a:r>
          </a:p>
        </p:txBody>
      </p:sp>
      <p:sp>
        <p:nvSpPr>
          <p:cNvPr id="38921" name="Line 18">
            <a:extLst>
              <a:ext uri="{FF2B5EF4-FFF2-40B4-BE49-F238E27FC236}">
                <a16:creationId xmlns:a16="http://schemas.microsoft.com/office/drawing/2014/main" id="{9FF6A8B7-0D01-46A0-B6BB-B4D22213A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5978525"/>
            <a:ext cx="29416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2" name="Line 19">
            <a:extLst>
              <a:ext uri="{FF2B5EF4-FFF2-40B4-BE49-F238E27FC236}">
                <a16:creationId xmlns:a16="http://schemas.microsoft.com/office/drawing/2014/main" id="{5D2631CE-CBDC-4E93-BDB9-610C0962B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625" y="5976938"/>
            <a:ext cx="4016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3" name="Line 20">
            <a:extLst>
              <a:ext uri="{FF2B5EF4-FFF2-40B4-BE49-F238E27FC236}">
                <a16:creationId xmlns:a16="http://schemas.microsoft.com/office/drawing/2014/main" id="{398DEF17-7212-435C-BEEB-2DF6FE47D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6218238"/>
            <a:ext cx="22209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24" name="Line 21">
            <a:extLst>
              <a:ext uri="{FF2B5EF4-FFF2-40B4-BE49-F238E27FC236}">
                <a16:creationId xmlns:a16="http://schemas.microsoft.com/office/drawing/2014/main" id="{B8ED9903-D959-41A9-AA27-841B5A78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0875" y="6216650"/>
            <a:ext cx="34988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9975" name="Rectangle 23">
            <a:extLst>
              <a:ext uri="{FF2B5EF4-FFF2-40B4-BE49-F238E27FC236}">
                <a16:creationId xmlns:a16="http://schemas.microsoft.com/office/drawing/2014/main" id="{EDD2EDCB-DF01-4D93-BFD9-5F115D91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776288"/>
            <a:ext cx="55070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ts val="1625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示例：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project_guide</a:t>
            </a: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抽象联系集可表示为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ts val="1625"/>
              </a:lnSpc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P_I_S(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instructor-id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student-id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project-id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ts val="1625"/>
              </a:lnSpc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evaluation</a:t>
            </a: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实体集表示为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:EV(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evaluation-id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,  …)</a:t>
            </a:r>
          </a:p>
          <a:p>
            <a:pPr>
              <a:lnSpc>
                <a:spcPts val="1625"/>
              </a:lnSpc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故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eval_for</a:t>
            </a: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</a:rPr>
              <a:t>聚集联系集可表示为：</a:t>
            </a:r>
          </a:p>
          <a:p>
            <a:pPr>
              <a:lnSpc>
                <a:spcPts val="1625"/>
              </a:lnSpc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eval_for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(instructor-id, student-id, project-id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kumimoji="0" lang="en-US" altLang="zh-CN" sz="1600" u="sng">
                <a:solidFill>
                  <a:srgbClr val="0000FF"/>
                </a:solidFill>
                <a:latin typeface="Times New Roman" panose="02020603050405020304" pitchFamily="18" charset="0"/>
              </a:rPr>
              <a:t>evaluation-id</a:t>
            </a:r>
            <a:r>
              <a:rPr kumimoji="0" lang="en-US" altLang="zh-CN" sz="16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kumimoji="0" lang="zh-CN" altLang="en-US" sz="16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926" name="Group 25">
            <a:extLst>
              <a:ext uri="{FF2B5EF4-FFF2-40B4-BE49-F238E27FC236}">
                <a16:creationId xmlns:a16="http://schemas.microsoft.com/office/drawing/2014/main" id="{199E833E-B4C4-4BB9-8324-29C28CFF6796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2100263"/>
            <a:ext cx="4413250" cy="2917825"/>
            <a:chOff x="2890" y="1382"/>
            <a:chExt cx="2780" cy="1854"/>
          </a:xfrm>
        </p:grpSpPr>
        <p:grpSp>
          <p:nvGrpSpPr>
            <p:cNvPr id="38933" name="Group 10">
              <a:extLst>
                <a:ext uri="{FF2B5EF4-FFF2-40B4-BE49-F238E27FC236}">
                  <a16:creationId xmlns:a16="http://schemas.microsoft.com/office/drawing/2014/main" id="{969A1570-8275-4502-B351-8E6FBE604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0" y="1382"/>
              <a:ext cx="2760" cy="1854"/>
              <a:chOff x="2510" y="1121"/>
              <a:chExt cx="2739" cy="2125"/>
            </a:xfrm>
          </p:grpSpPr>
          <p:grpSp>
            <p:nvGrpSpPr>
              <p:cNvPr id="38935" name="Group 8">
                <a:extLst>
                  <a:ext uri="{FF2B5EF4-FFF2-40B4-BE49-F238E27FC236}">
                    <a16:creationId xmlns:a16="http://schemas.microsoft.com/office/drawing/2014/main" id="{E505A6FF-B866-43C8-BCD6-DA29886D1E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0" y="1121"/>
                <a:ext cx="2647" cy="2125"/>
                <a:chOff x="2510" y="1121"/>
                <a:chExt cx="2647" cy="2125"/>
              </a:xfrm>
            </p:grpSpPr>
            <p:pic>
              <p:nvPicPr>
                <p:cNvPr id="38937" name="Picture 38">
                  <a:extLst>
                    <a:ext uri="{FF2B5EF4-FFF2-40B4-BE49-F238E27FC236}">
                      <a16:creationId xmlns:a16="http://schemas.microsoft.com/office/drawing/2014/main" id="{DB471160-1BBA-4C48-83B3-6A32B211EF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0" y="1121"/>
                  <a:ext cx="2647" cy="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09959" name="Line 7">
                  <a:extLst>
                    <a:ext uri="{FF2B5EF4-FFF2-40B4-BE49-F238E27FC236}">
                      <a16:creationId xmlns:a16="http://schemas.microsoft.com/office/drawing/2014/main" id="{25EE6772-7BE3-4DB6-93F9-B485E50543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5" y="2088"/>
                  <a:ext cx="0" cy="134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/>
                  <a:ext uri="{AF507438-7753-43e0-B8FC-AC1667EBCBE1}"/>
                </a:extLst>
              </p:spPr>
              <p:txBody>
                <a:bodyPr anchor="ctr"/>
                <a:lstStyle/>
                <a:p>
                  <a:pPr algn="ctr">
                    <a:lnSpc>
                      <a:spcPct val="80000"/>
                    </a:lnSpc>
                    <a:spcBef>
                      <a:spcPct val="20000"/>
                    </a:spcBef>
                    <a:defRPr/>
                  </a:pPr>
                  <a:endParaRPr lang="zh-CN" altLang="en-US">
                    <a:solidFill>
                      <a:schemeClr val="tx1">
                        <a:lumMod val="50000"/>
                      </a:schemeClr>
                    </a:solidFill>
                    <a:latin typeface="Tahoma" charset="0"/>
                    <a:ea typeface="宋体" charset="0"/>
                  </a:endParaRPr>
                </a:p>
              </p:txBody>
            </p:sp>
          </p:grpSp>
          <p:sp>
            <p:nvSpPr>
              <p:cNvPr id="509961" name="Rectangle 9">
                <a:extLst>
                  <a:ext uri="{FF2B5EF4-FFF2-40B4-BE49-F238E27FC236}">
                    <a16:creationId xmlns:a16="http://schemas.microsoft.com/office/drawing/2014/main" id="{CBFAD3AB-7D1C-498D-99C1-8A68B9E8E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468"/>
                <a:ext cx="1013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428E5B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sz="1400">
                    <a:solidFill>
                      <a:srgbClr val="2A2A39"/>
                    </a:solidFill>
                    <a:latin typeface="宋体" panose="02010600030101010101" pitchFamily="2" charset="-122"/>
                  </a:rPr>
                  <a:t>联系集上的联系集</a:t>
                </a:r>
              </a:p>
            </p:txBody>
          </p:sp>
        </p:grpSp>
        <p:sp>
          <p:nvSpPr>
            <p:cNvPr id="38934" name="Rectangle 24">
              <a:extLst>
                <a:ext uri="{FF2B5EF4-FFF2-40B4-BE49-F238E27FC236}">
                  <a16:creationId xmlns:a16="http://schemas.microsoft.com/office/drawing/2014/main" id="{FEA84B4C-7310-4366-89D4-A92A58FDB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875"/>
              <a:ext cx="69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项目评估应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kumimoji="0" lang="zh-CN" altLang="en-US" sz="1400">
                  <a:solidFill>
                    <a:srgbClr val="2A2A39"/>
                  </a:solidFill>
                </a:rPr>
                <a:t>用的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E-R</a:t>
              </a:r>
              <a:r>
                <a:rPr kumimoji="0" lang="zh-CN" altLang="en-US" sz="1400">
                  <a:solidFill>
                    <a:srgbClr val="2A2A39"/>
                  </a:solidFill>
                </a:rPr>
                <a:t>图</a:t>
              </a:r>
              <a:r>
                <a:rPr kumimoji="0" lang="en-US" altLang="zh-CN" sz="1400">
                  <a:solidFill>
                    <a:srgbClr val="2A2A39"/>
                  </a:solidFill>
                </a:rPr>
                <a:t>!</a:t>
              </a:r>
              <a:endParaRPr kumimoji="0" lang="zh-CN" altLang="en-US" sz="1400">
                <a:solidFill>
                  <a:srgbClr val="2A2A39"/>
                </a:solidFill>
              </a:endParaRPr>
            </a:p>
          </p:txBody>
        </p:sp>
      </p:grpSp>
      <p:grpSp>
        <p:nvGrpSpPr>
          <p:cNvPr id="4" name="组 3">
            <a:extLst>
              <a:ext uri="{FF2B5EF4-FFF2-40B4-BE49-F238E27FC236}">
                <a16:creationId xmlns:a16="http://schemas.microsoft.com/office/drawing/2014/main" id="{0D89C80C-9BD4-44B6-AC82-6B0BFE88784F}"/>
              </a:ext>
            </a:extLst>
          </p:cNvPr>
          <p:cNvGrpSpPr>
            <a:grpSpLocks/>
          </p:cNvGrpSpPr>
          <p:nvPr/>
        </p:nvGrpSpPr>
        <p:grpSpPr bwMode="auto">
          <a:xfrm>
            <a:off x="1438275" y="5816600"/>
            <a:ext cx="7075488" cy="639763"/>
            <a:chOff x="1437971" y="5817246"/>
            <a:chExt cx="7075003" cy="638478"/>
          </a:xfrm>
        </p:grpSpPr>
        <p:sp>
          <p:nvSpPr>
            <p:cNvPr id="38929" name="Line 94">
              <a:extLst>
                <a:ext uri="{FF2B5EF4-FFF2-40B4-BE49-F238E27FC236}">
                  <a16:creationId xmlns:a16="http://schemas.microsoft.com/office/drawing/2014/main" id="{7247718D-A043-46AF-932A-AD7DE079A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1791" y="5817246"/>
              <a:ext cx="490504" cy="110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930" name="Line 94">
              <a:extLst>
                <a:ext uri="{FF2B5EF4-FFF2-40B4-BE49-F238E27FC236}">
                  <a16:creationId xmlns:a16="http://schemas.microsoft.com/office/drawing/2014/main" id="{47B50E2E-FFBF-4D0C-BE9B-CF551E223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2470" y="5817246"/>
              <a:ext cx="490504" cy="110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931" name="Line 94">
              <a:extLst>
                <a:ext uri="{FF2B5EF4-FFF2-40B4-BE49-F238E27FC236}">
                  <a16:creationId xmlns:a16="http://schemas.microsoft.com/office/drawing/2014/main" id="{A50B91DB-BEC0-40AD-A427-3B5D23FD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5712" y="6130940"/>
              <a:ext cx="490503" cy="110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932" name="Line 94">
              <a:extLst>
                <a:ext uri="{FF2B5EF4-FFF2-40B4-BE49-F238E27FC236}">
                  <a16:creationId xmlns:a16="http://schemas.microsoft.com/office/drawing/2014/main" id="{67547EED-C0D0-44CE-8E50-FFCD1F182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7971" y="6444633"/>
              <a:ext cx="490504" cy="110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928" name="矩形 32">
            <a:extLst>
              <a:ext uri="{FF2B5EF4-FFF2-40B4-BE49-F238E27FC236}">
                <a16:creationId xmlns:a16="http://schemas.microsoft.com/office/drawing/2014/main" id="{A1F6BA0F-D1FF-4E2E-A697-6BB3356BC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8" y="4503738"/>
            <a:ext cx="82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600" b="0">
                <a:solidFill>
                  <a:srgbClr val="2A2A39"/>
                </a:solidFill>
                <a:latin typeface="Tahoma" panose="020B0604030504040204" pitchFamily="34" charset="0"/>
              </a:rPr>
              <a:t>案例</a:t>
            </a:r>
            <a:r>
              <a:rPr kumimoji="0" lang="zh-CN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1</a:t>
            </a:r>
            <a:r>
              <a:rPr kumimoji="0" lang="en-US" altLang="zh-CN" sz="1600" b="0">
                <a:solidFill>
                  <a:srgbClr val="2A2A39"/>
                </a:solidFill>
                <a:latin typeface="Tahoma" panose="020B0604030504040204" pitchFamily="34" charset="0"/>
              </a:rPr>
              <a:t>2</a:t>
            </a:r>
            <a:endParaRPr kumimoji="0" lang="zh-CN" altLang="en-US" sz="1600" b="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>
            <a:extLst>
              <a:ext uri="{FF2B5EF4-FFF2-40B4-BE49-F238E27FC236}">
                <a16:creationId xmlns:a16="http://schemas.microsoft.com/office/drawing/2014/main" id="{869DC53A-1208-4F21-88A0-4E75A787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752600"/>
            <a:ext cx="6096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kumimoji="0" lang="zh-CN" altLang="en-US" sz="1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8" name="内容占位符 6">
            <a:extLst>
              <a:ext uri="{FF2B5EF4-FFF2-40B4-BE49-F238E27FC236}">
                <a16:creationId xmlns:a16="http://schemas.microsoft.com/office/drawing/2014/main" id="{28B028D0-D752-487C-ACC7-0AA1E7FD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800" b="1">
                <a:ea typeface="楷体_GB2312" pitchFamily="49" charset="-122"/>
              </a:rPr>
              <a:t> 每个实体建一张表，属性转为表属性，关键属性为主键</a:t>
            </a:r>
            <a:endParaRPr lang="en-US" altLang="zh-CN" sz="2800" b="1">
              <a:ea typeface="楷体_GB2312" pitchFamily="49" charset="-122"/>
            </a:endParaRPr>
          </a:p>
          <a:p>
            <a:pPr marL="365125" indent="-255588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800"/>
              <a:t>1:</a:t>
            </a:r>
            <a:r>
              <a:rPr lang="en-US" altLang="zh-CN" sz="2800"/>
              <a:t>M</a:t>
            </a:r>
          </a:p>
          <a:p>
            <a:pPr marL="712788" lvl="1" indent="-457200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方主键出现在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方成为外键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365125" indent="-255588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/>
              <a:t>1</a:t>
            </a:r>
            <a:r>
              <a:rPr lang="en-US" altLang="zh-CN"/>
              <a:t>:</a:t>
            </a:r>
            <a:r>
              <a:rPr lang="zh-CN" altLang="en-US"/>
              <a:t>1</a:t>
            </a:r>
          </a:p>
          <a:p>
            <a:pPr marL="712788" lvl="1" indent="-457200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任意一方主键出现在另一方中，成外键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365125" indent="-255588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 sz="2800"/>
              <a:t>M：N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712788" lvl="1" indent="-457200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联系建为一新表，其主键由两个父实体的主键复合组成</a:t>
            </a:r>
          </a:p>
          <a:p>
            <a:pPr marL="365125" indent="-255588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b="1"/>
          </a:p>
        </p:txBody>
      </p:sp>
      <p:sp>
        <p:nvSpPr>
          <p:cNvPr id="39939" name="标题 7">
            <a:extLst>
              <a:ext uri="{FF2B5EF4-FFF2-40B4-BE49-F238E27FC236}">
                <a16:creationId xmlns:a16="http://schemas.microsoft.com/office/drawing/2014/main" id="{FD06B446-1E1B-4BA0-B8B2-51F1DDB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016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ER</a:t>
            </a:r>
            <a:r>
              <a:rPr lang="zh-CN" altLang="en-US"/>
              <a:t>图转换为关系模式的规则</a:t>
            </a:r>
          </a:p>
        </p:txBody>
      </p:sp>
      <p:sp>
        <p:nvSpPr>
          <p:cNvPr id="39940" name="灯片编号占位符 4">
            <a:extLst>
              <a:ext uri="{FF2B5EF4-FFF2-40B4-BE49-F238E27FC236}">
                <a16:creationId xmlns:a16="http://schemas.microsoft.com/office/drawing/2014/main" id="{17658284-CABA-42FF-ACC0-9CF5881B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4257DE-B9F7-4743-A8F5-465D6473F08F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id="{A09AE1D3-2DF6-4AC1-8AF0-CEE01B05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23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kumimoji="0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E-R  </a:t>
            </a: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图             关系模式</a:t>
            </a:r>
          </a:p>
        </p:txBody>
      </p:sp>
      <p:sp>
        <p:nvSpPr>
          <p:cNvPr id="40962" name="AutoShape 3">
            <a:extLst>
              <a:ext uri="{FF2B5EF4-FFF2-40B4-BE49-F238E27FC236}">
                <a16:creationId xmlns:a16="http://schemas.microsoft.com/office/drawing/2014/main" id="{6221AB0F-F206-4462-AD3B-FDBE4737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68300"/>
            <a:ext cx="1069975" cy="673100"/>
          </a:xfrm>
          <a:prstGeom prst="rightArrow">
            <a:avLst>
              <a:gd name="adj1" fmla="val 50000"/>
              <a:gd name="adj2" fmla="val 299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8DA0368B-02EE-458D-964D-97777372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76400"/>
            <a:ext cx="381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41A553C5-8FF7-4EE2-ADE4-A254C2E99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76400"/>
            <a:ext cx="8382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系</a:t>
            </a:r>
          </a:p>
        </p:txBody>
      </p:sp>
      <p:sp>
        <p:nvSpPr>
          <p:cNvPr id="40965" name="Text Box 6">
            <a:extLst>
              <a:ext uri="{FF2B5EF4-FFF2-40B4-BE49-F238E27FC236}">
                <a16:creationId xmlns:a16="http://schemas.microsoft.com/office/drawing/2014/main" id="{A884B374-F719-4F8D-A8FC-6155B373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聘用</a:t>
            </a:r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775E0D20-D1A3-42D2-9B83-EAAAACE8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76400"/>
            <a:ext cx="10668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教师</a:t>
            </a:r>
          </a:p>
        </p:txBody>
      </p:sp>
      <p:sp>
        <p:nvSpPr>
          <p:cNvPr id="40967" name="Text Box 8">
            <a:extLst>
              <a:ext uri="{FF2B5EF4-FFF2-40B4-BE49-F238E27FC236}">
                <a16:creationId xmlns:a16="http://schemas.microsoft.com/office/drawing/2014/main" id="{1BB0725A-32F7-4540-934B-623A8D5D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95600"/>
            <a:ext cx="381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3E7DD151-0A6B-433C-A62F-94D01FF2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1143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职工</a:t>
            </a:r>
          </a:p>
        </p:txBody>
      </p:sp>
      <p:sp>
        <p:nvSpPr>
          <p:cNvPr id="40969" name="Text Box 10">
            <a:extLst>
              <a:ext uri="{FF2B5EF4-FFF2-40B4-BE49-F238E27FC236}">
                <a16:creationId xmlns:a16="http://schemas.microsoft.com/office/drawing/2014/main" id="{89F364E9-E488-4B6D-B624-F95D8B31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81600"/>
            <a:ext cx="112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选修</a:t>
            </a:r>
          </a:p>
        </p:txBody>
      </p:sp>
      <p:sp>
        <p:nvSpPr>
          <p:cNvPr id="40970" name="Text Box 11">
            <a:extLst>
              <a:ext uri="{FF2B5EF4-FFF2-40B4-BE49-F238E27FC236}">
                <a16:creationId xmlns:a16="http://schemas.microsoft.com/office/drawing/2014/main" id="{2F9DF772-568A-47F6-8C6C-F4093D0B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95600"/>
            <a:ext cx="12954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亲属</a:t>
            </a:r>
          </a:p>
        </p:txBody>
      </p:sp>
      <p:sp>
        <p:nvSpPr>
          <p:cNvPr id="40971" name="Text Box 12">
            <a:extLst>
              <a:ext uri="{FF2B5EF4-FFF2-40B4-BE49-F238E27FC236}">
                <a16:creationId xmlns:a16="http://schemas.microsoft.com/office/drawing/2014/main" id="{9FA2D752-C55E-4A57-9318-6D579D38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381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0972" name="Text Box 13">
            <a:extLst>
              <a:ext uri="{FF2B5EF4-FFF2-40B4-BE49-F238E27FC236}">
                <a16:creationId xmlns:a16="http://schemas.microsoft.com/office/drawing/2014/main" id="{61140238-EEDD-45BB-BAF1-C14F1C9E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38600"/>
            <a:ext cx="10668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旅客</a:t>
            </a:r>
          </a:p>
        </p:txBody>
      </p:sp>
      <p:sp>
        <p:nvSpPr>
          <p:cNvPr id="40973" name="Text Box 14">
            <a:extLst>
              <a:ext uri="{FF2B5EF4-FFF2-40B4-BE49-F238E27FC236}">
                <a16:creationId xmlns:a16="http://schemas.microsoft.com/office/drawing/2014/main" id="{5A8846A9-6C3F-47EC-80EE-5442810A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62400"/>
            <a:ext cx="16764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飞机票</a:t>
            </a:r>
          </a:p>
        </p:txBody>
      </p:sp>
      <p:sp>
        <p:nvSpPr>
          <p:cNvPr id="40974" name="Text Box 15">
            <a:extLst>
              <a:ext uri="{FF2B5EF4-FFF2-40B4-BE49-F238E27FC236}">
                <a16:creationId xmlns:a16="http://schemas.microsoft.com/office/drawing/2014/main" id="{88C813F8-5554-4A04-AEC7-03403C21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0"/>
            <a:ext cx="1066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拥有</a:t>
            </a:r>
          </a:p>
        </p:txBody>
      </p:sp>
      <p:sp>
        <p:nvSpPr>
          <p:cNvPr id="40975" name="Text Box 16">
            <a:extLst>
              <a:ext uri="{FF2B5EF4-FFF2-40B4-BE49-F238E27FC236}">
                <a16:creationId xmlns:a16="http://schemas.microsoft.com/office/drawing/2014/main" id="{1FA50A94-3982-40A8-8C6F-1224F56A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6363"/>
            <a:ext cx="3048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0976" name="Text Box 17">
            <a:extLst>
              <a:ext uri="{FF2B5EF4-FFF2-40B4-BE49-F238E27FC236}">
                <a16:creationId xmlns:a16="http://schemas.microsoft.com/office/drawing/2014/main" id="{C79FB95B-A20F-4AB8-9985-12E4DAF8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1143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课程</a:t>
            </a:r>
          </a:p>
        </p:txBody>
      </p:sp>
      <p:sp>
        <p:nvSpPr>
          <p:cNvPr id="40977" name="Text Box 18">
            <a:extLst>
              <a:ext uri="{FF2B5EF4-FFF2-40B4-BE49-F238E27FC236}">
                <a16:creationId xmlns:a16="http://schemas.microsoft.com/office/drawing/2014/main" id="{F3BA1A1D-E9A3-4C0F-AEF5-D1D99ED9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24463"/>
            <a:ext cx="11430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学生</a:t>
            </a:r>
          </a:p>
        </p:txBody>
      </p:sp>
      <p:sp>
        <p:nvSpPr>
          <p:cNvPr id="40978" name="Text Box 19">
            <a:extLst>
              <a:ext uri="{FF2B5EF4-FFF2-40B4-BE49-F238E27FC236}">
                <a16:creationId xmlns:a16="http://schemas.microsoft.com/office/drawing/2014/main" id="{FADE83A4-D8D9-43BA-9FDA-00B9BB57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852738"/>
            <a:ext cx="1295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Tahoma" panose="020B0604030504040204" pitchFamily="34" charset="0"/>
              </a:rPr>
              <a:t>有</a:t>
            </a:r>
          </a:p>
        </p:txBody>
      </p:sp>
      <p:sp>
        <p:nvSpPr>
          <p:cNvPr id="40979" name="AutoShape 20">
            <a:extLst>
              <a:ext uri="{FF2B5EF4-FFF2-40B4-BE49-F238E27FC236}">
                <a16:creationId xmlns:a16="http://schemas.microsoft.com/office/drawing/2014/main" id="{90337016-FB93-4D77-BAD1-FF3DDB08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592263"/>
            <a:ext cx="1116012" cy="6778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0980" name="AutoShape 21">
            <a:extLst>
              <a:ext uri="{FF2B5EF4-FFF2-40B4-BE49-F238E27FC236}">
                <a16:creationId xmlns:a16="http://schemas.microsoft.com/office/drawing/2014/main" id="{85CC5850-FA34-4660-9AE0-6A51854C1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565400"/>
            <a:ext cx="1143000" cy="11652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kumimoji="0" lang="zh-CN" altLang="en-US">
              <a:latin typeface="Tahoma" panose="020B0604030504040204" pitchFamily="34" charset="0"/>
            </a:endParaRPr>
          </a:p>
        </p:txBody>
      </p:sp>
      <p:sp>
        <p:nvSpPr>
          <p:cNvPr id="40981" name="AutoShape 22">
            <a:extLst>
              <a:ext uri="{FF2B5EF4-FFF2-40B4-BE49-F238E27FC236}">
                <a16:creationId xmlns:a16="http://schemas.microsoft.com/office/drawing/2014/main" id="{A26A5C89-2553-4A11-9A07-0D365B82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971925"/>
            <a:ext cx="1258887" cy="6762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0982" name="AutoShape 23">
            <a:extLst>
              <a:ext uri="{FF2B5EF4-FFF2-40B4-BE49-F238E27FC236}">
                <a16:creationId xmlns:a16="http://schemas.microsoft.com/office/drawing/2014/main" id="{E125EC19-CC17-4CAC-804E-171E7D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91125"/>
            <a:ext cx="1231900" cy="6762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latin typeface="Tahoma" panose="020B0604030504040204" pitchFamily="34" charset="0"/>
            </a:endParaRPr>
          </a:p>
        </p:txBody>
      </p:sp>
      <p:sp>
        <p:nvSpPr>
          <p:cNvPr id="40983" name="Line 24">
            <a:extLst>
              <a:ext uri="{FF2B5EF4-FFF2-40B4-BE49-F238E27FC236}">
                <a16:creationId xmlns:a16="http://schemas.microsoft.com/office/drawing/2014/main" id="{0B7F497E-047B-486C-BAFA-CE344BD19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4" name="Line 25">
            <a:extLst>
              <a:ext uri="{FF2B5EF4-FFF2-40B4-BE49-F238E27FC236}">
                <a16:creationId xmlns:a16="http://schemas.microsoft.com/office/drawing/2014/main" id="{63CB79EC-CB12-408E-868E-F45B0DA02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0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5" name="Line 26">
            <a:extLst>
              <a:ext uri="{FF2B5EF4-FFF2-40B4-BE49-F238E27FC236}">
                <a16:creationId xmlns:a16="http://schemas.microsoft.com/office/drawing/2014/main" id="{F8CE9157-ED75-4D77-B027-DBE286D8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67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6" name="Line 27">
            <a:extLst>
              <a:ext uri="{FF2B5EF4-FFF2-40B4-BE49-F238E27FC236}">
                <a16:creationId xmlns:a16="http://schemas.microsoft.com/office/drawing/2014/main" id="{B6D3F18B-A85A-4311-B9DE-FC9D2900B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167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7" name="Line 28">
            <a:extLst>
              <a:ext uri="{FF2B5EF4-FFF2-40B4-BE49-F238E27FC236}">
                <a16:creationId xmlns:a16="http://schemas.microsoft.com/office/drawing/2014/main" id="{44B87DEF-1150-4196-BC40-E04A1ED68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10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8" name="Line 29">
            <a:extLst>
              <a:ext uri="{FF2B5EF4-FFF2-40B4-BE49-F238E27FC236}">
                <a16:creationId xmlns:a16="http://schemas.microsoft.com/office/drawing/2014/main" id="{E4DD515A-B691-48D3-B1EF-7FCAE4C5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100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89" name="Line 30">
            <a:extLst>
              <a:ext uri="{FF2B5EF4-FFF2-40B4-BE49-F238E27FC236}">
                <a16:creationId xmlns:a16="http://schemas.microsoft.com/office/drawing/2014/main" id="{4E7A77CC-5A4D-4419-8D07-38E7D91C7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5292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90" name="Line 31">
            <a:extLst>
              <a:ext uri="{FF2B5EF4-FFF2-40B4-BE49-F238E27FC236}">
                <a16:creationId xmlns:a16="http://schemas.microsoft.com/office/drawing/2014/main" id="{644F5ED4-4935-4C7F-AAFB-09BE36B8D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292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0991" name="Text Box 32">
            <a:extLst>
              <a:ext uri="{FF2B5EF4-FFF2-40B4-BE49-F238E27FC236}">
                <a16:creationId xmlns:a16="http://schemas.microsoft.com/office/drawing/2014/main" id="{29B8F767-8538-4354-A25D-71C31E96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45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92" name="Text Box 33">
            <a:extLst>
              <a:ext uri="{FF2B5EF4-FFF2-40B4-BE49-F238E27FC236}">
                <a16:creationId xmlns:a16="http://schemas.microsoft.com/office/drawing/2014/main" id="{124358B5-338E-4266-9401-1858FF47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71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0993" name="Text Box 34">
            <a:extLst>
              <a:ext uri="{FF2B5EF4-FFF2-40B4-BE49-F238E27FC236}">
                <a16:creationId xmlns:a16="http://schemas.microsoft.com/office/drawing/2014/main" id="{9C199661-B0F9-4276-A781-4928F6656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94" name="Text Box 35">
            <a:extLst>
              <a:ext uri="{FF2B5EF4-FFF2-40B4-BE49-F238E27FC236}">
                <a16:creationId xmlns:a16="http://schemas.microsoft.com/office/drawing/2014/main" id="{3B4A8B93-2AE5-4444-B465-A6BC0E587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0995" name="Text Box 36">
            <a:extLst>
              <a:ext uri="{FF2B5EF4-FFF2-40B4-BE49-F238E27FC236}">
                <a16:creationId xmlns:a16="http://schemas.microsoft.com/office/drawing/2014/main" id="{511C2666-D046-43A9-AA20-6424E48DD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7338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96" name="Text Box 37">
            <a:extLst>
              <a:ext uri="{FF2B5EF4-FFF2-40B4-BE49-F238E27FC236}">
                <a16:creationId xmlns:a16="http://schemas.microsoft.com/office/drawing/2014/main" id="{9A945B59-37C7-43DA-96C4-D2E462F78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997" name="Text Box 38">
            <a:extLst>
              <a:ext uri="{FF2B5EF4-FFF2-40B4-BE49-F238E27FC236}">
                <a16:creationId xmlns:a16="http://schemas.microsoft.com/office/drawing/2014/main" id="{02E8D1F5-62BF-432F-B103-DAFFF92D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0998" name="Text Box 39">
            <a:extLst>
              <a:ext uri="{FF2B5EF4-FFF2-40B4-BE49-F238E27FC236}">
                <a16:creationId xmlns:a16="http://schemas.microsoft.com/office/drawing/2014/main" id="{A548FA57-698A-4579-BAA6-3B4FA43D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53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6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40999" name="灯片编号占位符 39">
            <a:extLst>
              <a:ext uri="{FF2B5EF4-FFF2-40B4-BE49-F238E27FC236}">
                <a16:creationId xmlns:a16="http://schemas.microsoft.com/office/drawing/2014/main" id="{D5E211A8-5BF2-492A-BC29-A7B30B85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4CF3E1-A216-407F-92E2-FFC9CF7E7CEB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E1DE8889-9C6E-4677-86EF-AF93F99C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508500"/>
            <a:ext cx="8101012" cy="1447800"/>
          </a:xfrm>
          <a:solidFill>
            <a:schemeClr val="bg2">
              <a:lumMod val="90000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>
            <a:normAutofit/>
          </a:bodyPr>
          <a:lstStyle/>
          <a:p>
            <a:pPr eaLnBrk="1" hangingPunct="1"/>
            <a:r>
              <a:rPr lang="zh-CN" altLang="en-US" sz="2900">
                <a:solidFill>
                  <a:srgbClr val="000099"/>
                </a:solidFill>
              </a:rPr>
              <a:t>系（</a:t>
            </a:r>
            <a:r>
              <a:rPr lang="zh-CN" altLang="en-US" sz="2900" u="sng">
                <a:solidFill>
                  <a:srgbClr val="000099"/>
                </a:solidFill>
              </a:rPr>
              <a:t>系编号</a:t>
            </a:r>
            <a:r>
              <a:rPr lang="zh-CN" altLang="en-US" sz="2900">
                <a:solidFill>
                  <a:srgbClr val="000099"/>
                </a:solidFill>
              </a:rPr>
              <a:t>，系名称）</a:t>
            </a:r>
            <a:br>
              <a:rPr lang="zh-CN" altLang="en-US" sz="2900">
                <a:solidFill>
                  <a:srgbClr val="000099"/>
                </a:solidFill>
              </a:rPr>
            </a:br>
            <a:r>
              <a:rPr lang="zh-CN" altLang="en-US" sz="2900">
                <a:solidFill>
                  <a:srgbClr val="000099"/>
                </a:solidFill>
              </a:rPr>
              <a:t>教师（</a:t>
            </a:r>
            <a:r>
              <a:rPr lang="zh-CN" altLang="en-US" sz="2900" u="sng">
                <a:solidFill>
                  <a:srgbClr val="000099"/>
                </a:solidFill>
              </a:rPr>
              <a:t>教工编号</a:t>
            </a:r>
            <a:r>
              <a:rPr lang="zh-CN" altLang="en-US" sz="2900">
                <a:solidFill>
                  <a:srgbClr val="000099"/>
                </a:solidFill>
              </a:rPr>
              <a:t>，姓名，性别，工资，</a:t>
            </a:r>
            <a:r>
              <a:rPr lang="zh-CN" altLang="en-US" sz="2900">
                <a:solidFill>
                  <a:srgbClr val="FFC000"/>
                </a:solidFill>
              </a:rPr>
              <a:t>系编号</a:t>
            </a:r>
            <a:r>
              <a:rPr lang="zh-CN" altLang="en-US" sz="2900">
                <a:solidFill>
                  <a:srgbClr val="000099"/>
                </a:solidFill>
              </a:rPr>
              <a:t>）</a:t>
            </a:r>
            <a:br>
              <a:rPr lang="zh-CN" altLang="en-US" sz="2900">
                <a:solidFill>
                  <a:srgbClr val="000099"/>
                </a:solidFill>
              </a:rPr>
            </a:br>
            <a:endParaRPr lang="zh-CN" altLang="en-US" sz="2900">
              <a:solidFill>
                <a:srgbClr val="000099"/>
              </a:solidFill>
            </a:endParaRPr>
          </a:p>
        </p:txBody>
      </p:sp>
      <p:sp>
        <p:nvSpPr>
          <p:cNvPr id="41986" name="Text Box 14">
            <a:extLst>
              <a:ext uri="{FF2B5EF4-FFF2-40B4-BE49-F238E27FC236}">
                <a16:creationId xmlns:a16="http://schemas.microsoft.com/office/drawing/2014/main" id="{3FE44030-0DAD-4662-994B-99F272B2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381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987" name="Text Box 15">
            <a:extLst>
              <a:ext uri="{FF2B5EF4-FFF2-40B4-BE49-F238E27FC236}">
                <a16:creationId xmlns:a16="http://schemas.microsoft.com/office/drawing/2014/main" id="{42D02EC7-9E7D-461E-A9E1-591D791F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8382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系</a:t>
            </a:r>
          </a:p>
        </p:txBody>
      </p:sp>
      <p:sp>
        <p:nvSpPr>
          <p:cNvPr id="41988" name="Text Box 16">
            <a:extLst>
              <a:ext uri="{FF2B5EF4-FFF2-40B4-BE49-F238E27FC236}">
                <a16:creationId xmlns:a16="http://schemas.microsoft.com/office/drawing/2014/main" id="{45960339-41C7-44E1-A5EA-B633F736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聘用</a:t>
            </a:r>
          </a:p>
        </p:txBody>
      </p:sp>
      <p:sp>
        <p:nvSpPr>
          <p:cNvPr id="41989" name="Text Box 17">
            <a:extLst>
              <a:ext uri="{FF2B5EF4-FFF2-40B4-BE49-F238E27FC236}">
                <a16:creationId xmlns:a16="http://schemas.microsoft.com/office/drawing/2014/main" id="{81A4CA6A-CEBB-4834-BFFC-BC3AB8CB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62200"/>
            <a:ext cx="106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教师</a:t>
            </a:r>
          </a:p>
        </p:txBody>
      </p:sp>
      <p:sp>
        <p:nvSpPr>
          <p:cNvPr id="41990" name="AutoShape 18">
            <a:extLst>
              <a:ext uri="{FF2B5EF4-FFF2-40B4-BE49-F238E27FC236}">
                <a16:creationId xmlns:a16="http://schemas.microsoft.com/office/drawing/2014/main" id="{D3C449ED-205E-4050-A970-4482DC5F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320925"/>
            <a:ext cx="1081087" cy="615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41991" name="Line 19">
            <a:extLst>
              <a:ext uri="{FF2B5EF4-FFF2-40B4-BE49-F238E27FC236}">
                <a16:creationId xmlns:a16="http://schemas.microsoft.com/office/drawing/2014/main" id="{C532102C-1DAF-48BA-84B5-B39990AB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992" name="Line 20">
            <a:extLst>
              <a:ext uri="{FF2B5EF4-FFF2-40B4-BE49-F238E27FC236}">
                <a16:creationId xmlns:a16="http://schemas.microsoft.com/office/drawing/2014/main" id="{E5CFCA16-CF04-4A3F-9486-815E6C46F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1993" name="Text Box 21">
            <a:extLst>
              <a:ext uri="{FF2B5EF4-FFF2-40B4-BE49-F238E27FC236}">
                <a16:creationId xmlns:a16="http://schemas.microsoft.com/office/drawing/2014/main" id="{C086E91D-8E69-433F-B126-A527F89A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57400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994" name="Text Box 22">
            <a:extLst>
              <a:ext uri="{FF2B5EF4-FFF2-40B4-BE49-F238E27FC236}">
                <a16:creationId xmlns:a16="http://schemas.microsoft.com/office/drawing/2014/main" id="{C88FEA7C-0BF6-4B65-BB18-9C7D3F9B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1995" name="Oval 23">
            <a:extLst>
              <a:ext uri="{FF2B5EF4-FFF2-40B4-BE49-F238E27FC236}">
                <a16:creationId xmlns:a16="http://schemas.microsoft.com/office/drawing/2014/main" id="{76C30175-44F7-41E7-BCD7-E7BB9B0A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1066800" cy="838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系编号</a:t>
            </a:r>
          </a:p>
        </p:txBody>
      </p:sp>
      <p:sp>
        <p:nvSpPr>
          <p:cNvPr id="41996" name="Oval 24">
            <a:extLst>
              <a:ext uri="{FF2B5EF4-FFF2-40B4-BE49-F238E27FC236}">
                <a16:creationId xmlns:a16="http://schemas.microsoft.com/office/drawing/2014/main" id="{425A1AC2-2B8B-4B0E-9A9B-F14E9505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12192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系名称</a:t>
            </a:r>
          </a:p>
        </p:txBody>
      </p:sp>
      <p:sp>
        <p:nvSpPr>
          <p:cNvPr id="41997" name="Oval 25">
            <a:extLst>
              <a:ext uri="{FF2B5EF4-FFF2-40B4-BE49-F238E27FC236}">
                <a16:creationId xmlns:a16="http://schemas.microsoft.com/office/drawing/2014/main" id="{7D12E774-5045-42AB-907F-000C1243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00200"/>
            <a:ext cx="990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姓名</a:t>
            </a:r>
          </a:p>
        </p:txBody>
      </p:sp>
      <p:sp>
        <p:nvSpPr>
          <p:cNvPr id="41998" name="Oval 26">
            <a:extLst>
              <a:ext uri="{FF2B5EF4-FFF2-40B4-BE49-F238E27FC236}">
                <a16:creationId xmlns:a16="http://schemas.microsoft.com/office/drawing/2014/main" id="{049C915A-E29A-4F4F-8127-E0582725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1066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性别</a:t>
            </a:r>
          </a:p>
        </p:txBody>
      </p:sp>
      <p:sp>
        <p:nvSpPr>
          <p:cNvPr id="41999" name="Oval 27">
            <a:extLst>
              <a:ext uri="{FF2B5EF4-FFF2-40B4-BE49-F238E27FC236}">
                <a16:creationId xmlns:a16="http://schemas.microsoft.com/office/drawing/2014/main" id="{87409B37-C0F0-49C8-95B2-9276C903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48000"/>
            <a:ext cx="11430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工资</a:t>
            </a:r>
          </a:p>
        </p:txBody>
      </p:sp>
      <p:sp>
        <p:nvSpPr>
          <p:cNvPr id="42000" name="Oval 28">
            <a:extLst>
              <a:ext uri="{FF2B5EF4-FFF2-40B4-BE49-F238E27FC236}">
                <a16:creationId xmlns:a16="http://schemas.microsoft.com/office/drawing/2014/main" id="{AA94C5BD-1AC1-431A-AB2F-3339235DC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14400"/>
            <a:ext cx="16764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教工编号</a:t>
            </a:r>
          </a:p>
        </p:txBody>
      </p:sp>
      <p:sp>
        <p:nvSpPr>
          <p:cNvPr id="42001" name="Line 29">
            <a:extLst>
              <a:ext uri="{FF2B5EF4-FFF2-40B4-BE49-F238E27FC236}">
                <a16:creationId xmlns:a16="http://schemas.microsoft.com/office/drawing/2014/main" id="{91F642C4-B4BF-47BB-924F-C9BE0505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228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2" name="Line 30">
            <a:extLst>
              <a:ext uri="{FF2B5EF4-FFF2-40B4-BE49-F238E27FC236}">
                <a16:creationId xmlns:a16="http://schemas.microsoft.com/office/drawing/2014/main" id="{3FB426A1-11E8-428F-9227-F29813791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7432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3" name="Line 31">
            <a:extLst>
              <a:ext uri="{FF2B5EF4-FFF2-40B4-BE49-F238E27FC236}">
                <a16:creationId xmlns:a16="http://schemas.microsoft.com/office/drawing/2014/main" id="{98B3B453-923F-4810-9198-2F3933080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4" name="Line 32">
            <a:extLst>
              <a:ext uri="{FF2B5EF4-FFF2-40B4-BE49-F238E27FC236}">
                <a16:creationId xmlns:a16="http://schemas.microsoft.com/office/drawing/2014/main" id="{9FCE31FB-7250-48B1-BFA1-3387FEFE58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2098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5" name="Line 33">
            <a:extLst>
              <a:ext uri="{FF2B5EF4-FFF2-40B4-BE49-F238E27FC236}">
                <a16:creationId xmlns:a16="http://schemas.microsoft.com/office/drawing/2014/main" id="{C4A69698-E58E-4319-AC3D-3334BD7930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5146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6" name="Line 34">
            <a:extLst>
              <a:ext uri="{FF2B5EF4-FFF2-40B4-BE49-F238E27FC236}">
                <a16:creationId xmlns:a16="http://schemas.microsoft.com/office/drawing/2014/main" id="{8451A85E-4B01-498B-AF8B-01EA02404C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25908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7" name="灯片编号占位符 23">
            <a:extLst>
              <a:ext uri="{FF2B5EF4-FFF2-40B4-BE49-F238E27FC236}">
                <a16:creationId xmlns:a16="http://schemas.microsoft.com/office/drawing/2014/main" id="{A17B8691-8E8B-4A30-8FAC-0928D527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6F4FC7-2B18-4D2B-A1D5-C87D0D0D300B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>
            <a:extLst>
              <a:ext uri="{FF2B5EF4-FFF2-40B4-BE49-F238E27FC236}">
                <a16:creationId xmlns:a16="http://schemas.microsoft.com/office/drawing/2014/main" id="{560234B3-9B60-47C3-B88D-F9602B6E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2963"/>
            <a:ext cx="768985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职工（</a:t>
            </a:r>
            <a:r>
              <a:rPr kumimoji="0" lang="zh-CN" altLang="en-US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职工号</a:t>
            </a:r>
            <a:r>
              <a:rPr kumimoji="0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，姓名，职务）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亲属（</a:t>
            </a:r>
            <a:r>
              <a:rPr kumimoji="0" lang="zh-CN" altLang="en-US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亲属姓名</a:t>
            </a:r>
            <a:r>
              <a:rPr kumimoji="0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，亲属关系，</a:t>
            </a:r>
            <a:r>
              <a:rPr kumimoji="0" lang="zh-CN" altLang="en-US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职工号</a:t>
            </a:r>
            <a:r>
              <a:rPr kumimoji="0"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）</a:t>
            </a:r>
          </a:p>
        </p:txBody>
      </p:sp>
      <p:sp>
        <p:nvSpPr>
          <p:cNvPr id="43010" name="Text Box 12">
            <a:extLst>
              <a:ext uri="{FF2B5EF4-FFF2-40B4-BE49-F238E27FC236}">
                <a16:creationId xmlns:a16="http://schemas.microsoft.com/office/drawing/2014/main" id="{3546D1AE-B68C-4E21-838C-074D2F8E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381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43011" name="Text Box 13">
            <a:extLst>
              <a:ext uri="{FF2B5EF4-FFF2-40B4-BE49-F238E27FC236}">
                <a16:creationId xmlns:a16="http://schemas.microsoft.com/office/drawing/2014/main" id="{893B5F8A-848E-46F8-A078-28A5903E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143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职工</a:t>
            </a:r>
          </a:p>
        </p:txBody>
      </p:sp>
      <p:sp>
        <p:nvSpPr>
          <p:cNvPr id="43012" name="Text Box 14">
            <a:extLst>
              <a:ext uri="{FF2B5EF4-FFF2-40B4-BE49-F238E27FC236}">
                <a16:creationId xmlns:a16="http://schemas.microsoft.com/office/drawing/2014/main" id="{C994B981-3032-4A67-8FF5-506F2EFAE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81200"/>
            <a:ext cx="12954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亲属</a:t>
            </a:r>
          </a:p>
        </p:txBody>
      </p:sp>
      <p:sp>
        <p:nvSpPr>
          <p:cNvPr id="43013" name="Text Box 15">
            <a:extLst>
              <a:ext uri="{FF2B5EF4-FFF2-40B4-BE49-F238E27FC236}">
                <a16:creationId xmlns:a16="http://schemas.microsoft.com/office/drawing/2014/main" id="{86F18A28-C373-4ACE-B084-3BBB2A2E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81200"/>
            <a:ext cx="8239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有</a:t>
            </a:r>
          </a:p>
        </p:txBody>
      </p:sp>
      <p:sp>
        <p:nvSpPr>
          <p:cNvPr id="43014" name="AutoShape 16">
            <a:extLst>
              <a:ext uri="{FF2B5EF4-FFF2-40B4-BE49-F238E27FC236}">
                <a16:creationId xmlns:a16="http://schemas.microsoft.com/office/drawing/2014/main" id="{88E8A5D4-AFD6-4918-852B-11A0DE7C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770063"/>
            <a:ext cx="1143000" cy="104298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kumimoji="0" lang="zh-CN" altLang="en-US" sz="2800">
              <a:latin typeface="Tahoma" panose="020B0604030504040204" pitchFamily="34" charset="0"/>
            </a:endParaRPr>
          </a:p>
        </p:txBody>
      </p:sp>
      <p:sp>
        <p:nvSpPr>
          <p:cNvPr id="43015" name="Line 17">
            <a:extLst>
              <a:ext uri="{FF2B5EF4-FFF2-40B4-BE49-F238E27FC236}">
                <a16:creationId xmlns:a16="http://schemas.microsoft.com/office/drawing/2014/main" id="{C9F85CCF-E29D-41F4-8A70-D2BB0F2AB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526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6" name="Line 18">
            <a:extLst>
              <a:ext uri="{FF2B5EF4-FFF2-40B4-BE49-F238E27FC236}">
                <a16:creationId xmlns:a16="http://schemas.microsoft.com/office/drawing/2014/main" id="{AA582D45-AEE9-49DF-B122-D8B9D591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526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3017" name="Text Box 19">
            <a:extLst>
              <a:ext uri="{FF2B5EF4-FFF2-40B4-BE49-F238E27FC236}">
                <a16:creationId xmlns:a16="http://schemas.microsoft.com/office/drawing/2014/main" id="{8DFDB7D8-A40B-40E4-89AB-1F6633BE1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64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3018" name="Text Box 20">
            <a:extLst>
              <a:ext uri="{FF2B5EF4-FFF2-40B4-BE49-F238E27FC236}">
                <a16:creationId xmlns:a16="http://schemas.microsoft.com/office/drawing/2014/main" id="{CA89F16A-9BD7-4BFE-ACB9-D9ABF86B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764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3019" name="Oval 21">
            <a:extLst>
              <a:ext uri="{FF2B5EF4-FFF2-40B4-BE49-F238E27FC236}">
                <a16:creationId xmlns:a16="http://schemas.microsoft.com/office/drawing/2014/main" id="{956ED55B-46AD-480D-927D-400ABB48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10668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职工号</a:t>
            </a:r>
          </a:p>
        </p:txBody>
      </p:sp>
      <p:sp>
        <p:nvSpPr>
          <p:cNvPr id="43020" name="Oval 22">
            <a:extLst>
              <a:ext uri="{FF2B5EF4-FFF2-40B4-BE49-F238E27FC236}">
                <a16:creationId xmlns:a16="http://schemas.microsoft.com/office/drawing/2014/main" id="{9B1A4CDE-A710-42E7-B86F-EE2550D39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9906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姓名</a:t>
            </a:r>
          </a:p>
        </p:txBody>
      </p:sp>
      <p:sp>
        <p:nvSpPr>
          <p:cNvPr id="43021" name="Oval 23">
            <a:extLst>
              <a:ext uri="{FF2B5EF4-FFF2-40B4-BE49-F238E27FC236}">
                <a16:creationId xmlns:a16="http://schemas.microsoft.com/office/drawing/2014/main" id="{DD06F21A-4740-40B9-9D7E-8934F944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1430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职务</a:t>
            </a:r>
          </a:p>
        </p:txBody>
      </p:sp>
      <p:sp>
        <p:nvSpPr>
          <p:cNvPr id="43022" name="Oval 24">
            <a:extLst>
              <a:ext uri="{FF2B5EF4-FFF2-40B4-BE49-F238E27FC236}">
                <a16:creationId xmlns:a16="http://schemas.microsoft.com/office/drawing/2014/main" id="{5EDEBE0B-6D24-42F3-8E25-652C6979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838200"/>
            <a:ext cx="9906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姓名</a:t>
            </a:r>
          </a:p>
        </p:txBody>
      </p:sp>
      <p:sp>
        <p:nvSpPr>
          <p:cNvPr id="43023" name="Oval 25">
            <a:extLst>
              <a:ext uri="{FF2B5EF4-FFF2-40B4-BE49-F238E27FC236}">
                <a16:creationId xmlns:a16="http://schemas.microsoft.com/office/drawing/2014/main" id="{AD22B164-D587-4E82-872D-8129DDFF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1676400" cy="838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亲属关系</a:t>
            </a:r>
          </a:p>
        </p:txBody>
      </p:sp>
      <p:sp>
        <p:nvSpPr>
          <p:cNvPr id="43024" name="Line 26">
            <a:extLst>
              <a:ext uri="{FF2B5EF4-FFF2-40B4-BE49-F238E27FC236}">
                <a16:creationId xmlns:a16="http://schemas.microsoft.com/office/drawing/2014/main" id="{1FD29A53-39F9-467F-80D1-7E156EE5B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16764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27">
            <a:extLst>
              <a:ext uri="{FF2B5EF4-FFF2-40B4-BE49-F238E27FC236}">
                <a16:creationId xmlns:a16="http://schemas.microsoft.com/office/drawing/2014/main" id="{DFC9C48D-6EEB-4EDF-B37C-48CA69453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133600"/>
            <a:ext cx="5334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28">
            <a:extLst>
              <a:ext uri="{FF2B5EF4-FFF2-40B4-BE49-F238E27FC236}">
                <a16:creationId xmlns:a16="http://schemas.microsoft.com/office/drawing/2014/main" id="{C408B44A-B797-48E8-8343-036A164DF9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514600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29">
            <a:extLst>
              <a:ext uri="{FF2B5EF4-FFF2-40B4-BE49-F238E27FC236}">
                <a16:creationId xmlns:a16="http://schemas.microsoft.com/office/drawing/2014/main" id="{92D0D6D5-A9C6-47CF-879A-B548A5492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15240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Line 30">
            <a:extLst>
              <a:ext uri="{FF2B5EF4-FFF2-40B4-BE49-F238E27FC236}">
                <a16:creationId xmlns:a16="http://schemas.microsoft.com/office/drawing/2014/main" id="{B3CFE7A8-65C1-4369-9E58-C712A59F9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2362200"/>
            <a:ext cx="3810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9" name="灯片编号占位符 21">
            <a:extLst>
              <a:ext uri="{FF2B5EF4-FFF2-40B4-BE49-F238E27FC236}">
                <a16:creationId xmlns:a16="http://schemas.microsoft.com/office/drawing/2014/main" id="{3D2A8B8F-E8EB-4B3B-AA0E-EC32A7E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DA45DC-C3CD-4460-8621-E8CC520BABA4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>
            <a:extLst>
              <a:ext uri="{FF2B5EF4-FFF2-40B4-BE49-F238E27FC236}">
                <a16:creationId xmlns:a16="http://schemas.microsoft.com/office/drawing/2014/main" id="{133D621E-E0BC-48D0-AF10-2CA88ECF9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1775"/>
            <a:ext cx="782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旅客（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身份证号码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，姓名，</a:t>
            </a:r>
            <a:r>
              <a:rPr kumimoji="0" lang="zh-CN" alt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航班号，座位号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飞机票（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航班号，座位号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，日期，价格）</a:t>
            </a:r>
          </a:p>
        </p:txBody>
      </p:sp>
      <p:sp>
        <p:nvSpPr>
          <p:cNvPr id="44034" name="Text Box 11">
            <a:extLst>
              <a:ext uri="{FF2B5EF4-FFF2-40B4-BE49-F238E27FC236}">
                <a16:creationId xmlns:a16="http://schemas.microsoft.com/office/drawing/2014/main" id="{6A00E51F-BED6-4C58-A3A3-5053D5B8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3810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4035" name="Text Box 12">
            <a:extLst>
              <a:ext uri="{FF2B5EF4-FFF2-40B4-BE49-F238E27FC236}">
                <a16:creationId xmlns:a16="http://schemas.microsoft.com/office/drawing/2014/main" id="{E31DC945-D136-469B-80AA-CAD5F654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1066800" cy="52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旅客</a:t>
            </a:r>
          </a:p>
        </p:txBody>
      </p:sp>
      <p:sp>
        <p:nvSpPr>
          <p:cNvPr id="44036" name="Text Box 13">
            <a:extLst>
              <a:ext uri="{FF2B5EF4-FFF2-40B4-BE49-F238E27FC236}">
                <a16:creationId xmlns:a16="http://schemas.microsoft.com/office/drawing/2014/main" id="{BC2560F5-DE30-4459-8050-0D662BAD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752600"/>
            <a:ext cx="1600200" cy="52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飞机票</a:t>
            </a:r>
          </a:p>
        </p:txBody>
      </p:sp>
      <p:sp>
        <p:nvSpPr>
          <p:cNvPr id="44037" name="Text Box 14">
            <a:extLst>
              <a:ext uri="{FF2B5EF4-FFF2-40B4-BE49-F238E27FC236}">
                <a16:creationId xmlns:a16="http://schemas.microsoft.com/office/drawing/2014/main" id="{01406882-72EE-4BCD-8D33-30436273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76400"/>
            <a:ext cx="1066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拥有</a:t>
            </a:r>
          </a:p>
        </p:txBody>
      </p:sp>
      <p:sp>
        <p:nvSpPr>
          <p:cNvPr id="44038" name="AutoShape 15">
            <a:extLst>
              <a:ext uri="{FF2B5EF4-FFF2-40B4-BE49-F238E27FC236}">
                <a16:creationId xmlns:a16="http://schemas.microsoft.com/office/drawing/2014/main" id="{9EC66992-472C-4DDF-BB22-082B1296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1639888"/>
            <a:ext cx="1116013" cy="615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44039" name="Line 16">
            <a:extLst>
              <a:ext uri="{FF2B5EF4-FFF2-40B4-BE49-F238E27FC236}">
                <a16:creationId xmlns:a16="http://schemas.microsoft.com/office/drawing/2014/main" id="{9E45D559-584E-4D45-BC82-EE64E2C3B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9478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0" name="Line 17">
            <a:extLst>
              <a:ext uri="{FF2B5EF4-FFF2-40B4-BE49-F238E27FC236}">
                <a16:creationId xmlns:a16="http://schemas.microsoft.com/office/drawing/2014/main" id="{C5F29360-D3FB-4639-86AA-AE2048A86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478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4041" name="Text Box 18">
            <a:extLst>
              <a:ext uri="{FF2B5EF4-FFF2-40B4-BE49-F238E27FC236}">
                <a16:creationId xmlns:a16="http://schemas.microsoft.com/office/drawing/2014/main" id="{09EF45EC-E374-42DA-92DD-9A0DB3B8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716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4042" name="Text Box 19">
            <a:extLst>
              <a:ext uri="{FF2B5EF4-FFF2-40B4-BE49-F238E27FC236}">
                <a16:creationId xmlns:a16="http://schemas.microsoft.com/office/drawing/2014/main" id="{FBD5B26C-CB88-4D86-A6EC-620A84AC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4478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4043" name="Oval 20">
            <a:extLst>
              <a:ext uri="{FF2B5EF4-FFF2-40B4-BE49-F238E27FC236}">
                <a16:creationId xmlns:a16="http://schemas.microsoft.com/office/drawing/2014/main" id="{79F828D5-8FE1-457B-9C97-98466632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"/>
            <a:ext cx="1600200" cy="914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身份证号</a:t>
            </a:r>
          </a:p>
        </p:txBody>
      </p:sp>
      <p:sp>
        <p:nvSpPr>
          <p:cNvPr id="44044" name="Oval 21">
            <a:extLst>
              <a:ext uri="{FF2B5EF4-FFF2-40B4-BE49-F238E27FC236}">
                <a16:creationId xmlns:a16="http://schemas.microsoft.com/office/drawing/2014/main" id="{B7AD7FC3-9253-4D95-AB9E-B5E9DCD4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9906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姓名</a:t>
            </a:r>
          </a:p>
        </p:txBody>
      </p:sp>
      <p:sp>
        <p:nvSpPr>
          <p:cNvPr id="44045" name="Oval 23">
            <a:extLst>
              <a:ext uri="{FF2B5EF4-FFF2-40B4-BE49-F238E27FC236}">
                <a16:creationId xmlns:a16="http://schemas.microsoft.com/office/drawing/2014/main" id="{CD171BA1-2320-47BB-9979-53032968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"/>
            <a:ext cx="1219200" cy="762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日期</a:t>
            </a:r>
          </a:p>
        </p:txBody>
      </p:sp>
      <p:sp>
        <p:nvSpPr>
          <p:cNvPr id="44046" name="Oval 24">
            <a:extLst>
              <a:ext uri="{FF2B5EF4-FFF2-40B4-BE49-F238E27FC236}">
                <a16:creationId xmlns:a16="http://schemas.microsoft.com/office/drawing/2014/main" id="{E047029E-A600-4AC3-A58C-CB92F421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12954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航班号</a:t>
            </a:r>
          </a:p>
        </p:txBody>
      </p:sp>
      <p:sp>
        <p:nvSpPr>
          <p:cNvPr id="44047" name="Line 25">
            <a:extLst>
              <a:ext uri="{FF2B5EF4-FFF2-40B4-BE49-F238E27FC236}">
                <a16:creationId xmlns:a16="http://schemas.microsoft.com/office/drawing/2014/main" id="{19FD2A42-6F91-4FE2-8802-E990CA0C3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26">
            <a:extLst>
              <a:ext uri="{FF2B5EF4-FFF2-40B4-BE49-F238E27FC236}">
                <a16:creationId xmlns:a16="http://schemas.microsoft.com/office/drawing/2014/main" id="{C7B902A8-1980-48AC-BD47-CBEAB1D584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1752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Line 28">
            <a:extLst>
              <a:ext uri="{FF2B5EF4-FFF2-40B4-BE49-F238E27FC236}">
                <a16:creationId xmlns:a16="http://schemas.microsoft.com/office/drawing/2014/main" id="{84F8D5FE-D63D-433A-B5B6-E45D6B375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914400"/>
            <a:ext cx="3810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0" name="Oval 29">
            <a:extLst>
              <a:ext uri="{FF2B5EF4-FFF2-40B4-BE49-F238E27FC236}">
                <a16:creationId xmlns:a16="http://schemas.microsoft.com/office/drawing/2014/main" id="{DE34B7D9-6DE3-4244-87E8-A4C03F8B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12192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座位号</a:t>
            </a:r>
          </a:p>
        </p:txBody>
      </p:sp>
      <p:sp>
        <p:nvSpPr>
          <p:cNvPr id="44051" name="Oval 30">
            <a:extLst>
              <a:ext uri="{FF2B5EF4-FFF2-40B4-BE49-F238E27FC236}">
                <a16:creationId xmlns:a16="http://schemas.microsoft.com/office/drawing/2014/main" id="{18A637EA-F246-4E91-9272-7FDA5DC2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066800"/>
            <a:ext cx="11430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价格</a:t>
            </a:r>
          </a:p>
        </p:txBody>
      </p:sp>
      <p:sp>
        <p:nvSpPr>
          <p:cNvPr id="44052" name="Line 31">
            <a:extLst>
              <a:ext uri="{FF2B5EF4-FFF2-40B4-BE49-F238E27FC236}">
                <a16:creationId xmlns:a16="http://schemas.microsoft.com/office/drawing/2014/main" id="{BB7EC808-70EA-4E0C-994D-C853DA99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3" name="Line 32">
            <a:extLst>
              <a:ext uri="{FF2B5EF4-FFF2-40B4-BE49-F238E27FC236}">
                <a16:creationId xmlns:a16="http://schemas.microsoft.com/office/drawing/2014/main" id="{B5650953-A041-4A92-86F8-A37C1267D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4384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4" name="Line 33">
            <a:extLst>
              <a:ext uri="{FF2B5EF4-FFF2-40B4-BE49-F238E27FC236}">
                <a16:creationId xmlns:a16="http://schemas.microsoft.com/office/drawing/2014/main" id="{934DA6E2-5266-4742-9E0B-9332E3F34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1600200"/>
            <a:ext cx="228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922" name="Text Box 34">
            <a:extLst>
              <a:ext uri="{FF2B5EF4-FFF2-40B4-BE49-F238E27FC236}">
                <a16:creationId xmlns:a16="http://schemas.microsoft.com/office/drawing/2014/main" id="{E693AADE-1754-4371-BFD4-10158B97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3688"/>
            <a:ext cx="8328025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旅客（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身份证号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，姓名）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飞机票（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航班号，座位号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，日期，价格，</a:t>
            </a:r>
            <a:r>
              <a:rPr kumimoji="0" lang="zh-CN" altLang="en-US" sz="280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身份证号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）</a:t>
            </a:r>
          </a:p>
        </p:txBody>
      </p:sp>
      <p:sp>
        <p:nvSpPr>
          <p:cNvPr id="44056" name="灯片编号占位符 24">
            <a:extLst>
              <a:ext uri="{FF2B5EF4-FFF2-40B4-BE49-F238E27FC236}">
                <a16:creationId xmlns:a16="http://schemas.microsoft.com/office/drawing/2014/main" id="{BB68E9AD-06F0-4C7A-A564-0D98819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532D2D-E71A-4C15-9279-92EEA9112DC9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 autoUpdateAnimBg="0"/>
      <p:bldP spid="16592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Text Box 3">
            <a:extLst>
              <a:ext uri="{FF2B5EF4-FFF2-40B4-BE49-F238E27FC236}">
                <a16:creationId xmlns:a16="http://schemas.microsoft.com/office/drawing/2014/main" id="{5336D419-3326-4EF0-9D12-392E6ACA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97425"/>
            <a:ext cx="7126288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课程（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课程号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，课程名称，学时，性质）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学生（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学号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，姓名，性别，专业）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成绩（</a:t>
            </a:r>
            <a:r>
              <a:rPr kumimoji="0" lang="zh-CN" altLang="en-US" sz="2800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学号，课程号</a:t>
            </a:r>
            <a:r>
              <a:rPr kumimoji="0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，分数）</a:t>
            </a:r>
          </a:p>
        </p:txBody>
      </p:sp>
      <p:sp>
        <p:nvSpPr>
          <p:cNvPr id="45058" name="Text Box 18">
            <a:extLst>
              <a:ext uri="{FF2B5EF4-FFF2-40B4-BE49-F238E27FC236}">
                <a16:creationId xmlns:a16="http://schemas.microsoft.com/office/drawing/2014/main" id="{1907558B-778D-400A-BEA1-6F52C1E2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384425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选修</a:t>
            </a:r>
          </a:p>
        </p:txBody>
      </p:sp>
      <p:sp>
        <p:nvSpPr>
          <p:cNvPr id="45059" name="Text Box 19">
            <a:extLst>
              <a:ext uri="{FF2B5EF4-FFF2-40B4-BE49-F238E27FC236}">
                <a16:creationId xmlns:a16="http://schemas.microsoft.com/office/drawing/2014/main" id="{D4EA3B7E-9CF4-4B74-B1D5-3A05A88A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304800" cy="52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5060" name="Text Box 20">
            <a:extLst>
              <a:ext uri="{FF2B5EF4-FFF2-40B4-BE49-F238E27FC236}">
                <a16:creationId xmlns:a16="http://schemas.microsoft.com/office/drawing/2014/main" id="{7B712086-71EA-4695-9897-1AF3707E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62200"/>
            <a:ext cx="1143000" cy="525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课程</a:t>
            </a:r>
          </a:p>
        </p:txBody>
      </p:sp>
      <p:sp>
        <p:nvSpPr>
          <p:cNvPr id="45061" name="Text Box 21">
            <a:extLst>
              <a:ext uri="{FF2B5EF4-FFF2-40B4-BE49-F238E27FC236}">
                <a16:creationId xmlns:a16="http://schemas.microsoft.com/office/drawing/2014/main" id="{28873CDC-D6B7-403D-9B55-DD1E86A78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05063"/>
            <a:ext cx="1143000" cy="525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</a:rPr>
              <a:t>学生</a:t>
            </a:r>
          </a:p>
        </p:txBody>
      </p:sp>
      <p:sp>
        <p:nvSpPr>
          <p:cNvPr id="45062" name="AutoShape 22">
            <a:extLst>
              <a:ext uri="{FF2B5EF4-FFF2-40B4-BE49-F238E27FC236}">
                <a16:creationId xmlns:a16="http://schemas.microsoft.com/office/drawing/2014/main" id="{AA6C229E-FD60-4253-B0F3-BD450EA0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79663"/>
            <a:ext cx="1133475" cy="6159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400">
              <a:latin typeface="Tahoma" panose="020B0604030504040204" pitchFamily="34" charset="0"/>
            </a:endParaRPr>
          </a:p>
        </p:txBody>
      </p:sp>
      <p:sp>
        <p:nvSpPr>
          <p:cNvPr id="45063" name="Line 23">
            <a:extLst>
              <a:ext uri="{FF2B5EF4-FFF2-40B4-BE49-F238E27FC236}">
                <a16:creationId xmlns:a16="http://schemas.microsoft.com/office/drawing/2014/main" id="{6E6F887C-DB64-41A4-B282-4C39DA2EA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098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064" name="Line 24">
            <a:extLst>
              <a:ext uri="{FF2B5EF4-FFF2-40B4-BE49-F238E27FC236}">
                <a16:creationId xmlns:a16="http://schemas.microsoft.com/office/drawing/2014/main" id="{24E8E2E0-E54F-4817-81D6-9E5F66592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98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5065" name="Text Box 25">
            <a:extLst>
              <a:ext uri="{FF2B5EF4-FFF2-40B4-BE49-F238E27FC236}">
                <a16:creationId xmlns:a16="http://schemas.microsoft.com/office/drawing/2014/main" id="{E749FD9A-F780-4334-BEC5-ACE93D3E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098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45066" name="Text Box 26">
            <a:extLst>
              <a:ext uri="{FF2B5EF4-FFF2-40B4-BE49-F238E27FC236}">
                <a16:creationId xmlns:a16="http://schemas.microsoft.com/office/drawing/2014/main" id="{38A514BB-662C-47E3-AB2C-234A2D2D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336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4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45067" name="Oval 27">
            <a:extLst>
              <a:ext uri="{FF2B5EF4-FFF2-40B4-BE49-F238E27FC236}">
                <a16:creationId xmlns:a16="http://schemas.microsoft.com/office/drawing/2014/main" id="{F07F9DB6-3A61-4B19-96F5-90965673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762000"/>
            <a:ext cx="11430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课程号</a:t>
            </a:r>
          </a:p>
        </p:txBody>
      </p:sp>
      <p:sp>
        <p:nvSpPr>
          <p:cNvPr id="45068" name="Oval 28">
            <a:extLst>
              <a:ext uri="{FF2B5EF4-FFF2-40B4-BE49-F238E27FC236}">
                <a16:creationId xmlns:a16="http://schemas.microsoft.com/office/drawing/2014/main" id="{1EB40918-63AD-47EC-8E9F-98A1AE29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914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名称</a:t>
            </a:r>
          </a:p>
        </p:txBody>
      </p:sp>
      <p:sp>
        <p:nvSpPr>
          <p:cNvPr id="45069" name="Oval 29">
            <a:extLst>
              <a:ext uri="{FF2B5EF4-FFF2-40B4-BE49-F238E27FC236}">
                <a16:creationId xmlns:a16="http://schemas.microsoft.com/office/drawing/2014/main" id="{F86C4042-4E80-48B5-AB55-11BD4E28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781300"/>
            <a:ext cx="10668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学时</a:t>
            </a:r>
          </a:p>
        </p:txBody>
      </p:sp>
      <p:sp>
        <p:nvSpPr>
          <p:cNvPr id="45070" name="Oval 30">
            <a:extLst>
              <a:ext uri="{FF2B5EF4-FFF2-40B4-BE49-F238E27FC236}">
                <a16:creationId xmlns:a16="http://schemas.microsoft.com/office/drawing/2014/main" id="{D2360940-7941-435B-8779-C6D7A680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990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性质</a:t>
            </a:r>
          </a:p>
        </p:txBody>
      </p:sp>
      <p:sp>
        <p:nvSpPr>
          <p:cNvPr id="45071" name="Oval 31">
            <a:extLst>
              <a:ext uri="{FF2B5EF4-FFF2-40B4-BE49-F238E27FC236}">
                <a16:creationId xmlns:a16="http://schemas.microsoft.com/office/drawing/2014/main" id="{60785B14-D552-45DB-A148-74F6B403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38200"/>
            <a:ext cx="914400" cy="685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 u="sng">
                <a:latin typeface="Tahoma" panose="020B0604030504040204" pitchFamily="34" charset="0"/>
                <a:ea typeface="楷体_GB2312" pitchFamily="49" charset="-122"/>
              </a:rPr>
              <a:t>学号</a:t>
            </a:r>
          </a:p>
        </p:txBody>
      </p:sp>
      <p:sp>
        <p:nvSpPr>
          <p:cNvPr id="45072" name="Oval 32">
            <a:extLst>
              <a:ext uri="{FF2B5EF4-FFF2-40B4-BE49-F238E27FC236}">
                <a16:creationId xmlns:a16="http://schemas.microsoft.com/office/drawing/2014/main" id="{E0FC0A98-13D4-4557-9725-FA217AFF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19200"/>
            <a:ext cx="914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姓名</a:t>
            </a:r>
          </a:p>
        </p:txBody>
      </p:sp>
      <p:sp>
        <p:nvSpPr>
          <p:cNvPr id="45073" name="Oval 33">
            <a:extLst>
              <a:ext uri="{FF2B5EF4-FFF2-40B4-BE49-F238E27FC236}">
                <a16:creationId xmlns:a16="http://schemas.microsoft.com/office/drawing/2014/main" id="{E6ABE389-F170-44B1-A6D9-1849E0EF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667000"/>
            <a:ext cx="10668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性别</a:t>
            </a:r>
          </a:p>
        </p:txBody>
      </p:sp>
      <p:sp>
        <p:nvSpPr>
          <p:cNvPr id="45074" name="Oval 34">
            <a:extLst>
              <a:ext uri="{FF2B5EF4-FFF2-40B4-BE49-F238E27FC236}">
                <a16:creationId xmlns:a16="http://schemas.microsoft.com/office/drawing/2014/main" id="{7DBCDD77-325E-4DF9-B719-BD9D44A4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644900"/>
            <a:ext cx="10668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专业</a:t>
            </a:r>
          </a:p>
        </p:txBody>
      </p:sp>
      <p:sp>
        <p:nvSpPr>
          <p:cNvPr id="45075" name="Line 35">
            <a:extLst>
              <a:ext uri="{FF2B5EF4-FFF2-40B4-BE49-F238E27FC236}">
                <a16:creationId xmlns:a16="http://schemas.microsoft.com/office/drawing/2014/main" id="{326BB799-6274-417D-868D-EFF17437A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371600"/>
            <a:ext cx="762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6" name="Line 36">
            <a:extLst>
              <a:ext uri="{FF2B5EF4-FFF2-40B4-BE49-F238E27FC236}">
                <a16:creationId xmlns:a16="http://schemas.microsoft.com/office/drawing/2014/main" id="{77BCB785-3438-479D-BEB8-3DFDFE273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0574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7" name="Line 37">
            <a:extLst>
              <a:ext uri="{FF2B5EF4-FFF2-40B4-BE49-F238E27FC236}">
                <a16:creationId xmlns:a16="http://schemas.microsoft.com/office/drawing/2014/main" id="{6DE2DF7B-12C1-4746-A8AC-36F0A3EBF1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6670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8" name="Line 38">
            <a:extLst>
              <a:ext uri="{FF2B5EF4-FFF2-40B4-BE49-F238E27FC236}">
                <a16:creationId xmlns:a16="http://schemas.microsoft.com/office/drawing/2014/main" id="{85C60E9A-FECF-4669-9F38-AEF863893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52400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9" name="Line 39">
            <a:extLst>
              <a:ext uri="{FF2B5EF4-FFF2-40B4-BE49-F238E27FC236}">
                <a16:creationId xmlns:a16="http://schemas.microsoft.com/office/drawing/2014/main" id="{2EE9C782-4D91-4C39-8886-A6B672B63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175260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0" name="Line 40">
            <a:extLst>
              <a:ext uri="{FF2B5EF4-FFF2-40B4-BE49-F238E27FC236}">
                <a16:creationId xmlns:a16="http://schemas.microsoft.com/office/drawing/2014/main" id="{A2D1332D-2E7B-47EB-BE3E-9CC5F4C651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96200" y="2590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1" name="Line 41">
            <a:extLst>
              <a:ext uri="{FF2B5EF4-FFF2-40B4-BE49-F238E27FC236}">
                <a16:creationId xmlns:a16="http://schemas.microsoft.com/office/drawing/2014/main" id="{CFF77950-0AF3-4FFF-B507-A8918F5D3A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3048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2" name="Line 42">
            <a:extLst>
              <a:ext uri="{FF2B5EF4-FFF2-40B4-BE49-F238E27FC236}">
                <a16:creationId xmlns:a16="http://schemas.microsoft.com/office/drawing/2014/main" id="{9B5FBB2D-A467-4698-9EFA-612AE13D3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971800"/>
            <a:ext cx="762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3" name="Oval 43">
            <a:extLst>
              <a:ext uri="{FF2B5EF4-FFF2-40B4-BE49-F238E27FC236}">
                <a16:creationId xmlns:a16="http://schemas.microsoft.com/office/drawing/2014/main" id="{3C15C415-4D13-4F98-A7C5-079F70A4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11430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800">
                <a:latin typeface="Tahoma" panose="020B0604030504040204" pitchFamily="34" charset="0"/>
                <a:ea typeface="楷体_GB2312" pitchFamily="49" charset="-122"/>
              </a:rPr>
              <a:t>分数</a:t>
            </a:r>
          </a:p>
        </p:txBody>
      </p:sp>
      <p:sp>
        <p:nvSpPr>
          <p:cNvPr id="45084" name="Line 44">
            <a:extLst>
              <a:ext uri="{FF2B5EF4-FFF2-40B4-BE49-F238E27FC236}">
                <a16:creationId xmlns:a16="http://schemas.microsoft.com/office/drawing/2014/main" id="{7788D621-4584-4043-B409-53DA6A3D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76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5" name="灯片编号占位符 29">
            <a:extLst>
              <a:ext uri="{FF2B5EF4-FFF2-40B4-BE49-F238E27FC236}">
                <a16:creationId xmlns:a16="http://schemas.microsoft.com/office/drawing/2014/main" id="{95055398-594F-4E86-BAF5-12C94CF8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3039E9-413D-4A8F-B644-8B2A4BC717C1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23F95E95-24F1-4FA6-ABF2-7897D3DE7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657225"/>
            <a:ext cx="8497887" cy="4060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>
                <a:solidFill>
                  <a:srgbClr val="A50021"/>
                </a:solidFill>
              </a:rPr>
              <a:t>一元、二元、三元联系的转换规则：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006600"/>
                </a:solidFill>
              </a:rPr>
              <a:t>二元联系的转换规则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006600"/>
                </a:solidFill>
              </a:rPr>
              <a:t>一元联系的转换规则：</a:t>
            </a:r>
            <a:r>
              <a:rPr lang="zh-CN" altLang="en-US" sz="2600"/>
              <a:t>同二元联系的转换规则。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006600"/>
                </a:solidFill>
              </a:rPr>
              <a:t>三元联系的转换规则：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600"/>
              <a:t>   不管三元联系是哪种类型（</a:t>
            </a:r>
            <a:r>
              <a:rPr lang="en-US" altLang="zh-CN" sz="2600"/>
              <a:t>1:1:1</a:t>
            </a:r>
            <a:r>
              <a:rPr lang="zh-CN" altLang="en-US" sz="2600"/>
              <a:t>，</a:t>
            </a:r>
            <a:r>
              <a:rPr lang="en-US" altLang="zh-CN" sz="2600"/>
              <a:t>1:1:n</a:t>
            </a:r>
            <a:r>
              <a:rPr lang="zh-CN" altLang="en-US" sz="2600"/>
              <a:t>，</a:t>
            </a:r>
            <a:r>
              <a:rPr lang="en-US" altLang="zh-CN" sz="2600"/>
              <a:t>1:m:n </a:t>
            </a:r>
            <a:r>
              <a:rPr lang="zh-CN" altLang="en-US" sz="2600"/>
              <a:t>和</a:t>
            </a:r>
            <a:r>
              <a:rPr lang="en-US" altLang="zh-CN" sz="2600"/>
              <a:t>m:n:p</a:t>
            </a:r>
            <a:r>
              <a:rPr lang="zh-CN" altLang="en-US" sz="2600"/>
              <a:t>），总是将三元联系也转换成关系模式，其属性为三端实体类型的键加上联系自己的属性，而联系关系模式的键为三端实体键的组合。 </a:t>
            </a: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6B869580-2D1B-4E8B-9753-3A443391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892EFB-3011-4806-A021-70CAECA85EA6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2D837418-F2BE-4D71-9DDE-B4FCF099C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主要学习目标</a:t>
            </a:r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85C53270-7BC5-426E-8E1A-BF282DF7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基本的关系代数运算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并、差、积、选择、投影</a:t>
            </a:r>
          </a:p>
          <a:p>
            <a:r>
              <a:rPr lang="zh-CN" altLang="en-US" dirty="0"/>
              <a:t>扩展的关系代数运算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自然连接、外连接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3FA98993-A78B-4ED3-89D3-FBD27F1C4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97888" cy="1362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3366"/>
                </a:solidFill>
              </a:rPr>
              <a:t>【</a:t>
            </a:r>
            <a:r>
              <a:rPr lang="zh-CN" altLang="en-US" sz="2600"/>
              <a:t>例</a:t>
            </a:r>
            <a:r>
              <a:rPr lang="en-US" altLang="zh-CN" sz="2600">
                <a:solidFill>
                  <a:srgbClr val="003366"/>
                </a:solidFill>
              </a:rPr>
              <a:t>】</a:t>
            </a:r>
            <a:r>
              <a:rPr lang="zh-CN" altLang="en-US" sz="2600"/>
              <a:t>一元联系的转换例子。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     </a:t>
            </a:r>
            <a:r>
              <a:rPr lang="en-US" altLang="zh-CN" sz="2600">
                <a:solidFill>
                  <a:srgbClr val="A50021"/>
                </a:solidFill>
              </a:rPr>
              <a:t>1:1</a:t>
            </a:r>
            <a:r>
              <a:rPr lang="zh-CN" altLang="en-US" sz="2600">
                <a:solidFill>
                  <a:srgbClr val="A50021"/>
                </a:solidFill>
              </a:rPr>
              <a:t>联系：</a:t>
            </a:r>
            <a:r>
              <a:rPr lang="zh-CN" altLang="en-US" sz="2600"/>
              <a:t>运动员根据得分来排定名次。在名次排列中，排在一个运动员前面的只有一个人。</a:t>
            </a:r>
          </a:p>
        </p:txBody>
      </p:sp>
      <p:grpSp>
        <p:nvGrpSpPr>
          <p:cNvPr id="48130" name="Group 31">
            <a:extLst>
              <a:ext uri="{FF2B5EF4-FFF2-40B4-BE49-F238E27FC236}">
                <a16:creationId xmlns:a16="http://schemas.microsoft.com/office/drawing/2014/main" id="{E09895D7-A74C-4513-9331-930C38AE1EBA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2662238"/>
            <a:ext cx="3524250" cy="2063750"/>
            <a:chOff x="1589" y="1617"/>
            <a:chExt cx="2220" cy="1300"/>
          </a:xfrm>
        </p:grpSpPr>
        <p:sp>
          <p:nvSpPr>
            <p:cNvPr id="48146" name="Rectangle 7">
              <a:extLst>
                <a:ext uri="{FF2B5EF4-FFF2-40B4-BE49-F238E27FC236}">
                  <a16:creationId xmlns:a16="http://schemas.microsoft.com/office/drawing/2014/main" id="{92C966A9-BF27-4870-9C3F-3EE32FCD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127"/>
              <a:ext cx="614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运动员</a:t>
              </a:r>
            </a:p>
          </p:txBody>
        </p:sp>
        <p:sp>
          <p:nvSpPr>
            <p:cNvPr id="48147" name="Oval 8">
              <a:extLst>
                <a:ext uri="{FF2B5EF4-FFF2-40B4-BE49-F238E27FC236}">
                  <a16:creationId xmlns:a16="http://schemas.microsoft.com/office/drawing/2014/main" id="{6C649AFA-DE27-4B89-BDCE-E804A825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1617"/>
              <a:ext cx="519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u="sng">
                  <a:latin typeface="Tahoma" panose="020B0604030504040204" pitchFamily="34" charset="0"/>
                  <a:ea typeface="楷体_GB2312" pitchFamily="49" charset="-122"/>
                </a:rPr>
                <a:t>编号</a:t>
              </a:r>
            </a:p>
          </p:txBody>
        </p:sp>
        <p:sp>
          <p:nvSpPr>
            <p:cNvPr id="48148" name="Oval 9">
              <a:extLst>
                <a:ext uri="{FF2B5EF4-FFF2-40B4-BE49-F238E27FC236}">
                  <a16:creationId xmlns:a16="http://schemas.microsoft.com/office/drawing/2014/main" id="{7D7BC567-6361-48AE-8BBD-5C7FB2C8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617"/>
              <a:ext cx="50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48149" name="Oval 10">
              <a:extLst>
                <a:ext uri="{FF2B5EF4-FFF2-40B4-BE49-F238E27FC236}">
                  <a16:creationId xmlns:a16="http://schemas.microsoft.com/office/drawing/2014/main" id="{6429ACAA-C94A-42BC-8AE9-503B5D196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617"/>
              <a:ext cx="516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48150" name="Oval 11">
              <a:extLst>
                <a:ext uri="{FF2B5EF4-FFF2-40B4-BE49-F238E27FC236}">
                  <a16:creationId xmlns:a16="http://schemas.microsoft.com/office/drawing/2014/main" id="{5EE35251-4473-4578-8882-64DFB42E5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617"/>
              <a:ext cx="520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名次</a:t>
              </a:r>
            </a:p>
          </p:txBody>
        </p:sp>
        <p:sp>
          <p:nvSpPr>
            <p:cNvPr id="48151" name="AutoShape 12">
              <a:extLst>
                <a:ext uri="{FF2B5EF4-FFF2-40B4-BE49-F238E27FC236}">
                  <a16:creationId xmlns:a16="http://schemas.microsoft.com/office/drawing/2014/main" id="{8C83CFA3-DA3A-4E4A-8972-C1CB715C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570"/>
              <a:ext cx="708" cy="34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顺序</a:t>
              </a:r>
            </a:p>
          </p:txBody>
        </p:sp>
        <p:sp>
          <p:nvSpPr>
            <p:cNvPr id="48152" name="Line 14">
              <a:extLst>
                <a:ext uri="{FF2B5EF4-FFF2-40B4-BE49-F238E27FC236}">
                  <a16:creationId xmlns:a16="http://schemas.microsoft.com/office/drawing/2014/main" id="{B9DFE60A-7359-435A-970D-22C9340A9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64"/>
              <a:ext cx="540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3" name="Line 15">
              <a:extLst>
                <a:ext uri="{FF2B5EF4-FFF2-40B4-BE49-F238E27FC236}">
                  <a16:creationId xmlns:a16="http://schemas.microsoft.com/office/drawing/2014/main" id="{067DAD07-A59C-4BED-A40A-BA25953B5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879"/>
              <a:ext cx="168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4" name="Line 16">
              <a:extLst>
                <a:ext uri="{FF2B5EF4-FFF2-40B4-BE49-F238E27FC236}">
                  <a16:creationId xmlns:a16="http://schemas.microsoft.com/office/drawing/2014/main" id="{1AC544F3-3CA9-4EB6-9D7D-117A7C4BA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7" y="1879"/>
              <a:ext cx="205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5" name="Line 17">
              <a:extLst>
                <a:ext uri="{FF2B5EF4-FFF2-40B4-BE49-F238E27FC236}">
                  <a16:creationId xmlns:a16="http://schemas.microsoft.com/office/drawing/2014/main" id="{6CDA5296-54FA-479F-AC51-FBAA0FB05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8" y="1873"/>
              <a:ext cx="62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6" name="Line 18">
              <a:extLst>
                <a:ext uri="{FF2B5EF4-FFF2-40B4-BE49-F238E27FC236}">
                  <a16:creationId xmlns:a16="http://schemas.microsoft.com/office/drawing/2014/main" id="{ADB23A93-E913-4FB0-BF55-99D89B304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217"/>
              <a:ext cx="3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7" name="Line 19">
              <a:extLst>
                <a:ext uri="{FF2B5EF4-FFF2-40B4-BE49-F238E27FC236}">
                  <a16:creationId xmlns:a16="http://schemas.microsoft.com/office/drawing/2014/main" id="{5288BD9E-3CD9-4898-B36F-F2F863A4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217"/>
              <a:ext cx="0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8" name="Line 20">
              <a:extLst>
                <a:ext uri="{FF2B5EF4-FFF2-40B4-BE49-F238E27FC236}">
                  <a16:creationId xmlns:a16="http://schemas.microsoft.com/office/drawing/2014/main" id="{249BCCD8-2B10-432B-8D49-0CC17CB76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743"/>
              <a:ext cx="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9" name="Line 21">
              <a:extLst>
                <a:ext uri="{FF2B5EF4-FFF2-40B4-BE49-F238E27FC236}">
                  <a16:creationId xmlns:a16="http://schemas.microsoft.com/office/drawing/2014/main" id="{0908A6D8-747D-46BE-821A-E8F5663C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2217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0" name="Line 22">
              <a:extLst>
                <a:ext uri="{FF2B5EF4-FFF2-40B4-BE49-F238E27FC236}">
                  <a16:creationId xmlns:a16="http://schemas.microsoft.com/office/drawing/2014/main" id="{216EE542-93CF-4EB7-AD5F-024C00DAB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217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1" name="Line 23">
              <a:extLst>
                <a:ext uri="{FF2B5EF4-FFF2-40B4-BE49-F238E27FC236}">
                  <a16:creationId xmlns:a16="http://schemas.microsoft.com/office/drawing/2014/main" id="{D2CE11A9-50B9-4E42-94EC-E5A48508C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741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74470A2A-F513-47BC-B21C-420A641A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365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63" name="Rectangle 25">
              <a:extLst>
                <a:ext uri="{FF2B5EF4-FFF2-40B4-BE49-F238E27FC236}">
                  <a16:creationId xmlns:a16="http://schemas.microsoft.com/office/drawing/2014/main" id="{A2E7B001-F7EA-4CFF-9CF2-CCE83654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2365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48131" name="Group 42">
            <a:extLst>
              <a:ext uri="{FF2B5EF4-FFF2-40B4-BE49-F238E27FC236}">
                <a16:creationId xmlns:a16="http://schemas.microsoft.com/office/drawing/2014/main" id="{CC791A24-4F35-421B-B523-77ACE10DF02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786313"/>
            <a:ext cx="7597775" cy="500062"/>
            <a:chOff x="476" y="2794"/>
            <a:chExt cx="4786" cy="315"/>
          </a:xfrm>
        </p:grpSpPr>
        <p:sp>
          <p:nvSpPr>
            <p:cNvPr id="48140" name="Rectangle 28">
              <a:extLst>
                <a:ext uri="{FF2B5EF4-FFF2-40B4-BE49-F238E27FC236}">
                  <a16:creationId xmlns:a16="http://schemas.microsoft.com/office/drawing/2014/main" id="{9D81BF7A-3A99-4AE8-98C2-2D107DA9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94"/>
              <a:ext cx="478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      运动员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en-US" altLang="zh-CN" sz="2600" u="sng">
                  <a:solidFill>
                    <a:srgbClr val="003366"/>
                  </a:solidFill>
                  <a:latin typeface="Tahoma" panose="020B0604030504040204" pitchFamily="34" charset="0"/>
                </a:rPr>
                <a:t>编号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, 姓名, 性别, 名次, </a:t>
              </a: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上一名次编号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grpSp>
          <p:nvGrpSpPr>
            <p:cNvPr id="48141" name="Group 35">
              <a:extLst>
                <a:ext uri="{FF2B5EF4-FFF2-40B4-BE49-F238E27FC236}">
                  <a16:creationId xmlns:a16="http://schemas.microsoft.com/office/drawing/2014/main" id="{9A321348-416D-4325-95DF-0D100E6F9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1" y="3063"/>
              <a:ext cx="1279" cy="46"/>
              <a:chOff x="3243" y="3429"/>
              <a:chExt cx="1279" cy="46"/>
            </a:xfrm>
          </p:grpSpPr>
          <p:sp>
            <p:nvSpPr>
              <p:cNvPr id="48142" name="Freeform 29">
                <a:extLst>
                  <a:ext uri="{FF2B5EF4-FFF2-40B4-BE49-F238E27FC236}">
                    <a16:creationId xmlns:a16="http://schemas.microsoft.com/office/drawing/2014/main" id="{2FE115DB-5EBF-455B-A476-9D95747B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3430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43" name="Freeform 32">
                <a:extLst>
                  <a:ext uri="{FF2B5EF4-FFF2-40B4-BE49-F238E27FC236}">
                    <a16:creationId xmlns:a16="http://schemas.microsoft.com/office/drawing/2014/main" id="{613E82F0-47CC-4447-83D1-D7A8B2E5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44" name="Freeform 33">
                <a:extLst>
                  <a:ext uri="{FF2B5EF4-FFF2-40B4-BE49-F238E27FC236}">
                    <a16:creationId xmlns:a16="http://schemas.microsoft.com/office/drawing/2014/main" id="{445B5FD8-DE83-4FBF-BE09-695889986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45" name="Freeform 34">
                <a:extLst>
                  <a:ext uri="{FF2B5EF4-FFF2-40B4-BE49-F238E27FC236}">
                    <a16:creationId xmlns:a16="http://schemas.microsoft.com/office/drawing/2014/main" id="{3A67C8D1-A64A-4DBF-9BDC-627BF98DE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8132" name="Group 44">
            <a:extLst>
              <a:ext uri="{FF2B5EF4-FFF2-40B4-BE49-F238E27FC236}">
                <a16:creationId xmlns:a16="http://schemas.microsoft.com/office/drawing/2014/main" id="{8EFF5948-A03A-4598-8CDF-8990FE727CA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326063"/>
            <a:ext cx="7597775" cy="500062"/>
            <a:chOff x="476" y="3355"/>
            <a:chExt cx="4786" cy="315"/>
          </a:xfrm>
        </p:grpSpPr>
        <p:sp>
          <p:nvSpPr>
            <p:cNvPr id="48134" name="Rectangle 36">
              <a:extLst>
                <a:ext uri="{FF2B5EF4-FFF2-40B4-BE49-F238E27FC236}">
                  <a16:creationId xmlns:a16="http://schemas.microsoft.com/office/drawing/2014/main" id="{DEA9A143-E909-42EC-A9A9-E82E6FDB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355"/>
              <a:ext cx="478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600">
                  <a:solidFill>
                    <a:srgbClr val="428E5B"/>
                  </a:solidFill>
                  <a:latin typeface="Tahoma" panose="020B0604030504040204" pitchFamily="34" charset="0"/>
                </a:rPr>
                <a:t>或</a:t>
              </a: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  运动员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en-US" altLang="zh-CN" sz="2600" u="sng">
                  <a:solidFill>
                    <a:srgbClr val="003366"/>
                  </a:solidFill>
                  <a:latin typeface="Tahoma" panose="020B0604030504040204" pitchFamily="34" charset="0"/>
                </a:rPr>
                <a:t>编号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, 姓名, 性别, 名次, </a:t>
              </a: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下一名次编号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grpSp>
          <p:nvGrpSpPr>
            <p:cNvPr id="48135" name="Group 37">
              <a:extLst>
                <a:ext uri="{FF2B5EF4-FFF2-40B4-BE49-F238E27FC236}">
                  <a16:creationId xmlns:a16="http://schemas.microsoft.com/office/drawing/2014/main" id="{569D449A-C841-4E1C-B2A6-E12A078F9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3624"/>
              <a:ext cx="1279" cy="46"/>
              <a:chOff x="3243" y="3429"/>
              <a:chExt cx="1279" cy="46"/>
            </a:xfrm>
          </p:grpSpPr>
          <p:sp>
            <p:nvSpPr>
              <p:cNvPr id="48136" name="Freeform 38">
                <a:extLst>
                  <a:ext uri="{FF2B5EF4-FFF2-40B4-BE49-F238E27FC236}">
                    <a16:creationId xmlns:a16="http://schemas.microsoft.com/office/drawing/2014/main" id="{66FC9DAB-F968-47A8-A800-4A1AB5797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3430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7" name="Freeform 39">
                <a:extLst>
                  <a:ext uri="{FF2B5EF4-FFF2-40B4-BE49-F238E27FC236}">
                    <a16:creationId xmlns:a16="http://schemas.microsoft.com/office/drawing/2014/main" id="{4F2D848C-F4FF-4190-8385-92B75F141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8" name="Freeform 40">
                <a:extLst>
                  <a:ext uri="{FF2B5EF4-FFF2-40B4-BE49-F238E27FC236}">
                    <a16:creationId xmlns:a16="http://schemas.microsoft.com/office/drawing/2014/main" id="{D1E4C3B2-2416-4A12-99B3-BF44EF76D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39" name="Freeform 41">
                <a:extLst>
                  <a:ext uri="{FF2B5EF4-FFF2-40B4-BE49-F238E27FC236}">
                    <a16:creationId xmlns:a16="http://schemas.microsoft.com/office/drawing/2014/main" id="{200BBA60-9259-4777-A0BD-A4D4CF330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429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8133" name="灯片编号占位符 38">
            <a:extLst>
              <a:ext uri="{FF2B5EF4-FFF2-40B4-BE49-F238E27FC236}">
                <a16:creationId xmlns:a16="http://schemas.microsoft.com/office/drawing/2014/main" id="{796FADC9-83E2-4432-82F1-ECDECFC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54F884-2E7B-456F-9317-D36C4566AF94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>
            <a:extLst>
              <a:ext uri="{FF2B5EF4-FFF2-40B4-BE49-F238E27FC236}">
                <a16:creationId xmlns:a16="http://schemas.microsoft.com/office/drawing/2014/main" id="{820B9688-8865-4EAB-A3F8-264F9C738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97888" cy="1362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3366"/>
                </a:solidFill>
              </a:rPr>
              <a:t>【</a:t>
            </a:r>
            <a:r>
              <a:rPr lang="zh-CN" altLang="en-US" sz="2600"/>
              <a:t>例</a:t>
            </a:r>
            <a:r>
              <a:rPr lang="en-US" altLang="zh-CN" sz="2600">
                <a:solidFill>
                  <a:srgbClr val="003366"/>
                </a:solidFill>
              </a:rPr>
              <a:t>】</a:t>
            </a:r>
            <a:r>
              <a:rPr lang="zh-CN" altLang="en-US" sz="2600"/>
              <a:t>一元联系的转换例子。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     </a:t>
            </a:r>
            <a:r>
              <a:rPr lang="en-US" altLang="zh-CN" sz="2600">
                <a:solidFill>
                  <a:srgbClr val="A50021"/>
                </a:solidFill>
              </a:rPr>
              <a:t>1:N</a:t>
            </a:r>
            <a:r>
              <a:rPr lang="zh-CN" altLang="en-US" sz="2600">
                <a:solidFill>
                  <a:srgbClr val="A50021"/>
                </a:solidFill>
              </a:rPr>
              <a:t>联系：</a:t>
            </a:r>
            <a:r>
              <a:rPr lang="zh-CN" altLang="en-US" sz="2600"/>
              <a:t>职工之间的上下级关系。一个职工可以领导多名职工；一个职工只能有一个领导。</a:t>
            </a:r>
          </a:p>
        </p:txBody>
      </p:sp>
      <p:grpSp>
        <p:nvGrpSpPr>
          <p:cNvPr id="50178" name="Group 5">
            <a:extLst>
              <a:ext uri="{FF2B5EF4-FFF2-40B4-BE49-F238E27FC236}">
                <a16:creationId xmlns:a16="http://schemas.microsoft.com/office/drawing/2014/main" id="{C9134E34-E56E-4532-A316-5712C566897B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2662238"/>
            <a:ext cx="3524250" cy="2063750"/>
            <a:chOff x="1589" y="1617"/>
            <a:chExt cx="2220" cy="1300"/>
          </a:xfrm>
        </p:grpSpPr>
        <p:sp>
          <p:nvSpPr>
            <p:cNvPr id="50186" name="Rectangle 6">
              <a:extLst>
                <a:ext uri="{FF2B5EF4-FFF2-40B4-BE49-F238E27FC236}">
                  <a16:creationId xmlns:a16="http://schemas.microsoft.com/office/drawing/2014/main" id="{7AD3135D-9E61-4BDF-821A-D693F10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127"/>
              <a:ext cx="614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职  工</a:t>
              </a:r>
            </a:p>
          </p:txBody>
        </p:sp>
        <p:sp>
          <p:nvSpPr>
            <p:cNvPr id="50187" name="Oval 7">
              <a:extLst>
                <a:ext uri="{FF2B5EF4-FFF2-40B4-BE49-F238E27FC236}">
                  <a16:creationId xmlns:a16="http://schemas.microsoft.com/office/drawing/2014/main" id="{054A4086-B96F-430C-8FD3-1EAC878F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1617"/>
              <a:ext cx="519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u="sng">
                  <a:latin typeface="Tahoma" panose="020B0604030504040204" pitchFamily="34" charset="0"/>
                  <a:ea typeface="楷体_GB2312" pitchFamily="49" charset="-122"/>
                </a:rPr>
                <a:t>工号</a:t>
              </a:r>
            </a:p>
          </p:txBody>
        </p:sp>
        <p:sp>
          <p:nvSpPr>
            <p:cNvPr id="50188" name="Oval 8">
              <a:extLst>
                <a:ext uri="{FF2B5EF4-FFF2-40B4-BE49-F238E27FC236}">
                  <a16:creationId xmlns:a16="http://schemas.microsoft.com/office/drawing/2014/main" id="{33E9F1CE-8479-4F47-8E51-2C2F9472E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617"/>
              <a:ext cx="50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姓名</a:t>
              </a:r>
            </a:p>
          </p:txBody>
        </p:sp>
        <p:sp>
          <p:nvSpPr>
            <p:cNvPr id="50189" name="Oval 9">
              <a:extLst>
                <a:ext uri="{FF2B5EF4-FFF2-40B4-BE49-F238E27FC236}">
                  <a16:creationId xmlns:a16="http://schemas.microsoft.com/office/drawing/2014/main" id="{23281100-C400-44C0-9F98-C386911B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617"/>
              <a:ext cx="516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年龄</a:t>
              </a:r>
            </a:p>
          </p:txBody>
        </p:sp>
        <p:sp>
          <p:nvSpPr>
            <p:cNvPr id="50190" name="Oval 10">
              <a:extLst>
                <a:ext uri="{FF2B5EF4-FFF2-40B4-BE49-F238E27FC236}">
                  <a16:creationId xmlns:a16="http://schemas.microsoft.com/office/drawing/2014/main" id="{EB3F39DA-ACBE-4370-8B55-8D9A8925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617"/>
              <a:ext cx="520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性别</a:t>
              </a:r>
            </a:p>
          </p:txBody>
        </p:sp>
        <p:sp>
          <p:nvSpPr>
            <p:cNvPr id="50191" name="AutoShape 11">
              <a:extLst>
                <a:ext uri="{FF2B5EF4-FFF2-40B4-BE49-F238E27FC236}">
                  <a16:creationId xmlns:a16="http://schemas.microsoft.com/office/drawing/2014/main" id="{5AD5B16E-2153-4012-8A5F-936FB137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570"/>
              <a:ext cx="708" cy="34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领导</a:t>
              </a:r>
            </a:p>
          </p:txBody>
        </p:sp>
        <p:sp>
          <p:nvSpPr>
            <p:cNvPr id="50192" name="Line 12">
              <a:extLst>
                <a:ext uri="{FF2B5EF4-FFF2-40B4-BE49-F238E27FC236}">
                  <a16:creationId xmlns:a16="http://schemas.microsoft.com/office/drawing/2014/main" id="{92CBCCF3-CE16-4D7A-A761-A61A3DF8F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64"/>
              <a:ext cx="540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3" name="Line 13">
              <a:extLst>
                <a:ext uri="{FF2B5EF4-FFF2-40B4-BE49-F238E27FC236}">
                  <a16:creationId xmlns:a16="http://schemas.microsoft.com/office/drawing/2014/main" id="{21680D62-5A2F-42EB-8BCB-8C27F4FBE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879"/>
              <a:ext cx="168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4" name="Line 14">
              <a:extLst>
                <a:ext uri="{FF2B5EF4-FFF2-40B4-BE49-F238E27FC236}">
                  <a16:creationId xmlns:a16="http://schemas.microsoft.com/office/drawing/2014/main" id="{55E8D5C8-7652-49E4-AAB2-E3923AD02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7" y="1879"/>
              <a:ext cx="205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5" name="Line 15">
              <a:extLst>
                <a:ext uri="{FF2B5EF4-FFF2-40B4-BE49-F238E27FC236}">
                  <a16:creationId xmlns:a16="http://schemas.microsoft.com/office/drawing/2014/main" id="{7F9AD374-3BAC-4440-91AC-EFBD9A878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8" y="1873"/>
              <a:ext cx="62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6" name="Line 16">
              <a:extLst>
                <a:ext uri="{FF2B5EF4-FFF2-40B4-BE49-F238E27FC236}">
                  <a16:creationId xmlns:a16="http://schemas.microsoft.com/office/drawing/2014/main" id="{209AC859-59E0-4084-99A4-B8E21731A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217"/>
              <a:ext cx="3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Line 17">
              <a:extLst>
                <a:ext uri="{FF2B5EF4-FFF2-40B4-BE49-F238E27FC236}">
                  <a16:creationId xmlns:a16="http://schemas.microsoft.com/office/drawing/2014/main" id="{603E164A-08D7-4DB6-B99A-1A5B6E560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217"/>
              <a:ext cx="0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8" name="Line 18">
              <a:extLst>
                <a:ext uri="{FF2B5EF4-FFF2-40B4-BE49-F238E27FC236}">
                  <a16:creationId xmlns:a16="http://schemas.microsoft.com/office/drawing/2014/main" id="{AA1CB503-39FB-4F7C-9B42-279A78650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2743"/>
              <a:ext cx="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Line 19">
              <a:extLst>
                <a:ext uri="{FF2B5EF4-FFF2-40B4-BE49-F238E27FC236}">
                  <a16:creationId xmlns:a16="http://schemas.microsoft.com/office/drawing/2014/main" id="{BC6E4E3D-2B92-4D4F-8838-B5E235CCF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2217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0" name="Line 20">
              <a:extLst>
                <a:ext uri="{FF2B5EF4-FFF2-40B4-BE49-F238E27FC236}">
                  <a16:creationId xmlns:a16="http://schemas.microsoft.com/office/drawing/2014/main" id="{E7676268-F17F-4092-9810-C41567D19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217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1" name="Line 21">
              <a:extLst>
                <a:ext uri="{FF2B5EF4-FFF2-40B4-BE49-F238E27FC236}">
                  <a16:creationId xmlns:a16="http://schemas.microsoft.com/office/drawing/2014/main" id="{88AFB260-BE6A-41F9-9B2A-27F09A265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741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Rectangle 22">
              <a:extLst>
                <a:ext uri="{FF2B5EF4-FFF2-40B4-BE49-F238E27FC236}">
                  <a16:creationId xmlns:a16="http://schemas.microsoft.com/office/drawing/2014/main" id="{14012B0E-64BB-443E-82BA-6ECEEED5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365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50203" name="Rectangle 23">
              <a:extLst>
                <a:ext uri="{FF2B5EF4-FFF2-40B4-BE49-F238E27FC236}">
                  <a16:creationId xmlns:a16="http://schemas.microsoft.com/office/drawing/2014/main" id="{6D34CA60-7A66-4F51-AA77-85A173509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2365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50179" name="Group 39">
            <a:extLst>
              <a:ext uri="{FF2B5EF4-FFF2-40B4-BE49-F238E27FC236}">
                <a16:creationId xmlns:a16="http://schemas.microsoft.com/office/drawing/2014/main" id="{91E3DCF3-EA56-42F2-96AB-CD29E05676B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786313"/>
            <a:ext cx="7597775" cy="533400"/>
            <a:chOff x="476" y="3015"/>
            <a:chExt cx="4786" cy="336"/>
          </a:xfrm>
        </p:grpSpPr>
        <p:sp>
          <p:nvSpPr>
            <p:cNvPr id="50181" name="Rectangle 25">
              <a:extLst>
                <a:ext uri="{FF2B5EF4-FFF2-40B4-BE49-F238E27FC236}">
                  <a16:creationId xmlns:a16="http://schemas.microsoft.com/office/drawing/2014/main" id="{8C9C9468-02A6-447A-ACBD-6D8C5F96D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15"/>
              <a:ext cx="478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      职工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(</a:t>
              </a:r>
              <a:r>
                <a:rPr kumimoji="0" lang="zh-CN" altLang="en-US" sz="2600" u="sng">
                  <a:solidFill>
                    <a:srgbClr val="003366"/>
                  </a:solidFill>
                  <a:latin typeface="Tahoma" panose="020B0604030504040204" pitchFamily="34" charset="0"/>
                </a:rPr>
                <a:t>工号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, 姓名, 年龄 ,性别, </a:t>
              </a:r>
              <a:r>
                <a:rPr kumimoji="0" lang="zh-CN" altLang="en-US" sz="2600">
                  <a:solidFill>
                    <a:srgbClr val="003366"/>
                  </a:solidFill>
                  <a:latin typeface="Tahoma" panose="020B0604030504040204" pitchFamily="34" charset="0"/>
                </a:rPr>
                <a:t>领导工号</a:t>
              </a:r>
              <a:r>
                <a:rPr kumimoji="0" lang="en-US" altLang="zh-CN" sz="2600">
                  <a:solidFill>
                    <a:srgbClr val="003366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grpSp>
          <p:nvGrpSpPr>
            <p:cNvPr id="50182" name="Group 38">
              <a:extLst>
                <a:ext uri="{FF2B5EF4-FFF2-40B4-BE49-F238E27FC236}">
                  <a16:creationId xmlns:a16="http://schemas.microsoft.com/office/drawing/2014/main" id="{EB3B9ABE-A84B-437A-84BB-EEA1D2C30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8" y="3272"/>
              <a:ext cx="813" cy="79"/>
              <a:chOff x="4025" y="3278"/>
              <a:chExt cx="967" cy="70"/>
            </a:xfrm>
          </p:grpSpPr>
          <p:sp>
            <p:nvSpPr>
              <p:cNvPr id="50183" name="Freeform 27">
                <a:extLst>
                  <a:ext uri="{FF2B5EF4-FFF2-40B4-BE49-F238E27FC236}">
                    <a16:creationId xmlns:a16="http://schemas.microsoft.com/office/drawing/2014/main" id="{84F166EC-4C7F-486F-9F5D-1D6CA3B1A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3297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184" name="Freeform 28">
                <a:extLst>
                  <a:ext uri="{FF2B5EF4-FFF2-40B4-BE49-F238E27FC236}">
                    <a16:creationId xmlns:a16="http://schemas.microsoft.com/office/drawing/2014/main" id="{944C163F-2114-4159-A4E4-CA4A09F6F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303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185" name="Freeform 29">
                <a:extLst>
                  <a:ext uri="{FF2B5EF4-FFF2-40B4-BE49-F238E27FC236}">
                    <a16:creationId xmlns:a16="http://schemas.microsoft.com/office/drawing/2014/main" id="{61879474-D694-4C82-99B9-9E9558C7F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" y="3278"/>
                <a:ext cx="319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180" name="灯片编号占位符 30">
            <a:extLst>
              <a:ext uri="{FF2B5EF4-FFF2-40B4-BE49-F238E27FC236}">
                <a16:creationId xmlns:a16="http://schemas.microsoft.com/office/drawing/2014/main" id="{5EA10D67-A937-40B8-B35F-5D6CEA0C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579623-533D-456E-85BA-7D90253BFD4E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B27E1914-AD8A-4F69-9A4E-CA9B4CEA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196975"/>
            <a:ext cx="8497888" cy="1758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3366"/>
                </a:solidFill>
              </a:rPr>
              <a:t>【</a:t>
            </a:r>
            <a:r>
              <a:rPr lang="zh-CN" altLang="en-US" sz="2600"/>
              <a:t>例</a:t>
            </a:r>
            <a:r>
              <a:rPr lang="en-US" altLang="zh-CN" sz="2600">
                <a:solidFill>
                  <a:srgbClr val="003366"/>
                </a:solidFill>
              </a:rPr>
              <a:t>】</a:t>
            </a:r>
            <a:r>
              <a:rPr lang="zh-CN" altLang="en-US" sz="2600"/>
              <a:t>一元联系的转换例子。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         </a:t>
            </a:r>
            <a:r>
              <a:rPr lang="en-US" altLang="zh-CN" sz="2600">
                <a:solidFill>
                  <a:srgbClr val="A50021"/>
                </a:solidFill>
              </a:rPr>
              <a:t>M:N</a:t>
            </a:r>
            <a:r>
              <a:rPr lang="zh-CN" altLang="en-US" sz="2600">
                <a:solidFill>
                  <a:srgbClr val="A50021"/>
                </a:solidFill>
              </a:rPr>
              <a:t>联系：</a:t>
            </a:r>
            <a:r>
              <a:rPr lang="zh-CN" altLang="en-US" sz="2600"/>
              <a:t>零件之间的组成关系。一个零件可以由多个零件组成；一个零件（作为子零件）也可以包括在多个零件中。</a:t>
            </a:r>
          </a:p>
        </p:txBody>
      </p:sp>
      <p:sp>
        <p:nvSpPr>
          <p:cNvPr id="52226" name="Rectangle 25">
            <a:extLst>
              <a:ext uri="{FF2B5EF4-FFF2-40B4-BE49-F238E27FC236}">
                <a16:creationId xmlns:a16="http://schemas.microsoft.com/office/drawing/2014/main" id="{198A1D36-F06F-4093-8050-F8EE06BA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57788"/>
            <a:ext cx="7597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600">
                <a:solidFill>
                  <a:srgbClr val="003366"/>
                </a:solidFill>
                <a:latin typeface="Tahoma" panose="020B0604030504040204" pitchFamily="34" charset="0"/>
              </a:rPr>
              <a:t>      零件</a:t>
            </a:r>
            <a:r>
              <a:rPr kumimoji="0" lang="en-US" altLang="zh-CN" sz="2600">
                <a:solidFill>
                  <a:srgbClr val="003366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2600" u="sng">
                <a:solidFill>
                  <a:srgbClr val="003366"/>
                </a:solidFill>
                <a:latin typeface="Tahoma" panose="020B0604030504040204" pitchFamily="34" charset="0"/>
              </a:rPr>
              <a:t>零件号</a:t>
            </a:r>
            <a:r>
              <a:rPr kumimoji="0" lang="en-US" altLang="zh-CN" sz="2600">
                <a:solidFill>
                  <a:srgbClr val="003366"/>
                </a:solidFill>
                <a:latin typeface="Tahoma" panose="020B0604030504040204" pitchFamily="34" charset="0"/>
              </a:rPr>
              <a:t>, 零件名, 规格)</a:t>
            </a:r>
          </a:p>
        </p:txBody>
      </p:sp>
      <p:grpSp>
        <p:nvGrpSpPr>
          <p:cNvPr id="52227" name="Group 33">
            <a:extLst>
              <a:ext uri="{FF2B5EF4-FFF2-40B4-BE49-F238E27FC236}">
                <a16:creationId xmlns:a16="http://schemas.microsoft.com/office/drawing/2014/main" id="{B4239FE6-6996-4137-AA49-E4DB65289D14}"/>
              </a:ext>
            </a:extLst>
          </p:cNvPr>
          <p:cNvGrpSpPr>
            <a:grpSpLocks/>
          </p:cNvGrpSpPr>
          <p:nvPr/>
        </p:nvGrpSpPr>
        <p:grpSpPr bwMode="auto">
          <a:xfrm>
            <a:off x="2860675" y="2701925"/>
            <a:ext cx="3524250" cy="2517775"/>
            <a:chOff x="1802" y="1702"/>
            <a:chExt cx="2220" cy="1586"/>
          </a:xfrm>
        </p:grpSpPr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222BEC1F-7035-4D94-95D9-593BEE3F7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217"/>
              <a:ext cx="614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  <a:ea typeface="楷体_GB2312" pitchFamily="49" charset="-122"/>
                </a:rPr>
                <a:t>零  件</a:t>
              </a:r>
            </a:p>
          </p:txBody>
        </p:sp>
        <p:sp>
          <p:nvSpPr>
            <p:cNvPr id="52231" name="Oval 7">
              <a:extLst>
                <a:ext uri="{FF2B5EF4-FFF2-40B4-BE49-F238E27FC236}">
                  <a16:creationId xmlns:a16="http://schemas.microsoft.com/office/drawing/2014/main" id="{B7143123-2EE6-48A7-91C9-61AA34C1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1703"/>
              <a:ext cx="752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 u="sng">
                  <a:latin typeface="Tahoma" panose="020B0604030504040204" pitchFamily="34" charset="0"/>
                  <a:ea typeface="楷体_GB2312" pitchFamily="49" charset="-122"/>
                </a:rPr>
                <a:t>零件号</a:t>
              </a:r>
            </a:p>
          </p:txBody>
        </p:sp>
        <p:sp>
          <p:nvSpPr>
            <p:cNvPr id="52232" name="Oval 10">
              <a:extLst>
                <a:ext uri="{FF2B5EF4-FFF2-40B4-BE49-F238E27FC236}">
                  <a16:creationId xmlns:a16="http://schemas.microsoft.com/office/drawing/2014/main" id="{3AACE41E-9019-4144-9035-E240E602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703"/>
              <a:ext cx="520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  <a:ea typeface="楷体_GB2312" pitchFamily="49" charset="-122"/>
                </a:rPr>
                <a:t>规格</a:t>
              </a:r>
            </a:p>
          </p:txBody>
        </p:sp>
        <p:sp>
          <p:nvSpPr>
            <p:cNvPr id="52233" name="AutoShape 11">
              <a:extLst>
                <a:ext uri="{FF2B5EF4-FFF2-40B4-BE49-F238E27FC236}">
                  <a16:creationId xmlns:a16="http://schemas.microsoft.com/office/drawing/2014/main" id="{49A105F1-B547-4F03-B290-C0BE6A409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460"/>
              <a:ext cx="708" cy="77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  <a:ea typeface="楷体_GB2312" pitchFamily="49" charset="-122"/>
                </a:rPr>
                <a:t>组成</a:t>
              </a:r>
            </a:p>
          </p:txBody>
        </p:sp>
        <p:sp>
          <p:nvSpPr>
            <p:cNvPr id="52234" name="Line 12">
              <a:extLst>
                <a:ext uri="{FF2B5EF4-FFF2-40B4-BE49-F238E27FC236}">
                  <a16:creationId xmlns:a16="http://schemas.microsoft.com/office/drawing/2014/main" id="{DCC9734F-7DC1-494B-A558-65AD8C7F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984"/>
              <a:ext cx="498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5" name="Line 14">
              <a:extLst>
                <a:ext uri="{FF2B5EF4-FFF2-40B4-BE49-F238E27FC236}">
                  <a16:creationId xmlns:a16="http://schemas.microsoft.com/office/drawing/2014/main" id="{7BA8E786-7179-4266-A617-B48B3E5AE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" y="1969"/>
              <a:ext cx="13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6" name="Line 15">
              <a:extLst>
                <a:ext uri="{FF2B5EF4-FFF2-40B4-BE49-F238E27FC236}">
                  <a16:creationId xmlns:a16="http://schemas.microsoft.com/office/drawing/2014/main" id="{D7A7F218-1531-435D-BDEA-B1D3D5C78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1" y="1975"/>
              <a:ext cx="62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7" name="Line 16">
              <a:extLst>
                <a:ext uri="{FF2B5EF4-FFF2-40B4-BE49-F238E27FC236}">
                  <a16:creationId xmlns:a16="http://schemas.microsoft.com/office/drawing/2014/main" id="{A884A96A-449E-4705-A158-E0F6DAB73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19"/>
              <a:ext cx="3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" name="Line 17">
              <a:extLst>
                <a:ext uri="{FF2B5EF4-FFF2-40B4-BE49-F238E27FC236}">
                  <a16:creationId xmlns:a16="http://schemas.microsoft.com/office/drawing/2014/main" id="{A6F4F860-6689-459C-8271-53E3E0F28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19"/>
              <a:ext cx="0" cy="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18">
              <a:extLst>
                <a:ext uri="{FF2B5EF4-FFF2-40B4-BE49-F238E27FC236}">
                  <a16:creationId xmlns:a16="http://schemas.microsoft.com/office/drawing/2014/main" id="{9FBD895C-0B03-4666-B4AE-18A35E886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845"/>
              <a:ext cx="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Line 19">
              <a:extLst>
                <a:ext uri="{FF2B5EF4-FFF2-40B4-BE49-F238E27FC236}">
                  <a16:creationId xmlns:a16="http://schemas.microsoft.com/office/drawing/2014/main" id="{7A5EF2A9-6D27-4738-814A-FB60954B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319"/>
              <a:ext cx="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Line 20">
              <a:extLst>
                <a:ext uri="{FF2B5EF4-FFF2-40B4-BE49-F238E27FC236}">
                  <a16:creationId xmlns:a16="http://schemas.microsoft.com/office/drawing/2014/main" id="{73A9C67F-52F2-41D1-AC1C-4A8D89A9C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2319"/>
              <a:ext cx="0" cy="5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Line 21">
              <a:extLst>
                <a:ext uri="{FF2B5EF4-FFF2-40B4-BE49-F238E27FC236}">
                  <a16:creationId xmlns:a16="http://schemas.microsoft.com/office/drawing/2014/main" id="{ACC4DC46-22F4-4F06-B5B5-02FE9B316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2843"/>
              <a:ext cx="3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3" name="Rectangle 22">
              <a:extLst>
                <a:ext uri="{FF2B5EF4-FFF2-40B4-BE49-F238E27FC236}">
                  <a16:creationId xmlns:a16="http://schemas.microsoft.com/office/drawing/2014/main" id="{C76C6F72-06D5-4B9E-BE7A-8ECC8394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2458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52244" name="Rectangle 23">
              <a:extLst>
                <a:ext uri="{FF2B5EF4-FFF2-40B4-BE49-F238E27FC236}">
                  <a16:creationId xmlns:a16="http://schemas.microsoft.com/office/drawing/2014/main" id="{4F9A7EE0-2707-4C5E-B4A3-BE0096FE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458"/>
              <a:ext cx="2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52245" name="Oval 30">
              <a:extLst>
                <a:ext uri="{FF2B5EF4-FFF2-40B4-BE49-F238E27FC236}">
                  <a16:creationId xmlns:a16="http://schemas.microsoft.com/office/drawing/2014/main" id="{807A362C-E279-47DB-887C-FCD35947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702"/>
              <a:ext cx="752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  <a:ea typeface="楷体_GB2312" pitchFamily="49" charset="-122"/>
                </a:rPr>
                <a:t>零件名</a:t>
              </a:r>
            </a:p>
          </p:txBody>
        </p:sp>
        <p:sp>
          <p:nvSpPr>
            <p:cNvPr id="52246" name="Oval 31">
              <a:extLst>
                <a:ext uri="{FF2B5EF4-FFF2-40B4-BE49-F238E27FC236}">
                  <a16:creationId xmlns:a16="http://schemas.microsoft.com/office/drawing/2014/main" id="{6D67E50F-F06F-4B52-9784-233EC094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3010"/>
              <a:ext cx="520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000">
                  <a:latin typeface="Tahoma" panose="020B0604030504040204" pitchFamily="34" charset="0"/>
                  <a:ea typeface="楷体_GB2312" pitchFamily="49" charset="-122"/>
                </a:rPr>
                <a:t>数量</a:t>
              </a:r>
            </a:p>
          </p:txBody>
        </p:sp>
        <p:sp>
          <p:nvSpPr>
            <p:cNvPr id="52247" name="Line 32">
              <a:extLst>
                <a:ext uri="{FF2B5EF4-FFF2-40B4-BE49-F238E27FC236}">
                  <a16:creationId xmlns:a16="http://schemas.microsoft.com/office/drawing/2014/main" id="{41347A0B-EFAB-4EEB-9252-024FD1AAC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2" y="2915"/>
              <a:ext cx="41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28" name="Rectangle 35">
            <a:extLst>
              <a:ext uri="{FF2B5EF4-FFF2-40B4-BE49-F238E27FC236}">
                <a16:creationId xmlns:a16="http://schemas.microsoft.com/office/drawing/2014/main" id="{9572767F-EFB9-4B14-B0C4-9CFEAD1E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89588"/>
            <a:ext cx="7597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600">
                <a:solidFill>
                  <a:srgbClr val="003366"/>
                </a:solidFill>
                <a:latin typeface="Tahoma" panose="020B0604030504040204" pitchFamily="34" charset="0"/>
              </a:rPr>
              <a:t>     组成</a:t>
            </a:r>
            <a:r>
              <a:rPr kumimoji="0" lang="en-US" altLang="zh-CN" sz="2600">
                <a:solidFill>
                  <a:srgbClr val="003366"/>
                </a:solidFill>
                <a:latin typeface="Tahoma" panose="020B0604030504040204" pitchFamily="34" charset="0"/>
              </a:rPr>
              <a:t>(</a:t>
            </a:r>
            <a:r>
              <a:rPr kumimoji="0" lang="zh-CN" altLang="en-US" sz="2600" u="sng">
                <a:solidFill>
                  <a:srgbClr val="003366"/>
                </a:solidFill>
                <a:latin typeface="Tahoma" panose="020B0604030504040204" pitchFamily="34" charset="0"/>
              </a:rPr>
              <a:t>零件号</a:t>
            </a:r>
            <a:r>
              <a:rPr kumimoji="0" lang="en-US" altLang="zh-CN" sz="2600">
                <a:solidFill>
                  <a:srgbClr val="003366"/>
                </a:solidFill>
                <a:latin typeface="Tahoma" panose="020B0604030504040204" pitchFamily="34" charset="0"/>
              </a:rPr>
              <a:t>, </a:t>
            </a:r>
            <a:r>
              <a:rPr kumimoji="0" lang="zh-CN" altLang="en-US" sz="2600" u="sng">
                <a:solidFill>
                  <a:srgbClr val="003366"/>
                </a:solidFill>
                <a:latin typeface="Tahoma" panose="020B0604030504040204" pitchFamily="34" charset="0"/>
              </a:rPr>
              <a:t>子零件号</a:t>
            </a:r>
            <a:r>
              <a:rPr kumimoji="0" lang="en-US" altLang="zh-CN" sz="2600">
                <a:solidFill>
                  <a:srgbClr val="003366"/>
                </a:solidFill>
                <a:latin typeface="Tahoma" panose="020B0604030504040204" pitchFamily="34" charset="0"/>
              </a:rPr>
              <a:t>, 数量)</a:t>
            </a:r>
          </a:p>
        </p:txBody>
      </p:sp>
      <p:sp>
        <p:nvSpPr>
          <p:cNvPr id="52229" name="灯片编号占位符 35">
            <a:extLst>
              <a:ext uri="{FF2B5EF4-FFF2-40B4-BE49-F238E27FC236}">
                <a16:creationId xmlns:a16="http://schemas.microsoft.com/office/drawing/2014/main" id="{4C34E0E6-206B-4B5F-A478-E515C12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F25678-721D-43A7-BB26-03223DE57BF1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>
            <a:extLst>
              <a:ext uri="{FF2B5EF4-FFF2-40B4-BE49-F238E27FC236}">
                <a16:creationId xmlns:a16="http://schemas.microsoft.com/office/drawing/2014/main" id="{2EE53416-014E-4C46-860F-C29E9B0E0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588" y="34925"/>
            <a:ext cx="8712200" cy="60690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3366"/>
                </a:solidFill>
              </a:rPr>
              <a:t>【</a:t>
            </a:r>
            <a:r>
              <a:rPr lang="zh-CN" altLang="en-US" sz="2800"/>
              <a:t>例</a:t>
            </a:r>
            <a:r>
              <a:rPr lang="en-US" altLang="zh-CN" sz="2800">
                <a:solidFill>
                  <a:srgbClr val="003366"/>
                </a:solidFill>
              </a:rPr>
              <a:t>】</a:t>
            </a:r>
            <a:r>
              <a:rPr lang="zh-CN" altLang="en-US" sz="2800"/>
              <a:t>三元联系的转换例子。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</a:t>
            </a:r>
            <a:r>
              <a:rPr lang="zh-CN" altLang="en-US" sz="2800"/>
              <a:t>项目</a:t>
            </a:r>
            <a:r>
              <a:rPr lang="en-US" altLang="zh-CN" sz="2800"/>
              <a:t>—</a:t>
            </a:r>
            <a:r>
              <a:rPr lang="zh-CN" altLang="en-US" sz="2800"/>
              <a:t>零件</a:t>
            </a:r>
            <a:r>
              <a:rPr lang="en-US" altLang="zh-CN" sz="2800"/>
              <a:t>—</a:t>
            </a:r>
            <a:r>
              <a:rPr lang="zh-CN" altLang="en-US" sz="2800"/>
              <a:t>供应商之间的</a:t>
            </a:r>
            <a:r>
              <a:rPr lang="en-US" altLang="zh-CN" sz="2800">
                <a:solidFill>
                  <a:srgbClr val="A50021"/>
                </a:solidFill>
              </a:rPr>
              <a:t>M:N:P</a:t>
            </a:r>
            <a:r>
              <a:rPr lang="zh-CN" altLang="en-US" sz="2800">
                <a:solidFill>
                  <a:srgbClr val="A50021"/>
                </a:solidFill>
              </a:rPr>
              <a:t>联系</a:t>
            </a:r>
            <a:r>
              <a:rPr lang="zh-CN" altLang="en-US" sz="2800"/>
              <a:t>。</a:t>
            </a: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66"/>
                </a:solidFill>
              </a:rPr>
              <a:t>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66"/>
                </a:solidFill>
              </a:rPr>
              <a:t>         </a:t>
            </a:r>
            <a:endParaRPr lang="en-US" altLang="zh-CN" sz="2200">
              <a:solidFill>
                <a:srgbClr val="0033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33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3366"/>
                </a:solidFill>
              </a:rPr>
              <a:t>         </a:t>
            </a:r>
            <a:r>
              <a:rPr lang="zh-CN" altLang="en-US" sz="2200">
                <a:solidFill>
                  <a:srgbClr val="000000"/>
                </a:solidFill>
              </a:rPr>
              <a:t>项目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zh-CN" altLang="en-US" sz="2200" u="sng">
                <a:solidFill>
                  <a:srgbClr val="000000"/>
                </a:solidFill>
              </a:rPr>
              <a:t>项目编号</a:t>
            </a:r>
            <a:r>
              <a:rPr lang="en-US" altLang="zh-CN" sz="2200">
                <a:solidFill>
                  <a:srgbClr val="000000"/>
                </a:solidFill>
              </a:rPr>
              <a:t>, </a:t>
            </a:r>
            <a:r>
              <a:rPr lang="zh-CN" altLang="en-US" sz="2200">
                <a:solidFill>
                  <a:srgbClr val="000000"/>
                </a:solidFill>
              </a:rPr>
              <a:t>项目名称</a:t>
            </a:r>
            <a:r>
              <a:rPr lang="en-US" altLang="zh-CN" sz="2200">
                <a:solidFill>
                  <a:srgbClr val="000000"/>
                </a:solidFill>
              </a:rPr>
              <a:t>, </a:t>
            </a:r>
            <a:r>
              <a:rPr lang="zh-CN" altLang="en-US" sz="2200">
                <a:solidFill>
                  <a:srgbClr val="000000"/>
                </a:solidFill>
              </a:rPr>
              <a:t>开工日期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</a:rPr>
              <a:t>         </a:t>
            </a:r>
            <a:r>
              <a:rPr lang="zh-CN" altLang="en-US" sz="2200">
                <a:solidFill>
                  <a:srgbClr val="000000"/>
                </a:solidFill>
              </a:rPr>
              <a:t>零件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zh-CN" altLang="en-US" sz="2200" u="sng">
                <a:solidFill>
                  <a:srgbClr val="000000"/>
                </a:solidFill>
              </a:rPr>
              <a:t>零件号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>
                <a:solidFill>
                  <a:srgbClr val="000000"/>
                </a:solidFill>
              </a:rPr>
              <a:t>零件名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>
                <a:solidFill>
                  <a:srgbClr val="000000"/>
                </a:solidFill>
              </a:rPr>
              <a:t>规格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endParaRPr lang="en-US" altLang="zh-CN" sz="22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</a:rPr>
              <a:t>         </a:t>
            </a:r>
            <a:r>
              <a:rPr lang="zh-CN" altLang="en-US" sz="2200">
                <a:solidFill>
                  <a:srgbClr val="000000"/>
                </a:solidFill>
              </a:rPr>
              <a:t>供应商</a:t>
            </a:r>
            <a:r>
              <a:rPr lang="en-US" altLang="zh-CN" sz="2200">
                <a:solidFill>
                  <a:srgbClr val="000000"/>
                </a:solidFill>
              </a:rPr>
              <a:t>(</a:t>
            </a:r>
            <a:r>
              <a:rPr lang="zh-CN" altLang="en-US" sz="2200" u="sng">
                <a:solidFill>
                  <a:srgbClr val="000000"/>
                </a:solidFill>
              </a:rPr>
              <a:t>供应商编号</a:t>
            </a:r>
            <a:r>
              <a:rPr lang="en-US" altLang="zh-CN" sz="2200">
                <a:solidFill>
                  <a:srgbClr val="000000"/>
                </a:solidFill>
              </a:rPr>
              <a:t>, </a:t>
            </a:r>
            <a:r>
              <a:rPr lang="zh-CN" altLang="en-US" sz="2200">
                <a:solidFill>
                  <a:srgbClr val="000000"/>
                </a:solidFill>
              </a:rPr>
              <a:t>供应商名称</a:t>
            </a:r>
            <a:r>
              <a:rPr lang="en-US" altLang="zh-CN" sz="2200">
                <a:solidFill>
                  <a:srgbClr val="000000"/>
                </a:solidFill>
              </a:rPr>
              <a:t>, </a:t>
            </a:r>
            <a:r>
              <a:rPr lang="zh-CN" altLang="en-US" sz="2200">
                <a:solidFill>
                  <a:srgbClr val="000000"/>
                </a:solidFill>
              </a:rPr>
              <a:t>供应商地址</a:t>
            </a:r>
            <a:r>
              <a:rPr lang="en-US" altLang="zh-CN" sz="220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4274" name="Group 54">
            <a:extLst>
              <a:ext uri="{FF2B5EF4-FFF2-40B4-BE49-F238E27FC236}">
                <a16:creationId xmlns:a16="http://schemas.microsoft.com/office/drawing/2014/main" id="{C6291938-EA36-4609-B687-634BD207EBF9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2085975"/>
            <a:ext cx="7348538" cy="2686050"/>
            <a:chOff x="700" y="1358"/>
            <a:chExt cx="4629" cy="1692"/>
          </a:xfrm>
        </p:grpSpPr>
        <p:sp>
          <p:nvSpPr>
            <p:cNvPr id="54289" name="Rectangle 7">
              <a:extLst>
                <a:ext uri="{FF2B5EF4-FFF2-40B4-BE49-F238E27FC236}">
                  <a16:creationId xmlns:a16="http://schemas.microsoft.com/office/drawing/2014/main" id="{0516E06C-B48A-4D3C-9D3F-89D71F03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764"/>
              <a:ext cx="614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项  目</a:t>
              </a:r>
            </a:p>
          </p:txBody>
        </p:sp>
        <p:sp>
          <p:nvSpPr>
            <p:cNvPr id="54290" name="Oval 8">
              <a:extLst>
                <a:ext uri="{FF2B5EF4-FFF2-40B4-BE49-F238E27FC236}">
                  <a16:creationId xmlns:a16="http://schemas.microsoft.com/office/drawing/2014/main" id="{80CDFAED-031F-4AD3-AAB5-A53571CB0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359"/>
              <a:ext cx="95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u="sng">
                  <a:latin typeface="Tahoma" panose="020B0604030504040204" pitchFamily="34" charset="0"/>
                  <a:ea typeface="楷体_GB2312" pitchFamily="49" charset="-122"/>
                </a:rPr>
                <a:t>项目编号</a:t>
              </a:r>
            </a:p>
          </p:txBody>
        </p:sp>
        <p:sp>
          <p:nvSpPr>
            <p:cNvPr id="54291" name="Oval 9">
              <a:extLst>
                <a:ext uri="{FF2B5EF4-FFF2-40B4-BE49-F238E27FC236}">
                  <a16:creationId xmlns:a16="http://schemas.microsoft.com/office/drawing/2014/main" id="{12CAD1F5-DFF2-4479-AB0E-8AAF7825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2805"/>
              <a:ext cx="520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规格</a:t>
              </a:r>
            </a:p>
          </p:txBody>
        </p:sp>
        <p:sp>
          <p:nvSpPr>
            <p:cNvPr id="54292" name="AutoShape 10">
              <a:extLst>
                <a:ext uri="{FF2B5EF4-FFF2-40B4-BE49-F238E27FC236}">
                  <a16:creationId xmlns:a16="http://schemas.microsoft.com/office/drawing/2014/main" id="{512BAFA9-A7A4-4EE0-923F-B09E5AC7B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199"/>
              <a:ext cx="708" cy="34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供应</a:t>
              </a:r>
            </a:p>
          </p:txBody>
        </p:sp>
        <p:sp>
          <p:nvSpPr>
            <p:cNvPr id="54293" name="Line 11">
              <a:extLst>
                <a:ext uri="{FF2B5EF4-FFF2-40B4-BE49-F238E27FC236}">
                  <a16:creationId xmlns:a16="http://schemas.microsoft.com/office/drawing/2014/main" id="{A67D5C35-5D27-4761-8A46-F3DD3B5F3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578"/>
              <a:ext cx="418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4" name="Line 12">
              <a:extLst>
                <a:ext uri="{FF2B5EF4-FFF2-40B4-BE49-F238E27FC236}">
                  <a16:creationId xmlns:a16="http://schemas.microsoft.com/office/drawing/2014/main" id="{60F0EC88-8CC8-4E0F-A3A0-404D8F024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1" y="1615"/>
              <a:ext cx="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5" name="Line 13">
              <a:extLst>
                <a:ext uri="{FF2B5EF4-FFF2-40B4-BE49-F238E27FC236}">
                  <a16:creationId xmlns:a16="http://schemas.microsoft.com/office/drawing/2014/main" id="{258B1348-81EF-4686-B65D-9ECBCFAE9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8" y="1578"/>
              <a:ext cx="423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6" name="Line 16">
              <a:extLst>
                <a:ext uri="{FF2B5EF4-FFF2-40B4-BE49-F238E27FC236}">
                  <a16:creationId xmlns:a16="http://schemas.microsoft.com/office/drawing/2014/main" id="{542F53AE-0FAB-435D-8245-FB5528A59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2371"/>
              <a:ext cx="22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7" name="Rectangle 20">
              <a:extLst>
                <a:ext uri="{FF2B5EF4-FFF2-40B4-BE49-F238E27FC236}">
                  <a16:creationId xmlns:a16="http://schemas.microsoft.com/office/drawing/2014/main" id="{BB53DC72-9221-40E4-AFE6-90ECEC3C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977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54298" name="Rectangle 21">
              <a:extLst>
                <a:ext uri="{FF2B5EF4-FFF2-40B4-BE49-F238E27FC236}">
                  <a16:creationId xmlns:a16="http://schemas.microsoft.com/office/drawing/2014/main" id="{D6DD4D12-293D-44C0-88A5-7ACB50EFA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295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54299" name="Oval 22">
              <a:extLst>
                <a:ext uri="{FF2B5EF4-FFF2-40B4-BE49-F238E27FC236}">
                  <a16:creationId xmlns:a16="http://schemas.microsoft.com/office/drawing/2014/main" id="{4EBD3D4D-C4A2-46D7-A9A0-E2379402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483"/>
              <a:ext cx="752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零件名</a:t>
              </a:r>
            </a:p>
          </p:txBody>
        </p:sp>
        <p:sp>
          <p:nvSpPr>
            <p:cNvPr id="54300" name="Oval 23">
              <a:extLst>
                <a:ext uri="{FF2B5EF4-FFF2-40B4-BE49-F238E27FC236}">
                  <a16:creationId xmlns:a16="http://schemas.microsoft.com/office/drawing/2014/main" id="{D918088A-298E-4199-B8CE-6552437A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42"/>
              <a:ext cx="520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数量</a:t>
              </a:r>
            </a:p>
          </p:txBody>
        </p:sp>
        <p:sp>
          <p:nvSpPr>
            <p:cNvPr id="54301" name="Line 24">
              <a:extLst>
                <a:ext uri="{FF2B5EF4-FFF2-40B4-BE49-F238E27FC236}">
                  <a16:creationId xmlns:a16="http://schemas.microsoft.com/office/drawing/2014/main" id="{DBCA2E91-BDC8-47E9-AC13-9775A62E0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0" y="2563"/>
              <a:ext cx="45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2" name="Oval 35">
              <a:extLst>
                <a:ext uri="{FF2B5EF4-FFF2-40B4-BE49-F238E27FC236}">
                  <a16:creationId xmlns:a16="http://schemas.microsoft.com/office/drawing/2014/main" id="{8A27A457-0B56-42A1-BEA9-59F8072D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358"/>
              <a:ext cx="95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项目名称</a:t>
              </a:r>
            </a:p>
          </p:txBody>
        </p:sp>
        <p:sp>
          <p:nvSpPr>
            <p:cNvPr id="54303" name="Oval 36">
              <a:extLst>
                <a:ext uri="{FF2B5EF4-FFF2-40B4-BE49-F238E27FC236}">
                  <a16:creationId xmlns:a16="http://schemas.microsoft.com/office/drawing/2014/main" id="{AF2ED335-52F4-4248-A5F1-09E44EC63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1358"/>
              <a:ext cx="95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开工日期</a:t>
              </a:r>
            </a:p>
          </p:txBody>
        </p:sp>
        <p:sp>
          <p:nvSpPr>
            <p:cNvPr id="54304" name="Rectangle 37">
              <a:extLst>
                <a:ext uri="{FF2B5EF4-FFF2-40B4-BE49-F238E27FC236}">
                  <a16:creationId xmlns:a16="http://schemas.microsoft.com/office/drawing/2014/main" id="{884734A6-6CCB-47C8-B4BB-4D7C4C446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19"/>
              <a:ext cx="614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零  件</a:t>
              </a:r>
            </a:p>
          </p:txBody>
        </p:sp>
        <p:sp>
          <p:nvSpPr>
            <p:cNvPr id="54305" name="Oval 38">
              <a:extLst>
                <a:ext uri="{FF2B5EF4-FFF2-40B4-BE49-F238E27FC236}">
                  <a16:creationId xmlns:a16="http://schemas.microsoft.com/office/drawing/2014/main" id="{0518F9F7-7A76-44EB-A46E-EB9C1BF8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158"/>
              <a:ext cx="752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u="sng">
                  <a:latin typeface="Tahoma" panose="020B0604030504040204" pitchFamily="34" charset="0"/>
                  <a:ea typeface="楷体_GB2312" pitchFamily="49" charset="-122"/>
                </a:rPr>
                <a:t>零件号</a:t>
              </a:r>
            </a:p>
          </p:txBody>
        </p:sp>
        <p:sp>
          <p:nvSpPr>
            <p:cNvPr id="54306" name="Rectangle 39">
              <a:extLst>
                <a:ext uri="{FF2B5EF4-FFF2-40B4-BE49-F238E27FC236}">
                  <a16:creationId xmlns:a16="http://schemas.microsoft.com/office/drawing/2014/main" id="{635C3181-CDA0-4658-AE5B-57A289A8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19"/>
              <a:ext cx="614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供应商</a:t>
              </a:r>
            </a:p>
          </p:txBody>
        </p:sp>
        <p:sp>
          <p:nvSpPr>
            <p:cNvPr id="54307" name="Oval 40">
              <a:extLst>
                <a:ext uri="{FF2B5EF4-FFF2-40B4-BE49-F238E27FC236}">
                  <a16:creationId xmlns:a16="http://schemas.microsoft.com/office/drawing/2014/main" id="{493CB438-5925-4758-B346-EADAA130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158"/>
              <a:ext cx="120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 u="sng">
                  <a:latin typeface="Tahoma" panose="020B0604030504040204" pitchFamily="34" charset="0"/>
                  <a:ea typeface="楷体_GB2312" pitchFamily="49" charset="-122"/>
                </a:rPr>
                <a:t>供应商编号</a:t>
              </a:r>
            </a:p>
          </p:txBody>
        </p:sp>
        <p:sp>
          <p:nvSpPr>
            <p:cNvPr id="54308" name="Oval 41">
              <a:extLst>
                <a:ext uri="{FF2B5EF4-FFF2-40B4-BE49-F238E27FC236}">
                  <a16:creationId xmlns:a16="http://schemas.microsoft.com/office/drawing/2014/main" id="{F8E9E4BC-EF9C-4C7F-ACF7-981392FA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482"/>
              <a:ext cx="120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供应商名称</a:t>
              </a:r>
            </a:p>
          </p:txBody>
        </p:sp>
        <p:sp>
          <p:nvSpPr>
            <p:cNvPr id="54309" name="Oval 42">
              <a:extLst>
                <a:ext uri="{FF2B5EF4-FFF2-40B4-BE49-F238E27FC236}">
                  <a16:creationId xmlns:a16="http://schemas.microsoft.com/office/drawing/2014/main" id="{5CC90BAD-5191-425F-8F54-75B834C24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804"/>
              <a:ext cx="1207" cy="2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1800">
                  <a:latin typeface="Tahoma" panose="020B0604030504040204" pitchFamily="34" charset="0"/>
                  <a:ea typeface="楷体_GB2312" pitchFamily="49" charset="-122"/>
                </a:rPr>
                <a:t>供应商地址</a:t>
              </a:r>
            </a:p>
          </p:txBody>
        </p:sp>
        <p:sp>
          <p:nvSpPr>
            <p:cNvPr id="54310" name="Line 43">
              <a:extLst>
                <a:ext uri="{FF2B5EF4-FFF2-40B4-BE49-F238E27FC236}">
                  <a16:creationId xmlns:a16="http://schemas.microsoft.com/office/drawing/2014/main" id="{B08E9098-68C1-45BC-9AB2-8B1110106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195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1" name="Line 44">
              <a:extLst>
                <a:ext uri="{FF2B5EF4-FFF2-40B4-BE49-F238E27FC236}">
                  <a16:creationId xmlns:a16="http://schemas.microsoft.com/office/drawing/2014/main" id="{B2BAE89E-54AE-4E7A-AC8B-AA460344E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4" y="2371"/>
              <a:ext cx="22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2" name="Line 45">
              <a:extLst>
                <a:ext uri="{FF2B5EF4-FFF2-40B4-BE49-F238E27FC236}">
                  <a16:creationId xmlns:a16="http://schemas.microsoft.com/office/drawing/2014/main" id="{EAD1C10A-10E8-4D15-8FF7-8CB8CD0F4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521" y="2537"/>
              <a:ext cx="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3" name="Line 47">
              <a:extLst>
                <a:ext uri="{FF2B5EF4-FFF2-40B4-BE49-F238E27FC236}">
                  <a16:creationId xmlns:a16="http://schemas.microsoft.com/office/drawing/2014/main" id="{F379A85B-55C6-4B09-8E00-F8BBB0786C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410" y="2329"/>
              <a:ext cx="139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4" name="Line 48">
              <a:extLst>
                <a:ext uri="{FF2B5EF4-FFF2-40B4-BE49-F238E27FC236}">
                  <a16:creationId xmlns:a16="http://schemas.microsoft.com/office/drawing/2014/main" id="{2ACC1DBE-E578-4396-B4DF-F9CA31F2B3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1361" y="2676"/>
              <a:ext cx="20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5" name="Line 49">
              <a:extLst>
                <a:ext uri="{FF2B5EF4-FFF2-40B4-BE49-F238E27FC236}">
                  <a16:creationId xmlns:a16="http://schemas.microsoft.com/office/drawing/2014/main" id="{E302AEE4-6597-44BD-A740-5871160345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049" y="2534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6" name="Line 50">
              <a:extLst>
                <a:ext uri="{FF2B5EF4-FFF2-40B4-BE49-F238E27FC236}">
                  <a16:creationId xmlns:a16="http://schemas.microsoft.com/office/drawing/2014/main" id="{5DC58F3E-7429-42D4-A877-394BBA2A9C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3993" y="2321"/>
              <a:ext cx="166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7" name="Line 51">
              <a:extLst>
                <a:ext uri="{FF2B5EF4-FFF2-40B4-BE49-F238E27FC236}">
                  <a16:creationId xmlns:a16="http://schemas.microsoft.com/office/drawing/2014/main" id="{13E58E33-1B21-49DD-8364-595A11282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93" y="2677"/>
              <a:ext cx="166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0" rIns="36000" bIns="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8" name="Rectangle 53">
              <a:extLst>
                <a:ext uri="{FF2B5EF4-FFF2-40B4-BE49-F238E27FC236}">
                  <a16:creationId xmlns:a16="http://schemas.microsoft.com/office/drawing/2014/main" id="{989A4304-9090-4394-93FB-5170FF28B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94"/>
              <a:ext cx="2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</a:p>
          </p:txBody>
        </p:sp>
      </p:grpSp>
      <p:grpSp>
        <p:nvGrpSpPr>
          <p:cNvPr id="54275" name="Group 58">
            <a:extLst>
              <a:ext uri="{FF2B5EF4-FFF2-40B4-BE49-F238E27FC236}">
                <a16:creationId xmlns:a16="http://schemas.microsoft.com/office/drawing/2014/main" id="{7A713061-B28B-49E2-AB34-7ABED871E216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6021388"/>
            <a:ext cx="5592762" cy="474662"/>
            <a:chOff x="793" y="3793"/>
            <a:chExt cx="3523" cy="299"/>
          </a:xfrm>
        </p:grpSpPr>
        <p:sp>
          <p:nvSpPr>
            <p:cNvPr id="54277" name="Rectangle 26">
              <a:extLst>
                <a:ext uri="{FF2B5EF4-FFF2-40B4-BE49-F238E27FC236}">
                  <a16:creationId xmlns:a16="http://schemas.microsoft.com/office/drawing/2014/main" id="{26E6988B-16D7-41BC-9595-02992AFE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793"/>
              <a:ext cx="35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zh-CN" altLang="en-US" sz="2200">
                  <a:solidFill>
                    <a:srgbClr val="000000"/>
                  </a:solidFill>
                  <a:latin typeface="Tahoma" panose="020B0604030504040204" pitchFamily="34" charset="0"/>
                </a:rPr>
                <a:t>供应</a:t>
              </a:r>
              <a:r>
                <a:rPr kumimoji="0" lang="en-US" altLang="zh-CN" sz="2200">
                  <a:solidFill>
                    <a:srgbClr val="000000"/>
                  </a:solidFill>
                  <a:latin typeface="Tahoma" panose="020B0604030504040204" pitchFamily="34" charset="0"/>
                </a:rPr>
                <a:t>(项目</a:t>
              </a:r>
              <a:r>
                <a:rPr kumimoji="0" lang="zh-CN" altLang="en-US" sz="2200">
                  <a:solidFill>
                    <a:srgbClr val="000000"/>
                  </a:solidFill>
                  <a:latin typeface="Tahoma" panose="020B0604030504040204" pitchFamily="34" charset="0"/>
                </a:rPr>
                <a:t>编号</a:t>
              </a:r>
              <a:r>
                <a:rPr kumimoji="0" lang="en-US" altLang="zh-CN" sz="2200">
                  <a:solidFill>
                    <a:srgbClr val="000000"/>
                  </a:solidFill>
                  <a:latin typeface="Tahoma" panose="020B0604030504040204" pitchFamily="34" charset="0"/>
                </a:rPr>
                <a:t>, </a:t>
              </a:r>
              <a:r>
                <a:rPr kumimoji="0" lang="zh-CN" altLang="en-US" sz="2200">
                  <a:solidFill>
                    <a:srgbClr val="000000"/>
                  </a:solidFill>
                  <a:latin typeface="Tahoma" panose="020B0604030504040204" pitchFamily="34" charset="0"/>
                </a:rPr>
                <a:t>零件号</a:t>
              </a:r>
              <a:r>
                <a:rPr kumimoji="0" lang="en-US" altLang="zh-CN" sz="2200">
                  <a:solidFill>
                    <a:srgbClr val="000000"/>
                  </a:solidFill>
                  <a:latin typeface="Tahoma" panose="020B0604030504040204" pitchFamily="34" charset="0"/>
                </a:rPr>
                <a:t>, 供应商</a:t>
              </a:r>
              <a:r>
                <a:rPr kumimoji="0" lang="zh-CN" altLang="en-US" sz="2200">
                  <a:solidFill>
                    <a:srgbClr val="000000"/>
                  </a:solidFill>
                  <a:latin typeface="Tahoma" panose="020B0604030504040204" pitchFamily="34" charset="0"/>
                </a:rPr>
                <a:t>编号</a:t>
              </a:r>
              <a:r>
                <a:rPr kumimoji="0" lang="en-US" altLang="zh-CN" sz="2200">
                  <a:solidFill>
                    <a:srgbClr val="000000"/>
                  </a:solidFill>
                  <a:latin typeface="Tahoma" panose="020B0604030504040204" pitchFamily="34" charset="0"/>
                </a:rPr>
                <a:t>, 数量)</a:t>
              </a:r>
            </a:p>
          </p:txBody>
        </p:sp>
        <p:grpSp>
          <p:nvGrpSpPr>
            <p:cNvPr id="54278" name="Group 27">
              <a:extLst>
                <a:ext uri="{FF2B5EF4-FFF2-40B4-BE49-F238E27FC236}">
                  <a16:creationId xmlns:a16="http://schemas.microsoft.com/office/drawing/2014/main" id="{B562CE0A-6D82-4CE9-9F69-A507F9994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4020"/>
              <a:ext cx="861" cy="45"/>
              <a:chOff x="3603" y="3284"/>
              <a:chExt cx="958" cy="46"/>
            </a:xfrm>
          </p:grpSpPr>
          <p:sp>
            <p:nvSpPr>
              <p:cNvPr id="54286" name="Freeform 28">
                <a:extLst>
                  <a:ext uri="{FF2B5EF4-FFF2-40B4-BE49-F238E27FC236}">
                    <a16:creationId xmlns:a16="http://schemas.microsoft.com/office/drawing/2014/main" id="{912F3E93-A190-4782-96F5-7F8731337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" y="3285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7" name="Freeform 29">
                <a:extLst>
                  <a:ext uri="{FF2B5EF4-FFF2-40B4-BE49-F238E27FC236}">
                    <a16:creationId xmlns:a16="http://schemas.microsoft.com/office/drawing/2014/main" id="{AA6332E7-0D88-4D7D-AA91-9E194E71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3284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8" name="Freeform 30">
                <a:extLst>
                  <a:ext uri="{FF2B5EF4-FFF2-40B4-BE49-F238E27FC236}">
                    <a16:creationId xmlns:a16="http://schemas.microsoft.com/office/drawing/2014/main" id="{2E0A29C2-1CC8-4A5C-9B49-3F24B5CBF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" y="3284"/>
                <a:ext cx="318" cy="45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279" name="Group 31">
              <a:extLst>
                <a:ext uri="{FF2B5EF4-FFF2-40B4-BE49-F238E27FC236}">
                  <a16:creationId xmlns:a16="http://schemas.microsoft.com/office/drawing/2014/main" id="{2DB0075F-A2F8-43ED-A360-2B61D6E76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4020"/>
              <a:ext cx="635" cy="45"/>
              <a:chOff x="1429" y="3849"/>
              <a:chExt cx="539" cy="52"/>
            </a:xfrm>
          </p:grpSpPr>
          <p:sp>
            <p:nvSpPr>
              <p:cNvPr id="54284" name="Freeform 32">
                <a:extLst>
                  <a:ext uri="{FF2B5EF4-FFF2-40B4-BE49-F238E27FC236}">
                    <a16:creationId xmlns:a16="http://schemas.microsoft.com/office/drawing/2014/main" id="{06455680-28F8-4A58-A805-2D6417F4A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" y="3850"/>
                <a:ext cx="268" cy="51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5" name="Freeform 33">
                <a:extLst>
                  <a:ext uri="{FF2B5EF4-FFF2-40B4-BE49-F238E27FC236}">
                    <a16:creationId xmlns:a16="http://schemas.microsoft.com/office/drawing/2014/main" id="{41A89245-AD2B-4A32-9D9F-DA43FCE1A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3849"/>
                <a:ext cx="268" cy="51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280" name="Line 34">
              <a:extLst>
                <a:ext uri="{FF2B5EF4-FFF2-40B4-BE49-F238E27FC236}">
                  <a16:creationId xmlns:a16="http://schemas.microsoft.com/office/drawing/2014/main" id="{8F4A09A5-00CF-4986-B994-00FB60305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4092"/>
              <a:ext cx="2268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1" name="Group 55">
              <a:extLst>
                <a:ext uri="{FF2B5EF4-FFF2-40B4-BE49-F238E27FC236}">
                  <a16:creationId xmlns:a16="http://schemas.microsoft.com/office/drawing/2014/main" id="{0F739477-59B7-460D-AF55-1DB20369D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020"/>
              <a:ext cx="539" cy="52"/>
              <a:chOff x="1429" y="3849"/>
              <a:chExt cx="539" cy="52"/>
            </a:xfrm>
          </p:grpSpPr>
          <p:sp>
            <p:nvSpPr>
              <p:cNvPr id="54282" name="Freeform 56">
                <a:extLst>
                  <a:ext uri="{FF2B5EF4-FFF2-40B4-BE49-F238E27FC236}">
                    <a16:creationId xmlns:a16="http://schemas.microsoft.com/office/drawing/2014/main" id="{AC900B02-1D8E-4C59-AAB3-4E0C46EFE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" y="3850"/>
                <a:ext cx="268" cy="51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3" name="Freeform 57">
                <a:extLst>
                  <a:ext uri="{FF2B5EF4-FFF2-40B4-BE49-F238E27FC236}">
                    <a16:creationId xmlns:a16="http://schemas.microsoft.com/office/drawing/2014/main" id="{A967668E-18FE-480D-A975-760032EA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3849"/>
                <a:ext cx="268" cy="51"/>
              </a:xfrm>
              <a:custGeom>
                <a:avLst/>
                <a:gdLst>
                  <a:gd name="T0" fmla="*/ 0 w 816"/>
                  <a:gd name="T1" fmla="*/ 0 h 137"/>
                  <a:gd name="T2" fmla="*/ 0 w 816"/>
                  <a:gd name="T3" fmla="*/ 0 h 137"/>
                  <a:gd name="T4" fmla="*/ 0 w 816"/>
                  <a:gd name="T5" fmla="*/ 0 h 137"/>
                  <a:gd name="T6" fmla="*/ 0 w 816"/>
                  <a:gd name="T7" fmla="*/ 0 h 137"/>
                  <a:gd name="T8" fmla="*/ 0 w 816"/>
                  <a:gd name="T9" fmla="*/ 0 h 137"/>
                  <a:gd name="T10" fmla="*/ 0 w 816"/>
                  <a:gd name="T11" fmla="*/ 0 h 137"/>
                  <a:gd name="T12" fmla="*/ 0 w 81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6"/>
                  <a:gd name="T22" fmla="*/ 0 h 137"/>
                  <a:gd name="T23" fmla="*/ 816 w 81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6" h="137">
                    <a:moveTo>
                      <a:pt x="0" y="137"/>
                    </a:moveTo>
                    <a:cubicBezTo>
                      <a:pt x="45" y="68"/>
                      <a:pt x="91" y="0"/>
                      <a:pt x="136" y="0"/>
                    </a:cubicBezTo>
                    <a:cubicBezTo>
                      <a:pt x="181" y="0"/>
                      <a:pt x="227" y="137"/>
                      <a:pt x="272" y="137"/>
                    </a:cubicBezTo>
                    <a:cubicBezTo>
                      <a:pt x="317" y="137"/>
                      <a:pt x="363" y="0"/>
                      <a:pt x="408" y="0"/>
                    </a:cubicBezTo>
                    <a:cubicBezTo>
                      <a:pt x="453" y="0"/>
                      <a:pt x="499" y="137"/>
                      <a:pt x="544" y="137"/>
                    </a:cubicBezTo>
                    <a:cubicBezTo>
                      <a:pt x="589" y="137"/>
                      <a:pt x="635" y="0"/>
                      <a:pt x="680" y="0"/>
                    </a:cubicBezTo>
                    <a:cubicBezTo>
                      <a:pt x="725" y="0"/>
                      <a:pt x="770" y="68"/>
                      <a:pt x="816" y="137"/>
                    </a:cubicBezTo>
                  </a:path>
                </a:pathLst>
              </a:custGeom>
              <a:noFill/>
              <a:ln w="19050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276" name="灯片编号占位符 50">
            <a:extLst>
              <a:ext uri="{FF2B5EF4-FFF2-40B4-BE49-F238E27FC236}">
                <a16:creationId xmlns:a16="http://schemas.microsoft.com/office/drawing/2014/main" id="{4B69F69B-11BC-40BD-9231-F019996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DBC8A0-9EA0-43F9-8B14-F87742C7E4C0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2">
            <a:extLst>
              <a:ext uri="{FF2B5EF4-FFF2-40B4-BE49-F238E27FC236}">
                <a16:creationId xmlns:a16="http://schemas.microsoft.com/office/drawing/2014/main" id="{ED5A4663-A496-48F9-8A68-81D161CA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6322" name="Picture 3">
            <a:extLst>
              <a:ext uri="{FF2B5EF4-FFF2-40B4-BE49-F238E27FC236}">
                <a16:creationId xmlns:a16="http://schemas.microsoft.com/office/drawing/2014/main" id="{9454DC21-2C5D-49F4-8FEA-5C87DB28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60350"/>
            <a:ext cx="849312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>
            <a:extLst>
              <a:ext uri="{FF2B5EF4-FFF2-40B4-BE49-F238E27FC236}">
                <a16:creationId xmlns:a16="http://schemas.microsoft.com/office/drawing/2014/main" id="{C64A1883-4CC8-49C8-95FD-1F184734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52963"/>
            <a:ext cx="80772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灯片编号占位符 4">
            <a:extLst>
              <a:ext uri="{FF2B5EF4-FFF2-40B4-BE49-F238E27FC236}">
                <a16:creationId xmlns:a16="http://schemas.microsoft.com/office/drawing/2014/main" id="{CBD3A7CC-0892-4B35-81DA-C894DC0B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9A3E42-D471-4945-8982-49B9FEAE4A4D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60">
            <a:extLst>
              <a:ext uri="{FF2B5EF4-FFF2-40B4-BE49-F238E27FC236}">
                <a16:creationId xmlns:a16="http://schemas.microsoft.com/office/drawing/2014/main" id="{CE24566B-66E4-493D-83D4-5F4FD2D53D09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358775" y="728663"/>
            <a:ext cx="8399463" cy="2952750"/>
            <a:chOff x="0" y="2352"/>
            <a:chExt cx="5424" cy="1104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3BF5E8E6-32F2-4D4A-93CB-B1AA085F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2000"/>
                <a:t>图书</a:t>
              </a:r>
            </a:p>
          </p:txBody>
        </p:sp>
        <p:sp>
          <p:nvSpPr>
            <p:cNvPr id="48" name="AutoShape 7">
              <a:extLst>
                <a:ext uri="{FF2B5EF4-FFF2-40B4-BE49-F238E27FC236}">
                  <a16:creationId xmlns:a16="http://schemas.microsoft.com/office/drawing/2014/main" id="{AA5441EC-1F04-4994-945F-6B05B72E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624" cy="336"/>
            </a:xfrm>
            <a:prstGeom prst="diamond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2000"/>
                <a:t>出版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3BD5BCFB-9031-43D5-970E-6C246064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sz="2000" dirty="0"/>
                <a:t>出版社</a:t>
              </a:r>
            </a:p>
          </p:txBody>
        </p: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113FE940-460C-431D-A6CF-88458B1F2D97}"/>
                </a:ext>
              </a:extLst>
            </p:cNvPr>
            <p:cNvCxnSpPr>
              <a:cxnSpLocks noChangeShapeType="1"/>
              <a:stCxn id="47" idx="3"/>
              <a:endCxn id="48" idx="1"/>
            </p:cNvCxnSpPr>
            <p:nvPr/>
          </p:nvCxnSpPr>
          <p:spPr bwMode="auto">
            <a:xfrm>
              <a:off x="2928" y="2904"/>
              <a:ext cx="336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AutoShape 12">
              <a:extLst>
                <a:ext uri="{FF2B5EF4-FFF2-40B4-BE49-F238E27FC236}">
                  <a16:creationId xmlns:a16="http://schemas.microsoft.com/office/drawing/2014/main" id="{B002FD32-11AD-4FEF-97F0-69C0A1F612D9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3888" y="2904"/>
              <a:ext cx="374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2BD95210-0FE1-49E4-8E21-64B0FB8D9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84"/>
              <a:ext cx="528" cy="240"/>
            </a:xfrm>
            <a:prstGeom prst="rect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借书人</a:t>
              </a:r>
            </a:p>
          </p:txBody>
        </p:sp>
        <p:sp>
          <p:nvSpPr>
            <p:cNvPr id="53" name="AutoShape 16">
              <a:extLst>
                <a:ext uri="{FF2B5EF4-FFF2-40B4-BE49-F238E27FC236}">
                  <a16:creationId xmlns:a16="http://schemas.microsoft.com/office/drawing/2014/main" id="{29F8B97C-587C-4BA3-B11D-2DB76DD9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36"/>
              <a:ext cx="614" cy="336"/>
            </a:xfrm>
            <a:prstGeom prst="diamond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2000">
                  <a:solidFill>
                    <a:srgbClr val="545472"/>
                  </a:solidFill>
                  <a:latin typeface="宋体" panose="02010600030101010101" pitchFamily="2" charset="-122"/>
                </a:rPr>
                <a:t>借阅</a:t>
              </a:r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B7360B65-1B03-4449-A3F9-87C697CDD900}"/>
                </a:ext>
              </a:extLst>
            </p:cNvPr>
            <p:cNvCxnSpPr>
              <a:cxnSpLocks noChangeShapeType="1"/>
              <a:stCxn id="52" idx="3"/>
              <a:endCxn id="53" idx="1"/>
            </p:cNvCxnSpPr>
            <p:nvPr/>
          </p:nvCxnSpPr>
          <p:spPr bwMode="auto">
            <a:xfrm>
              <a:off x="1296" y="2904"/>
              <a:ext cx="193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AutoShape 18">
              <a:extLst>
                <a:ext uri="{FF2B5EF4-FFF2-40B4-BE49-F238E27FC236}">
                  <a16:creationId xmlns:a16="http://schemas.microsoft.com/office/drawing/2014/main" id="{1A05B099-634F-4A06-BC08-96AB02751E85}"/>
                </a:ext>
              </a:extLst>
            </p:cNvPr>
            <p:cNvCxnSpPr>
              <a:cxnSpLocks noChangeShapeType="1"/>
              <a:stCxn id="53" idx="3"/>
              <a:endCxn id="47" idx="1"/>
            </p:cNvCxnSpPr>
            <p:nvPr/>
          </p:nvCxnSpPr>
          <p:spPr bwMode="auto">
            <a:xfrm>
              <a:off x="2112" y="2904"/>
              <a:ext cx="288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6" name="AutoShape 19">
              <a:extLst>
                <a:ext uri="{FF2B5EF4-FFF2-40B4-BE49-F238E27FC236}">
                  <a16:creationId xmlns:a16="http://schemas.microsoft.com/office/drawing/2014/main" id="{16B25DFE-2097-4A40-A2BE-AA83A549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52"/>
              <a:ext cx="62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借书证号</a:t>
              </a:r>
            </a:p>
          </p:txBody>
        </p:sp>
        <p:sp>
          <p:nvSpPr>
            <p:cNvPr id="57" name="AutoShape 20">
              <a:extLst>
                <a:ext uri="{FF2B5EF4-FFF2-40B4-BE49-F238E27FC236}">
                  <a16:creationId xmlns:a16="http://schemas.microsoft.com/office/drawing/2014/main" id="{594FD903-2BB5-4257-9A01-D80E9116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姓名</a:t>
              </a:r>
            </a:p>
          </p:txBody>
        </p:sp>
        <p:sp>
          <p:nvSpPr>
            <p:cNvPr id="58" name="AutoShape 21">
              <a:extLst>
                <a:ext uri="{FF2B5EF4-FFF2-40B4-BE49-F238E27FC236}">
                  <a16:creationId xmlns:a16="http://schemas.microsoft.com/office/drawing/2014/main" id="{914E53B8-4CEF-4F60-AA91-1093725C5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168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单位</a:t>
              </a:r>
            </a:p>
          </p:txBody>
        </p:sp>
        <p:sp>
          <p:nvSpPr>
            <p:cNvPr id="59" name="AutoShape 22">
              <a:extLst>
                <a:ext uri="{FF2B5EF4-FFF2-40B4-BE49-F238E27FC236}">
                  <a16:creationId xmlns:a16="http://schemas.microsoft.com/office/drawing/2014/main" id="{9D7F53DD-54AE-4D3D-91F9-00BB97B6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u="sng">
                  <a:solidFill>
                    <a:srgbClr val="545472"/>
                  </a:solidFill>
                  <a:latin typeface="宋体" panose="02010600030101010101" pitchFamily="2" charset="-122"/>
                </a:rPr>
                <a:t>书号</a:t>
              </a:r>
            </a:p>
          </p:txBody>
        </p:sp>
        <p:sp>
          <p:nvSpPr>
            <p:cNvPr id="60" name="AutoShape 23">
              <a:extLst>
                <a:ext uri="{FF2B5EF4-FFF2-40B4-BE49-F238E27FC236}">
                  <a16:creationId xmlns:a16="http://schemas.microsoft.com/office/drawing/2014/main" id="{7F369376-C014-4604-877E-AC33D4142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37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书名</a:t>
              </a:r>
            </a:p>
          </p:txBody>
        </p:sp>
        <p:sp>
          <p:nvSpPr>
            <p:cNvPr id="61" name="AutoShape 24">
              <a:extLst>
                <a:ext uri="{FF2B5EF4-FFF2-40B4-BE49-F238E27FC236}">
                  <a16:creationId xmlns:a16="http://schemas.microsoft.com/office/drawing/2014/main" id="{505325C7-F430-4CBE-AE12-7C8CEE241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400"/>
              <a:ext cx="709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 u="sng" dirty="0"/>
                <a:t>出版社名</a:t>
              </a:r>
            </a:p>
          </p:txBody>
        </p:sp>
        <p:sp>
          <p:nvSpPr>
            <p:cNvPr id="62" name="AutoShape 26">
              <a:extLst>
                <a:ext uri="{FF2B5EF4-FFF2-40B4-BE49-F238E27FC236}">
                  <a16:creationId xmlns:a16="http://schemas.microsoft.com/office/drawing/2014/main" id="{46FB4648-6600-443E-AC73-AF616671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地址</a:t>
              </a:r>
            </a:p>
          </p:txBody>
        </p:sp>
        <p:sp>
          <p:nvSpPr>
            <p:cNvPr id="63" name="AutoShape 27">
              <a:extLst>
                <a:ext uri="{FF2B5EF4-FFF2-40B4-BE49-F238E27FC236}">
                  <a16:creationId xmlns:a16="http://schemas.microsoft.com/office/drawing/2014/main" id="{3A9B6F71-5AB7-4718-B6B4-B6AA780E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84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电话</a:t>
              </a:r>
            </a:p>
          </p:txBody>
        </p:sp>
        <p:sp>
          <p:nvSpPr>
            <p:cNvPr id="64" name="AutoShape 28">
              <a:extLst>
                <a:ext uri="{FF2B5EF4-FFF2-40B4-BE49-F238E27FC236}">
                  <a16:creationId xmlns:a16="http://schemas.microsoft.com/office/drawing/2014/main" id="{9871BA9F-D175-4749-AAC9-D6701A0A1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216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邮编</a:t>
              </a:r>
            </a:p>
          </p:txBody>
        </p:sp>
        <p:sp>
          <p:nvSpPr>
            <p:cNvPr id="65" name="AutoShape 29">
              <a:extLst>
                <a:ext uri="{FF2B5EF4-FFF2-40B4-BE49-F238E27FC236}">
                  <a16:creationId xmlns:a16="http://schemas.microsoft.com/office/drawing/2014/main" id="{CD174106-4861-4784-8370-EE1F302C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00"/>
              <a:ext cx="480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/>
                <a:t>Email</a:t>
              </a:r>
            </a:p>
          </p:txBody>
        </p:sp>
        <p:sp>
          <p:nvSpPr>
            <p:cNvPr id="66" name="Text Box 30">
              <a:extLst>
                <a:ext uri="{FF2B5EF4-FFF2-40B4-BE49-F238E27FC236}">
                  <a16:creationId xmlns:a16="http://schemas.microsoft.com/office/drawing/2014/main" id="{A0DC602E-BD55-4B24-A01B-91820EA2D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Lucida Sans Unicode" pitchFamily="34" charset="0"/>
                </a:rPr>
                <a:t>m</a:t>
              </a:r>
            </a:p>
          </p:txBody>
        </p:sp>
        <p:sp>
          <p:nvSpPr>
            <p:cNvPr id="67" name="Text Box 31">
              <a:extLst>
                <a:ext uri="{FF2B5EF4-FFF2-40B4-BE49-F238E27FC236}">
                  <a16:creationId xmlns:a16="http://schemas.microsoft.com/office/drawing/2014/main" id="{1B41B555-187A-4B34-BDA2-486E2033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Lucida Sans Unicode" pitchFamily="34" charset="0"/>
                </a:rPr>
                <a:t>n</a:t>
              </a:r>
            </a:p>
          </p:txBody>
        </p: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42B22358-E343-464B-8CD3-193B0D26B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Lucida Sans Unicode" pitchFamily="34" charset="0"/>
                </a:rPr>
                <a:t>m</a:t>
              </a: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F8553E4C-6309-4CFC-A382-FB340D0CA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88"/>
              <a:ext cx="250" cy="98"/>
            </a:xfrm>
            <a:prstGeom prst="rect">
              <a:avLst/>
            </a:prstGeom>
            <a:ln w="3175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428E5B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Lucida Sans Unicode" pitchFamily="34" charset="0"/>
                </a:rPr>
                <a:t>1</a:t>
              </a:r>
            </a:p>
          </p:txBody>
        </p:sp>
        <p:cxnSp>
          <p:nvCxnSpPr>
            <p:cNvPr id="70" name="AutoShape 36">
              <a:extLst>
                <a:ext uri="{FF2B5EF4-FFF2-40B4-BE49-F238E27FC236}">
                  <a16:creationId xmlns:a16="http://schemas.microsoft.com/office/drawing/2014/main" id="{75DC0EFC-26A8-4684-AD9E-D841ABEFA62D}"/>
                </a:ext>
              </a:extLst>
            </p:cNvPr>
            <p:cNvCxnSpPr>
              <a:cxnSpLocks noChangeShapeType="1"/>
              <a:stCxn id="56" idx="3"/>
              <a:endCxn id="52" idx="1"/>
            </p:cNvCxnSpPr>
            <p:nvPr/>
          </p:nvCxnSpPr>
          <p:spPr bwMode="auto">
            <a:xfrm>
              <a:off x="624" y="2472"/>
              <a:ext cx="144" cy="43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AutoShape 37">
              <a:extLst>
                <a:ext uri="{FF2B5EF4-FFF2-40B4-BE49-F238E27FC236}">
                  <a16:creationId xmlns:a16="http://schemas.microsoft.com/office/drawing/2014/main" id="{5BE439C4-3CF0-4F1E-8E8A-DAD2A880DDAA}"/>
                </a:ext>
              </a:extLst>
            </p:cNvPr>
            <p:cNvCxnSpPr>
              <a:cxnSpLocks noChangeShapeType="1"/>
              <a:stCxn id="57" idx="3"/>
              <a:endCxn id="52" idx="1"/>
            </p:cNvCxnSpPr>
            <p:nvPr/>
          </p:nvCxnSpPr>
          <p:spPr bwMode="auto">
            <a:xfrm>
              <a:off x="576" y="2904"/>
              <a:ext cx="192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2" name="AutoShape 38">
              <a:extLst>
                <a:ext uri="{FF2B5EF4-FFF2-40B4-BE49-F238E27FC236}">
                  <a16:creationId xmlns:a16="http://schemas.microsoft.com/office/drawing/2014/main" id="{133D7818-D5D0-4922-A7F4-CE6B484C433F}"/>
                </a:ext>
              </a:extLst>
            </p:cNvPr>
            <p:cNvCxnSpPr>
              <a:cxnSpLocks noChangeShapeType="1"/>
              <a:stCxn id="58" idx="3"/>
              <a:endCxn id="52" idx="1"/>
            </p:cNvCxnSpPr>
            <p:nvPr/>
          </p:nvCxnSpPr>
          <p:spPr bwMode="auto">
            <a:xfrm flipV="1">
              <a:off x="576" y="2904"/>
              <a:ext cx="192" cy="38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3" name="AutoShape 39">
              <a:extLst>
                <a:ext uri="{FF2B5EF4-FFF2-40B4-BE49-F238E27FC236}">
                  <a16:creationId xmlns:a16="http://schemas.microsoft.com/office/drawing/2014/main" id="{3A3D279E-BA25-40F4-946E-58733B4F3342}"/>
                </a:ext>
              </a:extLst>
            </p:cNvPr>
            <p:cNvCxnSpPr>
              <a:cxnSpLocks noChangeShapeType="1"/>
              <a:stCxn id="60" idx="2"/>
              <a:endCxn id="47" idx="0"/>
            </p:cNvCxnSpPr>
            <p:nvPr/>
          </p:nvCxnSpPr>
          <p:spPr bwMode="auto">
            <a:xfrm>
              <a:off x="2448" y="2592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4" name="AutoShape 40">
              <a:extLst>
                <a:ext uri="{FF2B5EF4-FFF2-40B4-BE49-F238E27FC236}">
                  <a16:creationId xmlns:a16="http://schemas.microsoft.com/office/drawing/2014/main" id="{1B3BC96F-1AAF-4BD4-8000-2B56692FF3FE}"/>
                </a:ext>
              </a:extLst>
            </p:cNvPr>
            <p:cNvCxnSpPr>
              <a:cxnSpLocks noChangeShapeType="1"/>
              <a:stCxn id="59" idx="2"/>
              <a:endCxn id="47" idx="0"/>
            </p:cNvCxnSpPr>
            <p:nvPr/>
          </p:nvCxnSpPr>
          <p:spPr bwMode="auto">
            <a:xfrm flipH="1">
              <a:off x="2664" y="2592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AutoShape 41">
              <a:extLst>
                <a:ext uri="{FF2B5EF4-FFF2-40B4-BE49-F238E27FC236}">
                  <a16:creationId xmlns:a16="http://schemas.microsoft.com/office/drawing/2014/main" id="{9C5ABECD-F073-42C8-A8E1-8046092752B4}"/>
                </a:ext>
              </a:extLst>
            </p:cNvPr>
            <p:cNvCxnSpPr>
              <a:cxnSpLocks noChangeShapeType="1"/>
              <a:stCxn id="61" idx="2"/>
              <a:endCxn id="49" idx="0"/>
            </p:cNvCxnSpPr>
            <p:nvPr/>
          </p:nvCxnSpPr>
          <p:spPr bwMode="auto">
            <a:xfrm>
              <a:off x="4470" y="2640"/>
              <a:ext cx="76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6" name="AutoShape 42">
              <a:extLst>
                <a:ext uri="{FF2B5EF4-FFF2-40B4-BE49-F238E27FC236}">
                  <a16:creationId xmlns:a16="http://schemas.microsoft.com/office/drawing/2014/main" id="{26FCF2DE-5B5A-474E-A6F6-7202B6D93A10}"/>
                </a:ext>
              </a:extLst>
            </p:cNvPr>
            <p:cNvCxnSpPr>
              <a:cxnSpLocks noChangeShapeType="1"/>
              <a:stCxn id="63" idx="1"/>
              <a:endCxn id="49" idx="3"/>
            </p:cNvCxnSpPr>
            <p:nvPr/>
          </p:nvCxnSpPr>
          <p:spPr bwMode="auto">
            <a:xfrm flipH="1">
              <a:off x="4800" y="2904"/>
              <a:ext cx="154" cy="0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7" name="AutoShape 49">
              <a:extLst>
                <a:ext uri="{FF2B5EF4-FFF2-40B4-BE49-F238E27FC236}">
                  <a16:creationId xmlns:a16="http://schemas.microsoft.com/office/drawing/2014/main" id="{CEA24178-E744-4C79-B017-43E57AB7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16"/>
              <a:ext cx="61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还书日期</a:t>
              </a:r>
            </a:p>
          </p:txBody>
        </p:sp>
        <p:sp>
          <p:nvSpPr>
            <p:cNvPr id="78" name="AutoShape 50">
              <a:extLst>
                <a:ext uri="{FF2B5EF4-FFF2-40B4-BE49-F238E27FC236}">
                  <a16:creationId xmlns:a16="http://schemas.microsoft.com/office/drawing/2014/main" id="{78079827-4E2E-4030-9C72-549915CD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61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428E5B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>
                  <a:solidFill>
                    <a:srgbClr val="545472"/>
                  </a:solidFill>
                  <a:latin typeface="宋体" panose="02010600030101010101" pitchFamily="2" charset="-122"/>
                </a:rPr>
                <a:t>借书日期</a:t>
              </a:r>
            </a:p>
          </p:txBody>
        </p:sp>
        <p:cxnSp>
          <p:nvCxnSpPr>
            <p:cNvPr id="79" name="AutoShape 51">
              <a:extLst>
                <a:ext uri="{FF2B5EF4-FFF2-40B4-BE49-F238E27FC236}">
                  <a16:creationId xmlns:a16="http://schemas.microsoft.com/office/drawing/2014/main" id="{C4095772-7EAF-49F2-95BC-2C6255929C97}"/>
                </a:ext>
              </a:extLst>
            </p:cNvPr>
            <p:cNvCxnSpPr>
              <a:cxnSpLocks noChangeShapeType="1"/>
              <a:stCxn id="53" idx="0"/>
              <a:endCxn id="78" idx="2"/>
            </p:cNvCxnSpPr>
            <p:nvPr/>
          </p:nvCxnSpPr>
          <p:spPr bwMode="auto">
            <a:xfrm flipV="1">
              <a:off x="1800" y="259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0" name="AutoShape 52">
              <a:extLst>
                <a:ext uri="{FF2B5EF4-FFF2-40B4-BE49-F238E27FC236}">
                  <a16:creationId xmlns:a16="http://schemas.microsoft.com/office/drawing/2014/main" id="{A676908D-320E-4BD2-8CA1-301396FE6660}"/>
                </a:ext>
              </a:extLst>
            </p:cNvPr>
            <p:cNvCxnSpPr>
              <a:cxnSpLocks noChangeShapeType="1"/>
              <a:stCxn id="53" idx="2"/>
              <a:endCxn id="77" idx="0"/>
            </p:cNvCxnSpPr>
            <p:nvPr/>
          </p:nvCxnSpPr>
          <p:spPr bwMode="auto">
            <a:xfrm>
              <a:off x="1800" y="3072"/>
              <a:ext cx="0" cy="14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11A968E3-431B-43B7-B89D-4EE0421F5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16"/>
              <a:ext cx="38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位置</a:t>
              </a:r>
            </a:p>
          </p:txBody>
        </p:sp>
        <p:sp>
          <p:nvSpPr>
            <p:cNvPr id="82" name="AutoShape 54">
              <a:extLst>
                <a:ext uri="{FF2B5EF4-FFF2-40B4-BE49-F238E27FC236}">
                  <a16:creationId xmlns:a16="http://schemas.microsoft.com/office/drawing/2014/main" id="{D006405B-50F7-4885-BF96-B8425016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16"/>
              <a:ext cx="374" cy="240"/>
            </a:xfrm>
            <a:prstGeom prst="roundRect">
              <a:avLst>
                <a:gd name="adj" fmla="val 35069"/>
              </a:avLst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en-US"/>
                <a:t>数量</a:t>
              </a:r>
            </a:p>
          </p:txBody>
        </p:sp>
        <p:cxnSp>
          <p:nvCxnSpPr>
            <p:cNvPr id="83" name="AutoShape 55">
              <a:extLst>
                <a:ext uri="{FF2B5EF4-FFF2-40B4-BE49-F238E27FC236}">
                  <a16:creationId xmlns:a16="http://schemas.microsoft.com/office/drawing/2014/main" id="{6C25C007-10E1-4FA8-9B78-74FC4EF84A21}"/>
                </a:ext>
              </a:extLst>
            </p:cNvPr>
            <p:cNvCxnSpPr>
              <a:cxnSpLocks noChangeShapeType="1"/>
              <a:stCxn id="47" idx="2"/>
              <a:endCxn id="82" idx="0"/>
            </p:cNvCxnSpPr>
            <p:nvPr/>
          </p:nvCxnSpPr>
          <p:spPr bwMode="auto">
            <a:xfrm flipH="1">
              <a:off x="2448" y="3024"/>
              <a:ext cx="216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AutoShape 56">
              <a:extLst>
                <a:ext uri="{FF2B5EF4-FFF2-40B4-BE49-F238E27FC236}">
                  <a16:creationId xmlns:a16="http://schemas.microsoft.com/office/drawing/2014/main" id="{121D5675-296E-4252-B6D4-9BAF32650199}"/>
                </a:ext>
              </a:extLst>
            </p:cNvPr>
            <p:cNvCxnSpPr>
              <a:cxnSpLocks noChangeShapeType="1"/>
              <a:stCxn id="47" idx="2"/>
              <a:endCxn id="81" idx="0"/>
            </p:cNvCxnSpPr>
            <p:nvPr/>
          </p:nvCxnSpPr>
          <p:spPr bwMode="auto">
            <a:xfrm>
              <a:off x="2664" y="3024"/>
              <a:ext cx="211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AutoShape 57">
              <a:extLst>
                <a:ext uri="{FF2B5EF4-FFF2-40B4-BE49-F238E27FC236}">
                  <a16:creationId xmlns:a16="http://schemas.microsoft.com/office/drawing/2014/main" id="{AF7267A1-24CC-47E8-8EB0-52BE03AFFA2B}"/>
                </a:ext>
              </a:extLst>
            </p:cNvPr>
            <p:cNvCxnSpPr>
              <a:cxnSpLocks noChangeShapeType="1"/>
              <a:stCxn id="49" idx="2"/>
              <a:endCxn id="64" idx="0"/>
            </p:cNvCxnSpPr>
            <p:nvPr/>
          </p:nvCxnSpPr>
          <p:spPr bwMode="auto">
            <a:xfrm>
              <a:off x="4536" y="3024"/>
              <a:ext cx="0" cy="19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AutoShape 58">
              <a:extLst>
                <a:ext uri="{FF2B5EF4-FFF2-40B4-BE49-F238E27FC236}">
                  <a16:creationId xmlns:a16="http://schemas.microsoft.com/office/drawing/2014/main" id="{03290210-E853-425A-8F3F-738E2D8DB3A1}"/>
                </a:ext>
              </a:extLst>
            </p:cNvPr>
            <p:cNvCxnSpPr>
              <a:cxnSpLocks noChangeShapeType="1"/>
              <a:stCxn id="65" idx="1"/>
              <a:endCxn id="49" idx="3"/>
            </p:cNvCxnSpPr>
            <p:nvPr/>
          </p:nvCxnSpPr>
          <p:spPr bwMode="auto">
            <a:xfrm flipH="1">
              <a:off x="4800" y="2520"/>
              <a:ext cx="154" cy="384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AutoShape 59">
              <a:extLst>
                <a:ext uri="{FF2B5EF4-FFF2-40B4-BE49-F238E27FC236}">
                  <a16:creationId xmlns:a16="http://schemas.microsoft.com/office/drawing/2014/main" id="{271DB9E1-5E83-43AF-9183-C1347FA12941}"/>
                </a:ext>
              </a:extLst>
            </p:cNvPr>
            <p:cNvCxnSpPr>
              <a:cxnSpLocks noChangeShapeType="1"/>
              <a:stCxn id="62" idx="1"/>
              <a:endCxn id="49" idx="3"/>
            </p:cNvCxnSpPr>
            <p:nvPr/>
          </p:nvCxnSpPr>
          <p:spPr bwMode="auto">
            <a:xfrm flipH="1" flipV="1">
              <a:off x="4800" y="2904"/>
              <a:ext cx="154" cy="432"/>
            </a:xfrm>
            <a:prstGeom prst="straightConnector1">
              <a:avLst/>
            </a:prstGeom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387DD4D-202E-4E47-BAEA-2A75B2EF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076700"/>
            <a:ext cx="8891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/>
              <a:t>借书人（</a:t>
            </a:r>
            <a:r>
              <a:rPr kumimoji="0" lang="zh-CN" altLang="en-US" sz="2400" u="sng"/>
              <a:t>借书证号</a:t>
            </a:r>
            <a:r>
              <a:rPr kumimoji="0" lang="zh-CN" altLang="en-US" sz="2400"/>
              <a:t>，姓名，单位）</a:t>
            </a:r>
            <a:r>
              <a:rPr kumimoji="0" lang="zh-CN" altLang="zh-CN" sz="2400"/>
              <a:t> </a:t>
            </a:r>
            <a:endParaRPr kumimoji="0" lang="zh-CN" altLang="zh-CN" sz="1800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/>
              <a:t>图书（</a:t>
            </a:r>
            <a:r>
              <a:rPr kumimoji="0" lang="zh-CN" altLang="en-US" sz="2400" u="sng"/>
              <a:t>书号</a:t>
            </a:r>
            <a:r>
              <a:rPr kumimoji="0" lang="zh-CN" altLang="en-US" sz="2400"/>
              <a:t>，书名，数量，位置，</a:t>
            </a:r>
            <a:r>
              <a:rPr kumimoji="0" lang="zh-CN" altLang="en-US" sz="2400" u="sng">
                <a:solidFill>
                  <a:srgbClr val="C00000"/>
                </a:solidFill>
              </a:rPr>
              <a:t>出版社名</a:t>
            </a:r>
            <a:r>
              <a:rPr kumimoji="0" lang="zh-CN" altLang="en-US" sz="2400"/>
              <a:t>）</a:t>
            </a:r>
            <a:r>
              <a:rPr kumimoji="0" lang="zh-CN" altLang="zh-CN" sz="2400"/>
              <a:t> </a:t>
            </a:r>
            <a:endParaRPr kumimoji="0" lang="zh-CN" altLang="zh-CN" sz="1800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/>
              <a:t>出版社（</a:t>
            </a:r>
            <a:r>
              <a:rPr kumimoji="0" lang="zh-CN" altLang="en-US" sz="2400" u="sng"/>
              <a:t>出版社名</a:t>
            </a:r>
            <a:r>
              <a:rPr kumimoji="0" lang="zh-CN" altLang="en-US" sz="2400"/>
              <a:t>，</a:t>
            </a:r>
            <a:r>
              <a:rPr kumimoji="0" lang="en-US" altLang="zh-CN" sz="2400"/>
              <a:t>Email</a:t>
            </a:r>
            <a:r>
              <a:rPr kumimoji="0" lang="zh-CN" altLang="en-US" sz="2400"/>
              <a:t>，电话，邮编，地址） </a:t>
            </a:r>
            <a:endParaRPr kumimoji="0" lang="zh-CN" altLang="en-US" sz="1800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/>
              <a:t>借阅（</a:t>
            </a:r>
            <a:r>
              <a:rPr kumimoji="0" lang="zh-CN" altLang="en-US" sz="2400" u="sng">
                <a:solidFill>
                  <a:srgbClr val="C00000"/>
                </a:solidFill>
              </a:rPr>
              <a:t>借书证号，书号</a:t>
            </a:r>
            <a:r>
              <a:rPr kumimoji="0" lang="zh-CN" altLang="en-US" sz="2400"/>
              <a:t>，借书日期，还书日期） </a:t>
            </a:r>
            <a:endParaRPr kumimoji="0" lang="zh-CN" altLang="en-US" sz="1800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4800">
              <a:latin typeface="Arial" panose="020B0604020202020204" pitchFamily="34" charset="0"/>
            </a:endParaRPr>
          </a:p>
        </p:txBody>
      </p:sp>
      <p:sp>
        <p:nvSpPr>
          <p:cNvPr id="57348" name="灯片编号占位符 45">
            <a:extLst>
              <a:ext uri="{FF2B5EF4-FFF2-40B4-BE49-F238E27FC236}">
                <a16:creationId xmlns:a16="http://schemas.microsoft.com/office/drawing/2014/main" id="{9C5D39B8-ED17-4097-ABAF-E631BBD0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B9EAC5-2030-44C3-95C8-B8528F997CAB}" type="slidenum">
              <a:rPr kumimoji="0" lang="zh-CN" altLang="en-US" sz="10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E6C33174-5492-4F56-9A0A-2AB951A0C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课堂小测试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DA633A99-E205-411D-86DD-7D9419653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数据库系统有哪些基本动作，如何将这些基本动作转化为基本运算，基本运算如何组合为查询语句</a:t>
            </a:r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28675" name="组合 13">
            <a:extLst>
              <a:ext uri="{FF2B5EF4-FFF2-40B4-BE49-F238E27FC236}">
                <a16:creationId xmlns:a16="http://schemas.microsoft.com/office/drawing/2014/main" id="{6BB91932-1760-4A45-A3A0-F6D3F79D47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7F5424-892A-4855-A160-D3CB697BDD9A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28677" name="Freeform 17">
              <a:extLst>
                <a:ext uri="{FF2B5EF4-FFF2-40B4-BE49-F238E27FC236}">
                  <a16:creationId xmlns:a16="http://schemas.microsoft.com/office/drawing/2014/main" id="{4CE050BC-F398-494C-BB10-CB11147EBF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编号占位符 3">
            <a:extLst>
              <a:ext uri="{FF2B5EF4-FFF2-40B4-BE49-F238E27FC236}">
                <a16:creationId xmlns:a16="http://schemas.microsoft.com/office/drawing/2014/main" id="{0586AE75-2F16-4BBC-8D3D-96546A2CC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0786E7-B6F6-43BA-B1F6-9256FBA907EB}" type="slidenum">
              <a:rPr lang="zh-CN" altLang="en-US"/>
              <a:pPr/>
              <a:t>37</a:t>
            </a:fld>
            <a:endParaRPr lang="zh-CN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E4D76FB-D17A-4D52-8D26-B8E8F2DFD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/>
            <a:r>
              <a:rPr kumimoji="1" lang="zh-CN" altLang="en-US" sz="2800" b="1" noProof="1"/>
              <a:t>基本知识：</a:t>
            </a:r>
          </a:p>
          <a:p>
            <a:pPr marL="1066800" lvl="1" indent="-609600"/>
            <a:r>
              <a:rPr kumimoji="1" lang="zh-CN" altLang="en-US" sz="2450" b="1" noProof="1">
                <a:cs typeface="+mn-ea"/>
              </a:rPr>
              <a:t>并、差、积、选择、投影、更名</a:t>
            </a:r>
            <a:endParaRPr kumimoji="1" lang="en-US" altLang="zh-CN" sz="2450" b="1" noProof="1">
              <a:cs typeface="+mn-ea"/>
            </a:endParaRPr>
          </a:p>
          <a:p>
            <a:pPr marL="1066800" lvl="1" indent="-609600"/>
            <a:r>
              <a:rPr lang="zh-CN" altLang="en-US" sz="2450" b="1" noProof="1">
                <a:cs typeface="+mn-ea"/>
              </a:rPr>
              <a:t>交、自然连接</a:t>
            </a:r>
            <a:endParaRPr lang="en-US" altLang="zh-CN" sz="2450" b="1" noProof="1">
              <a:cs typeface="+mn-ea"/>
            </a:endParaRPr>
          </a:p>
          <a:p>
            <a:pPr marL="1066800" lvl="1" indent="-609600"/>
            <a:r>
              <a:rPr kumimoji="1" lang="zh-CN" altLang="en-US" sz="2450" b="1" noProof="1">
                <a:cs typeface="+mn-ea"/>
              </a:rPr>
              <a:t>外连接</a:t>
            </a:r>
          </a:p>
          <a:p>
            <a:pPr marL="609600" indent="-609600"/>
            <a:r>
              <a:rPr kumimoji="1" lang="zh-CN" altLang="en-US" sz="2800" b="1" noProof="1"/>
              <a:t>扩展学习：</a:t>
            </a:r>
          </a:p>
          <a:p>
            <a:pPr marL="1066800" lvl="1" indent="-609600"/>
            <a:r>
              <a:rPr lang="zh-CN" altLang="en-US" sz="2450" b="1" noProof="1">
                <a:cs typeface="+mn-ea"/>
              </a:rPr>
              <a:t>书写关系代数的基本思维训练（以集合为中心）</a:t>
            </a:r>
          </a:p>
          <a:p>
            <a:pPr marL="609600" indent="-609600"/>
            <a:r>
              <a:rPr kumimoji="1" lang="zh-CN" altLang="en-US" sz="2800" b="1" noProof="1"/>
              <a:t>作业</a:t>
            </a:r>
          </a:p>
          <a:p>
            <a:pPr marL="990600" lvl="1" indent="-533400">
              <a:buFontTx/>
              <a:buNone/>
            </a:pPr>
            <a:r>
              <a:rPr kumimoji="1" lang="en-US" altLang="zh-CN" sz="2400" noProof="1">
                <a:cs typeface="+mn-ea"/>
              </a:rPr>
              <a:t>	</a:t>
            </a:r>
            <a:r>
              <a:rPr lang="zh-CN" altLang="en-US" sz="2400" dirty="0"/>
              <a:t>将</a:t>
            </a:r>
            <a:r>
              <a:rPr lang="en-US" altLang="zh-CN" sz="2400" dirty="0"/>
              <a:t>P159</a:t>
            </a:r>
            <a:r>
              <a:rPr lang="zh-CN" altLang="en-US" sz="2400" dirty="0"/>
              <a:t>的</a:t>
            </a:r>
            <a:r>
              <a:rPr lang="en-US" altLang="zh-CN" sz="2400" dirty="0"/>
              <a:t>7.15</a:t>
            </a:r>
            <a:r>
              <a:rPr lang="zh-CN" altLang="en-US" sz="2400" dirty="0"/>
              <a:t>某大学的</a:t>
            </a:r>
            <a:r>
              <a:rPr lang="en-US" altLang="zh-CN" sz="2400" dirty="0"/>
              <a:t>E-R</a:t>
            </a:r>
            <a:r>
              <a:rPr lang="zh-CN" altLang="en-US" sz="2400" dirty="0"/>
              <a:t>图转换为关系模式</a:t>
            </a:r>
            <a:endParaRPr kumimoji="1" lang="zh-CN" altLang="en-US" sz="2400" noProof="1">
              <a:cs typeface="+mn-ea"/>
            </a:endParaRPr>
          </a:p>
          <a:p>
            <a:pPr marL="609600" indent="-609600"/>
            <a:endParaRPr kumimoji="1" lang="zh-CN" altLang="en-US" sz="2400" noProof="1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D1B62E-6CFD-4911-8057-4C7EFACE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" y="260350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课程总结与作业安排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B17C646-5994-4A5B-84F1-B22F5D9AE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前测小问题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4B6F001D-8C92-4AA0-9DBB-A42F3354E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为什么要提出关系代数？</a:t>
            </a:r>
          </a:p>
        </p:txBody>
      </p:sp>
      <p:grpSp>
        <p:nvGrpSpPr>
          <p:cNvPr id="9219" name="组合 13">
            <a:extLst>
              <a:ext uri="{FF2B5EF4-FFF2-40B4-BE49-F238E27FC236}">
                <a16:creationId xmlns:a16="http://schemas.microsoft.com/office/drawing/2014/main" id="{FF45EB49-BEC5-4D7C-9108-62219E78AF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5288" y="98425"/>
            <a:ext cx="995362" cy="908050"/>
            <a:chOff x="4970854" y="2513407"/>
            <a:chExt cx="599448" cy="59944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083D7B9-AFA1-4DF4-B318-A234521E5BC2}"/>
                </a:ext>
              </a:extLst>
            </p:cNvPr>
            <p:cNvSpPr/>
            <p:nvPr/>
          </p:nvSpPr>
          <p:spPr>
            <a:xfrm>
              <a:off x="4970854" y="2513407"/>
              <a:ext cx="599448" cy="599448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rgbClr val="FDEBCD"/>
                </a:solidFill>
              </a:endParaRPr>
            </a:p>
          </p:txBody>
        </p:sp>
        <p:sp>
          <p:nvSpPr>
            <p:cNvPr id="9221" name="Freeform 17">
              <a:extLst>
                <a:ext uri="{FF2B5EF4-FFF2-40B4-BE49-F238E27FC236}">
                  <a16:creationId xmlns:a16="http://schemas.microsoft.com/office/drawing/2014/main" id="{30F0E04C-C529-405C-B7BE-D3A5B59AA6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10341" y="2641777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编号占位符 5">
            <a:extLst>
              <a:ext uri="{FF2B5EF4-FFF2-40B4-BE49-F238E27FC236}">
                <a16:creationId xmlns:a16="http://schemas.microsoft.com/office/drawing/2014/main" id="{5B4F608F-860A-4873-A412-8B46E2A2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97B12-3CDA-4709-BF3E-BD4C9FE1ADFD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546CC56-D426-441C-8C11-DFBC3623A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612900"/>
            <a:ext cx="8337550" cy="4811713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包含六种运算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select: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       	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选择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project: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           	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投影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union: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             	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set difference: 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000" b="1" dirty="0">
                <a:latin typeface="Times New Roman" panose="02020603050405020304" pitchFamily="18" charset="0"/>
              </a:rPr>
              <a:t> 	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差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Cartesian product: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×  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笛卡尔积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</a:rPr>
              <a:t>rename: 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          		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重命名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上次课已介绍，简略讨论和总结）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C5F03AD-EED3-4C88-A16D-737FD2FB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25426"/>
            <a:ext cx="7500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endParaRPr kumimoji="0"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kumimoji="0" lang="zh-CN" altLang="en-US" sz="2400" dirty="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基本的关系代数运算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B192D2BE-7234-48DD-822B-F9B6BDDA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927100"/>
            <a:ext cx="2825750" cy="1006475"/>
          </a:xfrm>
          <a:prstGeom prst="cloudCallout">
            <a:avLst>
              <a:gd name="adj1" fmla="val 50234"/>
              <a:gd name="adj2" fmla="val 667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>
                <a:solidFill>
                  <a:srgbClr val="2A2A39"/>
                </a:solidFill>
              </a:rPr>
              <a:t>基本关系代数指哪几种运算，为何叫基本？ </a:t>
            </a:r>
            <a:endParaRPr lang="zh-CN" altLang="en-US">
              <a:solidFill>
                <a:srgbClr val="2A2A3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编号占位符 5">
            <a:extLst>
              <a:ext uri="{FF2B5EF4-FFF2-40B4-BE49-F238E27FC236}">
                <a16:creationId xmlns:a16="http://schemas.microsoft.com/office/drawing/2014/main" id="{6891BE40-8DB4-4A83-995F-7A0DC150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F1FFD-3FB3-48F0-BD0F-173D348D2DEE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2F3456CC-50D9-4B69-B1E8-07EA0241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1030288"/>
            <a:ext cx="7772400" cy="554037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zh-CN" altLang="en-US" sz="2000" b="1">
                <a:solidFill>
                  <a:srgbClr val="2A2A39"/>
                </a:solidFill>
                <a:latin typeface="Times New Roman" panose="02020603050405020304" pitchFamily="18" charset="0"/>
              </a:rPr>
              <a:t>可以，因为结果仍为关系 </a:t>
            </a:r>
            <a:r>
              <a:rPr lang="en-US" altLang="zh-CN" sz="2000" b="1">
                <a:solidFill>
                  <a:srgbClr val="2A2A3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2A2A39"/>
                </a:solidFill>
                <a:latin typeface="Times New Roman" panose="02020603050405020304" pitchFamily="18" charset="0"/>
              </a:rPr>
              <a:t>基本运算的查询能力已很强</a:t>
            </a:r>
            <a:r>
              <a:rPr lang="en-US" altLang="zh-CN" sz="2000" b="1">
                <a:solidFill>
                  <a:srgbClr val="2A2A39"/>
                </a:solidFill>
                <a:latin typeface="Times New Roman" panose="02020603050405020304" pitchFamily="18" charset="0"/>
              </a:rPr>
              <a:t>)</a:t>
            </a:r>
            <a:endParaRPr lang="zh-CN" altLang="zh-CN" sz="2000" b="1">
              <a:solidFill>
                <a:srgbClr val="2A2A39"/>
              </a:solidFill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9729C15-2D10-49C2-ACDA-40BF5A4F8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462088"/>
            <a:ext cx="7907338" cy="4038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根据</a:t>
            </a:r>
            <a:r>
              <a:rPr lang="en-US" altLang="zh-CN" sz="2000" b="1">
                <a:latin typeface="Times New Roman" panose="02020603050405020304" pitchFamily="18" charset="0"/>
              </a:rPr>
              <a:t>instructor</a:t>
            </a:r>
            <a:r>
              <a:rPr lang="zh-CN" altLang="en-US" sz="2000" b="1">
                <a:latin typeface="Times New Roman" panose="02020603050405020304" pitchFamily="18" charset="0"/>
              </a:rPr>
              <a:t>找出最高的工资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Step 1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: find instructor salaries that are less than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	 some other instructor salary (i.e. not maximum)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using a copy of 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instructor 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under a new name 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</a:rPr>
              <a:t>instructor.salary</a:t>
            </a:r>
            <a:r>
              <a:rPr lang="en-US" altLang="zh-CN" sz="16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instructor.salary &lt; d.salary  </a:t>
            </a:r>
            <a:b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zh-CN" sz="2000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i="1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000" b="1" i="1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(instructor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)))</a:t>
            </a:r>
            <a:r>
              <a:rPr lang="en-US" altLang="zh-CN" sz="2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Step 2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: Find the largest salary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</a:rPr>
              <a:t>salary 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(instructor)  – </a:t>
            </a:r>
            <a:b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18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</a:rPr>
              <a:t>instructor.salary</a:t>
            </a:r>
            <a:r>
              <a:rPr lang="en-US" altLang="zh-CN" sz="16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instructor.salary &lt; d.salary  </a:t>
            </a:r>
            <a:b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baseline="-2500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instructor</a:t>
            </a:r>
            <a:r>
              <a:rPr lang="en-US" altLang="zh-CN" sz="2000" b="1" i="1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600" b="1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(instructor</a:t>
            </a:r>
            <a:r>
              <a:rPr lang="en-US" altLang="zh-CN" sz="2000" b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))) </a:t>
            </a:r>
            <a:endParaRPr lang="zh-CN" altLang="zh-CN" sz="2000" b="1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8436" name="组 4">
            <a:extLst>
              <a:ext uri="{FF2B5EF4-FFF2-40B4-BE49-F238E27FC236}">
                <a16:creationId xmlns:a16="http://schemas.microsoft.com/office/drawing/2014/main" id="{1E094AA3-9CDD-4C2A-8210-0F367F3642ED}"/>
              </a:ext>
            </a:extLst>
          </p:cNvPr>
          <p:cNvGrpSpPr>
            <a:grpSpLocks/>
          </p:cNvGrpSpPr>
          <p:nvPr/>
        </p:nvGrpSpPr>
        <p:grpSpPr bwMode="auto">
          <a:xfrm>
            <a:off x="4362450" y="4481513"/>
            <a:ext cx="3024188" cy="1689100"/>
            <a:chOff x="4138807" y="4481981"/>
            <a:chExt cx="3024187" cy="1689381"/>
          </a:xfrm>
        </p:grpSpPr>
        <p:sp>
          <p:nvSpPr>
            <p:cNvPr id="18448" name="Rectangle 15">
              <a:extLst>
                <a:ext uri="{FF2B5EF4-FFF2-40B4-BE49-F238E27FC236}">
                  <a16:creationId xmlns:a16="http://schemas.microsoft.com/office/drawing/2014/main" id="{8306F9D3-BA6C-40EE-B283-83AED2BF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256" y="4481981"/>
              <a:ext cx="273050" cy="28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33400" indent="-5334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400" b="0">
                  <a:solidFill>
                    <a:srgbClr val="428E5B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pic>
          <p:nvPicPr>
            <p:cNvPr id="18449" name="Picture 3" descr="2">
              <a:extLst>
                <a:ext uri="{FF2B5EF4-FFF2-40B4-BE49-F238E27FC236}">
                  <a16:creationId xmlns:a16="http://schemas.microsoft.com/office/drawing/2014/main" id="{6361619A-8D62-4CEA-B150-BA8657C3E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807" y="4701337"/>
              <a:ext cx="3024187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7" name="Group 34">
            <a:extLst>
              <a:ext uri="{FF2B5EF4-FFF2-40B4-BE49-F238E27FC236}">
                <a16:creationId xmlns:a16="http://schemas.microsoft.com/office/drawing/2014/main" id="{ACBB71DA-1A0F-4B4A-A5BD-2D56A77D7475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459288"/>
            <a:ext cx="3059112" cy="1722437"/>
            <a:chOff x="862" y="2931"/>
            <a:chExt cx="1927" cy="1085"/>
          </a:xfrm>
        </p:grpSpPr>
        <p:sp>
          <p:nvSpPr>
            <p:cNvPr id="18446" name="Rectangle 30">
              <a:extLst>
                <a:ext uri="{FF2B5EF4-FFF2-40B4-BE49-F238E27FC236}">
                  <a16:creationId xmlns:a16="http://schemas.microsoft.com/office/drawing/2014/main" id="{85C1EA10-5FD3-4C72-9DD0-5A071FECB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931"/>
              <a:ext cx="54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33400" indent="-5334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400" b="0">
                  <a:solidFill>
                    <a:srgbClr val="428E5B"/>
                  </a:solidFill>
                  <a:latin typeface="Times New Roman" panose="02020603050405020304" pitchFamily="18" charset="0"/>
                </a:rPr>
                <a:t>instructor</a:t>
              </a:r>
            </a:p>
          </p:txBody>
        </p:sp>
        <p:pic>
          <p:nvPicPr>
            <p:cNvPr id="18447" name="Picture 3" descr="2">
              <a:extLst>
                <a:ext uri="{FF2B5EF4-FFF2-40B4-BE49-F238E27FC236}">
                  <a16:creationId xmlns:a16="http://schemas.microsoft.com/office/drawing/2014/main" id="{34AA2CEF-4E13-46C1-9B08-8FF6CE454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3090"/>
              <a:ext cx="1905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36" name="Rectangle 36">
            <a:extLst>
              <a:ext uri="{FF2B5EF4-FFF2-40B4-BE49-F238E27FC236}">
                <a16:creationId xmlns:a16="http://schemas.microsoft.com/office/drawing/2014/main" id="{66066C33-F460-4EA6-A242-2F54252D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2513013"/>
            <a:ext cx="327342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找出非最大工资的工资集合！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如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zh-CN" altLang="en-US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因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</a:rPr>
              <a:t>nstructor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.90000&lt;d.92000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90000</a:t>
            </a:r>
            <a:r>
              <a:rPr kumimoji="0" lang="zh-CN" altLang="en-US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在此集合中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zh-CN" altLang="en-US" sz="1600" b="0">
              <a:solidFill>
                <a:srgbClr val="428E5B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37" name="Rectangle 37">
            <a:extLst>
              <a:ext uri="{FF2B5EF4-FFF2-40B4-BE49-F238E27FC236}">
                <a16:creationId xmlns:a16="http://schemas.microsoft.com/office/drawing/2014/main" id="{ECD45D63-6791-4705-AA7B-C9A5D9E1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4210050"/>
            <a:ext cx="31115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找出最大工资！</a:t>
            </a:r>
            <a:r>
              <a:rPr kumimoji="0" lang="en-US" altLang="zh-CN" sz="1600" b="0">
                <a:solidFill>
                  <a:srgbClr val="428E5B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(95000)</a:t>
            </a:r>
            <a:endParaRPr kumimoji="0" lang="zh-CN" altLang="en-US" sz="1600" b="0">
              <a:solidFill>
                <a:srgbClr val="428E5B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0" name="Rectangle 39">
            <a:extLst>
              <a:ext uri="{FF2B5EF4-FFF2-40B4-BE49-F238E27FC236}">
                <a16:creationId xmlns:a16="http://schemas.microsoft.com/office/drawing/2014/main" id="{20D02C6E-32D7-4A6A-B8C5-13DB7635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58738"/>
            <a:ext cx="466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8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基本运算的复合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0DB8AA-431C-46E6-B6B8-51BF035F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6199188"/>
            <a:ext cx="8426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zh-CN" altLang="en-US" sz="2000">
                <a:solidFill>
                  <a:srgbClr val="2A2A39"/>
                </a:solidFill>
                <a:latin typeface="Times New Roman" panose="02020603050405020304" pitchFamily="18" charset="0"/>
              </a:rPr>
              <a:t>关系代数是一种</a:t>
            </a:r>
            <a:r>
              <a:rPr kumimoji="0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过程化</a:t>
            </a:r>
            <a:r>
              <a:rPr kumimoji="0" lang="zh-CN" altLang="en-US" sz="2000">
                <a:solidFill>
                  <a:srgbClr val="2A2A39"/>
                </a:solidFill>
                <a:latin typeface="Times New Roman" panose="02020603050405020304" pitchFamily="18" charset="0"/>
              </a:rPr>
              <a:t>的查询语言</a:t>
            </a:r>
            <a:r>
              <a:rPr kumimoji="0" lang="en-US" altLang="zh-CN" sz="2000">
                <a:solidFill>
                  <a:srgbClr val="2A2A39"/>
                </a:solidFill>
                <a:latin typeface="Times New Roman" panose="02020603050405020304" pitchFamily="18" charset="0"/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  <a:latin typeface="Times New Roman" panose="02020603050405020304" pitchFamily="18" charset="0"/>
              </a:rPr>
              <a:t>为什么这么说？</a:t>
            </a:r>
            <a:r>
              <a:rPr kumimoji="0" lang="en-US" altLang="zh-CN" sz="2000">
                <a:solidFill>
                  <a:srgbClr val="2A2A3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3427772-EAD5-4153-8206-36597551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1838"/>
            <a:ext cx="2765425" cy="769937"/>
          </a:xfrm>
          <a:prstGeom prst="cloudCallout">
            <a:avLst>
              <a:gd name="adj1" fmla="val 50234"/>
              <a:gd name="adj2" fmla="val 667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＊这两个复合运算的结果是什么</a:t>
            </a:r>
            <a:r>
              <a:rPr lang="zh-CN" altLang="zh-CN">
                <a:solidFill>
                  <a:srgbClr val="2A2A39"/>
                </a:solidFill>
              </a:rPr>
              <a:t>？ </a:t>
            </a:r>
            <a:endParaRPr lang="zh-CN" altLang="en-US">
              <a:solidFill>
                <a:srgbClr val="2A2A39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5CF2574A-E99F-4409-BF95-C2BBBD60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1497013"/>
            <a:ext cx="2765425" cy="768350"/>
          </a:xfrm>
          <a:prstGeom prst="cloudCallout">
            <a:avLst>
              <a:gd name="adj1" fmla="val 50234"/>
              <a:gd name="adj2" fmla="val 667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＊基本运算可用复合使用吗</a:t>
            </a:r>
            <a:r>
              <a:rPr lang="zh-CN" altLang="zh-CN">
                <a:solidFill>
                  <a:srgbClr val="2A2A39"/>
                </a:solidFill>
              </a:rPr>
              <a:t>？ </a:t>
            </a:r>
            <a:endParaRPr lang="zh-CN" altLang="en-US">
              <a:solidFill>
                <a:srgbClr val="2A2A39"/>
              </a:solidFill>
            </a:endParaRPr>
          </a:p>
        </p:txBody>
      </p:sp>
      <p:sp>
        <p:nvSpPr>
          <p:cNvPr id="18444" name="矩形 3">
            <a:extLst>
              <a:ext uri="{FF2B5EF4-FFF2-40B4-BE49-F238E27FC236}">
                <a16:creationId xmlns:a16="http://schemas.microsoft.com/office/drawing/2014/main" id="{02FDC837-3AA5-48D6-B488-A5970011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7556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0" lang="zh-CN" altLang="en-US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5" name="矩形 5">
            <a:extLst>
              <a:ext uri="{FF2B5EF4-FFF2-40B4-BE49-F238E27FC236}">
                <a16:creationId xmlns:a16="http://schemas.microsoft.com/office/drawing/2014/main" id="{29567A52-66D5-49E5-8231-31A49CDD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92075"/>
            <a:ext cx="1878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36" grpId="0"/>
      <p:bldP spid="15363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编号占位符 5">
            <a:extLst>
              <a:ext uri="{FF2B5EF4-FFF2-40B4-BE49-F238E27FC236}">
                <a16:creationId xmlns:a16="http://schemas.microsoft.com/office/drawing/2014/main" id="{EACE253E-2974-4D41-B57C-A61F3995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489EB-A103-4A2D-8C1C-76BACA84F012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A918379-C0E0-4A58-B879-634AEF840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0525"/>
            <a:ext cx="7772400" cy="842963"/>
          </a:xfrm>
        </p:spPr>
        <p:txBody>
          <a:bodyPr/>
          <a:lstStyle/>
          <a:p>
            <a:r>
              <a:rPr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2F7E6E1E-F6F3-4D0E-A195-678E86EF1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46163"/>
            <a:ext cx="7848600" cy="6985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Find the names of all instructors in the Physics department, along with the </a:t>
            </a:r>
            <a:r>
              <a:rPr lang="en-US" altLang="zh-CN" sz="2400" i="1">
                <a:latin typeface="Times New Roman" panose="02020603050405020304" pitchFamily="18" charset="0"/>
              </a:rPr>
              <a:t>course_id</a:t>
            </a:r>
            <a:r>
              <a:rPr lang="en-US" altLang="zh-CN" sz="2400">
                <a:latin typeface="Times New Roman" panose="02020603050405020304" pitchFamily="18" charset="0"/>
              </a:rPr>
              <a:t> of all courses they have taught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（找出物理学院的老师和他们所教授的课程）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B60A401-F6A1-497E-9CE4-BAF6CD14B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5563" y="2136775"/>
            <a:ext cx="8661401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n-US" altLang="zh-CN" sz="1800">
                <a:latin typeface="Helvetica" panose="020B0604020202020204" pitchFamily="34" charset="0"/>
              </a:rPr>
              <a:t>Query 1    </a:t>
            </a:r>
            <a:r>
              <a:rPr lang="en-US" altLang="zh-CN" sz="1800">
                <a:solidFill>
                  <a:srgbClr val="2A2A39"/>
                </a:solidFill>
              </a:rPr>
              <a:t> (</a:t>
            </a:r>
            <a:r>
              <a:rPr lang="zh-CN" altLang="en-US" sz="1800">
                <a:solidFill>
                  <a:srgbClr val="2A2A39"/>
                </a:solidFill>
              </a:rPr>
              <a:t>方式</a:t>
            </a:r>
            <a:r>
              <a:rPr lang="en-US" altLang="zh-CN" sz="1800">
                <a:solidFill>
                  <a:srgbClr val="2A2A39"/>
                </a:solidFill>
              </a:rPr>
              <a:t>1)</a:t>
            </a:r>
            <a:br>
              <a:rPr lang="en-US" altLang="zh-CN" sz="1800" b="0">
                <a:solidFill>
                  <a:srgbClr val="2A2A39"/>
                </a:solidFill>
              </a:rPr>
            </a:br>
            <a:r>
              <a:rPr lang="en-US" altLang="zh-CN" sz="1600" b="0">
                <a:latin typeface="Helvetica" panose="020B0604020202020204" pitchFamily="34" charset="0"/>
              </a:rPr>
              <a:t>  </a:t>
            </a:r>
            <a: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0" i="1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instructor.ID,course_id</a:t>
            </a:r>
            <a:r>
              <a:rPr lang="en-US" altLang="zh-CN" sz="2400" b="0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400" b="0" i="1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dept_name=“</a:t>
            </a:r>
            <a:r>
              <a:rPr lang="en-US" altLang="zh-CN" sz="2400" b="0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Physics”</a:t>
            </a:r>
            <a:r>
              <a:rPr lang="en-US" altLang="zh-CN" b="0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b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       </a:t>
            </a:r>
            <a:r>
              <a:rPr lang="en-US" altLang="zh-CN" sz="2400" b="0" i="1" baseline="-2500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instructor.ID=teaches.ID</a:t>
            </a:r>
            <a:r>
              <a:rPr lang="en-US" altLang="zh-CN" sz="24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0" i="1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zh-CN" sz="20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x </a:t>
            </a:r>
            <a:r>
              <a:rPr lang="en-US" altLang="zh-CN" sz="2000" b="0" i="1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teaches</a:t>
            </a:r>
            <a:r>
              <a:rPr lang="en-US" altLang="zh-CN" sz="2000" b="0">
                <a:solidFill>
                  <a:srgbClr val="0066FF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)))</a:t>
            </a:r>
            <a:endParaRPr lang="en-US" altLang="zh-CN" sz="1800" b="0">
              <a:solidFill>
                <a:srgbClr val="0066FF"/>
              </a:solidFill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rgbClr val="0066FF"/>
              </a:solidFill>
              <a:latin typeface="Helvetica" panose="020B0604020202020204" pitchFamily="34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95C3DA28-7AC7-47B1-8A56-6846DF26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213" y="3230563"/>
            <a:ext cx="8147051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93750" indent="-3365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lang="en-US" altLang="zh-CN" sz="1800">
                <a:latin typeface="Helvetica" panose="020B0604020202020204" pitchFamily="34" charset="0"/>
              </a:rPr>
              <a:t>Query 2</a:t>
            </a:r>
            <a:r>
              <a:rPr lang="zh-CN" altLang="en-US" sz="1800">
                <a:latin typeface="Helvetica" panose="020B0604020202020204" pitchFamily="34" charset="0"/>
              </a:rPr>
              <a:t>＊</a:t>
            </a:r>
            <a:r>
              <a:rPr lang="en-US" altLang="zh-CN" sz="1800">
                <a:latin typeface="Helvetica" panose="020B0604020202020204" pitchFamily="34" charset="0"/>
              </a:rPr>
              <a:t> </a:t>
            </a:r>
            <a:r>
              <a:rPr lang="en-US" altLang="zh-CN" sz="1800">
                <a:solidFill>
                  <a:srgbClr val="2A2A39"/>
                </a:solidFill>
              </a:rPr>
              <a:t>(</a:t>
            </a:r>
            <a:r>
              <a:rPr lang="zh-CN" altLang="en-US" sz="1800">
                <a:solidFill>
                  <a:srgbClr val="2A2A39"/>
                </a:solidFill>
              </a:rPr>
              <a:t>方式</a:t>
            </a:r>
            <a:r>
              <a:rPr lang="en-US" altLang="zh-CN" sz="1800">
                <a:solidFill>
                  <a:srgbClr val="2A2A39"/>
                </a:solidFill>
              </a:rPr>
              <a:t>2) </a:t>
            </a:r>
            <a:br>
              <a:rPr lang="en-US" altLang="zh-CN" sz="1800">
                <a:solidFill>
                  <a:srgbClr val="2A2A39"/>
                </a:solidFill>
              </a:rPr>
            </a:br>
            <a: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0" i="1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instructor.ID,course_id</a:t>
            </a:r>
            <a:r>
              <a:rPr lang="en-US" altLang="zh-CN" b="0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400" b="0" i="1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instructor.ID=teaches.ID</a:t>
            </a:r>
            <a:r>
              <a:rPr lang="en-US" altLang="zh-CN" b="0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b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altLang="zh-CN" sz="2400" b="0" i="1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dept_name=“</a:t>
            </a:r>
            <a:r>
              <a:rPr lang="en-US" altLang="zh-CN" sz="2400" b="0" baseline="-2500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Physics”</a:t>
            </a:r>
            <a:r>
              <a:rPr lang="en-US" altLang="zh-CN" sz="24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0" i="1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instructor)</a:t>
            </a:r>
            <a:r>
              <a:rPr lang="en-US" altLang="zh-CN" sz="20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x </a:t>
            </a:r>
            <a:r>
              <a:rPr lang="en-US" altLang="zh-CN" sz="2000" b="0" i="1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teaches</a:t>
            </a:r>
            <a:r>
              <a:rPr lang="en-US" altLang="zh-CN" sz="2000" b="0">
                <a:solidFill>
                  <a:srgbClr val="2A2A39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))</a:t>
            </a:r>
            <a:endParaRPr lang="en-US" altLang="zh-CN" sz="1800" b="0">
              <a:solidFill>
                <a:srgbClr val="2A2A39"/>
              </a:solidFill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rgbClr val="0066FF"/>
              </a:solidFill>
              <a:latin typeface="Helvetica" panose="020B0604020202020204" pitchFamily="34" charset="0"/>
            </a:endParaRPr>
          </a:p>
        </p:txBody>
      </p:sp>
      <p:grpSp>
        <p:nvGrpSpPr>
          <p:cNvPr id="19462" name="Group 6">
            <a:extLst>
              <a:ext uri="{FF2B5EF4-FFF2-40B4-BE49-F238E27FC236}">
                <a16:creationId xmlns:a16="http://schemas.microsoft.com/office/drawing/2014/main" id="{4B310693-39ED-4D12-A5E4-DCDCA8F894F4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4416425"/>
            <a:ext cx="3411538" cy="2052638"/>
            <a:chOff x="862" y="2916"/>
            <a:chExt cx="1927" cy="1100"/>
          </a:xfrm>
        </p:grpSpPr>
        <p:sp>
          <p:nvSpPr>
            <p:cNvPr id="19468" name="Rectangle 7">
              <a:extLst>
                <a:ext uri="{FF2B5EF4-FFF2-40B4-BE49-F238E27FC236}">
                  <a16:creationId xmlns:a16="http://schemas.microsoft.com/office/drawing/2014/main" id="{560B0962-4376-46FD-89DB-89EBE508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916"/>
              <a:ext cx="6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33400" indent="-5334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600" b="0">
                  <a:solidFill>
                    <a:srgbClr val="428E5B"/>
                  </a:solidFill>
                  <a:latin typeface="Times New Roman" panose="02020603050405020304" pitchFamily="18" charset="0"/>
                </a:rPr>
                <a:t>instructor</a:t>
              </a:r>
            </a:p>
          </p:txBody>
        </p:sp>
        <p:pic>
          <p:nvPicPr>
            <p:cNvPr id="19469" name="Picture 3" descr="2">
              <a:extLst>
                <a:ext uri="{FF2B5EF4-FFF2-40B4-BE49-F238E27FC236}">
                  <a16:creationId xmlns:a16="http://schemas.microsoft.com/office/drawing/2014/main" id="{A152B476-2C5C-4A88-9B27-43E5210C5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3090"/>
              <a:ext cx="1905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3" name="Group 11">
            <a:extLst>
              <a:ext uri="{FF2B5EF4-FFF2-40B4-BE49-F238E27FC236}">
                <a16:creationId xmlns:a16="http://schemas.microsoft.com/office/drawing/2014/main" id="{D7379B41-1F7A-4B2B-88AA-03ABCF997549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3259138"/>
            <a:ext cx="3214687" cy="3209925"/>
            <a:chOff x="3565" y="1992"/>
            <a:chExt cx="1832" cy="1801"/>
          </a:xfrm>
        </p:grpSpPr>
        <p:pic>
          <p:nvPicPr>
            <p:cNvPr id="19466" name="Picture 3" descr="2">
              <a:extLst>
                <a:ext uri="{FF2B5EF4-FFF2-40B4-BE49-F238E27FC236}">
                  <a16:creationId xmlns:a16="http://schemas.microsoft.com/office/drawing/2014/main" id="{A71A9194-3F68-4EA6-8C12-BB39E9E5C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" y="2136"/>
              <a:ext cx="1792" cy="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Rectangle 10">
              <a:extLst>
                <a:ext uri="{FF2B5EF4-FFF2-40B4-BE49-F238E27FC236}">
                  <a16:creationId xmlns:a16="http://schemas.microsoft.com/office/drawing/2014/main" id="{30580AC6-A90C-4A77-97BD-301231F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992"/>
              <a:ext cx="4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533400" indent="-5334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r>
                <a:rPr kumimoji="0" lang="en-US" altLang="zh-CN" sz="1600" b="0">
                  <a:solidFill>
                    <a:srgbClr val="428E5B"/>
                  </a:solidFill>
                  <a:latin typeface="Times New Roman" panose="02020603050405020304" pitchFamily="18" charset="0"/>
                </a:rPr>
                <a:t>teaches</a:t>
              </a:r>
            </a:p>
          </p:txBody>
        </p:sp>
      </p:grpSp>
      <p:sp>
        <p:nvSpPr>
          <p:cNvPr id="15" name="AutoShape 5">
            <a:extLst>
              <a:ext uri="{FF2B5EF4-FFF2-40B4-BE49-F238E27FC236}">
                <a16:creationId xmlns:a16="http://schemas.microsoft.com/office/drawing/2014/main" id="{0F0583AC-B65A-40B2-9B70-D6C1D0DD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2151063"/>
            <a:ext cx="2765425" cy="769937"/>
          </a:xfrm>
          <a:prstGeom prst="cloudCallout">
            <a:avLst>
              <a:gd name="adj1" fmla="val 50234"/>
              <a:gd name="adj2" fmla="val 6671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＊这两个复合运算的结果是什么</a:t>
            </a:r>
            <a:r>
              <a:rPr lang="zh-CN" altLang="zh-CN">
                <a:solidFill>
                  <a:srgbClr val="2A2A39"/>
                </a:solidFill>
              </a:rPr>
              <a:t>？ </a:t>
            </a:r>
            <a:endParaRPr lang="zh-CN" altLang="en-US">
              <a:solidFill>
                <a:srgbClr val="2A2A39"/>
              </a:solidFill>
            </a:endParaRPr>
          </a:p>
        </p:txBody>
      </p:sp>
      <p:sp>
        <p:nvSpPr>
          <p:cNvPr id="19465" name="矩形 15">
            <a:extLst>
              <a:ext uri="{FF2B5EF4-FFF2-40B4-BE49-F238E27FC236}">
                <a16:creationId xmlns:a16="http://schemas.microsoft.com/office/drawing/2014/main" id="{C412C7E1-94DA-4CD3-B783-CF6F0724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22238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kumimoji="0" lang="zh-CN" altLang="en-US" sz="24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基本运算的复合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编号占位符 5">
            <a:extLst>
              <a:ext uri="{FF2B5EF4-FFF2-40B4-BE49-F238E27FC236}">
                <a16:creationId xmlns:a16="http://schemas.microsoft.com/office/drawing/2014/main" id="{5797CA33-6FC4-4C70-A714-A8C8E1C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C53D3-D8EC-4A82-A850-B8C78C11A030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4BA76A6-CF08-4EEB-A32C-40315C799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063" y="941388"/>
            <a:ext cx="6838950" cy="842962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（一）集合交运算</a:t>
            </a:r>
            <a:b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(Set Intersection Operation)</a:t>
            </a:r>
            <a:endParaRPr lang="zh-CN" altLang="en-US" sz="2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77217DA-D155-4837-9285-E4F6D5D1F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8063" y="3536950"/>
            <a:ext cx="7848600" cy="2381250"/>
          </a:xfrm>
        </p:spPr>
        <p:txBody>
          <a:bodyPr/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形式化定义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= {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i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</a:p>
          <a:p>
            <a:r>
              <a:rPr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限制条件</a:t>
            </a:r>
            <a:r>
              <a:rPr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(Assume)</a:t>
            </a:r>
            <a:r>
              <a:rPr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  <a:endParaRPr lang="en-US" altLang="zh-CN" sz="2000" b="1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sz="1800" b="1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1800" b="1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have the </a:t>
            </a:r>
            <a:r>
              <a:rPr lang="en-US" altLang="zh-CN" sz="1800" b="1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same arity</a:t>
            </a:r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（相同属性数量）</a:t>
            </a:r>
            <a:endParaRPr lang="en-US" altLang="zh-CN" sz="1800" b="1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attributes of </a:t>
            </a:r>
            <a:r>
              <a:rPr lang="en-US" altLang="zh-CN" sz="1800" b="1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and </a:t>
            </a:r>
            <a:r>
              <a:rPr lang="en-US" altLang="zh-CN" sz="1800" b="1" i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are compatible</a:t>
            </a:r>
            <a:r>
              <a:rPr lang="zh-CN" altLang="en-US" sz="1800" b="1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（属性相匹配）</a:t>
            </a:r>
            <a:endParaRPr lang="en-US" altLang="zh-CN" sz="1800" b="1">
              <a:solidFill>
                <a:srgbClr val="2A2A3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901" name="AutoShape 5">
            <a:extLst>
              <a:ext uri="{FF2B5EF4-FFF2-40B4-BE49-F238E27FC236}">
                <a16:creationId xmlns:a16="http://schemas.microsoft.com/office/drawing/2014/main" id="{064EC8FB-08E3-455F-9599-5E30311A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090613"/>
            <a:ext cx="2520950" cy="815975"/>
          </a:xfrm>
          <a:prstGeom prst="cloudCallout">
            <a:avLst>
              <a:gd name="adj1" fmla="val -41968"/>
              <a:gd name="adj2" fmla="val 8896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何谓交运算，结果是什么？</a:t>
            </a:r>
          </a:p>
        </p:txBody>
      </p:sp>
      <p:grpSp>
        <p:nvGrpSpPr>
          <p:cNvPr id="21509" name="Group 37">
            <a:extLst>
              <a:ext uri="{FF2B5EF4-FFF2-40B4-BE49-F238E27FC236}">
                <a16:creationId xmlns:a16="http://schemas.microsoft.com/office/drawing/2014/main" id="{AB725234-F5AD-4308-ADF6-3B962AEFAAA4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2060575"/>
            <a:ext cx="6834187" cy="1547813"/>
            <a:chOff x="609" y="1298"/>
            <a:chExt cx="4304" cy="975"/>
          </a:xfrm>
        </p:grpSpPr>
        <p:grpSp>
          <p:nvGrpSpPr>
            <p:cNvPr id="21515" name="Group 6">
              <a:extLst>
                <a:ext uri="{FF2B5EF4-FFF2-40B4-BE49-F238E27FC236}">
                  <a16:creationId xmlns:a16="http://schemas.microsoft.com/office/drawing/2014/main" id="{4132C6A6-990D-4FCA-BD0D-F26754A8B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1316"/>
              <a:ext cx="477" cy="957"/>
              <a:chOff x="1859" y="754"/>
              <a:chExt cx="477" cy="957"/>
            </a:xfrm>
          </p:grpSpPr>
          <p:sp>
            <p:nvSpPr>
              <p:cNvPr id="21534" name="Rectangle 7">
                <a:extLst>
                  <a:ext uri="{FF2B5EF4-FFF2-40B4-BE49-F238E27FC236}">
                    <a16:creationId xmlns:a16="http://schemas.microsoft.com/office/drawing/2014/main" id="{0F9788F4-70FF-4E89-9BC5-B472DAFB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754"/>
                <a:ext cx="454" cy="22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35" name="Text Box 8">
                <a:extLst>
                  <a:ext uri="{FF2B5EF4-FFF2-40B4-BE49-F238E27FC236}">
                    <a16:creationId xmlns:a16="http://schemas.microsoft.com/office/drawing/2014/main" id="{D7AD7278-4AF6-4E83-A65F-CE1B685FF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9" y="772"/>
                <a:ext cx="4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A   B</a:t>
                </a:r>
              </a:p>
            </p:txBody>
          </p:sp>
          <p:sp>
            <p:nvSpPr>
              <p:cNvPr id="21536" name="Line 9">
                <a:extLst>
                  <a:ext uri="{FF2B5EF4-FFF2-40B4-BE49-F238E27FC236}">
                    <a16:creationId xmlns:a16="http://schemas.microsoft.com/office/drawing/2014/main" id="{778250E3-097D-408B-9B87-56041B483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759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Rectangle 10">
                <a:extLst>
                  <a:ext uri="{FF2B5EF4-FFF2-40B4-BE49-F238E27FC236}">
                    <a16:creationId xmlns:a16="http://schemas.microsoft.com/office/drawing/2014/main" id="{0C681D46-9657-4FE1-A44A-64D60734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990"/>
                <a:ext cx="455" cy="494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38" name="Line 11">
                <a:extLst>
                  <a:ext uri="{FF2B5EF4-FFF2-40B4-BE49-F238E27FC236}">
                    <a16:creationId xmlns:a16="http://schemas.microsoft.com/office/drawing/2014/main" id="{30EC23DE-7A85-4F1C-AE05-CC1770980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6" y="1002"/>
                <a:ext cx="1" cy="4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Text Box 12">
                <a:extLst>
                  <a:ext uri="{FF2B5EF4-FFF2-40B4-BE49-F238E27FC236}">
                    <a16:creationId xmlns:a16="http://schemas.microsoft.com/office/drawing/2014/main" id="{15338F8A-F3C7-484D-BDC9-6F59023C0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981"/>
                <a:ext cx="207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21540" name="Text Box 13">
                <a:extLst>
                  <a:ext uri="{FF2B5EF4-FFF2-40B4-BE49-F238E27FC236}">
                    <a16:creationId xmlns:a16="http://schemas.microsoft.com/office/drawing/2014/main" id="{2AA8DA6D-4151-49D9-A1A4-6E86547F0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" y="1026"/>
                <a:ext cx="196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2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1541" name="Text Box 14">
                <a:extLst>
                  <a:ext uri="{FF2B5EF4-FFF2-40B4-BE49-F238E27FC236}">
                    <a16:creationId xmlns:a16="http://schemas.microsoft.com/office/drawing/2014/main" id="{6C2D003B-86A2-4727-A96B-0DD3AD146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480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r</a:t>
                </a:r>
                <a:endParaRPr kumimoji="0" lang="en-US" altLang="zh-CN" sz="1800" b="0">
                  <a:solidFill>
                    <a:srgbClr val="428E5B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21516" name="Group 33">
              <a:extLst>
                <a:ext uri="{FF2B5EF4-FFF2-40B4-BE49-F238E27FC236}">
                  <a16:creationId xmlns:a16="http://schemas.microsoft.com/office/drawing/2014/main" id="{C9A1B369-33A7-4572-8CFB-3E3F3EC66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298"/>
              <a:ext cx="448" cy="842"/>
              <a:chOff x="3089" y="1285"/>
              <a:chExt cx="448" cy="842"/>
            </a:xfrm>
          </p:grpSpPr>
          <p:sp>
            <p:nvSpPr>
              <p:cNvPr id="21526" name="Rectangle 16">
                <a:extLst>
                  <a:ext uri="{FF2B5EF4-FFF2-40B4-BE49-F238E27FC236}">
                    <a16:creationId xmlns:a16="http://schemas.microsoft.com/office/drawing/2014/main" id="{D0D51ED3-23E3-4426-8245-486F8569F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1285"/>
                <a:ext cx="418" cy="235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27" name="Text Box 17">
                <a:extLst>
                  <a:ext uri="{FF2B5EF4-FFF2-40B4-BE49-F238E27FC236}">
                    <a16:creationId xmlns:a16="http://schemas.microsoft.com/office/drawing/2014/main" id="{8D383929-E3B7-416C-BAF9-DEAE1922E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9" y="1317"/>
                <a:ext cx="4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A   B</a:t>
                </a:r>
              </a:p>
            </p:txBody>
          </p:sp>
          <p:sp>
            <p:nvSpPr>
              <p:cNvPr id="21528" name="Line 18">
                <a:extLst>
                  <a:ext uri="{FF2B5EF4-FFF2-40B4-BE49-F238E27FC236}">
                    <a16:creationId xmlns:a16="http://schemas.microsoft.com/office/drawing/2014/main" id="{BAFE8DAC-3049-4AAF-9321-401F6889E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129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Rectangle 19">
                <a:extLst>
                  <a:ext uri="{FF2B5EF4-FFF2-40B4-BE49-F238E27FC236}">
                    <a16:creationId xmlns:a16="http://schemas.microsoft.com/office/drawing/2014/main" id="{81A853C7-C270-40E2-93E2-B1FED4246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1526"/>
                <a:ext cx="418" cy="37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30" name="Line 20">
                <a:extLst>
                  <a:ext uri="{FF2B5EF4-FFF2-40B4-BE49-F238E27FC236}">
                    <a16:creationId xmlns:a16="http://schemas.microsoft.com/office/drawing/2014/main" id="{3888B8FA-2C42-4AAD-BABA-8D9A7ACED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7" y="1531"/>
                <a:ext cx="1" cy="3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1" name="Text Box 21">
                <a:extLst>
                  <a:ext uri="{FF2B5EF4-FFF2-40B4-BE49-F238E27FC236}">
                    <a16:creationId xmlns:a16="http://schemas.microsoft.com/office/drawing/2014/main" id="{2A05F3EB-C477-4FB8-90DE-60351ECB1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4" y="1559"/>
                <a:ext cx="20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8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21532" name="Text Box 22">
                <a:extLst>
                  <a:ext uri="{FF2B5EF4-FFF2-40B4-BE49-F238E27FC236}">
                    <a16:creationId xmlns:a16="http://schemas.microsoft.com/office/drawing/2014/main" id="{77BD3CCE-F394-4BCC-8987-9E8B080C2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9" y="1571"/>
                <a:ext cx="19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2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1533" name="Text Box 23">
                <a:extLst>
                  <a:ext uri="{FF2B5EF4-FFF2-40B4-BE49-F238E27FC236}">
                    <a16:creationId xmlns:a16="http://schemas.microsoft.com/office/drawing/2014/main" id="{3ADBAFD0-404C-48BE-98B6-632436C29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4" y="189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s</a:t>
                </a:r>
                <a:endParaRPr kumimoji="0" lang="en-US" altLang="zh-CN" sz="1800" b="0">
                  <a:solidFill>
                    <a:srgbClr val="428E5B"/>
                  </a:solidFill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21517" name="Group 24">
              <a:extLst>
                <a:ext uri="{FF2B5EF4-FFF2-40B4-BE49-F238E27FC236}">
                  <a16:creationId xmlns:a16="http://schemas.microsoft.com/office/drawing/2014/main" id="{EA4E8CA4-17E0-42B5-9CC0-3FE257C1D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0" y="1306"/>
              <a:ext cx="423" cy="378"/>
              <a:chOff x="1618" y="2334"/>
              <a:chExt cx="423" cy="378"/>
            </a:xfrm>
          </p:grpSpPr>
          <p:sp>
            <p:nvSpPr>
              <p:cNvPr id="21520" name="Rectangle 25">
                <a:extLst>
                  <a:ext uri="{FF2B5EF4-FFF2-40B4-BE49-F238E27FC236}">
                    <a16:creationId xmlns:a16="http://schemas.microsoft.com/office/drawing/2014/main" id="{BDD0CB93-B158-4761-A6D9-166C4610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2341"/>
                <a:ext cx="423" cy="182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21" name="Text Box 26">
                <a:extLst>
                  <a:ext uri="{FF2B5EF4-FFF2-40B4-BE49-F238E27FC236}">
                    <a16:creationId xmlns:a16="http://schemas.microsoft.com/office/drawing/2014/main" id="{DF269386-A539-499A-B781-5E05C57BD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0" y="2334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A   B</a:t>
                </a:r>
              </a:p>
            </p:txBody>
          </p:sp>
          <p:sp>
            <p:nvSpPr>
              <p:cNvPr id="21522" name="Line 27">
                <a:extLst>
                  <a:ext uri="{FF2B5EF4-FFF2-40B4-BE49-F238E27FC236}">
                    <a16:creationId xmlns:a16="http://schemas.microsoft.com/office/drawing/2014/main" id="{8EBE1C2F-F157-485E-8D21-86FE4A351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4" y="2348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Rectangle 28">
                <a:extLst>
                  <a:ext uri="{FF2B5EF4-FFF2-40B4-BE49-F238E27FC236}">
                    <a16:creationId xmlns:a16="http://schemas.microsoft.com/office/drawing/2014/main" id="{1E20F6BD-1090-4B8B-A89C-ED69783E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2522"/>
                <a:ext cx="423" cy="182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524" name="Text Box 29">
                <a:extLst>
                  <a:ext uri="{FF2B5EF4-FFF2-40B4-BE49-F238E27FC236}">
                    <a16:creationId xmlns:a16="http://schemas.microsoft.com/office/drawing/2014/main" id="{FD31822C-A027-4710-903B-EEE621A5D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2500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   </a:t>
                </a: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  <a:endParaRPr kumimoji="0" lang="en-US" altLang="zh-CN" sz="1600" b="0">
                  <a:solidFill>
                    <a:srgbClr val="428E5B"/>
                  </a:solidFill>
                  <a:latin typeface="Helvetica" panose="020B0604020202020204" pitchFamily="34" charset="0"/>
                </a:endParaRPr>
              </a:p>
            </p:txBody>
          </p:sp>
          <p:sp>
            <p:nvSpPr>
              <p:cNvPr id="21525" name="Line 30">
                <a:extLst>
                  <a:ext uri="{FF2B5EF4-FFF2-40B4-BE49-F238E27FC236}">
                    <a16:creationId xmlns:a16="http://schemas.microsoft.com/office/drawing/2014/main" id="{6491EA96-18E5-4993-8CD1-4909411B7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252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27" name="Rectangle 31">
              <a:extLst>
                <a:ext uri="{FF2B5EF4-FFF2-40B4-BE49-F238E27FC236}">
                  <a16:creationId xmlns:a16="http://schemas.microsoft.com/office/drawing/2014/main" id="{BBFB100C-65F2-4121-B5AD-7E6358C74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1370"/>
              <a:ext cx="8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  <a:defRPr/>
              </a:pPr>
              <a:r>
                <a:rPr lang="en-US" altLang="zh-CN" sz="2000" b="0" dirty="0">
                  <a:solidFill>
                    <a:srgbClr val="2A2A39"/>
                  </a:solidFill>
                  <a:latin typeface="Times New Roman" charset="0"/>
                  <a:ea typeface="宋体" charset="0"/>
                </a:rPr>
                <a:t>  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charset="0"/>
                  <a:ea typeface="宋体" charset="0"/>
                </a:rPr>
                <a:t>案例</a:t>
              </a:r>
              <a:r>
                <a:rPr lang="en-US" altLang="zh-CN" sz="2000" dirty="0">
                  <a:solidFill>
                    <a:srgbClr val="2A2A39"/>
                  </a:solidFill>
                  <a:latin typeface="Times New Roman" charset="0"/>
                  <a:ea typeface="宋体" charset="0"/>
                </a:rPr>
                <a:t>3</a:t>
              </a:r>
              <a:r>
                <a:rPr lang="en-US" altLang="zh-CN" sz="2000" b="0" dirty="0">
                  <a:solidFill>
                    <a:srgbClr val="2A2A39"/>
                  </a:solidFill>
                  <a:latin typeface="Times New Roman" charset="0"/>
                  <a:ea typeface="宋体" charset="0"/>
                </a:rPr>
                <a:t>  </a:t>
              </a:r>
              <a:r>
                <a:rPr lang="zh-CN" altLang="en-US" sz="2000" b="0" dirty="0">
                  <a:solidFill>
                    <a:srgbClr val="2A2A39"/>
                  </a:solidFill>
                  <a:latin typeface="Times New Roman" charset="0"/>
                  <a:ea typeface="宋体" charset="0"/>
                </a:rPr>
                <a:t>：</a:t>
              </a:r>
              <a:endParaRPr lang="zh-CN" altLang="en-US" sz="2000" b="0" dirty="0">
                <a:latin typeface="Times New Roman" charset="0"/>
                <a:ea typeface="宋体" charset="0"/>
              </a:endParaRPr>
            </a:p>
          </p:txBody>
        </p:sp>
        <p:sp>
          <p:nvSpPr>
            <p:cNvPr id="21519" name="Rectangle 32">
              <a:extLst>
                <a:ext uri="{FF2B5EF4-FFF2-40B4-BE49-F238E27FC236}">
                  <a16:creationId xmlns:a16="http://schemas.microsoft.com/office/drawing/2014/main" id="{3500E578-16DD-45A4-8012-A581B554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366"/>
              <a:ext cx="5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kumimoji="0" lang="en-US" altLang="zh-CN" sz="1800" b="0" i="1">
                  <a:solidFill>
                    <a:srgbClr val="428E5B"/>
                  </a:solidFill>
                  <a:latin typeface="Tahoma" panose="020B0604030504040204" pitchFamily="34" charset="0"/>
                </a:rPr>
                <a:t>  r</a:t>
              </a:r>
              <a:r>
                <a:rPr kumimoji="0" lang="en-US" altLang="zh-CN" sz="1800" b="0">
                  <a:solidFill>
                    <a:srgbClr val="428E5B"/>
                  </a:solidFill>
                  <a:latin typeface="Tahoma" panose="020B0604030504040204" pitchFamily="34" charset="0"/>
                </a:rPr>
                <a:t> </a:t>
              </a:r>
              <a:r>
                <a:rPr kumimoji="0" lang="en-US" altLang="zh-CN" sz="1800" b="0">
                  <a:solidFill>
                    <a:srgbClr val="428E5B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 </a:t>
              </a:r>
              <a:r>
                <a:rPr kumimoji="0" lang="en-US" altLang="zh-CN" sz="1800" b="0" i="1">
                  <a:solidFill>
                    <a:srgbClr val="428E5B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s</a:t>
              </a:r>
            </a:p>
          </p:txBody>
        </p:sp>
      </p:grpSp>
      <p:sp>
        <p:nvSpPr>
          <p:cNvPr id="80930" name="AutoShape 34">
            <a:extLst>
              <a:ext uri="{FF2B5EF4-FFF2-40B4-BE49-F238E27FC236}">
                <a16:creationId xmlns:a16="http://schemas.microsoft.com/office/drawing/2014/main" id="{FC229EB2-838C-4F02-83BB-79CD12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5157788"/>
            <a:ext cx="2016125" cy="865187"/>
          </a:xfrm>
          <a:prstGeom prst="cloudCallout">
            <a:avLst>
              <a:gd name="adj1" fmla="val -43372"/>
              <a:gd name="adj2" fmla="val 79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增强查询操作能力？</a:t>
            </a:r>
          </a:p>
        </p:txBody>
      </p:sp>
      <p:sp>
        <p:nvSpPr>
          <p:cNvPr id="80931" name="AutoShape 35">
            <a:extLst>
              <a:ext uri="{FF2B5EF4-FFF2-40B4-BE49-F238E27FC236}">
                <a16:creationId xmlns:a16="http://schemas.microsoft.com/office/drawing/2014/main" id="{C66D1FFB-9C6F-4D69-8D8E-931A08BB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214938"/>
            <a:ext cx="3859212" cy="868362"/>
          </a:xfrm>
          <a:prstGeom prst="wedgeEllipseCallout">
            <a:avLst>
              <a:gd name="adj1" fmla="val -55088"/>
              <a:gd name="adj2" fmla="val -509"/>
            </a:avLst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kumimoji="0" lang="zh-CN" altLang="en-US" sz="2000" b="0" i="1">
                <a:solidFill>
                  <a:schemeClr val="bg1"/>
                </a:solidFill>
                <a:latin typeface="Tahoma" panose="020B0604030504040204" pitchFamily="34" charset="0"/>
              </a:rPr>
              <a:t>不会增强，因为：</a:t>
            </a:r>
            <a:endParaRPr kumimoji="0" lang="en-US" altLang="zh-CN" sz="2000" b="0" i="1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>
              <a:buFontTx/>
              <a:buNone/>
            </a:pPr>
            <a:r>
              <a:rPr kumimoji="0" lang="en-US" altLang="zh-CN" sz="2000" b="0" i="1">
                <a:solidFill>
                  <a:schemeClr val="bg1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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2000" b="0" i="1">
                <a:solidFill>
                  <a:schemeClr val="bg1"/>
                </a:solidFill>
                <a:latin typeface="Tahoma" panose="020B0604030504040204" pitchFamily="34" charset="0"/>
              </a:rPr>
              <a:t>s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= </a:t>
            </a:r>
            <a:r>
              <a:rPr kumimoji="0" lang="en-US" altLang="zh-CN" sz="2000" b="0" i="1">
                <a:solidFill>
                  <a:schemeClr val="bg1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2000" b="0">
                <a:solidFill>
                  <a:schemeClr val="bg1"/>
                </a:solidFill>
              </a:rPr>
              <a:t>–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(</a:t>
            </a:r>
            <a:r>
              <a:rPr kumimoji="0" lang="en-US" altLang="zh-CN" sz="2000" b="0" i="1">
                <a:solidFill>
                  <a:schemeClr val="bg1"/>
                </a:solidFill>
                <a:latin typeface="Tahoma" panose="020B0604030504040204" pitchFamily="34" charset="0"/>
              </a:rPr>
              <a:t>r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2000" b="0">
                <a:solidFill>
                  <a:schemeClr val="bg1"/>
                </a:solidFill>
              </a:rPr>
              <a:t>–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zh-CN" sz="2000" b="0" i="1">
                <a:solidFill>
                  <a:schemeClr val="bg1"/>
                </a:solidFill>
                <a:latin typeface="Tahoma" panose="020B0604030504040204" pitchFamily="34" charset="0"/>
              </a:rPr>
              <a:t>s</a:t>
            </a:r>
            <a:r>
              <a:rPr kumimoji="0" lang="en-US" altLang="zh-CN" sz="2000" b="0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</a:p>
          <a:p>
            <a:pPr algn="ctr">
              <a:buFontTx/>
              <a:buNone/>
            </a:pPr>
            <a:endParaRPr kumimoji="0" lang="zh-CN" altLang="en-US" sz="1800" b="0">
              <a:solidFill>
                <a:schemeClr val="bg1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1512" name="Rectangle 36">
            <a:extLst>
              <a:ext uri="{FF2B5EF4-FFF2-40B4-BE49-F238E27FC236}">
                <a16:creationId xmlns:a16="http://schemas.microsoft.com/office/drawing/2014/main" id="{300392A0-147E-47CE-8C62-2BEABB43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85725"/>
            <a:ext cx="453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.3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附加的关系代数运算</a:t>
            </a:r>
            <a:endParaRPr kumimoji="0" lang="en-US" altLang="zh-CN" sz="28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513" name="矩形 37">
            <a:extLst>
              <a:ext uri="{FF2B5EF4-FFF2-40B4-BE49-F238E27FC236}">
                <a16:creationId xmlns:a16="http://schemas.microsoft.com/office/drawing/2014/main" id="{0ACAB7E7-E4E7-4B60-86B0-38E1C96C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92075"/>
            <a:ext cx="187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endParaRPr kumimoji="0" lang="en-US" altLang="zh-CN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9607B-F13C-4551-A209-1D6E5B0B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2967038"/>
            <a:ext cx="32623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保留相同元组(仍为关系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！</a:t>
            </a:r>
            <a:endParaRPr kumimoji="0" lang="zh-CN" altLang="en-US" sz="20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1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编号占位符 5">
            <a:extLst>
              <a:ext uri="{FF2B5EF4-FFF2-40B4-BE49-F238E27FC236}">
                <a16:creationId xmlns:a16="http://schemas.microsoft.com/office/drawing/2014/main" id="{DE4E17E6-7EE5-46BA-8378-C21D4E5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A43317-8E70-452E-BCE1-BAC4AF8C8AF3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CC35E31-4740-4DD4-AF95-FFA802D85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438" y="822325"/>
            <a:ext cx="7772400" cy="735013"/>
          </a:xfrm>
        </p:spPr>
        <p:txBody>
          <a:bodyPr/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（二）自然连接运算</a:t>
            </a:r>
            <a:b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(Natural Join Operation)</a:t>
            </a:r>
            <a:endParaRPr lang="zh-CN" altLang="en-US" sz="16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531" name="Group 67">
            <a:extLst>
              <a:ext uri="{FF2B5EF4-FFF2-40B4-BE49-F238E27FC236}">
                <a16:creationId xmlns:a16="http://schemas.microsoft.com/office/drawing/2014/main" id="{E90FA4C0-81C6-4756-A0A8-585046611F7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90675"/>
            <a:ext cx="7993063" cy="1755775"/>
            <a:chOff x="340" y="1077"/>
            <a:chExt cx="5035" cy="1106"/>
          </a:xfrm>
        </p:grpSpPr>
        <p:grpSp>
          <p:nvGrpSpPr>
            <p:cNvPr id="22545" name="Group 36">
              <a:extLst>
                <a:ext uri="{FF2B5EF4-FFF2-40B4-BE49-F238E27FC236}">
                  <a16:creationId xmlns:a16="http://schemas.microsoft.com/office/drawing/2014/main" id="{B44689D7-0A48-49D4-AF58-79B1F349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088"/>
              <a:ext cx="841" cy="1073"/>
              <a:chOff x="1014" y="1041"/>
              <a:chExt cx="841" cy="1073"/>
            </a:xfrm>
          </p:grpSpPr>
          <p:sp>
            <p:nvSpPr>
              <p:cNvPr id="22569" name="Rectangle 4">
                <a:extLst>
                  <a:ext uri="{FF2B5EF4-FFF2-40B4-BE49-F238E27FC236}">
                    <a16:creationId xmlns:a16="http://schemas.microsoft.com/office/drawing/2014/main" id="{F4CA9ADB-3999-4C2A-AF1B-FF0AA23C4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1041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22570" name="Rectangle 5">
                <a:extLst>
                  <a:ext uri="{FF2B5EF4-FFF2-40B4-BE49-F238E27FC236}">
                    <a16:creationId xmlns:a16="http://schemas.microsoft.com/office/drawing/2014/main" id="{9E07F495-0FA0-4832-8DAD-28F183834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041"/>
                <a:ext cx="20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2571" name="Rectangle 6">
                <a:extLst>
                  <a:ext uri="{FF2B5EF4-FFF2-40B4-BE49-F238E27FC236}">
                    <a16:creationId xmlns:a16="http://schemas.microsoft.com/office/drawing/2014/main" id="{61850C49-C2B9-4A0C-AC9B-433F0A9F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1304"/>
                <a:ext cx="207" cy="6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</p:txBody>
          </p:sp>
          <p:sp>
            <p:nvSpPr>
              <p:cNvPr id="22572" name="Rectangle 7">
                <a:extLst>
                  <a:ext uri="{FF2B5EF4-FFF2-40B4-BE49-F238E27FC236}">
                    <a16:creationId xmlns:a16="http://schemas.microsoft.com/office/drawing/2014/main" id="{B80E1601-EBD5-4656-BE70-EC3E6A6E1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304"/>
                <a:ext cx="208" cy="6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4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2573" name="Rectangle 8">
                <a:extLst>
                  <a:ext uri="{FF2B5EF4-FFF2-40B4-BE49-F238E27FC236}">
                    <a16:creationId xmlns:a16="http://schemas.microsoft.com/office/drawing/2014/main" id="{4568EA18-4A32-416A-B02A-0792D4C13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41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22574" name="Rectangle 9">
                <a:extLst>
                  <a:ext uri="{FF2B5EF4-FFF2-40B4-BE49-F238E27FC236}">
                    <a16:creationId xmlns:a16="http://schemas.microsoft.com/office/drawing/2014/main" id="{3F1D09D3-9A80-49C2-B0DB-FABD4EB4D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041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22575" name="Rectangle 10">
                <a:extLst>
                  <a:ext uri="{FF2B5EF4-FFF2-40B4-BE49-F238E27FC236}">
                    <a16:creationId xmlns:a16="http://schemas.microsoft.com/office/drawing/2014/main" id="{7975FC74-E00E-4441-87A6-9A1E9DC44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304"/>
                <a:ext cx="207" cy="6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22576" name="Rectangle 11">
                <a:extLst>
                  <a:ext uri="{FF2B5EF4-FFF2-40B4-BE49-F238E27FC236}">
                    <a16:creationId xmlns:a16="http://schemas.microsoft.com/office/drawing/2014/main" id="{07775648-F6B2-4978-B371-5D04891B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304"/>
                <a:ext cx="207" cy="6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22577" name="Text Box 18">
                <a:extLst>
                  <a:ext uri="{FF2B5EF4-FFF2-40B4-BE49-F238E27FC236}">
                    <a16:creationId xmlns:a16="http://schemas.microsoft.com/office/drawing/2014/main" id="{083BC22F-4B6D-42D0-A093-BD84A7D22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1" y="1933"/>
                <a:ext cx="15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r</a:t>
                </a:r>
              </a:p>
            </p:txBody>
          </p:sp>
        </p:grpSp>
        <p:grpSp>
          <p:nvGrpSpPr>
            <p:cNvPr id="22546" name="Group 38">
              <a:extLst>
                <a:ext uri="{FF2B5EF4-FFF2-40B4-BE49-F238E27FC236}">
                  <a16:creationId xmlns:a16="http://schemas.microsoft.com/office/drawing/2014/main" id="{1ED477C0-C125-4134-8153-DAAADD858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1080"/>
              <a:ext cx="1001" cy="853"/>
              <a:chOff x="1788" y="2192"/>
              <a:chExt cx="1001" cy="853"/>
            </a:xfrm>
          </p:grpSpPr>
          <p:sp>
            <p:nvSpPr>
              <p:cNvPr id="22559" name="Rectangle 19">
                <a:extLst>
                  <a:ext uri="{FF2B5EF4-FFF2-40B4-BE49-F238E27FC236}">
                    <a16:creationId xmlns:a16="http://schemas.microsoft.com/office/drawing/2014/main" id="{45E0FA59-FE12-4C99-8D60-648576D75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192"/>
                <a:ext cx="197" cy="2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22560" name="Rectangle 20">
                <a:extLst>
                  <a:ext uri="{FF2B5EF4-FFF2-40B4-BE49-F238E27FC236}">
                    <a16:creationId xmlns:a16="http://schemas.microsoft.com/office/drawing/2014/main" id="{AA5E3A52-8980-4609-B878-62CAF7E8A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192"/>
                <a:ext cx="197" cy="2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2561" name="Rectangle 21">
                <a:extLst>
                  <a:ext uri="{FF2B5EF4-FFF2-40B4-BE49-F238E27FC236}">
                    <a16:creationId xmlns:a16="http://schemas.microsoft.com/office/drawing/2014/main" id="{FEA10AA6-3462-4F31-AEAD-52D8182EB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438"/>
                <a:ext cx="197" cy="6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</p:txBody>
          </p:sp>
          <p:sp>
            <p:nvSpPr>
              <p:cNvPr id="22562" name="Rectangle 22">
                <a:extLst>
                  <a:ext uri="{FF2B5EF4-FFF2-40B4-BE49-F238E27FC236}">
                    <a16:creationId xmlns:a16="http://schemas.microsoft.com/office/drawing/2014/main" id="{BE94CCD5-36A5-439B-B421-02F4FE590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38"/>
                <a:ext cx="197" cy="6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2563" name="Rectangle 23">
                <a:extLst>
                  <a:ext uri="{FF2B5EF4-FFF2-40B4-BE49-F238E27FC236}">
                    <a16:creationId xmlns:a16="http://schemas.microsoft.com/office/drawing/2014/main" id="{8305294A-EAFE-4B49-9DAB-DDB84C820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192"/>
                <a:ext cx="198" cy="2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22564" name="Rectangle 24">
                <a:extLst>
                  <a:ext uri="{FF2B5EF4-FFF2-40B4-BE49-F238E27FC236}">
                    <a16:creationId xmlns:a16="http://schemas.microsoft.com/office/drawing/2014/main" id="{06983127-42C4-491C-8134-F6240ADA1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192"/>
                <a:ext cx="196" cy="2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22565" name="Rectangle 25">
                <a:extLst>
                  <a:ext uri="{FF2B5EF4-FFF2-40B4-BE49-F238E27FC236}">
                    <a16:creationId xmlns:a16="http://schemas.microsoft.com/office/drawing/2014/main" id="{9B838045-2766-4779-B570-7017594B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438"/>
                <a:ext cx="198" cy="6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22566" name="Rectangle 26">
                <a:extLst>
                  <a:ext uri="{FF2B5EF4-FFF2-40B4-BE49-F238E27FC236}">
                    <a16:creationId xmlns:a16="http://schemas.microsoft.com/office/drawing/2014/main" id="{E0193E56-8758-4576-8AA8-34E5E439E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438"/>
                <a:ext cx="196" cy="6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22567" name="Rectangle 27">
                <a:extLst>
                  <a:ext uri="{FF2B5EF4-FFF2-40B4-BE49-F238E27FC236}">
                    <a16:creationId xmlns:a16="http://schemas.microsoft.com/office/drawing/2014/main" id="{1C47D091-FC7C-4887-9C13-189DE3CE3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192"/>
                <a:ext cx="197" cy="2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E</a:t>
                </a:r>
              </a:p>
            </p:txBody>
          </p:sp>
          <p:sp>
            <p:nvSpPr>
              <p:cNvPr id="22568" name="Rectangle 28">
                <a:extLst>
                  <a:ext uri="{FF2B5EF4-FFF2-40B4-BE49-F238E27FC236}">
                    <a16:creationId xmlns:a16="http://schemas.microsoft.com/office/drawing/2014/main" id="{E1F4E0C8-1726-4F42-916E-85C0F261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38"/>
                <a:ext cx="197" cy="60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</p:txBody>
          </p:sp>
        </p:grpSp>
        <p:grpSp>
          <p:nvGrpSpPr>
            <p:cNvPr id="22547" name="Group 37">
              <a:extLst>
                <a:ext uri="{FF2B5EF4-FFF2-40B4-BE49-F238E27FC236}">
                  <a16:creationId xmlns:a16="http://schemas.microsoft.com/office/drawing/2014/main" id="{57E9B2E9-291B-4C39-ACB8-183C1B590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1" y="1077"/>
              <a:ext cx="629" cy="1106"/>
              <a:chOff x="2633" y="1008"/>
              <a:chExt cx="629" cy="1106"/>
            </a:xfrm>
          </p:grpSpPr>
          <p:sp>
            <p:nvSpPr>
              <p:cNvPr id="22552" name="Rectangle 12">
                <a:extLst>
                  <a:ext uri="{FF2B5EF4-FFF2-40B4-BE49-F238E27FC236}">
                    <a16:creationId xmlns:a16="http://schemas.microsoft.com/office/drawing/2014/main" id="{65C9AC46-72D6-4290-B7DF-314AF54C8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1008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2553" name="Rectangle 13">
                <a:extLst>
                  <a:ext uri="{FF2B5EF4-FFF2-40B4-BE49-F238E27FC236}">
                    <a16:creationId xmlns:a16="http://schemas.microsoft.com/office/drawing/2014/main" id="{59E76A07-73BD-49A8-A75C-7EDE4766E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1272"/>
                <a:ext cx="207" cy="6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</p:txBody>
          </p:sp>
          <p:sp>
            <p:nvSpPr>
              <p:cNvPr id="22554" name="Rectangle 14">
                <a:extLst>
                  <a:ext uri="{FF2B5EF4-FFF2-40B4-BE49-F238E27FC236}">
                    <a16:creationId xmlns:a16="http://schemas.microsoft.com/office/drawing/2014/main" id="{347020E5-770B-45DA-A42B-EB5F4E67A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008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1">
                    <a:solidFill>
                      <a:srgbClr val="0066FF"/>
                    </a:solidFill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22555" name="Rectangle 15">
                <a:extLst>
                  <a:ext uri="{FF2B5EF4-FFF2-40B4-BE49-F238E27FC236}">
                    <a16:creationId xmlns:a16="http://schemas.microsoft.com/office/drawing/2014/main" id="{956D286B-3FDB-4C3D-BBCD-04B979EAA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272"/>
                <a:ext cx="207" cy="6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22556" name="Rectangle 16">
                <a:extLst>
                  <a:ext uri="{FF2B5EF4-FFF2-40B4-BE49-F238E27FC236}">
                    <a16:creationId xmlns:a16="http://schemas.microsoft.com/office/drawing/2014/main" id="{17C85E2E-D79F-4E8D-A529-CD32E3389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1008"/>
                <a:ext cx="207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E</a:t>
                </a:r>
              </a:p>
            </p:txBody>
          </p:sp>
          <p:sp>
            <p:nvSpPr>
              <p:cNvPr id="22557" name="Rectangle 17">
                <a:extLst>
                  <a:ext uri="{FF2B5EF4-FFF2-40B4-BE49-F238E27FC236}">
                    <a16:creationId xmlns:a16="http://schemas.microsoft.com/office/drawing/2014/main" id="{D941159B-BF87-4085-9CF2-F0387B34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1272"/>
                <a:ext cx="207" cy="6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600" b="0" i="1">
                    <a:solidFill>
                      <a:srgbClr val="428E5B"/>
                    </a:solidFill>
                    <a:latin typeface="Helvetica" panose="020B0604020202020204" pitchFamily="34" charset="0"/>
                    <a:sym typeface="Symbol" panose="05050102010706020507" pitchFamily="18" charset="2"/>
                  </a:rPr>
                  <a:t></a:t>
                </a:r>
              </a:p>
            </p:txBody>
          </p:sp>
          <p:sp>
            <p:nvSpPr>
              <p:cNvPr id="22558" name="Text Box 29">
                <a:extLst>
                  <a:ext uri="{FF2B5EF4-FFF2-40B4-BE49-F238E27FC236}">
                    <a16:creationId xmlns:a16="http://schemas.microsoft.com/office/drawing/2014/main" id="{587C1EC1-0568-4791-8BED-0751AC985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1933"/>
                <a:ext cx="180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1600" b="0" i="1">
                    <a:solidFill>
                      <a:srgbClr val="428E5B"/>
                    </a:solidFill>
                    <a:latin typeface="Helvetica" panose="020B0604020202020204" pitchFamily="34" charset="0"/>
                  </a:rPr>
                  <a:t>s</a:t>
                </a:r>
              </a:p>
            </p:txBody>
          </p:sp>
        </p:grpSp>
        <p:grpSp>
          <p:nvGrpSpPr>
            <p:cNvPr id="22548" name="Group 41">
              <a:extLst>
                <a:ext uri="{FF2B5EF4-FFF2-40B4-BE49-F238E27FC236}">
                  <a16:creationId xmlns:a16="http://schemas.microsoft.com/office/drawing/2014/main" id="{F958A02F-E7C8-41E6-A6B2-3132F3B90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" y="1253"/>
              <a:ext cx="652" cy="233"/>
              <a:chOff x="2591" y="2045"/>
              <a:chExt cx="652" cy="233"/>
            </a:xfrm>
          </p:grpSpPr>
          <p:sp>
            <p:nvSpPr>
              <p:cNvPr id="22550" name="Rectangle 39">
                <a:extLst>
                  <a:ext uri="{FF2B5EF4-FFF2-40B4-BE49-F238E27FC236}">
                    <a16:creationId xmlns:a16="http://schemas.microsoft.com/office/drawing/2014/main" id="{BB28B8AD-A039-446F-8BDD-04DFC462B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045"/>
                <a:ext cx="65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35000"/>
                  </a:spcBef>
                  <a:buClr>
                    <a:schemeClr val="tx2"/>
                  </a:buClr>
                  <a:buSzPct val="90000"/>
                  <a:buFontTx/>
                  <a:buNone/>
                </a:pPr>
                <a:r>
                  <a:rPr lang="en-US" altLang="zh-CN" sz="1800" b="0">
                    <a:solidFill>
                      <a:srgbClr val="428E5B"/>
                    </a:solidFill>
                    <a:latin typeface="Tahoma" panose="020B0604030504040204" pitchFamily="34" charset="0"/>
                  </a:rPr>
                  <a:t> r     s</a:t>
                </a:r>
                <a:r>
                  <a:rPr lang="zh-CN" altLang="en-US" sz="1800" b="0">
                    <a:solidFill>
                      <a:srgbClr val="428E5B"/>
                    </a:solidFill>
                    <a:latin typeface="Tahoma" panose="020B0604030504040204" pitchFamily="34" charset="0"/>
                  </a:rPr>
                  <a:t>：</a:t>
                </a:r>
              </a:p>
            </p:txBody>
          </p:sp>
          <p:sp>
            <p:nvSpPr>
              <p:cNvPr id="22551" name="AutoShape 40">
                <a:extLst>
                  <a:ext uri="{FF2B5EF4-FFF2-40B4-BE49-F238E27FC236}">
                    <a16:creationId xmlns:a16="http://schemas.microsoft.com/office/drawing/2014/main" id="{781F4B63-0D88-464B-8BD7-E7205EB6E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11" y="2134"/>
                <a:ext cx="68" cy="91"/>
              </a:xfrm>
              <a:prstGeom prst="flowChartCollate">
                <a:avLst/>
              </a:prstGeom>
              <a:noFill/>
              <a:ln w="1905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CN" altLang="en-US" sz="2800" b="0">
                  <a:solidFill>
                    <a:srgbClr val="428E5B"/>
                  </a:solidFill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549" name="Rectangle 44">
              <a:extLst>
                <a:ext uri="{FF2B5EF4-FFF2-40B4-BE49-F238E27FC236}">
                  <a16:creationId xmlns:a16="http://schemas.microsoft.com/office/drawing/2014/main" id="{81EAE0B0-5078-47E6-A1E4-2D29B636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48"/>
              <a:ext cx="263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0" lang="zh-CN" altLang="en-US" sz="2000">
                  <a:solidFill>
                    <a:srgbClr val="2A2A39"/>
                  </a:solidFill>
                  <a:latin typeface="Times New Roman" panose="02020603050405020304" pitchFamily="18" charset="0"/>
                </a:rPr>
                <a:t>案例</a:t>
              </a:r>
              <a:r>
                <a:rPr kumimoji="0" lang="en-US" altLang="zh-CN" sz="2000">
                  <a:solidFill>
                    <a:srgbClr val="2A2A39"/>
                  </a:solidFill>
                  <a:latin typeface="Times New Roman" panose="02020603050405020304" pitchFamily="18" charset="0"/>
                </a:rPr>
                <a:t>4:</a:t>
              </a:r>
              <a:r>
                <a:rPr kumimoji="0" lang="en-US" altLang="zh-CN" sz="2000" b="0">
                  <a:solidFill>
                    <a:srgbClr val="2A2A39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2532" name="AutoShape 47">
            <a:extLst>
              <a:ext uri="{FF2B5EF4-FFF2-40B4-BE49-F238E27FC236}">
                <a16:creationId xmlns:a16="http://schemas.microsoft.com/office/drawing/2014/main" id="{DF75EB43-4D1D-4555-8F1A-6A16A473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866775"/>
            <a:ext cx="2239963" cy="779463"/>
          </a:xfrm>
          <a:prstGeom prst="cloudCallout">
            <a:avLst>
              <a:gd name="adj1" fmla="val -40833"/>
              <a:gd name="adj2" fmla="val 79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  <a:latin typeface="Tahoma" panose="020B0604030504040204" pitchFamily="34" charset="0"/>
              </a:rPr>
              <a:t>何谓自然连接运算？</a:t>
            </a:r>
          </a:p>
        </p:txBody>
      </p:sp>
      <p:grpSp>
        <p:nvGrpSpPr>
          <p:cNvPr id="22533" name="Group 62">
            <a:extLst>
              <a:ext uri="{FF2B5EF4-FFF2-40B4-BE49-F238E27FC236}">
                <a16:creationId xmlns:a16="http://schemas.microsoft.com/office/drawing/2014/main" id="{9CAFA7EC-6260-480B-BBDD-A586AE9BAC45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198813"/>
            <a:ext cx="3536950" cy="366712"/>
            <a:chOff x="363" y="2015"/>
            <a:chExt cx="2228" cy="231"/>
          </a:xfrm>
        </p:grpSpPr>
        <p:sp>
          <p:nvSpPr>
            <p:cNvPr id="22543" name="Text Box 51">
              <a:extLst>
                <a:ext uri="{FF2B5EF4-FFF2-40B4-BE49-F238E27FC236}">
                  <a16:creationId xmlns:a16="http://schemas.microsoft.com/office/drawing/2014/main" id="{D4BFDDF7-02DB-4CA7-B368-44F7CE9A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2015"/>
              <a:ext cx="2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lang="zh-CN" altLang="en-US" sz="1800" b="0">
                  <a:solidFill>
                    <a:srgbClr val="428E5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800" b="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形式化定义</a:t>
              </a:r>
              <a:r>
                <a:rPr lang="en-US" altLang="zh-CN" sz="1800" b="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         r   s</a:t>
              </a:r>
              <a:endParaRPr lang="en-US" altLang="zh-CN" sz="1800" b="0" i="1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544" name="AutoShape 52">
              <a:extLst>
                <a:ext uri="{FF2B5EF4-FFF2-40B4-BE49-F238E27FC236}">
                  <a16:creationId xmlns:a16="http://schemas.microsoft.com/office/drawing/2014/main" id="{AF218BF2-684C-4E6D-9D59-BB0DA5C4BE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285" y="2106"/>
              <a:ext cx="96" cy="96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600">
                <a:solidFill>
                  <a:srgbClr val="428E5B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2534" name="Group 61">
            <a:extLst>
              <a:ext uri="{FF2B5EF4-FFF2-40B4-BE49-F238E27FC236}">
                <a16:creationId xmlns:a16="http://schemas.microsoft.com/office/drawing/2014/main" id="{1235CF34-7967-4B60-A5F1-2F210D912383}"/>
              </a:ext>
            </a:extLst>
          </p:cNvPr>
          <p:cNvGrpSpPr>
            <a:grpSpLocks/>
          </p:cNvGrpSpPr>
          <p:nvPr/>
        </p:nvGrpSpPr>
        <p:grpSpPr bwMode="auto">
          <a:xfrm>
            <a:off x="728663" y="3592513"/>
            <a:ext cx="8029575" cy="1584325"/>
            <a:chOff x="540" y="2273"/>
            <a:chExt cx="4971" cy="998"/>
          </a:xfrm>
        </p:grpSpPr>
        <p:sp>
          <p:nvSpPr>
            <p:cNvPr id="22541" name="Rectangle 54">
              <a:extLst>
                <a:ext uri="{FF2B5EF4-FFF2-40B4-BE49-F238E27FC236}">
                  <a16:creationId xmlns:a16="http://schemas.microsoft.com/office/drawing/2014/main" id="{AD2E3271-3CF0-4D3A-A592-EBF6E17C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273"/>
              <a:ext cx="4971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93750" indent="-3365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"/>
                </a:spcBef>
                <a:buFontTx/>
                <a:buNone/>
              </a:pP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Let </a:t>
              </a:r>
              <a:r>
                <a:rPr kumimoji="0" lang="en-US" altLang="zh-CN" sz="180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and </a:t>
              </a:r>
              <a:r>
                <a:rPr kumimoji="0" lang="en-US" altLang="zh-CN" sz="180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be relations on schemas </a:t>
              </a:r>
              <a:r>
                <a:rPr kumimoji="0" lang="en-US" altLang="zh-CN" sz="180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and </a:t>
              </a:r>
              <a:r>
                <a:rPr kumimoji="0" lang="en-US" altLang="zh-CN" sz="180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respectively. </a:t>
              </a:r>
              <a:b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</a:b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Then,  r     s  is a relation  on schema R </a:t>
              </a:r>
              <a:r>
                <a:rPr lang="en-US" altLang="zh-CN" sz="2000">
                  <a:solidFill>
                    <a:srgbClr val="2A2A39"/>
                  </a:solidFill>
                  <a:sym typeface="Symbol" panose="05050102010706020507" pitchFamily="18" charset="2"/>
                </a:rPr>
                <a:t>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 (</a:t>
              </a:r>
              <a:r>
                <a:rPr kumimoji="0" lang="zh-CN" altLang="en-US" sz="14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属性集合的并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0" lang="zh-CN" altLang="en-US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0" lang="en-US" altLang="zh-CN" sz="18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obtained as follows:</a:t>
              </a:r>
            </a:p>
            <a:p>
              <a:pPr lvl="1">
                <a:lnSpc>
                  <a:spcPct val="85000"/>
                </a:lnSpc>
                <a:spcBef>
                  <a:spcPct val="5000"/>
                </a:spcBef>
              </a:pP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Consider each pair of tuples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from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and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from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.  </a:t>
              </a:r>
            </a:p>
            <a:p>
              <a:pPr lvl="1">
                <a:lnSpc>
                  <a:spcPct val="85000"/>
                </a:lnSpc>
                <a:spcBef>
                  <a:spcPct val="5000"/>
                </a:spcBef>
              </a:pP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and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have the same value on each of the attributes in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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 add a tuple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to the result, where  </a:t>
              </a:r>
              <a:r>
                <a:rPr kumimoji="0" lang="zh-CN" altLang="en-US" sz="16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kumimoji="0" lang="en-US" altLang="zh-CN" sz="16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zh-CN" altLang="en-US" sz="16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的属性是的</a:t>
              </a:r>
              <a:r>
                <a:rPr kumimoji="0" lang="en-US" altLang="zh-CN" sz="16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6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6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and </a:t>
              </a:r>
              <a:r>
                <a:rPr kumimoji="0" lang="en-US" altLang="zh-CN" sz="16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6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zh-CN" altLang="en-US" sz="16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属性的合并，但去重）</a:t>
              </a:r>
            </a:p>
            <a:p>
              <a:pPr lvl="2" algn="ctr">
                <a:lnSpc>
                  <a:spcPct val="85000"/>
                </a:lnSpc>
                <a:spcBef>
                  <a:spcPct val="5000"/>
                </a:spcBef>
              </a:pP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has the same value as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on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endParaRPr kumimoji="0" lang="en-US" altLang="zh-CN" sz="1800" b="0">
                <a:solidFill>
                  <a:srgbClr val="2A2A39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lvl="2" algn="ctr">
                <a:lnSpc>
                  <a:spcPct val="85000"/>
                </a:lnSpc>
                <a:spcBef>
                  <a:spcPct val="5000"/>
                </a:spcBef>
              </a:pP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has the same value as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0" lang="en-US" altLang="zh-CN" sz="1800" b="0" i="1" baseline="-2500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kumimoji="0" lang="en-US" altLang="zh-CN" sz="1800" b="0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on </a:t>
              </a:r>
              <a:r>
                <a:rPr kumimoji="0" lang="en-US" altLang="zh-CN" sz="1800" b="0" i="1">
                  <a:solidFill>
                    <a:srgbClr val="2A2A3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84023" name="AutoShape 55">
              <a:extLst>
                <a:ext uri="{FF2B5EF4-FFF2-40B4-BE49-F238E27FC236}">
                  <a16:creationId xmlns:a16="http://schemas.microsoft.com/office/drawing/2014/main" id="{CC47691E-E6B5-4E87-BE85-5D6A8C3573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15" y="2490"/>
              <a:ext cx="96" cy="88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rgbClr val="2A2A39"/>
                </a:solidFill>
                <a:latin typeface="Tahoma" charset="0"/>
                <a:ea typeface="宋体" charset="0"/>
              </a:endParaRPr>
            </a:p>
          </p:txBody>
        </p:sp>
      </p:grpSp>
      <p:sp>
        <p:nvSpPr>
          <p:cNvPr id="84025" name="AutoShape 57">
            <a:extLst>
              <a:ext uri="{FF2B5EF4-FFF2-40B4-BE49-F238E27FC236}">
                <a16:creationId xmlns:a16="http://schemas.microsoft.com/office/drawing/2014/main" id="{8E1D5666-828C-4E5B-A533-A6E04923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5422900"/>
            <a:ext cx="2152650" cy="762000"/>
          </a:xfrm>
          <a:prstGeom prst="cloudCallout">
            <a:avLst>
              <a:gd name="adj1" fmla="val -45676"/>
              <a:gd name="adj2" fmla="val 73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28E5B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2A2A39"/>
                </a:solidFill>
              </a:rPr>
              <a:t>增强查询操作能力吗？</a:t>
            </a:r>
          </a:p>
        </p:txBody>
      </p:sp>
      <p:sp>
        <p:nvSpPr>
          <p:cNvPr id="84027" name="Rectangle 59">
            <a:extLst>
              <a:ext uri="{FF2B5EF4-FFF2-40B4-BE49-F238E27FC236}">
                <a16:creationId xmlns:a16="http://schemas.microsoft.com/office/drawing/2014/main" id="{C4AF9248-B7C0-45DF-8F84-81545DC4D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9888" y="5408613"/>
            <a:ext cx="5665787" cy="1046162"/>
          </a:xfrm>
          <a:solidFill>
            <a:srgbClr val="0000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1800" i="1">
                <a:solidFill>
                  <a:schemeClr val="bg1"/>
                </a:solidFill>
                <a:latin typeface="Tahoma" panose="020B0604030504040204" pitchFamily="34" charset="0"/>
              </a:rPr>
              <a:t>不会增强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1800" i="1">
                <a:solidFill>
                  <a:schemeClr val="bg1"/>
                </a:solidFill>
                <a:latin typeface="Tahoma" panose="020B0604030504040204" pitchFamily="34" charset="0"/>
              </a:rPr>
              <a:t>用例示说明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)</a:t>
            </a:r>
            <a:r>
              <a:rPr lang="zh-CN" altLang="en-US" sz="1800" i="1">
                <a:solidFill>
                  <a:schemeClr val="bg1"/>
                </a:solidFill>
                <a:latin typeface="Tahoma" panose="020B0604030504040204" pitchFamily="34" charset="0"/>
              </a:rPr>
              <a:t> ： </a:t>
            </a:r>
            <a:endParaRPr lang="en-US" altLang="zh-CN" sz="1800" i="1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1800" i="1">
                <a:solidFill>
                  <a:schemeClr val="bg1"/>
                </a:solidFill>
                <a:latin typeface="Tahoma" panose="020B0604030504040204" pitchFamily="34" charset="0"/>
              </a:rPr>
              <a:t>假设： 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= (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A, B, C, D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) </a:t>
            </a:r>
            <a:r>
              <a:rPr lang="zh-CN" altLang="en-US" sz="1800">
                <a:solidFill>
                  <a:schemeClr val="bg1"/>
                </a:solidFill>
                <a:latin typeface="Tahoma" panose="020B0604030504040204" pitchFamily="34" charset="0"/>
              </a:rPr>
              <a:t>，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= (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E, B, D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) </a:t>
            </a:r>
            <a:r>
              <a:rPr lang="zh-CN" altLang="en-US" sz="1800">
                <a:solidFill>
                  <a:schemeClr val="bg1"/>
                </a:solidFill>
                <a:latin typeface="Tahoma" panose="020B0604030504040204" pitchFamily="34" charset="0"/>
              </a:rPr>
              <a:t>，则有：</a:t>
            </a:r>
          </a:p>
          <a:p>
            <a:pPr>
              <a:buFontTx/>
              <a:buNone/>
            </a:pP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= 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olidFill>
                  <a:schemeClr val="bg1"/>
                </a:solidFill>
                <a:latin typeface="Tahoma" panose="020B0604030504040204" pitchFamily="34" charset="0"/>
              </a:rPr>
              <a:t>r.A, r.B, r.C, r.D, s.E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(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000" i="1" baseline="-25000">
                <a:solidFill>
                  <a:schemeClr val="bg1"/>
                </a:solidFill>
                <a:latin typeface="Tahoma" panose="020B0604030504040204" pitchFamily="34" charset="0"/>
              </a:rPr>
              <a:t>r.B = s.B </a:t>
            </a:r>
            <a:r>
              <a:rPr lang="en-US" altLang="zh-CN" sz="2000" baseline="-25000">
                <a:solidFill>
                  <a:schemeClr val="bg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000" i="1" baseline="-25000">
                <a:solidFill>
                  <a:schemeClr val="bg1"/>
                </a:solidFill>
                <a:latin typeface="Tahoma" panose="020B0604030504040204" pitchFamily="34" charset="0"/>
              </a:rPr>
              <a:t> r.D = s.D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(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r 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 x  </a:t>
            </a:r>
            <a:r>
              <a:rPr lang="en-US" altLang="zh-CN" sz="1800" i="1">
                <a:solidFill>
                  <a:schemeClr val="bg1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1800">
                <a:solidFill>
                  <a:schemeClr val="bg1"/>
                </a:solidFill>
                <a:latin typeface="Tahoma" panose="020B0604030504040204" pitchFamily="34" charset="0"/>
              </a:rPr>
              <a:t>))</a:t>
            </a:r>
            <a:endParaRPr lang="en-US" altLang="zh-CN" sz="8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2537" name="AutoShape 60">
            <a:extLst>
              <a:ext uri="{FF2B5EF4-FFF2-40B4-BE49-F238E27FC236}">
                <a16:creationId xmlns:a16="http://schemas.microsoft.com/office/drawing/2014/main" id="{F93B6081-F4E1-4217-BAB5-13F824CC071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152775" y="6186488"/>
            <a:ext cx="152400" cy="152400"/>
          </a:xfrm>
          <a:prstGeom prst="flowChartCollat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endParaRPr kumimoji="0" lang="zh-CN" altLang="en-US" sz="1600">
              <a:solidFill>
                <a:srgbClr val="428E5B"/>
              </a:solidFill>
              <a:latin typeface="Tahoma" panose="020B0604030504040204" pitchFamily="34" charset="0"/>
            </a:endParaRPr>
          </a:p>
        </p:txBody>
      </p:sp>
      <p:sp>
        <p:nvSpPr>
          <p:cNvPr id="22538" name="Rectangle 66">
            <a:extLst>
              <a:ext uri="{FF2B5EF4-FFF2-40B4-BE49-F238E27FC236}">
                <a16:creationId xmlns:a16="http://schemas.microsoft.com/office/drawing/2014/main" id="{10148577-1022-4B05-92B7-7CFC5FE8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101600"/>
            <a:ext cx="4535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.3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solidFill>
                  <a:srgbClr val="8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附加的关系代数运算</a:t>
            </a:r>
            <a:endParaRPr kumimoji="0" lang="en-US" altLang="zh-CN" sz="2400">
              <a:solidFill>
                <a:srgbClr val="8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4036" name="Rectangle 68">
            <a:extLst>
              <a:ext uri="{FF2B5EF4-FFF2-40B4-BE49-F238E27FC236}">
                <a16:creationId xmlns:a16="http://schemas.microsoft.com/office/drawing/2014/main" id="{A6587795-FED4-4D1B-AA72-A6ADDDAE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3027363"/>
            <a:ext cx="2146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FF0000"/>
                </a:solidFill>
              </a:rPr>
              <a:t>消除重复</a:t>
            </a:r>
            <a:r>
              <a:rPr kumimoji="0" lang="zh-CN" altLang="en-US" sz="1800" b="0">
                <a:solidFill>
                  <a:srgbClr val="FF0000"/>
                </a:solidFill>
                <a:ea typeface="黑体" panose="02010609060101010101" pitchFamily="49" charset="-122"/>
              </a:rPr>
              <a:t>连接</a:t>
            </a:r>
            <a:r>
              <a:rPr kumimoji="0" lang="zh-CN" altLang="en-US" sz="1800" b="0">
                <a:solidFill>
                  <a:srgbClr val="FF0000"/>
                </a:solidFill>
              </a:rPr>
              <a:t>属性</a:t>
            </a:r>
            <a:r>
              <a:rPr kumimoji="0" lang="en-US" altLang="zh-CN" sz="1800" b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C3C39E-CF77-4472-8151-D71554D8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325813"/>
            <a:ext cx="42878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元组按属性值相同粘贴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仍为关系</a:t>
            </a:r>
            <a:r>
              <a:rPr kumimoji="0"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kumimoji="0" lang="zh-CN" altLang="en-US" sz="2000" b="0">
                <a:solidFill>
                  <a:srgbClr val="0000FF"/>
                </a:solidFill>
                <a:ea typeface="黑体" panose="02010609060101010101" pitchFamily="49" charset="-122"/>
              </a:rPr>
              <a:t>！</a:t>
            </a:r>
            <a:endParaRPr kumimoji="0" lang="zh-CN" altLang="en-US" sz="20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0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7" grpId="0" build="p" animBg="1"/>
      <p:bldP spid="84036" grpId="0"/>
      <p:bldP spid="2" grpId="0"/>
    </p:bldLst>
  </p:timing>
</p:sld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rgbClr val="428E5B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49</TotalTime>
  <Words>4342</Words>
  <Application>Microsoft Office PowerPoint</Application>
  <PresentationFormat>全屏显示(4:3)</PresentationFormat>
  <Paragraphs>785</Paragraphs>
  <Slides>37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Monotype Sorts</vt:lpstr>
      <vt:lpstr>黑体</vt:lpstr>
      <vt:lpstr>楷体_GB2312</vt:lpstr>
      <vt:lpstr>宋体</vt:lpstr>
      <vt:lpstr>微软雅黑</vt:lpstr>
      <vt:lpstr>Arial</vt:lpstr>
      <vt:lpstr>Arial Black</vt:lpstr>
      <vt:lpstr>Helvetica</vt:lpstr>
      <vt:lpstr>Lucida Sans Unicode</vt:lpstr>
      <vt:lpstr>Tahoma</vt:lpstr>
      <vt:lpstr>Times New Roman</vt:lpstr>
      <vt:lpstr>Verdana</vt:lpstr>
      <vt:lpstr>Wingdings</vt:lpstr>
      <vt:lpstr>Wingdings 3</vt:lpstr>
      <vt:lpstr>01069079</vt:lpstr>
      <vt:lpstr>公式</vt:lpstr>
      <vt:lpstr>第7讲:     关系模型的其它相关知识       单 位：重庆大学计算机学院    </vt:lpstr>
      <vt:lpstr>集合的基本操作</vt:lpstr>
      <vt:lpstr>主要学习目标</vt:lpstr>
      <vt:lpstr>前测小问题</vt:lpstr>
      <vt:lpstr>PowerPoint 演示文稿</vt:lpstr>
      <vt:lpstr>可以，因为结果仍为关系 (基本运算的查询能力已很强)</vt:lpstr>
      <vt:lpstr>案例2</vt:lpstr>
      <vt:lpstr>（一）集合交运算 (Set Intersection Operation)</vt:lpstr>
      <vt:lpstr>（二）自然连接运算 (Natural Join Operation)</vt:lpstr>
      <vt:lpstr>（三）*赋值运算 (Assignment Operation)</vt:lpstr>
      <vt:lpstr>（四）外连接运算 (Outer Join)</vt:lpstr>
      <vt:lpstr>（一）广义投影运算 (Generalized Projection)</vt:lpstr>
      <vt:lpstr>（二）聚集函数运算 (Aggregate Operation Example)</vt:lpstr>
      <vt:lpstr>聚集函数运算的形式化定义</vt:lpstr>
      <vt:lpstr>二 基本E-R图到关系模式的转换</vt:lpstr>
      <vt:lpstr>二 基本E-R图到关系模式的转换</vt:lpstr>
      <vt:lpstr>复杂实体集转换示例</vt:lpstr>
      <vt:lpstr>二 基本E-R图到关系模式的转换</vt:lpstr>
      <vt:lpstr>三 关系模式合并与约束表示</vt:lpstr>
      <vt:lpstr>3.2 特别说明</vt:lpstr>
      <vt:lpstr>四 扩展E-R图的转换</vt:lpstr>
      <vt:lpstr>4.2 聚集的转换</vt:lpstr>
      <vt:lpstr>ER图转换为关系模式的规则</vt:lpstr>
      <vt:lpstr>PowerPoint 演示文稿</vt:lpstr>
      <vt:lpstr>系（系编号，系名称） 教师（教工编号，姓名，性别，工资，系编号）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课堂小测试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第7讲:     关系模型的其它相关知识       单 位：重庆大学计算机学院</dc:title>
  <dc:subject/>
  <dc:creator>Microsoft Office 用户</dc:creator>
  <cp:keywords/>
  <dc:description/>
  <cp:lastModifiedBy>ylredleaf@sina.com</cp:lastModifiedBy>
  <cp:revision>10</cp:revision>
  <dcterms:created xsi:type="dcterms:W3CDTF">2017-03-15T01:36:37Z</dcterms:created>
  <dcterms:modified xsi:type="dcterms:W3CDTF">2021-05-08T05:52:24Z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</Properties>
</file>