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9.png"/><Relationship Id="rId11" Type="http://schemas.openxmlformats.org/officeDocument/2006/relationships/image" Target="../media/image14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938" y="144780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60" y="1447799"/>
            <a:ext cx="1488851" cy="728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298700" y="1447799"/>
            <a:ext cx="2673250" cy="7298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024437" y="2044700"/>
            <a:ext cx="238125" cy="110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5499099" y="1874118"/>
            <a:ext cx="222944" cy="140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689897" y="1542402"/>
            <a:ext cx="1757064" cy="310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418137" y="1909762"/>
            <a:ext cx="821927" cy="277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466682" y="1744713"/>
            <a:ext cx="825625" cy="1888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7896646" y="1828800"/>
            <a:ext cx="1247353" cy="336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86939" y="2909316"/>
            <a:ext cx="4770120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892D5B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45472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892D5B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892D5B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938" y="0"/>
            <a:ext cx="9136380" cy="757555"/>
          </a:xfrm>
          <a:custGeom>
            <a:avLst/>
            <a:gdLst/>
            <a:ahLst/>
            <a:cxnLst/>
            <a:rect l="l" t="t" r="r" b="b"/>
            <a:pathLst>
              <a:path w="9136380" h="757555">
                <a:moveTo>
                  <a:pt x="9136061" y="709612"/>
                </a:moveTo>
                <a:lnTo>
                  <a:pt x="6867525" y="709612"/>
                </a:lnTo>
                <a:lnTo>
                  <a:pt x="7653338" y="757237"/>
                </a:lnTo>
                <a:lnTo>
                  <a:pt x="9136061" y="738349"/>
                </a:lnTo>
                <a:lnTo>
                  <a:pt x="9136061" y="709612"/>
                </a:lnTo>
                <a:close/>
              </a:path>
              <a:path w="9136380" h="757555">
                <a:moveTo>
                  <a:pt x="9136061" y="0"/>
                </a:moveTo>
                <a:lnTo>
                  <a:pt x="4762" y="0"/>
                </a:lnTo>
                <a:lnTo>
                  <a:pt x="0" y="714375"/>
                </a:lnTo>
                <a:lnTo>
                  <a:pt x="1928811" y="738187"/>
                </a:lnTo>
                <a:lnTo>
                  <a:pt x="2900363" y="714375"/>
                </a:lnTo>
                <a:lnTo>
                  <a:pt x="3301603" y="714375"/>
                </a:lnTo>
                <a:lnTo>
                  <a:pt x="3633788" y="700087"/>
                </a:lnTo>
                <a:lnTo>
                  <a:pt x="9136061" y="700087"/>
                </a:lnTo>
                <a:lnTo>
                  <a:pt x="9136061" y="0"/>
                </a:lnTo>
                <a:close/>
              </a:path>
              <a:path w="9136380" h="757555">
                <a:moveTo>
                  <a:pt x="6436519" y="723900"/>
                </a:moveTo>
                <a:lnTo>
                  <a:pt x="5424488" y="723900"/>
                </a:lnTo>
                <a:lnTo>
                  <a:pt x="6005513" y="738187"/>
                </a:lnTo>
                <a:lnTo>
                  <a:pt x="6436519" y="723900"/>
                </a:lnTo>
                <a:close/>
              </a:path>
              <a:path w="9136380" h="757555">
                <a:moveTo>
                  <a:pt x="9136061" y="700087"/>
                </a:moveTo>
                <a:lnTo>
                  <a:pt x="3633788" y="700087"/>
                </a:lnTo>
                <a:lnTo>
                  <a:pt x="3890963" y="719137"/>
                </a:lnTo>
                <a:lnTo>
                  <a:pt x="4719638" y="728662"/>
                </a:lnTo>
                <a:lnTo>
                  <a:pt x="6436519" y="723900"/>
                </a:lnTo>
                <a:lnTo>
                  <a:pt x="6867525" y="709612"/>
                </a:lnTo>
                <a:lnTo>
                  <a:pt x="9136061" y="709612"/>
                </a:lnTo>
                <a:lnTo>
                  <a:pt x="9136061" y="700087"/>
                </a:lnTo>
                <a:close/>
              </a:path>
              <a:path w="9136380" h="757555">
                <a:moveTo>
                  <a:pt x="3301603" y="714375"/>
                </a:moveTo>
                <a:lnTo>
                  <a:pt x="2900363" y="714375"/>
                </a:lnTo>
                <a:lnTo>
                  <a:pt x="3190875" y="719137"/>
                </a:lnTo>
                <a:lnTo>
                  <a:pt x="3301603" y="714375"/>
                </a:lnTo>
                <a:close/>
              </a:path>
            </a:pathLst>
          </a:custGeom>
          <a:solidFill>
            <a:srgbClr val="C7C7D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60" y="0"/>
            <a:ext cx="1488851" cy="728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298700" y="0"/>
            <a:ext cx="2673250" cy="729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3376" y="807880"/>
            <a:ext cx="5917247" cy="68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892D5B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027" y="1060719"/>
            <a:ext cx="4622800" cy="3234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45472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Relationship Id="rId9" Type="http://schemas.openxmlformats.org/officeDocument/2006/relationships/image" Target="../media/image2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jpg"/><Relationship Id="rId12" Type="http://schemas.openxmlformats.org/officeDocument/2006/relationships/image" Target="../media/image24.jpg"/><Relationship Id="rId13" Type="http://schemas.openxmlformats.org/officeDocument/2006/relationships/image" Target="../media/image2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Relationship Id="rId9" Type="http://schemas.openxmlformats.org/officeDocument/2006/relationships/image" Target="../media/image27.jp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6.jpg"/><Relationship Id="rId6" Type="http://schemas.openxmlformats.org/officeDocument/2006/relationships/image" Target="../media/image3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Relationship Id="rId9" Type="http://schemas.openxmlformats.org/officeDocument/2006/relationships/image" Target="../media/image53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Relationship Id="rId9" Type="http://schemas.openxmlformats.org/officeDocument/2006/relationships/image" Target="../media/image17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Relationship Id="rId9" Type="http://schemas.openxmlformats.org/officeDocument/2006/relationships/image" Target="../media/image17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3890" y="6432803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1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0720" y="2807207"/>
            <a:ext cx="2563368" cy="905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86939" y="2909316"/>
            <a:ext cx="20574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892D5B"/>
                </a:solidFill>
                <a:latin typeface="微软雅黑"/>
                <a:cs typeface="微软雅黑"/>
              </a:rPr>
              <a:t>备份和恢复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9127" y="4680204"/>
            <a:ext cx="31483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94EAD"/>
                </a:solidFill>
                <a:latin typeface="微软雅黑"/>
                <a:cs typeface="微软雅黑"/>
              </a:rPr>
              <a:t>单</a:t>
            </a:r>
            <a:r>
              <a:rPr dirty="0" sz="2000" spc="-90">
                <a:solidFill>
                  <a:srgbClr val="494EAD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494EAD"/>
                </a:solidFill>
                <a:latin typeface="微软雅黑"/>
                <a:cs typeface="微软雅黑"/>
              </a:rPr>
              <a:t>位：</a:t>
            </a:r>
            <a:r>
              <a:rPr dirty="0" sz="2000">
                <a:solidFill>
                  <a:srgbClr val="0066FF"/>
                </a:solidFill>
                <a:latin typeface="微软雅黑"/>
                <a:cs typeface="微软雅黑"/>
              </a:rPr>
              <a:t>重庆大学计算机学院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79202" y="946403"/>
            <a:ext cx="20574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latin typeface="微软雅黑"/>
                <a:cs typeface="微软雅黑"/>
              </a:rPr>
              <a:t>稳定存储器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590" y="2955035"/>
            <a:ext cx="8242300" cy="243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稳定存储器通常是用非易失性存储介质来近似实现，在多个非易失性存 储介质上以独立的故障模式复制所需信息，并且以受控的方式更新信息</a:t>
            </a:r>
            <a:endParaRPr sz="20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，以保证数据传送过程中发生的故障不会破坏所需信息。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稳定存储器或者近似稳定存储器在恢复算法中起着至关重要的作用</a:t>
            </a:r>
            <a:r>
              <a:rPr dirty="0" sz="2000">
                <a:solidFill>
                  <a:srgbClr val="545472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1720850"/>
            <a:ext cx="3425825" cy="1047750"/>
          </a:xfrm>
          <a:prstGeom prst="rect">
            <a:avLst/>
          </a:prstGeom>
          <a:ln w="9525">
            <a:solidFill>
              <a:srgbClr val="545472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127635" indent="-127635">
              <a:lnSpc>
                <a:spcPct val="100000"/>
              </a:lnSpc>
              <a:spcBef>
                <a:spcPts val="95"/>
              </a:spcBef>
              <a:buSzPct val="97435"/>
              <a:buFont typeface=""/>
              <a:buChar char="•"/>
              <a:tabLst>
                <a:tab pos="127635" algn="l"/>
              </a:tabLst>
            </a:pPr>
            <a:r>
              <a:rPr dirty="0" baseline="1424" sz="2925" spc="75" b="1">
                <a:solidFill>
                  <a:srgbClr val="3399FF"/>
                </a:solidFill>
                <a:latin typeface="宋体"/>
                <a:cs typeface="宋体"/>
              </a:rPr>
              <a:t>存储器是计算和保存的基础</a:t>
            </a:r>
            <a:endParaRPr baseline="1424" sz="2925">
              <a:latin typeface="宋体"/>
              <a:cs typeface="宋体"/>
            </a:endParaRPr>
          </a:p>
          <a:p>
            <a:pPr marL="127635" indent="-127635">
              <a:lnSpc>
                <a:spcPct val="100000"/>
              </a:lnSpc>
              <a:spcBef>
                <a:spcPts val="409"/>
              </a:spcBef>
              <a:buSzPct val="97435"/>
              <a:buFont typeface=""/>
              <a:buChar char="•"/>
              <a:tabLst>
                <a:tab pos="127635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计算过程中数据仅</a:t>
            </a:r>
            <a:r>
              <a:rPr dirty="0" baseline="1424" sz="2925" spc="75" b="1">
                <a:solidFill>
                  <a:srgbClr val="0066FF"/>
                </a:solidFill>
                <a:latin typeface="宋体"/>
                <a:cs typeface="宋体"/>
              </a:rPr>
              <a:t>临时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使用</a:t>
            </a:r>
            <a:endParaRPr baseline="1424" sz="2925">
              <a:latin typeface="宋体"/>
              <a:cs typeface="宋体"/>
            </a:endParaRPr>
          </a:p>
          <a:p>
            <a:pPr marL="127635" indent="-127635">
              <a:lnSpc>
                <a:spcPct val="100000"/>
              </a:lnSpc>
              <a:spcBef>
                <a:spcPts val="505"/>
              </a:spcBef>
              <a:buSzPct val="97435"/>
              <a:buFont typeface=""/>
              <a:buChar char="•"/>
              <a:tabLst>
                <a:tab pos="127635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而最终结果数据将</a:t>
            </a:r>
            <a:r>
              <a:rPr dirty="0" baseline="1424" sz="2925" spc="75" b="1">
                <a:solidFill>
                  <a:srgbClr val="0066FF"/>
                </a:solidFill>
                <a:latin typeface="宋体"/>
                <a:cs typeface="宋体"/>
              </a:rPr>
              <a:t>永远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保存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24412" y="1720850"/>
            <a:ext cx="3629025" cy="898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935912" y="1746743"/>
            <a:ext cx="1778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45" b="1">
                <a:solidFill>
                  <a:srgbClr val="545472"/>
                </a:solidFill>
                <a:latin typeface="宋体"/>
                <a:cs typeface="宋体"/>
              </a:rPr>
              <a:t>？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40737" y="2051543"/>
            <a:ext cx="1778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45" b="1">
                <a:solidFill>
                  <a:srgbClr val="545472"/>
                </a:solidFill>
                <a:latin typeface="宋体"/>
                <a:cs typeface="宋体"/>
              </a:rPr>
              <a:t>？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2062" y="2383775"/>
            <a:ext cx="1778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45" b="1">
                <a:solidFill>
                  <a:srgbClr val="545472"/>
                </a:solidFill>
                <a:latin typeface="宋体"/>
                <a:cs typeface="宋体"/>
              </a:rPr>
              <a:t>？</a:t>
            </a:r>
            <a:endParaRPr sz="1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4515" y="237942"/>
            <a:ext cx="3225800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>
                <a:solidFill>
                  <a:srgbClr val="545472"/>
                </a:solidFill>
                <a:latin typeface="华文宋体"/>
                <a:cs typeface="华文宋体"/>
              </a:rPr>
              <a:t>常⽤⽇志记录格式：</a:t>
            </a:r>
            <a:endParaRPr sz="2750">
              <a:latin typeface="华文宋体"/>
              <a:cs typeface="华文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515" y="570635"/>
            <a:ext cx="7950200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1925">
              <a:lnSpc>
                <a:spcPct val="152300"/>
              </a:lnSpc>
              <a:spcBef>
                <a:spcPts val="100"/>
              </a:spcBef>
            </a:pPr>
            <a:r>
              <a:rPr dirty="0" sz="2350" spc="45" b="1">
                <a:solidFill>
                  <a:srgbClr val="F39F5B"/>
                </a:solidFill>
                <a:latin typeface="华文宋体"/>
                <a:cs typeface="华文宋体"/>
              </a:rPr>
              <a:t>更新⽇志记录</a:t>
            </a:r>
            <a:r>
              <a:rPr dirty="0" sz="2350" spc="40" b="1">
                <a:solidFill>
                  <a:srgbClr val="545472"/>
                </a:solidFill>
                <a:latin typeface="华文宋体"/>
                <a:cs typeface="华文宋体"/>
              </a:rPr>
              <a:t>：&lt;Ti，Xj，V1，V2&gt;，</a:t>
            </a:r>
            <a:r>
              <a:rPr dirty="0" sz="2350" spc="45" b="1">
                <a:solidFill>
                  <a:srgbClr val="545472"/>
                </a:solidFill>
                <a:latin typeface="华文宋体"/>
                <a:cs typeface="华文宋体"/>
              </a:rPr>
              <a:t>描述⼀次数据库写操 作。包含事务标识、数据项标识、旧值和新值等字段。</a:t>
            </a:r>
            <a:endParaRPr sz="2350">
              <a:latin typeface="华文宋体"/>
              <a:cs typeface="华文宋体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350" spc="45" b="1">
                <a:solidFill>
                  <a:srgbClr val="F39F5B"/>
                </a:solidFill>
                <a:latin typeface="华文宋体"/>
                <a:cs typeface="华文宋体"/>
              </a:rPr>
              <a:t>事务开始⽇志记录</a:t>
            </a:r>
            <a:r>
              <a:rPr dirty="0" sz="2350" spc="50" b="1">
                <a:solidFill>
                  <a:srgbClr val="545472"/>
                </a:solidFill>
                <a:latin typeface="华文宋体"/>
                <a:cs typeface="华文宋体"/>
              </a:rPr>
              <a:t>：&lt;Ti</a:t>
            </a:r>
            <a:r>
              <a:rPr dirty="0" sz="2350" spc="5" b="1">
                <a:solidFill>
                  <a:srgbClr val="545472"/>
                </a:solidFill>
                <a:latin typeface="华文宋体"/>
                <a:cs typeface="华文宋体"/>
              </a:rPr>
              <a:t> </a:t>
            </a:r>
            <a:r>
              <a:rPr dirty="0" sz="2350" spc="75" b="1">
                <a:solidFill>
                  <a:srgbClr val="545472"/>
                </a:solidFill>
                <a:latin typeface="华文宋体"/>
                <a:cs typeface="华文宋体"/>
              </a:rPr>
              <a:t>start&gt;,</a:t>
            </a:r>
            <a:r>
              <a:rPr dirty="0" sz="2350" spc="45" b="1">
                <a:solidFill>
                  <a:srgbClr val="545472"/>
                </a:solidFill>
                <a:latin typeface="华文宋体"/>
                <a:cs typeface="华文宋体"/>
              </a:rPr>
              <a:t>表明事务</a:t>
            </a:r>
            <a:r>
              <a:rPr dirty="0" sz="2350" spc="65" b="1">
                <a:solidFill>
                  <a:srgbClr val="545472"/>
                </a:solidFill>
                <a:latin typeface="华文宋体"/>
                <a:cs typeface="华文宋体"/>
              </a:rPr>
              <a:t>Ti</a:t>
            </a:r>
            <a:r>
              <a:rPr dirty="0" sz="2350" spc="45" b="1">
                <a:solidFill>
                  <a:srgbClr val="545472"/>
                </a:solidFill>
                <a:latin typeface="华文宋体"/>
                <a:cs typeface="华文宋体"/>
              </a:rPr>
              <a:t>开始执⾏。</a:t>
            </a:r>
            <a:endParaRPr sz="2350">
              <a:latin typeface="华文宋体"/>
              <a:cs typeface="华文宋体"/>
            </a:endParaRPr>
          </a:p>
          <a:p>
            <a:pPr marL="12700" marR="5080">
              <a:lnSpc>
                <a:spcPct val="153200"/>
              </a:lnSpc>
              <a:spcBef>
                <a:spcPts val="95"/>
              </a:spcBef>
            </a:pPr>
            <a:r>
              <a:rPr dirty="0" sz="2350" spc="45" b="1">
                <a:solidFill>
                  <a:srgbClr val="F39F5B"/>
                </a:solidFill>
                <a:latin typeface="华文宋体"/>
                <a:cs typeface="华文宋体"/>
              </a:rPr>
              <a:t>事务提交⽇志记录</a:t>
            </a:r>
            <a:r>
              <a:rPr dirty="0" sz="2350" spc="50" b="1">
                <a:solidFill>
                  <a:srgbClr val="545472"/>
                </a:solidFill>
                <a:latin typeface="华文宋体"/>
                <a:cs typeface="华文宋体"/>
              </a:rPr>
              <a:t>：&lt;Ti</a:t>
            </a:r>
            <a:r>
              <a:rPr dirty="0" sz="2350" b="1">
                <a:solidFill>
                  <a:srgbClr val="545472"/>
                </a:solidFill>
                <a:latin typeface="华文宋体"/>
                <a:cs typeface="华文宋体"/>
              </a:rPr>
              <a:t> </a:t>
            </a:r>
            <a:r>
              <a:rPr dirty="0" sz="2350" spc="50" b="1">
                <a:solidFill>
                  <a:srgbClr val="545472"/>
                </a:solidFill>
                <a:latin typeface="华文宋体"/>
                <a:cs typeface="华文宋体"/>
              </a:rPr>
              <a:t>commit&gt;，</a:t>
            </a:r>
            <a:r>
              <a:rPr dirty="0" sz="2350" spc="45" b="1">
                <a:solidFill>
                  <a:srgbClr val="545472"/>
                </a:solidFill>
                <a:latin typeface="华文宋体"/>
                <a:cs typeface="华文宋体"/>
              </a:rPr>
              <a:t>表明事务</a:t>
            </a:r>
            <a:r>
              <a:rPr dirty="0" sz="2350" spc="65" b="1">
                <a:solidFill>
                  <a:srgbClr val="545472"/>
                </a:solidFill>
                <a:latin typeface="华文宋体"/>
                <a:cs typeface="华文宋体"/>
              </a:rPr>
              <a:t>Ti</a:t>
            </a:r>
            <a:r>
              <a:rPr dirty="0" sz="2350" spc="45" b="1">
                <a:solidFill>
                  <a:srgbClr val="545472"/>
                </a:solidFill>
                <a:latin typeface="华文宋体"/>
                <a:cs typeface="华文宋体"/>
              </a:rPr>
              <a:t>提交。事务 </a:t>
            </a:r>
            <a:r>
              <a:rPr dirty="0" sz="2350" spc="45" b="1">
                <a:solidFill>
                  <a:srgbClr val="545472"/>
                </a:solidFill>
                <a:latin typeface="华文宋体"/>
                <a:cs typeface="华文宋体"/>
              </a:rPr>
              <a:t>提交⽇志记录是⼀个事务最后的⼀个⽇志记录，当⼀个事务 的提交⽇志记录输出到稳定存储器后，意味着该事务提交， 也就是所有更早的⽇志记录都已经输出到稳定存储器中。因 此，在⽇志中就有⾜够的信息来保证，即使系统崩溃，事务 </a:t>
            </a:r>
            <a:r>
              <a:rPr dirty="0" sz="2350" spc="45" b="1">
                <a:solidFill>
                  <a:srgbClr val="545472"/>
                </a:solidFill>
                <a:latin typeface="华文宋体"/>
                <a:cs typeface="华文宋体"/>
              </a:rPr>
              <a:t>所做的更新也可以重做。</a:t>
            </a:r>
            <a:endParaRPr sz="2350">
              <a:latin typeface="华文宋体"/>
              <a:cs typeface="华文宋体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350" spc="45" b="1">
                <a:solidFill>
                  <a:srgbClr val="F39F5B"/>
                </a:solidFill>
                <a:latin typeface="华文宋体"/>
                <a:cs typeface="华文宋体"/>
              </a:rPr>
              <a:t>事务中⽌⽇志记录</a:t>
            </a:r>
            <a:r>
              <a:rPr dirty="0" sz="2350" spc="50" b="1">
                <a:solidFill>
                  <a:srgbClr val="545472"/>
                </a:solidFill>
                <a:latin typeface="华文宋体"/>
                <a:cs typeface="华文宋体"/>
              </a:rPr>
              <a:t>：&lt;Ti</a:t>
            </a:r>
            <a:r>
              <a:rPr dirty="0" sz="2350" spc="5" b="1">
                <a:solidFill>
                  <a:srgbClr val="545472"/>
                </a:solidFill>
                <a:latin typeface="华文宋体"/>
                <a:cs typeface="华文宋体"/>
              </a:rPr>
              <a:t> </a:t>
            </a:r>
            <a:r>
              <a:rPr dirty="0" sz="2350" spc="80" b="1">
                <a:solidFill>
                  <a:srgbClr val="545472"/>
                </a:solidFill>
                <a:latin typeface="华文宋体"/>
                <a:cs typeface="华文宋体"/>
              </a:rPr>
              <a:t>abort&gt;，</a:t>
            </a:r>
            <a:r>
              <a:rPr dirty="0" sz="2350" spc="45" b="1">
                <a:solidFill>
                  <a:srgbClr val="545472"/>
                </a:solidFill>
                <a:latin typeface="华文宋体"/>
                <a:cs typeface="华文宋体"/>
              </a:rPr>
              <a:t>表明事务</a:t>
            </a:r>
            <a:r>
              <a:rPr dirty="0" sz="2350" spc="65" b="1">
                <a:solidFill>
                  <a:srgbClr val="545472"/>
                </a:solidFill>
                <a:latin typeface="华文宋体"/>
                <a:cs typeface="华文宋体"/>
              </a:rPr>
              <a:t>Ti</a:t>
            </a:r>
            <a:r>
              <a:rPr dirty="0" sz="2350" spc="45" b="1">
                <a:solidFill>
                  <a:srgbClr val="545472"/>
                </a:solidFill>
                <a:latin typeface="华文宋体"/>
                <a:cs typeface="华文宋体"/>
              </a:rPr>
              <a:t>中⽌。</a:t>
            </a:r>
            <a:endParaRPr sz="2350">
              <a:latin typeface="华文宋体"/>
              <a:cs typeface="华文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4027" y="1676908"/>
            <a:ext cx="8191500" cy="396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27899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为保证数据库是可恢复的，登记日志文件时必须遵 循两条原则</a:t>
            </a:r>
            <a:endParaRPr sz="2800">
              <a:latin typeface="宋体"/>
              <a:cs typeface="宋体"/>
            </a:endParaRPr>
          </a:p>
          <a:p>
            <a:pPr lvl="1" marL="806450" indent="-337185">
              <a:lnSpc>
                <a:spcPct val="100000"/>
              </a:lnSpc>
              <a:spcBef>
                <a:spcPts val="2160"/>
              </a:spcBef>
              <a:buChar char="•"/>
              <a:tabLst>
                <a:tab pos="80645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登记的次序严格按并行事务执行的时间次序</a:t>
            </a:r>
            <a:endParaRPr sz="2800">
              <a:latin typeface="宋体"/>
              <a:cs typeface="宋体"/>
            </a:endParaRPr>
          </a:p>
          <a:p>
            <a:pPr lvl="1" marL="806450" indent="-337185">
              <a:lnSpc>
                <a:spcPct val="100000"/>
              </a:lnSpc>
              <a:spcBef>
                <a:spcPts val="2039"/>
              </a:spcBef>
              <a:buChar char="•"/>
              <a:tabLst>
                <a:tab pos="80645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必须先写日志文件，后写数据库</a:t>
            </a:r>
            <a:endParaRPr sz="2800">
              <a:latin typeface="宋体"/>
              <a:cs typeface="宋体"/>
            </a:endParaRPr>
          </a:p>
          <a:p>
            <a:pPr lvl="2" marL="1155065" marR="17780" indent="-228600">
              <a:lnSpc>
                <a:spcPct val="117500"/>
              </a:lnSpc>
              <a:spcBef>
                <a:spcPts val="740"/>
              </a:spcBef>
              <a:buChar char="•"/>
              <a:tabLst>
                <a:tab pos="1155700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写日志文件操作：把表示这个修改的日志记录写到日 志文件</a:t>
            </a:r>
            <a:endParaRPr sz="2400">
              <a:latin typeface="宋体"/>
              <a:cs typeface="宋体"/>
            </a:endParaRPr>
          </a:p>
          <a:p>
            <a:pPr lvl="2" marL="1155700" indent="-229235">
              <a:lnSpc>
                <a:spcPct val="100000"/>
              </a:lnSpc>
              <a:spcBef>
                <a:spcPts val="1125"/>
              </a:spcBef>
              <a:buChar char="•"/>
              <a:tabLst>
                <a:tab pos="1155700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写数据库操作：把对数据的修改写到数据库中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12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03500" y="998220"/>
            <a:ext cx="3937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宋体"/>
                <a:cs typeface="宋体"/>
              </a:rPr>
              <a:t>登记日志的原则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13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5650" y="1557337"/>
            <a:ext cx="7489825" cy="4648200"/>
          </a:xfrm>
          <a:custGeom>
            <a:avLst/>
            <a:gdLst/>
            <a:ahLst/>
            <a:cxnLst/>
            <a:rect l="l" t="t" r="r" b="b"/>
            <a:pathLst>
              <a:path w="7489825" h="4648200">
                <a:moveTo>
                  <a:pt x="0" y="0"/>
                </a:moveTo>
                <a:lnTo>
                  <a:pt x="7489825" y="0"/>
                </a:lnTo>
                <a:lnTo>
                  <a:pt x="7489825" y="4648200"/>
                </a:lnTo>
                <a:lnTo>
                  <a:pt x="0" y="4648200"/>
                </a:lnTo>
                <a:lnTo>
                  <a:pt x="0" y="0"/>
                </a:lnTo>
                <a:close/>
              </a:path>
            </a:pathLst>
          </a:custGeom>
          <a:solidFill>
            <a:srgbClr val="979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5650" y="1557337"/>
            <a:ext cx="7489825" cy="4648200"/>
          </a:xfrm>
          <a:custGeom>
            <a:avLst/>
            <a:gdLst/>
            <a:ahLst/>
            <a:cxnLst/>
            <a:rect l="l" t="t" r="r" b="b"/>
            <a:pathLst>
              <a:path w="7489825" h="4648200">
                <a:moveTo>
                  <a:pt x="0" y="0"/>
                </a:moveTo>
                <a:lnTo>
                  <a:pt x="7489825" y="0"/>
                </a:lnTo>
                <a:lnTo>
                  <a:pt x="7489825" y="4648200"/>
                </a:lnTo>
                <a:lnTo>
                  <a:pt x="0" y="4648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14390" y="1681200"/>
            <a:ext cx="104965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故障发生点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389" y="2491968"/>
            <a:ext cx="84455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正常运行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5802" y="1938064"/>
            <a:ext cx="5089525" cy="162052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algn="ctr" marL="217170">
              <a:lnSpc>
                <a:spcPct val="100000"/>
              </a:lnSpc>
              <a:spcBef>
                <a:spcPts val="1190"/>
              </a:spcBef>
              <a:tabLst>
                <a:tab pos="2068195" algn="l"/>
                <a:tab pos="4022725" algn="l"/>
              </a:tabLst>
            </a:pP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静态转</a:t>
            </a:r>
            <a:r>
              <a:rPr dirty="0" sz="1550" spc="40" b="1">
                <a:solidFill>
                  <a:srgbClr val="545472"/>
                </a:solidFill>
                <a:latin typeface="宋体"/>
                <a:cs typeface="宋体"/>
              </a:rPr>
              <a:t>储	</a:t>
            </a: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运行事</a:t>
            </a:r>
            <a:r>
              <a:rPr dirty="0" sz="1550" spc="40" b="1">
                <a:solidFill>
                  <a:srgbClr val="545472"/>
                </a:solidFill>
                <a:latin typeface="宋体"/>
                <a:cs typeface="宋体"/>
              </a:rPr>
              <a:t>务	↓</a:t>
            </a:r>
            <a:endParaRPr sz="1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750" spc="50" b="1">
                <a:solidFill>
                  <a:srgbClr val="545472"/>
                </a:solidFill>
                <a:latin typeface="宋体"/>
                <a:cs typeface="宋体"/>
              </a:rPr>
              <a:t>─┼──────┼──────────┼──</a:t>
            </a:r>
            <a:endParaRPr sz="1750">
              <a:latin typeface="宋体"/>
              <a:cs typeface="宋体"/>
            </a:endParaRPr>
          </a:p>
          <a:p>
            <a:pPr algn="ctr" marR="120650">
              <a:lnSpc>
                <a:spcPct val="100000"/>
              </a:lnSpc>
              <a:spcBef>
                <a:spcPts val="1320"/>
              </a:spcBef>
              <a:tabLst>
                <a:tab pos="1645920" algn="l"/>
                <a:tab pos="4328795" algn="l"/>
              </a:tabLst>
            </a:pPr>
            <a:r>
              <a:rPr dirty="0" sz="1550" spc="20" b="1">
                <a:solidFill>
                  <a:srgbClr val="545472"/>
                </a:solidFill>
                <a:latin typeface="宋体"/>
                <a:cs typeface="宋体"/>
              </a:rPr>
              <a:t>Ta	Tb	</a:t>
            </a:r>
            <a:r>
              <a:rPr dirty="0" sz="1550" spc="25" b="1">
                <a:solidFill>
                  <a:srgbClr val="545472"/>
                </a:solidFill>
                <a:latin typeface="宋体"/>
                <a:cs typeface="宋体"/>
              </a:rPr>
              <a:t>Tf</a:t>
            </a:r>
            <a:endParaRPr sz="1550">
              <a:latin typeface="宋体"/>
              <a:cs typeface="宋体"/>
            </a:endParaRPr>
          </a:p>
          <a:p>
            <a:pPr algn="ctr" marR="64769">
              <a:lnSpc>
                <a:spcPct val="100000"/>
              </a:lnSpc>
              <a:spcBef>
                <a:spcPts val="1235"/>
              </a:spcBef>
            </a:pP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登记日志文件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389" y="3674841"/>
            <a:ext cx="6943725" cy="21253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108325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└───────────</a:t>
            </a:r>
            <a:r>
              <a:rPr dirty="0" sz="1350" spc="50" b="1">
                <a:solidFill>
                  <a:srgbClr val="545472"/>
                </a:solidFill>
                <a:latin typeface="宋体"/>
                <a:cs typeface="宋体"/>
              </a:rPr>
              <a:t>┴</a:t>
            </a: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──</a:t>
            </a:r>
            <a:endParaRPr sz="15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244475" indent="1600200">
              <a:lnSpc>
                <a:spcPct val="166600"/>
              </a:lnSpc>
              <a:spcBef>
                <a:spcPts val="985"/>
              </a:spcBef>
              <a:tabLst>
                <a:tab pos="3150870" algn="l"/>
                <a:tab pos="5714365" algn="l"/>
              </a:tabLst>
            </a:pP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重装后备副</a:t>
            </a:r>
            <a:r>
              <a:rPr dirty="0" sz="1550" spc="40" b="1">
                <a:solidFill>
                  <a:srgbClr val="545472"/>
                </a:solidFill>
                <a:latin typeface="宋体"/>
                <a:cs typeface="宋体"/>
              </a:rPr>
              <a:t>本	</a:t>
            </a: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利用日志文件恢复事</a:t>
            </a:r>
            <a:r>
              <a:rPr dirty="0" sz="1550" spc="40" b="1">
                <a:solidFill>
                  <a:srgbClr val="545472"/>
                </a:solidFill>
                <a:latin typeface="宋体"/>
                <a:cs typeface="宋体"/>
              </a:rPr>
              <a:t>务	</a:t>
            </a: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继续运行 介质故障恢</a:t>
            </a:r>
            <a:r>
              <a:rPr dirty="0" sz="1550" spc="40" b="1">
                <a:solidFill>
                  <a:srgbClr val="545472"/>
                </a:solidFill>
                <a:latin typeface="宋体"/>
                <a:cs typeface="宋体"/>
              </a:rPr>
              <a:t>复</a:t>
            </a:r>
            <a:r>
              <a:rPr dirty="0" sz="1550" spc="-145" b="1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sz="1350" spc="45" b="1">
                <a:solidFill>
                  <a:srgbClr val="545472"/>
                </a:solidFill>
                <a:latin typeface="宋体"/>
                <a:cs typeface="宋体"/>
              </a:rPr>
              <a:t>─────────┴－－－－－</a:t>
            </a:r>
            <a:r>
              <a:rPr dirty="0" sz="1550" spc="45" b="1">
                <a:solidFill>
                  <a:srgbClr val="545472"/>
                </a:solidFill>
                <a:latin typeface="宋体"/>
                <a:cs typeface="宋体"/>
              </a:rPr>
              <a:t>─</a:t>
            </a:r>
            <a:r>
              <a:rPr dirty="0" sz="1350" spc="45" b="1">
                <a:solidFill>
                  <a:srgbClr val="545472"/>
                </a:solidFill>
                <a:latin typeface="宋体"/>
                <a:cs typeface="宋体"/>
              </a:rPr>
              <a:t>－－－－－－－┴──────</a:t>
            </a:r>
            <a:endParaRPr sz="1350">
              <a:latin typeface="宋体"/>
              <a:cs typeface="宋体"/>
            </a:endParaRPr>
          </a:p>
          <a:p>
            <a:pPr marL="5702300">
              <a:lnSpc>
                <a:spcPct val="100000"/>
              </a:lnSpc>
              <a:spcBef>
                <a:spcPts val="1235"/>
              </a:spcBef>
            </a:pP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登记日志文件</a:t>
            </a:r>
            <a:endParaRPr sz="1550">
              <a:latin typeface="宋体"/>
              <a:cs typeface="宋体"/>
            </a:endParaRPr>
          </a:p>
          <a:p>
            <a:pPr algn="r" marR="166370">
              <a:lnSpc>
                <a:spcPct val="100000"/>
              </a:lnSpc>
              <a:spcBef>
                <a:spcPts val="1030"/>
              </a:spcBef>
            </a:pPr>
            <a:r>
              <a:rPr dirty="0" sz="1350" spc="40" b="1">
                <a:solidFill>
                  <a:srgbClr val="545472"/>
                </a:solidFill>
                <a:latin typeface="宋体"/>
                <a:cs typeface="宋体"/>
              </a:rPr>
              <a:t>└──────</a:t>
            </a:r>
            <a:endParaRPr sz="1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8128" y="1528571"/>
            <a:ext cx="8045450" cy="2875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600">
                <a:solidFill>
                  <a:srgbClr val="545472"/>
                </a:solidFill>
                <a:latin typeface="华文宋体"/>
                <a:cs typeface="华文宋体"/>
              </a:rPr>
              <a:t>在故障恢复机制中，采⽤⽇志记录数据库更新，⽇志 记录在创建时都输出到稳定存储器。</a:t>
            </a:r>
            <a:r>
              <a:rPr dirty="0" sz="2600" spc="-100">
                <a:solidFill>
                  <a:srgbClr val="545472"/>
                </a:solidFill>
                <a:latin typeface="华文宋体"/>
                <a:cs typeface="华文宋体"/>
              </a:rPr>
              <a:t> </a:t>
            </a:r>
            <a:r>
              <a:rPr dirty="0" sz="2600">
                <a:solidFill>
                  <a:srgbClr val="545472"/>
                </a:solidFill>
                <a:latin typeface="华文宋体"/>
                <a:cs typeface="华文宋体"/>
              </a:rPr>
              <a:t>通常向稳定存储 器的输出是以块为单位进⾏的，⽽⼤多数情况下，⼀ 个⽇志记录⽐⼀个块要⼩得多，每个⽇志记录的输出 就转化成在物理上⼤得多的输出，因此这就增加了⼤ 量系统执⾏的开销。</a:t>
            </a:r>
            <a:endParaRPr sz="2600">
              <a:latin typeface="华文宋体"/>
              <a:cs typeface="华文宋体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600">
                <a:solidFill>
                  <a:srgbClr val="545472"/>
                </a:solidFill>
                <a:latin typeface="华文宋体"/>
                <a:cs typeface="华文宋体"/>
              </a:rPr>
              <a:t>那么如何减少与数据库交互的开销，提⾼效率呢？</a:t>
            </a:r>
            <a:endParaRPr sz="2600">
              <a:latin typeface="华文宋体"/>
              <a:cs typeface="华文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16300" y="1063930"/>
            <a:ext cx="231140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latin typeface="华文宋体"/>
                <a:cs typeface="华文宋体"/>
              </a:rPr>
              <a:t>⽇志缓冲区</a:t>
            </a:r>
            <a:endParaRPr sz="3500">
              <a:latin typeface="华文宋体"/>
              <a:cs typeface="华文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2178811"/>
            <a:ext cx="7378700" cy="14827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355600" marR="5080" indent="-342900">
              <a:lnSpc>
                <a:spcPct val="99200"/>
              </a:lnSpc>
              <a:spcBef>
                <a:spcPts val="120"/>
              </a:spcBef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545472"/>
                </a:solidFill>
                <a:latin typeface="华文宋体"/>
                <a:cs typeface="华文宋体"/>
              </a:rPr>
              <a:t>先将⽇志记录输出到主存的⽇志缓冲区中，多条⽇志 记录集中到⽇志缓冲区后，再⽤⼀次输出操作输出到 稳定存储器。稳定存储器中的⽇志记录顺序必须与写</a:t>
            </a:r>
            <a:endParaRPr sz="2400">
              <a:latin typeface="华文宋体"/>
              <a:cs typeface="华文宋体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545472"/>
                </a:solidFill>
                <a:latin typeface="华文宋体"/>
                <a:cs typeface="华文宋体"/>
              </a:rPr>
              <a:t>⼊⽇志缓冲区的顺序完全⼀样。</a:t>
            </a:r>
            <a:endParaRPr sz="2400">
              <a:latin typeface="华文宋体"/>
              <a:cs typeface="华文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9765" y="1313179"/>
            <a:ext cx="7888605" cy="39090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由于使用了日志缓冲区，日志记录在输出到稳定存储器前 可能有一段时间只存在于主存中。由于系统发生崩溃时这 种日志记录会丢失，因此</a:t>
            </a:r>
            <a:r>
              <a:rPr dirty="0" baseline="1182" sz="3525" spc="75" b="1">
                <a:solidFill>
                  <a:srgbClr val="F39F5B"/>
                </a:solidFill>
                <a:latin typeface="宋体"/>
                <a:cs typeface="宋体"/>
              </a:rPr>
              <a:t>恢复技术要增加一些要求以保</a:t>
            </a:r>
            <a:r>
              <a:rPr dirty="0" baseline="1182" sz="3525" spc="60" b="1">
                <a:solidFill>
                  <a:srgbClr val="F39F5B"/>
                </a:solidFill>
                <a:latin typeface="宋体"/>
                <a:cs typeface="宋体"/>
              </a:rPr>
              <a:t>证 </a:t>
            </a:r>
            <a:r>
              <a:rPr dirty="0" sz="2350" spc="50" b="1">
                <a:solidFill>
                  <a:srgbClr val="F39F5B"/>
                </a:solidFill>
                <a:latin typeface="宋体"/>
                <a:cs typeface="宋体"/>
              </a:rPr>
              <a:t>事务的原子性：</a:t>
            </a:r>
            <a:endParaRPr sz="2350">
              <a:latin typeface="宋体"/>
              <a:cs typeface="宋体"/>
            </a:endParaRPr>
          </a:p>
          <a:p>
            <a:pPr marL="12700" marR="247650">
              <a:lnSpc>
                <a:spcPct val="100800"/>
              </a:lnSpc>
              <a:spcBef>
                <a:spcPts val="520"/>
              </a:spcBef>
              <a:buSzPct val="95833"/>
              <a:buAutoNum type="arabicPeriod"/>
              <a:tabLst>
                <a:tab pos="318135" algn="l"/>
                <a:tab pos="2450465" algn="l"/>
                <a:tab pos="3669665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在日志记录&lt;Ti	commit&gt;	输出到稳定存储器后，事务Ti 进入提交状态。</a:t>
            </a:r>
            <a:endParaRPr sz="2400">
              <a:latin typeface="宋体"/>
              <a:cs typeface="宋体"/>
            </a:endParaRPr>
          </a:p>
          <a:p>
            <a:pPr marL="318135" indent="-305435">
              <a:lnSpc>
                <a:spcPts val="2845"/>
              </a:lnSpc>
              <a:spcBef>
                <a:spcPts val="625"/>
              </a:spcBef>
              <a:buSzPct val="95833"/>
              <a:buAutoNum type="arabicPeriod"/>
              <a:tabLst>
                <a:tab pos="318135" algn="l"/>
                <a:tab pos="2450465" algn="l"/>
                <a:tab pos="3669665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在日志记录&lt;Ti	commit&gt;	输出到稳定存储器前，与事务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45"/>
              </a:lnSpc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Ti有关的所有日志记录必须已经输出到稳定存储器。</a:t>
            </a:r>
            <a:endParaRPr sz="2400">
              <a:latin typeface="宋体"/>
              <a:cs typeface="宋体"/>
            </a:endParaRPr>
          </a:p>
          <a:p>
            <a:pPr marL="12700" marR="247650">
              <a:lnSpc>
                <a:spcPct val="100000"/>
              </a:lnSpc>
              <a:spcBef>
                <a:spcPts val="625"/>
              </a:spcBef>
              <a:buSzPct val="95833"/>
              <a:buAutoNum type="arabicPeriod" startAt="3"/>
              <a:tabLst>
                <a:tab pos="318135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在主存中的数据块输出到数据库前，所有与该数据块中 数据有关的日志记录必须已经输出到稳定存储器。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3227" y="1275588"/>
            <a:ext cx="7950200" cy="34334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5080">
              <a:lnSpc>
                <a:spcPct val="89600"/>
              </a:lnSpc>
              <a:spcBef>
                <a:spcPts val="425"/>
              </a:spcBef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dirty="0" sz="2600">
                <a:solidFill>
                  <a:srgbClr val="545472"/>
                </a:solidFill>
                <a:latin typeface="宋体"/>
                <a:cs typeface="宋体"/>
              </a:rPr>
              <a:t>这三条规则表明，在某些情况下某些日志记录必须已 经输出到稳定存储器中。而提前输出日志记录不会造成 任何问题。</a:t>
            </a:r>
            <a:endParaRPr sz="2600">
              <a:latin typeface="宋体"/>
              <a:cs typeface="宋体"/>
            </a:endParaRPr>
          </a:p>
          <a:p>
            <a:pPr algn="just" marL="12700" marR="5080">
              <a:lnSpc>
                <a:spcPct val="89600"/>
              </a:lnSpc>
              <a:spcBef>
                <a:spcPts val="610"/>
              </a:spcBef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dirty="0" sz="2600">
                <a:solidFill>
                  <a:srgbClr val="545472"/>
                </a:solidFill>
                <a:latin typeface="宋体"/>
                <a:cs typeface="宋体"/>
              </a:rPr>
              <a:t>因此，当系统发现需要将一个日志记录输出到稳定存 储器时，如果主存中有足够的日志记录可以填满整个日 志记录块，就将其整个输出。</a:t>
            </a:r>
            <a:endParaRPr sz="2600">
              <a:latin typeface="宋体"/>
              <a:cs typeface="宋体"/>
            </a:endParaRPr>
          </a:p>
          <a:p>
            <a:pPr algn="just" marL="12700" marR="5080">
              <a:lnSpc>
                <a:spcPts val="2810"/>
              </a:lnSpc>
              <a:spcBef>
                <a:spcPts val="735"/>
              </a:spcBef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dirty="0" sz="2600">
                <a:solidFill>
                  <a:srgbClr val="545472"/>
                </a:solidFill>
                <a:latin typeface="宋体"/>
                <a:cs typeface="宋体"/>
              </a:rPr>
              <a:t>如果没有足够的日志记录填入该块，那么就将主存中 的所有日志记录填入一个部分填充的块，并输出到稳定 存储器。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4540" y="2100580"/>
            <a:ext cx="7493000" cy="18910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800">
                <a:solidFill>
                  <a:srgbClr val="C00000"/>
                </a:solidFill>
                <a:latin typeface="宋体"/>
                <a:cs typeface="宋体"/>
              </a:rPr>
              <a:t>恢复策略：</a:t>
            </a:r>
            <a:endParaRPr sz="2800">
              <a:latin typeface="宋体"/>
              <a:cs typeface="宋体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25"/>
              </a:spcBef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反向扫描日志文件，对该事务的更新操作执行</a:t>
            </a:r>
            <a:r>
              <a:rPr dirty="0" sz="2800">
                <a:solidFill>
                  <a:srgbClr val="892D5B"/>
                </a:solidFill>
                <a:latin typeface="宋体"/>
                <a:cs typeface="宋体"/>
              </a:rPr>
              <a:t>逆 操作</a:t>
            </a: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（即将日志中更新前的数据写回到数据库 中），直至事务的开始标志。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18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7943" y="1002952"/>
            <a:ext cx="3948429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90"/>
              <a:t>事务故障的恢复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97943" y="1002952"/>
            <a:ext cx="3948429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90"/>
              <a:t>系统故障的恢复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6339" y="1902459"/>
            <a:ext cx="6794500" cy="20650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 indent="12700">
              <a:lnSpc>
                <a:spcPts val="3000"/>
              </a:lnSpc>
              <a:spcBef>
                <a:spcPts val="500"/>
              </a:spcBef>
            </a:pPr>
            <a:r>
              <a:rPr dirty="0" sz="2800">
                <a:solidFill>
                  <a:srgbClr val="892D5B"/>
                </a:solidFill>
                <a:latin typeface="宋体"/>
                <a:cs typeface="宋体"/>
              </a:rPr>
              <a:t>恢复策略</a:t>
            </a:r>
            <a:r>
              <a:rPr dirty="0" sz="2800">
                <a:solidFill>
                  <a:srgbClr val="C00000"/>
                </a:solidFill>
                <a:latin typeface="宋体"/>
                <a:cs typeface="宋体"/>
              </a:rPr>
              <a:t>：</a:t>
            </a: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撤销故障发生时未完成的事务， 重做已完成的事务。</a:t>
            </a:r>
            <a:endParaRPr sz="2800">
              <a:latin typeface="宋体"/>
              <a:cs typeface="宋体"/>
            </a:endParaRPr>
          </a:p>
          <a:p>
            <a:pPr algn="just" marL="12700" marR="5080" indent="12700">
              <a:lnSpc>
                <a:spcPts val="3000"/>
              </a:lnSpc>
              <a:spcBef>
                <a:spcPts val="695"/>
              </a:spcBef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方法：扫描日志文件；找出故障发生前提交 的事务，让该事务重做（REDO）；找出故障 发生前未提交的事务，让其撤销（UNDO）。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2312" y="998220"/>
            <a:ext cx="7848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宋体"/>
                <a:cs typeface="宋体"/>
              </a:rPr>
              <a:t>你是如何保存你的重要文件的？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2081421"/>
            <a:ext cx="6153150" cy="21507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r" marL="342900" marR="506730" indent="-342900">
              <a:lnSpc>
                <a:spcPct val="100000"/>
              </a:lnSpc>
              <a:spcBef>
                <a:spcPts val="855"/>
              </a:spcBef>
              <a:buChar char="•"/>
              <a:tabLst>
                <a:tab pos="3429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重要的代码、文件如何保存？</a:t>
            </a:r>
            <a:endParaRPr sz="3200">
              <a:latin typeface="宋体"/>
              <a:cs typeface="宋体"/>
            </a:endParaRPr>
          </a:p>
          <a:p>
            <a:pPr algn="r" lvl="1" marL="336550" marR="538480" indent="-336550">
              <a:lnSpc>
                <a:spcPct val="100000"/>
              </a:lnSpc>
              <a:spcBef>
                <a:spcPts val="665"/>
              </a:spcBef>
              <a:buChar char="•"/>
              <a:tabLst>
                <a:tab pos="33655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直接存在硬盘上，c盘？桌面？</a:t>
            </a:r>
            <a:endParaRPr sz="2800">
              <a:latin typeface="宋体"/>
              <a:cs typeface="宋体"/>
            </a:endParaRPr>
          </a:p>
          <a:p>
            <a:pPr lvl="1" marL="806450" indent="-336550">
              <a:lnSpc>
                <a:spcPct val="100000"/>
              </a:lnSpc>
              <a:spcBef>
                <a:spcPts val="650"/>
              </a:spcBef>
              <a:buChar char="•"/>
              <a:tabLst>
                <a:tab pos="80645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备份一份在另外一块硬盘盘符上？</a:t>
            </a:r>
            <a:endParaRPr sz="2800">
              <a:latin typeface="宋体"/>
              <a:cs typeface="宋体"/>
            </a:endParaRPr>
          </a:p>
          <a:p>
            <a:pPr lvl="1" marL="806450" indent="-336550">
              <a:lnSpc>
                <a:spcPct val="100000"/>
              </a:lnSpc>
              <a:spcBef>
                <a:spcPts val="745"/>
              </a:spcBef>
              <a:buChar char="•"/>
              <a:tabLst>
                <a:tab pos="80645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备份到U盘、移动硬盘？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9565" y="1224788"/>
            <a:ext cx="8178800" cy="320865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3000">
                <a:solidFill>
                  <a:srgbClr val="545472"/>
                </a:solidFill>
                <a:latin typeface="宋体"/>
                <a:cs typeface="宋体"/>
              </a:rPr>
              <a:t>正向扫描日志文件（即从头扫描日志文件）</a:t>
            </a:r>
            <a:endParaRPr sz="3000">
              <a:latin typeface="宋体"/>
              <a:cs typeface="宋体"/>
            </a:endParaRPr>
          </a:p>
          <a:p>
            <a:pPr lvl="1" marL="806450" indent="-336550">
              <a:lnSpc>
                <a:spcPct val="100000"/>
              </a:lnSpc>
              <a:spcBef>
                <a:spcPts val="695"/>
              </a:spcBef>
              <a:buChar char="•"/>
              <a:tabLst>
                <a:tab pos="806450" algn="l"/>
                <a:tab pos="2710815" algn="l"/>
              </a:tabLst>
            </a:pPr>
            <a:r>
              <a:rPr dirty="0" sz="3000">
                <a:solidFill>
                  <a:srgbClr val="545472"/>
                </a:solidFill>
                <a:latin typeface="宋体"/>
                <a:cs typeface="宋体"/>
              </a:rPr>
              <a:t>Redo队列:	在故障发生前已经提交的事务Ti</a:t>
            </a:r>
            <a:endParaRPr sz="3000">
              <a:latin typeface="宋体"/>
              <a:cs typeface="宋体"/>
            </a:endParaRPr>
          </a:p>
          <a:p>
            <a:pPr lvl="2" marL="11557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1155700" algn="l"/>
                <a:tab pos="3466465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日志包括&lt;Ti	start&gt;,</a:t>
            </a:r>
            <a:endParaRPr sz="2800">
              <a:latin typeface="宋体"/>
              <a:cs typeface="宋体"/>
            </a:endParaRPr>
          </a:p>
          <a:p>
            <a:pPr lvl="2" marL="11557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1155700" algn="l"/>
                <a:tab pos="2755265" algn="l"/>
                <a:tab pos="5244465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以及&lt;Ti	commit&gt;或&lt;Ti	abort&gt;</a:t>
            </a:r>
            <a:endParaRPr sz="2800">
              <a:latin typeface="宋体"/>
              <a:cs typeface="宋体"/>
            </a:endParaRPr>
          </a:p>
          <a:p>
            <a:pPr lvl="1" marL="806450" indent="-336550">
              <a:lnSpc>
                <a:spcPct val="100000"/>
              </a:lnSpc>
              <a:spcBef>
                <a:spcPts val="735"/>
              </a:spcBef>
              <a:buChar char="•"/>
              <a:tabLst>
                <a:tab pos="806450" algn="l"/>
              </a:tabLst>
            </a:pPr>
            <a:r>
              <a:rPr dirty="0" sz="3000">
                <a:solidFill>
                  <a:srgbClr val="545472"/>
                </a:solidFill>
                <a:latin typeface="宋体"/>
                <a:cs typeface="宋体"/>
              </a:rPr>
              <a:t>Undo队列:故障发生时尚未完成的事务Ti，</a:t>
            </a:r>
            <a:endParaRPr sz="3000">
              <a:latin typeface="宋体"/>
              <a:cs typeface="宋体"/>
            </a:endParaRPr>
          </a:p>
          <a:p>
            <a:pPr lvl="2" marL="1155700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1155700" algn="l"/>
                <a:tab pos="3466465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日志包括&lt;Ti,	start&gt;,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3964" y="4410964"/>
            <a:ext cx="2209800" cy="103759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但不包括&lt;Ti</a:t>
            </a:r>
            <a:endParaRPr sz="280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也不包括&lt;Ti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3965" y="4410964"/>
            <a:ext cx="1270000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100"/>
              </a:spcBef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commit&gt;  abort&gt;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20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90787" y="337819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宋体"/>
                <a:cs typeface="宋体"/>
              </a:rPr>
              <a:t>系统故障的恢复步骤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8128" y="1017523"/>
            <a:ext cx="8407400" cy="442087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205"/>
              </a:spcBef>
              <a:buAutoNum type="arabicPeriod" startAt="2"/>
              <a:tabLst>
                <a:tab pos="583565" algn="l"/>
                <a:tab pos="584200" algn="l"/>
              </a:tabLst>
            </a:pPr>
            <a:r>
              <a:rPr dirty="0" sz="3000">
                <a:solidFill>
                  <a:srgbClr val="545472"/>
                </a:solidFill>
                <a:latin typeface="宋体"/>
                <a:cs typeface="宋体"/>
              </a:rPr>
              <a:t>对Undo队列事务进行UNDO处理</a:t>
            </a:r>
            <a:endParaRPr sz="3000">
              <a:latin typeface="宋体"/>
              <a:cs typeface="宋体"/>
            </a:endParaRPr>
          </a:p>
          <a:p>
            <a:pPr marL="355600" marR="43815" indent="419100">
              <a:lnSpc>
                <a:spcPct val="109300"/>
              </a:lnSpc>
              <a:spcBef>
                <a:spcPts val="765"/>
              </a:spcBef>
              <a:tabLst>
                <a:tab pos="2069464" algn="l"/>
                <a:tab pos="3021965" algn="l"/>
                <a:tab pos="5307965" algn="l"/>
                <a:tab pos="7212965" algn="l"/>
                <a:tab pos="7822565" algn="l"/>
              </a:tabLst>
            </a:pPr>
            <a:r>
              <a:rPr dirty="0" sz="3000">
                <a:solidFill>
                  <a:srgbClr val="C00000"/>
                </a:solidFill>
                <a:latin typeface="宋体"/>
                <a:cs typeface="宋体"/>
              </a:rPr>
              <a:t>反向扫描</a:t>
            </a:r>
            <a:r>
              <a:rPr dirty="0" sz="3000">
                <a:solidFill>
                  <a:srgbClr val="545472"/>
                </a:solidFill>
                <a:latin typeface="宋体"/>
                <a:cs typeface="宋体"/>
              </a:rPr>
              <a:t>日志文件，对每个UNDO队列中Ti	更 新过的数据项恢复为旧值&lt;Ti	，Xj，V1&gt;	，直到 遇到&lt;Ti	start&gt;记录，说明该事务撤销完成，  写入一条	&lt;Ti	abort&gt;记录</a:t>
            </a:r>
            <a:endParaRPr sz="3000">
              <a:latin typeface="宋体"/>
              <a:cs typeface="宋体"/>
            </a:endParaRPr>
          </a:p>
          <a:p>
            <a:pPr marL="584200" indent="-571500">
              <a:lnSpc>
                <a:spcPct val="100000"/>
              </a:lnSpc>
              <a:spcBef>
                <a:spcPts val="1105"/>
              </a:spcBef>
              <a:buAutoNum type="arabicPeriod" startAt="3"/>
              <a:tabLst>
                <a:tab pos="583565" algn="l"/>
                <a:tab pos="584200" algn="l"/>
              </a:tabLst>
            </a:pPr>
            <a:r>
              <a:rPr dirty="0" sz="3000">
                <a:solidFill>
                  <a:srgbClr val="545472"/>
                </a:solidFill>
                <a:latin typeface="宋体"/>
                <a:cs typeface="宋体"/>
              </a:rPr>
              <a:t>对Redo队列事务进行REDO处理</a:t>
            </a:r>
            <a:endParaRPr sz="3000">
              <a:latin typeface="宋体"/>
              <a:cs typeface="宋体"/>
            </a:endParaRPr>
          </a:p>
          <a:p>
            <a:pPr marL="355600" marR="5080" indent="419100">
              <a:lnSpc>
                <a:spcPct val="111300"/>
              </a:lnSpc>
              <a:spcBef>
                <a:spcPts val="675"/>
              </a:spcBef>
            </a:pPr>
            <a:r>
              <a:rPr dirty="0" sz="3000">
                <a:solidFill>
                  <a:srgbClr val="C00000"/>
                </a:solidFill>
                <a:latin typeface="宋体"/>
                <a:cs typeface="宋体"/>
              </a:rPr>
              <a:t>正向扫描</a:t>
            </a:r>
            <a:r>
              <a:rPr dirty="0" sz="3000">
                <a:solidFill>
                  <a:srgbClr val="545472"/>
                </a:solidFill>
                <a:latin typeface="宋体"/>
                <a:cs typeface="宋体"/>
              </a:rPr>
              <a:t>日志文件，对每个REDO队列中的Ti更 新过的数据项设置为新值。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21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43112" y="236219"/>
            <a:ext cx="5054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宋体"/>
                <a:cs typeface="宋体"/>
              </a:rPr>
              <a:t>系统故障的恢复步骤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22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67856" y="251670"/>
            <a:ext cx="2783205" cy="384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/>
              <a:t>基于日志的恢复机制</a:t>
            </a:r>
            <a:endParaRPr sz="2350"/>
          </a:p>
        </p:txBody>
      </p:sp>
      <p:sp>
        <p:nvSpPr>
          <p:cNvPr id="11" name="object 11"/>
          <p:cNvSpPr txBox="1"/>
          <p:nvPr/>
        </p:nvSpPr>
        <p:spPr>
          <a:xfrm>
            <a:off x="2934652" y="3236467"/>
            <a:ext cx="86550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dirty="0" sz="1800" i="1">
                <a:solidFill>
                  <a:srgbClr val="545472"/>
                </a:solidFill>
                <a:latin typeface="Times New Roman"/>
                <a:cs typeface="Times New Roman"/>
              </a:rPr>
              <a:t>A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=</a:t>
            </a:r>
            <a:r>
              <a:rPr dirty="0" sz="1800" spc="-5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950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</a:pPr>
            <a:r>
              <a:rPr dirty="0" sz="1800" i="1">
                <a:solidFill>
                  <a:srgbClr val="545472"/>
                </a:solidFill>
                <a:latin typeface="Times New Roman"/>
                <a:cs typeface="Times New Roman"/>
              </a:rPr>
              <a:t>B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=</a:t>
            </a:r>
            <a:r>
              <a:rPr dirty="0" sz="1800" spc="-9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2050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552" y="3718052"/>
            <a:ext cx="1330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45472"/>
                </a:solidFill>
                <a:latin typeface="Times New Roman"/>
                <a:cs typeface="Times New Roman"/>
              </a:rPr>
              <a:t>&lt;</a:t>
            </a:r>
            <a:r>
              <a:rPr dirty="0" sz="1800" spc="-5" i="1">
                <a:solidFill>
                  <a:srgbClr val="545472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1800" spc="-7">
                <a:solidFill>
                  <a:srgbClr val="545472"/>
                </a:solidFill>
                <a:latin typeface="Times New Roman"/>
                <a:cs typeface="Times New Roman"/>
              </a:rPr>
              <a:t>0</a:t>
            </a:r>
            <a:r>
              <a:rPr dirty="0" baseline="-13888" sz="1800" spc="16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545472"/>
                </a:solidFill>
                <a:latin typeface="Times New Roman"/>
                <a:cs typeface="Times New Roman"/>
              </a:rPr>
              <a:t>commit</a:t>
            </a:r>
            <a:r>
              <a:rPr dirty="0" sz="1800" spc="-5">
                <a:solidFill>
                  <a:srgbClr val="545472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952" y="3998467"/>
            <a:ext cx="1000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320" algn="l"/>
              </a:tabLst>
            </a:pPr>
            <a:r>
              <a:rPr dirty="0" sz="1800" spc="-5">
                <a:solidFill>
                  <a:srgbClr val="545472"/>
                </a:solidFill>
                <a:latin typeface="Times New Roman"/>
                <a:cs typeface="Times New Roman"/>
              </a:rPr>
              <a:t>&lt;</a:t>
            </a:r>
            <a:r>
              <a:rPr dirty="0" sz="1800" i="1">
                <a:solidFill>
                  <a:srgbClr val="545472"/>
                </a:solidFill>
                <a:latin typeface="Times New Roman"/>
                <a:cs typeface="Times New Roman"/>
              </a:rPr>
              <a:t>T	</a:t>
            </a:r>
            <a:r>
              <a:rPr dirty="0" sz="1800" spc="-5" b="1">
                <a:solidFill>
                  <a:srgbClr val="545472"/>
                </a:solidFill>
                <a:latin typeface="Times New Roman"/>
                <a:cs typeface="Times New Roman"/>
              </a:rPr>
              <a:t>s</a:t>
            </a:r>
            <a:r>
              <a:rPr dirty="0" sz="1800" b="1">
                <a:solidFill>
                  <a:srgbClr val="545472"/>
                </a:solidFill>
                <a:latin typeface="Times New Roman"/>
                <a:cs typeface="Times New Roman"/>
              </a:rPr>
              <a:t>tart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7552" y="4114292"/>
            <a:ext cx="1718310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3370">
              <a:lnSpc>
                <a:spcPts val="1165"/>
              </a:lnSpc>
              <a:spcBef>
                <a:spcPts val="100"/>
              </a:spcBef>
            </a:pPr>
            <a:r>
              <a:rPr dirty="0" sz="1200">
                <a:solidFill>
                  <a:srgbClr val="545472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885"/>
              </a:lnSpc>
            </a:pPr>
            <a:r>
              <a:rPr dirty="0" sz="1800" spc="-5">
                <a:solidFill>
                  <a:srgbClr val="545472"/>
                </a:solidFill>
                <a:latin typeface="Times New Roman"/>
                <a:cs typeface="Times New Roman"/>
              </a:rPr>
              <a:t>&lt;</a:t>
            </a:r>
            <a:r>
              <a:rPr dirty="0" sz="1800" spc="-5" i="1">
                <a:solidFill>
                  <a:srgbClr val="545472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1800" spc="-7">
                <a:solidFill>
                  <a:srgbClr val="545472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solidFill>
                  <a:srgbClr val="545472"/>
                </a:solidFill>
                <a:latin typeface="Times New Roman"/>
                <a:cs typeface="Times New Roman"/>
              </a:rPr>
              <a:t>, C,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700,</a:t>
            </a:r>
            <a:r>
              <a:rPr dirty="0" sz="1800" spc="-6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600&gt;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4652" y="4495292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545472"/>
                </a:solidFill>
                <a:latin typeface="Times New Roman"/>
                <a:cs typeface="Times New Roman"/>
              </a:rPr>
              <a:t>C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=</a:t>
            </a:r>
            <a:r>
              <a:rPr dirty="0" sz="1800" spc="-10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600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7552" y="5013452"/>
            <a:ext cx="1330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45472"/>
                </a:solidFill>
                <a:latin typeface="Times New Roman"/>
                <a:cs typeface="Times New Roman"/>
              </a:rPr>
              <a:t>&lt;</a:t>
            </a:r>
            <a:r>
              <a:rPr dirty="0" sz="1800" spc="-5" i="1">
                <a:solidFill>
                  <a:srgbClr val="545472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1800" spc="-7">
                <a:solidFill>
                  <a:srgbClr val="545472"/>
                </a:solidFill>
                <a:latin typeface="Times New Roman"/>
                <a:cs typeface="Times New Roman"/>
              </a:rPr>
              <a:t>1</a:t>
            </a:r>
            <a:r>
              <a:rPr dirty="0" baseline="-13888" sz="1800" spc="16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545472"/>
                </a:solidFill>
                <a:latin typeface="Times New Roman"/>
                <a:cs typeface="Times New Roman"/>
              </a:rPr>
              <a:t>commit</a:t>
            </a:r>
            <a:r>
              <a:rPr dirty="0" sz="1800" spc="-5">
                <a:solidFill>
                  <a:srgbClr val="545472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3752" y="4772659"/>
            <a:ext cx="703580" cy="79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545472"/>
                </a:solidFill>
                <a:latin typeface="Times New Roman"/>
                <a:cs typeface="Times New Roman"/>
              </a:rPr>
              <a:t>B</a:t>
            </a:r>
            <a:r>
              <a:rPr dirty="0" baseline="-13888" sz="1800" i="1">
                <a:solidFill>
                  <a:srgbClr val="545472"/>
                </a:solidFill>
                <a:latin typeface="Times New Roman"/>
                <a:cs typeface="Times New Roman"/>
              </a:rPr>
              <a:t>B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,</a:t>
            </a:r>
            <a:r>
              <a:rPr dirty="0" sz="1800" spc="-7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545472"/>
                </a:solidFill>
                <a:latin typeface="Times New Roman"/>
                <a:cs typeface="Times New Roman"/>
              </a:rPr>
              <a:t>B</a:t>
            </a:r>
            <a:r>
              <a:rPr dirty="0" baseline="-13888" sz="1800" i="1">
                <a:solidFill>
                  <a:srgbClr val="545472"/>
                </a:solidFill>
                <a:latin typeface="Times New Roman"/>
                <a:cs typeface="Times New Roman"/>
              </a:rPr>
              <a:t>C</a:t>
            </a:r>
            <a:endParaRPr baseline="-13888"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50"/>
              </a:spcBef>
            </a:pPr>
            <a:r>
              <a:rPr dirty="0" sz="1800" i="1">
                <a:solidFill>
                  <a:srgbClr val="545472"/>
                </a:solidFill>
                <a:latin typeface="Times New Roman"/>
                <a:cs typeface="Times New Roman"/>
              </a:rPr>
              <a:t>B</a:t>
            </a:r>
            <a:r>
              <a:rPr dirty="0" baseline="-13888" sz="1800" i="1">
                <a:solidFill>
                  <a:srgbClr val="545472"/>
                </a:solidFill>
                <a:latin typeface="Times New Roman"/>
                <a:cs typeface="Times New Roman"/>
              </a:rPr>
              <a:t>A</a:t>
            </a:r>
            <a:endParaRPr baseline="-13888"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7552" y="5726683"/>
            <a:ext cx="38531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dirty="0" sz="1800" b="1">
                <a:solidFill>
                  <a:srgbClr val="545472"/>
                </a:solidFill>
                <a:latin typeface="Times New Roman"/>
                <a:cs typeface="Times New Roman"/>
              </a:rPr>
              <a:t>Note: </a:t>
            </a:r>
            <a:r>
              <a:rPr dirty="0" sz="1800" i="1">
                <a:solidFill>
                  <a:srgbClr val="545472"/>
                </a:solidFill>
                <a:latin typeface="Times New Roman"/>
                <a:cs typeface="Times New Roman"/>
              </a:rPr>
              <a:t>B</a:t>
            </a:r>
            <a:r>
              <a:rPr dirty="0" baseline="-13888" sz="1800" i="1">
                <a:solidFill>
                  <a:srgbClr val="545472"/>
                </a:solidFill>
                <a:latin typeface="Times New Roman"/>
                <a:cs typeface="Times New Roman"/>
              </a:rPr>
              <a:t>X </a:t>
            </a:r>
            <a:r>
              <a:rPr dirty="0" sz="1800" spc="-5">
                <a:solidFill>
                  <a:srgbClr val="545472"/>
                </a:solidFill>
                <a:latin typeface="Times New Roman"/>
                <a:cs typeface="Times New Roman"/>
              </a:rPr>
              <a:t>denotes block containing</a:t>
            </a:r>
            <a:r>
              <a:rPr dirty="0" sz="1800" spc="-16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545472"/>
                </a:solidFill>
                <a:latin typeface="Times New Roman"/>
                <a:cs typeface="Times New Roman"/>
              </a:rPr>
              <a:t>X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10220" y="4946650"/>
            <a:ext cx="2386330" cy="563880"/>
          </a:xfrm>
          <a:custGeom>
            <a:avLst/>
            <a:gdLst/>
            <a:ahLst/>
            <a:cxnLst/>
            <a:rect l="l" t="t" r="r" b="b"/>
            <a:pathLst>
              <a:path w="2386329" h="563879">
                <a:moveTo>
                  <a:pt x="206367" y="93929"/>
                </a:moveTo>
                <a:lnTo>
                  <a:pt x="213748" y="57367"/>
                </a:lnTo>
                <a:lnTo>
                  <a:pt x="233878" y="27511"/>
                </a:lnTo>
                <a:lnTo>
                  <a:pt x="263734" y="7381"/>
                </a:lnTo>
                <a:lnTo>
                  <a:pt x="300296" y="0"/>
                </a:lnTo>
                <a:lnTo>
                  <a:pt x="569639" y="0"/>
                </a:lnTo>
                <a:lnTo>
                  <a:pt x="1114549" y="0"/>
                </a:lnTo>
                <a:lnTo>
                  <a:pt x="2292075" y="0"/>
                </a:lnTo>
                <a:lnTo>
                  <a:pt x="2328636" y="7381"/>
                </a:lnTo>
                <a:lnTo>
                  <a:pt x="2358493" y="27511"/>
                </a:lnTo>
                <a:lnTo>
                  <a:pt x="2378622" y="57367"/>
                </a:lnTo>
                <a:lnTo>
                  <a:pt x="2386004" y="93929"/>
                </a:lnTo>
                <a:lnTo>
                  <a:pt x="2386004" y="234816"/>
                </a:lnTo>
                <a:lnTo>
                  <a:pt x="2386004" y="469633"/>
                </a:lnTo>
                <a:lnTo>
                  <a:pt x="2378622" y="506195"/>
                </a:lnTo>
                <a:lnTo>
                  <a:pt x="2358493" y="536051"/>
                </a:lnTo>
                <a:lnTo>
                  <a:pt x="2328636" y="556181"/>
                </a:lnTo>
                <a:lnTo>
                  <a:pt x="2292075" y="563563"/>
                </a:lnTo>
                <a:lnTo>
                  <a:pt x="1114549" y="563563"/>
                </a:lnTo>
                <a:lnTo>
                  <a:pt x="569639" y="563563"/>
                </a:lnTo>
                <a:lnTo>
                  <a:pt x="300296" y="563563"/>
                </a:lnTo>
                <a:lnTo>
                  <a:pt x="263734" y="556181"/>
                </a:lnTo>
                <a:lnTo>
                  <a:pt x="233878" y="536051"/>
                </a:lnTo>
                <a:lnTo>
                  <a:pt x="213748" y="506195"/>
                </a:lnTo>
                <a:lnTo>
                  <a:pt x="206367" y="469633"/>
                </a:lnTo>
                <a:lnTo>
                  <a:pt x="206367" y="234816"/>
                </a:lnTo>
                <a:lnTo>
                  <a:pt x="0" y="42863"/>
                </a:lnTo>
                <a:lnTo>
                  <a:pt x="206367" y="93926"/>
                </a:lnTo>
                <a:close/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97438" y="5008372"/>
            <a:ext cx="182054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8100" marR="30480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solidFill>
                  <a:srgbClr val="545472"/>
                </a:solidFill>
                <a:latin typeface="Tahoma"/>
                <a:cs typeface="Tahoma"/>
              </a:rPr>
              <a:t>B</a:t>
            </a:r>
            <a:r>
              <a:rPr dirty="0" baseline="-15151" sz="1650">
                <a:solidFill>
                  <a:srgbClr val="545472"/>
                </a:solidFill>
                <a:latin typeface="Tahoma"/>
                <a:cs typeface="Tahoma"/>
              </a:rPr>
              <a:t>C </a:t>
            </a:r>
            <a:r>
              <a:rPr dirty="0" sz="1600" spc="-5">
                <a:solidFill>
                  <a:srgbClr val="545472"/>
                </a:solidFill>
                <a:latin typeface="Tahoma"/>
                <a:cs typeface="Tahoma"/>
              </a:rPr>
              <a:t>output </a:t>
            </a:r>
            <a:r>
              <a:rPr dirty="0" sz="1600" spc="-5">
                <a:solidFill>
                  <a:srgbClr val="0066FF"/>
                </a:solidFill>
                <a:latin typeface="Tahoma"/>
                <a:cs typeface="Tahoma"/>
              </a:rPr>
              <a:t>before </a:t>
            </a:r>
            <a:r>
              <a:rPr dirty="0" sz="1600">
                <a:solidFill>
                  <a:srgbClr val="545472"/>
                </a:solidFill>
                <a:latin typeface="Tahoma"/>
                <a:cs typeface="Tahoma"/>
              </a:rPr>
              <a:t>T</a:t>
            </a:r>
            <a:r>
              <a:rPr dirty="0" baseline="-15151" sz="1650">
                <a:solidFill>
                  <a:srgbClr val="545472"/>
                </a:solidFill>
                <a:latin typeface="Tahoma"/>
                <a:cs typeface="Tahoma"/>
              </a:rPr>
              <a:t>1  </a:t>
            </a:r>
            <a:r>
              <a:rPr dirty="0" sz="1600">
                <a:solidFill>
                  <a:srgbClr val="545472"/>
                </a:solidFill>
                <a:latin typeface="Tahoma"/>
                <a:cs typeface="Tahoma"/>
              </a:rPr>
              <a:t>commits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78474" y="5594338"/>
            <a:ext cx="2506980" cy="681355"/>
          </a:xfrm>
          <a:custGeom>
            <a:avLst/>
            <a:gdLst/>
            <a:ahLst/>
            <a:cxnLst/>
            <a:rect l="l" t="t" r="r" b="b"/>
            <a:pathLst>
              <a:path w="2506979" h="681354">
                <a:moveTo>
                  <a:pt x="434950" y="211414"/>
                </a:moveTo>
                <a:lnTo>
                  <a:pt x="442331" y="174853"/>
                </a:lnTo>
                <a:lnTo>
                  <a:pt x="462461" y="144997"/>
                </a:lnTo>
                <a:lnTo>
                  <a:pt x="492317" y="124867"/>
                </a:lnTo>
                <a:lnTo>
                  <a:pt x="528878" y="117486"/>
                </a:lnTo>
                <a:lnTo>
                  <a:pt x="780231" y="117486"/>
                </a:lnTo>
                <a:lnTo>
                  <a:pt x="1298153" y="117486"/>
                </a:lnTo>
                <a:lnTo>
                  <a:pt x="2412709" y="117486"/>
                </a:lnTo>
                <a:lnTo>
                  <a:pt x="2449270" y="124867"/>
                </a:lnTo>
                <a:lnTo>
                  <a:pt x="2479126" y="144997"/>
                </a:lnTo>
                <a:lnTo>
                  <a:pt x="2499255" y="174853"/>
                </a:lnTo>
                <a:lnTo>
                  <a:pt x="2506637" y="211414"/>
                </a:lnTo>
                <a:lnTo>
                  <a:pt x="2506637" y="352304"/>
                </a:lnTo>
                <a:lnTo>
                  <a:pt x="2506637" y="587121"/>
                </a:lnTo>
                <a:lnTo>
                  <a:pt x="2499255" y="623682"/>
                </a:lnTo>
                <a:lnTo>
                  <a:pt x="2479126" y="653538"/>
                </a:lnTo>
                <a:lnTo>
                  <a:pt x="2449270" y="673667"/>
                </a:lnTo>
                <a:lnTo>
                  <a:pt x="2412709" y="681049"/>
                </a:lnTo>
                <a:lnTo>
                  <a:pt x="1298153" y="681049"/>
                </a:lnTo>
                <a:lnTo>
                  <a:pt x="780231" y="681049"/>
                </a:lnTo>
                <a:lnTo>
                  <a:pt x="528878" y="681049"/>
                </a:lnTo>
                <a:lnTo>
                  <a:pt x="492317" y="673667"/>
                </a:lnTo>
                <a:lnTo>
                  <a:pt x="462461" y="653538"/>
                </a:lnTo>
                <a:lnTo>
                  <a:pt x="442331" y="623682"/>
                </a:lnTo>
                <a:lnTo>
                  <a:pt x="434950" y="587121"/>
                </a:lnTo>
                <a:lnTo>
                  <a:pt x="434950" y="352304"/>
                </a:lnTo>
                <a:lnTo>
                  <a:pt x="0" y="0"/>
                </a:lnTo>
                <a:lnTo>
                  <a:pt x="434950" y="211414"/>
                </a:lnTo>
                <a:close/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894275" y="5773420"/>
            <a:ext cx="166751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8100" marR="3048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solidFill>
                  <a:srgbClr val="545472"/>
                </a:solidFill>
                <a:latin typeface="Tahoma"/>
                <a:cs typeface="Tahoma"/>
              </a:rPr>
              <a:t>B</a:t>
            </a:r>
            <a:r>
              <a:rPr dirty="0" baseline="-15151" sz="1650" spc="-7">
                <a:solidFill>
                  <a:srgbClr val="545472"/>
                </a:solidFill>
                <a:latin typeface="Tahoma"/>
                <a:cs typeface="Tahoma"/>
              </a:rPr>
              <a:t>A </a:t>
            </a:r>
            <a:r>
              <a:rPr dirty="0" sz="1600" spc="-5">
                <a:solidFill>
                  <a:srgbClr val="545472"/>
                </a:solidFill>
                <a:latin typeface="Tahoma"/>
                <a:cs typeface="Tahoma"/>
              </a:rPr>
              <a:t>output </a:t>
            </a:r>
            <a:r>
              <a:rPr dirty="0" sz="1600" spc="-5">
                <a:solidFill>
                  <a:srgbClr val="0066FF"/>
                </a:solidFill>
                <a:latin typeface="Tahoma"/>
                <a:cs typeface="Tahoma"/>
              </a:rPr>
              <a:t>after </a:t>
            </a:r>
            <a:r>
              <a:rPr dirty="0" sz="1600">
                <a:solidFill>
                  <a:srgbClr val="545472"/>
                </a:solidFill>
                <a:latin typeface="Tahoma"/>
                <a:cs typeface="Tahoma"/>
              </a:rPr>
              <a:t>T</a:t>
            </a:r>
            <a:r>
              <a:rPr dirty="0" baseline="-15151" sz="1650">
                <a:solidFill>
                  <a:srgbClr val="545472"/>
                </a:solidFill>
                <a:latin typeface="Tahoma"/>
                <a:cs typeface="Tahoma"/>
              </a:rPr>
              <a:t>0  </a:t>
            </a:r>
            <a:r>
              <a:rPr dirty="0" sz="1600">
                <a:solidFill>
                  <a:srgbClr val="545472"/>
                </a:solidFill>
                <a:latin typeface="Tahoma"/>
                <a:cs typeface="Tahoma"/>
              </a:rPr>
              <a:t>commits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7552" y="2450084"/>
            <a:ext cx="1972310" cy="131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125"/>
              </a:lnSpc>
              <a:spcBef>
                <a:spcPts val="100"/>
              </a:spcBef>
            </a:pPr>
            <a:r>
              <a:rPr dirty="0" sz="1800" spc="-5">
                <a:solidFill>
                  <a:srgbClr val="545472"/>
                </a:solidFill>
                <a:latin typeface="Times New Roman"/>
                <a:cs typeface="Times New Roman"/>
              </a:rPr>
              <a:t>&lt;</a:t>
            </a:r>
            <a:r>
              <a:rPr dirty="0" sz="1800" spc="-5" i="1">
                <a:solidFill>
                  <a:srgbClr val="545472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1800" spc="-7">
                <a:solidFill>
                  <a:srgbClr val="545472"/>
                </a:solidFill>
                <a:latin typeface="Times New Roman"/>
                <a:cs typeface="Times New Roman"/>
              </a:rPr>
              <a:t>0</a:t>
            </a:r>
            <a:r>
              <a:rPr dirty="0" baseline="-13888" sz="1800" spc="217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545472"/>
                </a:solidFill>
                <a:latin typeface="Times New Roman"/>
                <a:cs typeface="Times New Roman"/>
              </a:rPr>
              <a:t>start</a:t>
            </a:r>
            <a:r>
              <a:rPr dirty="0" sz="1800" spc="-5">
                <a:solidFill>
                  <a:srgbClr val="545472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1989"/>
              </a:lnSpc>
            </a:pPr>
            <a:r>
              <a:rPr dirty="0" sz="1800" spc="-5">
                <a:solidFill>
                  <a:srgbClr val="545472"/>
                </a:solidFill>
                <a:latin typeface="Times New Roman"/>
                <a:cs typeface="Times New Roman"/>
              </a:rPr>
              <a:t>&lt;</a:t>
            </a:r>
            <a:r>
              <a:rPr dirty="0" sz="1800" spc="-5" i="1">
                <a:solidFill>
                  <a:srgbClr val="545472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1800" spc="-7" i="1">
                <a:solidFill>
                  <a:srgbClr val="545472"/>
                </a:solidFill>
                <a:latin typeface="Times New Roman"/>
                <a:cs typeface="Times New Roman"/>
              </a:rPr>
              <a:t>0</a:t>
            </a:r>
            <a:r>
              <a:rPr dirty="0" sz="1800" spc="-5" i="1">
                <a:solidFill>
                  <a:srgbClr val="545472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A, 1000,</a:t>
            </a:r>
            <a:r>
              <a:rPr dirty="0" sz="1800" spc="-4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950&gt;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2030"/>
              </a:lnSpc>
            </a:pPr>
            <a:r>
              <a:rPr dirty="0" sz="1800" spc="-5" i="1">
                <a:solidFill>
                  <a:srgbClr val="545472"/>
                </a:solidFill>
                <a:latin typeface="Times New Roman"/>
                <a:cs typeface="Times New Roman"/>
              </a:rPr>
              <a:t>&lt;T</a:t>
            </a:r>
            <a:r>
              <a:rPr dirty="0" baseline="-13888" sz="1800" spc="-7">
                <a:solidFill>
                  <a:srgbClr val="545472"/>
                </a:solidFill>
                <a:latin typeface="Times New Roman"/>
                <a:cs typeface="Times New Roman"/>
              </a:rPr>
              <a:t>o</a:t>
            </a:r>
            <a:r>
              <a:rPr dirty="0" sz="1800" spc="-5" i="1">
                <a:solidFill>
                  <a:srgbClr val="545472"/>
                </a:solidFill>
                <a:latin typeface="Times New Roman"/>
                <a:cs typeface="Times New Roman"/>
              </a:rPr>
              <a:t>, </a:t>
            </a:r>
            <a:r>
              <a:rPr dirty="0" sz="1800" spc="-5">
                <a:solidFill>
                  <a:srgbClr val="545472"/>
                </a:solidFill>
                <a:latin typeface="Times New Roman"/>
                <a:cs typeface="Times New Roman"/>
              </a:rPr>
              <a:t>B,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2000,</a:t>
            </a:r>
            <a:r>
              <a:rPr dirty="0" sz="1800" spc="-6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45472"/>
                </a:solidFill>
                <a:latin typeface="Times New Roman"/>
                <a:cs typeface="Times New Roman"/>
              </a:rPr>
              <a:t>2050&gt;</a:t>
            </a:r>
            <a:endParaRPr sz="1800">
              <a:latin typeface="Times New Roman"/>
              <a:cs typeface="Times New Roman"/>
            </a:endParaRPr>
          </a:p>
          <a:p>
            <a:pPr marL="114300">
              <a:lnSpc>
                <a:spcPts val="1430"/>
              </a:lnSpc>
              <a:spcBef>
                <a:spcPts val="1125"/>
              </a:spcBef>
            </a:pP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前项</a:t>
            </a:r>
            <a:r>
              <a:rPr dirty="0" sz="1200">
                <a:solidFill>
                  <a:srgbClr val="0066FF"/>
                </a:solidFill>
                <a:latin typeface="Tahoma"/>
                <a:cs typeface="Tahoma"/>
              </a:rPr>
              <a:t>-</a:t>
            </a: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修改前的值</a:t>
            </a:r>
            <a:endParaRPr sz="1200">
              <a:latin typeface="宋体"/>
              <a:cs typeface="宋体"/>
            </a:endParaRPr>
          </a:p>
          <a:p>
            <a:pPr marL="542925">
              <a:lnSpc>
                <a:spcPts val="1430"/>
              </a:lnSpc>
            </a:pP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后项</a:t>
            </a:r>
            <a:r>
              <a:rPr dirty="0" sz="1200">
                <a:solidFill>
                  <a:srgbClr val="0066FF"/>
                </a:solidFill>
                <a:latin typeface="Tahoma"/>
                <a:cs typeface="Tahoma"/>
              </a:rPr>
              <a:t>-</a:t>
            </a: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修改后的值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31950" y="3244850"/>
            <a:ext cx="76200" cy="142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44725" y="3279775"/>
            <a:ext cx="76200" cy="250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06437" y="1445824"/>
            <a:ext cx="1854200" cy="79502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600">
                <a:solidFill>
                  <a:srgbClr val="0066FF"/>
                </a:solidFill>
                <a:latin typeface="宋体"/>
                <a:cs typeface="宋体"/>
              </a:rPr>
              <a:t>记录在稳定存储器中</a:t>
            </a:r>
            <a:endParaRPr sz="1600">
              <a:latin typeface="宋体"/>
              <a:cs typeface="宋体"/>
            </a:endParaRPr>
          </a:p>
          <a:p>
            <a:pPr marL="412115">
              <a:lnSpc>
                <a:spcPct val="100000"/>
              </a:lnSpc>
              <a:spcBef>
                <a:spcPts val="1050"/>
              </a:spcBef>
            </a:pPr>
            <a:r>
              <a:rPr dirty="0" sz="1800" spc="-5" b="1">
                <a:solidFill>
                  <a:srgbClr val="545472"/>
                </a:solidFill>
                <a:latin typeface="Times New Roman"/>
                <a:cs typeface="Times New Roman"/>
              </a:rPr>
              <a:t>Log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59075" y="1474610"/>
            <a:ext cx="1244600" cy="76644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600">
                <a:solidFill>
                  <a:srgbClr val="0066FF"/>
                </a:solidFill>
                <a:latin typeface="宋体"/>
                <a:cs typeface="宋体"/>
              </a:rPr>
              <a:t>在内存中进行</a:t>
            </a:r>
            <a:endParaRPr sz="1600">
              <a:latin typeface="宋体"/>
              <a:cs typeface="宋体"/>
            </a:endParaRPr>
          </a:p>
          <a:p>
            <a:pPr marL="283210">
              <a:lnSpc>
                <a:spcPct val="100000"/>
              </a:lnSpc>
              <a:spcBef>
                <a:spcPts val="925"/>
              </a:spcBef>
            </a:pPr>
            <a:r>
              <a:rPr dirty="0" sz="1800" spc="-5" b="1">
                <a:solidFill>
                  <a:srgbClr val="545472"/>
                </a:solidFill>
                <a:latin typeface="Times New Roman"/>
                <a:cs typeface="Times New Roman"/>
              </a:rPr>
              <a:t>Write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5612" y="1457339"/>
            <a:ext cx="2822575" cy="78359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>
                <a:solidFill>
                  <a:srgbClr val="0066FF"/>
                </a:solidFill>
                <a:latin typeface="宋体"/>
                <a:cs typeface="宋体"/>
              </a:rPr>
              <a:t>对数据库的修改</a:t>
            </a:r>
            <a:r>
              <a:rPr dirty="0" sz="1600">
                <a:solidFill>
                  <a:srgbClr val="0066FF"/>
                </a:solidFill>
                <a:latin typeface="Tahoma"/>
                <a:cs typeface="Tahoma"/>
              </a:rPr>
              <a:t>(</a:t>
            </a:r>
            <a:r>
              <a:rPr dirty="0" sz="1600">
                <a:solidFill>
                  <a:srgbClr val="0066FF"/>
                </a:solidFill>
                <a:latin typeface="宋体"/>
                <a:cs typeface="宋体"/>
              </a:rPr>
              <a:t>记录在磁盘上</a:t>
            </a:r>
            <a:r>
              <a:rPr dirty="0" sz="1600">
                <a:solidFill>
                  <a:srgbClr val="0066FF"/>
                </a:solidFill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  <a:p>
            <a:pPr marL="319405">
              <a:lnSpc>
                <a:spcPct val="100000"/>
              </a:lnSpc>
              <a:spcBef>
                <a:spcPts val="1000"/>
              </a:spcBef>
            </a:pPr>
            <a:r>
              <a:rPr dirty="0" sz="1800" spc="-5" b="1">
                <a:solidFill>
                  <a:srgbClr val="545472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4013" y="2673350"/>
            <a:ext cx="114300" cy="1332230"/>
          </a:xfrm>
          <a:custGeom>
            <a:avLst/>
            <a:gdLst/>
            <a:ahLst/>
            <a:cxnLst/>
            <a:rect l="l" t="t" r="r" b="b"/>
            <a:pathLst>
              <a:path w="114300" h="1332229">
                <a:moveTo>
                  <a:pt x="38099" y="1217612"/>
                </a:moveTo>
                <a:lnTo>
                  <a:pt x="0" y="1217612"/>
                </a:lnTo>
                <a:lnTo>
                  <a:pt x="57150" y="1331912"/>
                </a:lnTo>
                <a:lnTo>
                  <a:pt x="104775" y="1236662"/>
                </a:lnTo>
                <a:lnTo>
                  <a:pt x="38100" y="1236662"/>
                </a:lnTo>
                <a:lnTo>
                  <a:pt x="38099" y="1217612"/>
                </a:lnTo>
                <a:close/>
              </a:path>
              <a:path w="114300" h="1332229">
                <a:moveTo>
                  <a:pt x="50799" y="0"/>
                </a:moveTo>
                <a:lnTo>
                  <a:pt x="38099" y="0"/>
                </a:lnTo>
                <a:lnTo>
                  <a:pt x="38100" y="1236662"/>
                </a:lnTo>
                <a:lnTo>
                  <a:pt x="50800" y="1236662"/>
                </a:lnTo>
                <a:lnTo>
                  <a:pt x="50799" y="0"/>
                </a:lnTo>
                <a:close/>
              </a:path>
              <a:path w="114300" h="1332229">
                <a:moveTo>
                  <a:pt x="63499" y="1217612"/>
                </a:moveTo>
                <a:lnTo>
                  <a:pt x="50799" y="1217612"/>
                </a:lnTo>
                <a:lnTo>
                  <a:pt x="50800" y="1236662"/>
                </a:lnTo>
                <a:lnTo>
                  <a:pt x="63500" y="1236662"/>
                </a:lnTo>
                <a:lnTo>
                  <a:pt x="63499" y="1217612"/>
                </a:lnTo>
                <a:close/>
              </a:path>
              <a:path w="114300" h="1332229">
                <a:moveTo>
                  <a:pt x="76199" y="0"/>
                </a:moveTo>
                <a:lnTo>
                  <a:pt x="63499" y="0"/>
                </a:lnTo>
                <a:lnTo>
                  <a:pt x="63500" y="1236662"/>
                </a:lnTo>
                <a:lnTo>
                  <a:pt x="76200" y="1236662"/>
                </a:lnTo>
                <a:lnTo>
                  <a:pt x="76199" y="0"/>
                </a:lnTo>
                <a:close/>
              </a:path>
              <a:path w="114300" h="1332229">
                <a:moveTo>
                  <a:pt x="114300" y="1217612"/>
                </a:moveTo>
                <a:lnTo>
                  <a:pt x="76199" y="1217612"/>
                </a:lnTo>
                <a:lnTo>
                  <a:pt x="76200" y="1236662"/>
                </a:lnTo>
                <a:lnTo>
                  <a:pt x="104775" y="1236662"/>
                </a:lnTo>
                <a:lnTo>
                  <a:pt x="114300" y="1217612"/>
                </a:lnTo>
                <a:close/>
              </a:path>
            </a:pathLst>
          </a:custGeom>
          <a:solidFill>
            <a:srgbClr val="892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34169" y="3934364"/>
            <a:ext cx="177800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dirty="0" sz="1200" spc="600">
                <a:solidFill>
                  <a:srgbClr val="545472"/>
                </a:solidFill>
                <a:latin typeface="宋体"/>
                <a:cs typeface="宋体"/>
              </a:rPr>
              <a:t>!</a:t>
            </a:r>
            <a:endParaRPr sz="1200">
              <a:latin typeface="宋体"/>
              <a:cs typeface="宋体"/>
            </a:endParaRPr>
          </a:p>
          <a:p>
            <a:pPr marL="12700" marR="5080">
              <a:lnSpc>
                <a:spcPts val="1200"/>
              </a:lnSpc>
              <a:spcBef>
                <a:spcPts val="120"/>
              </a:spcBef>
            </a:pPr>
            <a:r>
              <a:rPr dirty="0" sz="1200">
                <a:solidFill>
                  <a:srgbClr val="545472"/>
                </a:solidFill>
                <a:latin typeface="宋体"/>
                <a:cs typeface="宋体"/>
              </a:rPr>
              <a:t>系 统</a:t>
            </a:r>
            <a:endParaRPr sz="1200">
              <a:latin typeface="宋体"/>
              <a:cs typeface="宋体"/>
            </a:endParaRPr>
          </a:p>
          <a:p>
            <a:pPr algn="just" marL="12700" marR="5080">
              <a:lnSpc>
                <a:spcPts val="1200"/>
              </a:lnSpc>
            </a:pPr>
            <a:r>
              <a:rPr dirty="0" sz="1200" spc="600">
                <a:solidFill>
                  <a:srgbClr val="545472"/>
                </a:solidFill>
                <a:latin typeface="宋体"/>
                <a:cs typeface="宋体"/>
              </a:rPr>
              <a:t>$ </a:t>
            </a:r>
            <a:r>
              <a:rPr dirty="0" sz="1200" spc="600">
                <a:solidFill>
                  <a:srgbClr val="545472"/>
                </a:solidFill>
                <a:latin typeface="宋体"/>
                <a:cs typeface="宋体"/>
              </a:rPr>
              <a:t>执 行 时 间 轴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14987" y="2705100"/>
            <a:ext cx="1704975" cy="198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664201" y="2517887"/>
            <a:ext cx="13970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45" b="1">
                <a:solidFill>
                  <a:srgbClr val="428E5B"/>
                </a:solidFill>
                <a:latin typeface="宋体"/>
                <a:cs typeface="宋体"/>
              </a:rPr>
              <a:t>调度实际执行次序：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4375" y="2386011"/>
            <a:ext cx="4867275" cy="0"/>
          </a:xfrm>
          <a:custGeom>
            <a:avLst/>
            <a:gdLst/>
            <a:ahLst/>
            <a:cxnLst/>
            <a:rect l="l" t="t" r="r" b="b"/>
            <a:pathLst>
              <a:path w="4867275" h="0">
                <a:moveTo>
                  <a:pt x="0" y="1"/>
                </a:moveTo>
                <a:lnTo>
                  <a:pt x="4867275" y="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30500" y="2025650"/>
            <a:ext cx="0" cy="3708400"/>
          </a:xfrm>
          <a:custGeom>
            <a:avLst/>
            <a:gdLst/>
            <a:ahLst/>
            <a:cxnLst/>
            <a:rect l="l" t="t" r="r" b="b"/>
            <a:pathLst>
              <a:path w="0" h="3708400">
                <a:moveTo>
                  <a:pt x="0" y="0"/>
                </a:moveTo>
                <a:lnTo>
                  <a:pt x="1" y="370840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40200" y="2025650"/>
            <a:ext cx="0" cy="3708400"/>
          </a:xfrm>
          <a:custGeom>
            <a:avLst/>
            <a:gdLst/>
            <a:ahLst/>
            <a:cxnLst/>
            <a:rect l="l" t="t" r="r" b="b"/>
            <a:pathLst>
              <a:path w="0" h="3708400">
                <a:moveTo>
                  <a:pt x="0" y="0"/>
                </a:moveTo>
                <a:lnTo>
                  <a:pt x="1" y="370840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07975" y="781144"/>
            <a:ext cx="5464175" cy="81470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350" spc="50" b="1">
                <a:solidFill>
                  <a:srgbClr val="428E5B"/>
                </a:solidFill>
                <a:latin typeface="宋体"/>
                <a:cs typeface="宋体"/>
              </a:rPr>
              <a:t>“日志</a:t>
            </a:r>
            <a:r>
              <a:rPr dirty="0" sz="2350" spc="25" b="1">
                <a:solidFill>
                  <a:srgbClr val="428E5B"/>
                </a:solidFill>
                <a:latin typeface="宋体"/>
                <a:cs typeface="宋体"/>
              </a:rPr>
              <a:t>-</a:t>
            </a:r>
            <a:r>
              <a:rPr dirty="0" sz="2350" spc="50" b="1">
                <a:solidFill>
                  <a:srgbClr val="428E5B"/>
                </a:solidFill>
                <a:latin typeface="宋体"/>
                <a:cs typeface="宋体"/>
              </a:rPr>
              <a:t>内存</a:t>
            </a:r>
            <a:r>
              <a:rPr dirty="0" sz="2350" spc="25" b="1">
                <a:solidFill>
                  <a:srgbClr val="428E5B"/>
                </a:solidFill>
                <a:latin typeface="宋体"/>
                <a:cs typeface="宋体"/>
              </a:rPr>
              <a:t>-</a:t>
            </a:r>
            <a:r>
              <a:rPr dirty="0" sz="2350" spc="50" b="1">
                <a:solidFill>
                  <a:srgbClr val="428E5B"/>
                </a:solidFill>
                <a:latin typeface="宋体"/>
                <a:cs typeface="宋体"/>
              </a:rPr>
              <a:t>数据库”三者的更新情况</a:t>
            </a:r>
            <a:r>
              <a:rPr dirty="0" sz="1750" spc="40" b="1">
                <a:solidFill>
                  <a:srgbClr val="428E5B"/>
                </a:solidFill>
                <a:latin typeface="宋体"/>
                <a:cs typeface="宋体"/>
              </a:rPr>
              <a:t>：</a:t>
            </a:r>
            <a:endParaRPr sz="17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950" spc="50" b="1">
                <a:solidFill>
                  <a:srgbClr val="428E5B"/>
                </a:solidFill>
                <a:latin typeface="宋体"/>
                <a:cs typeface="宋体"/>
              </a:rPr>
              <a:t>事务在修改数据库前创建日志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07275" y="2457451"/>
            <a:ext cx="1479550" cy="1357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00925" y="2451101"/>
            <a:ext cx="1492250" cy="1370330"/>
          </a:xfrm>
          <a:custGeom>
            <a:avLst/>
            <a:gdLst/>
            <a:ahLst/>
            <a:cxnLst/>
            <a:rect l="l" t="t" r="r" b="b"/>
            <a:pathLst>
              <a:path w="1492250" h="1370329">
                <a:moveTo>
                  <a:pt x="0" y="0"/>
                </a:moveTo>
                <a:lnTo>
                  <a:pt x="1492250" y="0"/>
                </a:lnTo>
                <a:lnTo>
                  <a:pt x="1492250" y="1370013"/>
                </a:ln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12037" y="3914776"/>
            <a:ext cx="1470025" cy="7635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05687" y="3908426"/>
            <a:ext cx="1482725" cy="776605"/>
          </a:xfrm>
          <a:custGeom>
            <a:avLst/>
            <a:gdLst/>
            <a:ahLst/>
            <a:cxnLst/>
            <a:rect l="l" t="t" r="r" b="b"/>
            <a:pathLst>
              <a:path w="1482725" h="776604">
                <a:moveTo>
                  <a:pt x="0" y="0"/>
                </a:moveTo>
                <a:lnTo>
                  <a:pt x="1482725" y="0"/>
                </a:lnTo>
                <a:lnTo>
                  <a:pt x="1482725" y="776288"/>
                </a:lnTo>
                <a:lnTo>
                  <a:pt x="0" y="7762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435850" y="2213087"/>
            <a:ext cx="7874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45" b="1">
                <a:solidFill>
                  <a:srgbClr val="428E5B"/>
                </a:solidFill>
                <a:latin typeface="宋体"/>
                <a:cs typeface="宋体"/>
              </a:rPr>
              <a:t>两个事务：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55064" y="6308852"/>
            <a:ext cx="427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45" b="1">
                <a:solidFill>
                  <a:srgbClr val="545472"/>
                </a:solidFill>
                <a:latin typeface="宋体"/>
                <a:cs typeface="宋体"/>
              </a:rPr>
              <a:t>案例</a:t>
            </a:r>
            <a:r>
              <a:rPr dirty="0" sz="1200" spc="45" b="1">
                <a:solidFill>
                  <a:srgbClr val="545472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74990" y="6380988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23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71018" y="617430"/>
            <a:ext cx="2783205" cy="384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/>
              <a:t>基于日志的恢复机制</a:t>
            </a:r>
            <a:endParaRPr sz="2350"/>
          </a:p>
        </p:txBody>
      </p:sp>
      <p:sp>
        <p:nvSpPr>
          <p:cNvPr id="11" name="object 11"/>
          <p:cNvSpPr txBox="1"/>
          <p:nvPr/>
        </p:nvSpPr>
        <p:spPr>
          <a:xfrm>
            <a:off x="780415" y="1123188"/>
            <a:ext cx="341185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下面我们观察三种情况的日志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3614" y="4552188"/>
            <a:ext cx="44615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&lt;</a:t>
            </a:r>
            <a:r>
              <a:rPr dirty="0" sz="2000" i="1">
                <a:solidFill>
                  <a:srgbClr val="545472"/>
                </a:solidFill>
                <a:latin typeface="Times New Roman"/>
                <a:cs typeface="Times New Roman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, B, 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2000&gt;, 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&lt;</a:t>
            </a:r>
            <a:r>
              <a:rPr dirty="0" sz="2000" i="1">
                <a:solidFill>
                  <a:srgbClr val="545472"/>
                </a:solidFill>
                <a:latin typeface="Times New Roman"/>
                <a:cs typeface="Times New Roman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, A, 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1000&gt;, 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&lt;</a:t>
            </a:r>
            <a:r>
              <a:rPr dirty="0" sz="2000" i="1">
                <a:solidFill>
                  <a:srgbClr val="545472"/>
                </a:solidFill>
                <a:latin typeface="Times New Roman"/>
                <a:cs typeface="Times New Roman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, </a:t>
            </a:r>
            <a:r>
              <a:rPr dirty="0" sz="2000" spc="-5" b="1">
                <a:solidFill>
                  <a:srgbClr val="545472"/>
                </a:solidFill>
                <a:latin typeface="Times New Roman"/>
                <a:cs typeface="Times New Roman"/>
              </a:rPr>
              <a:t>abort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715" y="5274564"/>
            <a:ext cx="44005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92D5B"/>
                </a:solidFill>
                <a:latin typeface="宋体"/>
                <a:cs typeface="宋体"/>
              </a:rPr>
              <a:t>增加日志记录</a:t>
            </a:r>
            <a:r>
              <a:rPr dirty="0" sz="2000" spc="-509">
                <a:solidFill>
                  <a:srgbClr val="892D5B"/>
                </a:solidFill>
                <a:latin typeface="宋体"/>
                <a:cs typeface="宋体"/>
              </a:rPr>
              <a:t> 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&lt;</a:t>
            </a:r>
            <a:r>
              <a:rPr dirty="0" sz="2000" i="1">
                <a:solidFill>
                  <a:srgbClr val="545472"/>
                </a:solidFill>
                <a:latin typeface="Times New Roman"/>
                <a:cs typeface="Times New Roman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C,</a:t>
            </a:r>
            <a:r>
              <a:rPr dirty="0" sz="2000" spc="-1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700&gt;,</a:t>
            </a:r>
            <a:r>
              <a:rPr dirty="0" sz="2000" spc="-1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&lt;</a:t>
            </a:r>
            <a:r>
              <a:rPr dirty="0" sz="2000" i="1">
                <a:solidFill>
                  <a:srgbClr val="545472"/>
                </a:solidFill>
                <a:latin typeface="Times New Roman"/>
                <a:cs typeface="Times New Roman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545472"/>
                </a:solidFill>
                <a:latin typeface="Times New Roman"/>
                <a:cs typeface="Times New Roman"/>
              </a:rPr>
              <a:t>abort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&gt;.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03515" y="4569460"/>
            <a:ext cx="10414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545472"/>
                </a:solidFill>
                <a:latin typeface="黑体"/>
                <a:cs typeface="黑体"/>
              </a:rPr>
              <a:t>均未提交！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39" y="3881627"/>
            <a:ext cx="737870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57467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每一种情况的恢复行为如下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:</a:t>
            </a:r>
            <a:r>
              <a:rPr dirty="0" sz="2000" spc="-3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1550" spc="50" b="1">
                <a:solidFill>
                  <a:srgbClr val="0066FF"/>
                </a:solidFill>
                <a:latin typeface="黑体"/>
                <a:cs typeface="黑体"/>
              </a:rPr>
              <a:t>三种不同故障情形</a:t>
            </a:r>
            <a:r>
              <a:rPr dirty="0" sz="1550" spc="25" b="1">
                <a:solidFill>
                  <a:srgbClr val="0066FF"/>
                </a:solidFill>
                <a:latin typeface="黑体"/>
                <a:cs typeface="黑体"/>
              </a:rPr>
              <a:t>,</a:t>
            </a:r>
            <a:r>
              <a:rPr dirty="0" sz="1550" spc="50" b="1">
                <a:solidFill>
                  <a:srgbClr val="0066FF"/>
                </a:solidFill>
                <a:latin typeface="黑体"/>
                <a:cs typeface="黑体"/>
              </a:rPr>
              <a:t>分别应当如何恢复？</a:t>
            </a:r>
            <a:endParaRPr sz="1550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baseline="-5376" sz="2325" spc="37" b="1">
                <a:solidFill>
                  <a:srgbClr val="545472"/>
                </a:solidFill>
                <a:latin typeface="宋体"/>
                <a:cs typeface="宋体"/>
              </a:rPr>
              <a:t>a</a:t>
            </a:r>
            <a:r>
              <a:rPr dirty="0" baseline="-5376" sz="2325" spc="75" b="1">
                <a:solidFill>
                  <a:srgbClr val="545472"/>
                </a:solidFill>
                <a:latin typeface="宋体"/>
                <a:cs typeface="宋体"/>
              </a:rPr>
              <a:t>故</a:t>
            </a:r>
            <a:r>
              <a:rPr dirty="0" baseline="-5376" sz="2325" spc="359" b="1">
                <a:solidFill>
                  <a:srgbClr val="545472"/>
                </a:solidFill>
                <a:latin typeface="宋体"/>
                <a:cs typeface="宋体"/>
              </a:rPr>
              <a:t>障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(a)</a:t>
            </a:r>
            <a:r>
              <a:rPr dirty="0" sz="2000" spc="48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u="heavy" sz="2000">
                <a:solidFill>
                  <a:srgbClr val="545472"/>
                </a:solidFill>
                <a:uFill>
                  <a:solidFill>
                    <a:srgbClr val="892D5B"/>
                  </a:solidFill>
                </a:uFill>
                <a:latin typeface="Times New Roman"/>
                <a:cs typeface="Times New Roman"/>
              </a:rPr>
              <a:t>undo</a:t>
            </a:r>
            <a:r>
              <a:rPr dirty="0" u="heavy" sz="2000" spc="-5">
                <a:solidFill>
                  <a:srgbClr val="545472"/>
                </a:solidFill>
                <a:uFill>
                  <a:solidFill>
                    <a:srgbClr val="892D5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solidFill>
                  <a:srgbClr val="545472"/>
                </a:solidFill>
                <a:uFill>
                  <a:solidFill>
                    <a:srgbClr val="892D5B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heavy" sz="2000" i="1">
                <a:solidFill>
                  <a:srgbClr val="545472"/>
                </a:solidFill>
                <a:uFill>
                  <a:solidFill>
                    <a:srgbClr val="892D5B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):</a:t>
            </a:r>
            <a:r>
              <a:rPr dirty="0" sz="2000" spc="-2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B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恢复为</a:t>
            </a:r>
            <a:r>
              <a:rPr dirty="0" sz="2000" spc="-505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2000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，</a:t>
            </a:r>
            <a:r>
              <a:rPr dirty="0" sz="2000" spc="-509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A 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恢复为</a:t>
            </a:r>
            <a:r>
              <a:rPr dirty="0" sz="2000" spc="-505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1000,</a:t>
            </a:r>
            <a:r>
              <a:rPr dirty="0" sz="2000" spc="-1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892D5B"/>
                </a:solidFill>
                <a:latin typeface="宋体"/>
                <a:cs typeface="宋体"/>
              </a:rPr>
              <a:t>并且增加日志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0325" y="4651375"/>
            <a:ext cx="1133475" cy="9525"/>
          </a:xfrm>
          <a:custGeom>
            <a:avLst/>
            <a:gdLst/>
            <a:ahLst/>
            <a:cxnLst/>
            <a:rect l="l" t="t" r="r" b="b"/>
            <a:pathLst>
              <a:path w="1133475" h="9525">
                <a:moveTo>
                  <a:pt x="0" y="9525"/>
                </a:moveTo>
                <a:lnTo>
                  <a:pt x="1133475" y="0"/>
                </a:lnTo>
              </a:path>
            </a:pathLst>
          </a:custGeom>
          <a:ln w="1905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19175" y="4927600"/>
            <a:ext cx="4457700" cy="0"/>
          </a:xfrm>
          <a:custGeom>
            <a:avLst/>
            <a:gdLst/>
            <a:ahLst/>
            <a:cxnLst/>
            <a:rect l="l" t="t" r="r" b="b"/>
            <a:pathLst>
              <a:path w="4457700" h="0">
                <a:moveTo>
                  <a:pt x="0" y="0"/>
                </a:moveTo>
                <a:lnTo>
                  <a:pt x="4457700" y="1"/>
                </a:lnTo>
              </a:path>
            </a:pathLst>
          </a:custGeom>
          <a:ln w="1905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819390" y="5215635"/>
            <a:ext cx="10591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545472"/>
                </a:solidFill>
                <a:latin typeface="黑体"/>
                <a:cs typeface="黑体"/>
              </a:rPr>
              <a:t>仅</a:t>
            </a:r>
            <a:r>
              <a:rPr dirty="0" sz="1600" spc="-10">
                <a:solidFill>
                  <a:srgbClr val="545472"/>
                </a:solidFill>
                <a:latin typeface="黑体"/>
                <a:cs typeface="黑体"/>
              </a:rPr>
              <a:t>T</a:t>
            </a:r>
            <a:r>
              <a:rPr dirty="0" baseline="-15151" sz="1650" spc="-15">
                <a:solidFill>
                  <a:srgbClr val="545472"/>
                </a:solidFill>
                <a:latin typeface="黑体"/>
                <a:cs typeface="黑体"/>
              </a:rPr>
              <a:t>0</a:t>
            </a:r>
            <a:r>
              <a:rPr dirty="0" sz="1600">
                <a:solidFill>
                  <a:srgbClr val="545472"/>
                </a:solidFill>
                <a:latin typeface="黑体"/>
                <a:cs typeface="黑体"/>
              </a:rPr>
              <a:t>提交！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614" y="4921303"/>
            <a:ext cx="7914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550" spc="25" b="1">
                <a:solidFill>
                  <a:srgbClr val="545472"/>
                </a:solidFill>
                <a:latin typeface="宋体"/>
                <a:cs typeface="宋体"/>
              </a:rPr>
              <a:t>b</a:t>
            </a:r>
            <a:r>
              <a:rPr dirty="0" sz="1550" spc="50" b="1">
                <a:solidFill>
                  <a:srgbClr val="545472"/>
                </a:solidFill>
                <a:latin typeface="宋体"/>
                <a:cs typeface="宋体"/>
              </a:rPr>
              <a:t>故</a:t>
            </a:r>
            <a:r>
              <a:rPr dirty="0" sz="1550" spc="315" b="1">
                <a:solidFill>
                  <a:srgbClr val="545472"/>
                </a:solidFill>
                <a:latin typeface="宋体"/>
                <a:cs typeface="宋体"/>
              </a:rPr>
              <a:t>障</a:t>
            </a:r>
            <a:r>
              <a:rPr dirty="0" baseline="1388" sz="3000" spc="-7">
                <a:solidFill>
                  <a:srgbClr val="545472"/>
                </a:solidFill>
                <a:latin typeface="Times New Roman"/>
                <a:cs typeface="Times New Roman"/>
              </a:rPr>
              <a:t>(b)</a:t>
            </a:r>
            <a:r>
              <a:rPr dirty="0" baseline="1388" sz="3000" spc="-1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u="heavy" baseline="1388" sz="3000" spc="-7">
                <a:solidFill>
                  <a:srgbClr val="545472"/>
                </a:solidFill>
                <a:uFill>
                  <a:solidFill>
                    <a:srgbClr val="892D5B"/>
                  </a:solidFill>
                </a:uFill>
                <a:latin typeface="Times New Roman"/>
                <a:cs typeface="Times New Roman"/>
              </a:rPr>
              <a:t>redo </a:t>
            </a:r>
            <a:r>
              <a:rPr dirty="0" u="heavy" baseline="1388" sz="3000">
                <a:solidFill>
                  <a:srgbClr val="545472"/>
                </a:solidFill>
                <a:uFill>
                  <a:solidFill>
                    <a:srgbClr val="892D5B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heavy" baseline="1388" sz="3000" i="1">
                <a:solidFill>
                  <a:srgbClr val="545472"/>
                </a:solidFill>
                <a:uFill>
                  <a:solidFill>
                    <a:srgbClr val="892D5B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Times New Roman"/>
                <a:cs typeface="Times New Roman"/>
              </a:rPr>
              <a:t>0</a:t>
            </a:r>
            <a:r>
              <a:rPr dirty="0" baseline="1388" sz="3000">
                <a:solidFill>
                  <a:srgbClr val="545472"/>
                </a:solidFill>
                <a:latin typeface="Times New Roman"/>
                <a:cs typeface="Times New Roman"/>
              </a:rPr>
              <a:t>)</a:t>
            </a:r>
            <a:r>
              <a:rPr dirty="0" baseline="1388" sz="3000" spc="-1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baseline="1388" sz="3000">
                <a:solidFill>
                  <a:srgbClr val="545472"/>
                </a:solidFill>
                <a:latin typeface="宋体"/>
                <a:cs typeface="宋体"/>
              </a:rPr>
              <a:t>和</a:t>
            </a:r>
            <a:r>
              <a:rPr dirty="0" baseline="1388" sz="3000">
                <a:solidFill>
                  <a:srgbClr val="545472"/>
                </a:solidFill>
                <a:latin typeface="Times New Roman"/>
                <a:cs typeface="Times New Roman"/>
              </a:rPr>
              <a:t>undo</a:t>
            </a:r>
            <a:r>
              <a:rPr dirty="0" baseline="1388" sz="3000" spc="-7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baseline="1388" sz="3000">
                <a:solidFill>
                  <a:srgbClr val="545472"/>
                </a:solidFill>
                <a:latin typeface="Times New Roman"/>
                <a:cs typeface="Times New Roman"/>
              </a:rPr>
              <a:t>(</a:t>
            </a:r>
            <a:r>
              <a:rPr dirty="0" baseline="1388" sz="3000" i="1">
                <a:solidFill>
                  <a:srgbClr val="545472"/>
                </a:solidFill>
                <a:latin typeface="Times New Roman"/>
                <a:cs typeface="Times New Roman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Times New Roman"/>
                <a:cs typeface="Times New Roman"/>
              </a:rPr>
              <a:t>1</a:t>
            </a:r>
            <a:r>
              <a:rPr dirty="0" baseline="1388" sz="3000">
                <a:solidFill>
                  <a:srgbClr val="545472"/>
                </a:solidFill>
                <a:latin typeface="Times New Roman"/>
                <a:cs typeface="Times New Roman"/>
              </a:rPr>
              <a:t>):</a:t>
            </a:r>
            <a:r>
              <a:rPr dirty="0" baseline="1388" sz="3000" spc="-22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baseline="1388" sz="3000" i="1">
                <a:solidFill>
                  <a:srgbClr val="545472"/>
                </a:solidFill>
                <a:latin typeface="Times New Roman"/>
                <a:cs typeface="Times New Roman"/>
              </a:rPr>
              <a:t>A</a:t>
            </a:r>
            <a:r>
              <a:rPr dirty="0" baseline="1388" sz="3000" spc="-7" i="1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baseline="1388" sz="3000">
                <a:solidFill>
                  <a:srgbClr val="545472"/>
                </a:solidFill>
                <a:latin typeface="宋体"/>
                <a:cs typeface="宋体"/>
              </a:rPr>
              <a:t>和</a:t>
            </a:r>
            <a:r>
              <a:rPr dirty="0" baseline="1388" sz="3000" spc="-757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baseline="1388" sz="3000" i="1">
                <a:solidFill>
                  <a:srgbClr val="545472"/>
                </a:solidFill>
                <a:latin typeface="Times New Roman"/>
                <a:cs typeface="Times New Roman"/>
              </a:rPr>
              <a:t>B</a:t>
            </a:r>
            <a:r>
              <a:rPr dirty="0" baseline="1388" sz="3000" spc="-7" i="1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baseline="1388" sz="3000">
                <a:solidFill>
                  <a:srgbClr val="545472"/>
                </a:solidFill>
                <a:latin typeface="宋体"/>
                <a:cs typeface="宋体"/>
              </a:rPr>
              <a:t>设置为</a:t>
            </a:r>
            <a:r>
              <a:rPr dirty="0" baseline="1388" sz="3000" spc="-757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baseline="1388" sz="3000">
                <a:solidFill>
                  <a:srgbClr val="545472"/>
                </a:solidFill>
                <a:latin typeface="Times New Roman"/>
                <a:cs typeface="Times New Roman"/>
              </a:rPr>
              <a:t>950</a:t>
            </a:r>
            <a:r>
              <a:rPr dirty="0" baseline="1388" sz="3000" spc="-7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baseline="1388" sz="3000">
                <a:solidFill>
                  <a:srgbClr val="545472"/>
                </a:solidFill>
                <a:latin typeface="宋体"/>
                <a:cs typeface="宋体"/>
              </a:rPr>
              <a:t>和</a:t>
            </a:r>
            <a:r>
              <a:rPr dirty="0" baseline="1388" sz="3000">
                <a:solidFill>
                  <a:srgbClr val="545472"/>
                </a:solidFill>
                <a:latin typeface="Times New Roman"/>
                <a:cs typeface="Times New Roman"/>
              </a:rPr>
              <a:t>2050</a:t>
            </a:r>
            <a:r>
              <a:rPr dirty="0" baseline="1388" sz="3000" spc="-7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baseline="1388" sz="3000">
                <a:solidFill>
                  <a:srgbClr val="545472"/>
                </a:solidFill>
                <a:latin typeface="宋体"/>
                <a:cs typeface="宋体"/>
              </a:rPr>
              <a:t>，</a:t>
            </a:r>
            <a:r>
              <a:rPr dirty="0" baseline="1388" sz="3000" spc="-757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baseline="1388" sz="3000">
                <a:solidFill>
                  <a:srgbClr val="545472"/>
                </a:solidFill>
                <a:latin typeface="Times New Roman"/>
                <a:cs typeface="Times New Roman"/>
              </a:rPr>
              <a:t>C </a:t>
            </a:r>
            <a:r>
              <a:rPr dirty="0" baseline="1388" sz="3000">
                <a:solidFill>
                  <a:srgbClr val="545472"/>
                </a:solidFill>
                <a:latin typeface="宋体"/>
                <a:cs typeface="宋体"/>
              </a:rPr>
              <a:t>恢复为</a:t>
            </a:r>
            <a:r>
              <a:rPr dirty="0" baseline="1388" sz="3000">
                <a:solidFill>
                  <a:srgbClr val="545472"/>
                </a:solidFill>
                <a:latin typeface="Times New Roman"/>
                <a:cs typeface="Times New Roman"/>
              </a:rPr>
              <a:t>700,</a:t>
            </a:r>
            <a:endParaRPr baseline="1388"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47925" y="5251451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 h="0">
                <a:moveTo>
                  <a:pt x="0" y="0"/>
                </a:moveTo>
                <a:lnTo>
                  <a:pt x="733425" y="1"/>
                </a:lnTo>
              </a:path>
            </a:pathLst>
          </a:custGeom>
          <a:ln w="1905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76475" y="5589587"/>
            <a:ext cx="1190625" cy="9525"/>
          </a:xfrm>
          <a:custGeom>
            <a:avLst/>
            <a:gdLst/>
            <a:ahLst/>
            <a:cxnLst/>
            <a:rect l="l" t="t" r="r" b="b"/>
            <a:pathLst>
              <a:path w="1190625" h="9525">
                <a:moveTo>
                  <a:pt x="0" y="9525"/>
                </a:moveTo>
                <a:lnTo>
                  <a:pt x="1190625" y="0"/>
                </a:lnTo>
              </a:path>
            </a:pathLst>
          </a:custGeom>
          <a:ln w="1905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19500" y="5599112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 h="0">
                <a:moveTo>
                  <a:pt x="0" y="0"/>
                </a:moveTo>
                <a:lnTo>
                  <a:pt x="2619375" y="1"/>
                </a:lnTo>
              </a:path>
            </a:pathLst>
          </a:custGeom>
          <a:ln w="1905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806690" y="5883147"/>
            <a:ext cx="10414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545472"/>
                </a:solidFill>
                <a:latin typeface="黑体"/>
                <a:cs typeface="黑体"/>
              </a:rPr>
              <a:t>均已提交！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614" y="5579364"/>
            <a:ext cx="6064250" cy="7632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dirty="0" baseline="32258" sz="2325" spc="37" b="1">
                <a:solidFill>
                  <a:srgbClr val="545472"/>
                </a:solidFill>
                <a:latin typeface="宋体"/>
                <a:cs typeface="宋体"/>
              </a:rPr>
              <a:t>c</a:t>
            </a:r>
            <a:r>
              <a:rPr dirty="0" baseline="32258" sz="2325" spc="75" b="1">
                <a:solidFill>
                  <a:srgbClr val="545472"/>
                </a:solidFill>
                <a:latin typeface="宋体"/>
                <a:cs typeface="宋体"/>
              </a:rPr>
              <a:t>故</a:t>
            </a:r>
            <a:r>
              <a:rPr dirty="0" baseline="32258" sz="2325" spc="472" b="1">
                <a:solidFill>
                  <a:srgbClr val="545472"/>
                </a:solidFill>
                <a:latin typeface="宋体"/>
                <a:cs typeface="宋体"/>
              </a:rPr>
              <a:t>障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(c)</a:t>
            </a:r>
            <a:r>
              <a:rPr dirty="0" sz="2000" spc="-1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r</a:t>
            </a:r>
            <a:r>
              <a:rPr dirty="0" u="heavy" sz="2000" spc="-5">
                <a:solidFill>
                  <a:srgbClr val="545472"/>
                </a:solidFill>
                <a:uFill>
                  <a:solidFill>
                    <a:srgbClr val="892D5B"/>
                  </a:solidFill>
                </a:uFill>
                <a:latin typeface="Times New Roman"/>
                <a:cs typeface="Times New Roman"/>
              </a:rPr>
              <a:t>edo </a:t>
            </a:r>
            <a:r>
              <a:rPr dirty="0" u="heavy" sz="2000">
                <a:solidFill>
                  <a:srgbClr val="545472"/>
                </a:solidFill>
                <a:uFill>
                  <a:solidFill>
                    <a:srgbClr val="892D5B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heavy" sz="2000" i="1">
                <a:solidFill>
                  <a:srgbClr val="545472"/>
                </a:solidFill>
                <a:uFill>
                  <a:solidFill>
                    <a:srgbClr val="892D5B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)</a:t>
            </a:r>
            <a:r>
              <a:rPr dirty="0" sz="2000" spc="-1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和</a:t>
            </a:r>
            <a:r>
              <a:rPr dirty="0" sz="2000" spc="-505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redo 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545472"/>
                </a:solidFill>
                <a:latin typeface="Times New Roman"/>
                <a:cs typeface="Times New Roman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):</a:t>
            </a:r>
            <a:r>
              <a:rPr dirty="0" sz="2000" spc="-20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A 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B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设置为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950</a:t>
            </a:r>
            <a:r>
              <a:rPr dirty="0" sz="2000" spc="-5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2050.</a:t>
            </a:r>
            <a:endParaRPr sz="2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500"/>
              </a:spcBef>
            </a:pPr>
            <a:r>
              <a:rPr dirty="0" sz="2000" i="1">
                <a:solidFill>
                  <a:srgbClr val="545472"/>
                </a:solidFill>
                <a:latin typeface="Times New Roman"/>
                <a:cs typeface="Times New Roman"/>
              </a:rPr>
              <a:t>C</a:t>
            </a:r>
            <a:r>
              <a:rPr dirty="0" sz="2000" spc="-5" i="1">
                <a:solidFill>
                  <a:srgbClr val="54547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设置为</a:t>
            </a:r>
            <a:r>
              <a:rPr dirty="0" sz="2000">
                <a:solidFill>
                  <a:srgbClr val="545472"/>
                </a:solidFill>
                <a:latin typeface="Times New Roman"/>
                <a:cs typeface="Times New Roman"/>
              </a:rPr>
              <a:t>600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19350" y="5994400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 h="0">
                <a:moveTo>
                  <a:pt x="0" y="0"/>
                </a:moveTo>
                <a:lnTo>
                  <a:pt x="733425" y="1"/>
                </a:lnTo>
              </a:path>
            </a:pathLst>
          </a:custGeom>
          <a:ln w="19050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82700" y="1535112"/>
            <a:ext cx="6554786" cy="21669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77812" y="2247900"/>
            <a:ext cx="6527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66FF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0066FF"/>
                </a:solidFill>
                <a:latin typeface="宋体"/>
                <a:cs typeface="宋体"/>
              </a:rPr>
              <a:t>故障点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96950" y="2303463"/>
            <a:ext cx="250825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04887" y="3028951"/>
            <a:ext cx="250825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61938" y="2936748"/>
            <a:ext cx="657225" cy="52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" marR="5080" indent="-8255">
              <a:lnSpc>
                <a:spcPct val="117100"/>
              </a:lnSpc>
              <a:spcBef>
                <a:spcPts val="100"/>
              </a:spcBef>
            </a:pPr>
            <a:r>
              <a:rPr dirty="0" sz="1400">
                <a:solidFill>
                  <a:srgbClr val="0066FF"/>
                </a:solidFill>
                <a:latin typeface="Tahoma"/>
                <a:cs typeface="Tahoma"/>
              </a:rPr>
              <a:t>b</a:t>
            </a:r>
            <a:r>
              <a:rPr dirty="0" sz="1400">
                <a:solidFill>
                  <a:srgbClr val="0066FF"/>
                </a:solidFill>
                <a:latin typeface="宋体"/>
                <a:cs typeface="宋体"/>
              </a:rPr>
              <a:t>故障点  </a:t>
            </a:r>
            <a:r>
              <a:rPr dirty="0" sz="1400">
                <a:solidFill>
                  <a:srgbClr val="0066FF"/>
                </a:solidFill>
                <a:latin typeface="Tahoma"/>
                <a:cs typeface="Tahoma"/>
              </a:rPr>
              <a:t>c</a:t>
            </a:r>
            <a:r>
              <a:rPr dirty="0" sz="1400">
                <a:solidFill>
                  <a:srgbClr val="0066FF"/>
                </a:solidFill>
                <a:latin typeface="宋体"/>
                <a:cs typeface="宋体"/>
              </a:rPr>
              <a:t>故障点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04887" y="3314700"/>
            <a:ext cx="250825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858125" y="1746250"/>
            <a:ext cx="1171575" cy="646430"/>
          </a:xfrm>
          <a:prstGeom prst="rect">
            <a:avLst/>
          </a:prstGeom>
          <a:ln w="9525">
            <a:solidFill>
              <a:srgbClr val="545472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algn="just" marL="91440" marR="94615">
              <a:lnSpc>
                <a:spcPts val="1700"/>
              </a:lnSpc>
              <a:spcBef>
                <a:spcPts val="35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账户</a:t>
            </a:r>
            <a:r>
              <a:rPr dirty="0" sz="1400" spc="-5">
                <a:solidFill>
                  <a:srgbClr val="545472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545472"/>
                </a:solidFill>
                <a:latin typeface="Tahoma"/>
                <a:cs typeface="Tahoma"/>
              </a:rPr>
              <a:t>=</a:t>
            </a:r>
            <a:r>
              <a:rPr dirty="0" sz="1400" spc="-5">
                <a:solidFill>
                  <a:srgbClr val="545472"/>
                </a:solidFill>
                <a:latin typeface="Tahoma"/>
                <a:cs typeface="Tahoma"/>
              </a:rPr>
              <a:t>1000 </a:t>
            </a: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账户</a:t>
            </a:r>
            <a:r>
              <a:rPr dirty="0" sz="1400" spc="-5">
                <a:solidFill>
                  <a:srgbClr val="545472"/>
                </a:solidFill>
                <a:latin typeface="Tahoma"/>
                <a:cs typeface="Tahoma"/>
              </a:rPr>
              <a:t>B</a:t>
            </a:r>
            <a:r>
              <a:rPr dirty="0" sz="1400" spc="-10">
                <a:solidFill>
                  <a:srgbClr val="545472"/>
                </a:solidFill>
                <a:latin typeface="Tahoma"/>
                <a:cs typeface="Tahoma"/>
              </a:rPr>
              <a:t>=</a:t>
            </a:r>
            <a:r>
              <a:rPr dirty="0" sz="1400" spc="-5">
                <a:solidFill>
                  <a:srgbClr val="545472"/>
                </a:solidFill>
                <a:latin typeface="Tahoma"/>
                <a:cs typeface="Tahoma"/>
              </a:rPr>
              <a:t>200</a:t>
            </a:r>
            <a:r>
              <a:rPr dirty="0" sz="1400">
                <a:solidFill>
                  <a:srgbClr val="545472"/>
                </a:solidFill>
                <a:latin typeface="Tahoma"/>
                <a:cs typeface="Tahoma"/>
              </a:rPr>
              <a:t>0 </a:t>
            </a: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账号</a:t>
            </a:r>
            <a:r>
              <a:rPr dirty="0" sz="1400" spc="-5">
                <a:solidFill>
                  <a:srgbClr val="545472"/>
                </a:solidFill>
                <a:latin typeface="Tahoma"/>
                <a:cs typeface="Tahoma"/>
              </a:rPr>
              <a:t>C=</a:t>
            </a:r>
            <a:r>
              <a:rPr dirty="0" sz="1400" spc="-60">
                <a:solidFill>
                  <a:srgbClr val="545472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545472"/>
                </a:solidFill>
                <a:latin typeface="Tahoma"/>
                <a:cs typeface="Tahoma"/>
              </a:rPr>
              <a:t>700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72412" y="2501900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4" h="0">
                <a:moveTo>
                  <a:pt x="0" y="0"/>
                </a:moveTo>
                <a:lnTo>
                  <a:pt x="1271587" y="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72412" y="2501900"/>
            <a:ext cx="1271905" cy="1078230"/>
          </a:xfrm>
          <a:custGeom>
            <a:avLst/>
            <a:gdLst/>
            <a:ahLst/>
            <a:cxnLst/>
            <a:rect l="l" t="t" r="r" b="b"/>
            <a:pathLst>
              <a:path w="1271904" h="1078229">
                <a:moveTo>
                  <a:pt x="1271587" y="1077912"/>
                </a:moveTo>
                <a:lnTo>
                  <a:pt x="0" y="1077912"/>
                </a:lnTo>
                <a:lnTo>
                  <a:pt x="0" y="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925752" y="2488691"/>
            <a:ext cx="101536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60350" marR="30480" indent="-222250">
              <a:lnSpc>
                <a:spcPct val="101400"/>
              </a:lnSpc>
              <a:spcBef>
                <a:spcPts val="75"/>
              </a:spcBef>
            </a:pPr>
            <a:r>
              <a:rPr dirty="0" sz="1400">
                <a:solidFill>
                  <a:srgbClr val="0066FF"/>
                </a:solidFill>
                <a:latin typeface="Tahoma"/>
                <a:cs typeface="Tahoma"/>
              </a:rPr>
              <a:t>T</a:t>
            </a:r>
            <a:r>
              <a:rPr dirty="0" baseline="-18518" sz="1350">
                <a:solidFill>
                  <a:srgbClr val="0066FF"/>
                </a:solidFill>
                <a:latin typeface="Tahoma"/>
                <a:cs typeface="Tahoma"/>
              </a:rPr>
              <a:t>0</a:t>
            </a:r>
            <a:r>
              <a:rPr dirty="0" sz="1400">
                <a:solidFill>
                  <a:srgbClr val="0066FF"/>
                </a:solidFill>
                <a:latin typeface="Tahoma"/>
                <a:cs typeface="Tahoma"/>
              </a:rPr>
              <a:t>-</a:t>
            </a: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账户</a:t>
            </a:r>
            <a:r>
              <a:rPr dirty="0" sz="1400" spc="-5">
                <a:solidFill>
                  <a:srgbClr val="545472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转 账</a:t>
            </a:r>
            <a:r>
              <a:rPr dirty="0" sz="1400" spc="-5">
                <a:solidFill>
                  <a:srgbClr val="545472"/>
                </a:solidFill>
                <a:latin typeface="Tahoma"/>
                <a:cs typeface="Tahoma"/>
              </a:rPr>
              <a:t>50</a:t>
            </a: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到</a:t>
            </a:r>
            <a:r>
              <a:rPr dirty="0" sz="1400" spc="-5">
                <a:solidFill>
                  <a:srgbClr val="545472"/>
                </a:solidFill>
                <a:latin typeface="Tahoma"/>
                <a:cs typeface="Tahoma"/>
              </a:rPr>
              <a:t>B;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25752" y="3122676"/>
            <a:ext cx="949325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66FF"/>
                </a:solidFill>
                <a:latin typeface="Tahoma"/>
                <a:cs typeface="Tahoma"/>
              </a:rPr>
              <a:t>T</a:t>
            </a:r>
            <a:r>
              <a:rPr dirty="0" baseline="-18518" sz="1350">
                <a:solidFill>
                  <a:srgbClr val="0066FF"/>
                </a:solidFill>
                <a:latin typeface="Tahoma"/>
                <a:cs typeface="Tahoma"/>
              </a:rPr>
              <a:t>1</a:t>
            </a:r>
            <a:r>
              <a:rPr dirty="0" sz="1400">
                <a:solidFill>
                  <a:srgbClr val="0066FF"/>
                </a:solidFill>
                <a:latin typeface="Tahoma"/>
                <a:cs typeface="Tahoma"/>
              </a:rPr>
              <a:t>-</a:t>
            </a: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账号</a:t>
            </a:r>
            <a:r>
              <a:rPr dirty="0" sz="1400" spc="-5">
                <a:solidFill>
                  <a:srgbClr val="545472"/>
                </a:solidFill>
                <a:latin typeface="Tahoma"/>
                <a:cs typeface="Tahoma"/>
              </a:rPr>
              <a:t>C</a:t>
            </a: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取</a:t>
            </a:r>
            <a:endParaRPr sz="1400">
              <a:latin typeface="宋体"/>
              <a:cs typeface="宋体"/>
            </a:endParaRPr>
          </a:p>
          <a:p>
            <a:pPr marL="31559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出</a:t>
            </a:r>
            <a:r>
              <a:rPr dirty="0" sz="1400" spc="-5">
                <a:solidFill>
                  <a:srgbClr val="545472"/>
                </a:solidFill>
                <a:latin typeface="Tahoma"/>
                <a:cs typeface="Tahoma"/>
              </a:rPr>
              <a:t>100.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90875" y="3041651"/>
            <a:ext cx="247650" cy="76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91150" y="3327400"/>
            <a:ext cx="247650" cy="76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76350" y="3698875"/>
            <a:ext cx="6543675" cy="2762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8128" y="1100835"/>
            <a:ext cx="8547100" cy="1811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355600" marR="5080" indent="-342900">
              <a:lnSpc>
                <a:spcPct val="99600"/>
              </a:lnSpc>
              <a:spcBef>
                <a:spcPts val="11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当系统故障发生时，必须检查日志来决定哪些事务需 要重做，哪些需要撤销。如果搜索整个日志来确定该 信息，那么开销太大。</a:t>
            </a:r>
            <a:endParaRPr sz="2800">
              <a:latin typeface="宋体"/>
              <a:cs typeface="宋体"/>
            </a:endParaRPr>
          </a:p>
          <a:p>
            <a:pPr algn="just" marL="355600" indent="-342900">
              <a:lnSpc>
                <a:spcPct val="100000"/>
              </a:lnSpc>
              <a:spcBef>
                <a:spcPts val="700"/>
              </a:spcBef>
              <a:buSzPct val="101818"/>
              <a:buFont typeface="Wingdings"/>
              <a:buChar char=""/>
              <a:tabLst>
                <a:tab pos="355600" algn="l"/>
              </a:tabLst>
            </a:pPr>
            <a:r>
              <a:rPr dirty="0" baseline="1010" sz="4125" spc="67" b="1">
                <a:solidFill>
                  <a:srgbClr val="F39F5B"/>
                </a:solidFill>
                <a:latin typeface="宋体"/>
                <a:cs typeface="宋体"/>
              </a:rPr>
              <a:t>如何能够降低开销</a:t>
            </a:r>
            <a:r>
              <a:rPr dirty="0" baseline="1010" sz="4125" spc="52" b="1">
                <a:solidFill>
                  <a:srgbClr val="F39F5B"/>
                </a:solidFill>
                <a:latin typeface="宋体"/>
                <a:cs typeface="宋体"/>
              </a:rPr>
              <a:t>？</a:t>
            </a:r>
            <a:endParaRPr baseline="1010" sz="412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1015" y="883411"/>
            <a:ext cx="8140700" cy="47548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55600" marR="149225" indent="-342900">
              <a:lnSpc>
                <a:spcPct val="98800"/>
              </a:lnSpc>
              <a:spcBef>
                <a:spcPts val="135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F39F5B"/>
                </a:solidFill>
                <a:latin typeface="宋体"/>
                <a:cs typeface="宋体"/>
              </a:rPr>
              <a:t>引入检查点</a:t>
            </a: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。在运行过程中，DBMS一般每隔一定的时间在 日志记录中设置一个检查点，在日志中加入&lt;Checkpoint  L&gt;记录。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在系统崩溃后，系统检查日志以找到最后一条检查点记录</a:t>
            </a:r>
            <a:endParaRPr sz="2400">
              <a:latin typeface="宋体"/>
              <a:cs typeface="宋体"/>
            </a:endParaRPr>
          </a:p>
          <a:p>
            <a:pPr marL="355600" marR="5080">
              <a:lnSpc>
                <a:spcPct val="100800"/>
              </a:lnSpc>
              <a:spcBef>
                <a:spcPts val="5"/>
              </a:spcBef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，只需要对L中的事务以及检查点记录写到日志中之后才开 始执行的事务进行撤销或重做操作；</a:t>
            </a:r>
            <a:endParaRPr sz="2400">
              <a:latin typeface="宋体"/>
              <a:cs typeface="宋体"/>
            </a:endParaRPr>
          </a:p>
          <a:p>
            <a:pPr algn="just" marL="355600" marR="158115" indent="-342900">
              <a:lnSpc>
                <a:spcPct val="99800"/>
              </a:lnSpc>
              <a:spcBef>
                <a:spcPts val="509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考虑在检查点前完成的事务Ti。&lt;Ti</a:t>
            </a:r>
            <a:r>
              <a:rPr dirty="0" sz="2400" spc="-100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commit&gt;记录（或&lt;Ti  abort&gt;记录）在日志中出现检查点记录之前，Ti所作的任 何数据库修改都必然已在检查点之前或作为检查点本身的 一部分写入数据库。因此，在恢复时就不必再对Ti执行重 做操作。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因此，引入检查点可以提高恢复过程的效率</a:t>
            </a:r>
            <a:r>
              <a:rPr dirty="0" sz="3200">
                <a:solidFill>
                  <a:srgbClr val="545472"/>
                </a:solidFill>
                <a:latin typeface="微软雅黑"/>
                <a:cs typeface="微软雅黑"/>
              </a:rPr>
              <a:t>。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38639" y="1143508"/>
            <a:ext cx="28702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微软雅黑"/>
                <a:cs typeface="微软雅黑"/>
              </a:rPr>
              <a:t>检查点的执行过程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040" y="2041652"/>
            <a:ext cx="8317230" cy="250380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将当前位于主存的所有日志记录输出到稳定存储器。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将所有修改的缓冲块输出到磁盘。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ct val="1008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将一个日志记录</a:t>
            </a:r>
            <a:r>
              <a:rPr dirty="0" baseline="1182" sz="3525" spc="30" b="1">
                <a:solidFill>
                  <a:srgbClr val="F39F5B"/>
                </a:solidFill>
                <a:latin typeface="宋体"/>
                <a:cs typeface="宋体"/>
              </a:rPr>
              <a:t>&lt;Checkpoint</a:t>
            </a:r>
            <a:r>
              <a:rPr dirty="0" baseline="1182" sz="3525" spc="22" b="1">
                <a:solidFill>
                  <a:srgbClr val="F39F5B"/>
                </a:solidFill>
                <a:latin typeface="宋体"/>
                <a:cs typeface="宋体"/>
              </a:rPr>
              <a:t> </a:t>
            </a:r>
            <a:r>
              <a:rPr dirty="0" baseline="1182" sz="3525" spc="30" b="1">
                <a:solidFill>
                  <a:srgbClr val="F39F5B"/>
                </a:solidFill>
                <a:latin typeface="宋体"/>
                <a:cs typeface="宋体"/>
              </a:rPr>
              <a:t>L&gt; </a:t>
            </a: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输出到稳定存储器，其中L  是执行检查点时正活跃的事务的列表。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通常，在执行检查点操作的过程中不允许执行任何更新，且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将所有更新过的缓冲块都输出到磁盘。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27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3375" y="4741862"/>
            <a:ext cx="8459787" cy="149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7663" y="946150"/>
            <a:ext cx="8461374" cy="581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7663" y="1528763"/>
            <a:ext cx="8429624" cy="3236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2900" y="3351212"/>
            <a:ext cx="8429625" cy="139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2900" y="3589337"/>
            <a:ext cx="8439150" cy="276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73275" y="172402"/>
            <a:ext cx="492125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545472"/>
                </a:solidFill>
                <a:latin typeface="黑体"/>
                <a:cs typeface="黑体"/>
              </a:rPr>
              <a:t>基于检查点的数据恢复过程</a:t>
            </a:r>
            <a:endParaRPr sz="31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28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03387" y="449770"/>
            <a:ext cx="573722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latin typeface="黑体"/>
                <a:cs typeface="黑体"/>
              </a:rPr>
              <a:t>基于检查点进行恢复的直观示例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200" y="1336676"/>
            <a:ext cx="5638800" cy="76200"/>
          </a:xfrm>
          <a:custGeom>
            <a:avLst/>
            <a:gdLst/>
            <a:ahLst/>
            <a:cxnLst/>
            <a:rect l="l" t="t" r="r" b="b"/>
            <a:pathLst>
              <a:path w="5638800" h="76200">
                <a:moveTo>
                  <a:pt x="5562600" y="42862"/>
                </a:moveTo>
                <a:lnTo>
                  <a:pt x="5562600" y="76200"/>
                </a:lnTo>
                <a:lnTo>
                  <a:pt x="5629275" y="42862"/>
                </a:lnTo>
                <a:lnTo>
                  <a:pt x="5562600" y="42862"/>
                </a:lnTo>
                <a:close/>
              </a:path>
              <a:path w="5638800" h="76200">
                <a:moveTo>
                  <a:pt x="5562600" y="33337"/>
                </a:moveTo>
                <a:lnTo>
                  <a:pt x="5562600" y="42862"/>
                </a:lnTo>
                <a:lnTo>
                  <a:pt x="5575296" y="42862"/>
                </a:lnTo>
                <a:lnTo>
                  <a:pt x="5575296" y="33337"/>
                </a:lnTo>
                <a:lnTo>
                  <a:pt x="5562600" y="33337"/>
                </a:lnTo>
                <a:close/>
              </a:path>
              <a:path w="5638800" h="76200">
                <a:moveTo>
                  <a:pt x="5562600" y="0"/>
                </a:moveTo>
                <a:lnTo>
                  <a:pt x="5562600" y="33337"/>
                </a:lnTo>
                <a:lnTo>
                  <a:pt x="5575296" y="33337"/>
                </a:lnTo>
                <a:lnTo>
                  <a:pt x="5575296" y="42862"/>
                </a:lnTo>
                <a:lnTo>
                  <a:pt x="5629277" y="42861"/>
                </a:lnTo>
                <a:lnTo>
                  <a:pt x="5638800" y="38100"/>
                </a:lnTo>
                <a:lnTo>
                  <a:pt x="5562600" y="0"/>
                </a:lnTo>
                <a:close/>
              </a:path>
              <a:path w="5638800" h="76200">
                <a:moveTo>
                  <a:pt x="0" y="33336"/>
                </a:moveTo>
                <a:lnTo>
                  <a:pt x="0" y="42861"/>
                </a:lnTo>
                <a:lnTo>
                  <a:pt x="5562600" y="42862"/>
                </a:lnTo>
                <a:lnTo>
                  <a:pt x="55626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5454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95600" y="1374775"/>
            <a:ext cx="0" cy="2209800"/>
          </a:xfrm>
          <a:custGeom>
            <a:avLst/>
            <a:gdLst/>
            <a:ahLst/>
            <a:cxnLst/>
            <a:rect l="l" t="t" r="r" b="b"/>
            <a:pathLst>
              <a:path w="0" h="2209800">
                <a:moveTo>
                  <a:pt x="0" y="0"/>
                </a:moveTo>
                <a:lnTo>
                  <a:pt x="1" y="220980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67400" y="1374775"/>
            <a:ext cx="0" cy="2209800"/>
          </a:xfrm>
          <a:custGeom>
            <a:avLst/>
            <a:gdLst/>
            <a:ahLst/>
            <a:cxnLst/>
            <a:rect l="l" t="t" r="r" b="b"/>
            <a:pathLst>
              <a:path w="0" h="2209800">
                <a:moveTo>
                  <a:pt x="0" y="0"/>
                </a:moveTo>
                <a:lnTo>
                  <a:pt x="1" y="220980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56864" y="1013459"/>
            <a:ext cx="2863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110" i="1">
                <a:solidFill>
                  <a:srgbClr val="545472"/>
                </a:solidFill>
                <a:latin typeface="Arial"/>
                <a:cs typeface="Arial"/>
              </a:rPr>
              <a:t>T</a:t>
            </a:r>
            <a:r>
              <a:rPr dirty="0" baseline="-17094" sz="1950" spc="-165" i="1">
                <a:solidFill>
                  <a:srgbClr val="545472"/>
                </a:solidFill>
                <a:latin typeface="Arial"/>
                <a:cs typeface="Arial"/>
              </a:rPr>
              <a:t>c</a:t>
            </a:r>
            <a:endParaRPr baseline="-17094" sz="1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8490" y="989076"/>
            <a:ext cx="2781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545472"/>
                </a:solidFill>
                <a:latin typeface="Arial"/>
                <a:cs typeface="Arial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Arial"/>
                <a:cs typeface="Arial"/>
              </a:rPr>
              <a:t>f</a:t>
            </a:r>
            <a:endParaRPr baseline="-17094"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6400" y="175577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1" y="15240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76400" y="183197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1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38400" y="175577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1" y="15240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43200" y="213677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1" y="15240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43200" y="221297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1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05200" y="213677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1" y="15240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62400" y="251777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1" y="15240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62400" y="259397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1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24400" y="251777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1" y="15240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05400" y="297497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1" y="15240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05400" y="305117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1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67400" y="297497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1" y="152400"/>
                </a:lnTo>
              </a:path>
            </a:pathLst>
          </a:custGeom>
          <a:ln w="9525">
            <a:solidFill>
              <a:srgbClr val="545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005964" y="1412747"/>
            <a:ext cx="1282700" cy="75120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55"/>
              </a:spcBef>
            </a:pPr>
            <a:r>
              <a:rPr dirty="0" sz="2000" i="1">
                <a:solidFill>
                  <a:srgbClr val="545472"/>
                </a:solidFill>
                <a:latin typeface="Arial"/>
                <a:cs typeface="Arial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Arial"/>
                <a:cs typeface="Arial"/>
              </a:rPr>
              <a:t>1</a:t>
            </a:r>
            <a:endParaRPr baseline="-17094" sz="1950">
              <a:latin typeface="Arial"/>
              <a:cs typeface="Arial"/>
            </a:endParaRPr>
          </a:p>
          <a:p>
            <a:pPr marL="984250">
              <a:lnSpc>
                <a:spcPct val="100000"/>
              </a:lnSpc>
              <a:spcBef>
                <a:spcPts val="455"/>
              </a:spcBef>
            </a:pPr>
            <a:r>
              <a:rPr dirty="0" sz="2000" i="1">
                <a:solidFill>
                  <a:srgbClr val="545472"/>
                </a:solidFill>
                <a:latin typeface="Arial"/>
                <a:cs typeface="Arial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Arial"/>
                <a:cs typeface="Arial"/>
              </a:rPr>
              <a:t>2</a:t>
            </a:r>
            <a:endParaRPr baseline="-17094" sz="1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71315" y="2214371"/>
            <a:ext cx="3238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545472"/>
                </a:solidFill>
                <a:latin typeface="Arial"/>
                <a:cs typeface="Arial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Arial"/>
                <a:cs typeface="Arial"/>
              </a:rPr>
              <a:t>3</a:t>
            </a:r>
            <a:endParaRPr baseline="-17094" sz="1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90515" y="2671571"/>
            <a:ext cx="3238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545472"/>
                </a:solidFill>
                <a:latin typeface="Arial"/>
                <a:cs typeface="Arial"/>
              </a:rPr>
              <a:t>T</a:t>
            </a:r>
            <a:r>
              <a:rPr dirty="0" baseline="-17094" sz="1950">
                <a:solidFill>
                  <a:srgbClr val="545472"/>
                </a:solidFill>
                <a:latin typeface="Arial"/>
                <a:cs typeface="Arial"/>
              </a:rPr>
              <a:t>4</a:t>
            </a:r>
            <a:endParaRPr baseline="-17094" sz="1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40939" y="3604260"/>
            <a:ext cx="1508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45472"/>
                </a:solidFill>
                <a:latin typeface="Arial"/>
                <a:cs typeface="Arial"/>
              </a:rPr>
              <a:t>Checkpoint</a:t>
            </a:r>
            <a:r>
              <a:rPr dirty="0" sz="2000" spc="-95">
                <a:solidFill>
                  <a:srgbClr val="545472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92D5B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4140" y="3579876"/>
            <a:ext cx="15906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45472"/>
                </a:solidFill>
                <a:latin typeface="Arial"/>
                <a:cs typeface="Arial"/>
              </a:rPr>
              <a:t>system</a:t>
            </a:r>
            <a:r>
              <a:rPr dirty="0" sz="2000" spc="-55">
                <a:solidFill>
                  <a:srgbClr val="545472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45472"/>
                </a:solidFill>
                <a:latin typeface="Arial"/>
                <a:cs typeface="Arial"/>
              </a:rPr>
              <a:t>failure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19475" y="1954212"/>
            <a:ext cx="3060700" cy="1332230"/>
          </a:xfrm>
          <a:custGeom>
            <a:avLst/>
            <a:gdLst/>
            <a:ahLst/>
            <a:cxnLst/>
            <a:rect l="l" t="t" r="r" b="b"/>
            <a:pathLst>
              <a:path w="3060700" h="1332229">
                <a:moveTo>
                  <a:pt x="0" y="665956"/>
                </a:moveTo>
                <a:lnTo>
                  <a:pt x="5334" y="609952"/>
                </a:lnTo>
                <a:lnTo>
                  <a:pt x="21055" y="555231"/>
                </a:lnTo>
                <a:lnTo>
                  <a:pt x="46738" y="501980"/>
                </a:lnTo>
                <a:lnTo>
                  <a:pt x="81957" y="450382"/>
                </a:lnTo>
                <a:lnTo>
                  <a:pt x="126287" y="400622"/>
                </a:lnTo>
                <a:lnTo>
                  <a:pt x="179304" y="352886"/>
                </a:lnTo>
                <a:lnTo>
                  <a:pt x="240583" y="307359"/>
                </a:lnTo>
                <a:lnTo>
                  <a:pt x="274187" y="285481"/>
                </a:lnTo>
                <a:lnTo>
                  <a:pt x="309698" y="264224"/>
                </a:lnTo>
                <a:lnTo>
                  <a:pt x="347061" y="243612"/>
                </a:lnTo>
                <a:lnTo>
                  <a:pt x="386225" y="223668"/>
                </a:lnTo>
                <a:lnTo>
                  <a:pt x="427135" y="204414"/>
                </a:lnTo>
                <a:lnTo>
                  <a:pt x="469739" y="185874"/>
                </a:lnTo>
                <a:lnTo>
                  <a:pt x="513983" y="168072"/>
                </a:lnTo>
                <a:lnTo>
                  <a:pt x="559815" y="151029"/>
                </a:lnTo>
                <a:lnTo>
                  <a:pt x="607181" y="134770"/>
                </a:lnTo>
                <a:lnTo>
                  <a:pt x="656028" y="119317"/>
                </a:lnTo>
                <a:lnTo>
                  <a:pt x="706303" y="104693"/>
                </a:lnTo>
                <a:lnTo>
                  <a:pt x="757953" y="90922"/>
                </a:lnTo>
                <a:lnTo>
                  <a:pt x="810924" y="78027"/>
                </a:lnTo>
                <a:lnTo>
                  <a:pt x="865165" y="66030"/>
                </a:lnTo>
                <a:lnTo>
                  <a:pt x="920621" y="54956"/>
                </a:lnTo>
                <a:lnTo>
                  <a:pt x="977239" y="44826"/>
                </a:lnTo>
                <a:lnTo>
                  <a:pt x="1034967" y="35664"/>
                </a:lnTo>
                <a:lnTo>
                  <a:pt x="1093750" y="27494"/>
                </a:lnTo>
                <a:lnTo>
                  <a:pt x="1153537" y="20338"/>
                </a:lnTo>
                <a:lnTo>
                  <a:pt x="1214274" y="14220"/>
                </a:lnTo>
                <a:lnTo>
                  <a:pt x="1275908" y="9162"/>
                </a:lnTo>
                <a:lnTo>
                  <a:pt x="1338386" y="5188"/>
                </a:lnTo>
                <a:lnTo>
                  <a:pt x="1401654" y="2321"/>
                </a:lnTo>
                <a:lnTo>
                  <a:pt x="1465659" y="584"/>
                </a:lnTo>
                <a:lnTo>
                  <a:pt x="1530350" y="0"/>
                </a:lnTo>
                <a:lnTo>
                  <a:pt x="1595040" y="584"/>
                </a:lnTo>
                <a:lnTo>
                  <a:pt x="1659045" y="2321"/>
                </a:lnTo>
                <a:lnTo>
                  <a:pt x="1722313" y="5188"/>
                </a:lnTo>
                <a:lnTo>
                  <a:pt x="1784791" y="9162"/>
                </a:lnTo>
                <a:lnTo>
                  <a:pt x="1846425" y="14220"/>
                </a:lnTo>
                <a:lnTo>
                  <a:pt x="1907162" y="20338"/>
                </a:lnTo>
                <a:lnTo>
                  <a:pt x="1966949" y="27494"/>
                </a:lnTo>
                <a:lnTo>
                  <a:pt x="2025732" y="35664"/>
                </a:lnTo>
                <a:lnTo>
                  <a:pt x="2083460" y="44826"/>
                </a:lnTo>
                <a:lnTo>
                  <a:pt x="2140079" y="54956"/>
                </a:lnTo>
                <a:lnTo>
                  <a:pt x="2195534" y="66030"/>
                </a:lnTo>
                <a:lnTo>
                  <a:pt x="2249775" y="78027"/>
                </a:lnTo>
                <a:lnTo>
                  <a:pt x="2302746" y="90922"/>
                </a:lnTo>
                <a:lnTo>
                  <a:pt x="2354396" y="104693"/>
                </a:lnTo>
                <a:lnTo>
                  <a:pt x="2404671" y="119317"/>
                </a:lnTo>
                <a:lnTo>
                  <a:pt x="2453518" y="134770"/>
                </a:lnTo>
                <a:lnTo>
                  <a:pt x="2500884" y="151029"/>
                </a:lnTo>
                <a:lnTo>
                  <a:pt x="2546716" y="168072"/>
                </a:lnTo>
                <a:lnTo>
                  <a:pt x="2590960" y="185874"/>
                </a:lnTo>
                <a:lnTo>
                  <a:pt x="2633564" y="204414"/>
                </a:lnTo>
                <a:lnTo>
                  <a:pt x="2674474" y="223668"/>
                </a:lnTo>
                <a:lnTo>
                  <a:pt x="2713638" y="243612"/>
                </a:lnTo>
                <a:lnTo>
                  <a:pt x="2751001" y="264224"/>
                </a:lnTo>
                <a:lnTo>
                  <a:pt x="2786512" y="285481"/>
                </a:lnTo>
                <a:lnTo>
                  <a:pt x="2820116" y="307359"/>
                </a:lnTo>
                <a:lnTo>
                  <a:pt x="2851762" y="329835"/>
                </a:lnTo>
                <a:lnTo>
                  <a:pt x="2908963" y="376490"/>
                </a:lnTo>
                <a:lnTo>
                  <a:pt x="2957690" y="425261"/>
                </a:lnTo>
                <a:lnTo>
                  <a:pt x="2997517" y="475963"/>
                </a:lnTo>
                <a:lnTo>
                  <a:pt x="3028021" y="528410"/>
                </a:lnTo>
                <a:lnTo>
                  <a:pt x="3048776" y="582419"/>
                </a:lnTo>
                <a:lnTo>
                  <a:pt x="3059357" y="637805"/>
                </a:lnTo>
                <a:lnTo>
                  <a:pt x="3060700" y="665956"/>
                </a:lnTo>
                <a:lnTo>
                  <a:pt x="3059357" y="694106"/>
                </a:lnTo>
                <a:lnTo>
                  <a:pt x="3048776" y="749492"/>
                </a:lnTo>
                <a:lnTo>
                  <a:pt x="3028021" y="803501"/>
                </a:lnTo>
                <a:lnTo>
                  <a:pt x="2997517" y="855948"/>
                </a:lnTo>
                <a:lnTo>
                  <a:pt x="2957690" y="906650"/>
                </a:lnTo>
                <a:lnTo>
                  <a:pt x="2908963" y="955421"/>
                </a:lnTo>
                <a:lnTo>
                  <a:pt x="2851762" y="1002076"/>
                </a:lnTo>
                <a:lnTo>
                  <a:pt x="2820116" y="1024552"/>
                </a:lnTo>
                <a:lnTo>
                  <a:pt x="2786512" y="1046430"/>
                </a:lnTo>
                <a:lnTo>
                  <a:pt x="2751001" y="1067687"/>
                </a:lnTo>
                <a:lnTo>
                  <a:pt x="2713638" y="1088299"/>
                </a:lnTo>
                <a:lnTo>
                  <a:pt x="2674474" y="1108243"/>
                </a:lnTo>
                <a:lnTo>
                  <a:pt x="2633564" y="1127497"/>
                </a:lnTo>
                <a:lnTo>
                  <a:pt x="2590960" y="1146037"/>
                </a:lnTo>
                <a:lnTo>
                  <a:pt x="2546716" y="1163839"/>
                </a:lnTo>
                <a:lnTo>
                  <a:pt x="2500884" y="1180882"/>
                </a:lnTo>
                <a:lnTo>
                  <a:pt x="2453518" y="1197141"/>
                </a:lnTo>
                <a:lnTo>
                  <a:pt x="2404671" y="1212594"/>
                </a:lnTo>
                <a:lnTo>
                  <a:pt x="2354396" y="1227218"/>
                </a:lnTo>
                <a:lnTo>
                  <a:pt x="2302746" y="1240989"/>
                </a:lnTo>
                <a:lnTo>
                  <a:pt x="2249775" y="1253884"/>
                </a:lnTo>
                <a:lnTo>
                  <a:pt x="2195534" y="1265881"/>
                </a:lnTo>
                <a:lnTo>
                  <a:pt x="2140079" y="1276955"/>
                </a:lnTo>
                <a:lnTo>
                  <a:pt x="2083460" y="1287085"/>
                </a:lnTo>
                <a:lnTo>
                  <a:pt x="2025732" y="1296247"/>
                </a:lnTo>
                <a:lnTo>
                  <a:pt x="1966949" y="1304417"/>
                </a:lnTo>
                <a:lnTo>
                  <a:pt x="1907162" y="1311573"/>
                </a:lnTo>
                <a:lnTo>
                  <a:pt x="1846425" y="1317691"/>
                </a:lnTo>
                <a:lnTo>
                  <a:pt x="1784791" y="1322749"/>
                </a:lnTo>
                <a:lnTo>
                  <a:pt x="1722313" y="1326723"/>
                </a:lnTo>
                <a:lnTo>
                  <a:pt x="1659045" y="1329590"/>
                </a:lnTo>
                <a:lnTo>
                  <a:pt x="1595040" y="1331327"/>
                </a:lnTo>
                <a:lnTo>
                  <a:pt x="1530350" y="1331912"/>
                </a:lnTo>
                <a:lnTo>
                  <a:pt x="1465659" y="1331327"/>
                </a:lnTo>
                <a:lnTo>
                  <a:pt x="1401654" y="1329590"/>
                </a:lnTo>
                <a:lnTo>
                  <a:pt x="1338386" y="1326723"/>
                </a:lnTo>
                <a:lnTo>
                  <a:pt x="1275908" y="1322749"/>
                </a:lnTo>
                <a:lnTo>
                  <a:pt x="1214274" y="1317691"/>
                </a:lnTo>
                <a:lnTo>
                  <a:pt x="1153537" y="1311573"/>
                </a:lnTo>
                <a:lnTo>
                  <a:pt x="1093750" y="1304417"/>
                </a:lnTo>
                <a:lnTo>
                  <a:pt x="1034967" y="1296247"/>
                </a:lnTo>
                <a:lnTo>
                  <a:pt x="977239" y="1287085"/>
                </a:lnTo>
                <a:lnTo>
                  <a:pt x="920621" y="1276955"/>
                </a:lnTo>
                <a:lnTo>
                  <a:pt x="865165" y="1265881"/>
                </a:lnTo>
                <a:lnTo>
                  <a:pt x="810924" y="1253884"/>
                </a:lnTo>
                <a:lnTo>
                  <a:pt x="757953" y="1240989"/>
                </a:lnTo>
                <a:lnTo>
                  <a:pt x="706303" y="1227218"/>
                </a:lnTo>
                <a:lnTo>
                  <a:pt x="656028" y="1212594"/>
                </a:lnTo>
                <a:lnTo>
                  <a:pt x="607181" y="1197141"/>
                </a:lnTo>
                <a:lnTo>
                  <a:pt x="559815" y="1180882"/>
                </a:lnTo>
                <a:lnTo>
                  <a:pt x="513983" y="1163839"/>
                </a:lnTo>
                <a:lnTo>
                  <a:pt x="469739" y="1146037"/>
                </a:lnTo>
                <a:lnTo>
                  <a:pt x="427135" y="1127497"/>
                </a:lnTo>
                <a:lnTo>
                  <a:pt x="386225" y="1108243"/>
                </a:lnTo>
                <a:lnTo>
                  <a:pt x="347061" y="1088299"/>
                </a:lnTo>
                <a:lnTo>
                  <a:pt x="309698" y="1067687"/>
                </a:lnTo>
                <a:lnTo>
                  <a:pt x="274187" y="1046430"/>
                </a:lnTo>
                <a:lnTo>
                  <a:pt x="240583" y="1024552"/>
                </a:lnTo>
                <a:lnTo>
                  <a:pt x="208937" y="1002076"/>
                </a:lnTo>
                <a:lnTo>
                  <a:pt x="151736" y="955421"/>
                </a:lnTo>
                <a:lnTo>
                  <a:pt x="103009" y="906650"/>
                </a:lnTo>
                <a:lnTo>
                  <a:pt x="63182" y="855948"/>
                </a:lnTo>
                <a:lnTo>
                  <a:pt x="32678" y="803501"/>
                </a:lnTo>
                <a:lnTo>
                  <a:pt x="11923" y="749492"/>
                </a:lnTo>
                <a:lnTo>
                  <a:pt x="1342" y="694106"/>
                </a:lnTo>
                <a:lnTo>
                  <a:pt x="0" y="665956"/>
                </a:lnTo>
                <a:close/>
              </a:path>
            </a:pathLst>
          </a:custGeom>
          <a:ln w="952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-8572" y="2840228"/>
            <a:ext cx="3006725" cy="733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检测点前启动且未提交事务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788670" algn="l"/>
              </a:tabLst>
            </a:pPr>
            <a:r>
              <a:rPr dirty="0" sz="2000" spc="5">
                <a:solidFill>
                  <a:srgbClr val="0066FF"/>
                </a:solidFill>
                <a:latin typeface="宋体"/>
                <a:cs typeface="宋体"/>
              </a:rPr>
              <a:t>仅</a:t>
            </a:r>
            <a:r>
              <a:rPr dirty="0" baseline="1355" sz="3075" spc="-44" b="1" i="1">
                <a:solidFill>
                  <a:srgbClr val="0066FF"/>
                </a:solidFill>
                <a:latin typeface="宋体"/>
                <a:cs typeface="宋体"/>
              </a:rPr>
              <a:t>&lt;T</a:t>
            </a:r>
            <a:r>
              <a:rPr dirty="0" baseline="-16460" sz="2025" spc="-44" b="1" i="1">
                <a:solidFill>
                  <a:srgbClr val="0066FF"/>
                </a:solidFill>
                <a:latin typeface="宋体"/>
                <a:cs typeface="宋体"/>
              </a:rPr>
              <a:t>2	</a:t>
            </a:r>
            <a:r>
              <a:rPr dirty="0" baseline="1424" sz="2925" spc="22" b="1">
                <a:solidFill>
                  <a:srgbClr val="0066FF"/>
                </a:solidFill>
                <a:latin typeface="宋体"/>
                <a:cs typeface="宋体"/>
              </a:rPr>
              <a:t>start</a:t>
            </a:r>
            <a:r>
              <a:rPr dirty="0" sz="2000" spc="15">
                <a:solidFill>
                  <a:srgbClr val="0066FF"/>
                </a:solidFill>
                <a:latin typeface="宋体"/>
                <a:cs typeface="宋体"/>
              </a:rPr>
              <a:t>&gt;，</a:t>
            </a:r>
            <a:r>
              <a:rPr dirty="0" sz="2000">
                <a:solidFill>
                  <a:srgbClr val="0066FF"/>
                </a:solidFill>
                <a:latin typeface="宋体"/>
                <a:cs typeface="宋体"/>
              </a:rPr>
              <a:t>包含在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L</a:t>
            </a:r>
            <a:r>
              <a:rPr dirty="0" sz="2000">
                <a:solidFill>
                  <a:srgbClr val="0066FF"/>
                </a:solidFill>
                <a:latin typeface="宋体"/>
                <a:cs typeface="宋体"/>
              </a:rPr>
              <a:t>中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41452" y="2096515"/>
            <a:ext cx="1701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检测点后启动的所有事务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111750" y="2273448"/>
            <a:ext cx="1549400" cy="418465"/>
          </a:xfrm>
          <a:custGeom>
            <a:avLst/>
            <a:gdLst/>
            <a:ahLst/>
            <a:cxnLst/>
            <a:rect l="l" t="t" r="r" b="b"/>
            <a:pathLst>
              <a:path w="1549400" h="418464">
                <a:moveTo>
                  <a:pt x="1546633" y="0"/>
                </a:moveTo>
                <a:lnTo>
                  <a:pt x="1509718" y="9427"/>
                </a:lnTo>
                <a:lnTo>
                  <a:pt x="1512075" y="18656"/>
                </a:lnTo>
                <a:lnTo>
                  <a:pt x="1548991" y="9229"/>
                </a:lnTo>
                <a:lnTo>
                  <a:pt x="1546633" y="0"/>
                </a:lnTo>
                <a:close/>
              </a:path>
              <a:path w="1549400" h="418464">
                <a:moveTo>
                  <a:pt x="1482032" y="16498"/>
                </a:moveTo>
                <a:lnTo>
                  <a:pt x="1445117" y="25925"/>
                </a:lnTo>
                <a:lnTo>
                  <a:pt x="1447474" y="35154"/>
                </a:lnTo>
                <a:lnTo>
                  <a:pt x="1484389" y="25726"/>
                </a:lnTo>
                <a:lnTo>
                  <a:pt x="1482032" y="16498"/>
                </a:lnTo>
                <a:close/>
              </a:path>
              <a:path w="1549400" h="418464">
                <a:moveTo>
                  <a:pt x="1417431" y="32995"/>
                </a:moveTo>
                <a:lnTo>
                  <a:pt x="1380516" y="42424"/>
                </a:lnTo>
                <a:lnTo>
                  <a:pt x="1382872" y="51652"/>
                </a:lnTo>
                <a:lnTo>
                  <a:pt x="1419787" y="42224"/>
                </a:lnTo>
                <a:lnTo>
                  <a:pt x="1417431" y="32995"/>
                </a:lnTo>
                <a:close/>
              </a:path>
              <a:path w="1549400" h="418464">
                <a:moveTo>
                  <a:pt x="1352829" y="49494"/>
                </a:moveTo>
                <a:lnTo>
                  <a:pt x="1315914" y="58921"/>
                </a:lnTo>
                <a:lnTo>
                  <a:pt x="1318271" y="68150"/>
                </a:lnTo>
                <a:lnTo>
                  <a:pt x="1355186" y="58723"/>
                </a:lnTo>
                <a:lnTo>
                  <a:pt x="1352829" y="49494"/>
                </a:lnTo>
                <a:close/>
              </a:path>
              <a:path w="1549400" h="418464">
                <a:moveTo>
                  <a:pt x="1288228" y="65993"/>
                </a:moveTo>
                <a:lnTo>
                  <a:pt x="1251313" y="75420"/>
                </a:lnTo>
                <a:lnTo>
                  <a:pt x="1253670" y="84649"/>
                </a:lnTo>
                <a:lnTo>
                  <a:pt x="1290585" y="75222"/>
                </a:lnTo>
                <a:lnTo>
                  <a:pt x="1288228" y="65993"/>
                </a:lnTo>
                <a:close/>
              </a:path>
              <a:path w="1549400" h="418464">
                <a:moveTo>
                  <a:pt x="1223625" y="82491"/>
                </a:moveTo>
                <a:lnTo>
                  <a:pt x="1186710" y="91918"/>
                </a:lnTo>
                <a:lnTo>
                  <a:pt x="1189067" y="101147"/>
                </a:lnTo>
                <a:lnTo>
                  <a:pt x="1225983" y="91719"/>
                </a:lnTo>
                <a:lnTo>
                  <a:pt x="1223625" y="82491"/>
                </a:lnTo>
                <a:close/>
              </a:path>
              <a:path w="1549400" h="418464">
                <a:moveTo>
                  <a:pt x="1159024" y="98988"/>
                </a:moveTo>
                <a:lnTo>
                  <a:pt x="1122109" y="108417"/>
                </a:lnTo>
                <a:lnTo>
                  <a:pt x="1124466" y="117645"/>
                </a:lnTo>
                <a:lnTo>
                  <a:pt x="1161381" y="108217"/>
                </a:lnTo>
                <a:lnTo>
                  <a:pt x="1159024" y="98988"/>
                </a:lnTo>
                <a:close/>
              </a:path>
              <a:path w="1549400" h="418464">
                <a:moveTo>
                  <a:pt x="1094423" y="115487"/>
                </a:moveTo>
                <a:lnTo>
                  <a:pt x="1057508" y="124914"/>
                </a:lnTo>
                <a:lnTo>
                  <a:pt x="1059864" y="134143"/>
                </a:lnTo>
                <a:lnTo>
                  <a:pt x="1096779" y="124716"/>
                </a:lnTo>
                <a:lnTo>
                  <a:pt x="1094423" y="115487"/>
                </a:lnTo>
                <a:close/>
              </a:path>
              <a:path w="1549400" h="418464">
                <a:moveTo>
                  <a:pt x="1029821" y="131986"/>
                </a:moveTo>
                <a:lnTo>
                  <a:pt x="992906" y="141413"/>
                </a:lnTo>
                <a:lnTo>
                  <a:pt x="995263" y="150642"/>
                </a:lnTo>
                <a:lnTo>
                  <a:pt x="1032178" y="141215"/>
                </a:lnTo>
                <a:lnTo>
                  <a:pt x="1029821" y="131986"/>
                </a:lnTo>
                <a:close/>
              </a:path>
              <a:path w="1549400" h="418464">
                <a:moveTo>
                  <a:pt x="965220" y="148483"/>
                </a:moveTo>
                <a:lnTo>
                  <a:pt x="928305" y="157911"/>
                </a:lnTo>
                <a:lnTo>
                  <a:pt x="930662" y="167140"/>
                </a:lnTo>
                <a:lnTo>
                  <a:pt x="967577" y="157712"/>
                </a:lnTo>
                <a:lnTo>
                  <a:pt x="965220" y="148483"/>
                </a:lnTo>
                <a:close/>
              </a:path>
              <a:path w="1549400" h="418464">
                <a:moveTo>
                  <a:pt x="900619" y="164981"/>
                </a:moveTo>
                <a:lnTo>
                  <a:pt x="863702" y="174410"/>
                </a:lnTo>
                <a:lnTo>
                  <a:pt x="866059" y="183638"/>
                </a:lnTo>
                <a:lnTo>
                  <a:pt x="902975" y="174210"/>
                </a:lnTo>
                <a:lnTo>
                  <a:pt x="900619" y="164981"/>
                </a:lnTo>
                <a:close/>
              </a:path>
              <a:path w="1549400" h="418464">
                <a:moveTo>
                  <a:pt x="836016" y="181480"/>
                </a:moveTo>
                <a:lnTo>
                  <a:pt x="799101" y="190907"/>
                </a:lnTo>
                <a:lnTo>
                  <a:pt x="801458" y="200136"/>
                </a:lnTo>
                <a:lnTo>
                  <a:pt x="838373" y="190709"/>
                </a:lnTo>
                <a:lnTo>
                  <a:pt x="836016" y="181480"/>
                </a:lnTo>
                <a:close/>
              </a:path>
              <a:path w="1549400" h="418464">
                <a:moveTo>
                  <a:pt x="771415" y="197979"/>
                </a:moveTo>
                <a:lnTo>
                  <a:pt x="734500" y="207406"/>
                </a:lnTo>
                <a:lnTo>
                  <a:pt x="736857" y="216635"/>
                </a:lnTo>
                <a:lnTo>
                  <a:pt x="773772" y="207206"/>
                </a:lnTo>
                <a:lnTo>
                  <a:pt x="771415" y="197979"/>
                </a:lnTo>
                <a:close/>
              </a:path>
              <a:path w="1549400" h="418464">
                <a:moveTo>
                  <a:pt x="706813" y="214476"/>
                </a:moveTo>
                <a:lnTo>
                  <a:pt x="669898" y="223904"/>
                </a:lnTo>
                <a:lnTo>
                  <a:pt x="672255" y="233132"/>
                </a:lnTo>
                <a:lnTo>
                  <a:pt x="709170" y="223705"/>
                </a:lnTo>
                <a:lnTo>
                  <a:pt x="706813" y="214476"/>
                </a:lnTo>
                <a:close/>
              </a:path>
              <a:path w="1549400" h="418464">
                <a:moveTo>
                  <a:pt x="642212" y="230974"/>
                </a:moveTo>
                <a:lnTo>
                  <a:pt x="605297" y="240402"/>
                </a:lnTo>
                <a:lnTo>
                  <a:pt x="607654" y="249631"/>
                </a:lnTo>
                <a:lnTo>
                  <a:pt x="644569" y="240203"/>
                </a:lnTo>
                <a:lnTo>
                  <a:pt x="642212" y="230974"/>
                </a:lnTo>
                <a:close/>
              </a:path>
              <a:path w="1549400" h="418464">
                <a:moveTo>
                  <a:pt x="577611" y="247473"/>
                </a:moveTo>
                <a:lnTo>
                  <a:pt x="540696" y="256900"/>
                </a:lnTo>
                <a:lnTo>
                  <a:pt x="543051" y="266129"/>
                </a:lnTo>
                <a:lnTo>
                  <a:pt x="579968" y="256702"/>
                </a:lnTo>
                <a:lnTo>
                  <a:pt x="577611" y="247473"/>
                </a:lnTo>
                <a:close/>
              </a:path>
              <a:path w="1549400" h="418464">
                <a:moveTo>
                  <a:pt x="513008" y="263972"/>
                </a:moveTo>
                <a:lnTo>
                  <a:pt x="476093" y="273399"/>
                </a:lnTo>
                <a:lnTo>
                  <a:pt x="478450" y="282628"/>
                </a:lnTo>
                <a:lnTo>
                  <a:pt x="515365" y="273199"/>
                </a:lnTo>
                <a:lnTo>
                  <a:pt x="513008" y="263972"/>
                </a:lnTo>
                <a:close/>
              </a:path>
              <a:path w="1549400" h="418464">
                <a:moveTo>
                  <a:pt x="448407" y="280469"/>
                </a:moveTo>
                <a:lnTo>
                  <a:pt x="411492" y="289897"/>
                </a:lnTo>
                <a:lnTo>
                  <a:pt x="413849" y="299125"/>
                </a:lnTo>
                <a:lnTo>
                  <a:pt x="450764" y="289698"/>
                </a:lnTo>
                <a:lnTo>
                  <a:pt x="448407" y="280469"/>
                </a:lnTo>
                <a:close/>
              </a:path>
              <a:path w="1549400" h="418464">
                <a:moveTo>
                  <a:pt x="383805" y="296967"/>
                </a:moveTo>
                <a:lnTo>
                  <a:pt x="346890" y="306395"/>
                </a:lnTo>
                <a:lnTo>
                  <a:pt x="349247" y="315624"/>
                </a:lnTo>
                <a:lnTo>
                  <a:pt x="386162" y="306196"/>
                </a:lnTo>
                <a:lnTo>
                  <a:pt x="383805" y="296967"/>
                </a:lnTo>
                <a:close/>
              </a:path>
              <a:path w="1549400" h="418464">
                <a:moveTo>
                  <a:pt x="319204" y="313466"/>
                </a:moveTo>
                <a:lnTo>
                  <a:pt x="282289" y="322893"/>
                </a:lnTo>
                <a:lnTo>
                  <a:pt x="284646" y="332122"/>
                </a:lnTo>
                <a:lnTo>
                  <a:pt x="321561" y="322695"/>
                </a:lnTo>
                <a:lnTo>
                  <a:pt x="319204" y="313466"/>
                </a:lnTo>
                <a:close/>
              </a:path>
              <a:path w="1549400" h="418464">
                <a:moveTo>
                  <a:pt x="254603" y="329963"/>
                </a:moveTo>
                <a:lnTo>
                  <a:pt x="217688" y="339392"/>
                </a:lnTo>
                <a:lnTo>
                  <a:pt x="220044" y="348621"/>
                </a:lnTo>
                <a:lnTo>
                  <a:pt x="256960" y="339192"/>
                </a:lnTo>
                <a:lnTo>
                  <a:pt x="254603" y="329963"/>
                </a:lnTo>
                <a:close/>
              </a:path>
              <a:path w="1549400" h="418464">
                <a:moveTo>
                  <a:pt x="190000" y="346462"/>
                </a:moveTo>
                <a:lnTo>
                  <a:pt x="153085" y="355889"/>
                </a:lnTo>
                <a:lnTo>
                  <a:pt x="155442" y="365118"/>
                </a:lnTo>
                <a:lnTo>
                  <a:pt x="192358" y="355691"/>
                </a:lnTo>
                <a:lnTo>
                  <a:pt x="190000" y="346462"/>
                </a:lnTo>
                <a:close/>
              </a:path>
              <a:path w="1549400" h="418464">
                <a:moveTo>
                  <a:pt x="125399" y="362960"/>
                </a:moveTo>
                <a:lnTo>
                  <a:pt x="88484" y="372388"/>
                </a:lnTo>
                <a:lnTo>
                  <a:pt x="90841" y="381617"/>
                </a:lnTo>
                <a:lnTo>
                  <a:pt x="127756" y="372190"/>
                </a:lnTo>
                <a:lnTo>
                  <a:pt x="125399" y="362960"/>
                </a:lnTo>
                <a:close/>
              </a:path>
              <a:path w="1549400" h="418464">
                <a:moveTo>
                  <a:pt x="64402" y="344130"/>
                </a:moveTo>
                <a:lnTo>
                  <a:pt x="0" y="399901"/>
                </a:lnTo>
                <a:lnTo>
                  <a:pt x="83257" y="417960"/>
                </a:lnTo>
                <a:lnTo>
                  <a:pt x="75811" y="388802"/>
                </a:lnTo>
                <a:lnTo>
                  <a:pt x="62704" y="388802"/>
                </a:lnTo>
                <a:lnTo>
                  <a:pt x="60347" y="379573"/>
                </a:lnTo>
                <a:lnTo>
                  <a:pt x="60797" y="379459"/>
                </a:lnTo>
                <a:lnTo>
                  <a:pt x="73425" y="379459"/>
                </a:lnTo>
                <a:lnTo>
                  <a:pt x="64402" y="344130"/>
                </a:lnTo>
                <a:close/>
              </a:path>
              <a:path w="1549400" h="418464">
                <a:moveTo>
                  <a:pt x="60797" y="379459"/>
                </a:moveTo>
                <a:lnTo>
                  <a:pt x="60347" y="379573"/>
                </a:lnTo>
                <a:lnTo>
                  <a:pt x="62704" y="388802"/>
                </a:lnTo>
                <a:lnTo>
                  <a:pt x="63154" y="388687"/>
                </a:lnTo>
                <a:lnTo>
                  <a:pt x="60797" y="379459"/>
                </a:lnTo>
                <a:close/>
              </a:path>
              <a:path w="1549400" h="418464">
                <a:moveTo>
                  <a:pt x="73425" y="379459"/>
                </a:moveTo>
                <a:lnTo>
                  <a:pt x="60797" y="379459"/>
                </a:lnTo>
                <a:lnTo>
                  <a:pt x="63154" y="388687"/>
                </a:lnTo>
                <a:lnTo>
                  <a:pt x="62704" y="388802"/>
                </a:lnTo>
                <a:lnTo>
                  <a:pt x="75811" y="388802"/>
                </a:lnTo>
                <a:lnTo>
                  <a:pt x="73425" y="37945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03912" y="2274098"/>
            <a:ext cx="758825" cy="507365"/>
          </a:xfrm>
          <a:custGeom>
            <a:avLst/>
            <a:gdLst/>
            <a:ahLst/>
            <a:cxnLst/>
            <a:rect l="l" t="t" r="r" b="b"/>
            <a:pathLst>
              <a:path w="758825" h="507364">
                <a:moveTo>
                  <a:pt x="753010" y="0"/>
                </a:moveTo>
                <a:lnTo>
                  <a:pt x="721299" y="21118"/>
                </a:lnTo>
                <a:lnTo>
                  <a:pt x="726578" y="29046"/>
                </a:lnTo>
                <a:lnTo>
                  <a:pt x="758290" y="7928"/>
                </a:lnTo>
                <a:lnTo>
                  <a:pt x="753010" y="0"/>
                </a:lnTo>
                <a:close/>
              </a:path>
              <a:path w="758825" h="507364">
                <a:moveTo>
                  <a:pt x="697515" y="36958"/>
                </a:moveTo>
                <a:lnTo>
                  <a:pt x="665803" y="58077"/>
                </a:lnTo>
                <a:lnTo>
                  <a:pt x="671084" y="66004"/>
                </a:lnTo>
                <a:lnTo>
                  <a:pt x="702795" y="44885"/>
                </a:lnTo>
                <a:lnTo>
                  <a:pt x="697515" y="36958"/>
                </a:lnTo>
                <a:close/>
              </a:path>
              <a:path w="758825" h="507364">
                <a:moveTo>
                  <a:pt x="642020" y="73915"/>
                </a:moveTo>
                <a:lnTo>
                  <a:pt x="610309" y="95034"/>
                </a:lnTo>
                <a:lnTo>
                  <a:pt x="615589" y="102962"/>
                </a:lnTo>
                <a:lnTo>
                  <a:pt x="647299" y="81843"/>
                </a:lnTo>
                <a:lnTo>
                  <a:pt x="642020" y="73915"/>
                </a:lnTo>
                <a:close/>
              </a:path>
              <a:path w="758825" h="507364">
                <a:moveTo>
                  <a:pt x="586525" y="110873"/>
                </a:moveTo>
                <a:lnTo>
                  <a:pt x="554814" y="131992"/>
                </a:lnTo>
                <a:lnTo>
                  <a:pt x="560094" y="139919"/>
                </a:lnTo>
                <a:lnTo>
                  <a:pt x="591806" y="118800"/>
                </a:lnTo>
                <a:lnTo>
                  <a:pt x="586525" y="110873"/>
                </a:lnTo>
                <a:close/>
              </a:path>
              <a:path w="758825" h="507364">
                <a:moveTo>
                  <a:pt x="531031" y="147830"/>
                </a:moveTo>
                <a:lnTo>
                  <a:pt x="499319" y="168949"/>
                </a:lnTo>
                <a:lnTo>
                  <a:pt x="504598" y="176877"/>
                </a:lnTo>
                <a:lnTo>
                  <a:pt x="536310" y="155759"/>
                </a:lnTo>
                <a:lnTo>
                  <a:pt x="531031" y="147830"/>
                </a:lnTo>
                <a:close/>
              </a:path>
              <a:path w="758825" h="507364">
                <a:moveTo>
                  <a:pt x="475536" y="184788"/>
                </a:moveTo>
                <a:lnTo>
                  <a:pt x="443824" y="205907"/>
                </a:lnTo>
                <a:lnTo>
                  <a:pt x="449103" y="213834"/>
                </a:lnTo>
                <a:lnTo>
                  <a:pt x="480815" y="192716"/>
                </a:lnTo>
                <a:lnTo>
                  <a:pt x="475536" y="184788"/>
                </a:lnTo>
                <a:close/>
              </a:path>
              <a:path w="758825" h="507364">
                <a:moveTo>
                  <a:pt x="420041" y="221745"/>
                </a:moveTo>
                <a:lnTo>
                  <a:pt x="388329" y="242864"/>
                </a:lnTo>
                <a:lnTo>
                  <a:pt x="393609" y="250793"/>
                </a:lnTo>
                <a:lnTo>
                  <a:pt x="425320" y="229674"/>
                </a:lnTo>
                <a:lnTo>
                  <a:pt x="420041" y="221745"/>
                </a:lnTo>
                <a:close/>
              </a:path>
              <a:path w="758825" h="507364">
                <a:moveTo>
                  <a:pt x="364545" y="258704"/>
                </a:moveTo>
                <a:lnTo>
                  <a:pt x="332835" y="279822"/>
                </a:lnTo>
                <a:lnTo>
                  <a:pt x="338114" y="287750"/>
                </a:lnTo>
                <a:lnTo>
                  <a:pt x="369825" y="266631"/>
                </a:lnTo>
                <a:lnTo>
                  <a:pt x="364545" y="258704"/>
                </a:lnTo>
                <a:close/>
              </a:path>
              <a:path w="758825" h="507364">
                <a:moveTo>
                  <a:pt x="309050" y="295662"/>
                </a:moveTo>
                <a:lnTo>
                  <a:pt x="277340" y="316779"/>
                </a:lnTo>
                <a:lnTo>
                  <a:pt x="282619" y="324708"/>
                </a:lnTo>
                <a:lnTo>
                  <a:pt x="314331" y="303589"/>
                </a:lnTo>
                <a:lnTo>
                  <a:pt x="309050" y="295662"/>
                </a:lnTo>
                <a:close/>
              </a:path>
              <a:path w="758825" h="507364">
                <a:moveTo>
                  <a:pt x="253556" y="332619"/>
                </a:moveTo>
                <a:lnTo>
                  <a:pt x="221844" y="353738"/>
                </a:lnTo>
                <a:lnTo>
                  <a:pt x="227124" y="361665"/>
                </a:lnTo>
                <a:lnTo>
                  <a:pt x="258836" y="340547"/>
                </a:lnTo>
                <a:lnTo>
                  <a:pt x="253556" y="332619"/>
                </a:lnTo>
                <a:close/>
              </a:path>
              <a:path w="758825" h="507364">
                <a:moveTo>
                  <a:pt x="198061" y="369577"/>
                </a:moveTo>
                <a:lnTo>
                  <a:pt x="166349" y="390696"/>
                </a:lnTo>
                <a:lnTo>
                  <a:pt x="171630" y="398623"/>
                </a:lnTo>
                <a:lnTo>
                  <a:pt x="203340" y="377504"/>
                </a:lnTo>
                <a:lnTo>
                  <a:pt x="198061" y="369577"/>
                </a:lnTo>
                <a:close/>
              </a:path>
              <a:path w="758825" h="507364">
                <a:moveTo>
                  <a:pt x="142566" y="406534"/>
                </a:moveTo>
                <a:lnTo>
                  <a:pt x="110855" y="427653"/>
                </a:lnTo>
                <a:lnTo>
                  <a:pt x="116135" y="435580"/>
                </a:lnTo>
                <a:lnTo>
                  <a:pt x="147845" y="414463"/>
                </a:lnTo>
                <a:lnTo>
                  <a:pt x="142566" y="406534"/>
                </a:lnTo>
                <a:close/>
              </a:path>
              <a:path w="758825" h="507364">
                <a:moveTo>
                  <a:pt x="42304" y="433252"/>
                </a:moveTo>
                <a:lnTo>
                  <a:pt x="0" y="507201"/>
                </a:lnTo>
                <a:lnTo>
                  <a:pt x="84541" y="496675"/>
                </a:lnTo>
                <a:lnTo>
                  <a:pt x="68467" y="472539"/>
                </a:lnTo>
                <a:lnTo>
                  <a:pt x="60639" y="472539"/>
                </a:lnTo>
                <a:lnTo>
                  <a:pt x="55360" y="464611"/>
                </a:lnTo>
                <a:lnTo>
                  <a:pt x="60783" y="461000"/>
                </a:lnTo>
                <a:lnTo>
                  <a:pt x="42304" y="433252"/>
                </a:lnTo>
                <a:close/>
              </a:path>
              <a:path w="758825" h="507364">
                <a:moveTo>
                  <a:pt x="60783" y="461000"/>
                </a:moveTo>
                <a:lnTo>
                  <a:pt x="55360" y="464611"/>
                </a:lnTo>
                <a:lnTo>
                  <a:pt x="60639" y="472539"/>
                </a:lnTo>
                <a:lnTo>
                  <a:pt x="66062" y="468927"/>
                </a:lnTo>
                <a:lnTo>
                  <a:pt x="60783" y="461000"/>
                </a:lnTo>
                <a:close/>
              </a:path>
              <a:path w="758825" h="507364">
                <a:moveTo>
                  <a:pt x="66062" y="468927"/>
                </a:moveTo>
                <a:lnTo>
                  <a:pt x="60639" y="472539"/>
                </a:lnTo>
                <a:lnTo>
                  <a:pt x="68467" y="472539"/>
                </a:lnTo>
                <a:lnTo>
                  <a:pt x="66062" y="468927"/>
                </a:lnTo>
                <a:close/>
              </a:path>
              <a:path w="758825" h="507364">
                <a:moveTo>
                  <a:pt x="87071" y="443492"/>
                </a:moveTo>
                <a:lnTo>
                  <a:pt x="60783" y="461000"/>
                </a:lnTo>
                <a:lnTo>
                  <a:pt x="66062" y="468927"/>
                </a:lnTo>
                <a:lnTo>
                  <a:pt x="92351" y="451420"/>
                </a:lnTo>
                <a:lnTo>
                  <a:pt x="87071" y="44349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92387" y="1809750"/>
            <a:ext cx="1079500" cy="684530"/>
          </a:xfrm>
          <a:custGeom>
            <a:avLst/>
            <a:gdLst/>
            <a:ahLst/>
            <a:cxnLst/>
            <a:rect l="l" t="t" r="r" b="b"/>
            <a:pathLst>
              <a:path w="1079500" h="684530">
                <a:moveTo>
                  <a:pt x="0" y="342106"/>
                </a:moveTo>
                <a:lnTo>
                  <a:pt x="12449" y="268716"/>
                </a:lnTo>
                <a:lnTo>
                  <a:pt x="48040" y="200812"/>
                </a:lnTo>
                <a:lnTo>
                  <a:pt x="73691" y="169438"/>
                </a:lnTo>
                <a:lnTo>
                  <a:pt x="104140" y="140062"/>
                </a:lnTo>
                <a:lnTo>
                  <a:pt x="139057" y="112893"/>
                </a:lnTo>
                <a:lnTo>
                  <a:pt x="178114" y="88138"/>
                </a:lnTo>
                <a:lnTo>
                  <a:pt x="220980" y="66006"/>
                </a:lnTo>
                <a:lnTo>
                  <a:pt x="267327" y="46707"/>
                </a:lnTo>
                <a:lnTo>
                  <a:pt x="316826" y="30449"/>
                </a:lnTo>
                <a:lnTo>
                  <a:pt x="369147" y="17440"/>
                </a:lnTo>
                <a:lnTo>
                  <a:pt x="423960" y="7890"/>
                </a:lnTo>
                <a:lnTo>
                  <a:pt x="480938" y="2007"/>
                </a:lnTo>
                <a:lnTo>
                  <a:pt x="539750" y="0"/>
                </a:lnTo>
                <a:lnTo>
                  <a:pt x="598561" y="2007"/>
                </a:lnTo>
                <a:lnTo>
                  <a:pt x="655539" y="7890"/>
                </a:lnTo>
                <a:lnTo>
                  <a:pt x="710352" y="17440"/>
                </a:lnTo>
                <a:lnTo>
                  <a:pt x="762673" y="30449"/>
                </a:lnTo>
                <a:lnTo>
                  <a:pt x="812172" y="46707"/>
                </a:lnTo>
                <a:lnTo>
                  <a:pt x="858519" y="66006"/>
                </a:lnTo>
                <a:lnTo>
                  <a:pt x="901385" y="88138"/>
                </a:lnTo>
                <a:lnTo>
                  <a:pt x="940442" y="112893"/>
                </a:lnTo>
                <a:lnTo>
                  <a:pt x="975359" y="140062"/>
                </a:lnTo>
                <a:lnTo>
                  <a:pt x="1005808" y="169438"/>
                </a:lnTo>
                <a:lnTo>
                  <a:pt x="1031459" y="200812"/>
                </a:lnTo>
                <a:lnTo>
                  <a:pt x="1051983" y="233974"/>
                </a:lnTo>
                <a:lnTo>
                  <a:pt x="1076332" y="304830"/>
                </a:lnTo>
                <a:lnTo>
                  <a:pt x="1079500" y="342106"/>
                </a:lnTo>
                <a:lnTo>
                  <a:pt x="1076332" y="379382"/>
                </a:lnTo>
                <a:lnTo>
                  <a:pt x="1051983" y="450238"/>
                </a:lnTo>
                <a:lnTo>
                  <a:pt x="1031459" y="483400"/>
                </a:lnTo>
                <a:lnTo>
                  <a:pt x="1005808" y="514774"/>
                </a:lnTo>
                <a:lnTo>
                  <a:pt x="975359" y="544150"/>
                </a:lnTo>
                <a:lnTo>
                  <a:pt x="940442" y="571319"/>
                </a:lnTo>
                <a:lnTo>
                  <a:pt x="901385" y="596074"/>
                </a:lnTo>
                <a:lnTo>
                  <a:pt x="858519" y="618206"/>
                </a:lnTo>
                <a:lnTo>
                  <a:pt x="812172" y="637505"/>
                </a:lnTo>
                <a:lnTo>
                  <a:pt x="762673" y="653763"/>
                </a:lnTo>
                <a:lnTo>
                  <a:pt x="710352" y="666772"/>
                </a:lnTo>
                <a:lnTo>
                  <a:pt x="655539" y="676322"/>
                </a:lnTo>
                <a:lnTo>
                  <a:pt x="598561" y="682205"/>
                </a:lnTo>
                <a:lnTo>
                  <a:pt x="539750" y="684213"/>
                </a:lnTo>
                <a:lnTo>
                  <a:pt x="480938" y="682205"/>
                </a:lnTo>
                <a:lnTo>
                  <a:pt x="423960" y="676322"/>
                </a:lnTo>
                <a:lnTo>
                  <a:pt x="369147" y="666772"/>
                </a:lnTo>
                <a:lnTo>
                  <a:pt x="316826" y="653763"/>
                </a:lnTo>
                <a:lnTo>
                  <a:pt x="267327" y="637505"/>
                </a:lnTo>
                <a:lnTo>
                  <a:pt x="220980" y="618206"/>
                </a:lnTo>
                <a:lnTo>
                  <a:pt x="178114" y="596074"/>
                </a:lnTo>
                <a:lnTo>
                  <a:pt x="139057" y="571319"/>
                </a:lnTo>
                <a:lnTo>
                  <a:pt x="104140" y="544150"/>
                </a:lnTo>
                <a:lnTo>
                  <a:pt x="73691" y="514774"/>
                </a:lnTo>
                <a:lnTo>
                  <a:pt x="48040" y="483400"/>
                </a:lnTo>
                <a:lnTo>
                  <a:pt x="27516" y="450238"/>
                </a:lnTo>
                <a:lnTo>
                  <a:pt x="3167" y="379382"/>
                </a:lnTo>
                <a:lnTo>
                  <a:pt x="0" y="342106"/>
                </a:lnTo>
                <a:close/>
              </a:path>
            </a:pathLst>
          </a:custGeom>
          <a:ln w="952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55028" y="4369113"/>
            <a:ext cx="6297930" cy="89154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985"/>
              </a:spcBef>
              <a:buSzPct val="85714"/>
              <a:buFont typeface="Tahoma"/>
              <a:buChar char="•"/>
              <a:tabLst>
                <a:tab pos="187325" algn="l"/>
              </a:tabLst>
            </a:pPr>
            <a:r>
              <a:rPr dirty="0" sz="2100" spc="-35" i="1">
                <a:solidFill>
                  <a:srgbClr val="545472"/>
                </a:solidFill>
                <a:latin typeface="Tahoma"/>
                <a:cs typeface="Tahoma"/>
              </a:rPr>
              <a:t>T</a:t>
            </a:r>
            <a:r>
              <a:rPr dirty="0" sz="2000" spc="-35">
                <a:solidFill>
                  <a:srgbClr val="545472"/>
                </a:solidFill>
                <a:latin typeface="Tahoma"/>
                <a:cs typeface="Tahoma"/>
              </a:rPr>
              <a:t>1</a:t>
            </a:r>
            <a:r>
              <a:rPr dirty="0" sz="2000" spc="-50">
                <a:solidFill>
                  <a:srgbClr val="545472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可以忽略</a:t>
            </a:r>
            <a:r>
              <a:rPr dirty="0" sz="2000" b="1">
                <a:solidFill>
                  <a:srgbClr val="545472"/>
                </a:solidFill>
                <a:latin typeface="Tahoma"/>
                <a:cs typeface="Tahoma"/>
              </a:rPr>
              <a:t>(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因设置检查点时已完成对数据库的修改）</a:t>
            </a:r>
            <a:endParaRPr baseline="1424" sz="2925">
              <a:latin typeface="宋体"/>
              <a:cs typeface="宋体"/>
            </a:endParaRPr>
          </a:p>
          <a:p>
            <a:pPr marL="207645" indent="-195580">
              <a:lnSpc>
                <a:spcPct val="100000"/>
              </a:lnSpc>
              <a:spcBef>
                <a:spcPts val="885"/>
              </a:spcBef>
              <a:buSzPct val="95238"/>
              <a:buFont typeface="Tahoma"/>
              <a:buChar char="•"/>
              <a:tabLst>
                <a:tab pos="208279" algn="l"/>
              </a:tabLst>
            </a:pPr>
            <a:r>
              <a:rPr dirty="0" sz="2100" spc="-35" i="1">
                <a:solidFill>
                  <a:srgbClr val="545472"/>
                </a:solidFill>
                <a:latin typeface="Tahoma"/>
                <a:cs typeface="Tahoma"/>
              </a:rPr>
              <a:t>T</a:t>
            </a:r>
            <a:r>
              <a:rPr dirty="0" sz="2000" spc="-35">
                <a:solidFill>
                  <a:srgbClr val="545472"/>
                </a:solidFill>
                <a:latin typeface="Tahoma"/>
                <a:cs typeface="Tahoma"/>
              </a:rPr>
              <a:t>2</a:t>
            </a:r>
            <a:r>
              <a:rPr dirty="0" sz="2000" spc="-10">
                <a:solidFill>
                  <a:srgbClr val="545472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545472"/>
                </a:solidFill>
                <a:latin typeface="Tahoma"/>
                <a:cs typeface="Tahoma"/>
              </a:rPr>
              <a:t>and</a:t>
            </a:r>
            <a:r>
              <a:rPr dirty="0" sz="2000" spc="-15">
                <a:solidFill>
                  <a:srgbClr val="545472"/>
                </a:solidFill>
                <a:latin typeface="Tahoma"/>
                <a:cs typeface="Tahoma"/>
              </a:rPr>
              <a:t> </a:t>
            </a:r>
            <a:r>
              <a:rPr dirty="0" sz="2100" spc="-35" i="1">
                <a:solidFill>
                  <a:srgbClr val="545472"/>
                </a:solidFill>
                <a:latin typeface="Tahoma"/>
                <a:cs typeface="Tahoma"/>
              </a:rPr>
              <a:t>T</a:t>
            </a:r>
            <a:r>
              <a:rPr dirty="0" sz="2000" spc="-35">
                <a:solidFill>
                  <a:srgbClr val="545472"/>
                </a:solidFill>
                <a:latin typeface="Tahoma"/>
                <a:cs typeface="Tahoma"/>
              </a:rPr>
              <a:t>3</a:t>
            </a:r>
            <a:r>
              <a:rPr dirty="0" sz="2000" spc="-10">
                <a:solidFill>
                  <a:srgbClr val="545472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6FF"/>
                </a:solidFill>
                <a:latin typeface="Tahoma"/>
                <a:cs typeface="Tahoma"/>
              </a:rPr>
              <a:t>redo</a:t>
            </a:r>
            <a:r>
              <a:rPr dirty="0" sz="2000" spc="-10">
                <a:solidFill>
                  <a:srgbClr val="545472"/>
                </a:solidFill>
                <a:latin typeface="Tahoma"/>
                <a:cs typeface="Tahoma"/>
              </a:rPr>
              <a:t>.</a:t>
            </a:r>
            <a:r>
              <a:rPr dirty="0" sz="2000" spc="-10">
                <a:solidFill>
                  <a:srgbClr val="545472"/>
                </a:solidFill>
                <a:latin typeface="宋体"/>
                <a:cs typeface="宋体"/>
              </a:rPr>
              <a:t>（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因已经完成提交操作）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5028" y="5333448"/>
            <a:ext cx="114617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110"/>
              </a:spcBef>
              <a:buSzPct val="95238"/>
              <a:buFont typeface="Tahoma"/>
              <a:buChar char="•"/>
              <a:tabLst>
                <a:tab pos="208279" algn="l"/>
              </a:tabLst>
            </a:pPr>
            <a:r>
              <a:rPr dirty="0" sz="2100" spc="-35" i="1">
                <a:solidFill>
                  <a:srgbClr val="545472"/>
                </a:solidFill>
                <a:latin typeface="Tahoma"/>
                <a:cs typeface="Tahoma"/>
              </a:rPr>
              <a:t>T</a:t>
            </a:r>
            <a:r>
              <a:rPr dirty="0" sz="2000" spc="-35">
                <a:solidFill>
                  <a:srgbClr val="545472"/>
                </a:solidFill>
                <a:latin typeface="Tahoma"/>
                <a:cs typeface="Tahoma"/>
              </a:rPr>
              <a:t>4</a:t>
            </a:r>
            <a:r>
              <a:rPr dirty="0" sz="2000" spc="-85">
                <a:solidFill>
                  <a:srgbClr val="545472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6FF"/>
                </a:solidFill>
                <a:latin typeface="Tahoma"/>
                <a:cs typeface="Tahoma"/>
              </a:rPr>
              <a:t>undo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93302" y="5347716"/>
            <a:ext cx="28359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（</a:t>
            </a: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因没有完成提交操作）</a:t>
            </a:r>
            <a:endParaRPr baseline="1424" sz="292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29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8175" y="1196975"/>
            <a:ext cx="7885112" cy="4140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25052" y="5400547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45" b="1">
                <a:solidFill>
                  <a:srgbClr val="545472"/>
                </a:solidFill>
                <a:latin typeface="宋体"/>
                <a:cs typeface="宋体"/>
              </a:rPr>
              <a:t>图</a:t>
            </a:r>
            <a:r>
              <a:rPr dirty="0" sz="1200" spc="-5" b="1">
                <a:solidFill>
                  <a:srgbClr val="545472"/>
                </a:solidFill>
                <a:latin typeface="Tahoma"/>
                <a:cs typeface="Tahoma"/>
              </a:rPr>
              <a:t>16-</a:t>
            </a:r>
            <a:r>
              <a:rPr dirty="0" sz="1200" b="1">
                <a:solidFill>
                  <a:srgbClr val="545472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73275" y="1660525"/>
            <a:ext cx="153987" cy="1889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73275" y="1912937"/>
            <a:ext cx="153987" cy="1889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73275" y="2163762"/>
            <a:ext cx="153987" cy="1889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73275" y="2416175"/>
            <a:ext cx="153987" cy="1889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73275" y="2705100"/>
            <a:ext cx="153987" cy="1889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73275" y="2955925"/>
            <a:ext cx="153987" cy="188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73275" y="3244850"/>
            <a:ext cx="153987" cy="1889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73275" y="3497262"/>
            <a:ext cx="153987" cy="18891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73275" y="3748087"/>
            <a:ext cx="153987" cy="1889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3275" y="4000500"/>
            <a:ext cx="153987" cy="1889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73275" y="4432300"/>
            <a:ext cx="153987" cy="1889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73275" y="4721225"/>
            <a:ext cx="153987" cy="1889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14887" y="2384425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 h="0">
                <a:moveTo>
                  <a:pt x="0" y="0"/>
                </a:moveTo>
                <a:lnTo>
                  <a:pt x="863600" y="1"/>
                </a:lnTo>
              </a:path>
            </a:pathLst>
          </a:custGeom>
          <a:ln w="28575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43787" y="4941887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 h="0">
                <a:moveTo>
                  <a:pt x="0" y="0"/>
                </a:moveTo>
                <a:lnTo>
                  <a:pt x="863600" y="1"/>
                </a:lnTo>
              </a:path>
            </a:pathLst>
          </a:custGeom>
          <a:ln w="28575">
            <a:solidFill>
              <a:srgbClr val="428E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51400" y="4437062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 h="0">
                <a:moveTo>
                  <a:pt x="0" y="0"/>
                </a:moveTo>
                <a:lnTo>
                  <a:pt x="863600" y="1"/>
                </a:lnTo>
              </a:path>
            </a:pathLst>
          </a:custGeom>
          <a:ln w="28575">
            <a:solidFill>
              <a:srgbClr val="AB63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400" y="1685035"/>
            <a:ext cx="1201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45472"/>
                </a:solidFill>
                <a:latin typeface="Tahoma"/>
                <a:cs typeface="Tahoma"/>
              </a:rPr>
              <a:t>T0</a:t>
            </a:r>
            <a:r>
              <a:rPr dirty="0" sz="1200">
                <a:solidFill>
                  <a:srgbClr val="545472"/>
                </a:solidFill>
                <a:latin typeface="宋体"/>
                <a:cs typeface="宋体"/>
              </a:rPr>
              <a:t>启动，并修改</a:t>
            </a:r>
            <a:r>
              <a:rPr dirty="0" sz="1200">
                <a:solidFill>
                  <a:srgbClr val="545472"/>
                </a:solidFill>
                <a:latin typeface="Tahoma"/>
                <a:cs typeface="Tahoma"/>
              </a:rPr>
              <a:t>B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625" y="2014432"/>
            <a:ext cx="1203325" cy="89090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35"/>
              </a:spcBef>
            </a:pPr>
            <a:r>
              <a:rPr dirty="0" sz="1200" spc="-5">
                <a:solidFill>
                  <a:srgbClr val="0066FF"/>
                </a:solidFill>
                <a:latin typeface="Tahoma"/>
                <a:cs typeface="Tahoma"/>
              </a:rPr>
              <a:t>T1</a:t>
            </a: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启动</a:t>
            </a:r>
            <a:endParaRPr sz="1200">
              <a:latin typeface="宋体"/>
              <a:cs typeface="宋体"/>
            </a:endParaRPr>
          </a:p>
          <a:p>
            <a:pPr marL="13970">
              <a:lnSpc>
                <a:spcPct val="100000"/>
              </a:lnSpc>
              <a:spcBef>
                <a:spcPts val="850"/>
              </a:spcBef>
            </a:pPr>
            <a:r>
              <a:rPr dirty="0" sz="1150" spc="45" b="1">
                <a:solidFill>
                  <a:srgbClr val="AB631B"/>
                </a:solidFill>
                <a:latin typeface="宋体"/>
                <a:cs typeface="宋体"/>
              </a:rPr>
              <a:t>系统设置检查点</a:t>
            </a:r>
            <a:endParaRPr sz="11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200" spc="-5">
                <a:solidFill>
                  <a:srgbClr val="0066FF"/>
                </a:solidFill>
                <a:latin typeface="Tahoma"/>
                <a:cs typeface="Tahoma"/>
              </a:rPr>
              <a:t>T1</a:t>
            </a: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修改</a:t>
            </a:r>
            <a:r>
              <a:rPr dirty="0" sz="1200">
                <a:solidFill>
                  <a:srgbClr val="0066FF"/>
                </a:solidFill>
                <a:latin typeface="Tahoma"/>
                <a:cs typeface="Tahoma"/>
              </a:rPr>
              <a:t>C</a:t>
            </a:r>
            <a:r>
              <a:rPr dirty="0" sz="1200">
                <a:solidFill>
                  <a:srgbClr val="0066FF"/>
                </a:solidFill>
                <a:latin typeface="宋体"/>
                <a:cs typeface="宋体"/>
              </a:rPr>
              <a:t>，并提交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325" y="3199891"/>
            <a:ext cx="1202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28E5B"/>
                </a:solidFill>
                <a:latin typeface="Tahoma"/>
                <a:cs typeface="Tahoma"/>
              </a:rPr>
              <a:t>T2</a:t>
            </a:r>
            <a:r>
              <a:rPr dirty="0" sz="1200">
                <a:solidFill>
                  <a:srgbClr val="428E5B"/>
                </a:solidFill>
                <a:latin typeface="宋体"/>
                <a:cs typeface="宋体"/>
              </a:rPr>
              <a:t>启动，并修改</a:t>
            </a:r>
            <a:r>
              <a:rPr dirty="0" sz="1200">
                <a:solidFill>
                  <a:srgbClr val="428E5B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-39687" y="4461764"/>
            <a:ext cx="501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45472"/>
                </a:solidFill>
                <a:latin typeface="Tahoma"/>
                <a:cs typeface="Tahoma"/>
              </a:rPr>
              <a:t>T2</a:t>
            </a:r>
            <a:r>
              <a:rPr dirty="0" sz="1200">
                <a:solidFill>
                  <a:srgbClr val="545472"/>
                </a:solidFill>
                <a:latin typeface="宋体"/>
                <a:cs typeface="宋体"/>
              </a:rPr>
              <a:t>回滚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-39687" y="4638547"/>
            <a:ext cx="752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45472"/>
                </a:solidFill>
                <a:latin typeface="Tahoma"/>
                <a:cs typeface="Tahoma"/>
              </a:rPr>
              <a:t>(</a:t>
            </a:r>
            <a:r>
              <a:rPr dirty="0" sz="1200">
                <a:solidFill>
                  <a:srgbClr val="545472"/>
                </a:solidFill>
                <a:latin typeface="宋体"/>
                <a:cs typeface="宋体"/>
              </a:rPr>
              <a:t>系统</a:t>
            </a:r>
            <a:r>
              <a:rPr dirty="0" sz="1150" spc="45" b="1">
                <a:solidFill>
                  <a:srgbClr val="545472"/>
                </a:solidFill>
                <a:latin typeface="宋体"/>
                <a:cs typeface="宋体"/>
              </a:rPr>
              <a:t>恢复</a:t>
            </a:r>
            <a:r>
              <a:rPr dirty="0" sz="1200" spc="45">
                <a:solidFill>
                  <a:srgbClr val="545472"/>
                </a:solid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51400" y="2636837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 h="0">
                <a:moveTo>
                  <a:pt x="0" y="0"/>
                </a:moveTo>
                <a:lnTo>
                  <a:pt x="863600" y="1"/>
                </a:lnTo>
              </a:path>
            </a:pathLst>
          </a:custGeom>
          <a:ln w="28575">
            <a:solidFill>
              <a:srgbClr val="892D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43787" y="5194300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 h="0">
                <a:moveTo>
                  <a:pt x="0" y="0"/>
                </a:moveTo>
                <a:lnTo>
                  <a:pt x="863600" y="1"/>
                </a:lnTo>
              </a:path>
            </a:pathLst>
          </a:custGeom>
          <a:ln w="28575">
            <a:solidFill>
              <a:srgbClr val="428E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51400" y="4221162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 h="0">
                <a:moveTo>
                  <a:pt x="0" y="0"/>
                </a:moveTo>
                <a:lnTo>
                  <a:pt x="863600" y="1"/>
                </a:lnTo>
              </a:path>
            </a:pathLst>
          </a:custGeom>
          <a:ln w="28575">
            <a:solidFill>
              <a:srgbClr val="AB63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43225" y="4316413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2701">
            <a:solidFill>
              <a:srgbClr val="AB63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79625" y="4316413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 h="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701">
            <a:solidFill>
              <a:srgbClr val="AB63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43225" y="4341813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2701">
            <a:solidFill>
              <a:srgbClr val="AB63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79625" y="4341813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 h="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701">
            <a:solidFill>
              <a:srgbClr val="AB63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333625" y="4216400"/>
            <a:ext cx="622300" cy="1828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1150" spc="45" b="1">
                <a:solidFill>
                  <a:srgbClr val="AB631B"/>
                </a:solidFill>
                <a:latin typeface="宋体"/>
                <a:cs typeface="宋体"/>
              </a:rPr>
              <a:t>系统故障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54750" y="4473575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 h="0">
                <a:moveTo>
                  <a:pt x="0" y="0"/>
                </a:moveTo>
                <a:lnTo>
                  <a:pt x="936625" y="1"/>
                </a:lnTo>
              </a:path>
            </a:pathLst>
          </a:custGeom>
          <a:ln w="28575">
            <a:solidFill>
              <a:srgbClr val="AB63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86662" y="4473575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 h="0">
                <a:moveTo>
                  <a:pt x="0" y="0"/>
                </a:moveTo>
                <a:lnTo>
                  <a:pt x="936625" y="1"/>
                </a:lnTo>
              </a:path>
            </a:pathLst>
          </a:custGeom>
          <a:ln w="28575">
            <a:solidFill>
              <a:srgbClr val="AB63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688137" y="1520825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 h="0">
                <a:moveTo>
                  <a:pt x="0" y="0"/>
                </a:moveTo>
                <a:lnTo>
                  <a:pt x="936625" y="1"/>
                </a:lnTo>
              </a:path>
            </a:pathLst>
          </a:custGeom>
          <a:ln w="28575">
            <a:solidFill>
              <a:srgbClr val="AB63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11875" y="2493962"/>
            <a:ext cx="179705" cy="1656080"/>
          </a:xfrm>
          <a:custGeom>
            <a:avLst/>
            <a:gdLst/>
            <a:ahLst/>
            <a:cxnLst/>
            <a:rect l="l" t="t" r="r" b="b"/>
            <a:pathLst>
              <a:path w="179704" h="1656079">
                <a:moveTo>
                  <a:pt x="0" y="0"/>
                </a:moveTo>
                <a:lnTo>
                  <a:pt x="34913" y="10843"/>
                </a:lnTo>
                <a:lnTo>
                  <a:pt x="63423" y="40412"/>
                </a:lnTo>
                <a:lnTo>
                  <a:pt x="82646" y="84270"/>
                </a:lnTo>
                <a:lnTo>
                  <a:pt x="89694" y="137978"/>
                </a:lnTo>
                <a:lnTo>
                  <a:pt x="89694" y="689902"/>
                </a:lnTo>
                <a:lnTo>
                  <a:pt x="96743" y="743610"/>
                </a:lnTo>
                <a:lnTo>
                  <a:pt x="115965" y="787468"/>
                </a:lnTo>
                <a:lnTo>
                  <a:pt x="144476" y="817037"/>
                </a:lnTo>
                <a:lnTo>
                  <a:pt x="179389" y="827881"/>
                </a:lnTo>
                <a:lnTo>
                  <a:pt x="144476" y="838724"/>
                </a:lnTo>
                <a:lnTo>
                  <a:pt x="115965" y="868293"/>
                </a:lnTo>
                <a:lnTo>
                  <a:pt x="96743" y="912151"/>
                </a:lnTo>
                <a:lnTo>
                  <a:pt x="89694" y="965859"/>
                </a:lnTo>
                <a:lnTo>
                  <a:pt x="89694" y="1517784"/>
                </a:lnTo>
                <a:lnTo>
                  <a:pt x="82646" y="1571491"/>
                </a:lnTo>
                <a:lnTo>
                  <a:pt x="63423" y="1615349"/>
                </a:lnTo>
                <a:lnTo>
                  <a:pt x="34913" y="1644919"/>
                </a:lnTo>
                <a:lnTo>
                  <a:pt x="0" y="1655762"/>
                </a:lnTo>
              </a:path>
            </a:pathLst>
          </a:custGeom>
          <a:ln w="19050">
            <a:solidFill>
              <a:srgbClr val="AB63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44926" y="4941887"/>
            <a:ext cx="2360930" cy="647700"/>
          </a:xfrm>
          <a:custGeom>
            <a:avLst/>
            <a:gdLst/>
            <a:ahLst/>
            <a:cxnLst/>
            <a:rect l="l" t="t" r="r" b="b"/>
            <a:pathLst>
              <a:path w="2360929" h="647700">
                <a:moveTo>
                  <a:pt x="0" y="0"/>
                </a:moveTo>
                <a:lnTo>
                  <a:pt x="2360613" y="0"/>
                </a:lnTo>
                <a:lnTo>
                  <a:pt x="236061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832226" y="5359908"/>
            <a:ext cx="2159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66FF"/>
                </a:solidFill>
                <a:latin typeface="宋体"/>
                <a:cs typeface="宋体"/>
              </a:rPr>
              <a:t>系统开始正常的事务执行！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67076" y="5002213"/>
            <a:ext cx="684530" cy="76200"/>
          </a:xfrm>
          <a:custGeom>
            <a:avLst/>
            <a:gdLst/>
            <a:ahLst/>
            <a:cxnLst/>
            <a:rect l="l" t="t" r="r" b="b"/>
            <a:pathLst>
              <a:path w="684529" h="76200">
                <a:moveTo>
                  <a:pt x="684212" y="33336"/>
                </a:moveTo>
                <a:lnTo>
                  <a:pt x="646112" y="33336"/>
                </a:lnTo>
                <a:lnTo>
                  <a:pt x="646112" y="42861"/>
                </a:lnTo>
                <a:lnTo>
                  <a:pt x="684212" y="42861"/>
                </a:lnTo>
                <a:lnTo>
                  <a:pt x="684212" y="33336"/>
                </a:lnTo>
                <a:close/>
              </a:path>
              <a:path w="684529" h="76200">
                <a:moveTo>
                  <a:pt x="617537" y="33336"/>
                </a:moveTo>
                <a:lnTo>
                  <a:pt x="579437" y="33336"/>
                </a:lnTo>
                <a:lnTo>
                  <a:pt x="579437" y="42861"/>
                </a:lnTo>
                <a:lnTo>
                  <a:pt x="617537" y="42861"/>
                </a:lnTo>
                <a:lnTo>
                  <a:pt x="617537" y="33336"/>
                </a:lnTo>
                <a:close/>
              </a:path>
              <a:path w="684529" h="76200">
                <a:moveTo>
                  <a:pt x="550862" y="33336"/>
                </a:moveTo>
                <a:lnTo>
                  <a:pt x="512762" y="33336"/>
                </a:lnTo>
                <a:lnTo>
                  <a:pt x="512762" y="42861"/>
                </a:lnTo>
                <a:lnTo>
                  <a:pt x="550862" y="42861"/>
                </a:lnTo>
                <a:lnTo>
                  <a:pt x="550862" y="33336"/>
                </a:lnTo>
                <a:close/>
              </a:path>
              <a:path w="684529" h="76200">
                <a:moveTo>
                  <a:pt x="484187" y="33337"/>
                </a:moveTo>
                <a:lnTo>
                  <a:pt x="446087" y="33337"/>
                </a:lnTo>
                <a:lnTo>
                  <a:pt x="446087" y="42862"/>
                </a:lnTo>
                <a:lnTo>
                  <a:pt x="484187" y="42862"/>
                </a:lnTo>
                <a:lnTo>
                  <a:pt x="484187" y="33337"/>
                </a:lnTo>
                <a:close/>
              </a:path>
              <a:path w="684529" h="76200">
                <a:moveTo>
                  <a:pt x="417512" y="33337"/>
                </a:moveTo>
                <a:lnTo>
                  <a:pt x="379412" y="33337"/>
                </a:lnTo>
                <a:lnTo>
                  <a:pt x="379412" y="42862"/>
                </a:lnTo>
                <a:lnTo>
                  <a:pt x="417512" y="42862"/>
                </a:lnTo>
                <a:lnTo>
                  <a:pt x="417512" y="33337"/>
                </a:lnTo>
                <a:close/>
              </a:path>
              <a:path w="684529" h="76200">
                <a:moveTo>
                  <a:pt x="350837" y="33337"/>
                </a:moveTo>
                <a:lnTo>
                  <a:pt x="312737" y="33337"/>
                </a:lnTo>
                <a:lnTo>
                  <a:pt x="312737" y="42862"/>
                </a:lnTo>
                <a:lnTo>
                  <a:pt x="350837" y="42862"/>
                </a:lnTo>
                <a:lnTo>
                  <a:pt x="350837" y="33337"/>
                </a:lnTo>
                <a:close/>
              </a:path>
              <a:path w="684529" h="76200">
                <a:moveTo>
                  <a:pt x="284162" y="33337"/>
                </a:moveTo>
                <a:lnTo>
                  <a:pt x="246062" y="33337"/>
                </a:lnTo>
                <a:lnTo>
                  <a:pt x="246062" y="42862"/>
                </a:lnTo>
                <a:lnTo>
                  <a:pt x="284162" y="42862"/>
                </a:lnTo>
                <a:lnTo>
                  <a:pt x="284162" y="33337"/>
                </a:lnTo>
                <a:close/>
              </a:path>
              <a:path w="684529" h="76200">
                <a:moveTo>
                  <a:pt x="217487" y="33337"/>
                </a:moveTo>
                <a:lnTo>
                  <a:pt x="179387" y="33337"/>
                </a:lnTo>
                <a:lnTo>
                  <a:pt x="179387" y="42862"/>
                </a:lnTo>
                <a:lnTo>
                  <a:pt x="217487" y="42862"/>
                </a:lnTo>
                <a:lnTo>
                  <a:pt x="217487" y="33337"/>
                </a:lnTo>
                <a:close/>
              </a:path>
              <a:path w="684529" h="76200">
                <a:moveTo>
                  <a:pt x="150812" y="33337"/>
                </a:moveTo>
                <a:lnTo>
                  <a:pt x="112712" y="33337"/>
                </a:lnTo>
                <a:lnTo>
                  <a:pt x="112712" y="42862"/>
                </a:lnTo>
                <a:lnTo>
                  <a:pt x="150812" y="42862"/>
                </a:lnTo>
                <a:lnTo>
                  <a:pt x="150812" y="33337"/>
                </a:lnTo>
                <a:close/>
              </a:path>
              <a:path w="6845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500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684529" h="76200">
                <a:moveTo>
                  <a:pt x="76200" y="33337"/>
                </a:moveTo>
                <a:lnTo>
                  <a:pt x="63500" y="33337"/>
                </a:lnTo>
                <a:lnTo>
                  <a:pt x="63500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w="684529" h="76200">
                <a:moveTo>
                  <a:pt x="84137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84137" y="42862"/>
                </a:lnTo>
                <a:lnTo>
                  <a:pt x="84137" y="33337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073275" y="4972050"/>
            <a:ext cx="153988" cy="2254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327775" y="2709862"/>
            <a:ext cx="2708275" cy="1108075"/>
          </a:xfrm>
          <a:prstGeom prst="rect">
            <a:avLst/>
          </a:prstGeom>
          <a:ln w="9525">
            <a:solidFill>
              <a:srgbClr val="AB631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200">
                <a:solidFill>
                  <a:srgbClr val="AB631B"/>
                </a:solidFill>
                <a:latin typeface="宋体"/>
                <a:cs typeface="宋体"/>
              </a:rPr>
              <a:t>虽然初始撤销清单包含</a:t>
            </a:r>
            <a:r>
              <a:rPr dirty="0" sz="1200" spc="-5">
                <a:solidFill>
                  <a:srgbClr val="AB631B"/>
                </a:solidFill>
                <a:latin typeface="Tahoma"/>
                <a:cs typeface="Tahoma"/>
              </a:rPr>
              <a:t>T0</a:t>
            </a:r>
            <a:r>
              <a:rPr dirty="0" sz="1200">
                <a:solidFill>
                  <a:srgbClr val="AB631B"/>
                </a:solidFill>
                <a:latin typeface="宋体"/>
                <a:cs typeface="宋体"/>
              </a:rPr>
              <a:t>和</a:t>
            </a:r>
            <a:r>
              <a:rPr dirty="0" sz="1200" spc="-5">
                <a:solidFill>
                  <a:srgbClr val="AB631B"/>
                </a:solidFill>
                <a:latin typeface="Tahoma"/>
                <a:cs typeface="Tahoma"/>
              </a:rPr>
              <a:t>T1</a:t>
            </a:r>
            <a:r>
              <a:rPr dirty="0" sz="1200" spc="-5">
                <a:solidFill>
                  <a:srgbClr val="AB631B"/>
                </a:solidFill>
                <a:latin typeface="宋体"/>
                <a:cs typeface="宋体"/>
              </a:rPr>
              <a:t>，</a:t>
            </a:r>
            <a:r>
              <a:rPr dirty="0" sz="1200">
                <a:solidFill>
                  <a:srgbClr val="AB631B"/>
                </a:solidFill>
                <a:latin typeface="宋体"/>
                <a:cs typeface="宋体"/>
              </a:rPr>
              <a:t>但恢复</a:t>
            </a:r>
            <a:endParaRPr sz="1200">
              <a:latin typeface="宋体"/>
              <a:cs typeface="宋体"/>
            </a:endParaRPr>
          </a:p>
          <a:p>
            <a:pPr marR="110489">
              <a:lnSpc>
                <a:spcPts val="1390"/>
              </a:lnSpc>
              <a:spcBef>
                <a:spcPts val="160"/>
              </a:spcBef>
            </a:pPr>
            <a:r>
              <a:rPr dirty="0" sz="1200">
                <a:solidFill>
                  <a:srgbClr val="AB631B"/>
                </a:solidFill>
                <a:latin typeface="宋体"/>
                <a:cs typeface="宋体"/>
              </a:rPr>
              <a:t>的第一阶段</a:t>
            </a:r>
            <a:r>
              <a:rPr dirty="0" sz="1150" spc="45" b="1">
                <a:solidFill>
                  <a:srgbClr val="AB631B"/>
                </a:solidFill>
                <a:latin typeface="宋体"/>
                <a:cs typeface="宋体"/>
              </a:rPr>
              <a:t>重复历史</a:t>
            </a:r>
            <a:r>
              <a:rPr dirty="0" sz="1200" spc="45">
                <a:solidFill>
                  <a:srgbClr val="AB631B"/>
                </a:solidFill>
                <a:latin typeface="宋体"/>
                <a:cs typeface="宋体"/>
              </a:rPr>
              <a:t>，并更新撤销清单 后，仅包含</a:t>
            </a:r>
            <a:r>
              <a:rPr dirty="0" sz="1200" spc="-5">
                <a:solidFill>
                  <a:srgbClr val="AB631B"/>
                </a:solidFill>
                <a:latin typeface="Tahoma"/>
                <a:cs typeface="Tahoma"/>
              </a:rPr>
              <a:t>T2</a:t>
            </a:r>
            <a:r>
              <a:rPr dirty="0" sz="1200">
                <a:solidFill>
                  <a:srgbClr val="AB631B"/>
                </a:solidFill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26212" y="2546350"/>
            <a:ext cx="971550" cy="0"/>
          </a:xfrm>
          <a:custGeom>
            <a:avLst/>
            <a:gdLst/>
            <a:ahLst/>
            <a:cxnLst/>
            <a:rect l="l" t="t" r="r" b="b"/>
            <a:pathLst>
              <a:path w="971550" h="0">
                <a:moveTo>
                  <a:pt x="0" y="0"/>
                </a:moveTo>
                <a:lnTo>
                  <a:pt x="971550" y="1"/>
                </a:lnTo>
              </a:path>
            </a:pathLst>
          </a:custGeom>
          <a:ln w="28575">
            <a:solidFill>
              <a:srgbClr val="AB63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8576" y="3763772"/>
            <a:ext cx="1136650" cy="53149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50"/>
              </a:spcBef>
            </a:pPr>
            <a:r>
              <a:rPr dirty="0" sz="1200" spc="-5">
                <a:solidFill>
                  <a:srgbClr val="545472"/>
                </a:solidFill>
                <a:latin typeface="Tahoma"/>
                <a:cs typeface="Tahoma"/>
              </a:rPr>
              <a:t>T0</a:t>
            </a:r>
            <a:r>
              <a:rPr dirty="0" sz="1150" spc="45" b="1">
                <a:solidFill>
                  <a:srgbClr val="545472"/>
                </a:solidFill>
                <a:latin typeface="宋体"/>
                <a:cs typeface="宋体"/>
              </a:rPr>
              <a:t>正常</a:t>
            </a:r>
            <a:r>
              <a:rPr dirty="0" sz="1200">
                <a:solidFill>
                  <a:srgbClr val="545472"/>
                </a:solidFill>
                <a:latin typeface="宋体"/>
                <a:cs typeface="宋体"/>
              </a:rPr>
              <a:t>回滚</a:t>
            </a:r>
            <a:endParaRPr sz="1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 spc="5" b="1">
                <a:solidFill>
                  <a:srgbClr val="AB631B"/>
                </a:solidFill>
                <a:latin typeface="Tahoma"/>
                <a:cs typeface="Tahoma"/>
              </a:rPr>
              <a:t>==</a:t>
            </a:r>
            <a:r>
              <a:rPr dirty="0" sz="1150" spc="45" b="1">
                <a:solidFill>
                  <a:srgbClr val="AB631B"/>
                </a:solidFill>
                <a:latin typeface="宋体"/>
                <a:cs typeface="宋体"/>
              </a:rPr>
              <a:t>系统故障</a:t>
            </a:r>
            <a:r>
              <a:rPr dirty="0" sz="1200" spc="5" b="1">
                <a:solidFill>
                  <a:srgbClr val="AB631B"/>
                </a:solidFill>
                <a:latin typeface="Tahoma"/>
                <a:cs typeface="Tahoma"/>
              </a:rPr>
              <a:t>==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79177" y="4930140"/>
            <a:ext cx="266382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21310" marR="43180" indent="-270510">
              <a:lnSpc>
                <a:spcPct val="101400"/>
              </a:lnSpc>
              <a:spcBef>
                <a:spcPts val="75"/>
              </a:spcBef>
            </a:pPr>
            <a:r>
              <a:rPr dirty="0" baseline="-33816" sz="1725" spc="67" b="1">
                <a:solidFill>
                  <a:srgbClr val="545472"/>
                </a:solidFill>
                <a:latin typeface="宋体"/>
                <a:cs typeface="宋体"/>
              </a:rPr>
              <a:t>⑤ </a:t>
            </a:r>
            <a:r>
              <a:rPr dirty="0" sz="1400" spc="-5">
                <a:solidFill>
                  <a:srgbClr val="0066FF"/>
                </a:solidFill>
                <a:latin typeface="Tahoma"/>
                <a:cs typeface="Tahoma"/>
              </a:rPr>
              <a:t>normal transaction</a:t>
            </a:r>
            <a:r>
              <a:rPr dirty="0" sz="1400" spc="-20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6FF"/>
                </a:solidFill>
                <a:latin typeface="Tahoma"/>
                <a:cs typeface="Tahoma"/>
              </a:rPr>
              <a:t>processing  </a:t>
            </a:r>
            <a:r>
              <a:rPr dirty="0" sz="1400">
                <a:solidFill>
                  <a:srgbClr val="0066FF"/>
                </a:solidFill>
                <a:latin typeface="Tahoma"/>
                <a:cs typeface="Tahoma"/>
              </a:rPr>
              <a:t>can</a:t>
            </a:r>
            <a:r>
              <a:rPr dirty="0" sz="1400" spc="-25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6FF"/>
                </a:solidFill>
                <a:latin typeface="Tahoma"/>
                <a:cs typeface="Tahoma"/>
              </a:rPr>
              <a:t>commence</a:t>
            </a:r>
            <a:r>
              <a:rPr dirty="0" sz="1200">
                <a:solidFill>
                  <a:srgbClr val="545472"/>
                </a:solidFill>
                <a:latin typeface="宋体"/>
                <a:cs typeface="宋体"/>
              </a:rPr>
              <a:t>开始</a:t>
            </a:r>
            <a:r>
              <a:rPr dirty="0" sz="1200" spc="-175">
                <a:solidFill>
                  <a:srgbClr val="545472"/>
                </a:solidFill>
                <a:latin typeface="宋体"/>
                <a:cs typeface="宋体"/>
              </a:rPr>
              <a:t> </a:t>
            </a:r>
            <a:r>
              <a:rPr dirty="0" sz="1400" spc="-5">
                <a:solidFill>
                  <a:srgbClr val="0066FF"/>
                </a:solidFill>
                <a:latin typeface="Tahoma"/>
                <a:cs typeface="Tahoma"/>
              </a:rPr>
              <a:t>now</a:t>
            </a:r>
            <a:r>
              <a:rPr dirty="0" sz="1400" spc="-5">
                <a:solidFill>
                  <a:srgbClr val="0066FF"/>
                </a:solidFill>
                <a:latin typeface="宋体"/>
                <a:cs typeface="宋体"/>
              </a:rPr>
              <a:t>！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1295400" y="156099"/>
            <a:ext cx="6797040" cy="991869"/>
          </a:xfrm>
          <a:prstGeom prst="rect"/>
        </p:spPr>
        <p:txBody>
          <a:bodyPr wrap="square" lIns="0" tIns="2374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dirty="0" sz="3100" spc="95">
                <a:latin typeface="黑体"/>
                <a:cs typeface="黑体"/>
              </a:rPr>
              <a:t>基于检查点进行恢复的详细过程示例</a:t>
            </a:r>
            <a:endParaRPr sz="3100">
              <a:latin typeface="黑体"/>
              <a:cs typeface="黑体"/>
            </a:endParaRPr>
          </a:p>
          <a:p>
            <a:pPr algn="r" marR="5080">
              <a:lnSpc>
                <a:spcPct val="100000"/>
              </a:lnSpc>
              <a:spcBef>
                <a:spcPts val="675"/>
              </a:spcBef>
              <a:tabLst>
                <a:tab pos="279400" algn="l"/>
              </a:tabLst>
            </a:pPr>
            <a:r>
              <a:rPr dirty="0" sz="1150" spc="45">
                <a:solidFill>
                  <a:srgbClr val="545472"/>
                </a:solidFill>
              </a:rPr>
              <a:t>①	</a:t>
            </a:r>
            <a:r>
              <a:rPr dirty="0" baseline="2314" sz="1800" b="0">
                <a:solidFill>
                  <a:srgbClr val="AB631B"/>
                </a:solidFill>
                <a:latin typeface="宋体"/>
                <a:cs typeface="宋体"/>
              </a:rPr>
              <a:t>初始</a:t>
            </a:r>
            <a:r>
              <a:rPr dirty="0" baseline="2314" sz="1800" b="0">
                <a:solidFill>
                  <a:srgbClr val="AB631B"/>
                </a:solidFill>
                <a:latin typeface="Tahoma"/>
                <a:cs typeface="Tahoma"/>
              </a:rPr>
              <a:t>undo</a:t>
            </a:r>
            <a:r>
              <a:rPr dirty="0" baseline="2314" sz="1800" spc="-60" b="0">
                <a:solidFill>
                  <a:srgbClr val="AB631B"/>
                </a:solidFill>
                <a:latin typeface="Tahoma"/>
                <a:cs typeface="Tahoma"/>
              </a:rPr>
              <a:t> </a:t>
            </a:r>
            <a:r>
              <a:rPr dirty="0" baseline="2314" sz="1800" spc="-7" b="0">
                <a:solidFill>
                  <a:srgbClr val="AB631B"/>
                </a:solidFill>
                <a:latin typeface="Tahoma"/>
                <a:cs typeface="Tahoma"/>
              </a:rPr>
              <a:t>list:</a:t>
            </a:r>
            <a:r>
              <a:rPr dirty="0" baseline="2314" sz="1800" spc="-52" b="0">
                <a:solidFill>
                  <a:srgbClr val="AB631B"/>
                </a:solidFill>
                <a:latin typeface="Tahoma"/>
                <a:cs typeface="Tahoma"/>
              </a:rPr>
              <a:t> </a:t>
            </a:r>
            <a:r>
              <a:rPr dirty="0" baseline="2314" sz="1800" spc="-7">
                <a:solidFill>
                  <a:srgbClr val="0066FF"/>
                </a:solidFill>
                <a:latin typeface="Tahoma"/>
                <a:cs typeface="Tahoma"/>
              </a:rPr>
              <a:t>T0</a:t>
            </a:r>
            <a:r>
              <a:rPr dirty="0" baseline="2415" sz="1725" spc="67">
                <a:solidFill>
                  <a:srgbClr val="0066FF"/>
                </a:solidFill>
              </a:rPr>
              <a:t>和</a:t>
            </a:r>
            <a:r>
              <a:rPr dirty="0" baseline="2314" sz="1800">
                <a:solidFill>
                  <a:srgbClr val="0066FF"/>
                </a:solidFill>
                <a:latin typeface="Tahoma"/>
                <a:cs typeface="Tahoma"/>
              </a:rPr>
              <a:t>T1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00152" y="2322815"/>
            <a:ext cx="1778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45" b="1">
                <a:solidFill>
                  <a:srgbClr val="545472"/>
                </a:solidFill>
                <a:latin typeface="宋体"/>
                <a:cs typeface="宋体"/>
              </a:rPr>
              <a:t>②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59612" y="4518025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350" y="1"/>
                </a:lnTo>
              </a:path>
            </a:pathLst>
          </a:custGeom>
          <a:ln w="28575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519227" y="4047983"/>
            <a:ext cx="1778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45" b="1">
                <a:solidFill>
                  <a:srgbClr val="545472"/>
                </a:solidFill>
                <a:latin typeface="宋体"/>
                <a:cs typeface="宋体"/>
              </a:rPr>
              <a:t>③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62152" y="4675871"/>
            <a:ext cx="17780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45" b="1">
                <a:solidFill>
                  <a:srgbClr val="545472"/>
                </a:solidFill>
                <a:latin typeface="宋体"/>
                <a:cs typeface="宋体"/>
              </a:rPr>
              <a:t>④</a:t>
            </a:r>
            <a:endParaRPr sz="1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82900" y="998220"/>
            <a:ext cx="33782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宋体"/>
                <a:cs typeface="宋体"/>
              </a:rPr>
              <a:t>主要学习目标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2080260"/>
            <a:ext cx="2806700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备份和恢复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远程备份系统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2590" y="925793"/>
            <a:ext cx="8191500" cy="2962275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algn="ctr" marL="439420">
              <a:lnSpc>
                <a:spcPct val="100000"/>
              </a:lnSpc>
              <a:spcBef>
                <a:spcPts val="1075"/>
              </a:spcBef>
              <a:tabLst>
                <a:tab pos="1207770" algn="l"/>
              </a:tabLst>
            </a:pPr>
            <a:r>
              <a:rPr dirty="0" sz="3200" b="1">
                <a:solidFill>
                  <a:srgbClr val="892D5B"/>
                </a:solidFill>
                <a:latin typeface="微软雅黑"/>
                <a:cs typeface="微软雅黑"/>
              </a:rPr>
              <a:t>备	份</a:t>
            </a:r>
            <a:endParaRPr sz="3200">
              <a:latin typeface="微软雅黑"/>
              <a:cs typeface="微软雅黑"/>
            </a:endParaRPr>
          </a:p>
          <a:p>
            <a:pPr algn="just" marL="355600" marR="5080" indent="-342900">
              <a:lnSpc>
                <a:spcPct val="99600"/>
              </a:lnSpc>
              <a:spcBef>
                <a:spcPts val="869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备份是数据库运行过程中必要的规划及操作，但还 原通常只在发生问题时才会用到，或者想要找回旧 数据时才执行还原。</a:t>
            </a:r>
            <a:endParaRPr sz="2800">
              <a:latin typeface="宋体"/>
              <a:cs typeface="宋体"/>
            </a:endParaRPr>
          </a:p>
          <a:p>
            <a:pPr algn="just" marL="355600" marR="5080" indent="-342900">
              <a:lnSpc>
                <a:spcPts val="3290"/>
              </a:lnSpc>
              <a:spcBef>
                <a:spcPts val="91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总之，管理人员必定要有备份规划，并定期执行备 份。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1527" y="717803"/>
            <a:ext cx="20574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微软雅黑"/>
                <a:cs typeface="微软雅黑"/>
              </a:rPr>
              <a:t>数据库备份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052" y="1242059"/>
            <a:ext cx="7750175" cy="349122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355600" marR="5080" indent="-342900">
              <a:lnSpc>
                <a:spcPct val="139500"/>
              </a:lnSpc>
              <a:spcBef>
                <a:spcPts val="4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周期性地将磁盘上的数据库转储到磁带上进行备份。由于磁带是脱 机存放，可以不受系统故障的影响。数据库的数据量一般比较大， 备份耗时久，数据库状态一般须冻结，这样也很影响数据库的正常 工作，因此一般</a:t>
            </a:r>
            <a:r>
              <a:rPr dirty="0" baseline="1424" sz="2925" spc="75" b="1">
                <a:solidFill>
                  <a:srgbClr val="F39F5B"/>
                </a:solidFill>
                <a:latin typeface="宋体"/>
                <a:cs typeface="宋体"/>
              </a:rPr>
              <a:t>数据库备份不能太频繁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。当数据库发生故障时，就 可以用最近的备份来恢复数据库。</a:t>
            </a:r>
            <a:endParaRPr sz="2000">
              <a:latin typeface="宋体"/>
              <a:cs typeface="宋体"/>
            </a:endParaRPr>
          </a:p>
          <a:p>
            <a:pPr algn="just" marL="355600" marR="14604" indent="-342900">
              <a:lnSpc>
                <a:spcPct val="140000"/>
              </a:lnSpc>
              <a:spcBef>
                <a:spcPts val="52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数据库中的数据一般只部分更新，很少全部更新。</a:t>
            </a:r>
            <a:r>
              <a:rPr dirty="0" baseline="1424" sz="2925" spc="75" b="1">
                <a:solidFill>
                  <a:srgbClr val="F39F5B"/>
                </a:solidFill>
                <a:latin typeface="宋体"/>
                <a:cs typeface="宋体"/>
              </a:rPr>
              <a:t>增量备份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就是指 转储修改过的物理块，那么转储的数据量显著减少，耗时减少，因 此备份频率可以提高，从而减少发生故障时数据更新的丢失。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90277" y="1093723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微软雅黑"/>
                <a:cs typeface="微软雅黑"/>
              </a:rPr>
              <a:t>日志文件备份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027" y="1939035"/>
            <a:ext cx="7848600" cy="245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0000"/>
              </a:lnSpc>
              <a:spcBef>
                <a:spcPts val="100"/>
              </a:spcBef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dirty="0" sz="2200">
                <a:solidFill>
                  <a:srgbClr val="545472"/>
                </a:solidFill>
                <a:latin typeface="宋体"/>
                <a:cs typeface="宋体"/>
              </a:rPr>
              <a:t>日志文件是供恢复用的数据库运行情况的记录。日志文件备份 本身不能用来还原数据库，因为日志文件只记录自上次备份后， 对数据库所做的异常更新。</a:t>
            </a:r>
            <a:endParaRPr sz="2200">
              <a:latin typeface="宋体"/>
              <a:cs typeface="宋体"/>
            </a:endParaRPr>
          </a:p>
          <a:p>
            <a:pPr marL="12700" marR="62865">
              <a:lnSpc>
                <a:spcPct val="140900"/>
              </a:lnSpc>
              <a:spcBef>
                <a:spcPts val="575"/>
              </a:spcBef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dirty="0" sz="2200">
                <a:solidFill>
                  <a:srgbClr val="545472"/>
                </a:solidFill>
                <a:latin typeface="宋体"/>
                <a:cs typeface="宋体"/>
              </a:rPr>
              <a:t>故日志文件是在数据库还原之后，用来将数据库还原到最初的 备份点上。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7052" y="1255626"/>
            <a:ext cx="8096884" cy="445325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55600" marR="5080" indent="-342900">
              <a:lnSpc>
                <a:spcPct val="152500"/>
              </a:lnSpc>
              <a:spcBef>
                <a:spcPts val="45"/>
              </a:spcBef>
              <a:buSzPct val="102325"/>
              <a:buFont typeface="Wingdings"/>
              <a:buChar char=""/>
              <a:tabLst>
                <a:tab pos="355600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传统的事务处理系统是集中式或客户</a:t>
            </a:r>
            <a:r>
              <a:rPr dirty="0" baseline="1291" sz="3225" spc="37" b="1">
                <a:solidFill>
                  <a:srgbClr val="545472"/>
                </a:solidFill>
                <a:latin typeface="宋体"/>
                <a:cs typeface="宋体"/>
              </a:rPr>
              <a:t>/</a:t>
            </a: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服务器模式的系统，这样 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的系统易受自然灾难（如火灾、洪水和地震）的攻击，系统</a:t>
            </a:r>
            <a:r>
              <a:rPr dirty="0" sz="2150" spc="40" b="1">
                <a:solidFill>
                  <a:srgbClr val="545472"/>
                </a:solidFill>
                <a:latin typeface="宋体"/>
                <a:cs typeface="宋体"/>
              </a:rPr>
              <a:t>可 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通过远程备份提供高可用性</a:t>
            </a:r>
            <a:r>
              <a:rPr dirty="0" sz="2150" spc="40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sz="2150">
              <a:latin typeface="宋体"/>
              <a:cs typeface="宋体"/>
            </a:endParaRPr>
          </a:p>
          <a:p>
            <a:pPr marL="355600" marR="64769" indent="-342900">
              <a:lnSpc>
                <a:spcPct val="152800"/>
              </a:lnSpc>
              <a:spcBef>
                <a:spcPts val="615"/>
              </a:spcBef>
              <a:buSzPct val="10256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在一个站点执行事务处理，称为主站点，使用一个远程备份站点，这 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里有主站点所有的数据备份。</a:t>
            </a:r>
            <a:endParaRPr sz="1950">
              <a:latin typeface="宋体"/>
              <a:cs typeface="宋体"/>
            </a:endParaRPr>
          </a:p>
          <a:p>
            <a:pPr algn="just" marL="355600" marR="64769" indent="-342900">
              <a:lnSpc>
                <a:spcPct val="153300"/>
              </a:lnSpc>
              <a:spcBef>
                <a:spcPts val="445"/>
              </a:spcBef>
              <a:buSzPct val="102564"/>
              <a:buFont typeface="Wingdings"/>
              <a:buChar char=""/>
              <a:tabLst>
                <a:tab pos="35560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远程备份站点有时也叫辅助站点。随着更新在主站点上执行，远程站 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点必须保持与主站点同步。我们通过发送主站点的所有日志记录到远 程备份站点来达到同步。</a:t>
            </a:r>
            <a:endParaRPr sz="19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155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5"/>
              </a:spcBef>
              <a:buSzPct val="102564"/>
              <a:buFont typeface="Wingdings"/>
              <a:buChar char=""/>
              <a:tabLst>
                <a:tab pos="355600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远程备份站点必须物理的与主站点分离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52800" y="711707"/>
            <a:ext cx="16510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微软雅黑"/>
                <a:cs typeface="微软雅黑"/>
              </a:rPr>
              <a:t>远程备份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2550" y="4332287"/>
            <a:ext cx="6515100" cy="1841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9927" y="1106832"/>
            <a:ext cx="7384415" cy="27914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60"/>
              </a:spcBef>
              <a:buSzPct val="97435"/>
              <a:buFont typeface="Wingdings"/>
              <a:buChar char=""/>
              <a:tabLst>
                <a:tab pos="215265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当主站发生故障，远程备份站点就接管处理。</a:t>
            </a:r>
            <a:endParaRPr baseline="1424" sz="2925">
              <a:latin typeface="宋体"/>
              <a:cs typeface="宋体"/>
            </a:endParaRPr>
          </a:p>
          <a:p>
            <a:pPr marL="12700" marR="5080">
              <a:lnSpc>
                <a:spcPct val="151000"/>
              </a:lnSpc>
              <a:spcBef>
                <a:spcPts val="480"/>
              </a:spcBef>
              <a:buSzPct val="97435"/>
              <a:buFont typeface="Wingdings"/>
              <a:buChar char=""/>
              <a:tabLst>
                <a:tab pos="215265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它首先使用源于主站点的数据拷贝，以及收到的来自主站点的日 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志记录执行恢复。</a:t>
            </a:r>
            <a:endParaRPr sz="1950">
              <a:latin typeface="宋体"/>
              <a:cs typeface="宋体"/>
            </a:endParaRPr>
          </a:p>
          <a:p>
            <a:pPr marL="12700" marR="5080">
              <a:lnSpc>
                <a:spcPct val="151000"/>
              </a:lnSpc>
              <a:spcBef>
                <a:spcPts val="515"/>
              </a:spcBef>
              <a:buSzPct val="97435"/>
              <a:buFont typeface="Wingdings"/>
              <a:buChar char=""/>
              <a:tabLst>
                <a:tab pos="215265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事实上，远程备份站点执行的恢复动作就是主站点要恢复时需要 </a:t>
            </a:r>
            <a:r>
              <a:rPr dirty="0" sz="1950" spc="50" b="1">
                <a:solidFill>
                  <a:srgbClr val="545472"/>
                </a:solidFill>
                <a:latin typeface="宋体"/>
                <a:cs typeface="宋体"/>
              </a:rPr>
              <a:t>执行的恢复动作。</a:t>
            </a:r>
            <a:endParaRPr sz="1950">
              <a:latin typeface="宋体"/>
              <a:cs typeface="宋体"/>
            </a:endParaRPr>
          </a:p>
          <a:p>
            <a:pPr marL="214629" indent="-202565">
              <a:lnSpc>
                <a:spcPct val="100000"/>
              </a:lnSpc>
              <a:spcBef>
                <a:spcPts val="1645"/>
              </a:spcBef>
              <a:buSzPct val="97435"/>
              <a:buFont typeface="Wingdings"/>
              <a:buChar char=""/>
              <a:tabLst>
                <a:tab pos="215265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一旦恢复执行完成，远程备份站点就开始处理事务。</a:t>
            </a:r>
            <a:endParaRPr baseline="1424" sz="292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2728" y="1742828"/>
            <a:ext cx="7413625" cy="2875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102127"/>
              <a:buFont typeface="Wingdings"/>
              <a:buChar char="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在设计一个远程备份系统时，有几个问题必须考虑</a:t>
            </a:r>
            <a:r>
              <a:rPr dirty="0" baseline="1182" sz="3525" spc="60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baseline="1182" sz="3525">
              <a:latin typeface="宋体"/>
              <a:cs typeface="宋体"/>
            </a:endParaRPr>
          </a:p>
          <a:p>
            <a:pPr lvl="1" marL="812800" indent="-342900">
              <a:lnSpc>
                <a:spcPct val="100000"/>
              </a:lnSpc>
              <a:spcBef>
                <a:spcPts val="2075"/>
              </a:spcBef>
              <a:buSzPct val="102127"/>
              <a:buFont typeface="Wingdings"/>
              <a:buChar char=""/>
              <a:tabLst>
                <a:tab pos="8128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故障检测</a:t>
            </a:r>
            <a:r>
              <a:rPr dirty="0" baseline="1182" sz="3525" spc="60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baseline="1182" sz="3525">
              <a:latin typeface="宋体"/>
              <a:cs typeface="宋体"/>
            </a:endParaRPr>
          </a:p>
          <a:p>
            <a:pPr lvl="1" marL="812800" indent="-342900">
              <a:lnSpc>
                <a:spcPct val="100000"/>
              </a:lnSpc>
              <a:spcBef>
                <a:spcPts val="2080"/>
              </a:spcBef>
              <a:buSzPct val="102127"/>
              <a:buFont typeface="Wingdings"/>
              <a:buChar char=""/>
              <a:tabLst>
                <a:tab pos="8128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控制权的移交</a:t>
            </a:r>
            <a:r>
              <a:rPr dirty="0" baseline="1182" sz="3525" spc="60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baseline="1182" sz="3525">
              <a:latin typeface="宋体"/>
              <a:cs typeface="宋体"/>
            </a:endParaRPr>
          </a:p>
          <a:p>
            <a:pPr lvl="1" marL="812800" indent="-342900">
              <a:lnSpc>
                <a:spcPct val="100000"/>
              </a:lnSpc>
              <a:spcBef>
                <a:spcPts val="2075"/>
              </a:spcBef>
              <a:buSzPct val="102127"/>
              <a:buFont typeface="Wingdings"/>
              <a:buChar char=""/>
              <a:tabLst>
                <a:tab pos="8128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恢复时间。</a:t>
            </a:r>
            <a:endParaRPr baseline="1182" sz="3525">
              <a:latin typeface="宋体"/>
              <a:cs typeface="宋体"/>
            </a:endParaRPr>
          </a:p>
          <a:p>
            <a:pPr lvl="1" marL="812800" indent="-342900">
              <a:lnSpc>
                <a:spcPct val="100000"/>
              </a:lnSpc>
              <a:spcBef>
                <a:spcPts val="2100"/>
              </a:spcBef>
              <a:buSzPct val="102127"/>
              <a:buFont typeface="Wingdings"/>
              <a:buChar char=""/>
              <a:tabLst>
                <a:tab pos="8128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提交时间。</a:t>
            </a:r>
            <a:endParaRPr baseline="1182" sz="352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1977" y="1333710"/>
            <a:ext cx="8234680" cy="327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solidFill>
                  <a:srgbClr val="892D5B"/>
                </a:solidFill>
                <a:latin typeface="宋体"/>
                <a:cs typeface="宋体"/>
              </a:rPr>
              <a:t>故障检</a:t>
            </a:r>
            <a:r>
              <a:rPr dirty="0" sz="2350" spc="40" b="1">
                <a:solidFill>
                  <a:srgbClr val="892D5B"/>
                </a:solidFill>
                <a:latin typeface="宋体"/>
                <a:cs typeface="宋体"/>
              </a:rPr>
              <a:t>测</a:t>
            </a:r>
            <a:endParaRPr sz="2350">
              <a:latin typeface="宋体"/>
              <a:cs typeface="宋体"/>
            </a:endParaRPr>
          </a:p>
          <a:p>
            <a:pPr marL="12700" marR="311150">
              <a:lnSpc>
                <a:spcPct val="154000"/>
              </a:lnSpc>
              <a:spcBef>
                <a:spcPts val="500"/>
              </a:spcBef>
              <a:buSzPct val="97872"/>
              <a:buFont typeface="Wingdings"/>
              <a:buChar char=""/>
              <a:tabLst>
                <a:tab pos="255904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对于远程备份系统而言，检测什么时候主站点发生故障是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很重要的。</a:t>
            </a:r>
            <a:endParaRPr sz="2350">
              <a:latin typeface="宋体"/>
              <a:cs typeface="宋体"/>
            </a:endParaRPr>
          </a:p>
          <a:p>
            <a:pPr marL="12700" marR="5080">
              <a:lnSpc>
                <a:spcPct val="149900"/>
              </a:lnSpc>
              <a:spcBef>
                <a:spcPts val="620"/>
              </a:spcBef>
              <a:buSzPct val="97872"/>
              <a:buFont typeface="Wingdings"/>
              <a:buChar char=""/>
              <a:tabLst>
                <a:tab pos="255904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通信线路故障会使远程备份站点误以为主站点已发生故障。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为避免这个问题，我们在主站点和备份站点之间维持几</a:t>
            </a:r>
            <a:r>
              <a:rPr dirty="0" sz="2350" spc="40" b="1">
                <a:solidFill>
                  <a:srgbClr val="545472"/>
                </a:solidFill>
                <a:latin typeface="宋体"/>
                <a:cs typeface="宋体"/>
              </a:rPr>
              <a:t>条</a:t>
            </a:r>
            <a:endParaRPr sz="23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具有独立故障模式的通信线路</a:t>
            </a:r>
            <a:r>
              <a:rPr dirty="0" sz="2350" spc="40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sz="2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8490" y="1474723"/>
            <a:ext cx="1854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控制权的移交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490" y="1910078"/>
            <a:ext cx="7685405" cy="28467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52800"/>
              </a:lnSpc>
              <a:spcBef>
                <a:spcPts val="70"/>
              </a:spcBef>
              <a:buSzPct val="97872"/>
              <a:buFont typeface="Wingdings"/>
              <a:buChar char=""/>
              <a:tabLst>
                <a:tab pos="255904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当主站点发生故障时，备份站点就接管处理并成为新的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主站点，当原来的主站点恢复后，它可以为远程备份站点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工作，抑或再次接管作为主站点</a:t>
            </a:r>
            <a:r>
              <a:rPr dirty="0" sz="2350" spc="40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sz="2350">
              <a:latin typeface="宋体"/>
              <a:cs typeface="宋体"/>
            </a:endParaRPr>
          </a:p>
          <a:p>
            <a:pPr marL="12700" marR="69850">
              <a:lnSpc>
                <a:spcPct val="149900"/>
              </a:lnSpc>
              <a:spcBef>
                <a:spcPts val="620"/>
              </a:spcBef>
              <a:buSzPct val="97872"/>
              <a:buFont typeface="Wingdings"/>
              <a:buChar char=""/>
              <a:tabLst>
                <a:tab pos="255904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在任意情况下，原主站点都必须收到一份在它故障期</a:t>
            </a:r>
            <a:r>
              <a:rPr dirty="0" baseline="1182" sz="3525" spc="44" b="1">
                <a:solidFill>
                  <a:srgbClr val="545472"/>
                </a:solidFill>
                <a:latin typeface="宋体"/>
                <a:cs typeface="宋体"/>
              </a:rPr>
              <a:t>间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备份站点上所执行更新的日志。</a:t>
            </a:r>
            <a:endParaRPr sz="2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5002" y="971803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恢复时间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002" y="1584850"/>
            <a:ext cx="8458835" cy="407225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55"/>
              </a:spcBef>
              <a:buSzPct val="97674"/>
              <a:buFont typeface="Wingdings"/>
              <a:buChar char=""/>
              <a:tabLst>
                <a:tab pos="235585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如果远程备份站点上的日志增长到很大，恢复就会花很长时间。</a:t>
            </a:r>
            <a:endParaRPr baseline="1291" sz="3225">
              <a:latin typeface="宋体"/>
              <a:cs typeface="宋体"/>
            </a:endParaRPr>
          </a:p>
          <a:p>
            <a:pPr algn="just" marL="12700" marR="288925">
              <a:lnSpc>
                <a:spcPct val="151700"/>
              </a:lnSpc>
              <a:spcBef>
                <a:spcPts val="505"/>
              </a:spcBef>
              <a:buSzPct val="97674"/>
              <a:buFont typeface="Wingdings"/>
              <a:buChar char=""/>
              <a:tabLst>
                <a:tab pos="235585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远程备份站点可以周期性处理它收到的</a:t>
            </a:r>
            <a:r>
              <a:rPr dirty="0" baseline="1291" sz="3225" spc="37" b="1">
                <a:solidFill>
                  <a:srgbClr val="545472"/>
                </a:solidFill>
                <a:latin typeface="宋体"/>
                <a:cs typeface="宋体"/>
              </a:rPr>
              <a:t>redo</a:t>
            </a: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日志，并执行一个检 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查点，从而日期中早期的部分可以删除。这样，远程备份站点接管 的延迟显著缩短。</a:t>
            </a:r>
            <a:endParaRPr sz="2150">
              <a:latin typeface="宋体"/>
              <a:cs typeface="宋体"/>
            </a:endParaRPr>
          </a:p>
          <a:p>
            <a:pPr marL="12700" marR="5080">
              <a:lnSpc>
                <a:spcPct val="151800"/>
              </a:lnSpc>
              <a:spcBef>
                <a:spcPts val="545"/>
              </a:spcBef>
              <a:buSzPct val="97674"/>
              <a:buFont typeface="Wingdings"/>
              <a:buChar char=""/>
              <a:tabLst>
                <a:tab pos="235585" algn="l"/>
              </a:tabLst>
            </a:pPr>
            <a:r>
              <a:rPr dirty="0" baseline="1291" sz="3225" spc="75" b="1">
                <a:solidFill>
                  <a:srgbClr val="545472"/>
                </a:solidFill>
                <a:latin typeface="宋体"/>
                <a:cs typeface="宋体"/>
              </a:rPr>
              <a:t>采用热备份配置可使用备份站点几乎能在一瞬间接管。在该配置 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中，运程备份站点不断处理到达的</a:t>
            </a:r>
            <a:r>
              <a:rPr dirty="0" sz="2150" spc="25" b="1">
                <a:solidFill>
                  <a:srgbClr val="545472"/>
                </a:solidFill>
                <a:latin typeface="宋体"/>
                <a:cs typeface="宋体"/>
              </a:rPr>
              <a:t>redo</a:t>
            </a: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日志记录，在本地进行更新。</a:t>
            </a:r>
            <a:endParaRPr sz="2150">
              <a:latin typeface="宋体"/>
              <a:cs typeface="宋体"/>
            </a:endParaRPr>
          </a:p>
          <a:p>
            <a:pPr marL="12700" marR="288925">
              <a:lnSpc>
                <a:spcPct val="150700"/>
              </a:lnSpc>
              <a:spcBef>
                <a:spcPts val="625"/>
              </a:spcBef>
            </a:pPr>
            <a:r>
              <a:rPr dirty="0" sz="2150" spc="50" b="1">
                <a:solidFill>
                  <a:srgbClr val="545472"/>
                </a:solidFill>
                <a:latin typeface="宋体"/>
                <a:cs typeface="宋体"/>
              </a:rPr>
              <a:t>一旦检测到主站点发生故障，备份站点就通过回滚未完成的事务来 完成恢复；然后做好处理新事务的准备。</a:t>
            </a:r>
            <a:endParaRPr sz="2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1490" y="898651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提交时间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490" y="1407667"/>
            <a:ext cx="8312150" cy="4972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291465">
              <a:lnSpc>
                <a:spcPct val="99400"/>
              </a:lnSpc>
              <a:spcBef>
                <a:spcPts val="110"/>
              </a:spcBef>
            </a:pPr>
            <a:r>
              <a:rPr dirty="0" sz="1800">
                <a:solidFill>
                  <a:srgbClr val="545472"/>
                </a:solidFill>
                <a:latin typeface="宋体"/>
                <a:cs typeface="宋体"/>
              </a:rPr>
              <a:t>为保证已提交事务的更新是持久的，只有在其日志记录到达备份站点之后才能宣 布该事务已提交。该延迟会导致等待事务提交的时间变长，因此某些系统允许较 低程度的持久性。持久性的程度可以按如下分类：</a:t>
            </a:r>
            <a:endParaRPr sz="1800">
              <a:latin typeface="宋体"/>
              <a:cs typeface="宋体"/>
            </a:endParaRPr>
          </a:p>
          <a:p>
            <a:pPr marL="12700" marR="209550">
              <a:lnSpc>
                <a:spcPct val="100000"/>
              </a:lnSpc>
              <a:spcBef>
                <a:spcPts val="545"/>
              </a:spcBef>
              <a:buSzPct val="97435"/>
              <a:buFont typeface="Wingdings"/>
              <a:buChar char=""/>
              <a:tabLst>
                <a:tab pos="215265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一方保险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：事务的提交日志记录一写入主站点的稳定存储器，事务就提 交。</a:t>
            </a:r>
            <a:endParaRPr sz="2000">
              <a:latin typeface="宋体"/>
              <a:cs typeface="宋体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390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 sz="1800">
                <a:solidFill>
                  <a:srgbClr val="545472"/>
                </a:solidFill>
                <a:latin typeface="宋体"/>
                <a:cs typeface="宋体"/>
              </a:rPr>
              <a:t>当备份站点接管处理时，已提交事务的更新可能还没有在备份站点执行，  好像丢失了更新。当主站点恢复后，丢失的更新不能直接并入，因为它可 能与后来在备份站点上执行的更新冲突。需人工干预恢复数据库一致状态。</a:t>
            </a:r>
            <a:endParaRPr sz="1800">
              <a:latin typeface="宋体"/>
              <a:cs typeface="宋体"/>
            </a:endParaRPr>
          </a:p>
          <a:p>
            <a:pPr marL="12700" marR="208279">
              <a:lnSpc>
                <a:spcPct val="100000"/>
              </a:lnSpc>
              <a:spcBef>
                <a:spcPts val="520"/>
              </a:spcBef>
              <a:buSzPct val="97435"/>
              <a:buFont typeface="Wingdings"/>
              <a:buChar char=""/>
              <a:tabLst>
                <a:tab pos="215265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两方强保险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：事务的提交日志记录一写入主站点和备份站点的稳定存储 器，事务就提交。</a:t>
            </a:r>
            <a:endParaRPr sz="2000">
              <a:latin typeface="宋体"/>
              <a:cs typeface="宋体"/>
            </a:endParaRPr>
          </a:p>
          <a:p>
            <a:pPr lvl="1" marL="755650" marR="233679" indent="-285750">
              <a:lnSpc>
                <a:spcPct val="101099"/>
              </a:lnSpc>
              <a:spcBef>
                <a:spcPts val="395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 sz="1800">
                <a:solidFill>
                  <a:srgbClr val="545472"/>
                </a:solidFill>
                <a:latin typeface="宋体"/>
                <a:cs typeface="宋体"/>
              </a:rPr>
              <a:t>如果其中一个站点停工，事务处理就无法进行，因此，更新丢失可能性很 小，但是可用性比单站点还低。</a:t>
            </a:r>
            <a:endParaRPr sz="1800">
              <a:latin typeface="宋体"/>
              <a:cs typeface="宋体"/>
            </a:endParaRPr>
          </a:p>
          <a:p>
            <a:pPr marL="12700" marR="209550">
              <a:lnSpc>
                <a:spcPct val="100000"/>
              </a:lnSpc>
              <a:spcBef>
                <a:spcPts val="450"/>
              </a:spcBef>
              <a:buSzPct val="97435"/>
              <a:buFont typeface="Wingdings"/>
              <a:buChar char=""/>
              <a:tabLst>
                <a:tab pos="215265" algn="l"/>
              </a:tabLst>
            </a:pPr>
            <a:r>
              <a:rPr dirty="0" baseline="1424" sz="2925" spc="75" b="1">
                <a:solidFill>
                  <a:srgbClr val="545472"/>
                </a:solidFill>
                <a:latin typeface="宋体"/>
                <a:cs typeface="宋体"/>
              </a:rPr>
              <a:t>两方保险</a:t>
            </a:r>
            <a:r>
              <a:rPr dirty="0" sz="2000">
                <a:solidFill>
                  <a:srgbClr val="545472"/>
                </a:solidFill>
                <a:latin typeface="宋体"/>
                <a:cs typeface="宋体"/>
              </a:rPr>
              <a:t>：如果主站点和备份站点都是活跃的，该机制与两方强保险机 制相同。如果只有主站点的活跃的，事务的提交日志记录一写入主站点 的稳定存储器，就允许事务提交。</a:t>
            </a:r>
            <a:endParaRPr sz="2000">
              <a:latin typeface="宋体"/>
              <a:cs typeface="宋体"/>
            </a:endParaRPr>
          </a:p>
          <a:p>
            <a:pPr lvl="1" marL="755650" indent="-285750">
              <a:lnSpc>
                <a:spcPct val="100000"/>
              </a:lnSpc>
              <a:spcBef>
                <a:spcPts val="390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 sz="1800">
                <a:solidFill>
                  <a:srgbClr val="545472"/>
                </a:solidFill>
                <a:latin typeface="宋体"/>
                <a:cs typeface="宋体"/>
              </a:rPr>
              <a:t>可用性较好，避免了更新丢失，提交稍慢，综合较佳方案。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41700" y="998220"/>
            <a:ext cx="2260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宋体"/>
                <a:cs typeface="宋体"/>
              </a:rPr>
              <a:t>思考问题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2080260"/>
            <a:ext cx="6870700" cy="236347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计算机硬盘是否一定不会出现问题？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如果出现问题，一般有什么问题？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计算机系统呢？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你的文件如何更安全？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67471" y="73152"/>
            <a:ext cx="1091183" cy="10027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03820" y="308480"/>
            <a:ext cx="415290" cy="454025"/>
          </a:xfrm>
          <a:custGeom>
            <a:avLst/>
            <a:gdLst/>
            <a:ahLst/>
            <a:cxnLst/>
            <a:rect l="l" t="t" r="r" b="b"/>
            <a:pathLst>
              <a:path w="415290" h="454025">
                <a:moveTo>
                  <a:pt x="188484" y="0"/>
                </a:moveTo>
                <a:lnTo>
                  <a:pt x="136544" y="10008"/>
                </a:lnTo>
                <a:lnTo>
                  <a:pt x="87056" y="30725"/>
                </a:lnTo>
                <a:lnTo>
                  <a:pt x="42979" y="62220"/>
                </a:lnTo>
                <a:lnTo>
                  <a:pt x="12163" y="106690"/>
                </a:lnTo>
                <a:lnTo>
                  <a:pt x="14925" y="115375"/>
                </a:lnTo>
                <a:lnTo>
                  <a:pt x="17839" y="117807"/>
                </a:lnTo>
                <a:lnTo>
                  <a:pt x="28383" y="122995"/>
                </a:lnTo>
                <a:lnTo>
                  <a:pt x="23464" y="141593"/>
                </a:lnTo>
                <a:lnTo>
                  <a:pt x="18347" y="161813"/>
                </a:lnTo>
                <a:lnTo>
                  <a:pt x="14584" y="179171"/>
                </a:lnTo>
                <a:lnTo>
                  <a:pt x="13785" y="188956"/>
                </a:lnTo>
                <a:lnTo>
                  <a:pt x="15407" y="195628"/>
                </a:lnTo>
                <a:lnTo>
                  <a:pt x="24328" y="203039"/>
                </a:lnTo>
                <a:lnTo>
                  <a:pt x="0" y="277894"/>
                </a:lnTo>
                <a:lnTo>
                  <a:pt x="21894" y="286048"/>
                </a:lnTo>
                <a:lnTo>
                  <a:pt x="18739" y="303256"/>
                </a:lnTo>
                <a:lnTo>
                  <a:pt x="16725" y="319770"/>
                </a:lnTo>
                <a:lnTo>
                  <a:pt x="25848" y="362756"/>
                </a:lnTo>
                <a:lnTo>
                  <a:pt x="116776" y="374244"/>
                </a:lnTo>
                <a:lnTo>
                  <a:pt x="111911" y="453547"/>
                </a:lnTo>
                <a:lnTo>
                  <a:pt x="300051" y="453547"/>
                </a:lnTo>
                <a:lnTo>
                  <a:pt x="296934" y="425441"/>
                </a:lnTo>
                <a:lnTo>
                  <a:pt x="296401" y="397127"/>
                </a:lnTo>
                <a:lnTo>
                  <a:pt x="298910" y="369230"/>
                </a:lnTo>
                <a:lnTo>
                  <a:pt x="304916" y="342375"/>
                </a:lnTo>
                <a:lnTo>
                  <a:pt x="346121" y="315883"/>
                </a:lnTo>
                <a:lnTo>
                  <a:pt x="377196" y="284940"/>
                </a:lnTo>
                <a:lnTo>
                  <a:pt x="380695" y="279376"/>
                </a:lnTo>
                <a:lnTo>
                  <a:pt x="249772" y="279376"/>
                </a:lnTo>
                <a:lnTo>
                  <a:pt x="244095" y="278636"/>
                </a:lnTo>
                <a:lnTo>
                  <a:pt x="241663" y="274188"/>
                </a:lnTo>
                <a:lnTo>
                  <a:pt x="239229" y="270483"/>
                </a:lnTo>
                <a:lnTo>
                  <a:pt x="240851" y="264554"/>
                </a:lnTo>
                <a:lnTo>
                  <a:pt x="244906" y="262330"/>
                </a:lnTo>
                <a:lnTo>
                  <a:pt x="250154" y="258625"/>
                </a:lnTo>
                <a:lnTo>
                  <a:pt x="235986" y="258625"/>
                </a:lnTo>
                <a:lnTo>
                  <a:pt x="231120" y="257143"/>
                </a:lnTo>
                <a:lnTo>
                  <a:pt x="228687" y="253437"/>
                </a:lnTo>
                <a:lnTo>
                  <a:pt x="226254" y="248990"/>
                </a:lnTo>
                <a:lnTo>
                  <a:pt x="227065" y="243801"/>
                </a:lnTo>
                <a:lnTo>
                  <a:pt x="231120" y="240837"/>
                </a:lnTo>
                <a:lnTo>
                  <a:pt x="256113" y="223791"/>
                </a:lnTo>
                <a:lnTo>
                  <a:pt x="226254" y="223791"/>
                </a:lnTo>
                <a:lnTo>
                  <a:pt x="208869" y="208724"/>
                </a:lnTo>
                <a:lnTo>
                  <a:pt x="187532" y="198869"/>
                </a:lnTo>
                <a:lnTo>
                  <a:pt x="166497" y="188875"/>
                </a:lnTo>
                <a:lnTo>
                  <a:pt x="150025" y="173392"/>
                </a:lnTo>
                <a:lnTo>
                  <a:pt x="143043" y="152258"/>
                </a:lnTo>
                <a:lnTo>
                  <a:pt x="143089" y="151899"/>
                </a:lnTo>
                <a:lnTo>
                  <a:pt x="88393" y="151899"/>
                </a:lnTo>
                <a:lnTo>
                  <a:pt x="88393" y="137817"/>
                </a:lnTo>
                <a:lnTo>
                  <a:pt x="144918" y="137817"/>
                </a:lnTo>
                <a:lnTo>
                  <a:pt x="145868" y="130499"/>
                </a:lnTo>
                <a:lnTo>
                  <a:pt x="157665" y="110546"/>
                </a:lnTo>
                <a:lnTo>
                  <a:pt x="157856" y="110395"/>
                </a:lnTo>
                <a:lnTo>
                  <a:pt x="129752" y="110395"/>
                </a:lnTo>
                <a:lnTo>
                  <a:pt x="99745" y="94831"/>
                </a:lnTo>
                <a:lnTo>
                  <a:pt x="107856" y="82972"/>
                </a:lnTo>
                <a:lnTo>
                  <a:pt x="384756" y="82972"/>
                </a:lnTo>
                <a:lnTo>
                  <a:pt x="382122" y="78526"/>
                </a:lnTo>
                <a:lnTo>
                  <a:pt x="158135" y="78526"/>
                </a:lnTo>
                <a:lnTo>
                  <a:pt x="141104" y="51103"/>
                </a:lnTo>
                <a:lnTo>
                  <a:pt x="154890" y="44433"/>
                </a:lnTo>
                <a:lnTo>
                  <a:pt x="201114" y="44433"/>
                </a:lnTo>
                <a:lnTo>
                  <a:pt x="201114" y="32575"/>
                </a:lnTo>
                <a:lnTo>
                  <a:pt x="332642" y="32575"/>
                </a:lnTo>
                <a:lnTo>
                  <a:pt x="324292" y="26737"/>
                </a:lnTo>
                <a:lnTo>
                  <a:pt x="287887" y="11822"/>
                </a:lnTo>
                <a:lnTo>
                  <a:pt x="239917" y="628"/>
                </a:lnTo>
                <a:lnTo>
                  <a:pt x="188484" y="0"/>
                </a:lnTo>
                <a:close/>
              </a:path>
              <a:path w="415290" h="454025">
                <a:moveTo>
                  <a:pt x="408701" y="221567"/>
                </a:moveTo>
                <a:lnTo>
                  <a:pt x="302483" y="221567"/>
                </a:lnTo>
                <a:lnTo>
                  <a:pt x="308160" y="223049"/>
                </a:lnTo>
                <a:lnTo>
                  <a:pt x="310593" y="226755"/>
                </a:lnTo>
                <a:lnTo>
                  <a:pt x="313027" y="231203"/>
                </a:lnTo>
                <a:lnTo>
                  <a:pt x="312215" y="236391"/>
                </a:lnTo>
                <a:lnTo>
                  <a:pt x="308160" y="239355"/>
                </a:lnTo>
                <a:lnTo>
                  <a:pt x="253827" y="276412"/>
                </a:lnTo>
                <a:lnTo>
                  <a:pt x="249772" y="279376"/>
                </a:lnTo>
                <a:lnTo>
                  <a:pt x="380695" y="279376"/>
                </a:lnTo>
                <a:lnTo>
                  <a:pt x="380986" y="278914"/>
                </a:lnTo>
                <a:lnTo>
                  <a:pt x="279574" y="278914"/>
                </a:lnTo>
                <a:lnTo>
                  <a:pt x="272808" y="277350"/>
                </a:lnTo>
                <a:lnTo>
                  <a:pt x="266802" y="274188"/>
                </a:lnTo>
                <a:lnTo>
                  <a:pt x="302483" y="249731"/>
                </a:lnTo>
                <a:lnTo>
                  <a:pt x="399033" y="249731"/>
                </a:lnTo>
                <a:lnTo>
                  <a:pt x="408701" y="221567"/>
                </a:lnTo>
                <a:close/>
              </a:path>
              <a:path w="415290" h="454025">
                <a:moveTo>
                  <a:pt x="399033" y="249731"/>
                </a:moveTo>
                <a:lnTo>
                  <a:pt x="302483" y="249731"/>
                </a:lnTo>
                <a:lnTo>
                  <a:pt x="304511" y="257235"/>
                </a:lnTo>
                <a:lnTo>
                  <a:pt x="303497" y="264739"/>
                </a:lnTo>
                <a:lnTo>
                  <a:pt x="299746" y="271410"/>
                </a:lnTo>
                <a:lnTo>
                  <a:pt x="293563" y="276412"/>
                </a:lnTo>
                <a:lnTo>
                  <a:pt x="286645" y="278671"/>
                </a:lnTo>
                <a:lnTo>
                  <a:pt x="279574" y="278914"/>
                </a:lnTo>
                <a:lnTo>
                  <a:pt x="380986" y="278914"/>
                </a:lnTo>
                <a:lnTo>
                  <a:pt x="398668" y="250794"/>
                </a:lnTo>
                <a:lnTo>
                  <a:pt x="399033" y="249731"/>
                </a:lnTo>
                <a:close/>
              </a:path>
              <a:path w="415290" h="454025">
                <a:moveTo>
                  <a:pt x="412511" y="200815"/>
                </a:moveTo>
                <a:lnTo>
                  <a:pt x="289509" y="200815"/>
                </a:lnTo>
                <a:lnTo>
                  <a:pt x="294374" y="201556"/>
                </a:lnTo>
                <a:lnTo>
                  <a:pt x="297618" y="206003"/>
                </a:lnTo>
                <a:lnTo>
                  <a:pt x="300051" y="209709"/>
                </a:lnTo>
                <a:lnTo>
                  <a:pt x="298429" y="215638"/>
                </a:lnTo>
                <a:lnTo>
                  <a:pt x="294374" y="217861"/>
                </a:lnTo>
                <a:lnTo>
                  <a:pt x="240851" y="255660"/>
                </a:lnTo>
                <a:lnTo>
                  <a:pt x="235986" y="258625"/>
                </a:lnTo>
                <a:lnTo>
                  <a:pt x="250154" y="258625"/>
                </a:lnTo>
                <a:lnTo>
                  <a:pt x="298429" y="224531"/>
                </a:lnTo>
                <a:lnTo>
                  <a:pt x="302483" y="221567"/>
                </a:lnTo>
                <a:lnTo>
                  <a:pt x="408701" y="221567"/>
                </a:lnTo>
                <a:lnTo>
                  <a:pt x="411062" y="214690"/>
                </a:lnTo>
                <a:lnTo>
                  <a:pt x="412511" y="200815"/>
                </a:lnTo>
                <a:close/>
              </a:path>
              <a:path w="415290" h="454025">
                <a:moveTo>
                  <a:pt x="386945" y="86667"/>
                </a:moveTo>
                <a:lnTo>
                  <a:pt x="202344" y="86667"/>
                </a:lnTo>
                <a:lnTo>
                  <a:pt x="227167" y="87327"/>
                </a:lnTo>
                <a:lnTo>
                  <a:pt x="249100" y="96186"/>
                </a:lnTo>
                <a:lnTo>
                  <a:pt x="265179" y="112619"/>
                </a:lnTo>
                <a:lnTo>
                  <a:pt x="271845" y="133545"/>
                </a:lnTo>
                <a:lnTo>
                  <a:pt x="271059" y="154956"/>
                </a:lnTo>
                <a:lnTo>
                  <a:pt x="269970" y="176507"/>
                </a:lnTo>
                <a:lnTo>
                  <a:pt x="275723" y="197850"/>
                </a:lnTo>
                <a:lnTo>
                  <a:pt x="226254" y="223791"/>
                </a:lnTo>
                <a:lnTo>
                  <a:pt x="256113" y="223791"/>
                </a:lnTo>
                <a:lnTo>
                  <a:pt x="285454" y="203780"/>
                </a:lnTo>
                <a:lnTo>
                  <a:pt x="289509" y="200815"/>
                </a:lnTo>
                <a:lnTo>
                  <a:pt x="412511" y="200815"/>
                </a:lnTo>
                <a:lnTo>
                  <a:pt x="414906" y="177874"/>
                </a:lnTo>
                <a:lnTo>
                  <a:pt x="410707" y="141535"/>
                </a:lnTo>
                <a:lnTo>
                  <a:pt x="399048" y="107092"/>
                </a:lnTo>
                <a:lnTo>
                  <a:pt x="386945" y="86667"/>
                </a:lnTo>
                <a:close/>
              </a:path>
              <a:path w="415290" h="454025">
                <a:moveTo>
                  <a:pt x="144918" y="137817"/>
                </a:moveTo>
                <a:lnTo>
                  <a:pt x="121641" y="137817"/>
                </a:lnTo>
                <a:lnTo>
                  <a:pt x="122453" y="151899"/>
                </a:lnTo>
                <a:lnTo>
                  <a:pt x="143089" y="151899"/>
                </a:lnTo>
                <a:lnTo>
                  <a:pt x="144918" y="137817"/>
                </a:lnTo>
                <a:close/>
              </a:path>
              <a:path w="415290" h="454025">
                <a:moveTo>
                  <a:pt x="384756" y="82972"/>
                </a:moveTo>
                <a:lnTo>
                  <a:pt x="107856" y="82972"/>
                </a:lnTo>
                <a:lnTo>
                  <a:pt x="137049" y="98537"/>
                </a:lnTo>
                <a:lnTo>
                  <a:pt x="129752" y="110395"/>
                </a:lnTo>
                <a:lnTo>
                  <a:pt x="157856" y="110395"/>
                </a:lnTo>
                <a:lnTo>
                  <a:pt x="177598" y="94831"/>
                </a:lnTo>
                <a:lnTo>
                  <a:pt x="202344" y="86667"/>
                </a:lnTo>
                <a:lnTo>
                  <a:pt x="386945" y="86667"/>
                </a:lnTo>
                <a:lnTo>
                  <a:pt x="384756" y="82972"/>
                </a:lnTo>
                <a:close/>
              </a:path>
              <a:path w="415290" h="454025">
                <a:moveTo>
                  <a:pt x="201114" y="44433"/>
                </a:moveTo>
                <a:lnTo>
                  <a:pt x="154890" y="44433"/>
                </a:lnTo>
                <a:lnTo>
                  <a:pt x="171921" y="71114"/>
                </a:lnTo>
                <a:lnTo>
                  <a:pt x="158135" y="78526"/>
                </a:lnTo>
                <a:lnTo>
                  <a:pt x="382122" y="78526"/>
                </a:lnTo>
                <a:lnTo>
                  <a:pt x="381243" y="77044"/>
                </a:lnTo>
                <a:lnTo>
                  <a:pt x="259504" y="77044"/>
                </a:lnTo>
                <a:lnTo>
                  <a:pt x="246528" y="70373"/>
                </a:lnTo>
                <a:lnTo>
                  <a:pt x="250670" y="63702"/>
                </a:lnTo>
                <a:lnTo>
                  <a:pt x="201114" y="63702"/>
                </a:lnTo>
                <a:lnTo>
                  <a:pt x="201114" y="44433"/>
                </a:lnTo>
                <a:close/>
              </a:path>
              <a:path w="415290" h="454025">
                <a:moveTo>
                  <a:pt x="347484" y="42951"/>
                </a:moveTo>
                <a:lnTo>
                  <a:pt x="263558" y="42951"/>
                </a:lnTo>
                <a:lnTo>
                  <a:pt x="276533" y="50362"/>
                </a:lnTo>
                <a:lnTo>
                  <a:pt x="259504" y="77044"/>
                </a:lnTo>
                <a:lnTo>
                  <a:pt x="381243" y="77044"/>
                </a:lnTo>
                <a:lnTo>
                  <a:pt x="380399" y="75618"/>
                </a:lnTo>
                <a:lnTo>
                  <a:pt x="355304" y="48418"/>
                </a:lnTo>
                <a:lnTo>
                  <a:pt x="347484" y="42951"/>
                </a:lnTo>
                <a:close/>
              </a:path>
              <a:path w="415290" h="454025">
                <a:moveTo>
                  <a:pt x="332642" y="32575"/>
                </a:moveTo>
                <a:lnTo>
                  <a:pt x="216523" y="32575"/>
                </a:lnTo>
                <a:lnTo>
                  <a:pt x="216523" y="63702"/>
                </a:lnTo>
                <a:lnTo>
                  <a:pt x="250670" y="63702"/>
                </a:lnTo>
                <a:lnTo>
                  <a:pt x="263558" y="42951"/>
                </a:lnTo>
                <a:lnTo>
                  <a:pt x="347484" y="42951"/>
                </a:lnTo>
                <a:lnTo>
                  <a:pt x="332642" y="32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1027" y="856996"/>
            <a:ext cx="7867650" cy="308864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221615">
              <a:lnSpc>
                <a:spcPct val="100000"/>
              </a:lnSpc>
              <a:spcBef>
                <a:spcPts val="555"/>
              </a:spcBef>
            </a:pPr>
            <a:r>
              <a:rPr dirty="0" sz="2800" b="1">
                <a:solidFill>
                  <a:srgbClr val="892D5B"/>
                </a:solidFill>
                <a:latin typeface="微软雅黑"/>
                <a:cs typeface="微软雅黑"/>
              </a:rPr>
              <a:t>恢复策略</a:t>
            </a:r>
            <a:endParaRPr sz="2800">
              <a:latin typeface="微软雅黑"/>
              <a:cs typeface="微软雅黑"/>
            </a:endParaRPr>
          </a:p>
          <a:p>
            <a:pPr marL="295275" indent="-283210">
              <a:lnSpc>
                <a:spcPct val="100000"/>
              </a:lnSpc>
              <a:spcBef>
                <a:spcPts val="45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针对不同故障类型，可采用不同的恢复策略。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2750" spc="20" b="1">
                <a:solidFill>
                  <a:srgbClr val="F39F5B"/>
                </a:solidFill>
                <a:latin typeface="宋体"/>
                <a:cs typeface="宋体"/>
              </a:rPr>
              <a:t>1.</a:t>
            </a:r>
            <a:r>
              <a:rPr dirty="0" sz="2750" spc="45" b="1">
                <a:solidFill>
                  <a:srgbClr val="F39F5B"/>
                </a:solidFill>
                <a:latin typeface="宋体"/>
                <a:cs typeface="宋体"/>
              </a:rPr>
              <a:t>事务故障恢复策略</a:t>
            </a:r>
            <a:endParaRPr sz="2750">
              <a:latin typeface="宋体"/>
              <a:cs typeface="宋体"/>
            </a:endParaRPr>
          </a:p>
          <a:p>
            <a:pPr algn="just" marL="12700" marR="5080" indent="19050">
              <a:lnSpc>
                <a:spcPct val="90200"/>
              </a:lnSpc>
              <a:spcBef>
                <a:spcPts val="705"/>
              </a:spcBef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事务故障是经常发生的，其一定发生在事务提交之 前。事务一旦提交，即使要撤销也不可能了。对于 事务故障，一般采取的恢复策略就是撤销该事务，  并释放其占有的资源。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5490" y="989942"/>
            <a:ext cx="7867650" cy="31788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just" marL="34925">
              <a:lnSpc>
                <a:spcPct val="100000"/>
              </a:lnSpc>
              <a:spcBef>
                <a:spcPts val="770"/>
              </a:spcBef>
            </a:pPr>
            <a:r>
              <a:rPr dirty="0" sz="2750" spc="15" b="1">
                <a:solidFill>
                  <a:srgbClr val="892D5B"/>
                </a:solidFill>
                <a:latin typeface="宋体"/>
                <a:cs typeface="宋体"/>
              </a:rPr>
              <a:t>2.</a:t>
            </a:r>
            <a:r>
              <a:rPr dirty="0" sz="2750" spc="30" b="1">
                <a:solidFill>
                  <a:srgbClr val="892D5B"/>
                </a:solidFill>
                <a:latin typeface="宋体"/>
                <a:cs typeface="宋体"/>
              </a:rPr>
              <a:t> </a:t>
            </a:r>
            <a:r>
              <a:rPr dirty="0" sz="2750" spc="45" b="1">
                <a:solidFill>
                  <a:srgbClr val="892D5B"/>
                </a:solidFill>
                <a:latin typeface="宋体"/>
                <a:cs typeface="宋体"/>
              </a:rPr>
              <a:t>系统崩溃恢复策略</a:t>
            </a:r>
            <a:endParaRPr sz="2750">
              <a:latin typeface="宋体"/>
              <a:cs typeface="宋体"/>
            </a:endParaRPr>
          </a:p>
          <a:p>
            <a:pPr algn="just" marL="12700" marR="5080" indent="19050">
              <a:lnSpc>
                <a:spcPct val="99600"/>
              </a:lnSpc>
              <a:spcBef>
                <a:spcPts val="705"/>
              </a:spcBef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系统崩溃不像事务故障这么频繁，但发生的可能性 还是很大。对于系统崩溃，一般采取的恢复策略是 重新启动操作系统和DBMS，恢复数据库到一致状态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（对未提交的事务进行撤销操作，对已提交的事务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ts val="3335"/>
              </a:lnSpc>
              <a:spcBef>
                <a:spcPts val="25"/>
              </a:spcBef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进行重做操作）。只有对当数据库恢复到一致状态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ts val="3335"/>
              </a:lnSpc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，才允许用户访问数据库。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20128" y="1073403"/>
            <a:ext cx="329755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微软雅黑"/>
                <a:cs typeface="微软雅黑"/>
              </a:rPr>
              <a:t>3.</a:t>
            </a:r>
            <a:r>
              <a:rPr dirty="0" sz="2800" spc="-85">
                <a:latin typeface="微软雅黑"/>
                <a:cs typeface="微软雅黑"/>
              </a:rPr>
              <a:t> </a:t>
            </a:r>
            <a:r>
              <a:rPr dirty="0" sz="2800">
                <a:latin typeface="微软雅黑"/>
                <a:cs typeface="微软雅黑"/>
              </a:rPr>
              <a:t>磁盘故障恢复策略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7902" y="1606803"/>
            <a:ext cx="7156450" cy="2227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 indent="19050">
              <a:lnSpc>
                <a:spcPct val="100400"/>
              </a:lnSpc>
              <a:spcBef>
                <a:spcPts val="85"/>
              </a:spcBef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在正常情况下，磁盘故障是很少发生的。对于 磁盘故障，一般采用的恢复策略是修复系统，  必要时更换磁盘，加载最近备份复本，再根据 日志文件中的日志记录重做最近备份复本以后 提交的所有事务</a:t>
            </a: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43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62426" y="1521151"/>
            <a:ext cx="2526030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>
                <a:solidFill>
                  <a:srgbClr val="545472"/>
                </a:solidFill>
              </a:rPr>
              <a:t>数据库恢复小结</a:t>
            </a:r>
            <a:endParaRPr sz="2750"/>
          </a:p>
        </p:txBody>
      </p:sp>
      <p:sp>
        <p:nvSpPr>
          <p:cNvPr id="11" name="object 11"/>
          <p:cNvSpPr txBox="1"/>
          <p:nvPr/>
        </p:nvSpPr>
        <p:spPr>
          <a:xfrm>
            <a:off x="618490" y="2043544"/>
            <a:ext cx="7541259" cy="32467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55600" marR="33020" indent="-342900">
              <a:lnSpc>
                <a:spcPct val="101299"/>
              </a:lnSpc>
              <a:spcBef>
                <a:spcPts val="50"/>
              </a:spcBef>
              <a:buSzPct val="101818"/>
              <a:buFont typeface="Tahoma"/>
              <a:buChar char="•"/>
              <a:tabLst>
                <a:tab pos="355600" algn="l"/>
              </a:tabLst>
            </a:pPr>
            <a:r>
              <a:rPr dirty="0" baseline="1010" sz="4125" spc="67" b="1">
                <a:solidFill>
                  <a:srgbClr val="545472"/>
                </a:solidFill>
                <a:latin typeface="宋体"/>
                <a:cs typeface="宋体"/>
              </a:rPr>
              <a:t>如果数据库只包含成功事务提交的结果，就说 </a:t>
            </a:r>
            <a:r>
              <a:rPr dirty="0" sz="2750" spc="45" b="1">
                <a:solidFill>
                  <a:srgbClr val="545472"/>
                </a:solidFill>
                <a:latin typeface="宋体"/>
                <a:cs typeface="宋体"/>
              </a:rPr>
              <a:t>数据库处于一致性状态。保证数据一致性是对 数据库的最基本的要求</a:t>
            </a:r>
            <a:r>
              <a:rPr dirty="0" sz="2750" spc="35" b="1">
                <a:solidFill>
                  <a:srgbClr val="545472"/>
                </a:solidFill>
                <a:latin typeface="宋体"/>
                <a:cs typeface="宋体"/>
              </a:rPr>
              <a:t>。</a:t>
            </a:r>
            <a:endParaRPr sz="275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545472"/>
              </a:buClr>
              <a:buFont typeface="Tahom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20"/>
              </a:spcBef>
              <a:buSzPct val="101818"/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solidFill>
                  <a:srgbClr val="545472"/>
                </a:solidFill>
                <a:latin typeface="宋体"/>
                <a:cs typeface="宋体"/>
              </a:rPr>
              <a:t>事务是数据库的逻辑工作单位</a:t>
            </a:r>
            <a:endParaRPr baseline="1010" sz="4125">
              <a:latin typeface="宋体"/>
              <a:cs typeface="宋体"/>
            </a:endParaRPr>
          </a:p>
          <a:p>
            <a:pPr marL="755650" marR="5080" indent="-285750">
              <a:lnSpc>
                <a:spcPts val="3250"/>
              </a:lnSpc>
              <a:spcBef>
                <a:spcPts val="955"/>
              </a:spcBef>
            </a:pPr>
            <a:r>
              <a:rPr dirty="0" sz="2800">
                <a:solidFill>
                  <a:srgbClr val="545472"/>
                </a:solidFill>
                <a:latin typeface="Tahoma"/>
                <a:cs typeface="Tahoma"/>
              </a:rPr>
              <a:t>–</a:t>
            </a:r>
            <a:r>
              <a:rPr dirty="0" sz="2800" spc="-175">
                <a:solidFill>
                  <a:srgbClr val="545472"/>
                </a:solidFill>
                <a:latin typeface="Tahoma"/>
                <a:cs typeface="Tahoma"/>
              </a:rPr>
              <a:t> </a:t>
            </a:r>
            <a:r>
              <a:rPr dirty="0" sz="2800" spc="-5" b="1">
                <a:solidFill>
                  <a:srgbClr val="545472"/>
                </a:solidFill>
                <a:latin typeface="Tahoma"/>
                <a:cs typeface="Tahoma"/>
              </a:rPr>
              <a:t>DBMS</a:t>
            </a:r>
            <a:r>
              <a:rPr dirty="0" baseline="1010" sz="4125" spc="67" b="1">
                <a:solidFill>
                  <a:srgbClr val="545472"/>
                </a:solidFill>
                <a:latin typeface="宋体"/>
                <a:cs typeface="宋体"/>
              </a:rPr>
              <a:t>保证系统中一切事务的原子性、一致 </a:t>
            </a:r>
            <a:r>
              <a:rPr dirty="0" sz="2750" spc="45" b="1">
                <a:solidFill>
                  <a:srgbClr val="545472"/>
                </a:solidFill>
                <a:latin typeface="宋体"/>
                <a:cs typeface="宋体"/>
              </a:rPr>
              <a:t>性、隔离性和持续</a:t>
            </a:r>
            <a:r>
              <a:rPr dirty="0" sz="2750" spc="35" b="1">
                <a:solidFill>
                  <a:srgbClr val="545472"/>
                </a:solidFill>
                <a:latin typeface="宋体"/>
                <a:cs typeface="宋体"/>
              </a:rPr>
              <a:t>性</a:t>
            </a:r>
            <a:endParaRPr sz="27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4540" y="2179827"/>
            <a:ext cx="7480300" cy="37776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2900">
              <a:lnSpc>
                <a:spcPts val="3290"/>
              </a:lnSpc>
              <a:spcBef>
                <a:spcPts val="265"/>
              </a:spcBef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DBMS必须对事务故障、系统故障和介质故障进 行恢复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45472"/>
              </a:buClr>
              <a:buFont typeface="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699"/>
              </a:lnSpc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恢复中最经常使用的技术：数据库转储和登记 日志文件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45472"/>
              </a:buClr>
              <a:buFont typeface="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699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恢复的基本原理：利用存储在后备副本、日志 文件和数据库镜像中的冗余数据来重建数据库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44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75652" y="1256719"/>
            <a:ext cx="7035800" cy="414591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常用恢复技术</a:t>
            </a:r>
            <a:endParaRPr sz="3200">
              <a:latin typeface="宋体"/>
              <a:cs typeface="宋体"/>
            </a:endParaRPr>
          </a:p>
          <a:p>
            <a:pPr lvl="1" marL="806450" indent="-336550">
              <a:lnSpc>
                <a:spcPct val="100000"/>
              </a:lnSpc>
              <a:spcBef>
                <a:spcPts val="760"/>
              </a:spcBef>
              <a:buChar char="•"/>
              <a:tabLst>
                <a:tab pos="80645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事务故障的恢复</a:t>
            </a:r>
            <a:endParaRPr sz="2800">
              <a:latin typeface="宋体"/>
              <a:cs typeface="宋体"/>
            </a:endParaRPr>
          </a:p>
          <a:p>
            <a:pPr lvl="2" marL="1155700" indent="-229235">
              <a:lnSpc>
                <a:spcPct val="100000"/>
              </a:lnSpc>
              <a:spcBef>
                <a:spcPts val="1345"/>
              </a:spcBef>
              <a:buChar char="•"/>
              <a:tabLst>
                <a:tab pos="11557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UNDO</a:t>
            </a:r>
            <a:endParaRPr sz="2800">
              <a:latin typeface="宋体"/>
              <a:cs typeface="宋体"/>
            </a:endParaRPr>
          </a:p>
          <a:p>
            <a:pPr lvl="1" marL="806450" indent="-336550">
              <a:lnSpc>
                <a:spcPct val="100000"/>
              </a:lnSpc>
              <a:spcBef>
                <a:spcPts val="1345"/>
              </a:spcBef>
              <a:buChar char="•"/>
              <a:tabLst>
                <a:tab pos="80645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系统故障的恢复</a:t>
            </a:r>
            <a:endParaRPr sz="2800">
              <a:latin typeface="宋体"/>
              <a:cs typeface="宋体"/>
            </a:endParaRPr>
          </a:p>
          <a:p>
            <a:pPr lvl="2" marL="1155700" indent="-229235">
              <a:lnSpc>
                <a:spcPct val="100000"/>
              </a:lnSpc>
              <a:spcBef>
                <a:spcPts val="1345"/>
              </a:spcBef>
              <a:buChar char="•"/>
              <a:tabLst>
                <a:tab pos="1155700" algn="l"/>
                <a:tab pos="2044064" algn="l"/>
                <a:tab pos="2399665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UNDO	+	REDO</a:t>
            </a:r>
            <a:endParaRPr sz="2800">
              <a:latin typeface="宋体"/>
              <a:cs typeface="宋体"/>
            </a:endParaRPr>
          </a:p>
          <a:p>
            <a:pPr lvl="1" marL="806450" indent="-336550">
              <a:lnSpc>
                <a:spcPct val="100000"/>
              </a:lnSpc>
              <a:spcBef>
                <a:spcPts val="1440"/>
              </a:spcBef>
              <a:buChar char="•"/>
              <a:tabLst>
                <a:tab pos="80645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介质故障的恢复</a:t>
            </a:r>
            <a:endParaRPr sz="2800">
              <a:latin typeface="宋体"/>
              <a:cs typeface="宋体"/>
            </a:endParaRPr>
          </a:p>
          <a:p>
            <a:pPr lvl="2" marL="1155700" indent="-229235">
              <a:lnSpc>
                <a:spcPct val="100000"/>
              </a:lnSpc>
              <a:spcBef>
                <a:spcPts val="1345"/>
              </a:spcBef>
              <a:buChar char="•"/>
              <a:tabLst>
                <a:tab pos="1155700" algn="l"/>
                <a:tab pos="5955665" algn="l"/>
                <a:tab pos="6311265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重装备份并恢复到一致性状态	+	REDO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45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40"/>
              <a:t>openGauss</a:t>
            </a:r>
            <a:r>
              <a:rPr dirty="0" spc="90"/>
              <a:t>数据库的日志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4965" y="1794644"/>
            <a:ext cx="8334375" cy="14719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80"/>
              </a:spcBef>
              <a:buSzPct val="102127"/>
              <a:buFont typeface=""/>
              <a:buChar char="•"/>
              <a:tabLst>
                <a:tab pos="3556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在数据库运行过程中，会出现大量日志，既有保证数据库</a:t>
            </a:r>
            <a:r>
              <a:rPr dirty="0" baseline="1182" sz="3525" spc="44" b="1">
                <a:solidFill>
                  <a:srgbClr val="545472"/>
                </a:solidFill>
                <a:latin typeface="宋体"/>
                <a:cs typeface="宋体"/>
              </a:rPr>
              <a:t>安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全可靠的</a:t>
            </a: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WAL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日志（预写式日志，也称为</a:t>
            </a:r>
            <a:r>
              <a:rPr dirty="0" sz="2350" spc="30" b="1">
                <a:solidFill>
                  <a:srgbClr val="545472"/>
                </a:solidFill>
                <a:latin typeface="宋体"/>
                <a:cs typeface="宋体"/>
              </a:rPr>
              <a:t>Xlog），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也有用于 </a:t>
            </a: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数据库日常维护的运行和操作日志等。在数据库发生故障时</a:t>
            </a:r>
            <a:endParaRPr sz="235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dirty="0" sz="2350" spc="50" b="1">
                <a:solidFill>
                  <a:srgbClr val="545472"/>
                </a:solidFill>
                <a:latin typeface="宋体"/>
                <a:cs typeface="宋体"/>
              </a:rPr>
              <a:t>，可以参考这些日志进行问题定位和数据库恢复的操作。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46</a:t>
            </a:r>
            <a:endParaRPr sz="1400">
              <a:latin typeface="宋体"/>
              <a:cs typeface="宋体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50862" y="3455987"/>
          <a:ext cx="8345805" cy="2656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285"/>
                <a:gridCol w="7038975"/>
              </a:tblGrid>
              <a:tr h="367980"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750" spc="50" b="1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检查项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2230">
                    <a:lnL w="38100">
                      <a:solidFill>
                        <a:srgbClr val="545472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750" spc="50" b="1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异常状态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22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545472"/>
                      </a:solidFill>
                      <a:prstDash val="solid"/>
                    </a:lnR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4134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系统日志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113030">
                    <a:lnL w="38100">
                      <a:solidFill>
                        <a:srgbClr val="545472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数据库系统进程运行时产生的日志，记录系统进程的异常信息。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1130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545472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37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操作日志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95250">
                    <a:lnL w="38100">
                      <a:solidFill>
                        <a:srgbClr val="545472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通过客户端工具（例如gs_guc）操作数据库时产生的日志。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952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545472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136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Trace日志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180340">
                    <a:lnL w="38100">
                      <a:solidFill>
                        <a:srgbClr val="545472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33350">
                        <a:lnSpc>
                          <a:spcPts val="1900"/>
                        </a:lnSpc>
                        <a:spcBef>
                          <a:spcPts val="540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打开数据库的调试开关后，会记录大量的Trace日志。这些日志可以用来分析 数据库的异常信息。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545472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黑匣子日志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3810">
                    <a:lnL w="38100">
                      <a:solidFill>
                        <a:srgbClr val="545472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89535" marR="234950">
                        <a:lnSpc>
                          <a:spcPts val="1900"/>
                        </a:lnSpc>
                        <a:spcBef>
                          <a:spcPts val="550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数据库系统崩溃的时候，通过故障现场堆、栈信息可以分析出故障发生时的 进程上下文，方便故障定位。黑匣子具有在系统崩溃时，dump出进程和线程 的堆、栈、寄存器信息的功能。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545472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40"/>
              <a:t>openGauss</a:t>
            </a:r>
            <a:r>
              <a:rPr dirty="0" spc="90"/>
              <a:t>数据库的日志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47</a:t>
            </a:r>
            <a:endParaRPr sz="1400">
              <a:latin typeface="宋体"/>
              <a:cs typeface="宋体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1937" y="1728787"/>
          <a:ext cx="8636000" cy="2152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0"/>
                <a:gridCol w="7285355"/>
              </a:tblGrid>
              <a:tr h="379571"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750" spc="50" b="1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检查项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7310">
                    <a:lnL w="38100">
                      <a:solidFill>
                        <a:srgbClr val="545472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750" spc="50" b="1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异常状态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731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545472"/>
                      </a:solidFill>
                      <a:prstDash val="solid"/>
                    </a:lnR>
                    <a:lnT w="38100">
                      <a:solidFill>
                        <a:srgbClr val="545472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58150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审计日志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182245">
                    <a:lnL w="38100">
                      <a:solidFill>
                        <a:srgbClr val="545472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78130">
                        <a:lnSpc>
                          <a:spcPts val="1900"/>
                        </a:lnSpc>
                        <a:spcBef>
                          <a:spcPts val="555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开启数据库审计功能后，将数据库用户的某些操作记录在日志中，这些日志称 为审计日志。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545472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150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WAL日志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180340">
                    <a:lnL w="38100">
                      <a:solidFill>
                        <a:srgbClr val="545472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7813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又称为REDO日志，在数据库异常损坏时，可以利用WAL日志进行恢复。由于WAL 日志的重要性，所以需要经常备份这些日志。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58419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545472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150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性能日志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180975">
                    <a:lnL w="38100">
                      <a:solidFill>
                        <a:srgbClr val="545472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74930">
                        <a:lnSpc>
                          <a:spcPts val="1900"/>
                        </a:lnSpc>
                        <a:spcBef>
                          <a:spcPts val="545"/>
                        </a:spcBef>
                      </a:pPr>
                      <a:r>
                        <a:rPr dirty="0" sz="1600">
                          <a:solidFill>
                            <a:srgbClr val="545472"/>
                          </a:solidFill>
                          <a:latin typeface="宋体"/>
                          <a:cs typeface="宋体"/>
                        </a:rPr>
                        <a:t>数据库系统在运行时检测物理资源的运行状态的日志，在对外部资源进行访问 时的性能检测，包括磁盘、OBS、HadoopopenGauss等外部资源的访问检测信息。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545472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4547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62300" y="998220"/>
            <a:ext cx="28194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宋体"/>
                <a:cs typeface="宋体"/>
              </a:rPr>
              <a:t>课堂小测试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2106826"/>
            <a:ext cx="2946400" cy="3824604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&lt;T0,start&gt;</a:t>
            </a:r>
            <a:endParaRPr sz="235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&lt;T0,A,1000,800&gt;</a:t>
            </a:r>
            <a:endParaRPr sz="235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&lt;T1,start&gt;</a:t>
            </a:r>
            <a:endParaRPr sz="235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&lt;T0,B,2000,1600&gt;</a:t>
            </a:r>
            <a:endParaRPr sz="235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&lt;T1,C,700,600&gt;</a:t>
            </a:r>
            <a:endParaRPr sz="235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dirty="0" sz="2350" spc="25" b="1">
                <a:solidFill>
                  <a:srgbClr val="545472"/>
                </a:solidFill>
                <a:latin typeface="宋体"/>
                <a:cs typeface="宋体"/>
              </a:rPr>
              <a:t>&lt;T0,commit&gt;</a:t>
            </a:r>
            <a:endParaRPr sz="23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如何进行恢复？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67471" y="73152"/>
            <a:ext cx="1091183" cy="10027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03820" y="308480"/>
            <a:ext cx="415290" cy="454025"/>
          </a:xfrm>
          <a:custGeom>
            <a:avLst/>
            <a:gdLst/>
            <a:ahLst/>
            <a:cxnLst/>
            <a:rect l="l" t="t" r="r" b="b"/>
            <a:pathLst>
              <a:path w="415290" h="454025">
                <a:moveTo>
                  <a:pt x="188484" y="0"/>
                </a:moveTo>
                <a:lnTo>
                  <a:pt x="136544" y="10008"/>
                </a:lnTo>
                <a:lnTo>
                  <a:pt x="87056" y="30725"/>
                </a:lnTo>
                <a:lnTo>
                  <a:pt x="42979" y="62220"/>
                </a:lnTo>
                <a:lnTo>
                  <a:pt x="12163" y="106690"/>
                </a:lnTo>
                <a:lnTo>
                  <a:pt x="14925" y="115375"/>
                </a:lnTo>
                <a:lnTo>
                  <a:pt x="17839" y="117807"/>
                </a:lnTo>
                <a:lnTo>
                  <a:pt x="28383" y="122995"/>
                </a:lnTo>
                <a:lnTo>
                  <a:pt x="23464" y="141593"/>
                </a:lnTo>
                <a:lnTo>
                  <a:pt x="18347" y="161813"/>
                </a:lnTo>
                <a:lnTo>
                  <a:pt x="14584" y="179171"/>
                </a:lnTo>
                <a:lnTo>
                  <a:pt x="13785" y="188956"/>
                </a:lnTo>
                <a:lnTo>
                  <a:pt x="15407" y="195628"/>
                </a:lnTo>
                <a:lnTo>
                  <a:pt x="24328" y="203039"/>
                </a:lnTo>
                <a:lnTo>
                  <a:pt x="0" y="277894"/>
                </a:lnTo>
                <a:lnTo>
                  <a:pt x="21894" y="286048"/>
                </a:lnTo>
                <a:lnTo>
                  <a:pt x="18739" y="303256"/>
                </a:lnTo>
                <a:lnTo>
                  <a:pt x="16725" y="319770"/>
                </a:lnTo>
                <a:lnTo>
                  <a:pt x="25848" y="362756"/>
                </a:lnTo>
                <a:lnTo>
                  <a:pt x="116776" y="374244"/>
                </a:lnTo>
                <a:lnTo>
                  <a:pt x="111911" y="453547"/>
                </a:lnTo>
                <a:lnTo>
                  <a:pt x="300051" y="453547"/>
                </a:lnTo>
                <a:lnTo>
                  <a:pt x="296934" y="425441"/>
                </a:lnTo>
                <a:lnTo>
                  <a:pt x="296401" y="397127"/>
                </a:lnTo>
                <a:lnTo>
                  <a:pt x="298910" y="369230"/>
                </a:lnTo>
                <a:lnTo>
                  <a:pt x="304916" y="342375"/>
                </a:lnTo>
                <a:lnTo>
                  <a:pt x="346121" y="315883"/>
                </a:lnTo>
                <a:lnTo>
                  <a:pt x="377196" y="284940"/>
                </a:lnTo>
                <a:lnTo>
                  <a:pt x="380695" y="279376"/>
                </a:lnTo>
                <a:lnTo>
                  <a:pt x="249772" y="279376"/>
                </a:lnTo>
                <a:lnTo>
                  <a:pt x="244095" y="278636"/>
                </a:lnTo>
                <a:lnTo>
                  <a:pt x="241663" y="274188"/>
                </a:lnTo>
                <a:lnTo>
                  <a:pt x="239229" y="270483"/>
                </a:lnTo>
                <a:lnTo>
                  <a:pt x="240851" y="264554"/>
                </a:lnTo>
                <a:lnTo>
                  <a:pt x="244906" y="262330"/>
                </a:lnTo>
                <a:lnTo>
                  <a:pt x="250154" y="258625"/>
                </a:lnTo>
                <a:lnTo>
                  <a:pt x="235986" y="258625"/>
                </a:lnTo>
                <a:lnTo>
                  <a:pt x="231120" y="257143"/>
                </a:lnTo>
                <a:lnTo>
                  <a:pt x="228687" y="253437"/>
                </a:lnTo>
                <a:lnTo>
                  <a:pt x="226254" y="248990"/>
                </a:lnTo>
                <a:lnTo>
                  <a:pt x="227065" y="243801"/>
                </a:lnTo>
                <a:lnTo>
                  <a:pt x="231120" y="240837"/>
                </a:lnTo>
                <a:lnTo>
                  <a:pt x="256113" y="223791"/>
                </a:lnTo>
                <a:lnTo>
                  <a:pt x="226254" y="223791"/>
                </a:lnTo>
                <a:lnTo>
                  <a:pt x="208869" y="208724"/>
                </a:lnTo>
                <a:lnTo>
                  <a:pt x="187532" y="198869"/>
                </a:lnTo>
                <a:lnTo>
                  <a:pt x="166497" y="188875"/>
                </a:lnTo>
                <a:lnTo>
                  <a:pt x="150025" y="173392"/>
                </a:lnTo>
                <a:lnTo>
                  <a:pt x="143043" y="152258"/>
                </a:lnTo>
                <a:lnTo>
                  <a:pt x="143089" y="151899"/>
                </a:lnTo>
                <a:lnTo>
                  <a:pt x="88393" y="151899"/>
                </a:lnTo>
                <a:lnTo>
                  <a:pt x="88393" y="137817"/>
                </a:lnTo>
                <a:lnTo>
                  <a:pt x="144918" y="137817"/>
                </a:lnTo>
                <a:lnTo>
                  <a:pt x="145868" y="130499"/>
                </a:lnTo>
                <a:lnTo>
                  <a:pt x="157665" y="110546"/>
                </a:lnTo>
                <a:lnTo>
                  <a:pt x="157856" y="110395"/>
                </a:lnTo>
                <a:lnTo>
                  <a:pt x="129752" y="110395"/>
                </a:lnTo>
                <a:lnTo>
                  <a:pt x="99745" y="94831"/>
                </a:lnTo>
                <a:lnTo>
                  <a:pt x="107856" y="82972"/>
                </a:lnTo>
                <a:lnTo>
                  <a:pt x="384756" y="82972"/>
                </a:lnTo>
                <a:lnTo>
                  <a:pt x="382122" y="78526"/>
                </a:lnTo>
                <a:lnTo>
                  <a:pt x="158135" y="78526"/>
                </a:lnTo>
                <a:lnTo>
                  <a:pt x="141104" y="51103"/>
                </a:lnTo>
                <a:lnTo>
                  <a:pt x="154890" y="44433"/>
                </a:lnTo>
                <a:lnTo>
                  <a:pt x="201114" y="44433"/>
                </a:lnTo>
                <a:lnTo>
                  <a:pt x="201114" y="32575"/>
                </a:lnTo>
                <a:lnTo>
                  <a:pt x="332642" y="32575"/>
                </a:lnTo>
                <a:lnTo>
                  <a:pt x="324292" y="26737"/>
                </a:lnTo>
                <a:lnTo>
                  <a:pt x="287887" y="11822"/>
                </a:lnTo>
                <a:lnTo>
                  <a:pt x="239917" y="628"/>
                </a:lnTo>
                <a:lnTo>
                  <a:pt x="188484" y="0"/>
                </a:lnTo>
                <a:close/>
              </a:path>
              <a:path w="415290" h="454025">
                <a:moveTo>
                  <a:pt x="408701" y="221567"/>
                </a:moveTo>
                <a:lnTo>
                  <a:pt x="302483" y="221567"/>
                </a:lnTo>
                <a:lnTo>
                  <a:pt x="308160" y="223049"/>
                </a:lnTo>
                <a:lnTo>
                  <a:pt x="310593" y="226755"/>
                </a:lnTo>
                <a:lnTo>
                  <a:pt x="313027" y="231203"/>
                </a:lnTo>
                <a:lnTo>
                  <a:pt x="312215" y="236391"/>
                </a:lnTo>
                <a:lnTo>
                  <a:pt x="308160" y="239355"/>
                </a:lnTo>
                <a:lnTo>
                  <a:pt x="253827" y="276412"/>
                </a:lnTo>
                <a:lnTo>
                  <a:pt x="249772" y="279376"/>
                </a:lnTo>
                <a:lnTo>
                  <a:pt x="380695" y="279376"/>
                </a:lnTo>
                <a:lnTo>
                  <a:pt x="380986" y="278914"/>
                </a:lnTo>
                <a:lnTo>
                  <a:pt x="279574" y="278914"/>
                </a:lnTo>
                <a:lnTo>
                  <a:pt x="272808" y="277350"/>
                </a:lnTo>
                <a:lnTo>
                  <a:pt x="266802" y="274188"/>
                </a:lnTo>
                <a:lnTo>
                  <a:pt x="302483" y="249731"/>
                </a:lnTo>
                <a:lnTo>
                  <a:pt x="399033" y="249731"/>
                </a:lnTo>
                <a:lnTo>
                  <a:pt x="408701" y="221567"/>
                </a:lnTo>
                <a:close/>
              </a:path>
              <a:path w="415290" h="454025">
                <a:moveTo>
                  <a:pt x="399033" y="249731"/>
                </a:moveTo>
                <a:lnTo>
                  <a:pt x="302483" y="249731"/>
                </a:lnTo>
                <a:lnTo>
                  <a:pt x="304511" y="257235"/>
                </a:lnTo>
                <a:lnTo>
                  <a:pt x="303497" y="264739"/>
                </a:lnTo>
                <a:lnTo>
                  <a:pt x="299746" y="271410"/>
                </a:lnTo>
                <a:lnTo>
                  <a:pt x="293563" y="276412"/>
                </a:lnTo>
                <a:lnTo>
                  <a:pt x="286645" y="278671"/>
                </a:lnTo>
                <a:lnTo>
                  <a:pt x="279574" y="278914"/>
                </a:lnTo>
                <a:lnTo>
                  <a:pt x="380986" y="278914"/>
                </a:lnTo>
                <a:lnTo>
                  <a:pt x="398668" y="250794"/>
                </a:lnTo>
                <a:lnTo>
                  <a:pt x="399033" y="249731"/>
                </a:lnTo>
                <a:close/>
              </a:path>
              <a:path w="415290" h="454025">
                <a:moveTo>
                  <a:pt x="412511" y="200815"/>
                </a:moveTo>
                <a:lnTo>
                  <a:pt x="289509" y="200815"/>
                </a:lnTo>
                <a:lnTo>
                  <a:pt x="294374" y="201556"/>
                </a:lnTo>
                <a:lnTo>
                  <a:pt x="297618" y="206003"/>
                </a:lnTo>
                <a:lnTo>
                  <a:pt x="300051" y="209709"/>
                </a:lnTo>
                <a:lnTo>
                  <a:pt x="298429" y="215638"/>
                </a:lnTo>
                <a:lnTo>
                  <a:pt x="294374" y="217861"/>
                </a:lnTo>
                <a:lnTo>
                  <a:pt x="240851" y="255660"/>
                </a:lnTo>
                <a:lnTo>
                  <a:pt x="235986" y="258625"/>
                </a:lnTo>
                <a:lnTo>
                  <a:pt x="250154" y="258625"/>
                </a:lnTo>
                <a:lnTo>
                  <a:pt x="298429" y="224531"/>
                </a:lnTo>
                <a:lnTo>
                  <a:pt x="302483" y="221567"/>
                </a:lnTo>
                <a:lnTo>
                  <a:pt x="408701" y="221567"/>
                </a:lnTo>
                <a:lnTo>
                  <a:pt x="411062" y="214690"/>
                </a:lnTo>
                <a:lnTo>
                  <a:pt x="412511" y="200815"/>
                </a:lnTo>
                <a:close/>
              </a:path>
              <a:path w="415290" h="454025">
                <a:moveTo>
                  <a:pt x="386945" y="86667"/>
                </a:moveTo>
                <a:lnTo>
                  <a:pt x="202344" y="86667"/>
                </a:lnTo>
                <a:lnTo>
                  <a:pt x="227167" y="87327"/>
                </a:lnTo>
                <a:lnTo>
                  <a:pt x="249100" y="96186"/>
                </a:lnTo>
                <a:lnTo>
                  <a:pt x="265179" y="112619"/>
                </a:lnTo>
                <a:lnTo>
                  <a:pt x="271845" y="133545"/>
                </a:lnTo>
                <a:lnTo>
                  <a:pt x="271059" y="154956"/>
                </a:lnTo>
                <a:lnTo>
                  <a:pt x="269970" y="176507"/>
                </a:lnTo>
                <a:lnTo>
                  <a:pt x="275723" y="197850"/>
                </a:lnTo>
                <a:lnTo>
                  <a:pt x="226254" y="223791"/>
                </a:lnTo>
                <a:lnTo>
                  <a:pt x="256113" y="223791"/>
                </a:lnTo>
                <a:lnTo>
                  <a:pt x="285454" y="203780"/>
                </a:lnTo>
                <a:lnTo>
                  <a:pt x="289509" y="200815"/>
                </a:lnTo>
                <a:lnTo>
                  <a:pt x="412511" y="200815"/>
                </a:lnTo>
                <a:lnTo>
                  <a:pt x="414906" y="177874"/>
                </a:lnTo>
                <a:lnTo>
                  <a:pt x="410707" y="141535"/>
                </a:lnTo>
                <a:lnTo>
                  <a:pt x="399048" y="107092"/>
                </a:lnTo>
                <a:lnTo>
                  <a:pt x="386945" y="86667"/>
                </a:lnTo>
                <a:close/>
              </a:path>
              <a:path w="415290" h="454025">
                <a:moveTo>
                  <a:pt x="144918" y="137817"/>
                </a:moveTo>
                <a:lnTo>
                  <a:pt x="121641" y="137817"/>
                </a:lnTo>
                <a:lnTo>
                  <a:pt x="122453" y="151899"/>
                </a:lnTo>
                <a:lnTo>
                  <a:pt x="143089" y="151899"/>
                </a:lnTo>
                <a:lnTo>
                  <a:pt x="144918" y="137817"/>
                </a:lnTo>
                <a:close/>
              </a:path>
              <a:path w="415290" h="454025">
                <a:moveTo>
                  <a:pt x="384756" y="82972"/>
                </a:moveTo>
                <a:lnTo>
                  <a:pt x="107856" y="82972"/>
                </a:lnTo>
                <a:lnTo>
                  <a:pt x="137049" y="98537"/>
                </a:lnTo>
                <a:lnTo>
                  <a:pt x="129752" y="110395"/>
                </a:lnTo>
                <a:lnTo>
                  <a:pt x="157856" y="110395"/>
                </a:lnTo>
                <a:lnTo>
                  <a:pt x="177598" y="94831"/>
                </a:lnTo>
                <a:lnTo>
                  <a:pt x="202344" y="86667"/>
                </a:lnTo>
                <a:lnTo>
                  <a:pt x="386945" y="86667"/>
                </a:lnTo>
                <a:lnTo>
                  <a:pt x="384756" y="82972"/>
                </a:lnTo>
                <a:close/>
              </a:path>
              <a:path w="415290" h="454025">
                <a:moveTo>
                  <a:pt x="201114" y="44433"/>
                </a:moveTo>
                <a:lnTo>
                  <a:pt x="154890" y="44433"/>
                </a:lnTo>
                <a:lnTo>
                  <a:pt x="171921" y="71114"/>
                </a:lnTo>
                <a:lnTo>
                  <a:pt x="158135" y="78526"/>
                </a:lnTo>
                <a:lnTo>
                  <a:pt x="382122" y="78526"/>
                </a:lnTo>
                <a:lnTo>
                  <a:pt x="381243" y="77044"/>
                </a:lnTo>
                <a:lnTo>
                  <a:pt x="259504" y="77044"/>
                </a:lnTo>
                <a:lnTo>
                  <a:pt x="246528" y="70373"/>
                </a:lnTo>
                <a:lnTo>
                  <a:pt x="250670" y="63702"/>
                </a:lnTo>
                <a:lnTo>
                  <a:pt x="201114" y="63702"/>
                </a:lnTo>
                <a:lnTo>
                  <a:pt x="201114" y="44433"/>
                </a:lnTo>
                <a:close/>
              </a:path>
              <a:path w="415290" h="454025">
                <a:moveTo>
                  <a:pt x="347484" y="42951"/>
                </a:moveTo>
                <a:lnTo>
                  <a:pt x="263558" y="42951"/>
                </a:lnTo>
                <a:lnTo>
                  <a:pt x="276533" y="50362"/>
                </a:lnTo>
                <a:lnTo>
                  <a:pt x="259504" y="77044"/>
                </a:lnTo>
                <a:lnTo>
                  <a:pt x="381243" y="77044"/>
                </a:lnTo>
                <a:lnTo>
                  <a:pt x="380399" y="75618"/>
                </a:lnTo>
                <a:lnTo>
                  <a:pt x="355304" y="48418"/>
                </a:lnTo>
                <a:lnTo>
                  <a:pt x="347484" y="42951"/>
                </a:lnTo>
                <a:close/>
              </a:path>
              <a:path w="415290" h="454025">
                <a:moveTo>
                  <a:pt x="332642" y="32575"/>
                </a:moveTo>
                <a:lnTo>
                  <a:pt x="216523" y="32575"/>
                </a:lnTo>
                <a:lnTo>
                  <a:pt x="216523" y="63702"/>
                </a:lnTo>
                <a:lnTo>
                  <a:pt x="250670" y="63702"/>
                </a:lnTo>
                <a:lnTo>
                  <a:pt x="263558" y="42951"/>
                </a:lnTo>
                <a:lnTo>
                  <a:pt x="347484" y="42951"/>
                </a:lnTo>
                <a:lnTo>
                  <a:pt x="332642" y="32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74990" y="6585204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545472"/>
                </a:solidFill>
                <a:latin typeface="宋体"/>
                <a:cs typeface="宋体"/>
              </a:rPr>
              <a:t>49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730"/>
              </a:spcBef>
              <a:buSzPct val="101818"/>
              <a:buFont typeface=""/>
              <a:buChar char="•"/>
              <a:tabLst>
                <a:tab pos="621665" algn="l"/>
                <a:tab pos="622300" algn="l"/>
              </a:tabLst>
            </a:pPr>
            <a:r>
              <a:rPr dirty="0" baseline="1010" sz="4125" spc="67"/>
              <a:t>基本知识</a:t>
            </a:r>
            <a:r>
              <a:rPr dirty="0" baseline="1010" sz="4125" spc="52"/>
              <a:t>：</a:t>
            </a:r>
            <a:endParaRPr baseline="1010" sz="4125"/>
          </a:p>
          <a:p>
            <a:pPr lvl="1" marL="1079500" indent="-609600">
              <a:lnSpc>
                <a:spcPct val="100000"/>
              </a:lnSpc>
              <a:spcBef>
                <a:spcPts val="600"/>
              </a:spcBef>
              <a:buSzPct val="102127"/>
              <a:buFont typeface=""/>
              <a:buChar char="•"/>
              <a:tabLst>
                <a:tab pos="1078865" algn="l"/>
                <a:tab pos="10795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故障的种</a:t>
            </a:r>
            <a:r>
              <a:rPr dirty="0" baseline="1182" sz="3525" spc="60" b="1">
                <a:solidFill>
                  <a:srgbClr val="545472"/>
                </a:solidFill>
                <a:latin typeface="宋体"/>
                <a:cs typeface="宋体"/>
              </a:rPr>
              <a:t>类</a:t>
            </a:r>
            <a:endParaRPr baseline="1182" sz="3525">
              <a:latin typeface="宋体"/>
              <a:cs typeface="宋体"/>
            </a:endParaRPr>
          </a:p>
          <a:p>
            <a:pPr lvl="1" marL="1079500" indent="-609600">
              <a:lnSpc>
                <a:spcPct val="100000"/>
              </a:lnSpc>
              <a:spcBef>
                <a:spcPts val="685"/>
              </a:spcBef>
              <a:buSzPct val="102127"/>
              <a:buFont typeface=""/>
              <a:buChar char="•"/>
              <a:tabLst>
                <a:tab pos="1078865" algn="l"/>
                <a:tab pos="10795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日志</a:t>
            </a:r>
            <a:endParaRPr baseline="1182" sz="3525">
              <a:latin typeface="宋体"/>
              <a:cs typeface="宋体"/>
            </a:endParaRPr>
          </a:p>
          <a:p>
            <a:pPr lvl="1" marL="1079500" indent="-609600">
              <a:lnSpc>
                <a:spcPct val="100000"/>
              </a:lnSpc>
              <a:spcBef>
                <a:spcPts val="565"/>
              </a:spcBef>
              <a:buSzPct val="102127"/>
              <a:buFont typeface=""/>
              <a:buChar char="•"/>
              <a:tabLst>
                <a:tab pos="1078865" algn="l"/>
                <a:tab pos="1079500" algn="l"/>
              </a:tabLst>
            </a:pPr>
            <a:r>
              <a:rPr dirty="0" baseline="1182" sz="3525" spc="37" b="1">
                <a:solidFill>
                  <a:srgbClr val="545472"/>
                </a:solidFill>
                <a:latin typeface="宋体"/>
                <a:cs typeface="宋体"/>
              </a:rPr>
              <a:t>redo</a:t>
            </a: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、</a:t>
            </a:r>
            <a:r>
              <a:rPr dirty="0" baseline="1182" sz="3525" spc="37" b="1">
                <a:solidFill>
                  <a:srgbClr val="545472"/>
                </a:solidFill>
                <a:latin typeface="宋体"/>
                <a:cs typeface="宋体"/>
              </a:rPr>
              <a:t>undo</a:t>
            </a:r>
            <a:endParaRPr baseline="1182" sz="3525">
              <a:latin typeface="宋体"/>
              <a:cs typeface="宋体"/>
            </a:endParaRPr>
          </a:p>
          <a:p>
            <a:pPr lvl="1" marL="1079500" indent="-609600">
              <a:lnSpc>
                <a:spcPct val="100000"/>
              </a:lnSpc>
              <a:spcBef>
                <a:spcPts val="685"/>
              </a:spcBef>
              <a:buSzPct val="102127"/>
              <a:buFont typeface=""/>
              <a:buChar char="•"/>
              <a:tabLst>
                <a:tab pos="1078865" algn="l"/>
                <a:tab pos="10795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远程备份系统</a:t>
            </a:r>
            <a:endParaRPr baseline="1182" sz="3525">
              <a:latin typeface="宋体"/>
              <a:cs typeface="宋体"/>
            </a:endParaRPr>
          </a:p>
          <a:p>
            <a:pPr marL="622300" indent="-609600">
              <a:lnSpc>
                <a:spcPct val="100000"/>
              </a:lnSpc>
              <a:spcBef>
                <a:spcPts val="690"/>
              </a:spcBef>
              <a:buSzPct val="101818"/>
              <a:buFont typeface=""/>
              <a:buChar char="•"/>
              <a:tabLst>
                <a:tab pos="621665" algn="l"/>
                <a:tab pos="622300" algn="l"/>
              </a:tabLst>
            </a:pPr>
            <a:r>
              <a:rPr dirty="0" baseline="1010" sz="4125" spc="67"/>
              <a:t>扩展学习</a:t>
            </a:r>
            <a:r>
              <a:rPr dirty="0" baseline="1010" sz="4125" spc="52"/>
              <a:t>：</a:t>
            </a:r>
            <a:endParaRPr baseline="1010" sz="4125"/>
          </a:p>
          <a:p>
            <a:pPr lvl="1" marL="1079500" indent="-609600">
              <a:lnSpc>
                <a:spcPct val="100000"/>
              </a:lnSpc>
              <a:spcBef>
                <a:spcPts val="700"/>
              </a:spcBef>
              <a:buSzPct val="102127"/>
              <a:buFont typeface=""/>
              <a:buChar char="•"/>
              <a:tabLst>
                <a:tab pos="1078865" algn="l"/>
                <a:tab pos="1079500" algn="l"/>
              </a:tabLst>
            </a:pP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学习</a:t>
            </a:r>
            <a:r>
              <a:rPr dirty="0" baseline="1182" sz="3525" spc="37" b="1">
                <a:solidFill>
                  <a:srgbClr val="545472"/>
                </a:solidFill>
                <a:latin typeface="宋体"/>
                <a:cs typeface="宋体"/>
              </a:rPr>
              <a:t>openGauss</a:t>
            </a:r>
            <a:r>
              <a:rPr dirty="0" baseline="1182" sz="3525" spc="75" b="1">
                <a:solidFill>
                  <a:srgbClr val="545472"/>
                </a:solidFill>
                <a:latin typeface="宋体"/>
                <a:cs typeface="宋体"/>
              </a:rPr>
              <a:t>的日志系统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027" y="4346955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•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0628" y="4250290"/>
            <a:ext cx="3987800" cy="99631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750" spc="45" b="1">
                <a:solidFill>
                  <a:srgbClr val="545472"/>
                </a:solidFill>
                <a:latin typeface="宋体"/>
                <a:cs typeface="宋体"/>
              </a:rPr>
              <a:t>作</a:t>
            </a:r>
            <a:r>
              <a:rPr dirty="0" sz="2750" spc="35" b="1">
                <a:solidFill>
                  <a:srgbClr val="545472"/>
                </a:solidFill>
                <a:latin typeface="宋体"/>
                <a:cs typeface="宋体"/>
              </a:rPr>
              <a:t>业</a:t>
            </a:r>
            <a:endParaRPr sz="275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685"/>
              </a:spcBef>
              <a:tabLst>
                <a:tab pos="2450465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第16章习题：	16.2,16.4.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8490" y="119379"/>
            <a:ext cx="32258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0">
                <a:solidFill>
                  <a:srgbClr val="545472"/>
                </a:solidFill>
                <a:latin typeface="黑体"/>
                <a:cs typeface="黑体"/>
              </a:rPr>
              <a:t>课程总结与作业安排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4640" y="1513523"/>
            <a:ext cx="8718550" cy="296481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系统可能发生的故障有很多种，每种故障需要不同的处理方法。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350" spc="50" b="1">
                <a:solidFill>
                  <a:srgbClr val="F39F5B"/>
                </a:solidFill>
                <a:latin typeface="宋体"/>
                <a:cs typeface="宋体"/>
              </a:rPr>
              <a:t>一、事务故障</a:t>
            </a:r>
            <a:endParaRPr sz="23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有两种错误可能造成事务执行失败：</a:t>
            </a:r>
            <a:endParaRPr sz="2400">
              <a:latin typeface="宋体"/>
              <a:cs typeface="宋体"/>
            </a:endParaRPr>
          </a:p>
          <a:p>
            <a:pPr marL="469900" marR="5080" indent="-457200">
              <a:lnSpc>
                <a:spcPct val="1008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dirty="0" baseline="1182" sz="3525" spc="75" b="1">
                <a:solidFill>
                  <a:srgbClr val="F39F5B"/>
                </a:solidFill>
                <a:latin typeface="宋体"/>
                <a:cs typeface="宋体"/>
              </a:rPr>
              <a:t>逻辑错误</a:t>
            </a: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：事务由于某些内部条件而无法继续正常执行，这样 的内部条件如非法输入、找不到数据、溢出或超出资源限制。</a:t>
            </a:r>
            <a:endParaRPr sz="2400">
              <a:latin typeface="宋体"/>
              <a:cs typeface="宋体"/>
            </a:endParaRPr>
          </a:p>
          <a:p>
            <a:pPr marL="469900" marR="5080" indent="-457200">
              <a:lnSpc>
                <a:spcPct val="100800"/>
              </a:lnSpc>
              <a:spcBef>
                <a:spcPts val="505"/>
              </a:spcBef>
              <a:buAutoNum type="arabicPeriod"/>
              <a:tabLst>
                <a:tab pos="469900" algn="l"/>
              </a:tabLst>
            </a:pPr>
            <a:r>
              <a:rPr dirty="0" baseline="1182" sz="3525" spc="75" b="1">
                <a:solidFill>
                  <a:srgbClr val="F39F5B"/>
                </a:solidFill>
                <a:latin typeface="宋体"/>
                <a:cs typeface="宋体"/>
              </a:rPr>
              <a:t>系统错误</a:t>
            </a: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：系统进入一种不良状态（如死锁），结果事务无法 继续正常执行，但该事务可以在以后的某个时间重新执行。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9752" y="298195"/>
            <a:ext cx="7988300" cy="62103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2400" b="1">
                <a:solidFill>
                  <a:srgbClr val="F39F5B"/>
                </a:solidFill>
                <a:latin typeface="微软雅黑"/>
                <a:cs typeface="微软雅黑"/>
              </a:rPr>
              <a:t>二、系统故障</a:t>
            </a:r>
            <a:endParaRPr sz="2400">
              <a:latin typeface="微软雅黑"/>
              <a:cs typeface="微软雅黑"/>
            </a:endParaRPr>
          </a:p>
          <a:p>
            <a:pPr algn="just" marL="355600" marR="5080" indent="-342900">
              <a:lnSpc>
                <a:spcPct val="1008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硬件故障，或者是数据库系统或操作系统的漏洞，导致易 失性存储器内容的丢失，并使得事务处理停止，而非易失 性存储器仍完好无损。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ct val="99400"/>
              </a:lnSpc>
              <a:spcBef>
                <a:spcPts val="5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硬件错误和软件漏洞导致系统终止，而不破坏非易失性存 储器内容的假设称为故障-停止假设。设计良好的系统在 硬件和软件层有大量的内部检查，一旦错误发生就会将系 统停止。因此，故障-停止假设是合理的。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350" spc="50" b="1">
                <a:solidFill>
                  <a:srgbClr val="F39F5B"/>
                </a:solidFill>
                <a:latin typeface="宋体"/>
                <a:cs typeface="宋体"/>
              </a:rPr>
              <a:t>三、磁盘故障</a:t>
            </a:r>
            <a:endParaRPr sz="2350">
              <a:latin typeface="宋体"/>
              <a:cs typeface="宋体"/>
            </a:endParaRPr>
          </a:p>
          <a:p>
            <a:pPr marL="355600" marR="5080">
              <a:lnSpc>
                <a:spcPct val="102499"/>
              </a:lnSpc>
              <a:spcBef>
                <a:spcPts val="1575"/>
              </a:spcBef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在数据传送操作过程中由于磁头损坏或故障造成磁盘块上 的内容丢失。其他磁盘上的数据拷贝，或三级介质（如 DVD或磁带）上的归档备份可用于从这种故障中恢复。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350" spc="50" b="1">
                <a:solidFill>
                  <a:srgbClr val="F39F5B"/>
                </a:solidFill>
                <a:latin typeface="宋体"/>
                <a:cs typeface="宋体"/>
              </a:rPr>
              <a:t>四、其他故障</a:t>
            </a:r>
            <a:endParaRPr sz="2350">
              <a:latin typeface="宋体"/>
              <a:cs typeface="宋体"/>
            </a:endParaRPr>
          </a:p>
          <a:p>
            <a:pPr marL="355600" marR="43815" indent="-342900">
              <a:lnSpc>
                <a:spcPct val="100000"/>
              </a:lnSpc>
              <a:spcBef>
                <a:spcPts val="570"/>
              </a:spcBef>
            </a:pPr>
            <a:r>
              <a:rPr dirty="0" sz="2400">
                <a:solidFill>
                  <a:srgbClr val="545472"/>
                </a:solidFill>
                <a:latin typeface="宋体"/>
                <a:cs typeface="宋体"/>
              </a:rPr>
              <a:t>天灾（地震或火灾等自然灾害），人祸（人为破坏机房或数 据），间谍或黑客攻击，等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1036828"/>
            <a:ext cx="7835900" cy="25400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940"/>
              </a:spcBef>
            </a:pPr>
            <a:r>
              <a:rPr dirty="0" sz="2800" b="1">
                <a:solidFill>
                  <a:srgbClr val="6699FF"/>
                </a:solidFill>
                <a:latin typeface="微软雅黑"/>
                <a:cs typeface="微软雅黑"/>
              </a:rPr>
              <a:t>系统如何从故障中恢复</a:t>
            </a:r>
            <a:endParaRPr sz="2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首先需要确定用于存储数据的设备的故障方式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其次，考虑这些故障方式对数据库内容的影响</a:t>
            </a:r>
            <a:endParaRPr sz="2800">
              <a:latin typeface="宋体"/>
              <a:cs typeface="宋体"/>
            </a:endParaRPr>
          </a:p>
          <a:p>
            <a:pPr marL="355600" marR="5080" indent="-342900">
              <a:lnSpc>
                <a:spcPts val="3290"/>
              </a:lnSpc>
              <a:spcBef>
                <a:spcPts val="82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solidFill>
                  <a:srgbClr val="545472"/>
                </a:solidFill>
                <a:latin typeface="宋体"/>
                <a:cs typeface="宋体"/>
              </a:rPr>
              <a:t>最后提出在故障发生后仍保证数据库一致性以及 事务原子性的恢复算法。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2590" y="2025396"/>
            <a:ext cx="7683500" cy="15798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40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如果想要恢复到故障发生前的状态，就必 须知道当时的状态。那么如何实现呢？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545472"/>
                </a:solidFill>
                <a:latin typeface="宋体"/>
                <a:cs typeface="宋体"/>
              </a:rPr>
              <a:t>引入日志记录数据库中所有修改。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4437" y="596900"/>
            <a:ext cx="238125" cy="1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99099" y="426318"/>
            <a:ext cx="222944" cy="14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9897" y="94601"/>
            <a:ext cx="1757064" cy="3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18137" y="461962"/>
            <a:ext cx="821927" cy="27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6682" y="296913"/>
            <a:ext cx="825625" cy="18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6646" y="381000"/>
            <a:ext cx="1247353" cy="336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81331"/>
            <a:ext cx="9143999" cy="12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11739" y="844803"/>
            <a:ext cx="11925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0">
                <a:latin typeface="微软雅黑"/>
                <a:cs typeface="微软雅黑"/>
              </a:rPr>
              <a:t>日</a:t>
            </a:r>
            <a:r>
              <a:rPr dirty="0" sz="4000" spc="-95" b="0">
                <a:latin typeface="微软雅黑"/>
                <a:cs typeface="微软雅黑"/>
              </a:rPr>
              <a:t> </a:t>
            </a:r>
            <a:r>
              <a:rPr dirty="0" sz="4000" b="0">
                <a:latin typeface="微软雅黑"/>
                <a:cs typeface="微软雅黑"/>
              </a:rPr>
              <a:t>志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153" y="2012187"/>
            <a:ext cx="8299450" cy="37045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100330">
              <a:lnSpc>
                <a:spcPct val="99600"/>
              </a:lnSpc>
              <a:spcBef>
                <a:spcPts val="110"/>
              </a:spcBef>
            </a:pPr>
            <a:r>
              <a:rPr dirty="0" sz="2800">
                <a:solidFill>
                  <a:srgbClr val="545472"/>
                </a:solidFill>
                <a:latin typeface="华文宋体"/>
                <a:cs typeface="华文宋体"/>
              </a:rPr>
              <a:t>为了保证在发⽣故障以后，数据库系统能恢复到和故 障发⽣之前⼀致的状态，必须记录数据库中的所有修 改。</a:t>
            </a:r>
            <a:endParaRPr sz="2800">
              <a:latin typeface="华文宋体"/>
              <a:cs typeface="华文宋体"/>
            </a:endParaRPr>
          </a:p>
          <a:p>
            <a:pPr marL="390525" indent="-283210">
              <a:lnSpc>
                <a:spcPts val="3335"/>
              </a:lnSpc>
              <a:spcBef>
                <a:spcPts val="745"/>
              </a:spcBef>
              <a:buSzPct val="96428"/>
              <a:buFont typeface="Wingdings"/>
              <a:buChar char=""/>
              <a:tabLst>
                <a:tab pos="391160" algn="l"/>
              </a:tabLst>
            </a:pPr>
            <a:r>
              <a:rPr dirty="0" sz="2800">
                <a:solidFill>
                  <a:srgbClr val="545472"/>
                </a:solidFill>
                <a:latin typeface="华文宋体"/>
                <a:cs typeface="华文宋体"/>
              </a:rPr>
              <a:t>⽇志是最常⽤的⽤于记录数据库修改的结构，它是</a:t>
            </a:r>
            <a:endParaRPr sz="2800">
              <a:latin typeface="华文宋体"/>
              <a:cs typeface="华文宋体"/>
            </a:endParaRPr>
          </a:p>
          <a:p>
            <a:pPr marL="107950">
              <a:lnSpc>
                <a:spcPts val="3335"/>
              </a:lnSpc>
            </a:pPr>
            <a:r>
              <a:rPr dirty="0" sz="2800">
                <a:solidFill>
                  <a:srgbClr val="545472"/>
                </a:solidFill>
                <a:latin typeface="华文宋体"/>
                <a:cs typeface="华文宋体"/>
              </a:rPr>
              <a:t>⽇志记录的序列，记录了数据库中的所有更新活动。</a:t>
            </a:r>
            <a:endParaRPr sz="2800">
              <a:latin typeface="华文宋体"/>
              <a:cs typeface="华文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imes New Roman"/>
              <a:cs typeface="Times New Roman"/>
            </a:endParaRPr>
          </a:p>
          <a:p>
            <a:pPr marL="107950" marR="78105">
              <a:lnSpc>
                <a:spcPct val="101400"/>
              </a:lnSpc>
              <a:buSzPct val="96428"/>
              <a:buFont typeface="Wingdings"/>
              <a:buChar char=""/>
              <a:tabLst>
                <a:tab pos="391160" algn="l"/>
              </a:tabLst>
            </a:pPr>
            <a:r>
              <a:rPr dirty="0" sz="2800">
                <a:solidFill>
                  <a:srgbClr val="545472"/>
                </a:solidFill>
                <a:latin typeface="华文宋体"/>
                <a:cs typeface="华文宋体"/>
              </a:rPr>
              <a:t>为了从系统故障和磁盘故障中恢复时能使⽤⽇志记 录，</a:t>
            </a:r>
            <a:r>
              <a:rPr dirty="0" baseline="1010" sz="4125" spc="67" b="1">
                <a:solidFill>
                  <a:srgbClr val="F39F5B"/>
                </a:solidFill>
                <a:latin typeface="华文宋体"/>
                <a:cs typeface="华文宋体"/>
              </a:rPr>
              <a:t>⽇志必须存放在稳定存储器中</a:t>
            </a:r>
            <a:r>
              <a:rPr dirty="0" sz="2800">
                <a:solidFill>
                  <a:srgbClr val="545472"/>
                </a:solidFill>
                <a:latin typeface="华文宋体"/>
                <a:cs typeface="华文宋体"/>
              </a:rPr>
              <a:t>。</a:t>
            </a:r>
            <a:endParaRPr sz="2800">
              <a:latin typeface="华文宋体"/>
              <a:cs typeface="华文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2022-06-06T14:13:46Z</dcterms:created>
  <dcterms:modified xsi:type="dcterms:W3CDTF">2022-06-06T14:13:46Z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2022-05-24T00:00:00Z</vt:filetime>
  </property>
  <property fmtid="{D5CDD505-2E9C-101B-9397-08002B2CF9AE}" pid="3" name="LastSaved">
    <vt:filetime>2022-06-06T00:00:00Z</vt:filetime>
  </property>
</Properties>
</file>