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892D5B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545472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892D5B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892D5B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8401" y="1002952"/>
            <a:ext cx="1707197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892D5B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6655" y="3387212"/>
            <a:ext cx="4250689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545472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Relationship Id="rId11" Type="http://schemas.openxmlformats.org/officeDocument/2006/relationships/image" Target="../media/image2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Relationship Id="rId9" Type="http://schemas.openxmlformats.org/officeDocument/2006/relationships/image" Target="../media/image3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Relationship Id="rId9" Type="http://schemas.openxmlformats.org/officeDocument/2006/relationships/image" Target="../media/image3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Relationship Id="rId11" Type="http://schemas.openxmlformats.org/officeDocument/2006/relationships/image" Target="../media/image3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Relationship Id="rId9" Type="http://schemas.openxmlformats.org/officeDocument/2006/relationships/image" Target="../media/image4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4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4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4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47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5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5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Relationship Id="rId9" Type="http://schemas.openxmlformats.org/officeDocument/2006/relationships/image" Target="../media/image1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Relationship Id="rId9" Type="http://schemas.openxmlformats.org/officeDocument/2006/relationships/image" Target="../media/image20.jpg"/><Relationship Id="rId10" Type="http://schemas.openxmlformats.org/officeDocument/2006/relationships/image" Target="../media/image21.png"/><Relationship Id="rId11" Type="http://schemas.openxmlformats.org/officeDocument/2006/relationships/image" Target="../media/image22.jpg"/><Relationship Id="rId12" Type="http://schemas.openxmlformats.org/officeDocument/2006/relationships/image" Target="../media/image23.jpg"/><Relationship Id="rId13" Type="http://schemas.openxmlformats.org/officeDocument/2006/relationships/image" Target="../media/image24.jpg"/><Relationship Id="rId14" Type="http://schemas.openxmlformats.org/officeDocument/2006/relationships/image" Target="../media/image2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144780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1447799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1447799"/>
            <a:ext cx="2673250" cy="729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20447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18741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1542402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19097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17447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18288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55952" y="6432803"/>
            <a:ext cx="1225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2080" y="2395727"/>
            <a:ext cx="2243327" cy="1121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80944" y="2395727"/>
            <a:ext cx="3206496" cy="11216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04339" y="2518155"/>
            <a:ext cx="41433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latin typeface="微软雅黑"/>
                <a:cs typeface="微软雅黑"/>
              </a:rPr>
              <a:t>D</a:t>
            </a:r>
            <a:r>
              <a:rPr dirty="0" sz="4000">
                <a:latin typeface="微软雅黑"/>
                <a:cs typeface="微软雅黑"/>
              </a:rPr>
              <a:t>BMS的体系结构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7102" y="5131308"/>
            <a:ext cx="31483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94EAD"/>
                </a:solidFill>
                <a:latin typeface="微软雅黑"/>
                <a:cs typeface="微软雅黑"/>
              </a:rPr>
              <a:t>单</a:t>
            </a:r>
            <a:r>
              <a:rPr dirty="0" sz="2000" spc="-90">
                <a:solidFill>
                  <a:srgbClr val="494EAD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494EAD"/>
                </a:solidFill>
                <a:latin typeface="微软雅黑"/>
                <a:cs typeface="微软雅黑"/>
              </a:rPr>
              <a:t>位：</a:t>
            </a:r>
            <a:r>
              <a:rPr dirty="0" sz="2000">
                <a:solidFill>
                  <a:srgbClr val="0066FF"/>
                </a:solidFill>
                <a:latin typeface="微软雅黑"/>
                <a:cs typeface="微软雅黑"/>
              </a:rPr>
              <a:t>重庆大学计算机学院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83915" y="1009396"/>
            <a:ext cx="26828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微软雅黑"/>
                <a:cs typeface="微软雅黑"/>
              </a:rPr>
              <a:t>客户/服务器系统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827" y="1711662"/>
            <a:ext cx="4624705" cy="1010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客户</a:t>
            </a: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/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服务器系统，简称</a:t>
            </a: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C/S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系统。</a:t>
            </a:r>
            <a:endParaRPr sz="23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C/S</a:t>
            </a: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系统的通用结构：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4587" y="3175000"/>
            <a:ext cx="6854824" cy="21399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4490" y="742694"/>
            <a:ext cx="8489950" cy="496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350" indent="-342900">
              <a:lnSpc>
                <a:spcPct val="154700"/>
              </a:lnSpc>
              <a:spcBef>
                <a:spcPts val="100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在客户</a:t>
            </a: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/</a:t>
            </a: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服务器结构的数据库系统中，数据处理任务被划分为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两部分：</a:t>
            </a:r>
            <a:endParaRPr sz="2350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1805"/>
              </a:spcBef>
              <a:buSzPct val="102564"/>
              <a:buFont typeface="Wingdings"/>
              <a:buChar char=""/>
              <a:tabLst>
                <a:tab pos="75565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一部分运行在客户端，另一部分运行在服务器端。</a:t>
            </a:r>
            <a:endParaRPr baseline="1424" sz="2925">
              <a:latin typeface="宋体"/>
              <a:cs typeface="宋体"/>
            </a:endParaRPr>
          </a:p>
          <a:p>
            <a:pPr lvl="1" marL="755650" marR="58419" indent="-285750">
              <a:lnSpc>
                <a:spcPct val="152800"/>
              </a:lnSpc>
              <a:spcBef>
                <a:spcPts val="530"/>
              </a:spcBef>
              <a:buSzPct val="102564"/>
              <a:buFont typeface="Wingdings"/>
              <a:buChar char=""/>
              <a:tabLst>
                <a:tab pos="75565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划分的方案可以有多种，一种常用的方案是：客户端负责应用处理，  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数据库服务器完成</a:t>
            </a:r>
            <a:r>
              <a:rPr dirty="0" sz="1950" spc="25" b="1">
                <a:solidFill>
                  <a:srgbClr val="545472"/>
                </a:solidFill>
                <a:latin typeface="宋体"/>
                <a:cs typeface="宋体"/>
              </a:rPr>
              <a:t>DBMS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的核心功能。</a:t>
            </a:r>
            <a:endParaRPr sz="1950">
              <a:latin typeface="宋体"/>
              <a:cs typeface="宋体"/>
            </a:endParaRPr>
          </a:p>
          <a:p>
            <a:pPr marL="355600" marR="5080" indent="-342900">
              <a:lnSpc>
                <a:spcPct val="151300"/>
              </a:lnSpc>
              <a:spcBef>
                <a:spcPts val="545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在</a:t>
            </a: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C/S</a:t>
            </a: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结构中，客户端软件和服务器端软件可以运行在一台计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算机上，但大多是分别运行在网络中不同的计算机上。</a:t>
            </a:r>
            <a:endParaRPr sz="2350">
              <a:latin typeface="宋体"/>
              <a:cs typeface="宋体"/>
            </a:endParaRPr>
          </a:p>
          <a:p>
            <a:pPr marL="355600" marR="156845" indent="-342900">
              <a:lnSpc>
                <a:spcPct val="154700"/>
              </a:lnSpc>
              <a:spcBef>
                <a:spcPts val="560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客户端软件一般运行在</a:t>
            </a: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PC</a:t>
            </a: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上，服务器端软件可以运行在从</a:t>
            </a: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PC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机到大型机等各类计算机上。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6689" y="1583942"/>
            <a:ext cx="7877175" cy="2853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55600"/>
              </a:lnSpc>
              <a:spcBef>
                <a:spcPts val="95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C/S</a:t>
            </a: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结构是一个简单的两层模型，一端是客户机，另一端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是服务器。</a:t>
            </a:r>
            <a:endParaRPr sz="2350">
              <a:latin typeface="宋体"/>
              <a:cs typeface="宋体"/>
            </a:endParaRPr>
          </a:p>
          <a:p>
            <a:pPr algn="just" marL="355600" marR="160655" indent="-342900">
              <a:lnSpc>
                <a:spcPct val="151800"/>
              </a:lnSpc>
              <a:spcBef>
                <a:spcPts val="645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这种模型中，客户机上都必须安装应用程序和工具，使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客户端过于庞大、负担太重，而且系统安装、维护、升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级和发布困难，从而影响效率。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31602" y="725931"/>
            <a:ext cx="13620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微软雅黑"/>
                <a:cs typeface="微软雅黑"/>
              </a:rPr>
              <a:t>B</a:t>
            </a:r>
            <a:r>
              <a:rPr dirty="0" sz="2800">
                <a:latin typeface="微软雅黑"/>
                <a:cs typeface="微软雅黑"/>
              </a:rPr>
              <a:t>/S系统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190" y="1238205"/>
            <a:ext cx="8181975" cy="38703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6350" indent="-342900">
              <a:lnSpc>
                <a:spcPct val="153500"/>
              </a:lnSpc>
              <a:spcBef>
                <a:spcPts val="80"/>
              </a:spcBef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B/S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系统</a:t>
            </a:r>
            <a:r>
              <a:rPr dirty="0" baseline="1424" sz="2925" spc="44" b="1">
                <a:solidFill>
                  <a:srgbClr val="545472"/>
                </a:solidFill>
                <a:latin typeface="宋体"/>
                <a:cs typeface="宋体"/>
              </a:rPr>
              <a:t>（Browser/Server，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浏览器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/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服务器模式），是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WEB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兴起后的一 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种网络结构模式</a:t>
            </a:r>
            <a:r>
              <a:rPr dirty="0" sz="1950" spc="30" b="1">
                <a:solidFill>
                  <a:srgbClr val="545472"/>
                </a:solidFill>
                <a:latin typeface="宋体"/>
                <a:cs typeface="宋体"/>
              </a:rPr>
              <a:t>，WEB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浏览器是客户端最主要的应用软件。这种模式统 一了客户端，将系统功能实现的核心部分集中到服务器上，简化了系 统的开发、维护和使用。</a:t>
            </a:r>
            <a:endParaRPr sz="1950">
              <a:latin typeface="宋体"/>
              <a:cs typeface="宋体"/>
            </a:endParaRPr>
          </a:p>
          <a:p>
            <a:pPr marL="355600" marR="5080" indent="-342900">
              <a:lnSpc>
                <a:spcPct val="152800"/>
              </a:lnSpc>
              <a:spcBef>
                <a:spcPts val="530"/>
              </a:spcBef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客户机上只要安装一个浏览器</a:t>
            </a:r>
            <a:r>
              <a:rPr dirty="0" baseline="1424" sz="2925" spc="44" b="1">
                <a:solidFill>
                  <a:srgbClr val="545472"/>
                </a:solidFill>
                <a:latin typeface="宋体"/>
                <a:cs typeface="宋体"/>
              </a:rPr>
              <a:t>（Browser），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如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Netscape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Navigator</a:t>
            </a:r>
            <a:r>
              <a:rPr dirty="0" baseline="1424" sz="2925" spc="60" b="1">
                <a:solidFill>
                  <a:srgbClr val="545472"/>
                </a:solidFill>
                <a:latin typeface="宋体"/>
                <a:cs typeface="宋体"/>
              </a:rPr>
              <a:t>或 </a:t>
            </a:r>
            <a:r>
              <a:rPr dirty="0" sz="1950" spc="25" b="1">
                <a:solidFill>
                  <a:srgbClr val="545472"/>
                </a:solidFill>
                <a:latin typeface="宋体"/>
                <a:cs typeface="宋体"/>
              </a:rPr>
              <a:t>Internet</a:t>
            </a:r>
            <a:r>
              <a:rPr dirty="0" sz="1950" spc="35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sz="1950" spc="25" b="1">
                <a:solidFill>
                  <a:srgbClr val="545472"/>
                </a:solidFill>
                <a:latin typeface="宋体"/>
                <a:cs typeface="宋体"/>
              </a:rPr>
              <a:t>Explorer</a:t>
            </a:r>
            <a:r>
              <a:rPr dirty="0" sz="1950" spc="4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1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45472"/>
              </a:buClr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服务器安装</a:t>
            </a:r>
            <a:r>
              <a:rPr dirty="0" baseline="1424" sz="2925" spc="30" b="1">
                <a:solidFill>
                  <a:srgbClr val="545472"/>
                </a:solidFill>
                <a:latin typeface="宋体"/>
                <a:cs typeface="宋体"/>
              </a:rPr>
              <a:t>SQL</a:t>
            </a:r>
            <a:r>
              <a:rPr dirty="0" baseline="1424" sz="2925" spc="52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Server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、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Oracle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、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MYSQL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等数据库。</a:t>
            </a:r>
            <a:endParaRPr baseline="1424" sz="2925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764"/>
              </a:spcBef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浏览器通过</a:t>
            </a:r>
            <a:r>
              <a:rPr dirty="0" baseline="1424" sz="2925" spc="30" b="1">
                <a:solidFill>
                  <a:srgbClr val="545472"/>
                </a:solidFill>
                <a:latin typeface="宋体"/>
                <a:cs typeface="宋体"/>
              </a:rPr>
              <a:t>Web</a:t>
            </a:r>
            <a:r>
              <a:rPr dirty="0" baseline="1424" sz="2925" spc="52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Server</a:t>
            </a:r>
            <a:r>
              <a:rPr dirty="0" baseline="1424" sz="2925" spc="60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同数据库进行数据交互。</a:t>
            </a:r>
            <a:endParaRPr baseline="1424" sz="29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2728" y="913891"/>
            <a:ext cx="4091304" cy="196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 b="1">
                <a:solidFill>
                  <a:srgbClr val="892D5B"/>
                </a:solidFill>
                <a:latin typeface="微软雅黑"/>
                <a:cs typeface="微软雅黑"/>
              </a:rPr>
              <a:t>B/S系统的架构特点</a:t>
            </a:r>
            <a:endParaRPr sz="2400">
              <a:latin typeface="微软雅黑"/>
              <a:cs typeface="微软雅黑"/>
            </a:endParaRPr>
          </a:p>
          <a:p>
            <a:pPr lvl="1" marL="755650" indent="-285750">
              <a:lnSpc>
                <a:spcPct val="100000"/>
              </a:lnSpc>
              <a:spcBef>
                <a:spcPts val="1864"/>
              </a:spcBef>
              <a:buSzPct val="102564"/>
              <a:buFont typeface="Wingdings"/>
              <a:buChar char=""/>
              <a:tabLst>
                <a:tab pos="75565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维护和升级方式简单。</a:t>
            </a:r>
            <a:endParaRPr baseline="1424" sz="2925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1764"/>
              </a:spcBef>
              <a:buSzPct val="102564"/>
              <a:buFont typeface="Wingdings"/>
              <a:buChar char=""/>
              <a:tabLst>
                <a:tab pos="75565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成本降低，选择更多。</a:t>
            </a:r>
            <a:endParaRPr baseline="1424" sz="2925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1739"/>
              </a:spcBef>
              <a:buSzPct val="102564"/>
              <a:buFont typeface="Wingdings"/>
              <a:buChar char=""/>
              <a:tabLst>
                <a:tab pos="75565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应用服务器运行数据负荷较重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1180" y="2599113"/>
            <a:ext cx="255904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0"/>
              </a:lnSpc>
            </a:pP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728" y="4462122"/>
            <a:ext cx="8236584" cy="15303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355600" marR="5080" indent="-342900">
              <a:lnSpc>
                <a:spcPct val="152500"/>
              </a:lnSpc>
              <a:spcBef>
                <a:spcPts val="145"/>
              </a:spcBef>
              <a:buSzPct val="102325"/>
              <a:buFont typeface="Wingdings"/>
              <a:buChar char=""/>
              <a:tabLst>
                <a:tab pos="355600" algn="l"/>
              </a:tabLst>
            </a:pPr>
            <a:r>
              <a:rPr dirty="0" baseline="1291" sz="3225" spc="37" b="1">
                <a:solidFill>
                  <a:srgbClr val="545472"/>
                </a:solidFill>
                <a:latin typeface="宋体"/>
                <a:cs typeface="宋体"/>
              </a:rPr>
              <a:t>B/S</a:t>
            </a: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最大的</a:t>
            </a:r>
            <a:r>
              <a:rPr dirty="0" baseline="1291" sz="3225" spc="75" b="1">
                <a:solidFill>
                  <a:srgbClr val="F39F5B"/>
                </a:solidFill>
                <a:latin typeface="宋体"/>
                <a:cs typeface="宋体"/>
              </a:rPr>
              <a:t>优点</a:t>
            </a: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就是可以在任何地方进行操作而不用安装任何专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门的软件，只要有一台能上网的电脑就能使用，客户端零安装、 零维护。系统的扩展非常容易。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27550" y="1169987"/>
            <a:ext cx="4462462" cy="3071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47465" y="1314196"/>
            <a:ext cx="14478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微软雅黑"/>
                <a:cs typeface="微软雅黑"/>
              </a:rPr>
              <a:t>并行系统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840" y="1819506"/>
            <a:ext cx="7955280" cy="2670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53400"/>
              </a:lnSpc>
              <a:spcBef>
                <a:spcPts val="95"/>
              </a:spcBef>
              <a:buSzPct val="102325"/>
              <a:buFont typeface="Wingdings"/>
              <a:buChar char=""/>
              <a:tabLst>
                <a:tab pos="3556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并行数据库系统是在并行计算机上运行的具有并行处理能力的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数据库系统。</a:t>
            </a:r>
            <a:endParaRPr sz="21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45472"/>
              </a:buClr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102325"/>
              <a:buFont typeface="Wingdings"/>
              <a:buChar char=""/>
              <a:tabLst>
                <a:tab pos="3556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并行数据库系统是数据库技术与并行计算技术相结合的产物。</a:t>
            </a:r>
            <a:endParaRPr baseline="1291" sz="3225">
              <a:latin typeface="宋体"/>
              <a:cs typeface="宋体"/>
            </a:endParaRPr>
          </a:p>
          <a:p>
            <a:pPr marL="355600" marR="5080" indent="-342900">
              <a:lnSpc>
                <a:spcPct val="150600"/>
              </a:lnSpc>
              <a:spcBef>
                <a:spcPts val="605"/>
              </a:spcBef>
              <a:buSzPct val="102325"/>
              <a:buFont typeface="Wingdings"/>
              <a:buChar char=""/>
              <a:tabLst>
                <a:tab pos="3556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并行计算技术利用多处理机并行处理产生的规模效益来提高系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统的整体性能，为数据库系统提供了一个良好的硬件平台。</a:t>
            </a:r>
            <a:endParaRPr sz="2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3877" y="1449830"/>
            <a:ext cx="8031480" cy="3274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4700"/>
              </a:lnSpc>
              <a:spcBef>
                <a:spcPts val="100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并行</a:t>
            </a: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DBMS</a:t>
            </a:r>
            <a:r>
              <a:rPr dirty="0" baseline="1182" sz="3525" spc="67" b="1">
                <a:solidFill>
                  <a:srgbClr val="545472"/>
                </a:solidFill>
                <a:latin typeface="宋体"/>
                <a:cs typeface="宋体"/>
              </a:rPr>
              <a:t>的体系结构一般有共享内存的、共享磁盘的和无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共享的三种形式。</a:t>
            </a:r>
            <a:endParaRPr sz="2350">
              <a:latin typeface="宋体"/>
              <a:cs typeface="宋体"/>
            </a:endParaRPr>
          </a:p>
          <a:p>
            <a:pPr lvl="1" marL="812800" indent="-342900">
              <a:lnSpc>
                <a:spcPct val="100000"/>
              </a:lnSpc>
              <a:spcBef>
                <a:spcPts val="1200"/>
              </a:spcBef>
              <a:buSzPct val="102325"/>
              <a:buFont typeface="Wingdings"/>
              <a:buChar char=""/>
              <a:tabLst>
                <a:tab pos="8128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共享内存：即所有的处理器共享一个公共的主存储器。</a:t>
            </a:r>
            <a:endParaRPr baseline="1291" sz="3225">
              <a:latin typeface="宋体"/>
              <a:cs typeface="宋体"/>
            </a:endParaRPr>
          </a:p>
          <a:p>
            <a:pPr lvl="1" marL="812165" marR="185420" indent="-342900">
              <a:lnSpc>
                <a:spcPct val="115199"/>
              </a:lnSpc>
              <a:spcBef>
                <a:spcPts val="530"/>
              </a:spcBef>
              <a:buSzPct val="102325"/>
              <a:buFont typeface="Wingdings"/>
              <a:buChar char=""/>
              <a:tabLst>
                <a:tab pos="8128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共享磁盘：即所有的处理器共享公共的磁盘，这样的系统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也称为机群。</a:t>
            </a:r>
            <a:endParaRPr sz="2150">
              <a:latin typeface="宋体"/>
              <a:cs typeface="宋体"/>
            </a:endParaRPr>
          </a:p>
          <a:p>
            <a:pPr lvl="1" marL="812165" marR="185420" indent="-342900">
              <a:lnSpc>
                <a:spcPct val="115199"/>
              </a:lnSpc>
              <a:spcBef>
                <a:spcPts val="655"/>
              </a:spcBef>
              <a:buSzPct val="102325"/>
              <a:buFont typeface="Wingdings"/>
              <a:buChar char=""/>
              <a:tabLst>
                <a:tab pos="8128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无共享：即各处理器既不共享公共的主存储器，也不共享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公共的磁盘。</a:t>
            </a:r>
            <a:endParaRPr sz="2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9726" y="867155"/>
            <a:ext cx="231140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微软雅黑"/>
                <a:cs typeface="微软雅黑"/>
              </a:rPr>
              <a:t>并行系统的体系结构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0450" y="1419225"/>
            <a:ext cx="6904037" cy="4816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61740" y="780795"/>
            <a:ext cx="18034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微软雅黑"/>
                <a:cs typeface="微软雅黑"/>
              </a:rPr>
              <a:t>分布式系统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990" y="1297430"/>
            <a:ext cx="8336280" cy="1742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2100"/>
              </a:lnSpc>
              <a:spcBef>
                <a:spcPts val="100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分布式数据库系统是指数据库存储在多个物理上分布的计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算机</a:t>
            </a: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(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称为节点或结点</a:t>
            </a: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)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中，它们不共享公共的内存或磁盘。</a:t>
            </a:r>
            <a:endParaRPr sz="23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45472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分布式系统体系结构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7437" y="3181350"/>
            <a:ext cx="4691062" cy="27193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1628" y="756620"/>
            <a:ext cx="8306434" cy="4831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53300"/>
              </a:lnSpc>
              <a:spcBef>
                <a:spcPts val="85"/>
              </a:spcBef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在分布式数据库系统中，每个节点都是一个完整的</a:t>
            </a:r>
            <a:r>
              <a:rPr dirty="0" baseline="1424" sz="2925" spc="44" b="1">
                <a:solidFill>
                  <a:srgbClr val="545472"/>
                </a:solidFill>
                <a:latin typeface="宋体"/>
                <a:cs typeface="宋体"/>
              </a:rPr>
              <a:t>DBMS，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称为本地的 </a:t>
            </a:r>
            <a:r>
              <a:rPr dirty="0" sz="1950" spc="25" b="1">
                <a:solidFill>
                  <a:srgbClr val="545472"/>
                </a:solidFill>
                <a:latin typeface="宋体"/>
                <a:cs typeface="宋体"/>
              </a:rPr>
              <a:t>DBMS（Local</a:t>
            </a:r>
            <a:r>
              <a:rPr dirty="0" sz="1950" spc="35" b="1">
                <a:solidFill>
                  <a:srgbClr val="545472"/>
                </a:solidFill>
                <a:latin typeface="宋体"/>
                <a:cs typeface="宋体"/>
              </a:rPr>
              <a:t> DBMS），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它是高度自治的，即每个节点的</a:t>
            </a:r>
            <a:r>
              <a:rPr dirty="0" sz="1950" spc="25" b="1">
                <a:solidFill>
                  <a:srgbClr val="545472"/>
                </a:solidFill>
                <a:latin typeface="宋体"/>
                <a:cs typeface="宋体"/>
              </a:rPr>
              <a:t>DBMS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对该节点的 数据有完全的管理和修改功能。</a:t>
            </a:r>
            <a:endParaRPr sz="1950">
              <a:latin typeface="宋体"/>
              <a:cs typeface="宋体"/>
            </a:endParaRPr>
          </a:p>
          <a:p>
            <a:pPr marL="355600" marR="7620" indent="-342900">
              <a:lnSpc>
                <a:spcPct val="152800"/>
              </a:lnSpc>
              <a:spcBef>
                <a:spcPts val="555"/>
              </a:spcBef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所有节点的本地数据库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（Local</a:t>
            </a:r>
            <a:r>
              <a:rPr dirty="0" baseline="1424" sz="2925" spc="30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424" sz="2925" spc="44" b="1">
                <a:solidFill>
                  <a:srgbClr val="545472"/>
                </a:solidFill>
                <a:latin typeface="宋体"/>
                <a:cs typeface="宋体"/>
              </a:rPr>
              <a:t>Database）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在逻辑上形成一个完整的分 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布式数据库</a:t>
            </a:r>
            <a:r>
              <a:rPr dirty="0" sz="1950" spc="25" b="1">
                <a:solidFill>
                  <a:srgbClr val="545472"/>
                </a:solidFill>
                <a:latin typeface="宋体"/>
                <a:cs typeface="宋体"/>
              </a:rPr>
              <a:t>（DDB--Distributed</a:t>
            </a:r>
            <a:r>
              <a:rPr dirty="0" sz="1950" spc="35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sz="1950" spc="30" b="1">
                <a:solidFill>
                  <a:srgbClr val="545472"/>
                </a:solidFill>
                <a:latin typeface="宋体"/>
                <a:cs typeface="宋体"/>
              </a:rPr>
              <a:t>Database）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1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45472"/>
              </a:buClr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有一个全局的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DBMS（Global</a:t>
            </a:r>
            <a:r>
              <a:rPr dirty="0" baseline="1424" sz="2925" spc="52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424" sz="2925" spc="44" b="1">
                <a:solidFill>
                  <a:srgbClr val="545472"/>
                </a:solidFill>
                <a:latin typeface="宋体"/>
                <a:cs typeface="宋体"/>
              </a:rPr>
              <a:t>DBMS）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来管理这个分布式数据库。</a:t>
            </a:r>
            <a:endParaRPr baseline="1424" sz="2925">
              <a:latin typeface="宋体"/>
              <a:cs typeface="宋体"/>
            </a:endParaRPr>
          </a:p>
          <a:p>
            <a:pPr marL="355600" marR="15875" indent="-342900">
              <a:lnSpc>
                <a:spcPct val="152800"/>
              </a:lnSpc>
              <a:spcBef>
                <a:spcPts val="430"/>
              </a:spcBef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这个全局的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DBMS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可以运行在一台中心计算机上，也可以运行在各个节点 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的计算机上。</a:t>
            </a:r>
            <a:endParaRPr sz="1950">
              <a:latin typeface="宋体"/>
              <a:cs typeface="宋体"/>
            </a:endParaRPr>
          </a:p>
          <a:p>
            <a:pPr marL="355600" marR="271780" indent="-342900">
              <a:lnSpc>
                <a:spcPct val="152800"/>
              </a:lnSpc>
              <a:spcBef>
                <a:spcPts val="530"/>
              </a:spcBef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当一个查询涉及到多个节点的数据库时，就需要全局的</a:t>
            </a:r>
            <a:r>
              <a:rPr dirty="0" baseline="1424" sz="2925" spc="37" b="1">
                <a:solidFill>
                  <a:srgbClr val="545472"/>
                </a:solidFill>
                <a:latin typeface="宋体"/>
                <a:cs typeface="宋体"/>
              </a:rPr>
              <a:t>DBMS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和本地的 </a:t>
            </a:r>
            <a:r>
              <a:rPr dirty="0" sz="1950" spc="25" b="1">
                <a:solidFill>
                  <a:srgbClr val="545472"/>
                </a:solidFill>
                <a:latin typeface="宋体"/>
                <a:cs typeface="宋体"/>
              </a:rPr>
              <a:t>DBMS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共同发挥作用才能达到全局查询的目的。</a:t>
            </a:r>
            <a:endParaRPr sz="1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82900" y="998220"/>
            <a:ext cx="33782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宋体"/>
                <a:cs typeface="宋体"/>
              </a:rPr>
              <a:t>主要学习目标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2080260"/>
            <a:ext cx="4432300" cy="29489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数据库系统结构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c/s、b/s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dbms数据模型层次结构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并行系统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分布式系统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96975" y="1002952"/>
            <a:ext cx="675005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90"/>
              <a:t>并行系统和分布式系统区别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3540" y="1761530"/>
            <a:ext cx="7559675" cy="293751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103225"/>
              <a:buFont typeface=""/>
              <a:buChar char="•"/>
              <a:tabLst>
                <a:tab pos="355600" algn="l"/>
              </a:tabLst>
            </a:pP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应用目标不同</a:t>
            </a:r>
            <a:endParaRPr sz="3100">
              <a:latin typeface="宋体"/>
              <a:cs typeface="宋体"/>
            </a:endParaRPr>
          </a:p>
          <a:p>
            <a:pPr algn="just" lvl="1" marL="806450" marR="5080" indent="-336550">
              <a:lnSpc>
                <a:spcPct val="102499"/>
              </a:lnSpc>
              <a:spcBef>
                <a:spcPts val="560"/>
              </a:spcBef>
              <a:buSzPct val="102127"/>
              <a:buFont typeface=""/>
              <a:buChar char="•"/>
              <a:tabLst>
                <a:tab pos="806450" algn="l"/>
              </a:tabLst>
            </a:pPr>
            <a:r>
              <a:rPr dirty="0" baseline="1182" sz="3525" spc="67" b="1">
                <a:solidFill>
                  <a:srgbClr val="545472"/>
                </a:solidFill>
                <a:latin typeface="宋体"/>
                <a:cs typeface="宋体"/>
              </a:rPr>
              <a:t>并行数据库系统的目标是充分发挥并行计算机的优 </a:t>
            </a:r>
            <a:r>
              <a:rPr dirty="0" sz="2350" spc="45" b="1">
                <a:solidFill>
                  <a:srgbClr val="545472"/>
                </a:solidFill>
                <a:latin typeface="宋体"/>
                <a:cs typeface="宋体"/>
              </a:rPr>
              <a:t>势，利用系统中的各个处理机结点并行完成数据库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任务，提高数据库系统的整体性能。</a:t>
            </a:r>
            <a:endParaRPr sz="2350">
              <a:latin typeface="宋体"/>
              <a:cs typeface="宋体"/>
            </a:endParaRPr>
          </a:p>
          <a:p>
            <a:pPr algn="just" lvl="1" marL="806450" marR="5080" indent="-336550">
              <a:lnSpc>
                <a:spcPct val="102499"/>
              </a:lnSpc>
              <a:spcBef>
                <a:spcPts val="520"/>
              </a:spcBef>
              <a:buSzPct val="102127"/>
              <a:buFont typeface=""/>
              <a:buChar char="•"/>
              <a:tabLst>
                <a:tab pos="806450" algn="l"/>
              </a:tabLst>
            </a:pPr>
            <a:r>
              <a:rPr dirty="0" baseline="1182" sz="3525" spc="67" b="1">
                <a:solidFill>
                  <a:srgbClr val="545472"/>
                </a:solidFill>
                <a:latin typeface="宋体"/>
                <a:cs typeface="宋体"/>
              </a:rPr>
              <a:t>分布式数据库系统主要目的在于实现场地自治和数 </a:t>
            </a:r>
            <a:r>
              <a:rPr dirty="0" sz="2350" spc="45" b="1">
                <a:solidFill>
                  <a:srgbClr val="545472"/>
                </a:solidFill>
                <a:latin typeface="宋体"/>
                <a:cs typeface="宋体"/>
              </a:rPr>
              <a:t>据的全局透明共享，而不要求利用网络中的各个结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点来提高系统处理性能。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20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4540" y="1011722"/>
            <a:ext cx="7415530" cy="512254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103225"/>
              <a:buFont typeface=""/>
              <a:buChar char="•"/>
              <a:tabLst>
                <a:tab pos="355600" algn="l"/>
              </a:tabLst>
            </a:pP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实现方式不同</a:t>
            </a:r>
            <a:endParaRPr sz="3100">
              <a:latin typeface="宋体"/>
              <a:cs typeface="宋体"/>
            </a:endParaRPr>
          </a:p>
          <a:p>
            <a:pPr algn="just" marL="355600" marR="5080" indent="-342900">
              <a:lnSpc>
                <a:spcPct val="102099"/>
              </a:lnSpc>
              <a:spcBef>
                <a:spcPts val="570"/>
              </a:spcBef>
              <a:buSzPct val="102127"/>
              <a:buFont typeface=""/>
              <a:buChar char="•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在具体实现方法上，并行数据库系统与分布式数据库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系统也有着较大的不同。在并行数据库系统中，为了 充分利用各个结点的处理能力，各结点间可以采用高 速网络连接。结点间的数据传输代价相对较低，当某 些结点处于空闲状态时，可以将工作负载过大的结点 上的部分任务通过高速网传送给空闲结点处理，从而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实现系统的负载平衡</a:t>
            </a:r>
            <a:r>
              <a:rPr dirty="0" sz="2350" spc="4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2350">
              <a:latin typeface="宋体"/>
              <a:cs typeface="宋体"/>
            </a:endParaRPr>
          </a:p>
          <a:p>
            <a:pPr algn="just" marL="355600" marR="5080" indent="-342900">
              <a:lnSpc>
                <a:spcPct val="101699"/>
              </a:lnSpc>
              <a:spcBef>
                <a:spcPts val="570"/>
              </a:spcBef>
              <a:buSzPct val="102127"/>
              <a:buFont typeface=""/>
              <a:buChar char="•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在分布式数据库系统中，为了适应应用的需要，满足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部门分布特点的需要，各结点间一般采用局域网或广 域网相连，网络带宽较低，点到点的通信开销较大。 因此，在查询处理时一般应尽量减少结点间的数据传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输量。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21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9440" y="975146"/>
            <a:ext cx="7559675" cy="3659504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103225"/>
              <a:buFont typeface=""/>
              <a:buChar char="•"/>
              <a:tabLst>
                <a:tab pos="355600" algn="l"/>
              </a:tabLst>
            </a:pP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各结点的地位不同。</a:t>
            </a:r>
            <a:endParaRPr sz="3100">
              <a:latin typeface="宋体"/>
              <a:cs typeface="宋体"/>
            </a:endParaRPr>
          </a:p>
          <a:p>
            <a:pPr algn="just" lvl="1" marL="806450" marR="5080" indent="-336550">
              <a:lnSpc>
                <a:spcPct val="102000"/>
              </a:lnSpc>
              <a:spcBef>
                <a:spcPts val="575"/>
              </a:spcBef>
              <a:buSzPct val="102127"/>
              <a:buFont typeface=""/>
              <a:buChar char="•"/>
              <a:tabLst>
                <a:tab pos="806450" algn="l"/>
              </a:tabLst>
            </a:pPr>
            <a:r>
              <a:rPr dirty="0" baseline="1182" sz="3525" spc="67" b="1">
                <a:solidFill>
                  <a:srgbClr val="545472"/>
                </a:solidFill>
                <a:latin typeface="宋体"/>
                <a:cs typeface="宋体"/>
              </a:rPr>
              <a:t>在并行数据库系统中，各结点是完全非独立的，不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存在全局应用和局部应用的概念，在数据处理中</a:t>
            </a:r>
            <a:r>
              <a:rPr dirty="0" sz="2350" spc="30" b="1">
                <a:solidFill>
                  <a:srgbClr val="545472"/>
                </a:solidFill>
                <a:latin typeface="宋体"/>
                <a:cs typeface="宋体"/>
              </a:rPr>
              <a:t>只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能发挥协同作用，而不能有局部应用。</a:t>
            </a:r>
            <a:endParaRPr sz="2350">
              <a:latin typeface="宋体"/>
              <a:cs typeface="宋体"/>
            </a:endParaRPr>
          </a:p>
          <a:p>
            <a:pPr lvl="1" marL="806450" marR="5080" indent="-336550">
              <a:lnSpc>
                <a:spcPct val="101699"/>
              </a:lnSpc>
              <a:spcBef>
                <a:spcPts val="565"/>
              </a:spcBef>
              <a:buSzPct val="102127"/>
              <a:buFont typeface=""/>
              <a:buChar char="•"/>
              <a:tabLst>
                <a:tab pos="80645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在分布式数据库系统中，各结点除了能通过网络</a:t>
            </a:r>
            <a:r>
              <a:rPr dirty="0" baseline="1182" sz="3525" spc="44" b="1">
                <a:solidFill>
                  <a:srgbClr val="545472"/>
                </a:solidFill>
                <a:latin typeface="宋体"/>
                <a:cs typeface="宋体"/>
              </a:rPr>
              <a:t>协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同完成全局事务外，各结点具有场地自治性，每</a:t>
            </a:r>
            <a:r>
              <a:rPr dirty="0" sz="2350" spc="30" b="1">
                <a:solidFill>
                  <a:srgbClr val="545472"/>
                </a:solidFill>
                <a:latin typeface="宋体"/>
                <a:cs typeface="宋体"/>
              </a:rPr>
              <a:t>个 </a:t>
            </a:r>
            <a:r>
              <a:rPr dirty="0" sz="2350" spc="45" b="1">
                <a:solidFill>
                  <a:srgbClr val="545472"/>
                </a:solidFill>
                <a:latin typeface="宋体"/>
                <a:cs typeface="宋体"/>
              </a:rPr>
              <a:t>场地使用独立的数据库系统。每个场地有自己的数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据库、客户、</a:t>
            </a: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CPU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等资源，运行自己的</a:t>
            </a:r>
            <a:r>
              <a:rPr dirty="0" sz="2350" spc="30" b="1">
                <a:solidFill>
                  <a:srgbClr val="545472"/>
                </a:solidFill>
                <a:latin typeface="宋体"/>
                <a:cs typeface="宋体"/>
              </a:rPr>
              <a:t>DBMS，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执</a:t>
            </a:r>
            <a:r>
              <a:rPr dirty="0" sz="2350" spc="40" b="1">
                <a:solidFill>
                  <a:srgbClr val="545472"/>
                </a:solidFill>
                <a:latin typeface="宋体"/>
                <a:cs typeface="宋体"/>
              </a:rPr>
              <a:t>行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局部应用，具有高度的自治性。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22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22689" y="1028890"/>
            <a:ext cx="3697604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545472"/>
                </a:solidFill>
              </a:rPr>
              <a:t>数据库系统内部结构</a:t>
            </a:r>
            <a:endParaRPr sz="3100"/>
          </a:p>
        </p:txBody>
      </p:sp>
      <p:sp>
        <p:nvSpPr>
          <p:cNvPr id="13" name="object 13"/>
          <p:cNvSpPr txBox="1"/>
          <p:nvPr/>
        </p:nvSpPr>
        <p:spPr>
          <a:xfrm>
            <a:off x="764540" y="1618836"/>
            <a:ext cx="7307580" cy="254444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just" marL="355600" marR="5080" indent="-342900">
              <a:lnSpc>
                <a:spcPct val="103000"/>
              </a:lnSpc>
              <a:spcBef>
                <a:spcPts val="25"/>
              </a:spcBef>
              <a:buSzPct val="103225"/>
              <a:buFont typeface=""/>
              <a:buChar char="•"/>
              <a:tabLst>
                <a:tab pos="355600" algn="l"/>
              </a:tabLst>
            </a:pP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从</a:t>
            </a:r>
            <a:r>
              <a:rPr dirty="0" sz="3100" spc="45" b="1">
                <a:solidFill>
                  <a:srgbClr val="545472"/>
                </a:solidFill>
                <a:latin typeface="宋体"/>
                <a:cs typeface="宋体"/>
              </a:rPr>
              <a:t>DBMS</a:t>
            </a: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方面考虑，数据库系统通常采用 </a:t>
            </a: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三级模式结构，这是</a:t>
            </a:r>
            <a:r>
              <a:rPr dirty="0" sz="3100" spc="45" b="1">
                <a:solidFill>
                  <a:srgbClr val="545472"/>
                </a:solidFill>
                <a:latin typeface="宋体"/>
                <a:cs typeface="宋体"/>
              </a:rPr>
              <a:t>DBMS</a:t>
            </a:r>
            <a:r>
              <a:rPr dirty="0" sz="3100" spc="90" b="1">
                <a:solidFill>
                  <a:srgbClr val="545472"/>
                </a:solidFill>
                <a:latin typeface="宋体"/>
                <a:cs typeface="宋体"/>
              </a:rPr>
              <a:t>内部的系统结 </a:t>
            </a: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构。</a:t>
            </a:r>
            <a:endParaRPr sz="3100">
              <a:latin typeface="宋体"/>
              <a:cs typeface="宋体"/>
            </a:endParaRPr>
          </a:p>
          <a:p>
            <a:pPr algn="just" marL="355600" marR="8255" indent="-342900">
              <a:lnSpc>
                <a:spcPct val="100899"/>
              </a:lnSpc>
              <a:spcBef>
                <a:spcPts val="890"/>
              </a:spcBef>
              <a:buSzPct val="103225"/>
              <a:buFont typeface=""/>
              <a:buChar char="•"/>
              <a:tabLst>
                <a:tab pos="355600" algn="l"/>
              </a:tabLst>
            </a:pP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在数据库中，数据模型可以分为三个层 </a:t>
            </a: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次，分别称为外模式、模式和内模式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23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24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2025" y="908050"/>
            <a:ext cx="4872037" cy="4645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90"/>
              <a:t>外模式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4540" y="2186800"/>
            <a:ext cx="7512684" cy="31705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176530" indent="-342900">
              <a:lnSpc>
                <a:spcPts val="3250"/>
              </a:lnSpc>
              <a:spcBef>
                <a:spcPts val="245"/>
              </a:spcBef>
              <a:buSzPct val="101818"/>
              <a:buFont typeface=""/>
              <a:buChar char="•"/>
              <a:tabLst>
                <a:tab pos="3556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外模式也称为子模式</a:t>
            </a:r>
            <a:r>
              <a:rPr dirty="0" baseline="1010" sz="4125" spc="37" b="1">
                <a:solidFill>
                  <a:srgbClr val="545472"/>
                </a:solidFill>
                <a:latin typeface="宋体"/>
                <a:cs typeface="宋体"/>
              </a:rPr>
              <a:t>（subschema）</a:t>
            </a: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或用户模 </a:t>
            </a: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式</a:t>
            </a:r>
            <a:r>
              <a:rPr dirty="0" sz="2750" spc="35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2750">
              <a:latin typeface="宋体"/>
              <a:cs typeface="宋体"/>
            </a:endParaRPr>
          </a:p>
          <a:p>
            <a:pPr marL="355600" indent="-342900">
              <a:lnSpc>
                <a:spcPts val="3290"/>
              </a:lnSpc>
              <a:spcBef>
                <a:spcPts val="740"/>
              </a:spcBef>
              <a:buSzPct val="101818"/>
              <a:buFont typeface=""/>
              <a:buChar char="•"/>
              <a:tabLst>
                <a:tab pos="3556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它是数据库用户（包括应用程序员和最终用户</a:t>
            </a:r>
            <a:endParaRPr baseline="1010" sz="4125">
              <a:latin typeface="宋体"/>
              <a:cs typeface="宋体"/>
            </a:endParaRPr>
          </a:p>
          <a:p>
            <a:pPr marL="355600" marR="5080">
              <a:lnSpc>
                <a:spcPts val="3379"/>
              </a:lnSpc>
              <a:spcBef>
                <a:spcPts val="35"/>
              </a:spcBef>
            </a:pP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）能够看到和使用的局部数据的逻辑结构和特 征的描述</a:t>
            </a:r>
            <a:r>
              <a:rPr dirty="0" sz="2750" spc="35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2750">
              <a:latin typeface="宋体"/>
              <a:cs typeface="宋体"/>
            </a:endParaRPr>
          </a:p>
          <a:p>
            <a:pPr marL="355600" marR="5080" indent="-342900">
              <a:lnSpc>
                <a:spcPct val="102299"/>
              </a:lnSpc>
              <a:spcBef>
                <a:spcPts val="545"/>
              </a:spcBef>
              <a:buSzPct val="101818"/>
              <a:buFont typeface=""/>
              <a:buChar char="•"/>
              <a:tabLst>
                <a:tab pos="3556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是数据库用户的数据视图，是与某一应用有关 </a:t>
            </a: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的数据的逻辑表示。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25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60811" y="969424"/>
            <a:ext cx="114617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90"/>
              <a:t>模式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4540" y="2186800"/>
            <a:ext cx="7512684" cy="266192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355600" marR="5080" indent="-342900">
              <a:lnSpc>
                <a:spcPct val="100899"/>
              </a:lnSpc>
              <a:spcBef>
                <a:spcPts val="65"/>
              </a:spcBef>
              <a:buSzPct val="101818"/>
              <a:buFont typeface=""/>
              <a:buChar char="•"/>
              <a:tabLst>
                <a:tab pos="3556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模式也称为概念模式，是数据中全体数据的逻 </a:t>
            </a: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辑结构和特征描述，是所有用户的公共数据视 图。</a:t>
            </a:r>
            <a:endParaRPr sz="2750">
              <a:latin typeface="宋体"/>
              <a:cs typeface="宋体"/>
            </a:endParaRPr>
          </a:p>
          <a:p>
            <a:pPr algn="just" marL="355600" marR="5080" indent="-342900">
              <a:lnSpc>
                <a:spcPct val="102400"/>
              </a:lnSpc>
              <a:spcBef>
                <a:spcPts val="660"/>
              </a:spcBef>
              <a:buSzPct val="101818"/>
              <a:buFont typeface=""/>
              <a:buChar char="•"/>
              <a:tabLst>
                <a:tab pos="3556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它是数据库系统模式结构的中间层，既不涉及 </a:t>
            </a: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数据的物理存储细节和硬件环境，也与具体的 应用程序及其所使用的开发工具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26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90"/>
              <a:t>内模式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4540" y="2186800"/>
            <a:ext cx="7512684" cy="172275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55600" marR="5080" indent="-342900">
              <a:lnSpc>
                <a:spcPct val="101699"/>
              </a:lnSpc>
              <a:spcBef>
                <a:spcPts val="35"/>
              </a:spcBef>
              <a:buSzPct val="101818"/>
              <a:buFont typeface=""/>
              <a:buChar char="•"/>
              <a:tabLst>
                <a:tab pos="3556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内模式也称为存储模式</a:t>
            </a:r>
            <a:r>
              <a:rPr dirty="0" baseline="1010" sz="4125" spc="37" b="1">
                <a:solidFill>
                  <a:srgbClr val="545472"/>
                </a:solidFill>
                <a:latin typeface="宋体"/>
                <a:cs typeface="宋体"/>
              </a:rPr>
              <a:t>（storage</a:t>
            </a:r>
            <a:r>
              <a:rPr dirty="0" baseline="1010" sz="4125" spc="22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010" sz="4125" spc="37" b="1">
                <a:solidFill>
                  <a:srgbClr val="545472"/>
                </a:solidFill>
                <a:latin typeface="宋体"/>
                <a:cs typeface="宋体"/>
              </a:rPr>
              <a:t>shcema）,  </a:t>
            </a: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一个数据库只有一个内模式。它是数据物理结 构和存储方式的描述，是数据在数据库内部的 表示方式。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27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28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37793" y="955758"/>
            <a:ext cx="2783205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/>
              <a:t>数据视图</a:t>
            </a:r>
            <a:r>
              <a:rPr dirty="0" sz="2350" spc="25"/>
              <a:t>(</a:t>
            </a:r>
            <a:r>
              <a:rPr dirty="0" sz="2350" spc="50"/>
              <a:t>数据抽象</a:t>
            </a:r>
            <a:r>
              <a:rPr dirty="0" sz="2350" spc="15"/>
              <a:t>)</a:t>
            </a:r>
            <a:endParaRPr sz="2350"/>
          </a:p>
        </p:txBody>
      </p:sp>
      <p:sp>
        <p:nvSpPr>
          <p:cNvPr id="14" name="object 14"/>
          <p:cNvSpPr/>
          <p:nvPr/>
        </p:nvSpPr>
        <p:spPr>
          <a:xfrm>
            <a:off x="3027362" y="2017712"/>
            <a:ext cx="5724525" cy="40338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89262" y="6083300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5" y="0"/>
                </a:lnTo>
              </a:path>
            </a:pathLst>
          </a:custGeom>
          <a:ln w="1270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95612" y="1992629"/>
            <a:ext cx="0" cy="4084320"/>
          </a:xfrm>
          <a:custGeom>
            <a:avLst/>
            <a:gdLst/>
            <a:ahLst/>
            <a:cxnLst/>
            <a:rect l="l" t="t" r="r" b="b"/>
            <a:pathLst>
              <a:path w="0" h="4084320">
                <a:moveTo>
                  <a:pt x="0" y="0"/>
                </a:moveTo>
                <a:lnTo>
                  <a:pt x="0" y="4084320"/>
                </a:lnTo>
              </a:path>
            </a:pathLst>
          </a:custGeom>
          <a:ln w="1270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89262" y="1986279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5" y="0"/>
                </a:lnTo>
              </a:path>
            </a:pathLst>
          </a:custGeom>
          <a:ln w="1270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83637" y="1992312"/>
            <a:ext cx="0" cy="4084954"/>
          </a:xfrm>
          <a:custGeom>
            <a:avLst/>
            <a:gdLst/>
            <a:ahLst/>
            <a:cxnLst/>
            <a:rect l="l" t="t" r="r" b="b"/>
            <a:pathLst>
              <a:path w="0" h="4084954">
                <a:moveTo>
                  <a:pt x="0" y="0"/>
                </a:moveTo>
                <a:lnTo>
                  <a:pt x="0" y="4084637"/>
                </a:lnTo>
              </a:path>
            </a:pathLst>
          </a:custGeom>
          <a:ln w="1270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14662" y="6057900"/>
            <a:ext cx="5749925" cy="0"/>
          </a:xfrm>
          <a:custGeom>
            <a:avLst/>
            <a:gdLst/>
            <a:ahLst/>
            <a:cxnLst/>
            <a:rect l="l" t="t" r="r" b="b"/>
            <a:pathLst>
              <a:path w="5749925" h="0">
                <a:moveTo>
                  <a:pt x="0" y="0"/>
                </a:moveTo>
                <a:lnTo>
                  <a:pt x="5749925" y="0"/>
                </a:lnTo>
              </a:path>
            </a:pathLst>
          </a:custGeom>
          <a:ln w="1270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21012" y="2018029"/>
            <a:ext cx="0" cy="4033520"/>
          </a:xfrm>
          <a:custGeom>
            <a:avLst/>
            <a:gdLst/>
            <a:ahLst/>
            <a:cxnLst/>
            <a:rect l="l" t="t" r="r" b="b"/>
            <a:pathLst>
              <a:path w="0" h="4033520">
                <a:moveTo>
                  <a:pt x="0" y="0"/>
                </a:moveTo>
                <a:lnTo>
                  <a:pt x="0" y="4033520"/>
                </a:lnTo>
              </a:path>
            </a:pathLst>
          </a:custGeom>
          <a:ln w="1270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4662" y="2011679"/>
            <a:ext cx="5749925" cy="0"/>
          </a:xfrm>
          <a:custGeom>
            <a:avLst/>
            <a:gdLst/>
            <a:ahLst/>
            <a:cxnLst/>
            <a:rect l="l" t="t" r="r" b="b"/>
            <a:pathLst>
              <a:path w="5749925" h="0">
                <a:moveTo>
                  <a:pt x="0" y="0"/>
                </a:moveTo>
                <a:lnTo>
                  <a:pt x="5749925" y="0"/>
                </a:lnTo>
              </a:path>
            </a:pathLst>
          </a:custGeom>
          <a:ln w="1270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58237" y="2017712"/>
            <a:ext cx="0" cy="4034154"/>
          </a:xfrm>
          <a:custGeom>
            <a:avLst/>
            <a:gdLst/>
            <a:ahLst/>
            <a:cxnLst/>
            <a:rect l="l" t="t" r="r" b="b"/>
            <a:pathLst>
              <a:path w="0" h="4034154">
                <a:moveTo>
                  <a:pt x="0" y="0"/>
                </a:moveTo>
                <a:lnTo>
                  <a:pt x="0" y="4033837"/>
                </a:lnTo>
              </a:path>
            </a:pathLst>
          </a:custGeom>
          <a:ln w="1270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7834" y="4416044"/>
            <a:ext cx="149352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(101,张三,20,CS,男)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(102,李四,18,CS,女)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(103,王五,19,EE,女)</a:t>
            </a:r>
            <a:endParaRPr sz="1200">
              <a:latin typeface="宋体"/>
              <a:cs typeface="宋体"/>
            </a:endParaRPr>
          </a:p>
          <a:p>
            <a:pPr marL="317500">
              <a:lnSpc>
                <a:spcPts val="1415"/>
              </a:lnSpc>
            </a:pPr>
            <a:r>
              <a:rPr dirty="0" sz="1200" spc="-10" i="1">
                <a:solidFill>
                  <a:srgbClr val="009999"/>
                </a:solidFill>
                <a:latin typeface="Tahoma"/>
                <a:cs typeface="Tahoma"/>
              </a:rPr>
              <a:t>…</a:t>
            </a:r>
            <a:r>
              <a:rPr dirty="0" sz="1200">
                <a:solidFill>
                  <a:srgbClr val="009999"/>
                </a:solidFill>
                <a:latin typeface="宋体"/>
                <a:cs typeface="宋体"/>
              </a:rPr>
              <a:t>按年龄建索引</a:t>
            </a:r>
            <a:r>
              <a:rPr dirty="0" sz="1200" i="1">
                <a:solidFill>
                  <a:srgbClr val="009999"/>
                </a:solidFill>
                <a:latin typeface="Tahoma"/>
                <a:cs typeface="Tahoma"/>
              </a:rPr>
              <a:t>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1674" y="2821940"/>
            <a:ext cx="1625600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9999"/>
                </a:solidFill>
                <a:latin typeface="宋体"/>
                <a:cs typeface="宋体"/>
              </a:rPr>
              <a:t>视图：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(学号,姓名,专业,宿舍)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75413" y="4513579"/>
            <a:ext cx="93980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(101,5舍201)  (102,4舍402)  (103,4舍402)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428" y="3623564"/>
            <a:ext cx="2879725" cy="80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289" algn="l"/>
              </a:tabLst>
            </a:pPr>
            <a:r>
              <a:rPr dirty="0" sz="1200">
                <a:solidFill>
                  <a:srgbClr val="009999"/>
                </a:solidFill>
                <a:latin typeface="宋体"/>
                <a:cs typeface="宋体"/>
              </a:rPr>
              <a:t>结构：</a:t>
            </a:r>
            <a:r>
              <a:rPr dirty="0" sz="1200" i="1">
                <a:solidFill>
                  <a:srgbClr val="009999"/>
                </a:solidFill>
                <a:latin typeface="Tahoma"/>
                <a:cs typeface="Tahoma"/>
              </a:rPr>
              <a:t>”</a:t>
            </a:r>
            <a:r>
              <a:rPr dirty="0" sz="1200">
                <a:solidFill>
                  <a:srgbClr val="009999"/>
                </a:solidFill>
                <a:latin typeface="宋体"/>
                <a:cs typeface="宋体"/>
              </a:rPr>
              <a:t>学生</a:t>
            </a:r>
            <a:r>
              <a:rPr dirty="0" sz="1200" i="1">
                <a:solidFill>
                  <a:srgbClr val="009999"/>
                </a:solidFill>
                <a:latin typeface="Tahoma"/>
                <a:cs typeface="Tahoma"/>
              </a:rPr>
              <a:t>”	</a:t>
            </a:r>
            <a:r>
              <a:rPr dirty="0" sz="1200" spc="5" i="1">
                <a:solidFill>
                  <a:srgbClr val="009999"/>
                </a:solidFill>
                <a:latin typeface="Tahoma"/>
                <a:cs typeface="Tahoma"/>
              </a:rPr>
              <a:t>”</a:t>
            </a:r>
            <a:r>
              <a:rPr dirty="0" sz="1200">
                <a:solidFill>
                  <a:srgbClr val="009999"/>
                </a:solidFill>
                <a:latin typeface="宋体"/>
                <a:cs typeface="宋体"/>
              </a:rPr>
              <a:t>宿舍</a:t>
            </a:r>
            <a:r>
              <a:rPr dirty="0" sz="1200" i="1">
                <a:solidFill>
                  <a:srgbClr val="009999"/>
                </a:solidFill>
                <a:latin typeface="Tahoma"/>
                <a:cs typeface="Tahoma"/>
              </a:rPr>
              <a:t>”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10"/>
              </a:lnSpc>
              <a:spcBef>
                <a:spcPts val="45"/>
              </a:spcBef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(学号,姓名,年龄,专业,性别)</a:t>
            </a:r>
            <a:endParaRPr sz="1200">
              <a:latin typeface="宋体"/>
              <a:cs typeface="宋体"/>
            </a:endParaRPr>
          </a:p>
          <a:p>
            <a:pPr marL="1875789">
              <a:lnSpc>
                <a:spcPts val="1310"/>
              </a:lnSpc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(学号,宿舍号)</a:t>
            </a:r>
            <a:endParaRPr sz="1200">
              <a:latin typeface="宋体"/>
              <a:cs typeface="宋体"/>
            </a:endParaRPr>
          </a:p>
          <a:p>
            <a:pPr marL="52069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solidFill>
                  <a:srgbClr val="009999"/>
                </a:solidFill>
                <a:latin typeface="宋体"/>
                <a:cs typeface="宋体"/>
              </a:rPr>
              <a:t>数据</a:t>
            </a:r>
            <a:r>
              <a:rPr dirty="0" sz="1200" spc="-5">
                <a:solidFill>
                  <a:srgbClr val="009999"/>
                </a:solidFill>
                <a:latin typeface="宋体"/>
                <a:cs typeface="宋体"/>
              </a:rPr>
              <a:t>：</a:t>
            </a:r>
            <a:r>
              <a:rPr dirty="0" sz="1200" spc="-5" i="1">
                <a:solidFill>
                  <a:srgbClr val="009999"/>
                </a:solidFill>
                <a:latin typeface="Tahoma"/>
                <a:cs typeface="Tahoma"/>
              </a:rPr>
              <a:t>…</a:t>
            </a:r>
            <a:r>
              <a:rPr dirty="0" sz="1200">
                <a:solidFill>
                  <a:srgbClr val="009999"/>
                </a:solidFill>
                <a:latin typeface="宋体"/>
                <a:cs typeface="宋体"/>
              </a:rPr>
              <a:t>按学号存放</a:t>
            </a:r>
            <a:r>
              <a:rPr dirty="0" sz="1200" i="1">
                <a:solidFill>
                  <a:srgbClr val="009999"/>
                </a:solidFill>
                <a:latin typeface="Tahoma"/>
                <a:cs typeface="Tahoma"/>
              </a:rPr>
              <a:t>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2028" y="2347179"/>
            <a:ext cx="7924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solidFill>
                  <a:srgbClr val="0066FF"/>
                </a:solidFill>
                <a:latin typeface="宋体"/>
                <a:cs typeface="宋体"/>
              </a:rPr>
              <a:t>案例：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4258" y="4019550"/>
            <a:ext cx="111760" cy="276225"/>
          </a:xfrm>
          <a:custGeom>
            <a:avLst/>
            <a:gdLst/>
            <a:ahLst/>
            <a:cxnLst/>
            <a:rect l="l" t="t" r="r" b="b"/>
            <a:pathLst>
              <a:path w="111759" h="276225">
                <a:moveTo>
                  <a:pt x="111652" y="219097"/>
                </a:moveTo>
                <a:lnTo>
                  <a:pt x="0" y="219097"/>
                </a:lnTo>
                <a:lnTo>
                  <a:pt x="55826" y="276225"/>
                </a:lnTo>
                <a:lnTo>
                  <a:pt x="111652" y="219097"/>
                </a:lnTo>
                <a:close/>
              </a:path>
              <a:path w="111759" h="276225">
                <a:moveTo>
                  <a:pt x="83739" y="57127"/>
                </a:moveTo>
                <a:lnTo>
                  <a:pt x="27913" y="57127"/>
                </a:lnTo>
                <a:lnTo>
                  <a:pt x="27913" y="219097"/>
                </a:lnTo>
                <a:lnTo>
                  <a:pt x="83739" y="219097"/>
                </a:lnTo>
                <a:lnTo>
                  <a:pt x="83739" y="57127"/>
                </a:lnTo>
                <a:close/>
              </a:path>
              <a:path w="111759" h="276225">
                <a:moveTo>
                  <a:pt x="55826" y="0"/>
                </a:moveTo>
                <a:lnTo>
                  <a:pt x="0" y="57127"/>
                </a:lnTo>
                <a:lnTo>
                  <a:pt x="111652" y="57127"/>
                </a:lnTo>
                <a:lnTo>
                  <a:pt x="5582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54258" y="4019550"/>
            <a:ext cx="111760" cy="276225"/>
          </a:xfrm>
          <a:custGeom>
            <a:avLst/>
            <a:gdLst/>
            <a:ahLst/>
            <a:cxnLst/>
            <a:rect l="l" t="t" r="r" b="b"/>
            <a:pathLst>
              <a:path w="111759" h="276225">
                <a:moveTo>
                  <a:pt x="0" y="57126"/>
                </a:moveTo>
                <a:lnTo>
                  <a:pt x="55826" y="0"/>
                </a:lnTo>
                <a:lnTo>
                  <a:pt x="111653" y="57126"/>
                </a:lnTo>
                <a:lnTo>
                  <a:pt x="83739" y="57126"/>
                </a:lnTo>
                <a:lnTo>
                  <a:pt x="83739" y="219098"/>
                </a:lnTo>
                <a:lnTo>
                  <a:pt x="111653" y="219098"/>
                </a:lnTo>
                <a:lnTo>
                  <a:pt x="55826" y="276225"/>
                </a:lnTo>
                <a:lnTo>
                  <a:pt x="0" y="219098"/>
                </a:lnTo>
                <a:lnTo>
                  <a:pt x="27913" y="219098"/>
                </a:lnTo>
                <a:lnTo>
                  <a:pt x="27913" y="57126"/>
                </a:lnTo>
                <a:lnTo>
                  <a:pt x="0" y="57126"/>
                </a:lnTo>
                <a:close/>
              </a:path>
            </a:pathLst>
          </a:custGeom>
          <a:ln w="9525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22166" y="4200525"/>
            <a:ext cx="111760" cy="276225"/>
          </a:xfrm>
          <a:custGeom>
            <a:avLst/>
            <a:gdLst/>
            <a:ahLst/>
            <a:cxnLst/>
            <a:rect l="l" t="t" r="r" b="b"/>
            <a:pathLst>
              <a:path w="111760" h="276225">
                <a:moveTo>
                  <a:pt x="111653" y="219097"/>
                </a:moveTo>
                <a:lnTo>
                  <a:pt x="0" y="219097"/>
                </a:lnTo>
                <a:lnTo>
                  <a:pt x="55826" y="276225"/>
                </a:lnTo>
                <a:lnTo>
                  <a:pt x="111653" y="219097"/>
                </a:lnTo>
                <a:close/>
              </a:path>
              <a:path w="111760" h="276225">
                <a:moveTo>
                  <a:pt x="83739" y="57127"/>
                </a:moveTo>
                <a:lnTo>
                  <a:pt x="27913" y="57127"/>
                </a:lnTo>
                <a:lnTo>
                  <a:pt x="27913" y="219097"/>
                </a:lnTo>
                <a:lnTo>
                  <a:pt x="83739" y="219097"/>
                </a:lnTo>
                <a:lnTo>
                  <a:pt x="83739" y="57127"/>
                </a:lnTo>
                <a:close/>
              </a:path>
              <a:path w="111760" h="276225">
                <a:moveTo>
                  <a:pt x="55826" y="0"/>
                </a:moveTo>
                <a:lnTo>
                  <a:pt x="0" y="57127"/>
                </a:lnTo>
                <a:lnTo>
                  <a:pt x="111653" y="57127"/>
                </a:lnTo>
                <a:lnTo>
                  <a:pt x="5582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22166" y="4200525"/>
            <a:ext cx="111760" cy="276225"/>
          </a:xfrm>
          <a:custGeom>
            <a:avLst/>
            <a:gdLst/>
            <a:ahLst/>
            <a:cxnLst/>
            <a:rect l="l" t="t" r="r" b="b"/>
            <a:pathLst>
              <a:path w="111760" h="276225">
                <a:moveTo>
                  <a:pt x="0" y="57126"/>
                </a:moveTo>
                <a:lnTo>
                  <a:pt x="55826" y="0"/>
                </a:lnTo>
                <a:lnTo>
                  <a:pt x="111653" y="57126"/>
                </a:lnTo>
                <a:lnTo>
                  <a:pt x="83739" y="57126"/>
                </a:lnTo>
                <a:lnTo>
                  <a:pt x="83739" y="219098"/>
                </a:lnTo>
                <a:lnTo>
                  <a:pt x="111653" y="219098"/>
                </a:lnTo>
                <a:lnTo>
                  <a:pt x="55826" y="276225"/>
                </a:lnTo>
                <a:lnTo>
                  <a:pt x="0" y="219098"/>
                </a:lnTo>
                <a:lnTo>
                  <a:pt x="27913" y="219098"/>
                </a:lnTo>
                <a:lnTo>
                  <a:pt x="27913" y="57126"/>
                </a:lnTo>
                <a:lnTo>
                  <a:pt x="0" y="57126"/>
                </a:lnTo>
                <a:close/>
              </a:path>
            </a:pathLst>
          </a:custGeom>
          <a:ln w="9525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73960" y="3267075"/>
            <a:ext cx="443865" cy="552450"/>
          </a:xfrm>
          <a:custGeom>
            <a:avLst/>
            <a:gdLst/>
            <a:ahLst/>
            <a:cxnLst/>
            <a:rect l="l" t="t" r="r" b="b"/>
            <a:pathLst>
              <a:path w="443865" h="552450">
                <a:moveTo>
                  <a:pt x="20223" y="458764"/>
                </a:moveTo>
                <a:lnTo>
                  <a:pt x="0" y="552450"/>
                </a:lnTo>
                <a:lnTo>
                  <a:pt x="87082" y="512417"/>
                </a:lnTo>
                <a:lnTo>
                  <a:pt x="78681" y="505675"/>
                </a:lnTo>
                <a:lnTo>
                  <a:pt x="55854" y="505675"/>
                </a:lnTo>
                <a:lnTo>
                  <a:pt x="33567" y="487791"/>
                </a:lnTo>
                <a:lnTo>
                  <a:pt x="42509" y="476648"/>
                </a:lnTo>
                <a:lnTo>
                  <a:pt x="20223" y="458764"/>
                </a:lnTo>
                <a:close/>
              </a:path>
              <a:path w="443865" h="552450">
                <a:moveTo>
                  <a:pt x="42509" y="476648"/>
                </a:moveTo>
                <a:lnTo>
                  <a:pt x="33567" y="487791"/>
                </a:lnTo>
                <a:lnTo>
                  <a:pt x="55854" y="505675"/>
                </a:lnTo>
                <a:lnTo>
                  <a:pt x="64796" y="494532"/>
                </a:lnTo>
                <a:lnTo>
                  <a:pt x="42509" y="476648"/>
                </a:lnTo>
                <a:close/>
              </a:path>
              <a:path w="443865" h="552450">
                <a:moveTo>
                  <a:pt x="64796" y="494532"/>
                </a:moveTo>
                <a:lnTo>
                  <a:pt x="55854" y="505675"/>
                </a:lnTo>
                <a:lnTo>
                  <a:pt x="78681" y="505675"/>
                </a:lnTo>
                <a:lnTo>
                  <a:pt x="64796" y="494532"/>
                </a:lnTo>
                <a:close/>
              </a:path>
              <a:path w="443865" h="552450">
                <a:moveTo>
                  <a:pt x="378532" y="57916"/>
                </a:moveTo>
                <a:lnTo>
                  <a:pt x="42509" y="476648"/>
                </a:lnTo>
                <a:lnTo>
                  <a:pt x="64796" y="494532"/>
                </a:lnTo>
                <a:lnTo>
                  <a:pt x="400818" y="75800"/>
                </a:lnTo>
                <a:lnTo>
                  <a:pt x="378532" y="57916"/>
                </a:lnTo>
                <a:close/>
              </a:path>
              <a:path w="443865" h="552450">
                <a:moveTo>
                  <a:pt x="433231" y="46774"/>
                </a:moveTo>
                <a:lnTo>
                  <a:pt x="387473" y="46774"/>
                </a:lnTo>
                <a:lnTo>
                  <a:pt x="409759" y="64658"/>
                </a:lnTo>
                <a:lnTo>
                  <a:pt x="400818" y="75800"/>
                </a:lnTo>
                <a:lnTo>
                  <a:pt x="423105" y="93685"/>
                </a:lnTo>
                <a:lnTo>
                  <a:pt x="433231" y="46774"/>
                </a:lnTo>
                <a:close/>
              </a:path>
              <a:path w="443865" h="552450">
                <a:moveTo>
                  <a:pt x="387473" y="46774"/>
                </a:moveTo>
                <a:lnTo>
                  <a:pt x="378532" y="57916"/>
                </a:lnTo>
                <a:lnTo>
                  <a:pt x="400818" y="75800"/>
                </a:lnTo>
                <a:lnTo>
                  <a:pt x="409759" y="64658"/>
                </a:lnTo>
                <a:lnTo>
                  <a:pt x="387473" y="46774"/>
                </a:lnTo>
                <a:close/>
              </a:path>
              <a:path w="443865" h="552450">
                <a:moveTo>
                  <a:pt x="443328" y="0"/>
                </a:moveTo>
                <a:lnTo>
                  <a:pt x="356245" y="40032"/>
                </a:lnTo>
                <a:lnTo>
                  <a:pt x="378532" y="57916"/>
                </a:lnTo>
                <a:lnTo>
                  <a:pt x="387473" y="46774"/>
                </a:lnTo>
                <a:lnTo>
                  <a:pt x="433231" y="46774"/>
                </a:lnTo>
                <a:lnTo>
                  <a:pt x="443328" y="0"/>
                </a:lnTo>
                <a:close/>
              </a:path>
            </a:pathLst>
          </a:custGeom>
          <a:solidFill>
            <a:srgbClr val="F6C4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17289" y="3257550"/>
            <a:ext cx="1094105" cy="695325"/>
          </a:xfrm>
          <a:custGeom>
            <a:avLst/>
            <a:gdLst/>
            <a:ahLst/>
            <a:cxnLst/>
            <a:rect l="l" t="t" r="r" b="b"/>
            <a:pathLst>
              <a:path w="1094105" h="695325">
                <a:moveTo>
                  <a:pt x="1013537" y="661384"/>
                </a:moveTo>
                <a:lnTo>
                  <a:pt x="998204" y="685497"/>
                </a:lnTo>
                <a:lnTo>
                  <a:pt x="1093543" y="695325"/>
                </a:lnTo>
                <a:lnTo>
                  <a:pt x="1077765" y="669049"/>
                </a:lnTo>
                <a:lnTo>
                  <a:pt x="1025593" y="669049"/>
                </a:lnTo>
                <a:lnTo>
                  <a:pt x="1013537" y="661384"/>
                </a:lnTo>
                <a:close/>
              </a:path>
              <a:path w="1094105" h="695325">
                <a:moveTo>
                  <a:pt x="1028870" y="637270"/>
                </a:moveTo>
                <a:lnTo>
                  <a:pt x="1013537" y="661384"/>
                </a:lnTo>
                <a:lnTo>
                  <a:pt x="1025593" y="669049"/>
                </a:lnTo>
                <a:lnTo>
                  <a:pt x="1040926" y="644936"/>
                </a:lnTo>
                <a:lnTo>
                  <a:pt x="1028870" y="637270"/>
                </a:lnTo>
                <a:close/>
              </a:path>
              <a:path w="1094105" h="695325">
                <a:moveTo>
                  <a:pt x="1044201" y="613158"/>
                </a:moveTo>
                <a:lnTo>
                  <a:pt x="1028870" y="637270"/>
                </a:lnTo>
                <a:lnTo>
                  <a:pt x="1040926" y="644936"/>
                </a:lnTo>
                <a:lnTo>
                  <a:pt x="1025593" y="669049"/>
                </a:lnTo>
                <a:lnTo>
                  <a:pt x="1077765" y="669049"/>
                </a:lnTo>
                <a:lnTo>
                  <a:pt x="1044201" y="613158"/>
                </a:lnTo>
                <a:close/>
              </a:path>
              <a:path w="1094105" h="695325">
                <a:moveTo>
                  <a:pt x="80006" y="33940"/>
                </a:moveTo>
                <a:lnTo>
                  <a:pt x="64674" y="58052"/>
                </a:lnTo>
                <a:lnTo>
                  <a:pt x="1013537" y="661384"/>
                </a:lnTo>
                <a:lnTo>
                  <a:pt x="1028870" y="637270"/>
                </a:lnTo>
                <a:lnTo>
                  <a:pt x="80006" y="33940"/>
                </a:lnTo>
                <a:close/>
              </a:path>
              <a:path w="1094105" h="695325">
                <a:moveTo>
                  <a:pt x="0" y="0"/>
                </a:moveTo>
                <a:lnTo>
                  <a:pt x="49342" y="82166"/>
                </a:lnTo>
                <a:lnTo>
                  <a:pt x="64674" y="58052"/>
                </a:lnTo>
                <a:lnTo>
                  <a:pt x="52618" y="50387"/>
                </a:lnTo>
                <a:lnTo>
                  <a:pt x="67950" y="26275"/>
                </a:lnTo>
                <a:lnTo>
                  <a:pt x="84880" y="26275"/>
                </a:lnTo>
                <a:lnTo>
                  <a:pt x="95338" y="9827"/>
                </a:lnTo>
                <a:lnTo>
                  <a:pt x="0" y="0"/>
                </a:lnTo>
                <a:close/>
              </a:path>
              <a:path w="1094105" h="695325">
                <a:moveTo>
                  <a:pt x="67950" y="26275"/>
                </a:moveTo>
                <a:lnTo>
                  <a:pt x="52618" y="50387"/>
                </a:lnTo>
                <a:lnTo>
                  <a:pt x="64674" y="58052"/>
                </a:lnTo>
                <a:lnTo>
                  <a:pt x="80006" y="33940"/>
                </a:lnTo>
                <a:lnTo>
                  <a:pt x="67950" y="26275"/>
                </a:lnTo>
                <a:close/>
              </a:path>
              <a:path w="1094105" h="695325">
                <a:moveTo>
                  <a:pt x="84880" y="26275"/>
                </a:moveTo>
                <a:lnTo>
                  <a:pt x="67950" y="26275"/>
                </a:lnTo>
                <a:lnTo>
                  <a:pt x="80006" y="33940"/>
                </a:lnTo>
                <a:lnTo>
                  <a:pt x="84880" y="26275"/>
                </a:lnTo>
                <a:close/>
              </a:path>
            </a:pathLst>
          </a:custGeom>
          <a:solidFill>
            <a:srgbClr val="F6C4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411662" y="3894048"/>
            <a:ext cx="104965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solidFill>
                  <a:srgbClr val="892D5B"/>
                </a:solidFill>
                <a:latin typeface="宋体"/>
                <a:cs typeface="宋体"/>
              </a:rPr>
              <a:t>第一级映射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75151" y="4939512"/>
            <a:ext cx="104965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solidFill>
                  <a:srgbClr val="892D5B"/>
                </a:solidFill>
                <a:latin typeface="宋体"/>
                <a:cs typeface="宋体"/>
              </a:rPr>
              <a:t>第二级映射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14988" y="3921125"/>
            <a:ext cx="117475" cy="225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80063" y="4964112"/>
            <a:ext cx="117475" cy="2254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561431" y="5274791"/>
            <a:ext cx="1459230" cy="7461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899"/>
              </a:lnSpc>
              <a:spcBef>
                <a:spcPts val="80"/>
              </a:spcBef>
            </a:pPr>
            <a:r>
              <a:rPr dirty="0" sz="1550" spc="50" b="1">
                <a:solidFill>
                  <a:srgbClr val="892D5B"/>
                </a:solidFill>
                <a:latin typeface="宋体"/>
                <a:cs typeface="宋体"/>
              </a:rPr>
              <a:t>具有两级独立： </a:t>
            </a: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支持应用独立性 支持物理独立性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87637" y="4075635"/>
            <a:ext cx="932815" cy="1508125"/>
          </a:xfrm>
          <a:custGeom>
            <a:avLst/>
            <a:gdLst/>
            <a:ahLst/>
            <a:cxnLst/>
            <a:rect l="l" t="t" r="r" b="b"/>
            <a:pathLst>
              <a:path w="932814" h="1508125">
                <a:moveTo>
                  <a:pt x="7590" y="1422655"/>
                </a:moveTo>
                <a:lnTo>
                  <a:pt x="0" y="1507510"/>
                </a:lnTo>
                <a:lnTo>
                  <a:pt x="72438" y="1462670"/>
                </a:lnTo>
                <a:lnTo>
                  <a:pt x="61577" y="1455968"/>
                </a:lnTo>
                <a:lnTo>
                  <a:pt x="37400" y="1455968"/>
                </a:lnTo>
                <a:lnTo>
                  <a:pt x="29293" y="1450967"/>
                </a:lnTo>
                <a:lnTo>
                  <a:pt x="35961" y="1440161"/>
                </a:lnTo>
                <a:lnTo>
                  <a:pt x="7590" y="1422655"/>
                </a:lnTo>
                <a:close/>
              </a:path>
              <a:path w="932814" h="1508125">
                <a:moveTo>
                  <a:pt x="35961" y="1440161"/>
                </a:moveTo>
                <a:lnTo>
                  <a:pt x="29293" y="1450967"/>
                </a:lnTo>
                <a:lnTo>
                  <a:pt x="37400" y="1455968"/>
                </a:lnTo>
                <a:lnTo>
                  <a:pt x="44067" y="1445163"/>
                </a:lnTo>
                <a:lnTo>
                  <a:pt x="35961" y="1440161"/>
                </a:lnTo>
                <a:close/>
              </a:path>
              <a:path w="932814" h="1508125">
                <a:moveTo>
                  <a:pt x="44067" y="1445163"/>
                </a:moveTo>
                <a:lnTo>
                  <a:pt x="37400" y="1455968"/>
                </a:lnTo>
                <a:lnTo>
                  <a:pt x="61577" y="1455968"/>
                </a:lnTo>
                <a:lnTo>
                  <a:pt x="44067" y="1445163"/>
                </a:lnTo>
                <a:close/>
              </a:path>
              <a:path w="932814" h="1508125">
                <a:moveTo>
                  <a:pt x="49301" y="1418543"/>
                </a:moveTo>
                <a:lnTo>
                  <a:pt x="35961" y="1440161"/>
                </a:lnTo>
                <a:lnTo>
                  <a:pt x="44067" y="1445163"/>
                </a:lnTo>
                <a:lnTo>
                  <a:pt x="57407" y="1423545"/>
                </a:lnTo>
                <a:lnTo>
                  <a:pt x="49301" y="1418543"/>
                </a:lnTo>
                <a:close/>
              </a:path>
              <a:path w="932814" h="1508125">
                <a:moveTo>
                  <a:pt x="84315" y="1361801"/>
                </a:moveTo>
                <a:lnTo>
                  <a:pt x="64307" y="1394225"/>
                </a:lnTo>
                <a:lnTo>
                  <a:pt x="72412" y="1399227"/>
                </a:lnTo>
                <a:lnTo>
                  <a:pt x="92420" y="1366803"/>
                </a:lnTo>
                <a:lnTo>
                  <a:pt x="84315" y="1361801"/>
                </a:lnTo>
                <a:close/>
              </a:path>
              <a:path w="932814" h="1508125">
                <a:moveTo>
                  <a:pt x="119327" y="1305059"/>
                </a:moveTo>
                <a:lnTo>
                  <a:pt x="99320" y="1337483"/>
                </a:lnTo>
                <a:lnTo>
                  <a:pt x="107426" y="1342485"/>
                </a:lnTo>
                <a:lnTo>
                  <a:pt x="127434" y="1310062"/>
                </a:lnTo>
                <a:lnTo>
                  <a:pt x="119327" y="1305059"/>
                </a:lnTo>
                <a:close/>
              </a:path>
              <a:path w="932814" h="1508125">
                <a:moveTo>
                  <a:pt x="154341" y="1248318"/>
                </a:moveTo>
                <a:lnTo>
                  <a:pt x="134334" y="1280741"/>
                </a:lnTo>
                <a:lnTo>
                  <a:pt x="142439" y="1285744"/>
                </a:lnTo>
                <a:lnTo>
                  <a:pt x="162446" y="1253319"/>
                </a:lnTo>
                <a:lnTo>
                  <a:pt x="154341" y="1248318"/>
                </a:lnTo>
                <a:close/>
              </a:path>
              <a:path w="932814" h="1508125">
                <a:moveTo>
                  <a:pt x="189354" y="1191576"/>
                </a:moveTo>
                <a:lnTo>
                  <a:pt x="169346" y="1224000"/>
                </a:lnTo>
                <a:lnTo>
                  <a:pt x="177453" y="1229001"/>
                </a:lnTo>
                <a:lnTo>
                  <a:pt x="197460" y="1196577"/>
                </a:lnTo>
                <a:lnTo>
                  <a:pt x="189354" y="1191576"/>
                </a:lnTo>
                <a:close/>
              </a:path>
              <a:path w="932814" h="1508125">
                <a:moveTo>
                  <a:pt x="224368" y="1134833"/>
                </a:moveTo>
                <a:lnTo>
                  <a:pt x="204360" y="1167258"/>
                </a:lnTo>
                <a:lnTo>
                  <a:pt x="212465" y="1172260"/>
                </a:lnTo>
                <a:lnTo>
                  <a:pt x="232473" y="1139836"/>
                </a:lnTo>
                <a:lnTo>
                  <a:pt x="224368" y="1134833"/>
                </a:lnTo>
                <a:close/>
              </a:path>
              <a:path w="932814" h="1508125">
                <a:moveTo>
                  <a:pt x="259380" y="1078092"/>
                </a:moveTo>
                <a:lnTo>
                  <a:pt x="239373" y="1110517"/>
                </a:lnTo>
                <a:lnTo>
                  <a:pt x="247479" y="1115518"/>
                </a:lnTo>
                <a:lnTo>
                  <a:pt x="267487" y="1083094"/>
                </a:lnTo>
                <a:lnTo>
                  <a:pt x="259380" y="1078092"/>
                </a:lnTo>
                <a:close/>
              </a:path>
              <a:path w="932814" h="1508125">
                <a:moveTo>
                  <a:pt x="294394" y="1021350"/>
                </a:moveTo>
                <a:lnTo>
                  <a:pt x="274387" y="1053774"/>
                </a:lnTo>
                <a:lnTo>
                  <a:pt x="282492" y="1058777"/>
                </a:lnTo>
                <a:lnTo>
                  <a:pt x="302501" y="1026353"/>
                </a:lnTo>
                <a:lnTo>
                  <a:pt x="294394" y="1021350"/>
                </a:lnTo>
                <a:close/>
              </a:path>
              <a:path w="932814" h="1508125">
                <a:moveTo>
                  <a:pt x="329407" y="964609"/>
                </a:moveTo>
                <a:lnTo>
                  <a:pt x="309399" y="997033"/>
                </a:lnTo>
                <a:lnTo>
                  <a:pt x="317506" y="1002035"/>
                </a:lnTo>
                <a:lnTo>
                  <a:pt x="337513" y="969610"/>
                </a:lnTo>
                <a:lnTo>
                  <a:pt x="329407" y="964609"/>
                </a:lnTo>
                <a:close/>
              </a:path>
              <a:path w="932814" h="1508125">
                <a:moveTo>
                  <a:pt x="364421" y="907867"/>
                </a:moveTo>
                <a:lnTo>
                  <a:pt x="344413" y="940291"/>
                </a:lnTo>
                <a:lnTo>
                  <a:pt x="352520" y="945292"/>
                </a:lnTo>
                <a:lnTo>
                  <a:pt x="372527" y="912869"/>
                </a:lnTo>
                <a:lnTo>
                  <a:pt x="364421" y="907867"/>
                </a:lnTo>
                <a:close/>
              </a:path>
              <a:path w="932814" h="1508125">
                <a:moveTo>
                  <a:pt x="399434" y="851126"/>
                </a:moveTo>
                <a:lnTo>
                  <a:pt x="379426" y="883549"/>
                </a:lnTo>
                <a:lnTo>
                  <a:pt x="387532" y="888551"/>
                </a:lnTo>
                <a:lnTo>
                  <a:pt x="407540" y="856127"/>
                </a:lnTo>
                <a:lnTo>
                  <a:pt x="399434" y="851126"/>
                </a:lnTo>
                <a:close/>
              </a:path>
              <a:path w="932814" h="1508125">
                <a:moveTo>
                  <a:pt x="434447" y="794383"/>
                </a:moveTo>
                <a:lnTo>
                  <a:pt x="414440" y="826808"/>
                </a:lnTo>
                <a:lnTo>
                  <a:pt x="422546" y="831809"/>
                </a:lnTo>
                <a:lnTo>
                  <a:pt x="442554" y="799386"/>
                </a:lnTo>
                <a:lnTo>
                  <a:pt x="434447" y="794383"/>
                </a:lnTo>
                <a:close/>
              </a:path>
              <a:path w="932814" h="1508125">
                <a:moveTo>
                  <a:pt x="469460" y="737642"/>
                </a:moveTo>
                <a:lnTo>
                  <a:pt x="449452" y="770065"/>
                </a:lnTo>
                <a:lnTo>
                  <a:pt x="457559" y="775068"/>
                </a:lnTo>
                <a:lnTo>
                  <a:pt x="477566" y="742643"/>
                </a:lnTo>
                <a:lnTo>
                  <a:pt x="469460" y="737642"/>
                </a:lnTo>
                <a:close/>
              </a:path>
              <a:path w="932814" h="1508125">
                <a:moveTo>
                  <a:pt x="504474" y="680900"/>
                </a:moveTo>
                <a:lnTo>
                  <a:pt x="484466" y="713324"/>
                </a:lnTo>
                <a:lnTo>
                  <a:pt x="492573" y="718325"/>
                </a:lnTo>
                <a:lnTo>
                  <a:pt x="512580" y="685902"/>
                </a:lnTo>
                <a:lnTo>
                  <a:pt x="504474" y="680900"/>
                </a:lnTo>
                <a:close/>
              </a:path>
              <a:path w="932814" h="1508125">
                <a:moveTo>
                  <a:pt x="539487" y="624159"/>
                </a:moveTo>
                <a:lnTo>
                  <a:pt x="519479" y="656582"/>
                </a:lnTo>
                <a:lnTo>
                  <a:pt x="527585" y="661584"/>
                </a:lnTo>
                <a:lnTo>
                  <a:pt x="547593" y="629160"/>
                </a:lnTo>
                <a:lnTo>
                  <a:pt x="539487" y="624159"/>
                </a:lnTo>
                <a:close/>
              </a:path>
              <a:path w="932814" h="1508125">
                <a:moveTo>
                  <a:pt x="574501" y="567416"/>
                </a:moveTo>
                <a:lnTo>
                  <a:pt x="554493" y="599841"/>
                </a:lnTo>
                <a:lnTo>
                  <a:pt x="562599" y="604842"/>
                </a:lnTo>
                <a:lnTo>
                  <a:pt x="582607" y="572419"/>
                </a:lnTo>
                <a:lnTo>
                  <a:pt x="574501" y="567416"/>
                </a:lnTo>
                <a:close/>
              </a:path>
              <a:path w="932814" h="1508125">
                <a:moveTo>
                  <a:pt x="609514" y="510675"/>
                </a:moveTo>
                <a:lnTo>
                  <a:pt x="589507" y="543098"/>
                </a:lnTo>
                <a:lnTo>
                  <a:pt x="597612" y="548101"/>
                </a:lnTo>
                <a:lnTo>
                  <a:pt x="617620" y="515677"/>
                </a:lnTo>
                <a:lnTo>
                  <a:pt x="609514" y="510675"/>
                </a:lnTo>
                <a:close/>
              </a:path>
              <a:path w="932814" h="1508125">
                <a:moveTo>
                  <a:pt x="644527" y="453933"/>
                </a:moveTo>
                <a:lnTo>
                  <a:pt x="624519" y="486357"/>
                </a:lnTo>
                <a:lnTo>
                  <a:pt x="632626" y="491359"/>
                </a:lnTo>
                <a:lnTo>
                  <a:pt x="652633" y="458936"/>
                </a:lnTo>
                <a:lnTo>
                  <a:pt x="644527" y="453933"/>
                </a:lnTo>
                <a:close/>
              </a:path>
              <a:path w="932814" h="1508125">
                <a:moveTo>
                  <a:pt x="679541" y="397192"/>
                </a:moveTo>
                <a:lnTo>
                  <a:pt x="659533" y="429615"/>
                </a:lnTo>
                <a:lnTo>
                  <a:pt x="667638" y="434618"/>
                </a:lnTo>
                <a:lnTo>
                  <a:pt x="687646" y="402193"/>
                </a:lnTo>
                <a:lnTo>
                  <a:pt x="679541" y="397192"/>
                </a:lnTo>
                <a:close/>
              </a:path>
              <a:path w="932814" h="1508125">
                <a:moveTo>
                  <a:pt x="714554" y="340450"/>
                </a:moveTo>
                <a:lnTo>
                  <a:pt x="694546" y="372874"/>
                </a:lnTo>
                <a:lnTo>
                  <a:pt x="702652" y="377875"/>
                </a:lnTo>
                <a:lnTo>
                  <a:pt x="722660" y="345452"/>
                </a:lnTo>
                <a:lnTo>
                  <a:pt x="714554" y="340450"/>
                </a:lnTo>
                <a:close/>
              </a:path>
              <a:path w="932814" h="1508125">
                <a:moveTo>
                  <a:pt x="749567" y="283707"/>
                </a:moveTo>
                <a:lnTo>
                  <a:pt x="729560" y="316132"/>
                </a:lnTo>
                <a:lnTo>
                  <a:pt x="737665" y="321134"/>
                </a:lnTo>
                <a:lnTo>
                  <a:pt x="757673" y="288710"/>
                </a:lnTo>
                <a:lnTo>
                  <a:pt x="749567" y="283707"/>
                </a:lnTo>
                <a:close/>
              </a:path>
              <a:path w="932814" h="1508125">
                <a:moveTo>
                  <a:pt x="784580" y="226966"/>
                </a:moveTo>
                <a:lnTo>
                  <a:pt x="764573" y="259389"/>
                </a:lnTo>
                <a:lnTo>
                  <a:pt x="772679" y="264392"/>
                </a:lnTo>
                <a:lnTo>
                  <a:pt x="792687" y="231968"/>
                </a:lnTo>
                <a:lnTo>
                  <a:pt x="784580" y="226966"/>
                </a:lnTo>
                <a:close/>
              </a:path>
              <a:path w="932814" h="1508125">
                <a:moveTo>
                  <a:pt x="819594" y="170224"/>
                </a:moveTo>
                <a:lnTo>
                  <a:pt x="799586" y="202648"/>
                </a:lnTo>
                <a:lnTo>
                  <a:pt x="807692" y="207651"/>
                </a:lnTo>
                <a:lnTo>
                  <a:pt x="827699" y="175226"/>
                </a:lnTo>
                <a:lnTo>
                  <a:pt x="819594" y="170224"/>
                </a:lnTo>
                <a:close/>
              </a:path>
              <a:path w="932814" h="1508125">
                <a:moveTo>
                  <a:pt x="854607" y="113483"/>
                </a:moveTo>
                <a:lnTo>
                  <a:pt x="834599" y="145906"/>
                </a:lnTo>
                <a:lnTo>
                  <a:pt x="842705" y="150909"/>
                </a:lnTo>
                <a:lnTo>
                  <a:pt x="862713" y="118484"/>
                </a:lnTo>
                <a:lnTo>
                  <a:pt x="854607" y="113483"/>
                </a:lnTo>
                <a:close/>
              </a:path>
              <a:path w="932814" h="1508125">
                <a:moveTo>
                  <a:pt x="889621" y="56741"/>
                </a:moveTo>
                <a:lnTo>
                  <a:pt x="869613" y="89165"/>
                </a:lnTo>
                <a:lnTo>
                  <a:pt x="877718" y="94166"/>
                </a:lnTo>
                <a:lnTo>
                  <a:pt x="897726" y="61743"/>
                </a:lnTo>
                <a:lnTo>
                  <a:pt x="889621" y="56741"/>
                </a:lnTo>
                <a:close/>
              </a:path>
              <a:path w="932814" h="1508125">
                <a:moveTo>
                  <a:pt x="924633" y="0"/>
                </a:moveTo>
                <a:lnTo>
                  <a:pt x="904626" y="32423"/>
                </a:lnTo>
                <a:lnTo>
                  <a:pt x="912732" y="37425"/>
                </a:lnTo>
                <a:lnTo>
                  <a:pt x="932740" y="5001"/>
                </a:lnTo>
                <a:lnTo>
                  <a:pt x="924633" y="0"/>
                </a:lnTo>
                <a:close/>
              </a:path>
            </a:pathLst>
          </a:custGeom>
          <a:solidFill>
            <a:srgbClr val="892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65501" y="5108704"/>
            <a:ext cx="986155" cy="800100"/>
          </a:xfrm>
          <a:custGeom>
            <a:avLst/>
            <a:gdLst/>
            <a:ahLst/>
            <a:cxnLst/>
            <a:rect l="l" t="t" r="r" b="b"/>
            <a:pathLst>
              <a:path w="986154" h="800100">
                <a:moveTo>
                  <a:pt x="35215" y="722396"/>
                </a:moveTo>
                <a:lnTo>
                  <a:pt x="0" y="799971"/>
                </a:lnTo>
                <a:lnTo>
                  <a:pt x="83188" y="781599"/>
                </a:lnTo>
                <a:lnTo>
                  <a:pt x="68678" y="763693"/>
                </a:lnTo>
                <a:lnTo>
                  <a:pt x="52334" y="763693"/>
                </a:lnTo>
                <a:lnTo>
                  <a:pt x="46338" y="756292"/>
                </a:lnTo>
                <a:lnTo>
                  <a:pt x="56204" y="748298"/>
                </a:lnTo>
                <a:lnTo>
                  <a:pt x="35215" y="722396"/>
                </a:lnTo>
                <a:close/>
              </a:path>
              <a:path w="986154" h="800100">
                <a:moveTo>
                  <a:pt x="56204" y="748298"/>
                </a:moveTo>
                <a:lnTo>
                  <a:pt x="46338" y="756292"/>
                </a:lnTo>
                <a:lnTo>
                  <a:pt x="52334" y="763693"/>
                </a:lnTo>
                <a:lnTo>
                  <a:pt x="62200" y="755698"/>
                </a:lnTo>
                <a:lnTo>
                  <a:pt x="56204" y="748298"/>
                </a:lnTo>
                <a:close/>
              </a:path>
              <a:path w="986154" h="800100">
                <a:moveTo>
                  <a:pt x="62200" y="755698"/>
                </a:moveTo>
                <a:lnTo>
                  <a:pt x="52334" y="763693"/>
                </a:lnTo>
                <a:lnTo>
                  <a:pt x="68678" y="763693"/>
                </a:lnTo>
                <a:lnTo>
                  <a:pt x="62200" y="755698"/>
                </a:lnTo>
                <a:close/>
              </a:path>
              <a:path w="986154" h="800100">
                <a:moveTo>
                  <a:pt x="75939" y="732306"/>
                </a:moveTo>
                <a:lnTo>
                  <a:pt x="56204" y="748298"/>
                </a:lnTo>
                <a:lnTo>
                  <a:pt x="62200" y="755698"/>
                </a:lnTo>
                <a:lnTo>
                  <a:pt x="81936" y="739706"/>
                </a:lnTo>
                <a:lnTo>
                  <a:pt x="75939" y="732306"/>
                </a:lnTo>
                <a:close/>
              </a:path>
              <a:path w="986154" h="800100">
                <a:moveTo>
                  <a:pt x="127741" y="690329"/>
                </a:moveTo>
                <a:lnTo>
                  <a:pt x="98140" y="714316"/>
                </a:lnTo>
                <a:lnTo>
                  <a:pt x="104137" y="721716"/>
                </a:lnTo>
                <a:lnTo>
                  <a:pt x="133738" y="697729"/>
                </a:lnTo>
                <a:lnTo>
                  <a:pt x="127741" y="690329"/>
                </a:lnTo>
                <a:close/>
              </a:path>
              <a:path w="986154" h="800100">
                <a:moveTo>
                  <a:pt x="179544" y="648352"/>
                </a:moveTo>
                <a:lnTo>
                  <a:pt x="149943" y="672339"/>
                </a:lnTo>
                <a:lnTo>
                  <a:pt x="155939" y="679739"/>
                </a:lnTo>
                <a:lnTo>
                  <a:pt x="185541" y="655753"/>
                </a:lnTo>
                <a:lnTo>
                  <a:pt x="179544" y="648352"/>
                </a:lnTo>
                <a:close/>
              </a:path>
              <a:path w="986154" h="800100">
                <a:moveTo>
                  <a:pt x="231347" y="606375"/>
                </a:moveTo>
                <a:lnTo>
                  <a:pt x="201745" y="630362"/>
                </a:lnTo>
                <a:lnTo>
                  <a:pt x="207742" y="637763"/>
                </a:lnTo>
                <a:lnTo>
                  <a:pt x="237343" y="613776"/>
                </a:lnTo>
                <a:lnTo>
                  <a:pt x="231347" y="606375"/>
                </a:lnTo>
                <a:close/>
              </a:path>
              <a:path w="986154" h="800100">
                <a:moveTo>
                  <a:pt x="283150" y="564399"/>
                </a:moveTo>
                <a:lnTo>
                  <a:pt x="253547" y="588385"/>
                </a:lnTo>
                <a:lnTo>
                  <a:pt x="259544" y="595786"/>
                </a:lnTo>
                <a:lnTo>
                  <a:pt x="289147" y="571799"/>
                </a:lnTo>
                <a:lnTo>
                  <a:pt x="283150" y="564399"/>
                </a:lnTo>
                <a:close/>
              </a:path>
              <a:path w="986154" h="800100">
                <a:moveTo>
                  <a:pt x="334952" y="522422"/>
                </a:moveTo>
                <a:lnTo>
                  <a:pt x="305351" y="546409"/>
                </a:lnTo>
                <a:lnTo>
                  <a:pt x="311348" y="553809"/>
                </a:lnTo>
                <a:lnTo>
                  <a:pt x="340949" y="529822"/>
                </a:lnTo>
                <a:lnTo>
                  <a:pt x="334952" y="522422"/>
                </a:lnTo>
                <a:close/>
              </a:path>
              <a:path w="986154" h="800100">
                <a:moveTo>
                  <a:pt x="386755" y="480445"/>
                </a:moveTo>
                <a:lnTo>
                  <a:pt x="357153" y="504432"/>
                </a:lnTo>
                <a:lnTo>
                  <a:pt x="363150" y="511832"/>
                </a:lnTo>
                <a:lnTo>
                  <a:pt x="392751" y="487846"/>
                </a:lnTo>
                <a:lnTo>
                  <a:pt x="386755" y="480445"/>
                </a:lnTo>
                <a:close/>
              </a:path>
              <a:path w="986154" h="800100">
                <a:moveTo>
                  <a:pt x="438557" y="438468"/>
                </a:moveTo>
                <a:lnTo>
                  <a:pt x="408956" y="462455"/>
                </a:lnTo>
                <a:lnTo>
                  <a:pt x="414953" y="469856"/>
                </a:lnTo>
                <a:lnTo>
                  <a:pt x="444554" y="445869"/>
                </a:lnTo>
                <a:lnTo>
                  <a:pt x="438557" y="438468"/>
                </a:lnTo>
                <a:close/>
              </a:path>
              <a:path w="986154" h="800100">
                <a:moveTo>
                  <a:pt x="490360" y="396492"/>
                </a:moveTo>
                <a:lnTo>
                  <a:pt x="460758" y="420479"/>
                </a:lnTo>
                <a:lnTo>
                  <a:pt x="466755" y="427879"/>
                </a:lnTo>
                <a:lnTo>
                  <a:pt x="496356" y="403893"/>
                </a:lnTo>
                <a:lnTo>
                  <a:pt x="490360" y="396492"/>
                </a:lnTo>
                <a:close/>
              </a:path>
              <a:path w="986154" h="800100">
                <a:moveTo>
                  <a:pt x="542163" y="354515"/>
                </a:moveTo>
                <a:lnTo>
                  <a:pt x="512561" y="378501"/>
                </a:lnTo>
                <a:lnTo>
                  <a:pt x="518558" y="385903"/>
                </a:lnTo>
                <a:lnTo>
                  <a:pt x="548159" y="361915"/>
                </a:lnTo>
                <a:lnTo>
                  <a:pt x="542163" y="354515"/>
                </a:lnTo>
                <a:close/>
              </a:path>
              <a:path w="986154" h="800100">
                <a:moveTo>
                  <a:pt x="593966" y="312539"/>
                </a:moveTo>
                <a:lnTo>
                  <a:pt x="564363" y="336525"/>
                </a:lnTo>
                <a:lnTo>
                  <a:pt x="570360" y="343926"/>
                </a:lnTo>
                <a:lnTo>
                  <a:pt x="599961" y="319939"/>
                </a:lnTo>
                <a:lnTo>
                  <a:pt x="593966" y="312539"/>
                </a:lnTo>
                <a:close/>
              </a:path>
              <a:path w="986154" h="800100">
                <a:moveTo>
                  <a:pt x="645768" y="270562"/>
                </a:moveTo>
                <a:lnTo>
                  <a:pt x="616167" y="294548"/>
                </a:lnTo>
                <a:lnTo>
                  <a:pt x="622164" y="301950"/>
                </a:lnTo>
                <a:lnTo>
                  <a:pt x="651765" y="277962"/>
                </a:lnTo>
                <a:lnTo>
                  <a:pt x="645768" y="270562"/>
                </a:lnTo>
                <a:close/>
              </a:path>
              <a:path w="986154" h="800100">
                <a:moveTo>
                  <a:pt x="697571" y="228586"/>
                </a:moveTo>
                <a:lnTo>
                  <a:pt x="667969" y="252572"/>
                </a:lnTo>
                <a:lnTo>
                  <a:pt x="673966" y="259972"/>
                </a:lnTo>
                <a:lnTo>
                  <a:pt x="703567" y="235986"/>
                </a:lnTo>
                <a:lnTo>
                  <a:pt x="697571" y="228586"/>
                </a:lnTo>
                <a:close/>
              </a:path>
              <a:path w="986154" h="800100">
                <a:moveTo>
                  <a:pt x="749373" y="186608"/>
                </a:moveTo>
                <a:lnTo>
                  <a:pt x="719772" y="210595"/>
                </a:lnTo>
                <a:lnTo>
                  <a:pt x="725768" y="217996"/>
                </a:lnTo>
                <a:lnTo>
                  <a:pt x="755370" y="194009"/>
                </a:lnTo>
                <a:lnTo>
                  <a:pt x="749373" y="186608"/>
                </a:lnTo>
                <a:close/>
              </a:path>
              <a:path w="986154" h="800100">
                <a:moveTo>
                  <a:pt x="801175" y="144632"/>
                </a:moveTo>
                <a:lnTo>
                  <a:pt x="771574" y="168619"/>
                </a:lnTo>
                <a:lnTo>
                  <a:pt x="777571" y="176019"/>
                </a:lnTo>
                <a:lnTo>
                  <a:pt x="807172" y="152032"/>
                </a:lnTo>
                <a:lnTo>
                  <a:pt x="801175" y="144632"/>
                </a:lnTo>
                <a:close/>
              </a:path>
              <a:path w="986154" h="800100">
                <a:moveTo>
                  <a:pt x="852978" y="102655"/>
                </a:moveTo>
                <a:lnTo>
                  <a:pt x="823377" y="126641"/>
                </a:lnTo>
                <a:lnTo>
                  <a:pt x="829373" y="134042"/>
                </a:lnTo>
                <a:lnTo>
                  <a:pt x="858975" y="110055"/>
                </a:lnTo>
                <a:lnTo>
                  <a:pt x="852978" y="102655"/>
                </a:lnTo>
                <a:close/>
              </a:path>
              <a:path w="986154" h="800100">
                <a:moveTo>
                  <a:pt x="904781" y="60679"/>
                </a:moveTo>
                <a:lnTo>
                  <a:pt x="875179" y="84665"/>
                </a:lnTo>
                <a:lnTo>
                  <a:pt x="881176" y="92066"/>
                </a:lnTo>
                <a:lnTo>
                  <a:pt x="910777" y="68079"/>
                </a:lnTo>
                <a:lnTo>
                  <a:pt x="904781" y="60679"/>
                </a:lnTo>
                <a:close/>
              </a:path>
              <a:path w="986154" h="800100">
                <a:moveTo>
                  <a:pt x="956584" y="18702"/>
                </a:moveTo>
                <a:lnTo>
                  <a:pt x="926983" y="42688"/>
                </a:lnTo>
                <a:lnTo>
                  <a:pt x="932978" y="50088"/>
                </a:lnTo>
                <a:lnTo>
                  <a:pt x="962581" y="26102"/>
                </a:lnTo>
                <a:lnTo>
                  <a:pt x="956584" y="18702"/>
                </a:lnTo>
                <a:close/>
              </a:path>
              <a:path w="986154" h="800100">
                <a:moveTo>
                  <a:pt x="979664" y="0"/>
                </a:moveTo>
                <a:lnTo>
                  <a:pt x="978785" y="712"/>
                </a:lnTo>
                <a:lnTo>
                  <a:pt x="984782" y="8112"/>
                </a:lnTo>
                <a:lnTo>
                  <a:pt x="985660" y="7400"/>
                </a:lnTo>
                <a:lnTo>
                  <a:pt x="979664" y="0"/>
                </a:lnTo>
                <a:close/>
              </a:path>
            </a:pathLst>
          </a:custGeom>
          <a:solidFill>
            <a:srgbClr val="892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510019" y="5572252"/>
            <a:ext cx="14389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545472"/>
                </a:solidFill>
                <a:latin typeface="Tahoma"/>
                <a:cs typeface="Tahoma"/>
              </a:rPr>
              <a:t>(</a:t>
            </a: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数据物理存储</a:t>
            </a:r>
            <a:r>
              <a:rPr dirty="0" sz="1600" b="1">
                <a:solidFill>
                  <a:srgbClr val="545472"/>
                </a:solidFill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41769" y="4459732"/>
            <a:ext cx="14389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545472"/>
                </a:solidFill>
                <a:latin typeface="Tahoma"/>
                <a:cs typeface="Tahoma"/>
              </a:rPr>
              <a:t>(</a:t>
            </a: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数据逻辑结构</a:t>
            </a:r>
            <a:r>
              <a:rPr dirty="0" sz="1600" b="1">
                <a:solidFill>
                  <a:srgbClr val="545472"/>
                </a:solidFill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87876" y="2649220"/>
            <a:ext cx="14389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545472"/>
                </a:solidFill>
                <a:latin typeface="Tahoma"/>
                <a:cs typeface="Tahoma"/>
              </a:rPr>
              <a:t>(</a:t>
            </a: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数据逻辑重构</a:t>
            </a:r>
            <a:r>
              <a:rPr dirty="0" sz="1600" b="1">
                <a:solidFill>
                  <a:srgbClr val="545472"/>
                </a:solidFill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19537" y="1701291"/>
            <a:ext cx="27749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50" b="1">
                <a:solidFill>
                  <a:srgbClr val="0066FF"/>
                </a:solidFill>
                <a:latin typeface="宋体"/>
                <a:cs typeface="宋体"/>
              </a:rPr>
              <a:t>“三层模式</a:t>
            </a:r>
            <a:r>
              <a:rPr dirty="0" sz="1600" spc="-5" b="1">
                <a:solidFill>
                  <a:srgbClr val="0066FF"/>
                </a:solidFill>
                <a:latin typeface="Tahoma"/>
                <a:cs typeface="Tahoma"/>
              </a:rPr>
              <a:t>-</a:t>
            </a:r>
            <a:r>
              <a:rPr dirty="0" sz="1550" spc="50" b="1">
                <a:solidFill>
                  <a:srgbClr val="0066FF"/>
                </a:solidFill>
                <a:latin typeface="宋体"/>
                <a:cs typeface="宋体"/>
              </a:rPr>
              <a:t>两级映射”及优点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46275" y="2435225"/>
            <a:ext cx="812800" cy="2571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应用程序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09800" y="2695575"/>
            <a:ext cx="117475" cy="276225"/>
          </a:xfrm>
          <a:custGeom>
            <a:avLst/>
            <a:gdLst/>
            <a:ahLst/>
            <a:cxnLst/>
            <a:rect l="l" t="t" r="r" b="b"/>
            <a:pathLst>
              <a:path w="117475" h="276225">
                <a:moveTo>
                  <a:pt x="117475" y="220992"/>
                </a:moveTo>
                <a:lnTo>
                  <a:pt x="0" y="220992"/>
                </a:lnTo>
                <a:lnTo>
                  <a:pt x="58737" y="276225"/>
                </a:lnTo>
                <a:lnTo>
                  <a:pt x="117475" y="220992"/>
                </a:lnTo>
                <a:close/>
              </a:path>
              <a:path w="117475" h="276225">
                <a:moveTo>
                  <a:pt x="88106" y="55232"/>
                </a:moveTo>
                <a:lnTo>
                  <a:pt x="29368" y="55232"/>
                </a:lnTo>
                <a:lnTo>
                  <a:pt x="29368" y="220992"/>
                </a:lnTo>
                <a:lnTo>
                  <a:pt x="88106" y="220992"/>
                </a:lnTo>
                <a:lnTo>
                  <a:pt x="88106" y="55232"/>
                </a:lnTo>
                <a:close/>
              </a:path>
              <a:path w="117475" h="276225">
                <a:moveTo>
                  <a:pt x="58737" y="0"/>
                </a:moveTo>
                <a:lnTo>
                  <a:pt x="0" y="55232"/>
                </a:lnTo>
                <a:lnTo>
                  <a:pt x="117475" y="55232"/>
                </a:lnTo>
                <a:lnTo>
                  <a:pt x="58737" y="0"/>
                </a:lnTo>
                <a:close/>
              </a:path>
            </a:pathLst>
          </a:custGeom>
          <a:solidFill>
            <a:srgbClr val="892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09800" y="2695575"/>
            <a:ext cx="117475" cy="276225"/>
          </a:xfrm>
          <a:custGeom>
            <a:avLst/>
            <a:gdLst/>
            <a:ahLst/>
            <a:cxnLst/>
            <a:rect l="l" t="t" r="r" b="b"/>
            <a:pathLst>
              <a:path w="117475" h="276225">
                <a:moveTo>
                  <a:pt x="0" y="55232"/>
                </a:moveTo>
                <a:lnTo>
                  <a:pt x="58737" y="0"/>
                </a:lnTo>
                <a:lnTo>
                  <a:pt x="117475" y="55232"/>
                </a:lnTo>
                <a:lnTo>
                  <a:pt x="88106" y="55232"/>
                </a:lnTo>
                <a:lnTo>
                  <a:pt x="88106" y="220993"/>
                </a:lnTo>
                <a:lnTo>
                  <a:pt x="117475" y="220993"/>
                </a:lnTo>
                <a:lnTo>
                  <a:pt x="58737" y="276225"/>
                </a:lnTo>
                <a:lnTo>
                  <a:pt x="0" y="220993"/>
                </a:lnTo>
                <a:lnTo>
                  <a:pt x="29368" y="220993"/>
                </a:lnTo>
                <a:lnTo>
                  <a:pt x="29368" y="55232"/>
                </a:lnTo>
                <a:lnTo>
                  <a:pt x="0" y="55232"/>
                </a:lnTo>
                <a:close/>
              </a:path>
            </a:pathLst>
          </a:custGeom>
          <a:ln w="9525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62300" y="998220"/>
            <a:ext cx="28194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宋体"/>
                <a:cs typeface="宋体"/>
              </a:rPr>
              <a:t>课堂小测试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2177796"/>
            <a:ext cx="7277100" cy="998219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40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数据库的三级模式分别是什么？主要的 作用是什么？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5280" y="57911"/>
            <a:ext cx="1112520" cy="10271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15287" y="98424"/>
            <a:ext cx="995362" cy="9080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03820" y="308480"/>
            <a:ext cx="415290" cy="454025"/>
          </a:xfrm>
          <a:custGeom>
            <a:avLst/>
            <a:gdLst/>
            <a:ahLst/>
            <a:cxnLst/>
            <a:rect l="l" t="t" r="r" b="b"/>
            <a:pathLst>
              <a:path w="415290" h="454025">
                <a:moveTo>
                  <a:pt x="188484" y="0"/>
                </a:moveTo>
                <a:lnTo>
                  <a:pt x="136544" y="10008"/>
                </a:lnTo>
                <a:lnTo>
                  <a:pt x="87056" y="30725"/>
                </a:lnTo>
                <a:lnTo>
                  <a:pt x="42979" y="62220"/>
                </a:lnTo>
                <a:lnTo>
                  <a:pt x="12163" y="106690"/>
                </a:lnTo>
                <a:lnTo>
                  <a:pt x="14925" y="115375"/>
                </a:lnTo>
                <a:lnTo>
                  <a:pt x="17839" y="117807"/>
                </a:lnTo>
                <a:lnTo>
                  <a:pt x="28383" y="122995"/>
                </a:lnTo>
                <a:lnTo>
                  <a:pt x="23464" y="141593"/>
                </a:lnTo>
                <a:lnTo>
                  <a:pt x="18347" y="161813"/>
                </a:lnTo>
                <a:lnTo>
                  <a:pt x="14584" y="179171"/>
                </a:lnTo>
                <a:lnTo>
                  <a:pt x="13785" y="188956"/>
                </a:lnTo>
                <a:lnTo>
                  <a:pt x="15407" y="195628"/>
                </a:lnTo>
                <a:lnTo>
                  <a:pt x="24328" y="203039"/>
                </a:lnTo>
                <a:lnTo>
                  <a:pt x="0" y="277894"/>
                </a:lnTo>
                <a:lnTo>
                  <a:pt x="21894" y="286048"/>
                </a:lnTo>
                <a:lnTo>
                  <a:pt x="18739" y="303256"/>
                </a:lnTo>
                <a:lnTo>
                  <a:pt x="16725" y="319770"/>
                </a:lnTo>
                <a:lnTo>
                  <a:pt x="25848" y="362756"/>
                </a:lnTo>
                <a:lnTo>
                  <a:pt x="116776" y="374244"/>
                </a:lnTo>
                <a:lnTo>
                  <a:pt x="111911" y="453547"/>
                </a:lnTo>
                <a:lnTo>
                  <a:pt x="300051" y="453547"/>
                </a:lnTo>
                <a:lnTo>
                  <a:pt x="296934" y="425441"/>
                </a:lnTo>
                <a:lnTo>
                  <a:pt x="296401" y="397127"/>
                </a:lnTo>
                <a:lnTo>
                  <a:pt x="298910" y="369230"/>
                </a:lnTo>
                <a:lnTo>
                  <a:pt x="304916" y="342375"/>
                </a:lnTo>
                <a:lnTo>
                  <a:pt x="346121" y="315883"/>
                </a:lnTo>
                <a:lnTo>
                  <a:pt x="377196" y="284940"/>
                </a:lnTo>
                <a:lnTo>
                  <a:pt x="380695" y="279376"/>
                </a:lnTo>
                <a:lnTo>
                  <a:pt x="249772" y="279376"/>
                </a:lnTo>
                <a:lnTo>
                  <a:pt x="244095" y="278636"/>
                </a:lnTo>
                <a:lnTo>
                  <a:pt x="241663" y="274188"/>
                </a:lnTo>
                <a:lnTo>
                  <a:pt x="239229" y="270483"/>
                </a:lnTo>
                <a:lnTo>
                  <a:pt x="240851" y="264554"/>
                </a:lnTo>
                <a:lnTo>
                  <a:pt x="244906" y="262330"/>
                </a:lnTo>
                <a:lnTo>
                  <a:pt x="250154" y="258625"/>
                </a:lnTo>
                <a:lnTo>
                  <a:pt x="235986" y="258625"/>
                </a:lnTo>
                <a:lnTo>
                  <a:pt x="231120" y="257143"/>
                </a:lnTo>
                <a:lnTo>
                  <a:pt x="228687" y="253437"/>
                </a:lnTo>
                <a:lnTo>
                  <a:pt x="226254" y="248990"/>
                </a:lnTo>
                <a:lnTo>
                  <a:pt x="227065" y="243801"/>
                </a:lnTo>
                <a:lnTo>
                  <a:pt x="231120" y="240837"/>
                </a:lnTo>
                <a:lnTo>
                  <a:pt x="256113" y="223791"/>
                </a:lnTo>
                <a:lnTo>
                  <a:pt x="226254" y="223791"/>
                </a:lnTo>
                <a:lnTo>
                  <a:pt x="208869" y="208724"/>
                </a:lnTo>
                <a:lnTo>
                  <a:pt x="187532" y="198869"/>
                </a:lnTo>
                <a:lnTo>
                  <a:pt x="166497" y="188875"/>
                </a:lnTo>
                <a:lnTo>
                  <a:pt x="150025" y="173392"/>
                </a:lnTo>
                <a:lnTo>
                  <a:pt x="143043" y="152258"/>
                </a:lnTo>
                <a:lnTo>
                  <a:pt x="143089" y="151899"/>
                </a:lnTo>
                <a:lnTo>
                  <a:pt x="88393" y="151899"/>
                </a:lnTo>
                <a:lnTo>
                  <a:pt x="88393" y="137817"/>
                </a:lnTo>
                <a:lnTo>
                  <a:pt x="144918" y="137817"/>
                </a:lnTo>
                <a:lnTo>
                  <a:pt x="145868" y="130499"/>
                </a:lnTo>
                <a:lnTo>
                  <a:pt x="157665" y="110546"/>
                </a:lnTo>
                <a:lnTo>
                  <a:pt x="157856" y="110395"/>
                </a:lnTo>
                <a:lnTo>
                  <a:pt x="129752" y="110395"/>
                </a:lnTo>
                <a:lnTo>
                  <a:pt x="99745" y="94831"/>
                </a:lnTo>
                <a:lnTo>
                  <a:pt x="107856" y="82972"/>
                </a:lnTo>
                <a:lnTo>
                  <a:pt x="384756" y="82972"/>
                </a:lnTo>
                <a:lnTo>
                  <a:pt x="382122" y="78526"/>
                </a:lnTo>
                <a:lnTo>
                  <a:pt x="158135" y="78526"/>
                </a:lnTo>
                <a:lnTo>
                  <a:pt x="141104" y="51103"/>
                </a:lnTo>
                <a:lnTo>
                  <a:pt x="154890" y="44433"/>
                </a:lnTo>
                <a:lnTo>
                  <a:pt x="201114" y="44433"/>
                </a:lnTo>
                <a:lnTo>
                  <a:pt x="201114" y="32575"/>
                </a:lnTo>
                <a:lnTo>
                  <a:pt x="332642" y="32575"/>
                </a:lnTo>
                <a:lnTo>
                  <a:pt x="324292" y="26737"/>
                </a:lnTo>
                <a:lnTo>
                  <a:pt x="287887" y="11822"/>
                </a:lnTo>
                <a:lnTo>
                  <a:pt x="239917" y="628"/>
                </a:lnTo>
                <a:lnTo>
                  <a:pt x="188484" y="0"/>
                </a:lnTo>
                <a:close/>
              </a:path>
              <a:path w="415290" h="454025">
                <a:moveTo>
                  <a:pt x="408701" y="221567"/>
                </a:moveTo>
                <a:lnTo>
                  <a:pt x="302483" y="221567"/>
                </a:lnTo>
                <a:lnTo>
                  <a:pt x="308160" y="223049"/>
                </a:lnTo>
                <a:lnTo>
                  <a:pt x="310593" y="226755"/>
                </a:lnTo>
                <a:lnTo>
                  <a:pt x="313027" y="231203"/>
                </a:lnTo>
                <a:lnTo>
                  <a:pt x="312215" y="236391"/>
                </a:lnTo>
                <a:lnTo>
                  <a:pt x="308160" y="239355"/>
                </a:lnTo>
                <a:lnTo>
                  <a:pt x="253827" y="276412"/>
                </a:lnTo>
                <a:lnTo>
                  <a:pt x="249772" y="279376"/>
                </a:lnTo>
                <a:lnTo>
                  <a:pt x="380695" y="279376"/>
                </a:lnTo>
                <a:lnTo>
                  <a:pt x="380986" y="278914"/>
                </a:lnTo>
                <a:lnTo>
                  <a:pt x="279574" y="278914"/>
                </a:lnTo>
                <a:lnTo>
                  <a:pt x="272808" y="277350"/>
                </a:lnTo>
                <a:lnTo>
                  <a:pt x="266802" y="274188"/>
                </a:lnTo>
                <a:lnTo>
                  <a:pt x="302483" y="249731"/>
                </a:lnTo>
                <a:lnTo>
                  <a:pt x="399033" y="249731"/>
                </a:lnTo>
                <a:lnTo>
                  <a:pt x="408701" y="221567"/>
                </a:lnTo>
                <a:close/>
              </a:path>
              <a:path w="415290" h="454025">
                <a:moveTo>
                  <a:pt x="399033" y="249731"/>
                </a:moveTo>
                <a:lnTo>
                  <a:pt x="302483" y="249731"/>
                </a:lnTo>
                <a:lnTo>
                  <a:pt x="304511" y="257235"/>
                </a:lnTo>
                <a:lnTo>
                  <a:pt x="303497" y="264739"/>
                </a:lnTo>
                <a:lnTo>
                  <a:pt x="299746" y="271410"/>
                </a:lnTo>
                <a:lnTo>
                  <a:pt x="293563" y="276412"/>
                </a:lnTo>
                <a:lnTo>
                  <a:pt x="286645" y="278671"/>
                </a:lnTo>
                <a:lnTo>
                  <a:pt x="279574" y="278914"/>
                </a:lnTo>
                <a:lnTo>
                  <a:pt x="380986" y="278914"/>
                </a:lnTo>
                <a:lnTo>
                  <a:pt x="398668" y="250794"/>
                </a:lnTo>
                <a:lnTo>
                  <a:pt x="399033" y="249731"/>
                </a:lnTo>
                <a:close/>
              </a:path>
              <a:path w="415290" h="454025">
                <a:moveTo>
                  <a:pt x="412511" y="200815"/>
                </a:moveTo>
                <a:lnTo>
                  <a:pt x="289509" y="200815"/>
                </a:lnTo>
                <a:lnTo>
                  <a:pt x="294374" y="201556"/>
                </a:lnTo>
                <a:lnTo>
                  <a:pt x="297618" y="206003"/>
                </a:lnTo>
                <a:lnTo>
                  <a:pt x="300051" y="209709"/>
                </a:lnTo>
                <a:lnTo>
                  <a:pt x="298429" y="215638"/>
                </a:lnTo>
                <a:lnTo>
                  <a:pt x="294374" y="217861"/>
                </a:lnTo>
                <a:lnTo>
                  <a:pt x="240851" y="255660"/>
                </a:lnTo>
                <a:lnTo>
                  <a:pt x="235986" y="258625"/>
                </a:lnTo>
                <a:lnTo>
                  <a:pt x="250154" y="258625"/>
                </a:lnTo>
                <a:lnTo>
                  <a:pt x="298429" y="224531"/>
                </a:lnTo>
                <a:lnTo>
                  <a:pt x="302483" y="221567"/>
                </a:lnTo>
                <a:lnTo>
                  <a:pt x="408701" y="221567"/>
                </a:lnTo>
                <a:lnTo>
                  <a:pt x="411062" y="214690"/>
                </a:lnTo>
                <a:lnTo>
                  <a:pt x="412511" y="200815"/>
                </a:lnTo>
                <a:close/>
              </a:path>
              <a:path w="415290" h="454025">
                <a:moveTo>
                  <a:pt x="386945" y="86667"/>
                </a:moveTo>
                <a:lnTo>
                  <a:pt x="202344" y="86667"/>
                </a:lnTo>
                <a:lnTo>
                  <a:pt x="227167" y="87327"/>
                </a:lnTo>
                <a:lnTo>
                  <a:pt x="249100" y="96186"/>
                </a:lnTo>
                <a:lnTo>
                  <a:pt x="265179" y="112619"/>
                </a:lnTo>
                <a:lnTo>
                  <a:pt x="271845" y="133545"/>
                </a:lnTo>
                <a:lnTo>
                  <a:pt x="271059" y="154956"/>
                </a:lnTo>
                <a:lnTo>
                  <a:pt x="269970" y="176507"/>
                </a:lnTo>
                <a:lnTo>
                  <a:pt x="275723" y="197850"/>
                </a:lnTo>
                <a:lnTo>
                  <a:pt x="226254" y="223791"/>
                </a:lnTo>
                <a:lnTo>
                  <a:pt x="256113" y="223791"/>
                </a:lnTo>
                <a:lnTo>
                  <a:pt x="285454" y="203780"/>
                </a:lnTo>
                <a:lnTo>
                  <a:pt x="289509" y="200815"/>
                </a:lnTo>
                <a:lnTo>
                  <a:pt x="412511" y="200815"/>
                </a:lnTo>
                <a:lnTo>
                  <a:pt x="414906" y="177874"/>
                </a:lnTo>
                <a:lnTo>
                  <a:pt x="410707" y="141535"/>
                </a:lnTo>
                <a:lnTo>
                  <a:pt x="399048" y="107092"/>
                </a:lnTo>
                <a:lnTo>
                  <a:pt x="386945" y="86667"/>
                </a:lnTo>
                <a:close/>
              </a:path>
              <a:path w="415290" h="454025">
                <a:moveTo>
                  <a:pt x="144918" y="137817"/>
                </a:moveTo>
                <a:lnTo>
                  <a:pt x="121641" y="137817"/>
                </a:lnTo>
                <a:lnTo>
                  <a:pt x="122453" y="151899"/>
                </a:lnTo>
                <a:lnTo>
                  <a:pt x="143089" y="151899"/>
                </a:lnTo>
                <a:lnTo>
                  <a:pt x="144918" y="137817"/>
                </a:lnTo>
                <a:close/>
              </a:path>
              <a:path w="415290" h="454025">
                <a:moveTo>
                  <a:pt x="384756" y="82972"/>
                </a:moveTo>
                <a:lnTo>
                  <a:pt x="107856" y="82972"/>
                </a:lnTo>
                <a:lnTo>
                  <a:pt x="137049" y="98537"/>
                </a:lnTo>
                <a:lnTo>
                  <a:pt x="129752" y="110395"/>
                </a:lnTo>
                <a:lnTo>
                  <a:pt x="157856" y="110395"/>
                </a:lnTo>
                <a:lnTo>
                  <a:pt x="177598" y="94831"/>
                </a:lnTo>
                <a:lnTo>
                  <a:pt x="202344" y="86667"/>
                </a:lnTo>
                <a:lnTo>
                  <a:pt x="386945" y="86667"/>
                </a:lnTo>
                <a:lnTo>
                  <a:pt x="384756" y="82972"/>
                </a:lnTo>
                <a:close/>
              </a:path>
              <a:path w="415290" h="454025">
                <a:moveTo>
                  <a:pt x="201114" y="44433"/>
                </a:moveTo>
                <a:lnTo>
                  <a:pt x="154890" y="44433"/>
                </a:lnTo>
                <a:lnTo>
                  <a:pt x="171921" y="71114"/>
                </a:lnTo>
                <a:lnTo>
                  <a:pt x="158135" y="78526"/>
                </a:lnTo>
                <a:lnTo>
                  <a:pt x="382122" y="78526"/>
                </a:lnTo>
                <a:lnTo>
                  <a:pt x="381243" y="77044"/>
                </a:lnTo>
                <a:lnTo>
                  <a:pt x="259504" y="77044"/>
                </a:lnTo>
                <a:lnTo>
                  <a:pt x="246528" y="70373"/>
                </a:lnTo>
                <a:lnTo>
                  <a:pt x="250670" y="63702"/>
                </a:lnTo>
                <a:lnTo>
                  <a:pt x="201114" y="63702"/>
                </a:lnTo>
                <a:lnTo>
                  <a:pt x="201114" y="44433"/>
                </a:lnTo>
                <a:close/>
              </a:path>
              <a:path w="415290" h="454025">
                <a:moveTo>
                  <a:pt x="347484" y="42951"/>
                </a:moveTo>
                <a:lnTo>
                  <a:pt x="263558" y="42951"/>
                </a:lnTo>
                <a:lnTo>
                  <a:pt x="276533" y="50362"/>
                </a:lnTo>
                <a:lnTo>
                  <a:pt x="259504" y="77044"/>
                </a:lnTo>
                <a:lnTo>
                  <a:pt x="381243" y="77044"/>
                </a:lnTo>
                <a:lnTo>
                  <a:pt x="380399" y="75618"/>
                </a:lnTo>
                <a:lnTo>
                  <a:pt x="355304" y="48418"/>
                </a:lnTo>
                <a:lnTo>
                  <a:pt x="347484" y="42951"/>
                </a:lnTo>
                <a:close/>
              </a:path>
              <a:path w="415290" h="454025">
                <a:moveTo>
                  <a:pt x="332642" y="32575"/>
                </a:moveTo>
                <a:lnTo>
                  <a:pt x="216523" y="32575"/>
                </a:lnTo>
                <a:lnTo>
                  <a:pt x="216523" y="63702"/>
                </a:lnTo>
                <a:lnTo>
                  <a:pt x="250670" y="63702"/>
                </a:lnTo>
                <a:lnTo>
                  <a:pt x="263558" y="42951"/>
                </a:lnTo>
                <a:lnTo>
                  <a:pt x="347484" y="42951"/>
                </a:lnTo>
                <a:lnTo>
                  <a:pt x="332642" y="32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5828" y="1250028"/>
            <a:ext cx="7508875" cy="41078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209550" indent="-342900">
              <a:lnSpc>
                <a:spcPct val="101600"/>
              </a:lnSpc>
              <a:spcBef>
                <a:spcPts val="75"/>
              </a:spcBef>
              <a:buSzPct val="103225"/>
              <a:buFont typeface=""/>
              <a:buChar char="•"/>
              <a:tabLst>
                <a:tab pos="355600" algn="l"/>
              </a:tabLst>
            </a:pP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数据库系统的结构可以有多种不同的层 </a:t>
            </a: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次或不同的角度。</a:t>
            </a:r>
            <a:endParaRPr sz="3100">
              <a:latin typeface="宋体"/>
              <a:cs typeface="宋体"/>
            </a:endParaRPr>
          </a:p>
          <a:p>
            <a:pPr marL="355600" marR="5080" indent="-342900">
              <a:lnSpc>
                <a:spcPct val="103000"/>
              </a:lnSpc>
              <a:spcBef>
                <a:spcPts val="790"/>
              </a:spcBef>
              <a:buSzPct val="103225"/>
              <a:buFont typeface=""/>
              <a:buChar char="•"/>
              <a:tabLst>
                <a:tab pos="355600" algn="l"/>
              </a:tabLst>
            </a:pP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从数据库最终用户的角度看，数据库系 </a:t>
            </a: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统的结构可分为集中式结构、客户</a:t>
            </a:r>
            <a:r>
              <a:rPr dirty="0" sz="3100" spc="45" b="1">
                <a:solidFill>
                  <a:srgbClr val="545472"/>
                </a:solidFill>
                <a:latin typeface="宋体"/>
                <a:cs typeface="宋体"/>
              </a:rPr>
              <a:t>/</a:t>
            </a:r>
            <a:r>
              <a:rPr dirty="0" sz="3100" spc="80" b="1">
                <a:solidFill>
                  <a:srgbClr val="545472"/>
                </a:solidFill>
                <a:latin typeface="宋体"/>
                <a:cs typeface="宋体"/>
              </a:rPr>
              <a:t>服务 </a:t>
            </a: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器结构、分布式结构、并行结构等等。</a:t>
            </a:r>
            <a:endParaRPr sz="3100">
              <a:latin typeface="宋体"/>
              <a:cs typeface="宋体"/>
            </a:endParaRPr>
          </a:p>
          <a:p>
            <a:pPr algn="just" marL="355600" marR="209550" indent="-342900">
              <a:lnSpc>
                <a:spcPct val="103000"/>
              </a:lnSpc>
              <a:spcBef>
                <a:spcPts val="815"/>
              </a:spcBef>
              <a:buSzPct val="103225"/>
              <a:buFont typeface=""/>
              <a:buChar char="•"/>
              <a:tabLst>
                <a:tab pos="355600" algn="l"/>
              </a:tabLst>
            </a:pP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从数据管理系统的角度看，数据库通常 </a:t>
            </a: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采用三级模式结构，这是数据库管理系 </a:t>
            </a:r>
            <a:r>
              <a:rPr dirty="0" sz="3100" spc="95" b="1">
                <a:solidFill>
                  <a:srgbClr val="545472"/>
                </a:solidFill>
                <a:latin typeface="宋体"/>
                <a:cs typeface="宋体"/>
              </a:rPr>
              <a:t>统的内部结构</a:t>
            </a:r>
            <a:r>
              <a:rPr dirty="0" sz="3100" spc="85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3890" y="6585204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3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30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952" y="1060719"/>
            <a:ext cx="4156075" cy="183578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30"/>
              </a:spcBef>
              <a:buSzPct val="101818"/>
              <a:buFont typeface=""/>
              <a:buChar char="•"/>
              <a:tabLst>
                <a:tab pos="621665" algn="l"/>
                <a:tab pos="6223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基本知识：</a:t>
            </a:r>
            <a:endParaRPr baseline="1010" sz="4125">
              <a:latin typeface="宋体"/>
              <a:cs typeface="宋体"/>
            </a:endParaRPr>
          </a:p>
          <a:p>
            <a:pPr lvl="1" marL="1079500" indent="-609600">
              <a:lnSpc>
                <a:spcPct val="100000"/>
              </a:lnSpc>
              <a:spcBef>
                <a:spcPts val="600"/>
              </a:spcBef>
              <a:buSzPct val="102127"/>
              <a:buFont typeface=""/>
              <a:buChar char="•"/>
              <a:tabLst>
                <a:tab pos="1078865" algn="l"/>
                <a:tab pos="10795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数据库的体系结构</a:t>
            </a:r>
            <a:endParaRPr baseline="1182" sz="3525">
              <a:latin typeface="宋体"/>
              <a:cs typeface="宋体"/>
            </a:endParaRPr>
          </a:p>
          <a:p>
            <a:pPr lvl="1" marL="1079500" indent="-609600">
              <a:lnSpc>
                <a:spcPct val="100000"/>
              </a:lnSpc>
              <a:spcBef>
                <a:spcPts val="685"/>
              </a:spcBef>
              <a:buSzPct val="102127"/>
              <a:buFont typeface=""/>
              <a:buChar char="•"/>
              <a:tabLst>
                <a:tab pos="1078865" algn="l"/>
                <a:tab pos="10795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集中式数据库</a:t>
            </a:r>
            <a:endParaRPr baseline="1182" sz="3525">
              <a:latin typeface="宋体"/>
              <a:cs typeface="宋体"/>
            </a:endParaRPr>
          </a:p>
          <a:p>
            <a:pPr lvl="1" marL="1079500" indent="-609600">
              <a:lnSpc>
                <a:spcPct val="100000"/>
              </a:lnSpc>
              <a:spcBef>
                <a:spcPts val="565"/>
              </a:spcBef>
              <a:buSzPct val="102127"/>
              <a:buFont typeface=""/>
              <a:buChar char="•"/>
              <a:tabLst>
                <a:tab pos="1078865" algn="l"/>
                <a:tab pos="10795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并行系统和分布式系统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952" y="296316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•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2552" y="2965902"/>
            <a:ext cx="181165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扩展学习：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0153" y="3464948"/>
            <a:ext cx="64693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SzPct val="102127"/>
              <a:buFont typeface=""/>
              <a:buChar char="•"/>
              <a:tabLst>
                <a:tab pos="621665" algn="l"/>
                <a:tab pos="6223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云数据库</a:t>
            </a: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GaussDB（for</a:t>
            </a:r>
            <a:r>
              <a:rPr dirty="0" baseline="1182" sz="3525" spc="-37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182" sz="3525" spc="44" b="1">
                <a:solidFill>
                  <a:srgbClr val="545472"/>
                </a:solidFill>
                <a:latin typeface="宋体"/>
                <a:cs typeface="宋体"/>
              </a:rPr>
              <a:t>mysql）</a:t>
            </a: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的体系结构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952" y="3847029"/>
            <a:ext cx="4140200" cy="9544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00"/>
              </a:spcBef>
              <a:buSzPct val="101818"/>
              <a:buFont typeface=""/>
              <a:buChar char="•"/>
              <a:tabLst>
                <a:tab pos="621665" algn="l"/>
                <a:tab pos="6223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作业</a:t>
            </a:r>
            <a:endParaRPr baseline="1010" sz="4125">
              <a:latin typeface="宋体"/>
              <a:cs typeface="宋体"/>
            </a:endParaRPr>
          </a:p>
          <a:p>
            <a:pPr marL="1078865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第17章习题(选做题)：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4752" y="4409947"/>
            <a:ext cx="180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4305" sz="2400">
                <a:solidFill>
                  <a:srgbClr val="545472"/>
                </a:solidFill>
                <a:latin typeface="宋体"/>
                <a:cs typeface="宋体"/>
              </a:rPr>
              <a:t>*</a:t>
            </a: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17.2,</a:t>
            </a:r>
            <a:r>
              <a:rPr dirty="0" baseline="24305" sz="2400">
                <a:solidFill>
                  <a:srgbClr val="545472"/>
                </a:solidFill>
                <a:latin typeface="宋体"/>
                <a:cs typeface="宋体"/>
              </a:rPr>
              <a:t>*</a:t>
            </a: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17.4.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18490" y="119379"/>
            <a:ext cx="32258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0">
                <a:latin typeface="黑体"/>
                <a:cs typeface="黑体"/>
              </a:rPr>
              <a:t>课程总结与作业安排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31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33750" y="1153878"/>
            <a:ext cx="2476500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>
                <a:latin typeface="黑体"/>
                <a:cs typeface="黑体"/>
              </a:rPr>
              <a:t>下一讲的学习内容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4400" y="1933575"/>
            <a:ext cx="4827905" cy="1257300"/>
          </a:xfrm>
          <a:prstGeom prst="rect">
            <a:avLst/>
          </a:prstGeom>
          <a:ln w="9525">
            <a:solidFill>
              <a:srgbClr val="0066FF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25"/>
              </a:spcBef>
            </a:pPr>
            <a:r>
              <a:rPr dirty="0" sz="1950" spc="50" b="1">
                <a:solidFill>
                  <a:srgbClr val="0066FF"/>
                </a:solidFill>
                <a:latin typeface="宋体"/>
                <a:cs typeface="宋体"/>
              </a:rPr>
              <a:t>学习任务：</a:t>
            </a:r>
            <a:endParaRPr sz="1950">
              <a:latin typeface="宋体"/>
              <a:cs typeface="宋体"/>
            </a:endParaRPr>
          </a:p>
          <a:p>
            <a:pPr marL="548005" marR="124460" indent="57150">
              <a:lnSpc>
                <a:spcPct val="124100"/>
              </a:lnSpc>
              <a:spcBef>
                <a:spcPts val="385"/>
              </a:spcBef>
            </a:pPr>
            <a:r>
              <a:rPr dirty="0" sz="1950" spc="50" b="1">
                <a:solidFill>
                  <a:srgbClr val="0066FF"/>
                </a:solidFill>
                <a:latin typeface="宋体"/>
                <a:cs typeface="宋体"/>
              </a:rPr>
              <a:t>了解什么是基于对象的数据库，包括 </a:t>
            </a:r>
            <a:r>
              <a:rPr dirty="0" sz="1950" spc="50" b="1">
                <a:solidFill>
                  <a:srgbClr val="0066FF"/>
                </a:solidFill>
                <a:latin typeface="宋体"/>
                <a:cs typeface="宋体"/>
              </a:rPr>
              <a:t>各种常用的复杂数据类型。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321945" indent="-230504">
              <a:lnSpc>
                <a:spcPct val="100000"/>
              </a:lnSpc>
              <a:spcBef>
                <a:spcPts val="450"/>
              </a:spcBef>
              <a:buSzPct val="102857"/>
              <a:buFont typeface=""/>
              <a:buChar char="•"/>
              <a:tabLst>
                <a:tab pos="323215" algn="l"/>
              </a:tabLst>
            </a:pPr>
            <a:r>
              <a:rPr dirty="0" spc="25"/>
              <a:t>SQL</a:t>
            </a:r>
            <a:r>
              <a:rPr dirty="0" spc="50"/>
              <a:t>标准中，支持哪些复杂数据类</a:t>
            </a:r>
            <a:r>
              <a:rPr dirty="0" spc="40"/>
              <a:t>型</a:t>
            </a:r>
            <a:r>
              <a:rPr dirty="0"/>
              <a:t> </a:t>
            </a:r>
            <a:r>
              <a:rPr dirty="0" spc="40"/>
              <a:t>？</a:t>
            </a:r>
          </a:p>
          <a:p>
            <a:pPr marL="321945" indent="-230504">
              <a:lnSpc>
                <a:spcPct val="100000"/>
              </a:lnSpc>
              <a:spcBef>
                <a:spcPts val="395"/>
              </a:spcBef>
              <a:buSzPct val="102857"/>
              <a:buFont typeface=""/>
              <a:buChar char="•"/>
              <a:tabLst>
                <a:tab pos="323215" algn="l"/>
              </a:tabLst>
            </a:pPr>
            <a:r>
              <a:rPr dirty="0" spc="50"/>
              <a:t>如何定义带复杂数据类型的</a:t>
            </a:r>
            <a:r>
              <a:rPr dirty="0" spc="40"/>
              <a:t>表</a:t>
            </a:r>
            <a:r>
              <a:rPr dirty="0" spc="-20"/>
              <a:t> </a:t>
            </a:r>
            <a:r>
              <a:rPr dirty="0" spc="40"/>
              <a:t>？</a:t>
            </a:r>
          </a:p>
          <a:p>
            <a:pPr marL="321945" indent="-230504">
              <a:lnSpc>
                <a:spcPct val="100000"/>
              </a:lnSpc>
              <a:spcBef>
                <a:spcPts val="515"/>
              </a:spcBef>
              <a:buSzPct val="102857"/>
              <a:buFont typeface=""/>
              <a:buChar char="•"/>
              <a:tabLst>
                <a:tab pos="323215" algn="l"/>
              </a:tabLst>
            </a:pPr>
            <a:r>
              <a:rPr dirty="0" spc="50"/>
              <a:t>如何在复杂关系表上插入数</a:t>
            </a:r>
            <a:r>
              <a:rPr dirty="0" spc="40"/>
              <a:t>据</a:t>
            </a:r>
            <a:r>
              <a:rPr dirty="0" spc="-20"/>
              <a:t> </a:t>
            </a:r>
            <a:r>
              <a:rPr dirty="0" spc="40"/>
              <a:t>？</a:t>
            </a:r>
          </a:p>
          <a:p>
            <a:pPr marL="321945" indent="-230504">
              <a:lnSpc>
                <a:spcPct val="100000"/>
              </a:lnSpc>
              <a:spcBef>
                <a:spcPts val="495"/>
              </a:spcBef>
              <a:buSzPct val="102857"/>
              <a:buFont typeface=""/>
              <a:buChar char="•"/>
              <a:tabLst>
                <a:tab pos="323215" algn="l"/>
              </a:tabLst>
            </a:pPr>
            <a:r>
              <a:rPr dirty="0" spc="50"/>
              <a:t>如何在复杂关系表上查询数据？</a:t>
            </a:r>
          </a:p>
          <a:p>
            <a:pPr marL="321945" indent="-230504">
              <a:lnSpc>
                <a:spcPct val="100000"/>
              </a:lnSpc>
              <a:spcBef>
                <a:spcPts val="490"/>
              </a:spcBef>
              <a:buSzPct val="102857"/>
              <a:buFont typeface=""/>
              <a:buChar char="•"/>
              <a:tabLst>
                <a:tab pos="323215" algn="l"/>
              </a:tabLst>
            </a:pPr>
            <a:r>
              <a:rPr dirty="0" spc="50"/>
              <a:t>如何支持对象标识和引用？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2615" y="1596134"/>
            <a:ext cx="7721600" cy="284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4700"/>
              </a:lnSpc>
              <a:spcBef>
                <a:spcPts val="100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892D5B"/>
                </a:solidFill>
                <a:latin typeface="宋体"/>
                <a:cs typeface="宋体"/>
              </a:rPr>
              <a:t>集中式系统</a:t>
            </a:r>
            <a:r>
              <a:rPr dirty="0" baseline="1182" sz="3525" spc="67" b="1">
                <a:solidFill>
                  <a:srgbClr val="545472"/>
                </a:solidFill>
                <a:latin typeface="宋体"/>
                <a:cs typeface="宋体"/>
              </a:rPr>
              <a:t>是指运行在单台计算机上，不与其他计算机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系统交互的数据库系统。</a:t>
            </a:r>
            <a:endParaRPr sz="2350">
              <a:latin typeface="宋体"/>
              <a:cs typeface="宋体"/>
            </a:endParaRPr>
          </a:p>
          <a:p>
            <a:pPr algn="just" marL="355600" marR="5080" indent="-342900">
              <a:lnSpc>
                <a:spcPct val="152200"/>
              </a:lnSpc>
              <a:spcBef>
                <a:spcPts val="630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这样的系统范围很广，它既包括运行在个人计算机上的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单用户数据库系统，也包括运行在大型主机上的高性能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的多用户数据库系统。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20415" y="801802"/>
            <a:ext cx="23196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集中式系统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0690" y="1539130"/>
            <a:ext cx="8236584" cy="3499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102325"/>
              <a:buFont typeface="Wingdings"/>
              <a:buChar char=""/>
              <a:tabLst>
                <a:tab pos="3556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使用计算机的方式分为两类：单用户系统和多用户系统。</a:t>
            </a:r>
            <a:endParaRPr baseline="1291" sz="3225">
              <a:latin typeface="宋体"/>
              <a:cs typeface="宋体"/>
            </a:endParaRPr>
          </a:p>
          <a:p>
            <a:pPr marL="355600" marR="285750" indent="-342900">
              <a:lnSpc>
                <a:spcPct val="153000"/>
              </a:lnSpc>
              <a:spcBef>
                <a:spcPts val="540"/>
              </a:spcBef>
              <a:buSzPct val="102325"/>
              <a:buFont typeface="Wingdings"/>
              <a:buChar char=""/>
              <a:tabLst>
                <a:tab pos="3556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个人计算机和工作站属于第一类。典型的单用户系统是个人使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用的桌面系统，它包括一个</a:t>
            </a:r>
            <a:r>
              <a:rPr dirty="0" sz="2150" spc="25" b="1">
                <a:solidFill>
                  <a:srgbClr val="545472"/>
                </a:solidFill>
                <a:latin typeface="宋体"/>
                <a:cs typeface="宋体"/>
              </a:rPr>
              <a:t>CPU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和</a:t>
            </a:r>
            <a:r>
              <a:rPr dirty="0" sz="2150" spc="30" b="1">
                <a:solidFill>
                  <a:srgbClr val="545472"/>
                </a:solidFill>
                <a:latin typeface="宋体"/>
                <a:cs typeface="宋体"/>
              </a:rPr>
              <a:t>1～2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个磁盘，以及仅支持一 个用户的操作系统。</a:t>
            </a:r>
            <a:endParaRPr sz="2150">
              <a:latin typeface="宋体"/>
              <a:cs typeface="宋体"/>
            </a:endParaRPr>
          </a:p>
          <a:p>
            <a:pPr marL="355600" marR="5080" indent="-342900">
              <a:lnSpc>
                <a:spcPct val="152500"/>
              </a:lnSpc>
              <a:spcBef>
                <a:spcPts val="580"/>
              </a:spcBef>
              <a:buSzPct val="102325"/>
              <a:buFont typeface="Wingdings"/>
              <a:buChar char=""/>
              <a:tabLst>
                <a:tab pos="3556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典型的多用户系统有多个磁盘和多个主存储器，还可能有多个 </a:t>
            </a:r>
            <a:r>
              <a:rPr dirty="0" sz="2150" spc="30" b="1">
                <a:solidFill>
                  <a:srgbClr val="545472"/>
                </a:solidFill>
                <a:latin typeface="宋体"/>
                <a:cs typeface="宋体"/>
              </a:rPr>
              <a:t>CPU，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并且有一个多用户操作系统。它为大量的用户服务，这 些用户通过终端与系统相连。这样的系统通常称作服务器系统。</a:t>
            </a:r>
            <a:endParaRPr sz="2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9512" y="2006600"/>
            <a:ext cx="6073774" cy="3325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50590" y="875283"/>
            <a:ext cx="18034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微软雅黑"/>
                <a:cs typeface="微软雅黑"/>
              </a:rPr>
              <a:t>单用户系统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7212" y="1544637"/>
            <a:ext cx="5099049" cy="2609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28912" y="1539875"/>
            <a:ext cx="2970211" cy="16271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0062" y="1641475"/>
            <a:ext cx="890586" cy="152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83075" y="1641475"/>
            <a:ext cx="892175" cy="1528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0087" y="2416429"/>
            <a:ext cx="872490" cy="0"/>
          </a:xfrm>
          <a:custGeom>
            <a:avLst/>
            <a:gdLst/>
            <a:ahLst/>
            <a:cxnLst/>
            <a:rect l="l" t="t" r="r" b="b"/>
            <a:pathLst>
              <a:path w="872490" h="0">
                <a:moveTo>
                  <a:pt x="0" y="0"/>
                </a:moveTo>
                <a:lnTo>
                  <a:pt x="872407" y="1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72494" y="2408970"/>
            <a:ext cx="0" cy="222885"/>
          </a:xfrm>
          <a:custGeom>
            <a:avLst/>
            <a:gdLst/>
            <a:ahLst/>
            <a:cxnLst/>
            <a:rect l="l" t="t" r="r" b="b"/>
            <a:pathLst>
              <a:path w="0" h="222885">
                <a:moveTo>
                  <a:pt x="0" y="0"/>
                </a:moveTo>
                <a:lnTo>
                  <a:pt x="1" y="222296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0087" y="2408970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1" y="123829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88315" y="2629773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85710" y="0"/>
                </a:moveTo>
                <a:lnTo>
                  <a:pt x="0" y="1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9572" y="2280664"/>
            <a:ext cx="860425" cy="0"/>
          </a:xfrm>
          <a:custGeom>
            <a:avLst/>
            <a:gdLst/>
            <a:ahLst/>
            <a:cxnLst/>
            <a:rect l="l" t="t" r="r" b="b"/>
            <a:pathLst>
              <a:path w="860425" h="0">
                <a:moveTo>
                  <a:pt x="0" y="0"/>
                </a:moveTo>
                <a:lnTo>
                  <a:pt x="860162" y="1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71980" y="2271712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4">
                <a:moveTo>
                  <a:pt x="0" y="0"/>
                </a:moveTo>
                <a:lnTo>
                  <a:pt x="1" y="277497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9572" y="2271712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39">
                <a:moveTo>
                  <a:pt x="0" y="0"/>
                </a:moveTo>
                <a:lnTo>
                  <a:pt x="1" y="116370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89330" y="2558160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91832" y="0"/>
                </a:moveTo>
                <a:lnTo>
                  <a:pt x="0" y="1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45474" y="2635741"/>
            <a:ext cx="514260" cy="2058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76350" y="3190875"/>
            <a:ext cx="885825" cy="7016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19525" y="3190875"/>
            <a:ext cx="885825" cy="7016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00725" y="3386137"/>
            <a:ext cx="2743200" cy="16668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92787" y="1538287"/>
            <a:ext cx="2741612" cy="17494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95887" y="3186112"/>
            <a:ext cx="615950" cy="1871980"/>
          </a:xfrm>
          <a:custGeom>
            <a:avLst/>
            <a:gdLst/>
            <a:ahLst/>
            <a:cxnLst/>
            <a:rect l="l" t="t" r="r" b="b"/>
            <a:pathLst>
              <a:path w="615950" h="1871979">
                <a:moveTo>
                  <a:pt x="0" y="0"/>
                </a:moveTo>
                <a:lnTo>
                  <a:pt x="615950" y="1871662"/>
                </a:lnTo>
              </a:path>
            </a:pathLst>
          </a:custGeom>
          <a:ln w="19050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67337" y="3097212"/>
            <a:ext cx="219075" cy="1171575"/>
          </a:xfrm>
          <a:custGeom>
            <a:avLst/>
            <a:gdLst/>
            <a:ahLst/>
            <a:cxnLst/>
            <a:rect l="l" t="t" r="r" b="b"/>
            <a:pathLst>
              <a:path w="219075" h="1171575">
                <a:moveTo>
                  <a:pt x="0" y="585787"/>
                </a:moveTo>
                <a:lnTo>
                  <a:pt x="853" y="512307"/>
                </a:lnTo>
                <a:lnTo>
                  <a:pt x="3345" y="441551"/>
                </a:lnTo>
                <a:lnTo>
                  <a:pt x="7373" y="374067"/>
                </a:lnTo>
                <a:lnTo>
                  <a:pt x="12834" y="310405"/>
                </a:lnTo>
                <a:lnTo>
                  <a:pt x="19625" y="251114"/>
                </a:lnTo>
                <a:lnTo>
                  <a:pt x="27644" y="196742"/>
                </a:lnTo>
                <a:lnTo>
                  <a:pt x="36789" y="147839"/>
                </a:lnTo>
                <a:lnTo>
                  <a:pt x="46956" y="104953"/>
                </a:lnTo>
                <a:lnTo>
                  <a:pt x="69947" y="39430"/>
                </a:lnTo>
                <a:lnTo>
                  <a:pt x="95797" y="4564"/>
                </a:lnTo>
                <a:lnTo>
                  <a:pt x="109537" y="0"/>
                </a:lnTo>
                <a:lnTo>
                  <a:pt x="123277" y="4564"/>
                </a:lnTo>
                <a:lnTo>
                  <a:pt x="149127" y="39430"/>
                </a:lnTo>
                <a:lnTo>
                  <a:pt x="172118" y="104953"/>
                </a:lnTo>
                <a:lnTo>
                  <a:pt x="182285" y="147839"/>
                </a:lnTo>
                <a:lnTo>
                  <a:pt x="191430" y="196742"/>
                </a:lnTo>
                <a:lnTo>
                  <a:pt x="199449" y="251114"/>
                </a:lnTo>
                <a:lnTo>
                  <a:pt x="206240" y="310405"/>
                </a:lnTo>
                <a:lnTo>
                  <a:pt x="211701" y="374067"/>
                </a:lnTo>
                <a:lnTo>
                  <a:pt x="215729" y="441551"/>
                </a:lnTo>
                <a:lnTo>
                  <a:pt x="218221" y="512307"/>
                </a:lnTo>
                <a:lnTo>
                  <a:pt x="219075" y="585787"/>
                </a:lnTo>
                <a:lnTo>
                  <a:pt x="218221" y="659267"/>
                </a:lnTo>
                <a:lnTo>
                  <a:pt x="215729" y="730023"/>
                </a:lnTo>
                <a:lnTo>
                  <a:pt x="211701" y="797507"/>
                </a:lnTo>
                <a:lnTo>
                  <a:pt x="206240" y="861169"/>
                </a:lnTo>
                <a:lnTo>
                  <a:pt x="199449" y="920460"/>
                </a:lnTo>
                <a:lnTo>
                  <a:pt x="191430" y="974832"/>
                </a:lnTo>
                <a:lnTo>
                  <a:pt x="182285" y="1023735"/>
                </a:lnTo>
                <a:lnTo>
                  <a:pt x="172118" y="1066621"/>
                </a:lnTo>
                <a:lnTo>
                  <a:pt x="149127" y="1132144"/>
                </a:lnTo>
                <a:lnTo>
                  <a:pt x="123277" y="1167010"/>
                </a:lnTo>
                <a:lnTo>
                  <a:pt x="109537" y="1171575"/>
                </a:lnTo>
                <a:lnTo>
                  <a:pt x="95797" y="1167010"/>
                </a:lnTo>
                <a:lnTo>
                  <a:pt x="69947" y="1132144"/>
                </a:lnTo>
                <a:lnTo>
                  <a:pt x="46956" y="1066621"/>
                </a:lnTo>
                <a:lnTo>
                  <a:pt x="36789" y="1023735"/>
                </a:lnTo>
                <a:lnTo>
                  <a:pt x="27644" y="974832"/>
                </a:lnTo>
                <a:lnTo>
                  <a:pt x="19625" y="920460"/>
                </a:lnTo>
                <a:lnTo>
                  <a:pt x="12834" y="861169"/>
                </a:lnTo>
                <a:lnTo>
                  <a:pt x="7373" y="797507"/>
                </a:lnTo>
                <a:lnTo>
                  <a:pt x="3345" y="730023"/>
                </a:lnTo>
                <a:lnTo>
                  <a:pt x="853" y="659267"/>
                </a:lnTo>
                <a:lnTo>
                  <a:pt x="0" y="585787"/>
                </a:lnTo>
                <a:close/>
              </a:path>
            </a:pathLst>
          </a:custGeom>
          <a:ln w="3175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410237" y="3528937"/>
            <a:ext cx="150495" cy="3048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300"/>
              </a:spcBef>
            </a:pPr>
            <a:r>
              <a:rPr dirty="0" sz="1000" spc="-20" b="1">
                <a:solidFill>
                  <a:srgbClr val="892D5B"/>
                </a:solidFill>
                <a:latin typeface="宋体"/>
                <a:cs typeface="宋体"/>
              </a:rPr>
              <a:t>远 程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94300" y="3175000"/>
            <a:ext cx="625475" cy="98425"/>
          </a:xfrm>
          <a:custGeom>
            <a:avLst/>
            <a:gdLst/>
            <a:ahLst/>
            <a:cxnLst/>
            <a:rect l="l" t="t" r="r" b="b"/>
            <a:pathLst>
              <a:path w="625475" h="98425">
                <a:moveTo>
                  <a:pt x="0" y="0"/>
                </a:moveTo>
                <a:lnTo>
                  <a:pt x="625475" y="98425"/>
                </a:lnTo>
              </a:path>
            </a:pathLst>
          </a:custGeom>
          <a:ln w="19050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739356" y="740155"/>
            <a:ext cx="154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多用户系统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3053" y="1493520"/>
            <a:ext cx="7994650" cy="3771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209550" indent="-342900">
              <a:lnSpc>
                <a:spcPct val="150400"/>
              </a:lnSpc>
              <a:spcBef>
                <a:spcPts val="5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300" b="1">
                <a:solidFill>
                  <a:srgbClr val="545472"/>
                </a:solidFill>
                <a:latin typeface="微软雅黑"/>
                <a:cs typeface="微软雅黑"/>
              </a:rPr>
              <a:t>在集中式系统中，</a:t>
            </a:r>
            <a:r>
              <a:rPr dirty="0" sz="2300" spc="-85" b="1">
                <a:solidFill>
                  <a:srgbClr val="545472"/>
                </a:solidFill>
                <a:latin typeface="微软雅黑"/>
                <a:cs typeface="微软雅黑"/>
              </a:rPr>
              <a:t> </a:t>
            </a:r>
            <a:r>
              <a:rPr dirty="0" sz="2300" spc="-5" b="1">
                <a:solidFill>
                  <a:srgbClr val="545472"/>
                </a:solidFill>
                <a:latin typeface="微软雅黑"/>
                <a:cs typeface="微软雅黑"/>
              </a:rPr>
              <a:t>DBMS</a:t>
            </a:r>
            <a:r>
              <a:rPr dirty="0" sz="2300" b="1">
                <a:solidFill>
                  <a:srgbClr val="545472"/>
                </a:solidFill>
                <a:latin typeface="微软雅黑"/>
                <a:cs typeface="微软雅黑"/>
              </a:rPr>
              <a:t>和应用程序以及与用户终端进行 通信的软件等都运行在一台宿主计算机上，所有的数据处 理都是在宿主计算机中进行。</a:t>
            </a:r>
            <a:endParaRPr sz="2300">
              <a:latin typeface="微软雅黑"/>
              <a:cs typeface="微软雅黑"/>
            </a:endParaRPr>
          </a:p>
          <a:p>
            <a:pPr marL="355600" marR="5080" indent="-342900">
              <a:lnSpc>
                <a:spcPct val="149900"/>
              </a:lnSpc>
              <a:spcBef>
                <a:spcPts val="54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300" b="1">
                <a:solidFill>
                  <a:srgbClr val="545472"/>
                </a:solidFill>
                <a:latin typeface="微软雅黑"/>
                <a:cs typeface="微软雅黑"/>
              </a:rPr>
              <a:t>宿主计算机一般是大型机、中型机或小型机。应用程序和 </a:t>
            </a:r>
            <a:r>
              <a:rPr dirty="0" sz="2300" spc="-5" b="1">
                <a:solidFill>
                  <a:srgbClr val="545472"/>
                </a:solidFill>
                <a:latin typeface="微软雅黑"/>
                <a:cs typeface="微软雅黑"/>
              </a:rPr>
              <a:t>DBMS</a:t>
            </a:r>
            <a:r>
              <a:rPr dirty="0" sz="2300" b="1">
                <a:solidFill>
                  <a:srgbClr val="545472"/>
                </a:solidFill>
                <a:latin typeface="微软雅黑"/>
                <a:cs typeface="微软雅黑"/>
              </a:rPr>
              <a:t>之间通过操作系统管理的共享内存或应用任务区来 进行通信，DB</a:t>
            </a:r>
            <a:r>
              <a:rPr dirty="0" sz="2300" spc="-5" b="1">
                <a:solidFill>
                  <a:srgbClr val="545472"/>
                </a:solidFill>
                <a:latin typeface="微软雅黑"/>
                <a:cs typeface="微软雅黑"/>
              </a:rPr>
              <a:t>M</a:t>
            </a:r>
            <a:r>
              <a:rPr dirty="0" sz="2300" b="1">
                <a:solidFill>
                  <a:srgbClr val="545472"/>
                </a:solidFill>
                <a:latin typeface="微软雅黑"/>
                <a:cs typeface="微软雅黑"/>
              </a:rPr>
              <a:t>S利用操作系统提供的服务来访问数据库。 终端通常是非智能的，本身没有处理能力。</a:t>
            </a:r>
            <a:endParaRPr sz="2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58464" y="1137411"/>
            <a:ext cx="32258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微软雅黑"/>
                <a:cs typeface="微软雅黑"/>
              </a:rPr>
              <a:t>集中式系统的优缺点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490" y="1657094"/>
            <a:ext cx="7721600" cy="227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1300"/>
              </a:lnSpc>
              <a:spcBef>
                <a:spcPts val="100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集中系统的主要优点是：具有集中的安全控制，以及处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理大量数据和支持大量并发用户的能力。</a:t>
            </a:r>
            <a:endParaRPr sz="2350">
              <a:latin typeface="宋体"/>
              <a:cs typeface="宋体"/>
            </a:endParaRPr>
          </a:p>
          <a:p>
            <a:pPr marL="355600" marR="5080" indent="-342900">
              <a:lnSpc>
                <a:spcPct val="152100"/>
              </a:lnSpc>
              <a:spcBef>
                <a:spcPts val="635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集中系统的主要缺点是：购买和维持这样的系统一次性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投资太大</a:t>
            </a: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,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并且不适合分布处理。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2022-06-07T02:33:04Z</dcterms:created>
  <dcterms:modified xsi:type="dcterms:W3CDTF">2022-06-07T02:33:04Z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2022-05-25T00:00:00Z</vt:filetime>
  </property>
  <property fmtid="{D5CDD505-2E9C-101B-9397-08002B2CF9AE}" pid="3" name="LastSaved">
    <vt:filetime>2022-06-07T00:00:00Z</vt:filetime>
  </property>
</Properties>
</file>