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A3FB-DDC0-4845-A77F-142C01E30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E651B0-902E-4D1F-924D-44189B8D4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95B88-637D-4C2F-86FE-1C0DB8BD67CF}"/>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9EE08062-FEA2-4F60-809E-18A7AB1C9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8E2D8-F949-4DB6-924B-CC8E2BB67662}"/>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308104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08-23B8-488D-A912-3D656E02DE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E7B138-F77F-47CA-BE26-9A3CA7B1A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F3818-A1CE-49CD-822C-DDA22DAA03C3}"/>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3A855AEA-7F05-4573-8684-DF1285BBE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164FA-9E17-42F0-81F5-8A5539A7CBE6}"/>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158547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0BA71-E3EB-4463-AF54-86CE3FD530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C71B7-3F18-4CB5-BFA2-A792022BF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C7969-8841-4DAE-A578-2A31F9EB7C5E}"/>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D6881BB8-0851-4B07-B7C5-89FCFD2CE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513AF-7740-4876-9C8F-C438C299BBBE}"/>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150709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241B-319D-4ADC-AB07-5327DCD03D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650C6-E606-46B9-8044-D362DE85A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65C8E-F6C2-4A4E-B699-172E05EE38FF}"/>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5D4120E7-D5B4-41FE-95B4-D8A60AD10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229AA-8D7F-428F-935D-A39703642B2F}"/>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75418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F97-6FFD-4217-BDFA-0AB286EBDA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59A30-0EBB-4296-B8EC-4E9AB593C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FD5FB-5405-4C01-98D0-B7C20ABCCA81}"/>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3B73613D-3CB0-43B4-8419-C367E5864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31BB2-28F4-4D0F-AFF9-E10A9459B232}"/>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268307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977-B7A8-4B48-B7D8-DF654EDDA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0130A-4D85-48DE-94E4-C039E4F1AE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7BC7E-5429-444D-BF12-EB7091334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27FBB5-98B3-42C7-B2CA-8431756DFAFD}"/>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6" name="Footer Placeholder 5">
            <a:extLst>
              <a:ext uri="{FF2B5EF4-FFF2-40B4-BE49-F238E27FC236}">
                <a16:creationId xmlns:a16="http://schemas.microsoft.com/office/drawing/2014/main" id="{1CAEE3B2-6623-4E5B-83CF-45DF999A9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D0590-9ED9-481E-A907-3340ACCA2BBC}"/>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334458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1FF1-9F8B-4818-BF9F-B290F9E3A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BE1B0-5076-46B9-8662-75831BFB9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E3A50-39D8-489E-9B91-26FFD8768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805AA-1FFB-4FC3-BE89-2C26B3EC9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532F0-404B-488E-9274-01DB8A10F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6AC752-7056-434E-9805-A5CBAC4FB34F}"/>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8" name="Footer Placeholder 7">
            <a:extLst>
              <a:ext uri="{FF2B5EF4-FFF2-40B4-BE49-F238E27FC236}">
                <a16:creationId xmlns:a16="http://schemas.microsoft.com/office/drawing/2014/main" id="{2326BC04-2406-4DB3-98D3-23F190751B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DC68D-2F19-42AB-8E77-ABB063E59DE4}"/>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357975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F257-10FC-4181-8519-B003F0FC7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087FC-E09B-4072-8883-42FC4B79E9A5}"/>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4" name="Footer Placeholder 3">
            <a:extLst>
              <a:ext uri="{FF2B5EF4-FFF2-40B4-BE49-F238E27FC236}">
                <a16:creationId xmlns:a16="http://schemas.microsoft.com/office/drawing/2014/main" id="{A011F302-D350-47D1-8ADA-8D0417D94A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A8C861-F5DB-4A53-810D-8465381D2781}"/>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306073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CCA9E-3F54-444F-BF4C-44DA5AF6AE28}"/>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3" name="Footer Placeholder 2">
            <a:extLst>
              <a:ext uri="{FF2B5EF4-FFF2-40B4-BE49-F238E27FC236}">
                <a16:creationId xmlns:a16="http://schemas.microsoft.com/office/drawing/2014/main" id="{EC5B901C-5A9D-40FB-AA57-3D8C75784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B01F39-A34F-4811-A10A-98D048470082}"/>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206979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D1A0-E305-4BBA-BF82-8CDA24465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8CC838-25AB-434A-8C5A-0D42CEB32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69B3C-9041-4FB7-A156-3ACF6E47D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E1786-2A26-47FE-84E1-323132F5FCAD}"/>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6" name="Footer Placeholder 5">
            <a:extLst>
              <a:ext uri="{FF2B5EF4-FFF2-40B4-BE49-F238E27FC236}">
                <a16:creationId xmlns:a16="http://schemas.microsoft.com/office/drawing/2014/main" id="{73EA0039-EA00-48FA-B429-9F085FB6B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A6FC-2AC1-4156-AF4D-23C08DEE926D}"/>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53247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9DD6-5D00-43C0-BEAE-306445989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075788-DFF8-4E77-8BB7-B38371F50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053044-572B-4D32-A371-B326FB22D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2C1DD-AA2C-4083-8F21-76752CEEB719}"/>
              </a:ext>
            </a:extLst>
          </p:cNvPr>
          <p:cNvSpPr>
            <a:spLocks noGrp="1"/>
          </p:cNvSpPr>
          <p:nvPr>
            <p:ph type="dt" sz="half" idx="10"/>
          </p:nvPr>
        </p:nvSpPr>
        <p:spPr/>
        <p:txBody>
          <a:bodyPr/>
          <a:lstStyle/>
          <a:p>
            <a:fld id="{CC56D7C4-2E0C-4D7A-8367-A1E01DCEF61F}" type="datetimeFigureOut">
              <a:rPr lang="en-US" smtClean="0"/>
              <a:t>7/13/2021</a:t>
            </a:fld>
            <a:endParaRPr lang="en-US"/>
          </a:p>
        </p:txBody>
      </p:sp>
      <p:sp>
        <p:nvSpPr>
          <p:cNvPr id="6" name="Footer Placeholder 5">
            <a:extLst>
              <a:ext uri="{FF2B5EF4-FFF2-40B4-BE49-F238E27FC236}">
                <a16:creationId xmlns:a16="http://schemas.microsoft.com/office/drawing/2014/main" id="{766C785D-AEE7-45DF-875D-A77DD34E9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4689A-E138-43F6-B615-9A99904E850E}"/>
              </a:ext>
            </a:extLst>
          </p:cNvPr>
          <p:cNvSpPr>
            <a:spLocks noGrp="1"/>
          </p:cNvSpPr>
          <p:nvPr>
            <p:ph type="sldNum" sz="quarter" idx="12"/>
          </p:nvPr>
        </p:nvSpPr>
        <p:spPr/>
        <p:txBody>
          <a:bodyPr/>
          <a:lstStyle/>
          <a:p>
            <a:fld id="{7098D4EF-ECE8-4FAF-8386-4BCD2219140A}" type="slidenum">
              <a:rPr lang="en-US" smtClean="0"/>
              <a:t>‹#›</a:t>
            </a:fld>
            <a:endParaRPr lang="en-US"/>
          </a:p>
        </p:txBody>
      </p:sp>
    </p:spTree>
    <p:extLst>
      <p:ext uri="{BB962C8B-B14F-4D97-AF65-F5344CB8AC3E}">
        <p14:creationId xmlns:p14="http://schemas.microsoft.com/office/powerpoint/2010/main" val="279715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EF409-6213-43F8-A596-4569F9FEC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5136A-050A-4AC8-AD8A-EBDE114DE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A59ED-499A-433E-9519-72206772E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6D7C4-2E0C-4D7A-8367-A1E01DCEF61F}" type="datetimeFigureOut">
              <a:rPr lang="en-US" smtClean="0"/>
              <a:t>7/13/2021</a:t>
            </a:fld>
            <a:endParaRPr lang="en-US"/>
          </a:p>
        </p:txBody>
      </p:sp>
      <p:sp>
        <p:nvSpPr>
          <p:cNvPr id="5" name="Footer Placeholder 4">
            <a:extLst>
              <a:ext uri="{FF2B5EF4-FFF2-40B4-BE49-F238E27FC236}">
                <a16:creationId xmlns:a16="http://schemas.microsoft.com/office/drawing/2014/main" id="{24C9D4D9-DC62-45C4-8FD3-77A2CA72D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A640E2-8A8E-4EEF-8578-A5D76B819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8D4EF-ECE8-4FAF-8386-4BCD2219140A}" type="slidenum">
              <a:rPr lang="en-US" smtClean="0"/>
              <a:t>‹#›</a:t>
            </a:fld>
            <a:endParaRPr lang="en-US"/>
          </a:p>
        </p:txBody>
      </p:sp>
    </p:spTree>
    <p:extLst>
      <p:ext uri="{BB962C8B-B14F-4D97-AF65-F5344CB8AC3E}">
        <p14:creationId xmlns:p14="http://schemas.microsoft.com/office/powerpoint/2010/main" val="419619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840F-9A4D-4B6A-B76A-91FDBB78DBF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B25AD4BF-78B8-4883-AC38-2A9488FF5A5F}"/>
              </a:ext>
            </a:extLst>
          </p:cNvPr>
          <p:cNvSpPr>
            <a:spLocks noGrp="1"/>
          </p:cNvSpPr>
          <p:nvPr>
            <p:ph type="subTitle" idx="1"/>
          </p:nvPr>
        </p:nvSpPr>
        <p:spPr/>
        <p:txBody>
          <a:bodyPr/>
          <a:lstStyle/>
          <a:p>
            <a:endParaRPr lang="en-US" dirty="0"/>
          </a:p>
        </p:txBody>
      </p:sp>
      <p:pic>
        <p:nvPicPr>
          <p:cNvPr id="1032" name="Picture 8">
            <a:extLst>
              <a:ext uri="{FF2B5EF4-FFF2-40B4-BE49-F238E27FC236}">
                <a16:creationId xmlns:a16="http://schemas.microsoft.com/office/drawing/2014/main" id="{4C61F0B4-C127-40D2-86D8-148246FBDC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72" t="972" r="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314038-8FC8-42D5-B0C9-063F9BB8F619}"/>
              </a:ext>
            </a:extLst>
          </p:cNvPr>
          <p:cNvSpPr txBox="1"/>
          <p:nvPr/>
        </p:nvSpPr>
        <p:spPr>
          <a:xfrm>
            <a:off x="3028950" y="238016"/>
            <a:ext cx="6134100" cy="646331"/>
          </a:xfrm>
          <a:prstGeom prst="rect">
            <a:avLst/>
          </a:prstGeom>
          <a:noFill/>
        </p:spPr>
        <p:txBody>
          <a:bodyPr wrap="square" rtlCol="0">
            <a:spAutoFit/>
          </a:bodyPr>
          <a:lstStyle/>
          <a:p>
            <a:pPr algn="ctr"/>
            <a:r>
              <a:rPr lang="en-US" sz="3600" dirty="0">
                <a:solidFill>
                  <a:schemeClr val="accent1">
                    <a:lumMod val="50000"/>
                  </a:schemeClr>
                </a:solidFill>
                <a:latin typeface="Arial" panose="020B0604020202020204" pitchFamily="34" charset="0"/>
                <a:cs typeface="Arial" panose="020B0604020202020204" pitchFamily="34" charset="0"/>
              </a:rPr>
              <a:t>BÁO CÁO ĐỒ ÁN CUỐI KỲ</a:t>
            </a:r>
          </a:p>
        </p:txBody>
      </p:sp>
      <p:sp>
        <p:nvSpPr>
          <p:cNvPr id="8" name="TextBox 7">
            <a:extLst>
              <a:ext uri="{FF2B5EF4-FFF2-40B4-BE49-F238E27FC236}">
                <a16:creationId xmlns:a16="http://schemas.microsoft.com/office/drawing/2014/main" id="{187A15FF-2C9F-49D5-9030-B0C71148D68A}"/>
              </a:ext>
            </a:extLst>
          </p:cNvPr>
          <p:cNvSpPr txBox="1"/>
          <p:nvPr/>
        </p:nvSpPr>
        <p:spPr>
          <a:xfrm>
            <a:off x="3262312" y="1030288"/>
            <a:ext cx="5667375" cy="461665"/>
          </a:xfrm>
          <a:prstGeom prst="rect">
            <a:avLst/>
          </a:prstGeom>
          <a:noFill/>
        </p:spPr>
        <p:txBody>
          <a:bodyPr wrap="square" rtlCol="0">
            <a:spAutoFit/>
          </a:bodyPr>
          <a:lstStyle/>
          <a:p>
            <a:pPr algn="ctr"/>
            <a:r>
              <a:rPr lang="en-US" sz="2400" dirty="0">
                <a:solidFill>
                  <a:schemeClr val="accent2">
                    <a:lumMod val="50000"/>
                  </a:schemeClr>
                </a:solidFill>
                <a:latin typeface="Arial" panose="020B0604020202020204" pitchFamily="34" charset="0"/>
                <a:cs typeface="Arial" panose="020B0604020202020204" pitchFamily="34" charset="0"/>
              </a:rPr>
              <a:t>NHẬP MÔN CÔNG NGHỆ PHẦN MỀM</a:t>
            </a:r>
          </a:p>
        </p:txBody>
      </p:sp>
      <p:sp>
        <p:nvSpPr>
          <p:cNvPr id="18" name="TextBox 17">
            <a:extLst>
              <a:ext uri="{FF2B5EF4-FFF2-40B4-BE49-F238E27FC236}">
                <a16:creationId xmlns:a16="http://schemas.microsoft.com/office/drawing/2014/main" id="{F87F6355-5C02-42AE-B2E4-626E22D08AF5}"/>
              </a:ext>
            </a:extLst>
          </p:cNvPr>
          <p:cNvSpPr txBox="1"/>
          <p:nvPr/>
        </p:nvSpPr>
        <p:spPr>
          <a:xfrm>
            <a:off x="4914899" y="1491953"/>
            <a:ext cx="2362200" cy="461665"/>
          </a:xfrm>
          <a:prstGeom prst="rect">
            <a:avLst/>
          </a:prstGeom>
          <a:noFill/>
        </p:spPr>
        <p:txBody>
          <a:bodyPr wrap="square" rtlCol="0">
            <a:spAutoFit/>
          </a:bodyPr>
          <a:lstStyle/>
          <a:p>
            <a:pPr algn="ctr"/>
            <a:r>
              <a:rPr lang="en-US" sz="2400" dirty="0">
                <a:solidFill>
                  <a:schemeClr val="accent2">
                    <a:lumMod val="50000"/>
                  </a:schemeClr>
                </a:solidFill>
              </a:rPr>
              <a:t>TÊN ĐỀ TÀI</a:t>
            </a:r>
          </a:p>
        </p:txBody>
      </p:sp>
      <p:sp>
        <p:nvSpPr>
          <p:cNvPr id="20" name="TextBox 19">
            <a:extLst>
              <a:ext uri="{FF2B5EF4-FFF2-40B4-BE49-F238E27FC236}">
                <a16:creationId xmlns:a16="http://schemas.microsoft.com/office/drawing/2014/main" id="{BD32E39E-3650-4CDD-AAFA-63EEC6E18794}"/>
              </a:ext>
            </a:extLst>
          </p:cNvPr>
          <p:cNvSpPr txBox="1"/>
          <p:nvPr/>
        </p:nvSpPr>
        <p:spPr>
          <a:xfrm>
            <a:off x="5438775" y="2929315"/>
            <a:ext cx="14859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QUẢN LÝ</a:t>
            </a:r>
          </a:p>
        </p:txBody>
      </p:sp>
      <p:sp>
        <p:nvSpPr>
          <p:cNvPr id="38" name="TextBox 37">
            <a:extLst>
              <a:ext uri="{FF2B5EF4-FFF2-40B4-BE49-F238E27FC236}">
                <a16:creationId xmlns:a16="http://schemas.microsoft.com/office/drawing/2014/main" id="{4427B2C5-3D8D-49D3-A3D6-ACF8B347433E}"/>
              </a:ext>
            </a:extLst>
          </p:cNvPr>
          <p:cNvSpPr txBox="1"/>
          <p:nvPr/>
        </p:nvSpPr>
        <p:spPr>
          <a:xfrm>
            <a:off x="5438776" y="3232706"/>
            <a:ext cx="1571624" cy="461665"/>
          </a:xfrm>
          <a:prstGeom prst="rect">
            <a:avLst/>
          </a:prstGeom>
          <a:noFill/>
        </p:spPr>
        <p:txBody>
          <a:bodyPr wrap="square" rtlCol="0">
            <a:spAutoFit/>
          </a:bodyPr>
          <a:lstStyle/>
          <a:p>
            <a:pPr algn="ctr"/>
            <a:r>
              <a:rPr lang="en-US" sz="2400" dirty="0"/>
              <a:t>HỌC SINH</a:t>
            </a:r>
          </a:p>
        </p:txBody>
      </p:sp>
      <p:sp>
        <p:nvSpPr>
          <p:cNvPr id="29" name="TextBox 28">
            <a:extLst>
              <a:ext uri="{FF2B5EF4-FFF2-40B4-BE49-F238E27FC236}">
                <a16:creationId xmlns:a16="http://schemas.microsoft.com/office/drawing/2014/main" id="{14FBA013-0770-4755-BD93-7A93446FD193}"/>
              </a:ext>
            </a:extLst>
          </p:cNvPr>
          <p:cNvSpPr txBox="1"/>
          <p:nvPr/>
        </p:nvSpPr>
        <p:spPr>
          <a:xfrm>
            <a:off x="3590925" y="5009118"/>
            <a:ext cx="4981575" cy="369332"/>
          </a:xfrm>
          <a:prstGeom prst="rect">
            <a:avLst/>
          </a:prstGeom>
          <a:noFill/>
        </p:spPr>
        <p:txBody>
          <a:bodyPr wrap="square" rtlCol="0">
            <a:spAutoFit/>
          </a:bodyPr>
          <a:lstStyle/>
          <a:p>
            <a:r>
              <a:rPr lang="en-US" dirty="0"/>
              <a:t>Giảng Viên Hướng Dẫn:                    </a:t>
            </a:r>
            <a:r>
              <a:rPr lang="en-US" dirty="0" err="1"/>
              <a:t>Huỳnh</a:t>
            </a:r>
            <a:r>
              <a:rPr lang="en-US" dirty="0"/>
              <a:t> </a:t>
            </a:r>
            <a:r>
              <a:rPr lang="en-US" dirty="0" err="1"/>
              <a:t>Ngọc</a:t>
            </a:r>
            <a:r>
              <a:rPr lang="en-US" dirty="0"/>
              <a:t> </a:t>
            </a:r>
            <a:r>
              <a:rPr lang="en-US" dirty="0" err="1"/>
              <a:t>Tín</a:t>
            </a:r>
            <a:endParaRPr lang="en-US" dirty="0"/>
          </a:p>
        </p:txBody>
      </p:sp>
      <p:sp>
        <p:nvSpPr>
          <p:cNvPr id="40" name="TextBox 39">
            <a:extLst>
              <a:ext uri="{FF2B5EF4-FFF2-40B4-BE49-F238E27FC236}">
                <a16:creationId xmlns:a16="http://schemas.microsoft.com/office/drawing/2014/main" id="{A23E6590-7998-4044-864B-1D4E791306D3}"/>
              </a:ext>
            </a:extLst>
          </p:cNvPr>
          <p:cNvSpPr txBox="1"/>
          <p:nvPr/>
        </p:nvSpPr>
        <p:spPr>
          <a:xfrm>
            <a:off x="3590924" y="5503902"/>
            <a:ext cx="5419726" cy="646331"/>
          </a:xfrm>
          <a:prstGeom prst="rect">
            <a:avLst/>
          </a:prstGeom>
          <a:noFill/>
        </p:spPr>
        <p:txBody>
          <a:bodyPr wrap="square" rtlCol="0">
            <a:spAutoFit/>
          </a:bodyPr>
          <a:lstStyle/>
          <a:p>
            <a:r>
              <a:rPr lang="en-US" dirty="0" err="1"/>
              <a:t>Danh</a:t>
            </a:r>
            <a:r>
              <a:rPr lang="en-US" dirty="0"/>
              <a:t> </a:t>
            </a:r>
            <a:r>
              <a:rPr lang="en-US" dirty="0" err="1"/>
              <a:t>Sách</a:t>
            </a:r>
            <a:r>
              <a:rPr lang="en-US" dirty="0"/>
              <a:t> MSSV: 19520197 – 19520658 – 19520687	              19521242 - 19521281</a:t>
            </a:r>
          </a:p>
        </p:txBody>
      </p:sp>
    </p:spTree>
    <p:extLst>
      <p:ext uri="{BB962C8B-B14F-4D97-AF65-F5344CB8AC3E}">
        <p14:creationId xmlns:p14="http://schemas.microsoft.com/office/powerpoint/2010/main" val="50764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jack&#10;&#10;Description automatically generated">
            <a:extLst>
              <a:ext uri="{FF2B5EF4-FFF2-40B4-BE49-F238E27FC236}">
                <a16:creationId xmlns:a16="http://schemas.microsoft.com/office/drawing/2014/main" id="{A48A41AB-45C1-4A2B-A179-78D5E19C5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FC341A58-F3C4-4F0E-A366-BB8BBD4D9A70}"/>
              </a:ext>
            </a:extLst>
          </p:cNvPr>
          <p:cNvSpPr>
            <a:spLocks noGrp="1"/>
          </p:cNvSpPr>
          <p:nvPr>
            <p:ph type="title"/>
          </p:nvPr>
        </p:nvSpPr>
        <p:spPr>
          <a:xfrm>
            <a:off x="838200" y="365126"/>
            <a:ext cx="10515600" cy="970852"/>
          </a:xfrm>
        </p:spPr>
        <p:txBody>
          <a:bodyPr>
            <a:normAutofit/>
          </a:bodyPr>
          <a:lstStyle/>
          <a:p>
            <a:pPr algn="ctr"/>
            <a:r>
              <a:rPr lang="en-US" sz="4000" dirty="0">
                <a:latin typeface="Arial" panose="020B0604020202020204" pitchFamily="34" charset="0"/>
                <a:cs typeface="Arial" panose="020B0604020202020204" pitchFamily="34" charset="0"/>
              </a:rPr>
              <a:t>NHẬN XÉT VÀ KẾT LUẬN</a:t>
            </a:r>
          </a:p>
        </p:txBody>
      </p:sp>
      <p:sp>
        <p:nvSpPr>
          <p:cNvPr id="3" name="Content Placeholder 2">
            <a:extLst>
              <a:ext uri="{FF2B5EF4-FFF2-40B4-BE49-F238E27FC236}">
                <a16:creationId xmlns:a16="http://schemas.microsoft.com/office/drawing/2014/main" id="{F213A630-DCA9-4836-BC60-87CE3C08220E}"/>
              </a:ext>
            </a:extLst>
          </p:cNvPr>
          <p:cNvSpPr>
            <a:spLocks noGrp="1"/>
          </p:cNvSpPr>
          <p:nvPr>
            <p:ph idx="1"/>
          </p:nvPr>
        </p:nvSpPr>
        <p:spPr>
          <a:xfrm>
            <a:off x="838200" y="1335978"/>
            <a:ext cx="10515600" cy="2305217"/>
          </a:xfrm>
        </p:spPr>
        <p:txBody>
          <a:bodyPr>
            <a:normAutofit/>
          </a:bodyPr>
          <a:lstStyle/>
          <a:p>
            <a:r>
              <a:rPr lang="vi-VN" sz="2000" b="0" i="0" dirty="0">
                <a:effectLst/>
                <a:latin typeface="Arial" panose="020B0604020202020204" pitchFamily="34" charset="0"/>
              </a:rPr>
              <a:t>Nhóm em đa số các phần đều đã hoàn thành và đáp ứng yêu cầu đồ án, có bổ sung thêm được một số tính năng</a:t>
            </a:r>
            <a:r>
              <a:rPr lang="en-US" sz="2000" b="0" i="0" dirty="0">
                <a:effectLst/>
                <a:latin typeface="Arial" panose="020B0604020202020204" pitchFamily="34" charset="0"/>
              </a:rPr>
              <a:t> </a:t>
            </a:r>
            <a:r>
              <a:rPr lang="vi-VN" sz="2000" b="0" i="0" dirty="0">
                <a:effectLst/>
                <a:latin typeface="Arial" panose="020B0604020202020204" pitchFamily="34" charset="0"/>
              </a:rPr>
              <a:t>khác như một sản phẩm thực tế.</a:t>
            </a:r>
            <a:endParaRPr lang="en-US" sz="2000" b="0" i="0" dirty="0">
              <a:effectLst/>
              <a:latin typeface="Arial" panose="020B0604020202020204" pitchFamily="34" charset="0"/>
            </a:endParaRPr>
          </a:p>
          <a:p>
            <a:r>
              <a:rPr lang="vi-VN" sz="2000" b="0" i="0" dirty="0">
                <a:effectLst/>
                <a:latin typeface="Arial" panose="020B0604020202020204" pitchFamily="34" charset="0"/>
              </a:rPr>
              <a:t>Quá trình hoàn thành đồ án trong thời gian ngắn và chưa có nhiều kinh nghiệm nên nhóm gặp một số khó kh</a:t>
            </a:r>
            <a:r>
              <a:rPr lang="en-US" sz="2000" dirty="0" err="1">
                <a:latin typeface="Arial" panose="020B0604020202020204" pitchFamily="34" charset="0"/>
              </a:rPr>
              <a:t>ăn</a:t>
            </a:r>
            <a:r>
              <a:rPr lang="en-US" sz="2000" b="0" i="0" dirty="0">
                <a:effectLst/>
                <a:latin typeface="Arial" panose="020B0604020202020204" pitchFamily="34" charset="0"/>
              </a:rPr>
              <a:t> </a:t>
            </a:r>
            <a:r>
              <a:rPr lang="vi-VN" sz="2000" b="0" i="0" dirty="0">
                <a:effectLst/>
                <a:latin typeface="Arial" panose="020B0604020202020204" pitchFamily="34" charset="0"/>
              </a:rPr>
              <a:t>trong việc lập trình cũng như viết báo cáo. Có một số chỗ trong sản phẩm chỉ là cơ bản còn cần phải nâng cấp dầnnhưng vẫn được đánh giá là tốt</a:t>
            </a:r>
            <a:r>
              <a:rPr lang="en-US" sz="2000" b="0" i="0" dirty="0">
                <a:effectLst/>
                <a:latin typeface="Arial" panose="020B0604020202020204" pitchFamily="34" charset="0"/>
              </a:rPr>
              <a:t>.</a:t>
            </a:r>
            <a:endParaRPr lang="en-US" sz="2000" dirty="0"/>
          </a:p>
        </p:txBody>
      </p:sp>
      <p:sp>
        <p:nvSpPr>
          <p:cNvPr id="4" name="TextBox 3">
            <a:extLst>
              <a:ext uri="{FF2B5EF4-FFF2-40B4-BE49-F238E27FC236}">
                <a16:creationId xmlns:a16="http://schemas.microsoft.com/office/drawing/2014/main" id="{909FA2D2-5C5F-4040-ACC4-07AF5FAC9B73}"/>
              </a:ext>
            </a:extLst>
          </p:cNvPr>
          <p:cNvSpPr txBox="1"/>
          <p:nvPr/>
        </p:nvSpPr>
        <p:spPr>
          <a:xfrm>
            <a:off x="2362200" y="4049252"/>
            <a:ext cx="7467600" cy="707886"/>
          </a:xfrm>
          <a:prstGeom prst="rect">
            <a:avLst/>
          </a:prstGeom>
          <a:noFill/>
        </p:spPr>
        <p:txBody>
          <a:bodyPr wrap="square" rtlCol="0">
            <a:spAutoFit/>
          </a:bodyPr>
          <a:lstStyle/>
          <a:p>
            <a:pPr algn="ctr"/>
            <a:r>
              <a:rPr lang="en-US" sz="4000" dirty="0"/>
              <a:t>-TẦM NHÌN TRONG TƯƠNG LAI-</a:t>
            </a:r>
          </a:p>
        </p:txBody>
      </p:sp>
      <p:sp>
        <p:nvSpPr>
          <p:cNvPr id="5" name="TextBox 4">
            <a:extLst>
              <a:ext uri="{FF2B5EF4-FFF2-40B4-BE49-F238E27FC236}">
                <a16:creationId xmlns:a16="http://schemas.microsoft.com/office/drawing/2014/main" id="{D133444C-1D67-46A9-9665-F58560484027}"/>
              </a:ext>
            </a:extLst>
          </p:cNvPr>
          <p:cNvSpPr txBox="1"/>
          <p:nvPr/>
        </p:nvSpPr>
        <p:spPr>
          <a:xfrm>
            <a:off x="838200" y="4919008"/>
            <a:ext cx="10515600" cy="1938992"/>
          </a:xfrm>
          <a:prstGeom prst="rect">
            <a:avLst/>
          </a:prstGeom>
          <a:noFill/>
        </p:spPr>
        <p:txBody>
          <a:bodyPr wrap="square" rtlCol="0">
            <a:spAutoFit/>
          </a:bodyPr>
          <a:lstStyle/>
          <a:p>
            <a:pPr marL="342900" indent="-342900">
              <a:buFont typeface="Arial" panose="020B0604020202020204" pitchFamily="34" charset="0"/>
              <a:buChar char="•"/>
            </a:pPr>
            <a:r>
              <a:rPr lang="vi-VN" sz="2000" b="0" i="0" dirty="0">
                <a:effectLst/>
                <a:latin typeface="Arial" panose="020B0604020202020204" pitchFamily="34" charset="0"/>
                <a:cs typeface="Arial" panose="020B0604020202020204" pitchFamily="34" charset="0"/>
              </a:rPr>
              <a:t>Phần mềm sẽ được hoàn thiện hơn, sẽ thay đổi giao diện ngày càng thân thiện với người dùng và nâng cấp thêmmột số tính năng mới.</a:t>
            </a: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b="0" i="0" dirty="0">
                <a:effectLst/>
                <a:latin typeface="Arial" panose="020B0604020202020204" pitchFamily="34" charset="0"/>
                <a:cs typeface="Arial" panose="020B0604020202020204" pitchFamily="34" charset="0"/>
              </a:rPr>
              <a:t>Nhóm sẽ phát triển thêm về mảng ứng dụng và tăng cường vấn đề bảo mật thông tin.</a:t>
            </a: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b="0" i="0" dirty="0">
                <a:effectLst/>
                <a:latin typeface="Arial" panose="020B0604020202020204" pitchFamily="34" charset="0"/>
                <a:cs typeface="Arial" panose="020B0604020202020204" pitchFamily="34" charset="0"/>
              </a:rPr>
              <a:t>Luôn luôn cập nhật và xây dựng mô hình dữ liệu, đặt thêm nhiều ràng buộc hơn để tối ưu hóa phần mềm.</a:t>
            </a:r>
            <a:br>
              <a:rPr lang="vi-VN"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6" name="Arrow: Down 5">
            <a:extLst>
              <a:ext uri="{FF2B5EF4-FFF2-40B4-BE49-F238E27FC236}">
                <a16:creationId xmlns:a16="http://schemas.microsoft.com/office/drawing/2014/main" id="{CB770428-825E-47DA-9F47-C55DED594B77}"/>
              </a:ext>
            </a:extLst>
          </p:cNvPr>
          <p:cNvSpPr/>
          <p:nvPr/>
        </p:nvSpPr>
        <p:spPr>
          <a:xfrm>
            <a:off x="5853684" y="2989909"/>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5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30E54929-260F-4860-BA6D-9074EF968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4" y="-88900"/>
            <a:ext cx="12350044" cy="6946900"/>
          </a:xfrm>
        </p:spPr>
      </p:pic>
      <p:sp>
        <p:nvSpPr>
          <p:cNvPr id="6" name="TextBox 5">
            <a:extLst>
              <a:ext uri="{FF2B5EF4-FFF2-40B4-BE49-F238E27FC236}">
                <a16:creationId xmlns:a16="http://schemas.microsoft.com/office/drawing/2014/main" id="{AA02DB93-3693-4E22-A689-AE992566DA99}"/>
              </a:ext>
            </a:extLst>
          </p:cNvPr>
          <p:cNvSpPr txBox="1"/>
          <p:nvPr/>
        </p:nvSpPr>
        <p:spPr>
          <a:xfrm>
            <a:off x="2243137" y="361950"/>
            <a:ext cx="7705725" cy="707886"/>
          </a:xfrm>
          <a:prstGeom prst="rect">
            <a:avLst/>
          </a:prstGeom>
          <a:noFill/>
        </p:spPr>
        <p:txBody>
          <a:bodyPr wrap="square" rtlCol="0">
            <a:sp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PHÂN CÔNG CÔNG VIỆC</a:t>
            </a:r>
          </a:p>
        </p:txBody>
      </p:sp>
      <p:sp>
        <p:nvSpPr>
          <p:cNvPr id="8" name="TextBox 7">
            <a:extLst>
              <a:ext uri="{FF2B5EF4-FFF2-40B4-BE49-F238E27FC236}">
                <a16:creationId xmlns:a16="http://schemas.microsoft.com/office/drawing/2014/main" id="{D3E88BBD-9174-49AA-ABB8-B5AAC955FD15}"/>
              </a:ext>
            </a:extLst>
          </p:cNvPr>
          <p:cNvSpPr txBox="1"/>
          <p:nvPr/>
        </p:nvSpPr>
        <p:spPr>
          <a:xfrm>
            <a:off x="1571623" y="2133378"/>
            <a:ext cx="45243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Xác</a:t>
            </a:r>
            <a:r>
              <a:rPr lang="en-US" dirty="0"/>
              <a:t> </a:t>
            </a:r>
            <a:r>
              <a:rPr lang="en-US" dirty="0" err="1"/>
              <a:t>Định</a:t>
            </a:r>
            <a:r>
              <a:rPr lang="en-US" dirty="0"/>
              <a:t> </a:t>
            </a:r>
            <a:r>
              <a:rPr lang="en-US" dirty="0" err="1"/>
              <a:t>Và</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r>
              <a:rPr lang="en-US" dirty="0"/>
              <a:t>: </a:t>
            </a:r>
          </a:p>
          <a:p>
            <a:pPr algn="ctr"/>
            <a:r>
              <a:rPr lang="en-US" dirty="0"/>
              <a:t>+ </a:t>
            </a:r>
            <a:r>
              <a:rPr lang="en-US" dirty="0" err="1"/>
              <a:t>Trương</a:t>
            </a:r>
            <a:r>
              <a:rPr lang="en-US" dirty="0"/>
              <a:t> Minh Châu – 19521281</a:t>
            </a:r>
          </a:p>
        </p:txBody>
      </p:sp>
      <p:sp>
        <p:nvSpPr>
          <p:cNvPr id="9" name="TextBox 8">
            <a:extLst>
              <a:ext uri="{FF2B5EF4-FFF2-40B4-BE49-F238E27FC236}">
                <a16:creationId xmlns:a16="http://schemas.microsoft.com/office/drawing/2014/main" id="{C98DE49C-F887-479B-94C0-7D9E532B9BD0}"/>
              </a:ext>
            </a:extLst>
          </p:cNvPr>
          <p:cNvSpPr txBox="1"/>
          <p:nvPr/>
        </p:nvSpPr>
        <p:spPr>
          <a:xfrm>
            <a:off x="6096001" y="2786428"/>
            <a:ext cx="4524375"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a:p>
            <a:pPr algn="ctr"/>
            <a:r>
              <a:rPr lang="en-US" dirty="0"/>
              <a:t>+ </a:t>
            </a:r>
            <a:r>
              <a:rPr lang="en-US" dirty="0" err="1"/>
              <a:t>Nguyễn</a:t>
            </a:r>
            <a:r>
              <a:rPr lang="en-US" dirty="0"/>
              <a:t> </a:t>
            </a:r>
            <a:r>
              <a:rPr lang="en-US" dirty="0" err="1"/>
              <a:t>Phú</a:t>
            </a:r>
            <a:r>
              <a:rPr lang="en-US" dirty="0"/>
              <a:t> </a:t>
            </a:r>
            <a:r>
              <a:rPr lang="en-US" dirty="0" err="1"/>
              <a:t>Lộc</a:t>
            </a:r>
            <a:r>
              <a:rPr lang="en-US" dirty="0"/>
              <a:t> -19520687</a:t>
            </a:r>
            <a:br>
              <a:rPr lang="en-US" dirty="0"/>
            </a:br>
            <a:r>
              <a:rPr lang="en-US" dirty="0"/>
              <a:t>+ </a:t>
            </a:r>
            <a:r>
              <a:rPr lang="en-US" dirty="0" err="1"/>
              <a:t>Phạm</a:t>
            </a:r>
            <a:r>
              <a:rPr lang="en-US" dirty="0"/>
              <a:t> Minh </a:t>
            </a:r>
            <a:r>
              <a:rPr lang="en-US" dirty="0" err="1"/>
              <a:t>Khôi</a:t>
            </a:r>
            <a:r>
              <a:rPr lang="en-US" dirty="0"/>
              <a:t> - 19520658</a:t>
            </a:r>
          </a:p>
        </p:txBody>
      </p:sp>
      <p:sp>
        <p:nvSpPr>
          <p:cNvPr id="10" name="TextBox 9">
            <a:extLst>
              <a:ext uri="{FF2B5EF4-FFF2-40B4-BE49-F238E27FC236}">
                <a16:creationId xmlns:a16="http://schemas.microsoft.com/office/drawing/2014/main" id="{D2F24D5D-4792-4327-969F-5834EC7101E1}"/>
              </a:ext>
            </a:extLst>
          </p:cNvPr>
          <p:cNvSpPr txBox="1"/>
          <p:nvPr/>
        </p:nvSpPr>
        <p:spPr>
          <a:xfrm>
            <a:off x="1571624" y="3694815"/>
            <a:ext cx="4524375"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Viết</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Kiểm</a:t>
            </a:r>
            <a:r>
              <a:rPr lang="en-US" dirty="0"/>
              <a:t> </a:t>
            </a:r>
            <a:r>
              <a:rPr lang="en-US" dirty="0" err="1"/>
              <a:t>Thử</a:t>
            </a:r>
            <a:r>
              <a:rPr lang="en-US" dirty="0"/>
              <a:t>:</a:t>
            </a:r>
          </a:p>
          <a:p>
            <a:pPr algn="ctr"/>
            <a:r>
              <a:rPr lang="en-US" dirty="0"/>
              <a:t>+ </a:t>
            </a:r>
            <a:r>
              <a:rPr lang="en-US" dirty="0" err="1"/>
              <a:t>Lương</a:t>
            </a:r>
            <a:r>
              <a:rPr lang="en-US" dirty="0"/>
              <a:t> </a:t>
            </a:r>
            <a:r>
              <a:rPr lang="en-US" dirty="0" err="1"/>
              <a:t>Phạm</a:t>
            </a:r>
            <a:r>
              <a:rPr lang="en-US" dirty="0"/>
              <a:t> </a:t>
            </a:r>
            <a:r>
              <a:rPr lang="en-US" dirty="0" err="1"/>
              <a:t>Bảo</a:t>
            </a:r>
            <a:r>
              <a:rPr lang="en-US" dirty="0"/>
              <a:t> – 19521242</a:t>
            </a:r>
          </a:p>
          <a:p>
            <a:pPr algn="ctr"/>
            <a:r>
              <a:rPr lang="en-US" dirty="0"/>
              <a:t>+ Lê Đoàn Thiện Nhân – 19520197</a:t>
            </a:r>
          </a:p>
        </p:txBody>
      </p:sp>
      <p:sp>
        <p:nvSpPr>
          <p:cNvPr id="13" name="TextBox 12">
            <a:extLst>
              <a:ext uri="{FF2B5EF4-FFF2-40B4-BE49-F238E27FC236}">
                <a16:creationId xmlns:a16="http://schemas.microsoft.com/office/drawing/2014/main" id="{5593CC49-4655-4C57-8131-2A79437BFFF4}"/>
              </a:ext>
            </a:extLst>
          </p:cNvPr>
          <p:cNvSpPr txBox="1"/>
          <p:nvPr/>
        </p:nvSpPr>
        <p:spPr>
          <a:xfrm>
            <a:off x="6096001" y="4618145"/>
            <a:ext cx="4524375"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Thực</a:t>
            </a:r>
            <a:r>
              <a:rPr lang="en-US" dirty="0"/>
              <a:t> </a:t>
            </a:r>
            <a:r>
              <a:rPr lang="en-US" dirty="0" err="1"/>
              <a:t>Hiện</a:t>
            </a:r>
            <a:r>
              <a:rPr lang="en-US" dirty="0"/>
              <a:t> </a:t>
            </a:r>
            <a:r>
              <a:rPr lang="en-US" dirty="0" err="1"/>
              <a:t>Các</a:t>
            </a:r>
            <a:r>
              <a:rPr lang="en-US" dirty="0"/>
              <a:t> </a:t>
            </a:r>
            <a:r>
              <a:rPr lang="en-US" dirty="0" err="1"/>
              <a:t>Phân</a:t>
            </a:r>
            <a:r>
              <a:rPr lang="en-US" dirty="0"/>
              <a:t> </a:t>
            </a:r>
            <a:r>
              <a:rPr lang="en-US" dirty="0" err="1"/>
              <a:t>Công</a:t>
            </a:r>
            <a:r>
              <a:rPr lang="en-US" dirty="0"/>
              <a:t> </a:t>
            </a:r>
            <a:r>
              <a:rPr lang="en-US" dirty="0" err="1"/>
              <a:t>Và</a:t>
            </a:r>
            <a:r>
              <a:rPr lang="en-US" dirty="0"/>
              <a:t> </a:t>
            </a:r>
            <a:r>
              <a:rPr lang="en-US" dirty="0" err="1"/>
              <a:t>Tổng</a:t>
            </a:r>
            <a:r>
              <a:rPr lang="en-US" dirty="0"/>
              <a:t> </a:t>
            </a:r>
            <a:r>
              <a:rPr lang="en-US" dirty="0" err="1"/>
              <a:t>Hợp</a:t>
            </a:r>
            <a:r>
              <a:rPr lang="en-US" dirty="0"/>
              <a:t>:</a:t>
            </a:r>
          </a:p>
          <a:p>
            <a:pPr algn="ctr"/>
            <a:r>
              <a:rPr lang="en-US" dirty="0"/>
              <a:t>=&gt; </a:t>
            </a:r>
            <a:r>
              <a:rPr lang="en-US" dirty="0" err="1"/>
              <a:t>Báo</a:t>
            </a:r>
            <a:r>
              <a:rPr lang="en-US" dirty="0"/>
              <a:t> </a:t>
            </a:r>
            <a:r>
              <a:rPr lang="en-US" dirty="0" err="1"/>
              <a:t>Cáo</a:t>
            </a:r>
            <a:endParaRPr lang="en-US" dirty="0"/>
          </a:p>
        </p:txBody>
      </p:sp>
      <p:cxnSp>
        <p:nvCxnSpPr>
          <p:cNvPr id="17" name="Connector: Elbow 16">
            <a:extLst>
              <a:ext uri="{FF2B5EF4-FFF2-40B4-BE49-F238E27FC236}">
                <a16:creationId xmlns:a16="http://schemas.microsoft.com/office/drawing/2014/main" id="{12623723-D6D8-4DC8-8413-3B4CD05EB1FA}"/>
              </a:ext>
            </a:extLst>
          </p:cNvPr>
          <p:cNvCxnSpPr>
            <a:stCxn id="8" idx="3"/>
            <a:endCxn id="9" idx="0"/>
          </p:cNvCxnSpPr>
          <p:nvPr/>
        </p:nvCxnSpPr>
        <p:spPr>
          <a:xfrm>
            <a:off x="6095998" y="2456544"/>
            <a:ext cx="2262191" cy="3298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2A169FFE-639D-447E-824E-8E858BC0339B}"/>
              </a:ext>
            </a:extLst>
          </p:cNvPr>
          <p:cNvCxnSpPr>
            <a:endCxn id="10" idx="0"/>
          </p:cNvCxnSpPr>
          <p:nvPr/>
        </p:nvCxnSpPr>
        <p:spPr>
          <a:xfrm rot="10800000" flipV="1">
            <a:off x="3833812" y="3237261"/>
            <a:ext cx="2183166" cy="4575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01A7ED62-13EB-4FD4-AE05-CB943E168C9E}"/>
              </a:ext>
            </a:extLst>
          </p:cNvPr>
          <p:cNvCxnSpPr>
            <a:endCxn id="13" idx="0"/>
          </p:cNvCxnSpPr>
          <p:nvPr/>
        </p:nvCxnSpPr>
        <p:spPr>
          <a:xfrm>
            <a:off x="6095998" y="4156480"/>
            <a:ext cx="2262191" cy="4616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446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C7F4-62DF-430B-BF60-7DC1C682BCFE}"/>
              </a:ext>
            </a:extLst>
          </p:cNvPr>
          <p:cNvSpPr>
            <a:spLocks noGrp="1"/>
          </p:cNvSpPr>
          <p:nvPr>
            <p:ph type="title"/>
          </p:nvPr>
        </p:nvSpPr>
        <p:spPr/>
        <p:txBody>
          <a:bodyPr/>
          <a:lstStyle/>
          <a:p>
            <a:r>
              <a:rPr lang="en-US"/>
              <a:t>	</a:t>
            </a:r>
            <a:endParaRPr lang="en-US" dirty="0"/>
          </a:p>
        </p:txBody>
      </p:sp>
      <p:pic>
        <p:nvPicPr>
          <p:cNvPr id="6" name="Content Placeholder 5" descr="Background pattern&#10;&#10;Description automatically generated">
            <a:extLst>
              <a:ext uri="{FF2B5EF4-FFF2-40B4-BE49-F238E27FC236}">
                <a16:creationId xmlns:a16="http://schemas.microsoft.com/office/drawing/2014/main" id="{0A675F76-CC8A-4110-B7F5-24C352ADF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
        <p:nvSpPr>
          <p:cNvPr id="7" name="TextBox 6">
            <a:extLst>
              <a:ext uri="{FF2B5EF4-FFF2-40B4-BE49-F238E27FC236}">
                <a16:creationId xmlns:a16="http://schemas.microsoft.com/office/drawing/2014/main" id="{9FD16C23-B830-4E68-8431-C2664166031A}"/>
              </a:ext>
            </a:extLst>
          </p:cNvPr>
          <p:cNvSpPr txBox="1"/>
          <p:nvPr/>
        </p:nvSpPr>
        <p:spPr>
          <a:xfrm>
            <a:off x="2054774" y="673963"/>
            <a:ext cx="8082452"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PHẦN MỀM QUẢN LÝ HỌC SINH</a:t>
            </a:r>
          </a:p>
        </p:txBody>
      </p:sp>
      <p:sp>
        <p:nvSpPr>
          <p:cNvPr id="8" name="TextBox 7">
            <a:extLst>
              <a:ext uri="{FF2B5EF4-FFF2-40B4-BE49-F238E27FC236}">
                <a16:creationId xmlns:a16="http://schemas.microsoft.com/office/drawing/2014/main" id="{0C3D14B8-F31B-44DD-A8E0-8A8E0B2F685A}"/>
              </a:ext>
            </a:extLst>
          </p:cNvPr>
          <p:cNvSpPr txBox="1"/>
          <p:nvPr/>
        </p:nvSpPr>
        <p:spPr>
          <a:xfrm>
            <a:off x="838200" y="1871146"/>
            <a:ext cx="74422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1. </a:t>
            </a:r>
            <a:r>
              <a:rPr lang="en-US" sz="2800" dirty="0" err="1">
                <a:latin typeface="Arial" panose="020B0604020202020204" pitchFamily="34" charset="0"/>
                <a:cs typeface="Arial" panose="020B0604020202020204" pitchFamily="34" charset="0"/>
              </a:rPr>
              <a:t>Xác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Mềm</a:t>
            </a:r>
            <a:r>
              <a:rPr lang="en-US" sz="2800" dirty="0">
                <a:latin typeface="Arial" panose="020B0604020202020204" pitchFamily="34" charset="0"/>
                <a:cs typeface="Arial" panose="020B0604020202020204" pitchFamily="34" charset="0"/>
              </a:rPr>
              <a:t>.</a:t>
            </a:r>
          </a:p>
        </p:txBody>
      </p:sp>
      <p:sp>
        <p:nvSpPr>
          <p:cNvPr id="16" name="TextBox 15">
            <a:extLst>
              <a:ext uri="{FF2B5EF4-FFF2-40B4-BE49-F238E27FC236}">
                <a16:creationId xmlns:a16="http://schemas.microsoft.com/office/drawing/2014/main" id="{81971EEA-0AA2-41BC-ABC7-C75CD8AE15EE}"/>
              </a:ext>
            </a:extLst>
          </p:cNvPr>
          <p:cNvSpPr txBox="1"/>
          <p:nvPr/>
        </p:nvSpPr>
        <p:spPr>
          <a:xfrm>
            <a:off x="1813474" y="3264997"/>
            <a:ext cx="51435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2.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F7B839BF-E785-43C9-9A57-87113D9D6E39}"/>
              </a:ext>
            </a:extLst>
          </p:cNvPr>
          <p:cNvSpPr txBox="1"/>
          <p:nvPr/>
        </p:nvSpPr>
        <p:spPr>
          <a:xfrm>
            <a:off x="3223174" y="4463634"/>
            <a:ext cx="604782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3.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Trúc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Mềm</a:t>
            </a:r>
            <a:r>
              <a:rPr lang="en-US" sz="2800" dirty="0">
                <a:latin typeface="Arial" panose="020B0604020202020204" pitchFamily="34" charset="0"/>
                <a:cs typeface="Arial" panose="020B0604020202020204" pitchFamily="34" charset="0"/>
              </a:rPr>
              <a:t>.</a:t>
            </a:r>
          </a:p>
        </p:txBody>
      </p:sp>
      <p:sp>
        <p:nvSpPr>
          <p:cNvPr id="20" name="TextBox 19">
            <a:extLst>
              <a:ext uri="{FF2B5EF4-FFF2-40B4-BE49-F238E27FC236}">
                <a16:creationId xmlns:a16="http://schemas.microsoft.com/office/drawing/2014/main" id="{80998F3D-53F4-427F-BC2F-4866F92283B7}"/>
              </a:ext>
            </a:extLst>
          </p:cNvPr>
          <p:cNvSpPr txBox="1"/>
          <p:nvPr/>
        </p:nvSpPr>
        <p:spPr>
          <a:xfrm>
            <a:off x="5581650" y="5660817"/>
            <a:ext cx="577215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4. </a:t>
            </a:r>
            <a:r>
              <a:rPr lang="en-US" sz="2800" dirty="0" err="1">
                <a:latin typeface="Arial" panose="020B0604020202020204" pitchFamily="34" charset="0"/>
                <a:cs typeface="Arial" panose="020B0604020202020204" pitchFamily="34" charset="0"/>
              </a:rPr>
              <a:t>Tổng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Hợp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Hướng </a:t>
            </a:r>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Triển</a:t>
            </a:r>
            <a:r>
              <a:rPr lang="en-US" sz="2800" dirty="0">
                <a:latin typeface="Arial" panose="020B0604020202020204" pitchFamily="34" charset="0"/>
                <a:cs typeface="Arial" panose="020B0604020202020204" pitchFamily="34" charset="0"/>
              </a:rPr>
              <a:t>. </a:t>
            </a:r>
          </a:p>
        </p:txBody>
      </p:sp>
      <p:sp>
        <p:nvSpPr>
          <p:cNvPr id="10" name="Arrow: Bent-Up 9">
            <a:extLst>
              <a:ext uri="{FF2B5EF4-FFF2-40B4-BE49-F238E27FC236}">
                <a16:creationId xmlns:a16="http://schemas.microsoft.com/office/drawing/2014/main" id="{0CA13A6A-8DC7-483C-9E71-3B17AB97A70C}"/>
              </a:ext>
            </a:extLst>
          </p:cNvPr>
          <p:cNvSpPr/>
          <p:nvPr/>
        </p:nvSpPr>
        <p:spPr>
          <a:xfrm rot="5400000">
            <a:off x="930206" y="2774332"/>
            <a:ext cx="1314032" cy="45250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Bent-Up 22">
            <a:extLst>
              <a:ext uri="{FF2B5EF4-FFF2-40B4-BE49-F238E27FC236}">
                <a16:creationId xmlns:a16="http://schemas.microsoft.com/office/drawing/2014/main" id="{E00DCBA7-1ABE-4846-A582-4DE7079E6FE8}"/>
              </a:ext>
            </a:extLst>
          </p:cNvPr>
          <p:cNvSpPr/>
          <p:nvPr/>
        </p:nvSpPr>
        <p:spPr>
          <a:xfrm rot="5400000">
            <a:off x="2433033" y="4086032"/>
            <a:ext cx="1153178" cy="42710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Bent-Up 23">
            <a:extLst>
              <a:ext uri="{FF2B5EF4-FFF2-40B4-BE49-F238E27FC236}">
                <a16:creationId xmlns:a16="http://schemas.microsoft.com/office/drawing/2014/main" id="{A48A9AEE-7DE6-41C7-AA99-99E418F8A1FA}"/>
              </a:ext>
            </a:extLst>
          </p:cNvPr>
          <p:cNvSpPr/>
          <p:nvPr/>
        </p:nvSpPr>
        <p:spPr>
          <a:xfrm rot="5400000">
            <a:off x="4861547" y="5259215"/>
            <a:ext cx="1102001" cy="45250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31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202F0-A927-49C4-820E-04B87EBDDCE1}"/>
              </a:ext>
            </a:extLst>
          </p:cNvPr>
          <p:cNvSpPr>
            <a:spLocks noGrp="1"/>
          </p:cNvSpPr>
          <p:nvPr>
            <p:ph type="title"/>
          </p:nvPr>
        </p:nvSpPr>
        <p:spPr>
          <a:xfrm>
            <a:off x="594360" y="472312"/>
            <a:ext cx="5239512" cy="1344975"/>
          </a:xfrm>
        </p:spPr>
        <p:txBody>
          <a:bodyPr vert="horz" lIns="91440" tIns="45720" rIns="91440" bIns="45720" rtlCol="0" anchor="ctr">
            <a:normAutofit/>
          </a:bodyPr>
          <a:lstStyle/>
          <a:p>
            <a:r>
              <a:rPr lang="en-US" sz="4000" kern="1200" dirty="0">
                <a:solidFill>
                  <a:schemeClr val="bg1"/>
                </a:solidFill>
                <a:latin typeface="+mj-lt"/>
                <a:ea typeface="+mj-ea"/>
                <a:cs typeface="+mj-cs"/>
              </a:rPr>
              <a:t>1. </a:t>
            </a:r>
            <a:r>
              <a:rPr lang="en-US" sz="4000" kern="1200" dirty="0" err="1">
                <a:solidFill>
                  <a:schemeClr val="bg1"/>
                </a:solidFill>
                <a:latin typeface="+mj-lt"/>
                <a:ea typeface="+mj-ea"/>
                <a:cs typeface="+mj-cs"/>
              </a:rPr>
              <a:t>Xác</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Định</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Và</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Đặc</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Tả</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Yêu</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Cầu</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Phần</a:t>
            </a:r>
            <a:r>
              <a:rPr lang="en-US" sz="4000" kern="1200" dirty="0">
                <a:solidFill>
                  <a:schemeClr val="bg1"/>
                </a:solidFill>
                <a:latin typeface="+mj-lt"/>
                <a:ea typeface="+mj-ea"/>
                <a:cs typeface="+mj-cs"/>
              </a:rPr>
              <a:t> </a:t>
            </a:r>
            <a:r>
              <a:rPr lang="en-US" sz="4000" kern="1200" dirty="0" err="1">
                <a:solidFill>
                  <a:schemeClr val="bg1"/>
                </a:solidFill>
                <a:latin typeface="+mj-lt"/>
                <a:ea typeface="+mj-ea"/>
                <a:cs typeface="+mj-cs"/>
              </a:rPr>
              <a:t>Mềm</a:t>
            </a:r>
            <a:r>
              <a:rPr lang="en-US" sz="4000" kern="1200" dirty="0">
                <a:solidFill>
                  <a:schemeClr val="bg1"/>
                </a:solidFill>
                <a:latin typeface="+mj-lt"/>
                <a:ea typeface="+mj-ea"/>
                <a:cs typeface="+mj-cs"/>
              </a:rPr>
              <a:t>:</a:t>
            </a:r>
          </a:p>
        </p:txBody>
      </p:sp>
      <p:cxnSp>
        <p:nvCxnSpPr>
          <p:cNvPr id="49" name="Straight Connector 4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0E21C-D319-48C5-892E-35404272EF67}"/>
              </a:ext>
            </a:extLst>
          </p:cNvPr>
          <p:cNvSpPr txBox="1"/>
          <p:nvPr/>
        </p:nvSpPr>
        <p:spPr>
          <a:xfrm>
            <a:off x="594360" y="2256751"/>
            <a:ext cx="5235490" cy="2042533"/>
          </a:xfrm>
          <a:prstGeom prst="rect">
            <a:avLst/>
          </a:prstGeom>
        </p:spPr>
        <p:txBody>
          <a:bodyPr vert="horz" lIns="91440" tIns="45720" rIns="91440" bIns="45720" rtlCol="0">
            <a:normAutofit/>
          </a:bodyPr>
          <a:lstStyle/>
          <a:p>
            <a:pPr>
              <a:lnSpc>
                <a:spcPct val="90000"/>
              </a:lnSpc>
              <a:spcAft>
                <a:spcPts val="600"/>
              </a:spcAft>
            </a:pPr>
            <a:r>
              <a:rPr lang="en-US" sz="2000" b="1" u="sng" dirty="0" err="1">
                <a:solidFill>
                  <a:schemeClr val="bg1"/>
                </a:solidFill>
              </a:rPr>
              <a:t>Ưu</a:t>
            </a:r>
            <a:r>
              <a:rPr lang="en-US" sz="2000" b="1" u="sng" dirty="0">
                <a:solidFill>
                  <a:schemeClr val="bg1"/>
                </a:solidFill>
              </a:rPr>
              <a:t> </a:t>
            </a:r>
            <a:r>
              <a:rPr lang="en-US" sz="2000" b="1" u="sng" dirty="0" err="1">
                <a:solidFill>
                  <a:schemeClr val="bg1"/>
                </a:solidFill>
              </a:rPr>
              <a:t>điểm</a:t>
            </a:r>
            <a:r>
              <a:rPr lang="en-US" sz="2000" b="1" u="sng" dirty="0">
                <a:solidFill>
                  <a:schemeClr val="bg1"/>
                </a:solidFill>
              </a:rPr>
              <a:t>:</a:t>
            </a:r>
          </a:p>
          <a:p>
            <a:pPr marL="114300" indent="-342900">
              <a:lnSpc>
                <a:spcPct val="90000"/>
              </a:lnSpc>
              <a:spcAft>
                <a:spcPts val="600"/>
              </a:spcAft>
              <a:buFont typeface="Wingdings" panose="05000000000000000000" pitchFamily="2" charset="2"/>
              <a:buChar char="v"/>
            </a:pPr>
            <a:r>
              <a:rPr lang="en-US" sz="2000" dirty="0" err="1">
                <a:solidFill>
                  <a:schemeClr val="bg1"/>
                </a:solidFill>
              </a:rPr>
              <a:t>Áp</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cho</a:t>
            </a:r>
            <a:r>
              <a:rPr lang="en-US" sz="2000" dirty="0">
                <a:solidFill>
                  <a:schemeClr val="bg1"/>
                </a:solidFill>
              </a:rPr>
              <a:t> </a:t>
            </a:r>
            <a:r>
              <a:rPr lang="en-US" sz="2000" dirty="0" err="1">
                <a:solidFill>
                  <a:schemeClr val="bg1"/>
                </a:solidFill>
              </a:rPr>
              <a:t>mô</a:t>
            </a:r>
            <a:r>
              <a:rPr lang="en-US" sz="2000" dirty="0">
                <a:solidFill>
                  <a:schemeClr val="bg1"/>
                </a:solidFill>
              </a:rPr>
              <a:t> </a:t>
            </a:r>
            <a:r>
              <a:rPr lang="en-US" sz="2000" dirty="0" err="1">
                <a:solidFill>
                  <a:schemeClr val="bg1"/>
                </a:solidFill>
              </a:rPr>
              <a:t>hình</a:t>
            </a:r>
            <a:r>
              <a:rPr lang="en-US" sz="2000" dirty="0">
                <a:solidFill>
                  <a:schemeClr val="bg1"/>
                </a:solidFill>
              </a:rPr>
              <a:t> </a:t>
            </a:r>
            <a:r>
              <a:rPr lang="en-US" sz="2000" dirty="0" err="1">
                <a:solidFill>
                  <a:schemeClr val="bg1"/>
                </a:solidFill>
              </a:rPr>
              <a:t>có</a:t>
            </a:r>
            <a:r>
              <a:rPr lang="en-US" sz="2000" dirty="0">
                <a:solidFill>
                  <a:schemeClr val="bg1"/>
                </a:solidFill>
              </a:rPr>
              <a:t> </a:t>
            </a:r>
            <a:r>
              <a:rPr lang="en-US" sz="2000" dirty="0" err="1">
                <a:solidFill>
                  <a:schemeClr val="bg1"/>
                </a:solidFill>
              </a:rPr>
              <a:t>quy</a:t>
            </a:r>
            <a:r>
              <a:rPr lang="en-US" sz="2000" dirty="0">
                <a:solidFill>
                  <a:schemeClr val="bg1"/>
                </a:solidFill>
              </a:rPr>
              <a:t> </a:t>
            </a:r>
            <a:r>
              <a:rPr lang="en-US" sz="2000" dirty="0" err="1">
                <a:solidFill>
                  <a:schemeClr val="bg1"/>
                </a:solidFill>
              </a:rPr>
              <a:t>mô</a:t>
            </a:r>
            <a:r>
              <a:rPr lang="en-US" sz="2000" dirty="0">
                <a:solidFill>
                  <a:schemeClr val="bg1"/>
                </a:solidFill>
              </a:rPr>
              <a:t> </a:t>
            </a:r>
            <a:r>
              <a:rPr lang="en-US" sz="2000" dirty="0" err="1">
                <a:solidFill>
                  <a:schemeClr val="bg1"/>
                </a:solidFill>
              </a:rPr>
              <a:t>vừa</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nhỏ</a:t>
            </a:r>
            <a:r>
              <a:rPr lang="en-US" sz="2000" dirty="0">
                <a:solidFill>
                  <a:schemeClr val="bg1"/>
                </a:solidFill>
              </a:rPr>
              <a:t>, </a:t>
            </a:r>
            <a:r>
              <a:rPr lang="en-US" sz="2000" dirty="0" err="1">
                <a:solidFill>
                  <a:schemeClr val="bg1"/>
                </a:solidFill>
              </a:rPr>
              <a:t>có</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yêu</a:t>
            </a:r>
            <a:r>
              <a:rPr lang="en-US" sz="2000" dirty="0">
                <a:solidFill>
                  <a:schemeClr val="bg1"/>
                </a:solidFill>
              </a:rPr>
              <a:t> </a:t>
            </a:r>
            <a:r>
              <a:rPr lang="en-US" sz="2000" dirty="0" err="1">
                <a:solidFill>
                  <a:schemeClr val="bg1"/>
                </a:solidFill>
              </a:rPr>
              <a:t>cầu</a:t>
            </a:r>
            <a:r>
              <a:rPr lang="en-US" sz="2000" dirty="0">
                <a:solidFill>
                  <a:schemeClr val="bg1"/>
                </a:solidFill>
              </a:rPr>
              <a:t> </a:t>
            </a:r>
            <a:r>
              <a:rPr lang="en-US" sz="2000" dirty="0" err="1">
                <a:solidFill>
                  <a:schemeClr val="bg1"/>
                </a:solidFill>
              </a:rPr>
              <a:t>rõ</a:t>
            </a:r>
            <a:r>
              <a:rPr lang="en-US" sz="2000" dirty="0">
                <a:solidFill>
                  <a:schemeClr val="bg1"/>
                </a:solidFill>
              </a:rPr>
              <a:t> </a:t>
            </a:r>
            <a:r>
              <a:rPr lang="en-US" sz="2000" dirty="0" err="1">
                <a:solidFill>
                  <a:schemeClr val="bg1"/>
                </a:solidFill>
              </a:rPr>
              <a:t>ràng</a:t>
            </a:r>
            <a:r>
              <a:rPr lang="en-US" sz="2000" dirty="0">
                <a:solidFill>
                  <a:schemeClr val="bg1"/>
                </a:solidFill>
              </a:rPr>
              <a:t>, </a:t>
            </a:r>
            <a:r>
              <a:rPr lang="en-US" sz="2000" dirty="0" err="1">
                <a:solidFill>
                  <a:schemeClr val="bg1"/>
                </a:solidFill>
              </a:rPr>
              <a:t>ít</a:t>
            </a:r>
            <a:r>
              <a:rPr lang="en-US" sz="2000" dirty="0">
                <a:solidFill>
                  <a:schemeClr val="bg1"/>
                </a:solidFill>
              </a:rPr>
              <a:t> </a:t>
            </a:r>
            <a:r>
              <a:rPr lang="en-US" sz="2000" dirty="0" err="1">
                <a:solidFill>
                  <a:schemeClr val="bg1"/>
                </a:solidFill>
              </a:rPr>
              <a:t>thay</a:t>
            </a:r>
            <a:r>
              <a:rPr lang="en-US" sz="2000" dirty="0">
                <a:solidFill>
                  <a:schemeClr val="bg1"/>
                </a:solidFill>
              </a:rPr>
              <a:t> </a:t>
            </a:r>
            <a:r>
              <a:rPr lang="en-US" sz="2000" dirty="0" err="1">
                <a:solidFill>
                  <a:schemeClr val="bg1"/>
                </a:solidFill>
              </a:rPr>
              <a:t>đổi</a:t>
            </a:r>
            <a:r>
              <a:rPr lang="en-US" sz="2000" dirty="0">
                <a:solidFill>
                  <a:schemeClr val="bg1"/>
                </a:solidFill>
              </a:rPr>
              <a:t>.</a:t>
            </a:r>
          </a:p>
          <a:p>
            <a:pPr marL="114300" indent="-342900">
              <a:lnSpc>
                <a:spcPct val="90000"/>
              </a:lnSpc>
              <a:spcAft>
                <a:spcPts val="600"/>
              </a:spcAft>
              <a:buFont typeface="Wingdings" panose="05000000000000000000" pitchFamily="2" charset="2"/>
              <a:buChar char="v"/>
            </a:pPr>
            <a:r>
              <a:rPr lang="en-US" sz="2000" dirty="0" err="1">
                <a:solidFill>
                  <a:schemeClr val="bg1"/>
                </a:solidFill>
              </a:rPr>
              <a:t>Dễ</a:t>
            </a:r>
            <a:r>
              <a:rPr lang="en-US" sz="2000" dirty="0">
                <a:solidFill>
                  <a:schemeClr val="bg1"/>
                </a:solidFill>
              </a:rPr>
              <a:t> </a:t>
            </a:r>
            <a:r>
              <a:rPr lang="en-US" sz="2000" dirty="0" err="1">
                <a:solidFill>
                  <a:schemeClr val="bg1"/>
                </a:solidFill>
              </a:rPr>
              <a:t>phân</a:t>
            </a:r>
            <a:r>
              <a:rPr lang="en-US" sz="2000" dirty="0">
                <a:solidFill>
                  <a:schemeClr val="bg1"/>
                </a:solidFill>
              </a:rPr>
              <a:t> </a:t>
            </a:r>
            <a:r>
              <a:rPr lang="en-US" sz="2000" dirty="0" err="1">
                <a:solidFill>
                  <a:schemeClr val="bg1"/>
                </a:solidFill>
              </a:rPr>
              <a:t>công</a:t>
            </a:r>
            <a:r>
              <a:rPr lang="en-US" sz="2000" dirty="0">
                <a:solidFill>
                  <a:schemeClr val="bg1"/>
                </a:solidFill>
              </a:rPr>
              <a:t> </a:t>
            </a:r>
            <a:r>
              <a:rPr lang="en-US" sz="2000" dirty="0" err="1">
                <a:solidFill>
                  <a:schemeClr val="bg1"/>
                </a:solidFill>
              </a:rPr>
              <a:t>công</a:t>
            </a:r>
            <a:r>
              <a:rPr lang="en-US" sz="2000" dirty="0">
                <a:solidFill>
                  <a:schemeClr val="bg1"/>
                </a:solidFill>
              </a:rPr>
              <a:t> </a:t>
            </a:r>
            <a:r>
              <a:rPr lang="en-US" sz="2000" dirty="0" err="1">
                <a:solidFill>
                  <a:schemeClr val="bg1"/>
                </a:solidFill>
              </a:rPr>
              <a:t>việc</a:t>
            </a:r>
            <a:r>
              <a:rPr lang="en-US" sz="2000" dirty="0">
                <a:solidFill>
                  <a:schemeClr val="bg1"/>
                </a:solidFill>
              </a:rPr>
              <a:t> </a:t>
            </a:r>
            <a:r>
              <a:rPr lang="en-US" sz="2000" dirty="0" err="1">
                <a:solidFill>
                  <a:schemeClr val="bg1"/>
                </a:solidFill>
              </a:rPr>
              <a:t>để</a:t>
            </a:r>
            <a:r>
              <a:rPr lang="en-US" sz="2000" dirty="0">
                <a:solidFill>
                  <a:schemeClr val="bg1"/>
                </a:solidFill>
              </a:rPr>
              <a:t> </a:t>
            </a:r>
            <a:r>
              <a:rPr lang="en-US" sz="2000" dirty="0" err="1">
                <a:solidFill>
                  <a:schemeClr val="bg1"/>
                </a:solidFill>
              </a:rPr>
              <a:t>thực</a:t>
            </a:r>
            <a:r>
              <a:rPr lang="en-US" sz="2000" dirty="0">
                <a:solidFill>
                  <a:schemeClr val="bg1"/>
                </a:solidFill>
              </a:rPr>
              <a:t> </a:t>
            </a:r>
            <a:r>
              <a:rPr lang="en-US" sz="2000" dirty="0" err="1">
                <a:solidFill>
                  <a:schemeClr val="bg1"/>
                </a:solidFill>
              </a:rPr>
              <a:t>hiện</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giám</a:t>
            </a:r>
            <a:r>
              <a:rPr lang="en-US" sz="2000" dirty="0">
                <a:solidFill>
                  <a:schemeClr val="bg1"/>
                </a:solidFill>
              </a:rPr>
              <a:t> </a:t>
            </a:r>
            <a:r>
              <a:rPr lang="en-US" sz="2000" dirty="0" err="1">
                <a:solidFill>
                  <a:schemeClr val="bg1"/>
                </a:solidFill>
              </a:rPr>
              <a:t>sát</a:t>
            </a:r>
            <a:r>
              <a:rPr lang="en-US" sz="2000" dirty="0">
                <a:solidFill>
                  <a:schemeClr val="bg1"/>
                </a:solidFill>
              </a:rPr>
              <a:t>.</a:t>
            </a:r>
            <a:br>
              <a:rPr lang="en-US" sz="2000" dirty="0">
                <a:solidFill>
                  <a:schemeClr val="bg1"/>
                </a:solidFill>
              </a:rPr>
            </a:br>
            <a:endParaRPr lang="en-US" sz="2000" dirty="0">
              <a:solidFill>
                <a:schemeClr val="bg1"/>
              </a:solidFill>
            </a:endParaRPr>
          </a:p>
        </p:txBody>
      </p:sp>
      <p:pic>
        <p:nvPicPr>
          <p:cNvPr id="5" name="Content Placeholder 4" descr="Waterfall chart&#10;&#10;Description automatically generated with low confidence">
            <a:extLst>
              <a:ext uri="{FF2B5EF4-FFF2-40B4-BE49-F238E27FC236}">
                <a16:creationId xmlns:a16="http://schemas.microsoft.com/office/drawing/2014/main" id="{4323D099-5C39-4EAE-86F6-14F6C4BEE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8241" y="1144798"/>
            <a:ext cx="5735590" cy="4510043"/>
          </a:xfrm>
          <a:prstGeom prst="rect">
            <a:avLst/>
          </a:prstGeom>
        </p:spPr>
      </p:pic>
      <p:sp>
        <p:nvSpPr>
          <p:cNvPr id="7" name="TextBox 6">
            <a:extLst>
              <a:ext uri="{FF2B5EF4-FFF2-40B4-BE49-F238E27FC236}">
                <a16:creationId xmlns:a16="http://schemas.microsoft.com/office/drawing/2014/main" id="{356273E3-A110-4FCB-95FA-281EBEBB1A38}"/>
              </a:ext>
            </a:extLst>
          </p:cNvPr>
          <p:cNvSpPr txBox="1"/>
          <p:nvPr/>
        </p:nvSpPr>
        <p:spPr>
          <a:xfrm>
            <a:off x="6262243" y="334500"/>
            <a:ext cx="5593373" cy="646331"/>
          </a:xfrm>
          <a:prstGeom prst="rect">
            <a:avLst/>
          </a:prstGeom>
          <a:noFill/>
        </p:spPr>
        <p:txBody>
          <a:bodyPr wrap="square" rtlCol="0">
            <a:spAutoFit/>
          </a:bodyPr>
          <a:lstStyle/>
          <a:p>
            <a:pPr algn="ctr">
              <a:spcAft>
                <a:spcPts val="600"/>
              </a:spcAft>
            </a:pPr>
            <a:r>
              <a:rPr lang="en-US" sz="3600" dirty="0" err="1">
                <a:latin typeface="Arial" panose="020B0604020202020204" pitchFamily="34" charset="0"/>
                <a:cs typeface="Arial" panose="020B0604020202020204" pitchFamily="34" charset="0"/>
              </a:rPr>
              <a:t>Mô</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hình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thác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nước</a:t>
            </a:r>
            <a:endParaRPr lang="en-US" sz="36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8896BCE7-BADF-4DAA-B105-C12DF86A57AB}"/>
              </a:ext>
            </a:extLst>
          </p:cNvPr>
          <p:cNvSpPr txBox="1"/>
          <p:nvPr/>
        </p:nvSpPr>
        <p:spPr>
          <a:xfrm>
            <a:off x="586434" y="4019447"/>
            <a:ext cx="5235490" cy="2042533"/>
          </a:xfrm>
          <a:prstGeom prst="rect">
            <a:avLst/>
          </a:prstGeom>
        </p:spPr>
        <p:txBody>
          <a:bodyPr vert="horz" lIns="91440" tIns="45720" rIns="91440" bIns="45720" rtlCol="0">
            <a:normAutofit/>
          </a:bodyPr>
          <a:lstStyle/>
          <a:p>
            <a:pPr>
              <a:lnSpc>
                <a:spcPct val="90000"/>
              </a:lnSpc>
              <a:spcAft>
                <a:spcPts val="600"/>
              </a:spcAft>
            </a:pPr>
            <a:r>
              <a:rPr lang="en-US" sz="2000" b="1" u="sng" dirty="0" err="1">
                <a:solidFill>
                  <a:schemeClr val="bg1"/>
                </a:solidFill>
              </a:rPr>
              <a:t>Nhược</a:t>
            </a:r>
            <a:r>
              <a:rPr lang="en-US" sz="2000" b="1" u="sng" dirty="0">
                <a:solidFill>
                  <a:schemeClr val="bg1"/>
                </a:solidFill>
              </a:rPr>
              <a:t> </a:t>
            </a:r>
            <a:r>
              <a:rPr lang="en-US" sz="2000" b="1" u="sng" dirty="0" err="1">
                <a:solidFill>
                  <a:schemeClr val="bg1"/>
                </a:solidFill>
              </a:rPr>
              <a:t>điểm</a:t>
            </a:r>
            <a:r>
              <a:rPr lang="en-US" sz="2000" b="1" u="sng" dirty="0">
                <a:solidFill>
                  <a:schemeClr val="bg1"/>
                </a:solidFill>
              </a:rPr>
              <a:t>: </a:t>
            </a:r>
          </a:p>
          <a:p>
            <a:pPr marL="342900" indent="-342900">
              <a:lnSpc>
                <a:spcPct val="90000"/>
              </a:lnSpc>
              <a:spcAft>
                <a:spcPts val="600"/>
              </a:spcAft>
              <a:buFont typeface="Wingdings" panose="05000000000000000000" pitchFamily="2" charset="2"/>
              <a:buChar char="v"/>
            </a:pPr>
            <a:r>
              <a:rPr lang="en-US" sz="2000" dirty="0" err="1">
                <a:solidFill>
                  <a:schemeClr val="bg1"/>
                </a:solidFill>
              </a:rPr>
              <a:t>Độ</a:t>
            </a:r>
            <a:r>
              <a:rPr lang="en-US" sz="2000" dirty="0">
                <a:solidFill>
                  <a:schemeClr val="bg1"/>
                </a:solidFill>
              </a:rPr>
              <a:t> </a:t>
            </a:r>
            <a:r>
              <a:rPr lang="en-US" sz="2000" dirty="0" err="1">
                <a:solidFill>
                  <a:schemeClr val="bg1"/>
                </a:solidFill>
              </a:rPr>
              <a:t>trực</a:t>
            </a:r>
            <a:r>
              <a:rPr lang="en-US" sz="2000" dirty="0">
                <a:solidFill>
                  <a:schemeClr val="bg1"/>
                </a:solidFill>
              </a:rPr>
              <a:t> </a:t>
            </a:r>
            <a:r>
              <a:rPr lang="en-US" sz="2000" dirty="0" err="1">
                <a:solidFill>
                  <a:schemeClr val="bg1"/>
                </a:solidFill>
              </a:rPr>
              <a:t>quan</a:t>
            </a:r>
            <a:r>
              <a:rPr lang="en-US" sz="2000" dirty="0">
                <a:solidFill>
                  <a:schemeClr val="bg1"/>
                </a:solidFill>
              </a:rPr>
              <a:t> </a:t>
            </a:r>
            <a:r>
              <a:rPr lang="en-US" sz="2000" dirty="0" err="1">
                <a:solidFill>
                  <a:schemeClr val="bg1"/>
                </a:solidFill>
              </a:rPr>
              <a:t>thấp</a:t>
            </a:r>
            <a:r>
              <a:rPr lang="en-US" sz="2000" dirty="0">
                <a:solidFill>
                  <a:schemeClr val="bg1"/>
                </a:solidFill>
              </a:rPr>
              <a:t>.</a:t>
            </a:r>
          </a:p>
          <a:p>
            <a:pPr marL="114300" indent="-342900">
              <a:lnSpc>
                <a:spcPct val="90000"/>
              </a:lnSpc>
              <a:spcAft>
                <a:spcPts val="600"/>
              </a:spcAft>
              <a:buFont typeface="Wingdings" panose="05000000000000000000" pitchFamily="2" charset="2"/>
              <a:buChar char="v"/>
            </a:pPr>
            <a:r>
              <a:rPr lang="en-US" sz="2000" dirty="0" err="1">
                <a:solidFill>
                  <a:schemeClr val="bg1"/>
                </a:solidFill>
              </a:rPr>
              <a:t>Đến</a:t>
            </a:r>
            <a:r>
              <a:rPr lang="en-US" sz="2000" dirty="0">
                <a:solidFill>
                  <a:schemeClr val="bg1"/>
                </a:solidFill>
              </a:rPr>
              <a:t> </a:t>
            </a:r>
            <a:r>
              <a:rPr lang="en-US" sz="2000" dirty="0" err="1">
                <a:solidFill>
                  <a:schemeClr val="bg1"/>
                </a:solidFill>
              </a:rPr>
              <a:t>cuối</a:t>
            </a:r>
            <a:r>
              <a:rPr lang="en-US" sz="2000" dirty="0">
                <a:solidFill>
                  <a:schemeClr val="bg1"/>
                </a:solidFill>
              </a:rPr>
              <a:t> </a:t>
            </a:r>
            <a:r>
              <a:rPr lang="en-US" sz="2000" dirty="0" err="1">
                <a:solidFill>
                  <a:schemeClr val="bg1"/>
                </a:solidFill>
              </a:rPr>
              <a:t>giai</a:t>
            </a:r>
            <a:r>
              <a:rPr lang="en-US" sz="2000" dirty="0">
                <a:solidFill>
                  <a:schemeClr val="bg1"/>
                </a:solidFill>
              </a:rPr>
              <a:t> </a:t>
            </a:r>
            <a:r>
              <a:rPr lang="en-US" sz="2000" dirty="0" err="1">
                <a:solidFill>
                  <a:schemeClr val="bg1"/>
                </a:solidFill>
              </a:rPr>
              <a:t>đoạn</a:t>
            </a:r>
            <a:r>
              <a:rPr lang="en-US" sz="2000" dirty="0">
                <a:solidFill>
                  <a:schemeClr val="bg1"/>
                </a:solidFill>
              </a:rPr>
              <a:t> </a:t>
            </a:r>
            <a:r>
              <a:rPr lang="en-US" sz="2000" dirty="0" err="1">
                <a:solidFill>
                  <a:schemeClr val="bg1"/>
                </a:solidFill>
              </a:rPr>
              <a:t>mới</a:t>
            </a:r>
            <a:r>
              <a:rPr lang="en-US" sz="2000" dirty="0">
                <a:solidFill>
                  <a:schemeClr val="bg1"/>
                </a:solidFill>
              </a:rPr>
              <a:t> nhìn </a:t>
            </a:r>
            <a:r>
              <a:rPr lang="en-US" sz="2000" dirty="0" err="1">
                <a:solidFill>
                  <a:schemeClr val="bg1"/>
                </a:solidFill>
              </a:rPr>
              <a:t>thấy</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sản</a:t>
            </a:r>
            <a:r>
              <a:rPr lang="en-US" sz="2000" dirty="0">
                <a:solidFill>
                  <a:schemeClr val="bg1"/>
                </a:solidFill>
              </a:rPr>
              <a:t> </a:t>
            </a:r>
            <a:r>
              <a:rPr lang="en-US" sz="2000" dirty="0" err="1">
                <a:solidFill>
                  <a:schemeClr val="bg1"/>
                </a:solidFill>
              </a:rPr>
              <a:t>phẩm</a:t>
            </a:r>
            <a:r>
              <a:rPr lang="en-US" sz="2000" dirty="0">
                <a:solidFill>
                  <a:schemeClr val="bg1"/>
                </a:solidFill>
              </a:rPr>
              <a:t>.</a:t>
            </a:r>
          </a:p>
        </p:txBody>
      </p:sp>
    </p:spTree>
    <p:extLst>
      <p:ext uri="{BB962C8B-B14F-4D97-AF65-F5344CB8AC3E}">
        <p14:creationId xmlns:p14="http://schemas.microsoft.com/office/powerpoint/2010/main" val="179765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1BA813EE-127E-4D1C-8672-FB96102E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2511"/>
            <a:ext cx="12192001" cy="6880511"/>
          </a:xfrm>
          <a:prstGeom prst="rect">
            <a:avLst/>
          </a:prstGeom>
        </p:spPr>
      </p:pic>
      <p:sp>
        <p:nvSpPr>
          <p:cNvPr id="2" name="Title 1">
            <a:extLst>
              <a:ext uri="{FF2B5EF4-FFF2-40B4-BE49-F238E27FC236}">
                <a16:creationId xmlns:a16="http://schemas.microsoft.com/office/drawing/2014/main" id="{3447922F-DE47-4EF4-9E18-D9E2D008AD5D}"/>
              </a:ext>
            </a:extLst>
          </p:cNvPr>
          <p:cNvSpPr>
            <a:spLocks noGrp="1"/>
          </p:cNvSpPr>
          <p:nvPr>
            <p:ph type="title"/>
          </p:nvPr>
        </p:nvSpPr>
        <p:spPr>
          <a:xfrm>
            <a:off x="838199" y="2654258"/>
            <a:ext cx="10515600" cy="1325563"/>
          </a:xfrm>
        </p:spPr>
        <p:txBody>
          <a:bodyPr>
            <a:normAutofit/>
          </a:bodyPr>
          <a:lstStyle/>
          <a:p>
            <a:pPr algn="ctr"/>
            <a:r>
              <a:rPr lang="en-US" sz="4800" b="1" dirty="0"/>
              <a:t>2. THIẾT KẾ CƠ SỞ DỮ LIỆU</a:t>
            </a:r>
          </a:p>
        </p:txBody>
      </p:sp>
      <p:sp>
        <p:nvSpPr>
          <p:cNvPr id="3" name="Content Placeholder 2">
            <a:extLst>
              <a:ext uri="{FF2B5EF4-FFF2-40B4-BE49-F238E27FC236}">
                <a16:creationId xmlns:a16="http://schemas.microsoft.com/office/drawing/2014/main" id="{4D33D891-B73F-4EA3-B117-EEE99F16EA90}"/>
              </a:ext>
            </a:extLst>
          </p:cNvPr>
          <p:cNvSpPr>
            <a:spLocks noGrp="1"/>
          </p:cNvSpPr>
          <p:nvPr>
            <p:ph idx="1"/>
          </p:nvPr>
        </p:nvSpPr>
        <p:spPr>
          <a:xfrm>
            <a:off x="838199" y="4047457"/>
            <a:ext cx="10515600" cy="1190291"/>
          </a:xfrm>
        </p:spPr>
        <p:txBody>
          <a:bodyPr>
            <a:normAutofit/>
          </a:bodyPr>
          <a:lstStyle/>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a:t>
            </a:r>
          </a:p>
          <a:p>
            <a:pPr lvl="1"/>
            <a:r>
              <a:rPr lang="vi-VN" sz="2000" dirty="0">
                <a:latin typeface="Arial" panose="020B0604020202020204" pitchFamily="34" charset="0"/>
                <a:cs typeface="Arial" panose="020B0604020202020204" pitchFamily="34" charset="0"/>
              </a:rPr>
              <a:t>Input: Danh sách yêu cầu chức năng (tài liệu đặc tả yêu cầu phần mềm). </a:t>
            </a:r>
            <a:endParaRPr lang="en-US" sz="2000" dirty="0">
              <a:latin typeface="Arial" panose="020B0604020202020204" pitchFamily="34" charset="0"/>
              <a:cs typeface="Arial" panose="020B0604020202020204" pitchFamily="34" charset="0"/>
            </a:endParaRPr>
          </a:p>
          <a:p>
            <a:pPr lvl="1"/>
            <a:r>
              <a:rPr lang="vi-VN" sz="2000" dirty="0">
                <a:latin typeface="Arial" panose="020B0604020202020204" pitchFamily="34" charset="0"/>
                <a:cs typeface="Arial" panose="020B0604020202020204" pitchFamily="34" charset="0"/>
              </a:rPr>
              <a:t>Output: Mô hình dữ liệu (cách thức tổ chức, lưu trữ xử lý dữ liệu của bài toán).</a:t>
            </a:r>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85FE951B-7EE6-4E7F-9002-0737045072FD}"/>
              </a:ext>
            </a:extLst>
          </p:cNvPr>
          <p:cNvSpPr txBox="1">
            <a:spLocks/>
          </p:cNvSpPr>
          <p:nvPr/>
        </p:nvSpPr>
        <p:spPr>
          <a:xfrm>
            <a:off x="838199" y="5237748"/>
            <a:ext cx="10515600" cy="1620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a:t>
            </a:r>
          </a:p>
          <a:p>
            <a:pPr lvl="1"/>
            <a:r>
              <a:rPr lang="en-US" sz="2000" dirty="0" err="1">
                <a:latin typeface="Arial" panose="020B0604020202020204" pitchFamily="34" charset="0"/>
                <a:cs typeface="Arial" panose="020B0604020202020204" pitchFamily="34" charset="0"/>
              </a:rPr>
              <a:t>Duyệt</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a:t>
            </a:r>
          </a:p>
          <a:p>
            <a:pPr lvl="2"/>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đắn</a:t>
            </a:r>
            <a:r>
              <a:rPr lang="en-US" dirty="0">
                <a:latin typeface="Arial" panose="020B0604020202020204" pitchFamily="34" charset="0"/>
                <a:cs typeface="Arial" panose="020B0604020202020204" pitchFamily="34" charset="0"/>
              </a:rPr>
              <a:t>.</a:t>
            </a:r>
          </a:p>
          <a:p>
            <a:pPr lvl="2"/>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hoá</a:t>
            </a:r>
            <a:r>
              <a:rPr lang="en-US" dirty="0">
                <a:latin typeface="Arial" panose="020B0604020202020204" pitchFamily="34" charset="0"/>
                <a:cs typeface="Arial" panose="020B0604020202020204" pitchFamily="34" charset="0"/>
              </a:rPr>
              <a:t>.</a:t>
            </a:r>
          </a:p>
          <a:p>
            <a:pPr lvl="1"/>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45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C800F-747D-429B-BBF5-C31B8ED2793E}"/>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err="1">
                <a:solidFill>
                  <a:schemeClr val="bg1"/>
                </a:solidFill>
                <a:latin typeface="Arial" panose="020B0604020202020204" pitchFamily="34" charset="0"/>
                <a:cs typeface="Arial" panose="020B0604020202020204" pitchFamily="34" charset="0"/>
              </a:rPr>
              <a:t>Sơ</a:t>
            </a:r>
            <a:r>
              <a:rPr lang="en-US" sz="3600" kern="1200" dirty="0">
                <a:solidFill>
                  <a:schemeClr val="bg1"/>
                </a:solidFill>
                <a:latin typeface="Arial" panose="020B0604020202020204" pitchFamily="34" charset="0"/>
                <a:cs typeface="Arial" panose="020B0604020202020204" pitchFamily="34" charset="0"/>
              </a:rPr>
              <a:t> </a:t>
            </a:r>
            <a:r>
              <a:rPr lang="en-US" sz="3600" kern="1200" dirty="0" err="1">
                <a:solidFill>
                  <a:schemeClr val="bg1"/>
                </a:solidFill>
                <a:latin typeface="Arial" panose="020B0604020202020204" pitchFamily="34" charset="0"/>
                <a:cs typeface="Arial" panose="020B0604020202020204" pitchFamily="34" charset="0"/>
              </a:rPr>
              <a:t>Đồ</a:t>
            </a:r>
            <a:r>
              <a:rPr lang="en-US" sz="3600" kern="1200" dirty="0">
                <a:solidFill>
                  <a:schemeClr val="bg1"/>
                </a:solidFill>
                <a:latin typeface="Arial" panose="020B0604020202020204" pitchFamily="34" charset="0"/>
                <a:cs typeface="Arial" panose="020B0604020202020204" pitchFamily="34" charset="0"/>
              </a:rPr>
              <a:t> </a:t>
            </a:r>
            <a:r>
              <a:rPr lang="en-US" sz="3600" kern="1200" dirty="0" err="1">
                <a:solidFill>
                  <a:schemeClr val="bg1"/>
                </a:solidFill>
                <a:latin typeface="Arial" panose="020B0604020202020204" pitchFamily="34" charset="0"/>
                <a:cs typeface="Arial" panose="020B0604020202020204" pitchFamily="34" charset="0"/>
              </a:rPr>
              <a:t>Dữ</a:t>
            </a:r>
            <a:r>
              <a:rPr lang="en-US" sz="3600" kern="1200" dirty="0">
                <a:solidFill>
                  <a:schemeClr val="bg1"/>
                </a:solidFill>
                <a:latin typeface="Arial" panose="020B0604020202020204" pitchFamily="34" charset="0"/>
                <a:cs typeface="Arial" panose="020B0604020202020204" pitchFamily="34" charset="0"/>
              </a:rPr>
              <a:t> </a:t>
            </a:r>
            <a:r>
              <a:rPr lang="en-US" sz="3600" kern="1200" dirty="0" err="1">
                <a:solidFill>
                  <a:schemeClr val="bg1"/>
                </a:solidFill>
                <a:latin typeface="Arial" panose="020B0604020202020204" pitchFamily="34" charset="0"/>
                <a:cs typeface="Arial" panose="020B0604020202020204" pitchFamily="34" charset="0"/>
              </a:rPr>
              <a:t>Liệu</a:t>
            </a:r>
            <a:endParaRPr lang="en-US" sz="3600" kern="1200" dirty="0">
              <a:solidFill>
                <a:schemeClr val="bg1"/>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2BC743-5A4D-42F7-80CB-BAF6D1E188D6}"/>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err="1">
                <a:solidFill>
                  <a:schemeClr val="bg1"/>
                </a:solidFill>
                <a:latin typeface="Arial" panose="020B0604020202020204" pitchFamily="34" charset="0"/>
                <a:cs typeface="Arial" panose="020B0604020202020204" pitchFamily="34" charset="0"/>
              </a:rPr>
              <a:t>Sơ</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đồ</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dữ</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liệu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hoàn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chỉnh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đảm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bảo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tiêu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chí</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đánh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giá</a:t>
            </a:r>
            <a:r>
              <a:rPr lang="en-US" sz="2000" dirty="0">
                <a:solidFill>
                  <a:schemeClr val="bg1"/>
                </a:solidFill>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F3983AE6-887A-4413-A1AF-E5859E28B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894023"/>
            <a:ext cx="6596652" cy="4914505"/>
          </a:xfrm>
          <a:prstGeom prst="rect">
            <a:avLst/>
          </a:prstGeom>
        </p:spPr>
      </p:pic>
    </p:spTree>
    <p:extLst>
      <p:ext uri="{BB962C8B-B14F-4D97-AF65-F5344CB8AC3E}">
        <p14:creationId xmlns:p14="http://schemas.microsoft.com/office/powerpoint/2010/main" val="221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1C69F8-2A57-4542-98A8-9ED9C3C7FE6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u="sng">
                <a:solidFill>
                  <a:srgbClr val="FFFFFF"/>
                </a:solidFill>
                <a:latin typeface="Arial" panose="020B0604020202020204" pitchFamily="34" charset="0"/>
                <a:cs typeface="Arial" panose="020B0604020202020204" pitchFamily="34" charset="0"/>
              </a:rPr>
              <a:t>Sơ Đồ Liên Kết Các Màn Hình</a:t>
            </a:r>
          </a:p>
        </p:txBody>
      </p:sp>
      <p:pic>
        <p:nvPicPr>
          <p:cNvPr id="5" name="Content Placeholder 4" descr="A picture containing text, calculator, electronics&#10;&#10;Description automatically generated">
            <a:extLst>
              <a:ext uri="{FF2B5EF4-FFF2-40B4-BE49-F238E27FC236}">
                <a16:creationId xmlns:a16="http://schemas.microsoft.com/office/drawing/2014/main" id="{6501FD9F-FF6E-448F-9F33-32FEE2C3E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131" y="653715"/>
            <a:ext cx="8277726" cy="5550569"/>
          </a:xfrm>
          <a:prstGeom prst="rect">
            <a:avLst/>
          </a:prstGeom>
        </p:spPr>
      </p:pic>
    </p:spTree>
    <p:extLst>
      <p:ext uri="{BB962C8B-B14F-4D97-AF65-F5344CB8AC3E}">
        <p14:creationId xmlns:p14="http://schemas.microsoft.com/office/powerpoint/2010/main" val="157258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D518E-3CDE-4F12-91C6-45199DCDBF7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u="sng"/>
              <a:t>3. THIẾT KẾ KIẾN TRÚC PHẦN MỀM</a:t>
            </a:r>
          </a:p>
        </p:txBody>
      </p:sp>
      <p:sp>
        <p:nvSpPr>
          <p:cNvPr id="3" name="Content Placeholder 2">
            <a:extLst>
              <a:ext uri="{FF2B5EF4-FFF2-40B4-BE49-F238E27FC236}">
                <a16:creationId xmlns:a16="http://schemas.microsoft.com/office/drawing/2014/main" id="{49C56176-EB19-47FC-ABF8-A257FC22D5DA}"/>
              </a:ext>
            </a:extLst>
          </p:cNvPr>
          <p:cNvSpPr>
            <a:spLocks noGrp="1"/>
          </p:cNvSpPr>
          <p:nvPr>
            <p:ph idx="1"/>
          </p:nvPr>
        </p:nvSpPr>
        <p:spPr>
          <a:xfrm>
            <a:off x="643468" y="2638043"/>
            <a:ext cx="3363974" cy="790957"/>
          </a:xfrm>
        </p:spPr>
        <p:txBody>
          <a:bodyPr>
            <a:normAutofit/>
          </a:bodyPr>
          <a:lstStyle/>
          <a:p>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MVC</a:t>
            </a:r>
          </a:p>
          <a:p>
            <a:pPr marL="0" indent="0">
              <a:buNone/>
            </a:pPr>
            <a:r>
              <a:rPr lang="en-US" sz="2000" dirty="0">
                <a:latin typeface="Arial" panose="020B0604020202020204" pitchFamily="34" charset="0"/>
                <a:cs typeface="Arial" panose="020B0604020202020204" pitchFamily="34" charset="0"/>
              </a:rPr>
              <a:t>(Model – View – Controller).</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033B1074-B56F-427D-B280-26D7AA02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317066"/>
            <a:ext cx="6250769" cy="4063000"/>
          </a:xfrm>
          <a:prstGeom prst="rect">
            <a:avLst/>
          </a:prstGeom>
        </p:spPr>
      </p:pic>
      <p:sp>
        <p:nvSpPr>
          <p:cNvPr id="7" name="Content Placeholder 2">
            <a:extLst>
              <a:ext uri="{FF2B5EF4-FFF2-40B4-BE49-F238E27FC236}">
                <a16:creationId xmlns:a16="http://schemas.microsoft.com/office/drawing/2014/main" id="{9EC191A1-3BEA-4E01-82E8-C5F290BE9C95}"/>
              </a:ext>
            </a:extLst>
          </p:cNvPr>
          <p:cNvSpPr txBox="1">
            <a:spLocks/>
          </p:cNvSpPr>
          <p:nvPr/>
        </p:nvSpPr>
        <p:spPr>
          <a:xfrm>
            <a:off x="643468" y="3573270"/>
            <a:ext cx="3363974" cy="7909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framework Django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MVT (Model – View –Template)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cốt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lõi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MVC.</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8763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E9733-675C-4A8D-83B7-9D962C1BFA5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u="sng" kern="1200">
                <a:solidFill>
                  <a:schemeClr val="bg1"/>
                </a:solidFill>
                <a:latin typeface="+mj-lt"/>
                <a:ea typeface="+mj-ea"/>
                <a:cs typeface="+mj-cs"/>
              </a:rPr>
              <a:t>4. TỔNG HỢP VÀ HƯỚNG PHÁT TRIỂN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AA5B72A0-3154-4B13-835E-D79BA27BB4A3}"/>
              </a:ext>
            </a:extLst>
          </p:cNvPr>
          <p:cNvGraphicFramePr>
            <a:graphicFrameLocks noGrp="1"/>
          </p:cNvGraphicFramePr>
          <p:nvPr>
            <p:extLst>
              <p:ext uri="{D42A27DB-BD31-4B8C-83A1-F6EECF244321}">
                <p14:modId xmlns:p14="http://schemas.microsoft.com/office/powerpoint/2010/main" val="1176529045"/>
              </p:ext>
            </p:extLst>
          </p:nvPr>
        </p:nvGraphicFramePr>
        <p:xfrm>
          <a:off x="1640214" y="2427541"/>
          <a:ext cx="8856474" cy="3997642"/>
        </p:xfrm>
        <a:graphic>
          <a:graphicData uri="http://schemas.openxmlformats.org/drawingml/2006/table">
            <a:tbl>
              <a:tblPr firstRow="1" bandRow="1">
                <a:tableStyleId>{073A0DAA-6AF3-43AB-8588-CEC1D06C72B9}</a:tableStyleId>
              </a:tblPr>
              <a:tblGrid>
                <a:gridCol w="1438058">
                  <a:extLst>
                    <a:ext uri="{9D8B030D-6E8A-4147-A177-3AD203B41FA5}">
                      <a16:colId xmlns:a16="http://schemas.microsoft.com/office/drawing/2014/main" val="1020433666"/>
                    </a:ext>
                  </a:extLst>
                </a:gridCol>
                <a:gridCol w="3709208">
                  <a:extLst>
                    <a:ext uri="{9D8B030D-6E8A-4147-A177-3AD203B41FA5}">
                      <a16:colId xmlns:a16="http://schemas.microsoft.com/office/drawing/2014/main" val="3654227909"/>
                    </a:ext>
                  </a:extLst>
                </a:gridCol>
                <a:gridCol w="3709208">
                  <a:extLst>
                    <a:ext uri="{9D8B030D-6E8A-4147-A177-3AD203B41FA5}">
                      <a16:colId xmlns:a16="http://schemas.microsoft.com/office/drawing/2014/main" val="31959409"/>
                    </a:ext>
                  </a:extLst>
                </a:gridCol>
              </a:tblGrid>
              <a:tr h="330632">
                <a:tc>
                  <a:txBody>
                    <a:bodyPr/>
                    <a:lstStyle/>
                    <a:p>
                      <a:pPr algn="ctr"/>
                      <a:r>
                        <a:rPr lang="en-US" sz="1500">
                          <a:latin typeface="Arial" panose="020B0604020202020204" pitchFamily="34" charset="0"/>
                          <a:cs typeface="Arial" panose="020B0604020202020204" pitchFamily="34" charset="0"/>
                        </a:rPr>
                        <a:t>STT</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CHỨC NĂNG</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MỨC ĐỘ HOÀN THÀNH</a:t>
                      </a:r>
                    </a:p>
                  </a:txBody>
                  <a:tcPr marL="75144" marR="75144" marT="37572" marB="37572"/>
                </a:tc>
                <a:extLst>
                  <a:ext uri="{0D108BD9-81ED-4DB2-BD59-A6C34878D82A}">
                    <a16:rowId xmlns:a16="http://schemas.microsoft.com/office/drawing/2014/main" val="3173879694"/>
                  </a:ext>
                </a:extLst>
              </a:tr>
              <a:tr h="330632">
                <a:tc>
                  <a:txBody>
                    <a:bodyPr/>
                    <a:lstStyle/>
                    <a:p>
                      <a:pPr algn="ctr"/>
                      <a:r>
                        <a:rPr lang="en-US" sz="1500">
                          <a:latin typeface="Arial" panose="020B0604020202020204" pitchFamily="34" charset="0"/>
                          <a:cs typeface="Arial" panose="020B0604020202020204" pitchFamily="34" charset="0"/>
                        </a:rPr>
                        <a:t>1</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Đăng nhập</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100%</a:t>
                      </a:r>
                    </a:p>
                  </a:txBody>
                  <a:tcPr marL="75144" marR="75144" marT="37572" marB="37572"/>
                </a:tc>
                <a:extLst>
                  <a:ext uri="{0D108BD9-81ED-4DB2-BD59-A6C34878D82A}">
                    <a16:rowId xmlns:a16="http://schemas.microsoft.com/office/drawing/2014/main" val="3632139341"/>
                  </a:ext>
                </a:extLst>
              </a:tr>
              <a:tr h="556063">
                <a:tc>
                  <a:txBody>
                    <a:bodyPr/>
                    <a:lstStyle/>
                    <a:p>
                      <a:pPr algn="ctr"/>
                      <a:r>
                        <a:rPr lang="en-US" sz="1500">
                          <a:latin typeface="Arial" panose="020B0604020202020204" pitchFamily="34" charset="0"/>
                          <a:cs typeface="Arial" panose="020B0604020202020204" pitchFamily="34" charset="0"/>
                        </a:rPr>
                        <a:t>2</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Tiếp Nhận Học Sinh</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latin typeface="Arial" panose="020B0604020202020204" pitchFamily="34" charset="0"/>
                          <a:cs typeface="Arial" panose="020B0604020202020204" pitchFamily="34" charset="0"/>
                        </a:rPr>
                        <a:t>100%</a:t>
                      </a:r>
                    </a:p>
                    <a:p>
                      <a:pPr algn="ctr"/>
                      <a:endParaRPr lang="en-US" sz="150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1956598108"/>
                  </a:ext>
                </a:extLst>
              </a:tr>
              <a:tr h="556063">
                <a:tc>
                  <a:txBody>
                    <a:bodyPr/>
                    <a:lstStyle/>
                    <a:p>
                      <a:pPr algn="ctr"/>
                      <a:r>
                        <a:rPr lang="en-US" sz="1500">
                          <a:latin typeface="Arial" panose="020B0604020202020204" pitchFamily="34" charset="0"/>
                          <a:cs typeface="Arial" panose="020B0604020202020204" pitchFamily="34" charset="0"/>
                        </a:rPr>
                        <a:t>3</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Lập Danh Sách Lớp</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latin typeface="Arial" panose="020B0604020202020204" pitchFamily="34" charset="0"/>
                          <a:cs typeface="Arial" panose="020B0604020202020204" pitchFamily="34" charset="0"/>
                        </a:rPr>
                        <a:t>80%</a:t>
                      </a:r>
                    </a:p>
                    <a:p>
                      <a:pPr algn="ctr"/>
                      <a:endParaRPr lang="en-US" sz="150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1031525398"/>
                  </a:ext>
                </a:extLst>
              </a:tr>
              <a:tr h="556063">
                <a:tc>
                  <a:txBody>
                    <a:bodyPr/>
                    <a:lstStyle/>
                    <a:p>
                      <a:pPr algn="ctr"/>
                      <a:r>
                        <a:rPr lang="en-US" sz="1500">
                          <a:latin typeface="Arial" panose="020B0604020202020204" pitchFamily="34" charset="0"/>
                          <a:cs typeface="Arial" panose="020B0604020202020204" pitchFamily="34" charset="0"/>
                        </a:rPr>
                        <a:t>4</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Tra Cứu Học Sinh</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Arial" panose="020B0604020202020204" pitchFamily="34" charset="0"/>
                          <a:cs typeface="Arial" panose="020B0604020202020204" pitchFamily="34" charset="0"/>
                        </a:rPr>
                        <a:t>100%</a:t>
                      </a:r>
                    </a:p>
                    <a:p>
                      <a:pPr algn="ctr"/>
                      <a:endParaRPr lang="en-US" sz="1500" dirty="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1354594306"/>
                  </a:ext>
                </a:extLst>
              </a:tr>
              <a:tr h="556063">
                <a:tc>
                  <a:txBody>
                    <a:bodyPr/>
                    <a:lstStyle/>
                    <a:p>
                      <a:pPr algn="ctr"/>
                      <a:r>
                        <a:rPr lang="en-US" sz="1500">
                          <a:latin typeface="Arial" panose="020B0604020202020204" pitchFamily="34" charset="0"/>
                          <a:cs typeface="Arial" panose="020B0604020202020204" pitchFamily="34" charset="0"/>
                        </a:rPr>
                        <a:t>5</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Nhập Bảng Điểm Môn</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latin typeface="Arial" panose="020B0604020202020204" pitchFamily="34" charset="0"/>
                          <a:cs typeface="Arial" panose="020B0604020202020204" pitchFamily="34" charset="0"/>
                        </a:rPr>
                        <a:t>90%</a:t>
                      </a:r>
                    </a:p>
                    <a:p>
                      <a:pPr algn="ctr"/>
                      <a:endParaRPr lang="en-US" sz="150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386519094"/>
                  </a:ext>
                </a:extLst>
              </a:tr>
              <a:tr h="556063">
                <a:tc>
                  <a:txBody>
                    <a:bodyPr/>
                    <a:lstStyle/>
                    <a:p>
                      <a:pPr algn="ctr"/>
                      <a:r>
                        <a:rPr lang="en-US" sz="1500">
                          <a:latin typeface="Arial" panose="020B0604020202020204" pitchFamily="34" charset="0"/>
                          <a:cs typeface="Arial" panose="020B0604020202020204" pitchFamily="34" charset="0"/>
                        </a:rPr>
                        <a:t>6</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Lập Báo Cáo Tổng Kết Môn</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latin typeface="Arial" panose="020B0604020202020204" pitchFamily="34" charset="0"/>
                          <a:cs typeface="Arial" panose="020B0604020202020204" pitchFamily="34" charset="0"/>
                        </a:rPr>
                        <a:t>80%</a:t>
                      </a:r>
                    </a:p>
                    <a:p>
                      <a:pPr algn="ctr"/>
                      <a:endParaRPr lang="en-US" sz="150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2662804885"/>
                  </a:ext>
                </a:extLst>
              </a:tr>
              <a:tr h="556063">
                <a:tc>
                  <a:txBody>
                    <a:bodyPr/>
                    <a:lstStyle/>
                    <a:p>
                      <a:pPr algn="ctr"/>
                      <a:r>
                        <a:rPr lang="en-US" sz="1500">
                          <a:latin typeface="Arial" panose="020B0604020202020204" pitchFamily="34" charset="0"/>
                          <a:cs typeface="Arial" panose="020B0604020202020204" pitchFamily="34" charset="0"/>
                        </a:rPr>
                        <a:t>7</a:t>
                      </a:r>
                    </a:p>
                  </a:txBody>
                  <a:tcPr marL="75144" marR="75144" marT="37572" marB="37572"/>
                </a:tc>
                <a:tc>
                  <a:txBody>
                    <a:bodyPr/>
                    <a:lstStyle/>
                    <a:p>
                      <a:pPr algn="ctr"/>
                      <a:r>
                        <a:rPr lang="en-US" sz="1500">
                          <a:latin typeface="Arial" panose="020B0604020202020204" pitchFamily="34" charset="0"/>
                          <a:cs typeface="Arial" panose="020B0604020202020204" pitchFamily="34" charset="0"/>
                        </a:rPr>
                        <a:t>Thay Đổi Quy Định</a:t>
                      </a:r>
                    </a:p>
                  </a:txBody>
                  <a:tcPr marL="75144" marR="75144" marT="37572" marB="3757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Arial" panose="020B0604020202020204" pitchFamily="34" charset="0"/>
                          <a:cs typeface="Arial" panose="020B0604020202020204" pitchFamily="34" charset="0"/>
                        </a:rPr>
                        <a:t>60%</a:t>
                      </a:r>
                    </a:p>
                    <a:p>
                      <a:pPr algn="ctr"/>
                      <a:endParaRPr lang="en-US" sz="1500" dirty="0">
                        <a:latin typeface="Arial" panose="020B0604020202020204" pitchFamily="34" charset="0"/>
                        <a:cs typeface="Arial" panose="020B0604020202020204" pitchFamily="34" charset="0"/>
                      </a:endParaRPr>
                    </a:p>
                  </a:txBody>
                  <a:tcPr marL="75144" marR="75144" marT="37572" marB="37572"/>
                </a:tc>
                <a:extLst>
                  <a:ext uri="{0D108BD9-81ED-4DB2-BD59-A6C34878D82A}">
                    <a16:rowId xmlns:a16="http://schemas.microsoft.com/office/drawing/2014/main" val="3593020728"/>
                  </a:ext>
                </a:extLst>
              </a:tr>
            </a:tbl>
          </a:graphicData>
        </a:graphic>
      </p:graphicFrame>
    </p:spTree>
    <p:extLst>
      <p:ext uri="{BB962C8B-B14F-4D97-AF65-F5344CB8AC3E}">
        <p14:creationId xmlns:p14="http://schemas.microsoft.com/office/powerpoint/2010/main" val="426406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638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 </vt:lpstr>
      <vt:lpstr>1. Xác Định Và Đặc Tả Yêu Cầu Phần Mềm:</vt:lpstr>
      <vt:lpstr>2. THIẾT KẾ CƠ SỞ DỮ LIỆU</vt:lpstr>
      <vt:lpstr>Sơ Đồ Dữ Liệu</vt:lpstr>
      <vt:lpstr>Sơ Đồ Liên Kết Các Màn Hình</vt:lpstr>
      <vt:lpstr>3. THIẾT KẾ KIẾN TRÚC PHẦN MỀM</vt:lpstr>
      <vt:lpstr>4. TỔNG HỢP VÀ HƯỚNG PHÁT TRIỂN</vt:lpstr>
      <vt:lpstr>NHẬN XÉT VÀ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Đoàn Thiện Nhân</dc:creator>
  <cp:lastModifiedBy>Lê Đoàn Thiện Nhân</cp:lastModifiedBy>
  <cp:revision>16</cp:revision>
  <dcterms:created xsi:type="dcterms:W3CDTF">2021-07-12T17:37:42Z</dcterms:created>
  <dcterms:modified xsi:type="dcterms:W3CDTF">2021-07-12T19:58:35Z</dcterms:modified>
</cp:coreProperties>
</file>