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5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4558" r:id="rId3"/>
    <p:sldId id="4528" r:id="rId4"/>
    <p:sldId id="4548" r:id="rId5"/>
    <p:sldId id="256" r:id="rId6"/>
    <p:sldId id="4527" r:id="rId7"/>
    <p:sldId id="4552" r:id="rId8"/>
    <p:sldId id="4529" r:id="rId9"/>
    <p:sldId id="4551" r:id="rId10"/>
    <p:sldId id="4549" r:id="rId11"/>
    <p:sldId id="4530" r:id="rId12"/>
    <p:sldId id="4553" r:id="rId13"/>
    <p:sldId id="4531" r:id="rId14"/>
    <p:sldId id="4521" r:id="rId15"/>
    <p:sldId id="4554" r:id="rId16"/>
    <p:sldId id="4532" r:id="rId17"/>
    <p:sldId id="4555" r:id="rId18"/>
    <p:sldId id="4533" r:id="rId19"/>
    <p:sldId id="4536" r:id="rId20"/>
    <p:sldId id="4556" r:id="rId21"/>
    <p:sldId id="4547" r:id="rId22"/>
    <p:sldId id="4557" r:id="rId23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 Fowler" initials="SF" lastIdx="1" clrIdx="0">
    <p:extLst>
      <p:ext uri="{19B8F6BF-5375-455C-9EA6-DF929625EA0E}">
        <p15:presenceInfo xmlns:p15="http://schemas.microsoft.com/office/powerpoint/2012/main" userId="S::simon.r.fowler@hitachivantara.com::eee5ef9b-1f0e-4d99-beb8-14e08ac8af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086" autoAdjust="0"/>
  </p:normalViewPr>
  <p:slideViewPr>
    <p:cSldViewPr snapToGrid="0">
      <p:cViewPr varScale="1">
        <p:scale>
          <a:sx n="88" d="100"/>
          <a:sy n="88" d="100"/>
        </p:scale>
        <p:origin x="14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F3FCF-BA85-4AD6-9F65-B9FF9356ACA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8DFBF-1202-4370-B27B-9D6E68E85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2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87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8DFBF-1202-4370-B27B-9D6E68E85A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96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3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58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67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29607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err="1"/>
              <a:t>InstructorNotes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0" dirty="0"/>
              <a:t>Note that in the workshop – we did not complete boxes 11 and upwards. Depending on time available in the class – these topics can be discussed (more details are in the book, </a:t>
            </a:r>
            <a:r>
              <a:rPr lang="en-US" b="0" i="1" dirty="0"/>
              <a:t>The Art of Thinking Like A Data Scientist</a:t>
            </a:r>
            <a:r>
              <a:rPr lang="en-US" b="0" dirty="0"/>
              <a:t>). However, the recommendation is to spend the time on the first 10 boxes.</a:t>
            </a:r>
          </a:p>
          <a:p>
            <a:pPr marL="0" indent="0">
              <a:buNone/>
            </a:pPr>
            <a:r>
              <a:rPr lang="en-US" b="1" dirty="0"/>
              <a:t>&lt;/</a:t>
            </a:r>
            <a:r>
              <a:rPr lang="en-US" b="1" dirty="0" err="1"/>
              <a:t>InstructorNotes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4889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587E-A4BF-43B6-B252-C7D154B44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5F4AD-2F55-45C3-8BAD-4A085F0A8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57CCB-B89B-4114-A8C0-3D10DAE3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3539-F62D-4731-B418-B13990AB601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EF49A-E601-4D63-90F6-F46F74E2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5C3D4-40C8-4F43-8BDC-993C1365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266-1BD4-4616-B182-E9E0F37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9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E9C5-6FE5-4984-AF51-CD6D294E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449FD-2069-4F39-8949-D121E7B06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13E59-915D-48D5-A809-8D2BEE9C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3539-F62D-4731-B418-B13990AB601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6A738-7E1A-4CB1-BCBD-D8AB0987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3F9B7-C2C7-49EE-A546-4B3F8C60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266-1BD4-4616-B182-E9E0F37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3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D0936-EF9F-438A-A212-4A137192F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A79C1-0F22-48CF-9F2F-106E4391D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3B6EC-B445-49F3-990E-F310A9C27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3539-F62D-4731-B418-B13990AB601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441CE-2A98-4E43-B32B-0D0AB5CF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90ADD-6787-4EDF-A556-9D8E66D6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266-1BD4-4616-B182-E9E0F37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62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AA4BB55-22A6-9C48-9B94-C2A7131C877F}"/>
              </a:ext>
            </a:extLst>
          </p:cNvPr>
          <p:cNvSpPr/>
          <p:nvPr userDrawn="1"/>
        </p:nvSpPr>
        <p:spPr>
          <a:xfrm>
            <a:off x="7923856" y="0"/>
            <a:ext cx="4268144" cy="6876288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087B14-6753-6F4D-B0BE-B2E45CBD35B4}"/>
              </a:ext>
            </a:extLst>
          </p:cNvPr>
          <p:cNvSpPr/>
          <p:nvPr userDrawn="1"/>
        </p:nvSpPr>
        <p:spPr>
          <a:xfrm>
            <a:off x="-1" y="0"/>
            <a:ext cx="7923857" cy="6876288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66000">
                <a:srgbClr val="051C2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08465" y="3737490"/>
            <a:ext cx="5715233" cy="1107996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3200" cap="none" baseline="0"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Subtitle placeholder</a:t>
            </a:r>
          </a:p>
          <a:p>
            <a:r>
              <a:rPr lang="en-US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908465" y="967698"/>
            <a:ext cx="6864479" cy="276172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5867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2 Line Hitachi Title Slide Placeholder </a:t>
            </a:r>
            <a:br>
              <a:rPr lang="en-US"/>
            </a:br>
            <a:r>
              <a:rPr lang="en-US"/>
              <a:t>2 Line Hitachi 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08465" y="5207080"/>
            <a:ext cx="4725881" cy="379656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867" b="1" baseline="0">
                <a:solidFill>
                  <a:schemeClr val="bg1"/>
                </a:solidFill>
              </a:defRPr>
            </a:lvl1pPr>
            <a:lvl2pPr marL="374640" indent="0">
              <a:buNone/>
              <a:defRPr/>
            </a:lvl2pPr>
            <a:lvl3pPr marL="766214" indent="0">
              <a:buNone/>
              <a:defRPr/>
            </a:lvl3pPr>
            <a:lvl4pPr marL="1140855" indent="0">
              <a:buNone/>
              <a:defRPr/>
            </a:lvl4pPr>
            <a:lvl5pPr marL="1454114" indent="0">
              <a:buNone/>
              <a:defRPr/>
            </a:lvl5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08465" y="5512869"/>
            <a:ext cx="4725881" cy="58477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 marL="374640" indent="0">
              <a:buNone/>
              <a:defRPr/>
            </a:lvl2pPr>
            <a:lvl3pPr marL="766214" indent="0">
              <a:buNone/>
              <a:defRPr/>
            </a:lvl3pPr>
            <a:lvl4pPr marL="1140855" indent="0">
              <a:buNone/>
              <a:defRPr/>
            </a:lvl4pPr>
            <a:lvl5pPr marL="1454114" indent="0">
              <a:buNone/>
              <a:defRPr/>
            </a:lvl5pPr>
          </a:lstStyle>
          <a:p>
            <a:pPr lvl="0"/>
            <a:r>
              <a:rPr lang="en-US"/>
              <a:t>Title/Department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48" y="6553934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1067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1067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2148" y="6553934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1067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1067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AD3290-648D-D840-B50D-09EEC67C7D28}"/>
              </a:ext>
            </a:extLst>
          </p:cNvPr>
          <p:cNvSpPr/>
          <p:nvPr userDrawn="1"/>
        </p:nvSpPr>
        <p:spPr>
          <a:xfrm>
            <a:off x="7923856" y="0"/>
            <a:ext cx="4268144" cy="6876288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29000"/>
                </a:srgbClr>
              </a:gs>
              <a:gs pos="100000">
                <a:schemeClr val="accent2">
                  <a:alpha val="54000"/>
                  <a:lumMod val="3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418557-F9FB-2C49-8652-E9BC5F420543}"/>
              </a:ext>
            </a:extLst>
          </p:cNvPr>
          <p:cNvSpPr/>
          <p:nvPr userDrawn="1"/>
        </p:nvSpPr>
        <p:spPr>
          <a:xfrm>
            <a:off x="7923856" y="0"/>
            <a:ext cx="4268144" cy="6876288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58E61-59AF-0B40-BD87-B8415DF5B20F}"/>
              </a:ext>
            </a:extLst>
          </p:cNvPr>
          <p:cNvGrpSpPr/>
          <p:nvPr userDrawn="1"/>
        </p:nvGrpSpPr>
        <p:grpSpPr>
          <a:xfrm>
            <a:off x="10246555" y="301096"/>
            <a:ext cx="1663868" cy="475553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199E89AD-2705-134A-918E-26469FC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494D0CA-794C-0E4B-AA3F-CCDBD582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9DCC5901-D10A-FB4A-B33B-ED48141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E89E2B8D-ACF0-2F45-AEFB-BDDCF2F7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2029583-0D66-5343-987C-CF43A574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53178F1-F0AF-6240-8FB2-09BC14B1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87CA836-2BC9-604B-8F93-B6FA817F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EF782E-D5DE-734F-9C51-AB343EB1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F20BF-80B8-AA43-8103-58006CF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B65AB5A-E732-2349-89E5-B07E524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8907CF9-1658-E045-9ADF-2C0EB380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582D328-B23E-7E45-9263-09C953540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C5D63DB-4DD9-2E40-B566-7E733E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6CC37E30-3AA8-3A4D-938A-A8B8E7A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5F29EA2-8A57-A243-BA94-EEAE6BD4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8896A965-59FA-E943-96EE-601F700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0A05657-BBA5-E04D-A9B7-BB46AB41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75D59710-E8C6-394A-9E64-D4371DD8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1E38F3-CCD4-0D4A-B5AE-0E15DBF0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A81CA55-89FF-C642-90AD-A67CE9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993E30F-1BC1-EE44-BD31-C649CB70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220F4C6-9400-5942-B0AF-9C8740AB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D77D15C-59D2-2D40-8EFB-AE8D4D64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937588" y="6548295"/>
            <a:ext cx="320151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kern="120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E8C8C8-8C8F-0D45-B230-946FEDADA26C}"/>
              </a:ext>
            </a:extLst>
          </p:cNvPr>
          <p:cNvSpPr txBox="1"/>
          <p:nvPr userDrawn="1"/>
        </p:nvSpPr>
        <p:spPr>
          <a:xfrm>
            <a:off x="8937588" y="6548295"/>
            <a:ext cx="320151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kern="120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6ACC0D47-CD69-A847-8C9B-9B3ED8E969C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59" y="1083733"/>
            <a:ext cx="745537" cy="57742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385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6272875-7CFB-E54E-A464-DFC119BD2050}"/>
              </a:ext>
            </a:extLst>
          </p:cNvPr>
          <p:cNvSpPr/>
          <p:nvPr userDrawn="1"/>
        </p:nvSpPr>
        <p:spPr>
          <a:xfrm>
            <a:off x="0" y="0"/>
            <a:ext cx="7924800" cy="6876288"/>
          </a:xfrm>
          <a:prstGeom prst="rect">
            <a:avLst/>
          </a:prstGeom>
          <a:gradFill>
            <a:gsLst>
              <a:gs pos="0">
                <a:schemeClr val="accent2">
                  <a:lumMod val="42000"/>
                </a:schemeClr>
              </a:gs>
              <a:gs pos="93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A4BB55-22A6-9C48-9B94-C2A7131C877F}"/>
              </a:ext>
            </a:extLst>
          </p:cNvPr>
          <p:cNvSpPr/>
          <p:nvPr userDrawn="1"/>
        </p:nvSpPr>
        <p:spPr>
          <a:xfrm>
            <a:off x="7923856" y="0"/>
            <a:ext cx="4268144" cy="6876288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08465" y="3737490"/>
            <a:ext cx="5715233" cy="1107996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3200" cap="none" baseline="0"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Subtitle placeholder</a:t>
            </a:r>
          </a:p>
          <a:p>
            <a:r>
              <a:rPr lang="en-US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908465" y="967698"/>
            <a:ext cx="6864479" cy="276172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5867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2 Line Hitachi Title Slide Placeholder </a:t>
            </a:r>
            <a:br>
              <a:rPr lang="en-US"/>
            </a:br>
            <a:r>
              <a:rPr lang="en-US"/>
              <a:t>2 Line Hitachi 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08466" y="5207080"/>
            <a:ext cx="4725881" cy="379656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867" b="1" baseline="0">
                <a:solidFill>
                  <a:schemeClr val="bg1"/>
                </a:solidFill>
              </a:defRPr>
            </a:lvl1pPr>
            <a:lvl2pPr marL="374640" indent="0">
              <a:buNone/>
              <a:defRPr/>
            </a:lvl2pPr>
            <a:lvl3pPr marL="766214" indent="0">
              <a:buNone/>
              <a:defRPr/>
            </a:lvl3pPr>
            <a:lvl4pPr marL="1140855" indent="0">
              <a:buNone/>
              <a:defRPr/>
            </a:lvl4pPr>
            <a:lvl5pPr marL="1454114" indent="0">
              <a:buNone/>
              <a:defRPr/>
            </a:lvl5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08466" y="5512869"/>
            <a:ext cx="4725881" cy="58477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 marL="374640" indent="0">
              <a:buNone/>
              <a:defRPr/>
            </a:lvl2pPr>
            <a:lvl3pPr marL="766214" indent="0">
              <a:buNone/>
              <a:defRPr/>
            </a:lvl3pPr>
            <a:lvl4pPr marL="1140855" indent="0">
              <a:buNone/>
              <a:defRPr/>
            </a:lvl4pPr>
            <a:lvl5pPr marL="1454114" indent="0">
              <a:buNone/>
              <a:defRPr/>
            </a:lvl5pPr>
          </a:lstStyle>
          <a:p>
            <a:pPr lvl="0"/>
            <a:r>
              <a:rPr lang="en-US"/>
              <a:t>Title/Department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48" y="6553934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1067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1067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2148" y="6553934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1067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1067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AD3290-648D-D840-B50D-09EEC67C7D28}"/>
              </a:ext>
            </a:extLst>
          </p:cNvPr>
          <p:cNvSpPr/>
          <p:nvPr userDrawn="1"/>
        </p:nvSpPr>
        <p:spPr>
          <a:xfrm>
            <a:off x="7923856" y="0"/>
            <a:ext cx="4268144" cy="6876288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45000"/>
                </a:srgbClr>
              </a:gs>
              <a:gs pos="100000">
                <a:schemeClr val="accent2">
                  <a:lumMod val="61000"/>
                  <a:alpha val="5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418557-F9FB-2C49-8652-E9BC5F420543}"/>
              </a:ext>
            </a:extLst>
          </p:cNvPr>
          <p:cNvSpPr/>
          <p:nvPr userDrawn="1"/>
        </p:nvSpPr>
        <p:spPr>
          <a:xfrm>
            <a:off x="7923856" y="0"/>
            <a:ext cx="4268144" cy="6876288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58E61-59AF-0B40-BD87-B8415DF5B20F}"/>
              </a:ext>
            </a:extLst>
          </p:cNvPr>
          <p:cNvGrpSpPr/>
          <p:nvPr userDrawn="1"/>
        </p:nvGrpSpPr>
        <p:grpSpPr>
          <a:xfrm>
            <a:off x="10246555" y="301096"/>
            <a:ext cx="1663868" cy="475553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199E89AD-2705-134A-918E-26469FC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494D0CA-794C-0E4B-AA3F-CCDBD582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9DCC5901-D10A-FB4A-B33B-ED48141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E89E2B8D-ACF0-2F45-AEFB-BDDCF2F7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2029583-0D66-5343-987C-CF43A574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53178F1-F0AF-6240-8FB2-09BC14B1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87CA836-2BC9-604B-8F93-B6FA817F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EF782E-D5DE-734F-9C51-AB343EB1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F20BF-80B8-AA43-8103-58006CF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B65AB5A-E732-2349-89E5-B07E524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8907CF9-1658-E045-9ADF-2C0EB380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582D328-B23E-7E45-9263-09C953540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C5D63DB-4DD9-2E40-B566-7E733E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6CC37E30-3AA8-3A4D-938A-A8B8E7A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5F29EA2-8A57-A243-BA94-EEAE6BD4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8896A965-59FA-E943-96EE-601F700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0A05657-BBA5-E04D-A9B7-BB46AB41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75D59710-E8C6-394A-9E64-D4371DD8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1E38F3-CCD4-0D4A-B5AE-0E15DBF0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A81CA55-89FF-C642-90AD-A67CE9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993E30F-1BC1-EE44-BD31-C649CB70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220F4C6-9400-5942-B0AF-9C8740AB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D77D15C-59D2-2D40-8EFB-AE8D4D64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937588" y="6548295"/>
            <a:ext cx="320151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kern="120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E8C8C8-8C8F-0D45-B230-946FEDADA26C}"/>
              </a:ext>
            </a:extLst>
          </p:cNvPr>
          <p:cNvSpPr txBox="1"/>
          <p:nvPr userDrawn="1"/>
        </p:nvSpPr>
        <p:spPr>
          <a:xfrm>
            <a:off x="8937588" y="6548295"/>
            <a:ext cx="320151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kern="120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7F8506D6-2826-9940-A9FF-C97A6858C4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59" y="1083733"/>
            <a:ext cx="745537" cy="577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1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E7EADFDC-3E4E-4F4C-A7A9-CF8DD7D900B7}"/>
              </a:ext>
            </a:extLst>
          </p:cNvPr>
          <p:cNvSpPr/>
          <p:nvPr userDrawn="1"/>
        </p:nvSpPr>
        <p:spPr>
          <a:xfrm>
            <a:off x="0" y="0"/>
            <a:ext cx="7924800" cy="6876288"/>
          </a:xfrm>
          <a:prstGeom prst="rect">
            <a:avLst/>
          </a:prstGeom>
          <a:gradFill>
            <a:gsLst>
              <a:gs pos="0">
                <a:schemeClr val="tx1">
                  <a:lumMod val="60000"/>
                  <a:lumOff val="40000"/>
                  <a:alpha val="25000"/>
                </a:schemeClr>
              </a:gs>
              <a:gs pos="98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A4BB55-22A6-9C48-9B94-C2A7131C877F}"/>
              </a:ext>
            </a:extLst>
          </p:cNvPr>
          <p:cNvSpPr/>
          <p:nvPr userDrawn="1"/>
        </p:nvSpPr>
        <p:spPr>
          <a:xfrm>
            <a:off x="7923856" y="0"/>
            <a:ext cx="4268144" cy="6876288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08465" y="3737490"/>
            <a:ext cx="5715233" cy="1107996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3200" cap="none" baseline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Subtitle placeholder</a:t>
            </a:r>
          </a:p>
          <a:p>
            <a:r>
              <a:rPr lang="en-US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908465" y="967698"/>
            <a:ext cx="6864479" cy="276172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5867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2 Line Hitachi Title Slide Placeholder </a:t>
            </a:r>
            <a:br>
              <a:rPr lang="en-US"/>
            </a:br>
            <a:r>
              <a:rPr lang="en-US"/>
              <a:t>2 Line Hitachi 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08466" y="5207080"/>
            <a:ext cx="4725881" cy="379656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867" b="1" baseline="0">
                <a:solidFill>
                  <a:schemeClr val="tx1"/>
                </a:solidFill>
              </a:defRPr>
            </a:lvl1pPr>
            <a:lvl2pPr marL="374640" indent="0">
              <a:buNone/>
              <a:defRPr/>
            </a:lvl2pPr>
            <a:lvl3pPr marL="766214" indent="0">
              <a:buNone/>
              <a:defRPr/>
            </a:lvl3pPr>
            <a:lvl4pPr marL="1140855" indent="0">
              <a:buNone/>
              <a:defRPr/>
            </a:lvl4pPr>
            <a:lvl5pPr marL="1454114" indent="0">
              <a:buNone/>
              <a:defRPr/>
            </a:lvl5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08466" y="5512869"/>
            <a:ext cx="4725881" cy="58477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 marL="374640" indent="0">
              <a:buNone/>
              <a:defRPr/>
            </a:lvl2pPr>
            <a:lvl3pPr marL="766214" indent="0">
              <a:buNone/>
              <a:defRPr/>
            </a:lvl3pPr>
            <a:lvl4pPr marL="1140855" indent="0">
              <a:buNone/>
              <a:defRPr/>
            </a:lvl4pPr>
            <a:lvl5pPr marL="1454114" indent="0">
              <a:buNone/>
              <a:defRPr/>
            </a:lvl5pPr>
          </a:lstStyle>
          <a:p>
            <a:pPr lvl="0"/>
            <a:r>
              <a:rPr lang="en-US"/>
              <a:t>Title/Department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48" y="6553934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1067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1067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2148" y="6553934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1067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1067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AD3290-648D-D840-B50D-09EEC67C7D28}"/>
              </a:ext>
            </a:extLst>
          </p:cNvPr>
          <p:cNvSpPr/>
          <p:nvPr userDrawn="1"/>
        </p:nvSpPr>
        <p:spPr>
          <a:xfrm>
            <a:off x="7923856" y="0"/>
            <a:ext cx="4268144" cy="6876288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45000"/>
                </a:srgbClr>
              </a:gs>
              <a:gs pos="100000">
                <a:schemeClr val="accent2">
                  <a:lumMod val="61000"/>
                  <a:alpha val="5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418557-F9FB-2C49-8652-E9BC5F420543}"/>
              </a:ext>
            </a:extLst>
          </p:cNvPr>
          <p:cNvSpPr/>
          <p:nvPr userDrawn="1"/>
        </p:nvSpPr>
        <p:spPr>
          <a:xfrm>
            <a:off x="7923856" y="0"/>
            <a:ext cx="4268144" cy="6876288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58E61-59AF-0B40-BD87-B8415DF5B20F}"/>
              </a:ext>
            </a:extLst>
          </p:cNvPr>
          <p:cNvGrpSpPr/>
          <p:nvPr userDrawn="1"/>
        </p:nvGrpSpPr>
        <p:grpSpPr>
          <a:xfrm>
            <a:off x="10246555" y="301096"/>
            <a:ext cx="1663868" cy="475553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199E89AD-2705-134A-918E-26469FC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494D0CA-794C-0E4B-AA3F-CCDBD582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9DCC5901-D10A-FB4A-B33B-ED48141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E89E2B8D-ACF0-2F45-AEFB-BDDCF2F7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2029583-0D66-5343-987C-CF43A574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53178F1-F0AF-6240-8FB2-09BC14B1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87CA836-2BC9-604B-8F93-B6FA817F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EF782E-D5DE-734F-9C51-AB343EB1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F20BF-80B8-AA43-8103-58006CF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B65AB5A-E732-2349-89E5-B07E524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8907CF9-1658-E045-9ADF-2C0EB380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582D328-B23E-7E45-9263-09C953540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C5D63DB-4DD9-2E40-B566-7E733E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6CC37E30-3AA8-3A4D-938A-A8B8E7A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5F29EA2-8A57-A243-BA94-EEAE6BD4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8896A965-59FA-E943-96EE-601F700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0A05657-BBA5-E04D-A9B7-BB46AB41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75D59710-E8C6-394A-9E64-D4371DD8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1E38F3-CCD4-0D4A-B5AE-0E15DBF0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A81CA55-89FF-C642-90AD-A67CE9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993E30F-1BC1-EE44-BD31-C649CB70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220F4C6-9400-5942-B0AF-9C8740AB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D77D15C-59D2-2D40-8EFB-AE8D4D64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937588" y="6548295"/>
            <a:ext cx="320151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kern="120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E8C8C8-8C8F-0D45-B230-946FEDADA26C}"/>
              </a:ext>
            </a:extLst>
          </p:cNvPr>
          <p:cNvSpPr txBox="1"/>
          <p:nvPr userDrawn="1"/>
        </p:nvSpPr>
        <p:spPr>
          <a:xfrm>
            <a:off x="8937588" y="6548295"/>
            <a:ext cx="320151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kern="120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3D34347-5503-CF42-98BC-54772FA6C03C}"/>
              </a:ext>
            </a:extLst>
          </p:cNvPr>
          <p:cNvSpPr/>
          <p:nvPr userDrawn="1"/>
        </p:nvSpPr>
        <p:spPr>
          <a:xfrm>
            <a:off x="926788" y="6548163"/>
            <a:ext cx="7233920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b="1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Vantara employees and other audiences under NDA only.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77635230-F3E7-A540-BBEE-66DC1E31C3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50" y="1083733"/>
            <a:ext cx="760156" cy="577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D3F4FD4-345E-5049-91DB-67FCDD2F44B9}"/>
              </a:ext>
            </a:extLst>
          </p:cNvPr>
          <p:cNvSpPr/>
          <p:nvPr userDrawn="1"/>
        </p:nvSpPr>
        <p:spPr>
          <a:xfrm>
            <a:off x="0" y="0"/>
            <a:ext cx="12204192" cy="6876288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66000">
                <a:srgbClr val="051C2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A18BC543-15C4-E34B-8324-961E435C32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7" y="1"/>
            <a:ext cx="12191997" cy="6857999"/>
          </a:xfrm>
          <a:prstGeom prst="rect">
            <a:avLst/>
          </a:prstGeom>
        </p:spPr>
      </p:pic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967936" y="2095913"/>
            <a:ext cx="9235424" cy="927697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5867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Divider Slide</a:t>
            </a: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10246555" y="301096"/>
            <a:ext cx="1663868" cy="475553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6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8937588" y="6548295"/>
            <a:ext cx="320151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kern="120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846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5380F31-F25E-914E-B4AC-C9B2E2DD44AA}"/>
              </a:ext>
            </a:extLst>
          </p:cNvPr>
          <p:cNvSpPr/>
          <p:nvPr userDrawn="1"/>
        </p:nvSpPr>
        <p:spPr>
          <a:xfrm>
            <a:off x="0" y="0"/>
            <a:ext cx="12204192" cy="6876288"/>
          </a:xfrm>
          <a:prstGeom prst="rect">
            <a:avLst/>
          </a:prstGeom>
          <a:gradFill>
            <a:gsLst>
              <a:gs pos="0">
                <a:schemeClr val="tx1">
                  <a:lumMod val="60000"/>
                  <a:lumOff val="40000"/>
                  <a:alpha val="25000"/>
                </a:schemeClr>
              </a:gs>
              <a:gs pos="98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2A906BF6-7DCE-7747-9B24-C8F153A522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7" y="1"/>
            <a:ext cx="12191997" cy="6857999"/>
          </a:xfrm>
          <a:prstGeom prst="rect">
            <a:avLst/>
          </a:prstGeom>
        </p:spPr>
      </p:pic>
      <p:grpSp>
        <p:nvGrpSpPr>
          <p:cNvPr id="38" name="Group 37"/>
          <p:cNvGrpSpPr/>
          <p:nvPr userDrawn="1"/>
        </p:nvGrpSpPr>
        <p:grpSpPr>
          <a:xfrm>
            <a:off x="10246555" y="301096"/>
            <a:ext cx="1663868" cy="475553"/>
            <a:chOff x="2751138" y="3262313"/>
            <a:chExt cx="4665662" cy="1333500"/>
          </a:xfrm>
          <a:solidFill>
            <a:schemeClr val="tx2"/>
          </a:solidFill>
        </p:grpSpPr>
        <p:sp>
          <p:nvSpPr>
            <p:cNvPr id="6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D3028D0E-040E-FD43-82A3-4BE0AEE698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67936" y="2095913"/>
            <a:ext cx="9235424" cy="927697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5867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Divider Slide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937588" y="6548295"/>
            <a:ext cx="320151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171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2213" y="70818"/>
            <a:ext cx="9401387" cy="976588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079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AA4BB55-22A6-9C48-9B94-C2A7131C877F}"/>
              </a:ext>
            </a:extLst>
          </p:cNvPr>
          <p:cNvSpPr/>
          <p:nvPr userDrawn="1"/>
        </p:nvSpPr>
        <p:spPr>
          <a:xfrm>
            <a:off x="7923856" y="0"/>
            <a:ext cx="4268144" cy="6876288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087B14-6753-6F4D-B0BE-B2E45CBD35B4}"/>
              </a:ext>
            </a:extLst>
          </p:cNvPr>
          <p:cNvSpPr/>
          <p:nvPr userDrawn="1"/>
        </p:nvSpPr>
        <p:spPr>
          <a:xfrm>
            <a:off x="-1" y="0"/>
            <a:ext cx="7923857" cy="6876288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66000">
                <a:srgbClr val="051C2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908465" y="1876214"/>
            <a:ext cx="6864479" cy="971169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5867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48" y="6553934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1067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1067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2148" y="6553934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1067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1067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AD3290-648D-D840-B50D-09EEC67C7D28}"/>
              </a:ext>
            </a:extLst>
          </p:cNvPr>
          <p:cNvSpPr/>
          <p:nvPr userDrawn="1"/>
        </p:nvSpPr>
        <p:spPr>
          <a:xfrm>
            <a:off x="7923856" y="0"/>
            <a:ext cx="4268144" cy="6876288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29000"/>
                </a:srgbClr>
              </a:gs>
              <a:gs pos="100000">
                <a:schemeClr val="accent2">
                  <a:alpha val="54000"/>
                  <a:lumMod val="3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418557-F9FB-2C49-8652-E9BC5F420543}"/>
              </a:ext>
            </a:extLst>
          </p:cNvPr>
          <p:cNvSpPr/>
          <p:nvPr userDrawn="1"/>
        </p:nvSpPr>
        <p:spPr>
          <a:xfrm>
            <a:off x="7923856" y="0"/>
            <a:ext cx="4268144" cy="6876288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58E61-59AF-0B40-BD87-B8415DF5B20F}"/>
              </a:ext>
            </a:extLst>
          </p:cNvPr>
          <p:cNvGrpSpPr/>
          <p:nvPr userDrawn="1"/>
        </p:nvGrpSpPr>
        <p:grpSpPr>
          <a:xfrm>
            <a:off x="10246555" y="301096"/>
            <a:ext cx="1663868" cy="475553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199E89AD-2705-134A-918E-26469FC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494D0CA-794C-0E4B-AA3F-CCDBD582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9DCC5901-D10A-FB4A-B33B-ED48141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E89E2B8D-ACF0-2F45-AEFB-BDDCF2F7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2029583-0D66-5343-987C-CF43A574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53178F1-F0AF-6240-8FB2-09BC14B1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87CA836-2BC9-604B-8F93-B6FA817F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EF782E-D5DE-734F-9C51-AB343EB1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F20BF-80B8-AA43-8103-58006CF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B65AB5A-E732-2349-89E5-B07E524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8907CF9-1658-E045-9ADF-2C0EB380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582D328-B23E-7E45-9263-09C953540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C5D63DB-4DD9-2E40-B566-7E733E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6CC37E30-3AA8-3A4D-938A-A8B8E7A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5F29EA2-8A57-A243-BA94-EEAE6BD4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8896A965-59FA-E943-96EE-601F700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0A05657-BBA5-E04D-A9B7-BB46AB41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75D59710-E8C6-394A-9E64-D4371DD8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1E38F3-CCD4-0D4A-B5AE-0E15DBF0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A81CA55-89FF-C642-90AD-A67CE9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993E30F-1BC1-EE44-BD31-C649CB70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220F4C6-9400-5942-B0AF-9C8740AB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D77D15C-59D2-2D40-8EFB-AE8D4D64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937588" y="6548295"/>
            <a:ext cx="320151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kern="120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E8C8C8-8C8F-0D45-B230-946FEDADA26C}"/>
              </a:ext>
            </a:extLst>
          </p:cNvPr>
          <p:cNvSpPr txBox="1"/>
          <p:nvPr userDrawn="1"/>
        </p:nvSpPr>
        <p:spPr>
          <a:xfrm>
            <a:off x="8937588" y="6548295"/>
            <a:ext cx="320151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kern="120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7CBF5BC0-8976-8B43-AA6F-BF4941E8F9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21" y="1876213"/>
            <a:ext cx="750011" cy="50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3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AA4BB55-22A6-9C48-9B94-C2A7131C877F}"/>
              </a:ext>
            </a:extLst>
          </p:cNvPr>
          <p:cNvSpPr/>
          <p:nvPr userDrawn="1"/>
        </p:nvSpPr>
        <p:spPr>
          <a:xfrm>
            <a:off x="7923856" y="0"/>
            <a:ext cx="4268144" cy="6876288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AD3290-648D-D840-B50D-09EEC67C7D28}"/>
              </a:ext>
            </a:extLst>
          </p:cNvPr>
          <p:cNvSpPr/>
          <p:nvPr userDrawn="1"/>
        </p:nvSpPr>
        <p:spPr>
          <a:xfrm>
            <a:off x="7923856" y="0"/>
            <a:ext cx="4268144" cy="6876288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29000"/>
                </a:srgbClr>
              </a:gs>
              <a:gs pos="100000">
                <a:schemeClr val="accent2">
                  <a:alpha val="54000"/>
                  <a:lumMod val="3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418557-F9FB-2C49-8652-E9BC5F420543}"/>
              </a:ext>
            </a:extLst>
          </p:cNvPr>
          <p:cNvSpPr/>
          <p:nvPr userDrawn="1"/>
        </p:nvSpPr>
        <p:spPr>
          <a:xfrm>
            <a:off x="7923856" y="0"/>
            <a:ext cx="4268144" cy="6876288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58E61-59AF-0B40-BD87-B8415DF5B20F}"/>
              </a:ext>
            </a:extLst>
          </p:cNvPr>
          <p:cNvGrpSpPr/>
          <p:nvPr userDrawn="1"/>
        </p:nvGrpSpPr>
        <p:grpSpPr>
          <a:xfrm>
            <a:off x="10246555" y="301096"/>
            <a:ext cx="1663868" cy="475553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199E89AD-2705-134A-918E-26469FC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494D0CA-794C-0E4B-AA3F-CCDBD582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9DCC5901-D10A-FB4A-B33B-ED48141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E89E2B8D-ACF0-2F45-AEFB-BDDCF2F7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2029583-0D66-5343-987C-CF43A574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53178F1-F0AF-6240-8FB2-09BC14B1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87CA836-2BC9-604B-8F93-B6FA817F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EF782E-D5DE-734F-9C51-AB343EB1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F20BF-80B8-AA43-8103-58006CF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B65AB5A-E732-2349-89E5-B07E524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8907CF9-1658-E045-9ADF-2C0EB380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582D328-B23E-7E45-9263-09C953540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C5D63DB-4DD9-2E40-B566-7E733E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6CC37E30-3AA8-3A4D-938A-A8B8E7A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5F29EA2-8A57-A243-BA94-EEAE6BD4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8896A965-59FA-E943-96EE-601F700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0A05657-BBA5-E04D-A9B7-BB46AB41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75D59710-E8C6-394A-9E64-D4371DD8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1E38F3-CCD4-0D4A-B5AE-0E15DBF0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A81CA55-89FF-C642-90AD-A67CE9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993E30F-1BC1-EE44-BD31-C649CB70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220F4C6-9400-5942-B0AF-9C8740AB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D77D15C-59D2-2D40-8EFB-AE8D4D64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937588" y="6548295"/>
            <a:ext cx="320151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kern="120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E8C8C8-8C8F-0D45-B230-946FEDADA26C}"/>
              </a:ext>
            </a:extLst>
          </p:cNvPr>
          <p:cNvSpPr txBox="1"/>
          <p:nvPr userDrawn="1"/>
        </p:nvSpPr>
        <p:spPr>
          <a:xfrm>
            <a:off x="8937588" y="6548295"/>
            <a:ext cx="320151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kern="120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B91763-ADC0-7D44-9870-E4D1DAD3B86E}"/>
              </a:ext>
            </a:extLst>
          </p:cNvPr>
          <p:cNvSpPr/>
          <p:nvPr userDrawn="1"/>
        </p:nvSpPr>
        <p:spPr>
          <a:xfrm>
            <a:off x="0" y="0"/>
            <a:ext cx="7924800" cy="6876288"/>
          </a:xfrm>
          <a:prstGeom prst="rect">
            <a:avLst/>
          </a:prstGeom>
          <a:gradFill>
            <a:gsLst>
              <a:gs pos="0">
                <a:schemeClr val="accent2">
                  <a:lumMod val="42000"/>
                </a:schemeClr>
              </a:gs>
              <a:gs pos="93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908465" y="1876214"/>
            <a:ext cx="6864479" cy="971169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5867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48" y="6553934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1067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1067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2148" y="6553934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1067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1067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7CBF5BC0-8976-8B43-AA6F-BF4941E8F9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21" y="1897049"/>
            <a:ext cx="750011" cy="495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63D1-7A88-4961-BE96-7C9A4A46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882DD-752F-430C-A33A-A0CEC80E9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0D72C-A105-43FC-B4E3-BA95420D7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3539-F62D-4731-B418-B13990AB601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CBAAF-514F-45CA-9725-E57BA5446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67C1C-1A24-4998-831A-29648DF3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266-1BD4-4616-B182-E9E0F37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14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729740B-1624-B54D-8EBF-465176DD950A}"/>
              </a:ext>
            </a:extLst>
          </p:cNvPr>
          <p:cNvSpPr/>
          <p:nvPr userDrawn="1"/>
        </p:nvSpPr>
        <p:spPr>
          <a:xfrm>
            <a:off x="0" y="0"/>
            <a:ext cx="7924800" cy="6876288"/>
          </a:xfrm>
          <a:prstGeom prst="rect">
            <a:avLst/>
          </a:prstGeom>
          <a:gradFill>
            <a:gsLst>
              <a:gs pos="0">
                <a:schemeClr val="tx1">
                  <a:lumMod val="60000"/>
                  <a:lumOff val="40000"/>
                  <a:alpha val="25000"/>
                </a:schemeClr>
              </a:gs>
              <a:gs pos="98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A4BB55-22A6-9C48-9B94-C2A7131C877F}"/>
              </a:ext>
            </a:extLst>
          </p:cNvPr>
          <p:cNvSpPr/>
          <p:nvPr userDrawn="1"/>
        </p:nvSpPr>
        <p:spPr>
          <a:xfrm>
            <a:off x="7923856" y="0"/>
            <a:ext cx="4268144" cy="6876288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AD3290-648D-D840-B50D-09EEC67C7D28}"/>
              </a:ext>
            </a:extLst>
          </p:cNvPr>
          <p:cNvSpPr/>
          <p:nvPr userDrawn="1"/>
        </p:nvSpPr>
        <p:spPr>
          <a:xfrm>
            <a:off x="7923856" y="0"/>
            <a:ext cx="4268144" cy="6876288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29000"/>
                </a:srgbClr>
              </a:gs>
              <a:gs pos="100000">
                <a:schemeClr val="accent2">
                  <a:alpha val="54000"/>
                  <a:lumMod val="3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418557-F9FB-2C49-8652-E9BC5F420543}"/>
              </a:ext>
            </a:extLst>
          </p:cNvPr>
          <p:cNvSpPr/>
          <p:nvPr userDrawn="1"/>
        </p:nvSpPr>
        <p:spPr>
          <a:xfrm>
            <a:off x="7923856" y="0"/>
            <a:ext cx="4268144" cy="6876288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58E61-59AF-0B40-BD87-B8415DF5B20F}"/>
              </a:ext>
            </a:extLst>
          </p:cNvPr>
          <p:cNvGrpSpPr/>
          <p:nvPr userDrawn="1"/>
        </p:nvGrpSpPr>
        <p:grpSpPr>
          <a:xfrm>
            <a:off x="10246555" y="301096"/>
            <a:ext cx="1663868" cy="475553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199E89AD-2705-134A-918E-26469FC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494D0CA-794C-0E4B-AA3F-CCDBD582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9DCC5901-D10A-FB4A-B33B-ED48141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E89E2B8D-ACF0-2F45-AEFB-BDDCF2F7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2029583-0D66-5343-987C-CF43A574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53178F1-F0AF-6240-8FB2-09BC14B1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87CA836-2BC9-604B-8F93-B6FA817F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EF782E-D5DE-734F-9C51-AB343EB1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F20BF-80B8-AA43-8103-58006CF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B65AB5A-E732-2349-89E5-B07E524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8907CF9-1658-E045-9ADF-2C0EB380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582D328-B23E-7E45-9263-09C953540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C5D63DB-4DD9-2E40-B566-7E733E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6CC37E30-3AA8-3A4D-938A-A8B8E7A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5F29EA2-8A57-A243-BA94-EEAE6BD4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8896A965-59FA-E943-96EE-601F700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0A05657-BBA5-E04D-A9B7-BB46AB41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75D59710-E8C6-394A-9E64-D4371DD8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1E38F3-CCD4-0D4A-B5AE-0E15DBF0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A81CA55-89FF-C642-90AD-A67CE9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993E30F-1BC1-EE44-BD31-C649CB70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220F4C6-9400-5942-B0AF-9C8740AB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D77D15C-59D2-2D40-8EFB-AE8D4D64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937588" y="6548295"/>
            <a:ext cx="320151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kern="120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E8C8C8-8C8F-0D45-B230-946FEDADA26C}"/>
              </a:ext>
            </a:extLst>
          </p:cNvPr>
          <p:cNvSpPr txBox="1"/>
          <p:nvPr userDrawn="1"/>
        </p:nvSpPr>
        <p:spPr>
          <a:xfrm>
            <a:off x="8937588" y="6548295"/>
            <a:ext cx="320151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kern="120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908465" y="1876214"/>
            <a:ext cx="6864479" cy="971169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5867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48" y="6553934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1067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1067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2148" y="6553934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1067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1067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7CBF5BC0-8976-8B43-AA6F-BF4941E8F9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22" y="1897049"/>
            <a:ext cx="750009" cy="495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5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8633" y="1948666"/>
            <a:ext cx="10356851" cy="461665"/>
          </a:xfrm>
          <a:prstGeom prst="rect">
            <a:avLst/>
          </a:prstGeom>
        </p:spPr>
        <p:txBody>
          <a:bodyPr vert="horz" lIns="0" tIns="0" rIns="91440" bIns="0"/>
          <a:lstStyle>
            <a:lvl1pPr>
              <a:lnSpc>
                <a:spcPts val="3600"/>
              </a:lnSpc>
              <a:defRPr sz="3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Presentation Title Comes Here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18633" y="3087350"/>
            <a:ext cx="10356851" cy="788249"/>
          </a:xfrm>
          <a:prstGeom prst="rect">
            <a:avLst/>
          </a:prstGeom>
        </p:spPr>
        <p:txBody>
          <a:bodyPr vert="horz" lIns="0" tIns="0" rIns="91440" bIns="0"/>
          <a:lstStyle>
            <a:lvl1pPr>
              <a:lnSpc>
                <a:spcPts val="3200"/>
              </a:lnSpc>
              <a:defRPr sz="24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Presenter’s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498143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352214" y="1290100"/>
            <a:ext cx="11445341" cy="240681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2213" y="70819"/>
            <a:ext cx="9401387" cy="976588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624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7CF7-BBCF-4C81-95BB-D65B2F08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78631-D05F-4748-8B24-BBB4F7997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DC4F5-0D7A-42CA-AAC1-37F90669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3539-F62D-4731-B418-B13990AB601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C2A0B-8D81-4D36-A1CF-ECB9FEF5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E9159-8C1D-4912-A75D-6978ACB9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266-1BD4-4616-B182-E9E0F37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4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05D1-C20E-432F-B72F-9F717286D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EA373-86D9-4881-96E1-7F3B3238C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41E85-D81A-4A3D-987F-D8B5F910D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856BE-1787-4C47-BD25-6B0A6D84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3539-F62D-4731-B418-B13990AB601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FE780-C0E0-4FEF-A209-18FE86BD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2EC63-87DF-485B-8EA3-D5391E7A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266-1BD4-4616-B182-E9E0F37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7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40E6-7D3C-43C7-91CC-02BD5D65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74E2A-9723-4F31-AA23-6B84C1546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8E1CC-40A0-492C-8EEF-E2A44BE8F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33773-4A18-4187-88A6-893E8F526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62402-EB24-4950-A1EA-D4CF6D052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8235A9-6EC0-4AAD-8BB9-09E3C050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3539-F62D-4731-B418-B13990AB601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02411-E4F8-47E0-940E-7C51AA72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A6DA71-3FC4-41F5-9D5A-F67B1670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266-1BD4-4616-B182-E9E0F37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2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10A9-69AD-4D5E-8C1A-428559FB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D40FD-3DDB-463D-9EC9-4F5F5BD2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3539-F62D-4731-B418-B13990AB601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5087E-AB79-4758-9DF2-9A0A6372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88E63-1897-42ED-AEF2-C01CACF9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266-1BD4-4616-B182-E9E0F37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7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08610-6CA9-45FF-AA14-969DEC97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3539-F62D-4731-B418-B13990AB601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3AFD0-EDF5-4840-8B6D-BCD53AAB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9ED95-F258-42FD-BA95-CD409D4B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266-1BD4-4616-B182-E9E0F37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6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6942-C9E2-4B21-ACF9-0E429581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6504C-291C-4761-A391-0EFC48229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D8DA6-93F9-48A3-AD8E-96916F623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F9AC4-153C-4649-A09D-3FCE4DE71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3539-F62D-4731-B418-B13990AB601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0F326-A16D-41A6-9F12-1916DE85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6A29A-237F-41F7-92B5-C28DCCB3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266-1BD4-4616-B182-E9E0F37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2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F136-F99A-47C7-98A0-7A434935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614CB-5C52-4008-B1E3-AE3E57E53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65F60-593A-4B2A-A388-D743ACB7C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E95AF-10C9-4D5C-9CA4-366AA69F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3539-F62D-4731-B418-B13990AB601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5D5E2-0EA1-42C3-A1DC-B40F369D4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E17A6-1771-4D22-B2B6-EECF0038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266-1BD4-4616-B182-E9E0F37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98485-C332-4619-BB18-DAC3D96F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94AA5-26C2-4656-B42D-89323D9E0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236F3-0830-450E-9C7D-B11DBCBF6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83539-F62D-4731-B418-B13990AB601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7AABC-CBF9-4980-AB19-5BBC26062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98158-AC3A-4C90-B33E-BC6E6253B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49266-1BD4-4616-B182-E9E0F37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1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59"/>
          <p:cNvGrpSpPr/>
          <p:nvPr/>
        </p:nvGrpSpPr>
        <p:grpSpPr>
          <a:xfrm>
            <a:off x="-6" y="1091783"/>
            <a:ext cx="12194155" cy="76875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 sz="2400"/>
            </a:p>
          </p:txBody>
        </p:sp>
        <p:grpSp>
          <p:nvGrpSpPr>
            <p:cNvPr id="60" name="グループ化 62"/>
            <p:cNvGrpSpPr/>
            <p:nvPr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240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8937588" y="6548295"/>
            <a:ext cx="320151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kern="120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3120D6-2EB7-784D-9A43-8B08507CE207}"/>
              </a:ext>
            </a:extLst>
          </p:cNvPr>
          <p:cNvSpPr/>
          <p:nvPr/>
        </p:nvSpPr>
        <p:spPr>
          <a:xfrm>
            <a:off x="0" y="1057401"/>
            <a:ext cx="12192005" cy="225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352214" y="1190980"/>
            <a:ext cx="11445341" cy="191915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52213" y="70818"/>
            <a:ext cx="9401387" cy="976588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1FC9FE6-7211-2D4D-BBC5-2CA2AED63B97}"/>
              </a:ext>
            </a:extLst>
          </p:cNvPr>
          <p:cNvGrpSpPr/>
          <p:nvPr userDrawn="1"/>
        </p:nvGrpSpPr>
        <p:grpSpPr>
          <a:xfrm>
            <a:off x="10246555" y="301096"/>
            <a:ext cx="1663868" cy="475553"/>
            <a:chOff x="2751138" y="3262313"/>
            <a:chExt cx="4665662" cy="1333500"/>
          </a:xfrm>
          <a:solidFill>
            <a:schemeClr val="tx2"/>
          </a:solidFill>
        </p:grpSpPr>
        <p:sp>
          <p:nvSpPr>
            <p:cNvPr id="40" name="Freeform 1">
              <a:extLst>
                <a:ext uri="{FF2B5EF4-FFF2-40B4-BE49-F238E27FC236}">
                  <a16:creationId xmlns:a16="http://schemas.microsoft.com/office/drawing/2014/main" id="{2202F2C4-E626-9C44-8BD5-A0A142984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1" name="Freeform 2">
              <a:extLst>
                <a:ext uri="{FF2B5EF4-FFF2-40B4-BE49-F238E27FC236}">
                  <a16:creationId xmlns:a16="http://schemas.microsoft.com/office/drawing/2014/main" id="{48E235B8-0EFE-1D4E-B536-D584422BD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3">
              <a:extLst>
                <a:ext uri="{FF2B5EF4-FFF2-40B4-BE49-F238E27FC236}">
                  <a16:creationId xmlns:a16="http://schemas.microsoft.com/office/drawing/2014/main" id="{59CBC9C9-352E-C44D-898B-B56EA1F51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4">
              <a:extLst>
                <a:ext uri="{FF2B5EF4-FFF2-40B4-BE49-F238E27FC236}">
                  <a16:creationId xmlns:a16="http://schemas.microsoft.com/office/drawing/2014/main" id="{489722E2-4F5C-474B-BE14-489471BD0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AAA478F0-93B4-D947-BED8-D23BF131C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A57E6D6C-A5DC-FD42-8986-EE47E5995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AE32BA5C-C3A9-184E-AFD3-4E15B09FF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8A0DB868-FC5A-BD44-9EA8-45E649604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BFCB2AFF-A2AD-624A-8B85-9A1C9FB5D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1095FC3-BDC5-A549-A563-41D39503D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67332802-95F1-BD4E-A57B-E2DBDF38E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1620EBC1-91A3-0747-8FF2-60CECD898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9AE043B0-CB1B-9E46-BB0B-62488F1C0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BC547CDB-3E2C-4B44-A4C8-090E4FE2F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75E6D7FF-FE3E-1940-9EDE-F48BB8E26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722805C6-4484-1C44-87E2-ECE83F45E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C77A8482-89B5-A34E-AA34-7608500CD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A5C8F1E5-0B3B-3D41-AA0C-BEDAF6EAB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384F3AF3-9A9D-6749-BA1F-3C4CDBAF5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F99D0FF1-431B-6C43-A98F-D450EE81D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DFFDE76A-9014-3145-B23E-7C6216603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87DC48FF-3F70-F940-9EB2-8196B0F9E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D419EB28-F506-EA4B-9DF6-C19B40710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</p:grpSp>
    </p:spTree>
    <p:custDataLst>
      <p:tags r:id="rId13"/>
    </p:custDataLst>
    <p:extLst>
      <p:ext uri="{BB962C8B-B14F-4D97-AF65-F5344CB8AC3E}">
        <p14:creationId xmlns:p14="http://schemas.microsoft.com/office/powerpoint/2010/main" val="275846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70" rtl="0" eaLnBrk="1" latinLnBrk="0" hangingPunct="1">
        <a:lnSpc>
          <a:spcPct val="85000"/>
        </a:lnSpc>
        <a:spcBef>
          <a:spcPct val="0"/>
        </a:spcBef>
        <a:buNone/>
        <a:defRPr lang="en-US" sz="32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4641" indent="-374641" algn="l" defTabSz="1219170" rtl="0" eaLnBrk="1" latinLnBrk="0" hangingPunct="1">
        <a:lnSpc>
          <a:spcPct val="100000"/>
        </a:lnSpc>
        <a:spcBef>
          <a:spcPts val="1600"/>
        </a:spcBef>
        <a:spcAft>
          <a:spcPts val="800"/>
        </a:spcAft>
        <a:buClr>
          <a:schemeClr val="accent2"/>
        </a:buClr>
        <a:buFont typeface="Wingdings" panose="05000000000000000000" pitchFamily="2" charset="2"/>
        <a:buChar char="§"/>
        <a:defRPr lang="en-US" sz="2667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66214" indent="-391574" algn="l" defTabSz="1219170" rtl="0" eaLnBrk="1" latinLnBrk="0" hangingPunct="1">
        <a:lnSpc>
          <a:spcPct val="95000"/>
        </a:lnSpc>
        <a:spcBef>
          <a:spcPct val="20000"/>
        </a:spcBef>
        <a:spcAft>
          <a:spcPts val="1067"/>
        </a:spcAft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0855" indent="-374641" algn="l" defTabSz="1219170" rtl="0" eaLnBrk="1" latinLnBrk="0" hangingPunct="1">
        <a:lnSpc>
          <a:spcPct val="95000"/>
        </a:lnSpc>
        <a:spcBef>
          <a:spcPts val="0"/>
        </a:spcBef>
        <a:spcAft>
          <a:spcPts val="1067"/>
        </a:spcAft>
        <a:buFont typeface="Wingdings" panose="05000000000000000000" pitchFamily="2" charset="2"/>
        <a:buChar char="§"/>
        <a:defRPr lang="en-US" sz="2133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454114" indent="-313259" algn="l" defTabSz="1219170" rtl="0" eaLnBrk="1" latinLnBrk="0" hangingPunct="1">
        <a:lnSpc>
          <a:spcPct val="95000"/>
        </a:lnSpc>
        <a:spcBef>
          <a:spcPts val="0"/>
        </a:spcBef>
        <a:spcAft>
          <a:spcPts val="1067"/>
        </a:spcAft>
        <a:buFont typeface="Courier New" panose="02070309020205020404" pitchFamily="49" charset="0"/>
        <a:buChar char="o"/>
        <a:defRPr lang="en-US" sz="1867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750440" indent="-296326" algn="l" defTabSz="1219170" rtl="0" eaLnBrk="1" latinLnBrk="0" hangingPunct="1">
        <a:lnSpc>
          <a:spcPct val="95000"/>
        </a:lnSpc>
        <a:spcBef>
          <a:spcPts val="0"/>
        </a:spcBef>
        <a:spcAft>
          <a:spcPts val="1067"/>
        </a:spcAft>
        <a:buFontTx/>
        <a:buChar char="‒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8.xml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B87C6FA-4067-4B2D-AE06-BC053878D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465" y="3737490"/>
            <a:ext cx="5715233" cy="584775"/>
          </a:xfrm>
        </p:spPr>
        <p:txBody>
          <a:bodyPr/>
          <a:lstStyle/>
          <a:p>
            <a:r>
              <a:rPr lang="en-US" dirty="0"/>
              <a:t>Working slides for breakouts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B11899-A285-40B0-BFE7-7F7AFD9BCE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Hypothesis Development Canvas Workshop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709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5B1BFA-95EC-4154-8951-8C4584D8CF05}"/>
              </a:ext>
            </a:extLst>
          </p:cNvPr>
          <p:cNvSpPr/>
          <p:nvPr/>
        </p:nvSpPr>
        <p:spPr>
          <a:xfrm>
            <a:off x="746870" y="646332"/>
            <a:ext cx="8005234" cy="5642088"/>
          </a:xfrm>
          <a:prstGeom prst="rect">
            <a:avLst/>
          </a:prstGeom>
          <a:noFill/>
          <a:ln w="12700" cap="flat" cmpd="sng" algn="ctr">
            <a:solidFill>
              <a:srgbClr val="444444"/>
            </a:solidFill>
            <a:prstDash val="solid"/>
          </a:ln>
          <a:effectLst/>
        </p:spPr>
        <p:txBody>
          <a:bodyPr rtlCol="0" anchor="ctr"/>
          <a:lstStyle/>
          <a:p>
            <a:pPr algn="ctr" defTabSz="342892">
              <a:defRPr/>
            </a:pPr>
            <a:endParaRPr lang="en-US" sz="4400" kern="0">
              <a:solidFill>
                <a:srgbClr val="444444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51F550-C873-4A19-AD98-5D6F6D0A4528}"/>
              </a:ext>
            </a:extLst>
          </p:cNvPr>
          <p:cNvSpPr txBox="1"/>
          <p:nvPr/>
        </p:nvSpPr>
        <p:spPr>
          <a:xfrm>
            <a:off x="2422460" y="0"/>
            <a:ext cx="5825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892">
              <a:defRPr/>
            </a:pPr>
            <a:r>
              <a:rPr lang="en-US" sz="3600" kern="0" dirty="0">
                <a:solidFill>
                  <a:srgbClr val="000000"/>
                </a:solidFill>
              </a:rPr>
              <a:t>Prioritize Use Cases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C0DEEB-1450-42F7-A381-E470B18121C9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>
          <a:xfrm>
            <a:off x="746870" y="3467376"/>
            <a:ext cx="8005234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100B47-5429-4060-BE40-C14358002317}"/>
              </a:ext>
            </a:extLst>
          </p:cNvPr>
          <p:cNvCxnSpPr>
            <a:cxnSpLocks/>
            <a:stCxn id="2" idx="0"/>
            <a:endCxn id="2" idx="2"/>
          </p:cNvCxnSpPr>
          <p:nvPr/>
        </p:nvCxnSpPr>
        <p:spPr>
          <a:xfrm>
            <a:off x="4749487" y="646332"/>
            <a:ext cx="0" cy="564208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F76EDD-82F1-4F9B-B099-3C8D17C5C154}"/>
              </a:ext>
            </a:extLst>
          </p:cNvPr>
          <p:cNvCxnSpPr>
            <a:cxnSpLocks/>
          </p:cNvCxnSpPr>
          <p:nvPr/>
        </p:nvCxnSpPr>
        <p:spPr>
          <a:xfrm>
            <a:off x="830425" y="6562234"/>
            <a:ext cx="8042988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FA1C22E-7A99-4D35-AFB7-0B852E67DD44}"/>
              </a:ext>
            </a:extLst>
          </p:cNvPr>
          <p:cNvSpPr txBox="1"/>
          <p:nvPr/>
        </p:nvSpPr>
        <p:spPr>
          <a:xfrm>
            <a:off x="4180115" y="6365364"/>
            <a:ext cx="1657350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342892">
              <a:defRPr/>
            </a:pPr>
            <a:r>
              <a:rPr lang="en-US" sz="2000" kern="0" dirty="0">
                <a:solidFill>
                  <a:srgbClr val="000000"/>
                </a:solidFill>
              </a:rPr>
              <a:t>Feasibility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B2BFAF-8231-4167-AD9E-8DA3BF6EF2AF}"/>
              </a:ext>
            </a:extLst>
          </p:cNvPr>
          <p:cNvCxnSpPr>
            <a:cxnSpLocks/>
          </p:cNvCxnSpPr>
          <p:nvPr/>
        </p:nvCxnSpPr>
        <p:spPr>
          <a:xfrm flipV="1">
            <a:off x="546814" y="646331"/>
            <a:ext cx="0" cy="571584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69DAAA7-29AE-411F-AFC0-DED99A512208}"/>
              </a:ext>
            </a:extLst>
          </p:cNvPr>
          <p:cNvSpPr txBox="1"/>
          <p:nvPr/>
        </p:nvSpPr>
        <p:spPr>
          <a:xfrm rot="16200000">
            <a:off x="-203241" y="3018167"/>
            <a:ext cx="1500111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342892">
              <a:defRPr/>
            </a:pPr>
            <a:r>
              <a:rPr lang="en-US" sz="2000" kern="0" dirty="0">
                <a:solidFill>
                  <a:srgbClr val="000000"/>
                </a:solidFill>
              </a:rPr>
              <a:t>Bus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4E08DD-BB93-4A2B-90F4-B1EA85102C7D}"/>
              </a:ext>
            </a:extLst>
          </p:cNvPr>
          <p:cNvSpPr txBox="1"/>
          <p:nvPr/>
        </p:nvSpPr>
        <p:spPr>
          <a:xfrm>
            <a:off x="73205" y="6365364"/>
            <a:ext cx="101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892">
              <a:defRPr/>
            </a:pPr>
            <a:r>
              <a:rPr lang="en-US" sz="2000" kern="0" dirty="0">
                <a:solidFill>
                  <a:srgbClr val="000000"/>
                </a:solidFill>
              </a:rPr>
              <a:t>Lo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2D0DC-B104-47CE-8833-0518671195C9}"/>
              </a:ext>
            </a:extLst>
          </p:cNvPr>
          <p:cNvSpPr txBox="1"/>
          <p:nvPr/>
        </p:nvSpPr>
        <p:spPr>
          <a:xfrm>
            <a:off x="8684466" y="6362179"/>
            <a:ext cx="888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892">
              <a:defRPr/>
            </a:pPr>
            <a:r>
              <a:rPr lang="en-US" sz="2000" kern="0" dirty="0">
                <a:solidFill>
                  <a:srgbClr val="000000"/>
                </a:solidFill>
              </a:rPr>
              <a:t>Hi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F695AC-0C61-4C16-BD00-EB0502810325}"/>
              </a:ext>
            </a:extLst>
          </p:cNvPr>
          <p:cNvSpPr txBox="1"/>
          <p:nvPr/>
        </p:nvSpPr>
        <p:spPr>
          <a:xfrm>
            <a:off x="314327" y="323165"/>
            <a:ext cx="533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892">
              <a:defRPr/>
            </a:pPr>
            <a:r>
              <a:rPr lang="en-US" sz="2000" kern="0" dirty="0">
                <a:solidFill>
                  <a:srgbClr val="000000"/>
                </a:solidFill>
              </a:rPr>
              <a:t>Hi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43CF13-3A48-4844-9D45-E935CCE5C069}"/>
              </a:ext>
            </a:extLst>
          </p:cNvPr>
          <p:cNvSpPr txBox="1"/>
          <p:nvPr/>
        </p:nvSpPr>
        <p:spPr>
          <a:xfrm>
            <a:off x="9041363" y="2891119"/>
            <a:ext cx="2939143" cy="3397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1600" dirty="0"/>
              <a:t>Write use cases here </a:t>
            </a:r>
            <a:r>
              <a:rPr lang="en-US" sz="1600" dirty="0" err="1"/>
              <a:t>eg</a:t>
            </a:r>
            <a:r>
              <a:rPr lang="en-US" sz="1600" dirty="0"/>
              <a:t> Reduce cost per average meal by X%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/>
              <a:t>Use Case B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/>
              <a:t>Use Case C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/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0D3EB89-699B-40BB-B924-35A6A4CEC918}"/>
              </a:ext>
            </a:extLst>
          </p:cNvPr>
          <p:cNvSpPr/>
          <p:nvPr/>
        </p:nvSpPr>
        <p:spPr>
          <a:xfrm>
            <a:off x="1842243" y="2128017"/>
            <a:ext cx="509072" cy="419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10D4D1-7262-4F2D-8AC5-D92474E0706D}"/>
              </a:ext>
            </a:extLst>
          </p:cNvPr>
          <p:cNvSpPr/>
          <p:nvPr/>
        </p:nvSpPr>
        <p:spPr>
          <a:xfrm>
            <a:off x="3475100" y="1654851"/>
            <a:ext cx="509072" cy="419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37F04B-9321-4718-A2A2-83C8E451E5C9}"/>
              </a:ext>
            </a:extLst>
          </p:cNvPr>
          <p:cNvSpPr/>
          <p:nvPr/>
        </p:nvSpPr>
        <p:spPr>
          <a:xfrm>
            <a:off x="5987188" y="2258555"/>
            <a:ext cx="509072" cy="419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8D92B4E-80AE-4ED3-ADDA-521D96D37397}"/>
              </a:ext>
            </a:extLst>
          </p:cNvPr>
          <p:cNvSpPr/>
          <p:nvPr/>
        </p:nvSpPr>
        <p:spPr>
          <a:xfrm>
            <a:off x="5732437" y="4387405"/>
            <a:ext cx="509072" cy="419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700952B-BE2B-4500-BAFF-83130F1F8A9B}"/>
              </a:ext>
            </a:extLst>
          </p:cNvPr>
          <p:cNvSpPr txBox="1"/>
          <p:nvPr/>
        </p:nvSpPr>
        <p:spPr>
          <a:xfrm>
            <a:off x="8952159" y="2550084"/>
            <a:ext cx="237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36EBAE-AD55-4F6E-935D-ABF93B2C104C}"/>
              </a:ext>
            </a:extLst>
          </p:cNvPr>
          <p:cNvSpPr txBox="1"/>
          <p:nvPr/>
        </p:nvSpPr>
        <p:spPr>
          <a:xfrm>
            <a:off x="8873413" y="6063236"/>
            <a:ext cx="22204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892">
              <a:buClr>
                <a:srgbClr val="007DB8"/>
              </a:buClr>
              <a:defRPr/>
            </a:pPr>
            <a:r>
              <a:rPr lang="en-US" sz="1050" kern="0" dirty="0">
                <a:solidFill>
                  <a:srgbClr val="000000"/>
                </a:solidFill>
              </a:rPr>
              <a:t>Format:  [Verb] [Metric] [by X%]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307C99-BDBE-46A6-A35E-23379A7B59BB}"/>
              </a:ext>
            </a:extLst>
          </p:cNvPr>
          <p:cNvSpPr txBox="1"/>
          <p:nvPr/>
        </p:nvSpPr>
        <p:spPr>
          <a:xfrm>
            <a:off x="8827357" y="120749"/>
            <a:ext cx="33571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Step 1:</a:t>
            </a:r>
            <a:r>
              <a:rPr lang="en-US" sz="1400" dirty="0">
                <a:solidFill>
                  <a:schemeClr val="accent1"/>
                </a:solidFill>
              </a:rPr>
              <a:t> Copy the use cases from previous exercise into the box below.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Step 2: </a:t>
            </a:r>
            <a:r>
              <a:rPr lang="en-US" sz="1400" dirty="0">
                <a:solidFill>
                  <a:schemeClr val="accent1"/>
                </a:solidFill>
              </a:rPr>
              <a:t>Discuss as a group the relative positioning of each use case on the grid. This should be an interactive process. In the real world – business stakeholders must be part of this process.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Step 3:</a:t>
            </a:r>
            <a:r>
              <a:rPr lang="en-US" sz="1400" dirty="0">
                <a:solidFill>
                  <a:schemeClr val="accent1"/>
                </a:solidFill>
              </a:rPr>
              <a:t> Agree as a team the initial use case for the project (</a:t>
            </a:r>
            <a:r>
              <a:rPr lang="en-US" sz="1400" dirty="0" err="1">
                <a:solidFill>
                  <a:schemeClr val="accent1"/>
                </a:solidFill>
              </a:rPr>
              <a:t>ie</a:t>
            </a:r>
            <a:r>
              <a:rPr lang="en-US" sz="1400" dirty="0">
                <a:solidFill>
                  <a:schemeClr val="accent1"/>
                </a:solidFill>
              </a:rPr>
              <a:t> pick one).</a:t>
            </a:r>
            <a:endParaRPr lang="en-US" sz="1400" b="1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83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266DAF-CDC6-45E5-8969-41E1561B2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Breakout 4</a:t>
            </a:r>
            <a:br>
              <a:rPr lang="en-US" dirty="0"/>
            </a:br>
            <a:r>
              <a:rPr lang="en-US" sz="4000" b="0" dirty="0"/>
              <a:t>15 mins</a:t>
            </a:r>
            <a:endParaRPr lang="en-US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721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F896BA-04EC-4E70-83D6-6BB2791BD996}"/>
              </a:ext>
            </a:extLst>
          </p:cNvPr>
          <p:cNvSpPr/>
          <p:nvPr/>
        </p:nvSpPr>
        <p:spPr>
          <a:xfrm>
            <a:off x="1222035" y="2412433"/>
            <a:ext cx="1838131" cy="559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Eg</a:t>
            </a:r>
            <a:r>
              <a:rPr lang="en-US" sz="1050" dirty="0">
                <a:solidFill>
                  <a:schemeClr val="tx1"/>
                </a:solidFill>
              </a:rPr>
              <a:t> Population near shops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BBD03-62E1-4067-AB86-87854D141A84}"/>
              </a:ext>
            </a:extLst>
          </p:cNvPr>
          <p:cNvSpPr txBox="1"/>
          <p:nvPr/>
        </p:nvSpPr>
        <p:spPr>
          <a:xfrm>
            <a:off x="4217434" y="74646"/>
            <a:ext cx="6839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Brainstorm data sources and variables / dimensions</a:t>
            </a:r>
            <a:br>
              <a:rPr lang="en-US" sz="2400" dirty="0"/>
            </a:br>
            <a:r>
              <a:rPr lang="en-US" sz="2400" dirty="0"/>
              <a:t>(for initial use case)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F3C5C1-B341-4135-A118-C3C9CDCAFEB9}"/>
              </a:ext>
            </a:extLst>
          </p:cNvPr>
          <p:cNvSpPr txBox="1"/>
          <p:nvPr/>
        </p:nvSpPr>
        <p:spPr>
          <a:xfrm>
            <a:off x="239880" y="74646"/>
            <a:ext cx="33571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Step 1:</a:t>
            </a:r>
            <a:r>
              <a:rPr lang="en-US" sz="1400" dirty="0">
                <a:solidFill>
                  <a:schemeClr val="accent1"/>
                </a:solidFill>
              </a:rPr>
              <a:t> Copy the initial use case to this slide (overwrite the example).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Step 2: </a:t>
            </a:r>
            <a:r>
              <a:rPr lang="en-US" sz="1400" dirty="0">
                <a:solidFill>
                  <a:schemeClr val="accent1"/>
                </a:solidFill>
              </a:rPr>
              <a:t>Brainstorm the data sources which MIGHT enable you to predict this outcome. Aim for at least 15.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0A8C52-CDDC-4DF7-9145-6223E36FF877}"/>
              </a:ext>
            </a:extLst>
          </p:cNvPr>
          <p:cNvSpPr/>
          <p:nvPr/>
        </p:nvSpPr>
        <p:spPr>
          <a:xfrm>
            <a:off x="545667" y="1429665"/>
            <a:ext cx="539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Initial use case </a:t>
            </a:r>
            <a:r>
              <a:rPr lang="en-US" dirty="0" err="1"/>
              <a:t>eg</a:t>
            </a:r>
            <a:r>
              <a:rPr lang="en-US" dirty="0"/>
              <a:t> “Attract X new customers per month”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57A524-A433-46E2-96DC-341015AA79EE}"/>
              </a:ext>
            </a:extLst>
          </p:cNvPr>
          <p:cNvSpPr/>
          <p:nvPr/>
        </p:nvSpPr>
        <p:spPr>
          <a:xfrm>
            <a:off x="1758883" y="3585705"/>
            <a:ext cx="1838131" cy="559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Eg</a:t>
            </a:r>
            <a:r>
              <a:rPr lang="en-US" sz="1050" dirty="0">
                <a:solidFill>
                  <a:schemeClr val="tx1"/>
                </a:solidFill>
              </a:rPr>
              <a:t> shop locations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90A729-FE4B-4EDF-9073-A72ACDE42416}"/>
              </a:ext>
            </a:extLst>
          </p:cNvPr>
          <p:cNvSpPr/>
          <p:nvPr/>
        </p:nvSpPr>
        <p:spPr>
          <a:xfrm>
            <a:off x="1939578" y="4499168"/>
            <a:ext cx="1838131" cy="559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528EE6-64A0-4127-A5C0-AF2ACE1054A7}"/>
              </a:ext>
            </a:extLst>
          </p:cNvPr>
          <p:cNvSpPr/>
          <p:nvPr/>
        </p:nvSpPr>
        <p:spPr>
          <a:xfrm>
            <a:off x="4044446" y="3939332"/>
            <a:ext cx="1838131" cy="559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DCE499-BC2C-4007-85CC-5EC119D9101D}"/>
              </a:ext>
            </a:extLst>
          </p:cNvPr>
          <p:cNvSpPr/>
          <p:nvPr/>
        </p:nvSpPr>
        <p:spPr>
          <a:xfrm>
            <a:off x="4098051" y="5026513"/>
            <a:ext cx="1838131" cy="559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C636BF-EF56-47B8-8E04-A03468056053}"/>
              </a:ext>
            </a:extLst>
          </p:cNvPr>
          <p:cNvSpPr/>
          <p:nvPr/>
        </p:nvSpPr>
        <p:spPr>
          <a:xfrm>
            <a:off x="4217435" y="2835906"/>
            <a:ext cx="1838131" cy="559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F19288-62A7-448F-B6C4-9235FB98683B}"/>
              </a:ext>
            </a:extLst>
          </p:cNvPr>
          <p:cNvSpPr/>
          <p:nvPr/>
        </p:nvSpPr>
        <p:spPr>
          <a:xfrm>
            <a:off x="6330009" y="4460313"/>
            <a:ext cx="1838131" cy="559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2F9F15-462A-4794-B4B8-F6A96C567D16}"/>
              </a:ext>
            </a:extLst>
          </p:cNvPr>
          <p:cNvSpPr/>
          <p:nvPr/>
        </p:nvSpPr>
        <p:spPr>
          <a:xfrm>
            <a:off x="6255820" y="5586349"/>
            <a:ext cx="1838131" cy="559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F9BBF7-7840-4651-951D-F5D7225E4528}"/>
              </a:ext>
            </a:extLst>
          </p:cNvPr>
          <p:cNvSpPr/>
          <p:nvPr/>
        </p:nvSpPr>
        <p:spPr>
          <a:xfrm>
            <a:off x="6551655" y="3305787"/>
            <a:ext cx="1838131" cy="559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D2A408-D092-45DF-AC63-6F3F8F284905}"/>
              </a:ext>
            </a:extLst>
          </p:cNvPr>
          <p:cNvSpPr/>
          <p:nvPr/>
        </p:nvSpPr>
        <p:spPr>
          <a:xfrm>
            <a:off x="1020512" y="5579219"/>
            <a:ext cx="1838131" cy="559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EA693E-8028-4290-96D3-E6A53C3067A2}"/>
              </a:ext>
            </a:extLst>
          </p:cNvPr>
          <p:cNvSpPr txBox="1"/>
          <p:nvPr/>
        </p:nvSpPr>
        <p:spPr>
          <a:xfrm>
            <a:off x="7130109" y="6119336"/>
            <a:ext cx="5061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Note:</a:t>
            </a:r>
            <a:r>
              <a:rPr lang="en-US" sz="1400" dirty="0">
                <a:solidFill>
                  <a:schemeClr val="accent1"/>
                </a:solidFill>
              </a:rPr>
              <a:t> You will need to differentiate data sources vs variables later. </a:t>
            </a:r>
            <a:r>
              <a:rPr lang="en-US" sz="1400" dirty="0" err="1">
                <a:solidFill>
                  <a:schemeClr val="accent1"/>
                </a:solidFill>
              </a:rPr>
              <a:t>Ie</a:t>
            </a:r>
            <a:r>
              <a:rPr lang="en-US" sz="1400" dirty="0">
                <a:solidFill>
                  <a:schemeClr val="accent1"/>
                </a:solidFill>
              </a:rPr>
              <a:t>, data source might be government census data, a variable might be population within 5 miles of a store.</a:t>
            </a:r>
            <a:endParaRPr lang="en-US" sz="1400" b="1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4963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A8B0-C904-4874-9BBD-DBE6285FE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Part III:  Steps 6, 7 and 8</a:t>
            </a:r>
            <a:br>
              <a:rPr lang="en-US"/>
            </a:b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923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1305B-2B92-421F-AED5-BC041E1A2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Breakout 5</a:t>
            </a:r>
            <a:br>
              <a:rPr lang="en-US" dirty="0"/>
            </a:br>
            <a:r>
              <a:rPr lang="en-US" sz="4000" b="0" dirty="0"/>
              <a:t>15 mins</a:t>
            </a:r>
            <a:endParaRPr lang="en-US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373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F896BA-04EC-4E70-83D6-6BB2791BD996}"/>
              </a:ext>
            </a:extLst>
          </p:cNvPr>
          <p:cNvSpPr/>
          <p:nvPr/>
        </p:nvSpPr>
        <p:spPr>
          <a:xfrm>
            <a:off x="177281" y="5514391"/>
            <a:ext cx="1838131" cy="559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???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550056-0A33-420F-8C67-4AB2E13F5A5A}"/>
              </a:ext>
            </a:extLst>
          </p:cNvPr>
          <p:cNvSpPr/>
          <p:nvPr/>
        </p:nvSpPr>
        <p:spPr>
          <a:xfrm>
            <a:off x="177281" y="6148873"/>
            <a:ext cx="1838131" cy="559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???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BBD03-62E1-4067-AB86-87854D141A84}"/>
              </a:ext>
            </a:extLst>
          </p:cNvPr>
          <p:cNvSpPr txBox="1"/>
          <p:nvPr/>
        </p:nvSpPr>
        <p:spPr>
          <a:xfrm>
            <a:off x="4217435" y="74646"/>
            <a:ext cx="5495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 Data Sources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479C59-3AE2-4665-88CD-7EA68C8E5FC0}"/>
              </a:ext>
            </a:extLst>
          </p:cNvPr>
          <p:cNvCxnSpPr/>
          <p:nvPr/>
        </p:nvCxnSpPr>
        <p:spPr>
          <a:xfrm flipV="1">
            <a:off x="449956" y="4541880"/>
            <a:ext cx="342777" cy="79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D15D39-1028-405D-8538-EEDCA04290C9}"/>
              </a:ext>
            </a:extLst>
          </p:cNvPr>
          <p:cNvCxnSpPr>
            <a:cxnSpLocks/>
          </p:cNvCxnSpPr>
          <p:nvPr/>
        </p:nvCxnSpPr>
        <p:spPr>
          <a:xfrm flipV="1">
            <a:off x="2366545" y="3769895"/>
            <a:ext cx="4317567" cy="237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0077BD-B356-4722-8422-34911FD51D6C}"/>
              </a:ext>
            </a:extLst>
          </p:cNvPr>
          <p:cNvCxnSpPr>
            <a:cxnSpLocks/>
          </p:cNvCxnSpPr>
          <p:nvPr/>
        </p:nvCxnSpPr>
        <p:spPr>
          <a:xfrm flipV="1">
            <a:off x="2366545" y="5951621"/>
            <a:ext cx="2895266" cy="36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15156C-492C-4DC7-BB16-922CCE6C6F27}"/>
              </a:ext>
            </a:extLst>
          </p:cNvPr>
          <p:cNvSpPr txBox="1"/>
          <p:nvPr/>
        </p:nvSpPr>
        <p:spPr>
          <a:xfrm>
            <a:off x="1339901" y="1427184"/>
            <a:ext cx="3129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1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eg</a:t>
            </a:r>
            <a:r>
              <a:rPr lang="en-US" dirty="0"/>
              <a:t> Local Economic Value Score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32963B-50B3-4A09-A695-15C5F56AC3A7}"/>
              </a:ext>
            </a:extLst>
          </p:cNvPr>
          <p:cNvSpPr txBox="1"/>
          <p:nvPr/>
        </p:nvSpPr>
        <p:spPr>
          <a:xfrm>
            <a:off x="7852987" y="696562"/>
            <a:ext cx="2830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2</a:t>
            </a:r>
            <a:br>
              <a:rPr lang="en-US" dirty="0"/>
            </a:br>
            <a:r>
              <a:rPr lang="en-US" dirty="0" err="1"/>
              <a:t>eg</a:t>
            </a:r>
            <a:r>
              <a:rPr lang="en-US" dirty="0"/>
              <a:t> Local Area Vitality Score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FA139D-CF6D-44B4-9DA5-37C7C64228E3}"/>
              </a:ext>
            </a:extLst>
          </p:cNvPr>
          <p:cNvSpPr txBox="1"/>
          <p:nvPr/>
        </p:nvSpPr>
        <p:spPr>
          <a:xfrm>
            <a:off x="9713165" y="4532395"/>
            <a:ext cx="158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3 Score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882EAED-EAB8-441B-A007-0F9B81199BDA}"/>
              </a:ext>
            </a:extLst>
          </p:cNvPr>
          <p:cNvSpPr/>
          <p:nvPr/>
        </p:nvSpPr>
        <p:spPr>
          <a:xfrm>
            <a:off x="288684" y="1150185"/>
            <a:ext cx="4724936" cy="4159752"/>
          </a:xfrm>
          <a:custGeom>
            <a:avLst/>
            <a:gdLst>
              <a:gd name="connsiteX0" fmla="*/ 1411779 w 4724936"/>
              <a:gd name="connsiteY0" fmla="*/ 176463 h 4604084"/>
              <a:gd name="connsiteX1" fmla="*/ 1203232 w 4724936"/>
              <a:gd name="connsiteY1" fmla="*/ 192505 h 4604084"/>
              <a:gd name="connsiteX2" fmla="*/ 1026769 w 4724936"/>
              <a:gd name="connsiteY2" fmla="*/ 240631 h 4604084"/>
              <a:gd name="connsiteX3" fmla="*/ 898432 w 4724936"/>
              <a:gd name="connsiteY3" fmla="*/ 304800 h 4604084"/>
              <a:gd name="connsiteX4" fmla="*/ 754053 w 4724936"/>
              <a:gd name="connsiteY4" fmla="*/ 401052 h 4604084"/>
              <a:gd name="connsiteX5" fmla="*/ 705927 w 4724936"/>
              <a:gd name="connsiteY5" fmla="*/ 433136 h 4604084"/>
              <a:gd name="connsiteX6" fmla="*/ 625716 w 4724936"/>
              <a:gd name="connsiteY6" fmla="*/ 497305 h 4604084"/>
              <a:gd name="connsiteX7" fmla="*/ 529463 w 4724936"/>
              <a:gd name="connsiteY7" fmla="*/ 577515 h 4604084"/>
              <a:gd name="connsiteX8" fmla="*/ 465295 w 4724936"/>
              <a:gd name="connsiteY8" fmla="*/ 673768 h 4604084"/>
              <a:gd name="connsiteX9" fmla="*/ 433211 w 4724936"/>
              <a:gd name="connsiteY9" fmla="*/ 721894 h 4604084"/>
              <a:gd name="connsiteX10" fmla="*/ 385084 w 4724936"/>
              <a:gd name="connsiteY10" fmla="*/ 753979 h 4604084"/>
              <a:gd name="connsiteX11" fmla="*/ 320916 w 4724936"/>
              <a:gd name="connsiteY11" fmla="*/ 898358 h 4604084"/>
              <a:gd name="connsiteX12" fmla="*/ 304874 w 4724936"/>
              <a:gd name="connsiteY12" fmla="*/ 946484 h 4604084"/>
              <a:gd name="connsiteX13" fmla="*/ 288832 w 4724936"/>
              <a:gd name="connsiteY13" fmla="*/ 994610 h 4604084"/>
              <a:gd name="connsiteX14" fmla="*/ 256748 w 4724936"/>
              <a:gd name="connsiteY14" fmla="*/ 1042736 h 4604084"/>
              <a:gd name="connsiteX15" fmla="*/ 224663 w 4724936"/>
              <a:gd name="connsiteY15" fmla="*/ 1171073 h 4604084"/>
              <a:gd name="connsiteX16" fmla="*/ 208621 w 4724936"/>
              <a:gd name="connsiteY16" fmla="*/ 1219200 h 4604084"/>
              <a:gd name="connsiteX17" fmla="*/ 192579 w 4724936"/>
              <a:gd name="connsiteY17" fmla="*/ 1299410 h 4604084"/>
              <a:gd name="connsiteX18" fmla="*/ 160495 w 4724936"/>
              <a:gd name="connsiteY18" fmla="*/ 1395663 h 4604084"/>
              <a:gd name="connsiteX19" fmla="*/ 96327 w 4724936"/>
              <a:gd name="connsiteY19" fmla="*/ 1588168 h 4604084"/>
              <a:gd name="connsiteX20" fmla="*/ 64242 w 4724936"/>
              <a:gd name="connsiteY20" fmla="*/ 1716505 h 4604084"/>
              <a:gd name="connsiteX21" fmla="*/ 32158 w 4724936"/>
              <a:gd name="connsiteY21" fmla="*/ 1844842 h 4604084"/>
              <a:gd name="connsiteX22" fmla="*/ 16116 w 4724936"/>
              <a:gd name="connsiteY22" fmla="*/ 2037347 h 4604084"/>
              <a:gd name="connsiteX23" fmla="*/ 74 w 4724936"/>
              <a:gd name="connsiteY23" fmla="*/ 2181726 h 4604084"/>
              <a:gd name="connsiteX24" fmla="*/ 16116 w 4724936"/>
              <a:gd name="connsiteY24" fmla="*/ 2999873 h 4604084"/>
              <a:gd name="connsiteX25" fmla="*/ 64242 w 4724936"/>
              <a:gd name="connsiteY25" fmla="*/ 3144252 h 4604084"/>
              <a:gd name="connsiteX26" fmla="*/ 160495 w 4724936"/>
              <a:gd name="connsiteY26" fmla="*/ 3320715 h 4604084"/>
              <a:gd name="connsiteX27" fmla="*/ 176537 w 4724936"/>
              <a:gd name="connsiteY27" fmla="*/ 3368842 h 4604084"/>
              <a:gd name="connsiteX28" fmla="*/ 224663 w 4724936"/>
              <a:gd name="connsiteY28" fmla="*/ 3400926 h 4604084"/>
              <a:gd name="connsiteX29" fmla="*/ 256748 w 4724936"/>
              <a:gd name="connsiteY29" fmla="*/ 3449052 h 4604084"/>
              <a:gd name="connsiteX30" fmla="*/ 320916 w 4724936"/>
              <a:gd name="connsiteY30" fmla="*/ 3529263 h 4604084"/>
              <a:gd name="connsiteX31" fmla="*/ 353000 w 4724936"/>
              <a:gd name="connsiteY31" fmla="*/ 3577389 h 4604084"/>
              <a:gd name="connsiteX32" fmla="*/ 497379 w 4724936"/>
              <a:gd name="connsiteY32" fmla="*/ 3705726 h 4604084"/>
              <a:gd name="connsiteX33" fmla="*/ 545505 w 4724936"/>
              <a:gd name="connsiteY33" fmla="*/ 3753852 h 4604084"/>
              <a:gd name="connsiteX34" fmla="*/ 593632 w 4724936"/>
              <a:gd name="connsiteY34" fmla="*/ 3785936 h 4604084"/>
              <a:gd name="connsiteX35" fmla="*/ 625716 w 4724936"/>
              <a:gd name="connsiteY35" fmla="*/ 3818021 h 4604084"/>
              <a:gd name="connsiteX36" fmla="*/ 673842 w 4724936"/>
              <a:gd name="connsiteY36" fmla="*/ 3834063 h 4604084"/>
              <a:gd name="connsiteX37" fmla="*/ 705927 w 4724936"/>
              <a:gd name="connsiteY37" fmla="*/ 3866147 h 4604084"/>
              <a:gd name="connsiteX38" fmla="*/ 802179 w 4724936"/>
              <a:gd name="connsiteY38" fmla="*/ 3930315 h 4604084"/>
              <a:gd name="connsiteX39" fmla="*/ 850305 w 4724936"/>
              <a:gd name="connsiteY39" fmla="*/ 3978442 h 4604084"/>
              <a:gd name="connsiteX40" fmla="*/ 914474 w 4724936"/>
              <a:gd name="connsiteY40" fmla="*/ 4010526 h 4604084"/>
              <a:gd name="connsiteX41" fmla="*/ 1042811 w 4724936"/>
              <a:gd name="connsiteY41" fmla="*/ 4090736 h 4604084"/>
              <a:gd name="connsiteX42" fmla="*/ 1090937 w 4724936"/>
              <a:gd name="connsiteY42" fmla="*/ 4138863 h 4604084"/>
              <a:gd name="connsiteX43" fmla="*/ 1203232 w 4724936"/>
              <a:gd name="connsiteY43" fmla="*/ 4203031 h 4604084"/>
              <a:gd name="connsiteX44" fmla="*/ 1299484 w 4724936"/>
              <a:gd name="connsiteY44" fmla="*/ 4267200 h 4604084"/>
              <a:gd name="connsiteX45" fmla="*/ 1347611 w 4724936"/>
              <a:gd name="connsiteY45" fmla="*/ 4299284 h 4604084"/>
              <a:gd name="connsiteX46" fmla="*/ 1443863 w 4724936"/>
              <a:gd name="connsiteY46" fmla="*/ 4331368 h 4604084"/>
              <a:gd name="connsiteX47" fmla="*/ 1491990 w 4724936"/>
              <a:gd name="connsiteY47" fmla="*/ 4347410 h 4604084"/>
              <a:gd name="connsiteX48" fmla="*/ 1540116 w 4724936"/>
              <a:gd name="connsiteY48" fmla="*/ 4379494 h 4604084"/>
              <a:gd name="connsiteX49" fmla="*/ 1668453 w 4724936"/>
              <a:gd name="connsiteY49" fmla="*/ 4411579 h 4604084"/>
              <a:gd name="connsiteX50" fmla="*/ 1860958 w 4724936"/>
              <a:gd name="connsiteY50" fmla="*/ 4459705 h 4604084"/>
              <a:gd name="connsiteX51" fmla="*/ 2021379 w 4724936"/>
              <a:gd name="connsiteY51" fmla="*/ 4507831 h 4604084"/>
              <a:gd name="connsiteX52" fmla="*/ 2149716 w 4724936"/>
              <a:gd name="connsiteY52" fmla="*/ 4539915 h 4604084"/>
              <a:gd name="connsiteX53" fmla="*/ 2310137 w 4724936"/>
              <a:gd name="connsiteY53" fmla="*/ 4555958 h 4604084"/>
              <a:gd name="connsiteX54" fmla="*/ 2374305 w 4724936"/>
              <a:gd name="connsiteY54" fmla="*/ 4572000 h 4604084"/>
              <a:gd name="connsiteX55" fmla="*/ 2550769 w 4724936"/>
              <a:gd name="connsiteY55" fmla="*/ 4604084 h 4604084"/>
              <a:gd name="connsiteX56" fmla="*/ 3192453 w 4724936"/>
              <a:gd name="connsiteY56" fmla="*/ 4588042 h 4604084"/>
              <a:gd name="connsiteX57" fmla="*/ 3240579 w 4724936"/>
              <a:gd name="connsiteY57" fmla="*/ 4572000 h 4604084"/>
              <a:gd name="connsiteX58" fmla="*/ 3465169 w 4724936"/>
              <a:gd name="connsiteY58" fmla="*/ 4507831 h 4604084"/>
              <a:gd name="connsiteX59" fmla="*/ 3529337 w 4724936"/>
              <a:gd name="connsiteY59" fmla="*/ 4475747 h 4604084"/>
              <a:gd name="connsiteX60" fmla="*/ 3657674 w 4724936"/>
              <a:gd name="connsiteY60" fmla="*/ 4443663 h 4604084"/>
              <a:gd name="connsiteX61" fmla="*/ 3705800 w 4724936"/>
              <a:gd name="connsiteY61" fmla="*/ 4427621 h 4604084"/>
              <a:gd name="connsiteX62" fmla="*/ 3786011 w 4724936"/>
              <a:gd name="connsiteY62" fmla="*/ 4363452 h 4604084"/>
              <a:gd name="connsiteX63" fmla="*/ 3850179 w 4724936"/>
              <a:gd name="connsiteY63" fmla="*/ 4347410 h 4604084"/>
              <a:gd name="connsiteX64" fmla="*/ 3994558 w 4724936"/>
              <a:gd name="connsiteY64" fmla="*/ 4235115 h 4604084"/>
              <a:gd name="connsiteX65" fmla="*/ 4106853 w 4724936"/>
              <a:gd name="connsiteY65" fmla="*/ 4138863 h 4604084"/>
              <a:gd name="connsiteX66" fmla="*/ 4138937 w 4724936"/>
              <a:gd name="connsiteY66" fmla="*/ 4090736 h 4604084"/>
              <a:gd name="connsiteX67" fmla="*/ 4219148 w 4724936"/>
              <a:gd name="connsiteY67" fmla="*/ 4010526 h 4604084"/>
              <a:gd name="connsiteX68" fmla="*/ 4331442 w 4724936"/>
              <a:gd name="connsiteY68" fmla="*/ 3850105 h 4604084"/>
              <a:gd name="connsiteX69" fmla="*/ 4347484 w 4724936"/>
              <a:gd name="connsiteY69" fmla="*/ 3801979 h 4604084"/>
              <a:gd name="connsiteX70" fmla="*/ 4379569 w 4724936"/>
              <a:gd name="connsiteY70" fmla="*/ 3769894 h 4604084"/>
              <a:gd name="connsiteX71" fmla="*/ 4427695 w 4724936"/>
              <a:gd name="connsiteY71" fmla="*/ 3705726 h 4604084"/>
              <a:gd name="connsiteX72" fmla="*/ 4459779 w 4724936"/>
              <a:gd name="connsiteY72" fmla="*/ 3593431 h 4604084"/>
              <a:gd name="connsiteX73" fmla="*/ 4507905 w 4724936"/>
              <a:gd name="connsiteY73" fmla="*/ 3497179 h 4604084"/>
              <a:gd name="connsiteX74" fmla="*/ 4523948 w 4724936"/>
              <a:gd name="connsiteY74" fmla="*/ 3368842 h 4604084"/>
              <a:gd name="connsiteX75" fmla="*/ 4556032 w 4724936"/>
              <a:gd name="connsiteY75" fmla="*/ 3304673 h 4604084"/>
              <a:gd name="connsiteX76" fmla="*/ 4588116 w 4724936"/>
              <a:gd name="connsiteY76" fmla="*/ 3176336 h 4604084"/>
              <a:gd name="connsiteX77" fmla="*/ 4604158 w 4724936"/>
              <a:gd name="connsiteY77" fmla="*/ 3112168 h 4604084"/>
              <a:gd name="connsiteX78" fmla="*/ 4620200 w 4724936"/>
              <a:gd name="connsiteY78" fmla="*/ 2999873 h 4604084"/>
              <a:gd name="connsiteX79" fmla="*/ 4652284 w 4724936"/>
              <a:gd name="connsiteY79" fmla="*/ 2935705 h 4604084"/>
              <a:gd name="connsiteX80" fmla="*/ 4668327 w 4724936"/>
              <a:gd name="connsiteY80" fmla="*/ 2775284 h 4604084"/>
              <a:gd name="connsiteX81" fmla="*/ 4700411 w 4724936"/>
              <a:gd name="connsiteY81" fmla="*/ 2662989 h 4604084"/>
              <a:gd name="connsiteX82" fmla="*/ 4700411 w 4724936"/>
              <a:gd name="connsiteY82" fmla="*/ 1700463 h 4604084"/>
              <a:gd name="connsiteX83" fmla="*/ 4684369 w 4724936"/>
              <a:gd name="connsiteY83" fmla="*/ 1636294 h 4604084"/>
              <a:gd name="connsiteX84" fmla="*/ 4668327 w 4724936"/>
              <a:gd name="connsiteY84" fmla="*/ 1459831 h 4604084"/>
              <a:gd name="connsiteX85" fmla="*/ 4652284 w 4724936"/>
              <a:gd name="connsiteY85" fmla="*/ 1395663 h 4604084"/>
              <a:gd name="connsiteX86" fmla="*/ 4620200 w 4724936"/>
              <a:gd name="connsiteY86" fmla="*/ 1187115 h 4604084"/>
              <a:gd name="connsiteX87" fmla="*/ 4556032 w 4724936"/>
              <a:gd name="connsiteY87" fmla="*/ 962526 h 4604084"/>
              <a:gd name="connsiteX88" fmla="*/ 4475821 w 4724936"/>
              <a:gd name="connsiteY88" fmla="*/ 786063 h 4604084"/>
              <a:gd name="connsiteX89" fmla="*/ 4411653 w 4724936"/>
              <a:gd name="connsiteY89" fmla="*/ 689810 h 4604084"/>
              <a:gd name="connsiteX90" fmla="*/ 4363527 w 4724936"/>
              <a:gd name="connsiteY90" fmla="*/ 641684 h 4604084"/>
              <a:gd name="connsiteX91" fmla="*/ 4331442 w 4724936"/>
              <a:gd name="connsiteY91" fmla="*/ 593558 h 4604084"/>
              <a:gd name="connsiteX92" fmla="*/ 4251232 w 4724936"/>
              <a:gd name="connsiteY92" fmla="*/ 529389 h 4604084"/>
              <a:gd name="connsiteX93" fmla="*/ 4203105 w 4724936"/>
              <a:gd name="connsiteY93" fmla="*/ 481263 h 4604084"/>
              <a:gd name="connsiteX94" fmla="*/ 4138937 w 4724936"/>
              <a:gd name="connsiteY94" fmla="*/ 433136 h 4604084"/>
              <a:gd name="connsiteX95" fmla="*/ 4106853 w 4724936"/>
              <a:gd name="connsiteY95" fmla="*/ 385010 h 4604084"/>
              <a:gd name="connsiteX96" fmla="*/ 4042684 w 4724936"/>
              <a:gd name="connsiteY96" fmla="*/ 352926 h 4604084"/>
              <a:gd name="connsiteX97" fmla="*/ 3946432 w 4724936"/>
              <a:gd name="connsiteY97" fmla="*/ 288758 h 4604084"/>
              <a:gd name="connsiteX98" fmla="*/ 3914348 w 4724936"/>
              <a:gd name="connsiteY98" fmla="*/ 256673 h 4604084"/>
              <a:gd name="connsiteX99" fmla="*/ 3866221 w 4724936"/>
              <a:gd name="connsiteY99" fmla="*/ 240631 h 4604084"/>
              <a:gd name="connsiteX100" fmla="*/ 3802053 w 4724936"/>
              <a:gd name="connsiteY100" fmla="*/ 192505 h 4604084"/>
              <a:gd name="connsiteX101" fmla="*/ 3625590 w 4724936"/>
              <a:gd name="connsiteY101" fmla="*/ 112294 h 4604084"/>
              <a:gd name="connsiteX102" fmla="*/ 3593505 w 4724936"/>
              <a:gd name="connsiteY102" fmla="*/ 80210 h 4604084"/>
              <a:gd name="connsiteX103" fmla="*/ 3368916 w 4724936"/>
              <a:gd name="connsiteY103" fmla="*/ 32084 h 4604084"/>
              <a:gd name="connsiteX104" fmla="*/ 3064116 w 4724936"/>
              <a:gd name="connsiteY104" fmla="*/ 0 h 4604084"/>
              <a:gd name="connsiteX105" fmla="*/ 1732621 w 4724936"/>
              <a:gd name="connsiteY105" fmla="*/ 16042 h 4604084"/>
              <a:gd name="connsiteX106" fmla="*/ 1652411 w 4724936"/>
              <a:gd name="connsiteY106" fmla="*/ 32084 h 4604084"/>
              <a:gd name="connsiteX107" fmla="*/ 1508032 w 4724936"/>
              <a:gd name="connsiteY107" fmla="*/ 64168 h 4604084"/>
              <a:gd name="connsiteX108" fmla="*/ 1443863 w 4724936"/>
              <a:gd name="connsiteY108" fmla="*/ 144379 h 4604084"/>
              <a:gd name="connsiteX109" fmla="*/ 1411779 w 4724936"/>
              <a:gd name="connsiteY109" fmla="*/ 176463 h 460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4724936" h="4604084">
                <a:moveTo>
                  <a:pt x="1411779" y="176463"/>
                </a:moveTo>
                <a:cubicBezTo>
                  <a:pt x="1371674" y="184484"/>
                  <a:pt x="1272252" y="182645"/>
                  <a:pt x="1203232" y="192505"/>
                </a:cubicBezTo>
                <a:cubicBezTo>
                  <a:pt x="1139906" y="201551"/>
                  <a:pt x="1085506" y="221052"/>
                  <a:pt x="1026769" y="240631"/>
                </a:cubicBezTo>
                <a:cubicBezTo>
                  <a:pt x="921306" y="346091"/>
                  <a:pt x="1119635" y="157333"/>
                  <a:pt x="898432" y="304800"/>
                </a:cubicBezTo>
                <a:lnTo>
                  <a:pt x="754053" y="401052"/>
                </a:lnTo>
                <a:cubicBezTo>
                  <a:pt x="738011" y="411747"/>
                  <a:pt x="719560" y="419503"/>
                  <a:pt x="705927" y="433136"/>
                </a:cubicBezTo>
                <a:cubicBezTo>
                  <a:pt x="612582" y="526481"/>
                  <a:pt x="747138" y="396120"/>
                  <a:pt x="625716" y="497305"/>
                </a:cubicBezTo>
                <a:cubicBezTo>
                  <a:pt x="502203" y="600233"/>
                  <a:pt x="648948" y="497860"/>
                  <a:pt x="529463" y="577515"/>
                </a:cubicBezTo>
                <a:lnTo>
                  <a:pt x="465295" y="673768"/>
                </a:lnTo>
                <a:cubicBezTo>
                  <a:pt x="454600" y="689810"/>
                  <a:pt x="449253" y="711199"/>
                  <a:pt x="433211" y="721894"/>
                </a:cubicBezTo>
                <a:lnTo>
                  <a:pt x="385084" y="753979"/>
                </a:lnTo>
                <a:cubicBezTo>
                  <a:pt x="334240" y="830245"/>
                  <a:pt x="359097" y="783814"/>
                  <a:pt x="320916" y="898358"/>
                </a:cubicBezTo>
                <a:lnTo>
                  <a:pt x="304874" y="946484"/>
                </a:lnTo>
                <a:cubicBezTo>
                  <a:pt x="299527" y="962526"/>
                  <a:pt x="298212" y="980540"/>
                  <a:pt x="288832" y="994610"/>
                </a:cubicBezTo>
                <a:lnTo>
                  <a:pt x="256748" y="1042736"/>
                </a:lnTo>
                <a:cubicBezTo>
                  <a:pt x="246053" y="1085515"/>
                  <a:pt x="238607" y="1129240"/>
                  <a:pt x="224663" y="1171073"/>
                </a:cubicBezTo>
                <a:cubicBezTo>
                  <a:pt x="219316" y="1187115"/>
                  <a:pt x="212722" y="1202795"/>
                  <a:pt x="208621" y="1219200"/>
                </a:cubicBezTo>
                <a:cubicBezTo>
                  <a:pt x="202008" y="1245652"/>
                  <a:pt x="199753" y="1273105"/>
                  <a:pt x="192579" y="1299410"/>
                </a:cubicBezTo>
                <a:cubicBezTo>
                  <a:pt x="183680" y="1332038"/>
                  <a:pt x="171190" y="1363579"/>
                  <a:pt x="160495" y="1395663"/>
                </a:cubicBezTo>
                <a:lnTo>
                  <a:pt x="96327" y="1588168"/>
                </a:lnTo>
                <a:cubicBezTo>
                  <a:pt x="65657" y="1680175"/>
                  <a:pt x="93281" y="1590666"/>
                  <a:pt x="64242" y="1716505"/>
                </a:cubicBezTo>
                <a:cubicBezTo>
                  <a:pt x="54327" y="1759471"/>
                  <a:pt x="32158" y="1844842"/>
                  <a:pt x="32158" y="1844842"/>
                </a:cubicBezTo>
                <a:cubicBezTo>
                  <a:pt x="26811" y="1909010"/>
                  <a:pt x="22221" y="1973246"/>
                  <a:pt x="16116" y="2037347"/>
                </a:cubicBezTo>
                <a:cubicBezTo>
                  <a:pt x="11525" y="2085551"/>
                  <a:pt x="74" y="2133304"/>
                  <a:pt x="74" y="2181726"/>
                </a:cubicBezTo>
                <a:cubicBezTo>
                  <a:pt x="74" y="2454494"/>
                  <a:pt x="-2028" y="2727709"/>
                  <a:pt x="16116" y="2999873"/>
                </a:cubicBezTo>
                <a:cubicBezTo>
                  <a:pt x="19490" y="3050490"/>
                  <a:pt x="41555" y="3098878"/>
                  <a:pt x="64242" y="3144252"/>
                </a:cubicBezTo>
                <a:cubicBezTo>
                  <a:pt x="137033" y="3289834"/>
                  <a:pt x="101881" y="3232793"/>
                  <a:pt x="160495" y="3320715"/>
                </a:cubicBezTo>
                <a:cubicBezTo>
                  <a:pt x="165842" y="3336757"/>
                  <a:pt x="165973" y="3355637"/>
                  <a:pt x="176537" y="3368842"/>
                </a:cubicBezTo>
                <a:cubicBezTo>
                  <a:pt x="188581" y="3383897"/>
                  <a:pt x="211030" y="3387293"/>
                  <a:pt x="224663" y="3400926"/>
                </a:cubicBezTo>
                <a:cubicBezTo>
                  <a:pt x="238296" y="3414559"/>
                  <a:pt x="246053" y="3433010"/>
                  <a:pt x="256748" y="3449052"/>
                </a:cubicBezTo>
                <a:cubicBezTo>
                  <a:pt x="287978" y="3542745"/>
                  <a:pt x="248354" y="3456701"/>
                  <a:pt x="320916" y="3529263"/>
                </a:cubicBezTo>
                <a:cubicBezTo>
                  <a:pt x="334549" y="3542896"/>
                  <a:pt x="340304" y="3562879"/>
                  <a:pt x="353000" y="3577389"/>
                </a:cubicBezTo>
                <a:cubicBezTo>
                  <a:pt x="452632" y="3691254"/>
                  <a:pt x="402597" y="3624485"/>
                  <a:pt x="497379" y="3705726"/>
                </a:cubicBezTo>
                <a:cubicBezTo>
                  <a:pt x="514604" y="3720490"/>
                  <a:pt x="528076" y="3739328"/>
                  <a:pt x="545505" y="3753852"/>
                </a:cubicBezTo>
                <a:cubicBezTo>
                  <a:pt x="560317" y="3766195"/>
                  <a:pt x="578577" y="3773892"/>
                  <a:pt x="593632" y="3785936"/>
                </a:cubicBezTo>
                <a:cubicBezTo>
                  <a:pt x="605442" y="3795384"/>
                  <a:pt x="612747" y="3810239"/>
                  <a:pt x="625716" y="3818021"/>
                </a:cubicBezTo>
                <a:cubicBezTo>
                  <a:pt x="640216" y="3826721"/>
                  <a:pt x="657800" y="3828716"/>
                  <a:pt x="673842" y="3834063"/>
                </a:cubicBezTo>
                <a:cubicBezTo>
                  <a:pt x="684537" y="3844758"/>
                  <a:pt x="693827" y="3857072"/>
                  <a:pt x="705927" y="3866147"/>
                </a:cubicBezTo>
                <a:cubicBezTo>
                  <a:pt x="736775" y="3889283"/>
                  <a:pt x="774913" y="3903049"/>
                  <a:pt x="802179" y="3930315"/>
                </a:cubicBezTo>
                <a:cubicBezTo>
                  <a:pt x="818221" y="3946357"/>
                  <a:pt x="831844" y="3965255"/>
                  <a:pt x="850305" y="3978442"/>
                </a:cubicBezTo>
                <a:cubicBezTo>
                  <a:pt x="869765" y="3992342"/>
                  <a:pt x="894576" y="3997261"/>
                  <a:pt x="914474" y="4010526"/>
                </a:cubicBezTo>
                <a:cubicBezTo>
                  <a:pt x="1045255" y="4097713"/>
                  <a:pt x="943747" y="4057715"/>
                  <a:pt x="1042811" y="4090736"/>
                </a:cubicBezTo>
                <a:cubicBezTo>
                  <a:pt x="1058853" y="4106778"/>
                  <a:pt x="1073508" y="4124339"/>
                  <a:pt x="1090937" y="4138863"/>
                </a:cubicBezTo>
                <a:cubicBezTo>
                  <a:pt x="1138503" y="4178502"/>
                  <a:pt x="1147193" y="4169408"/>
                  <a:pt x="1203232" y="4203031"/>
                </a:cubicBezTo>
                <a:cubicBezTo>
                  <a:pt x="1236297" y="4222870"/>
                  <a:pt x="1267400" y="4245811"/>
                  <a:pt x="1299484" y="4267200"/>
                </a:cubicBezTo>
                <a:cubicBezTo>
                  <a:pt x="1315526" y="4277895"/>
                  <a:pt x="1329320" y="4293187"/>
                  <a:pt x="1347611" y="4299284"/>
                </a:cubicBezTo>
                <a:lnTo>
                  <a:pt x="1443863" y="4331368"/>
                </a:lnTo>
                <a:lnTo>
                  <a:pt x="1491990" y="4347410"/>
                </a:lnTo>
                <a:cubicBezTo>
                  <a:pt x="1508032" y="4358105"/>
                  <a:pt x="1522871" y="4370872"/>
                  <a:pt x="1540116" y="4379494"/>
                </a:cubicBezTo>
                <a:cubicBezTo>
                  <a:pt x="1579054" y="4398963"/>
                  <a:pt x="1628186" y="4400597"/>
                  <a:pt x="1668453" y="4411579"/>
                </a:cubicBezTo>
                <a:cubicBezTo>
                  <a:pt x="1868188" y="4466053"/>
                  <a:pt x="1661496" y="4426462"/>
                  <a:pt x="1860958" y="4459705"/>
                </a:cubicBezTo>
                <a:cubicBezTo>
                  <a:pt x="1971842" y="4515146"/>
                  <a:pt x="1877569" y="4475873"/>
                  <a:pt x="2021379" y="4507831"/>
                </a:cubicBezTo>
                <a:cubicBezTo>
                  <a:pt x="2142849" y="4534824"/>
                  <a:pt x="1976369" y="4516802"/>
                  <a:pt x="2149716" y="4539915"/>
                </a:cubicBezTo>
                <a:cubicBezTo>
                  <a:pt x="2202985" y="4547018"/>
                  <a:pt x="2256663" y="4550610"/>
                  <a:pt x="2310137" y="4555958"/>
                </a:cubicBezTo>
                <a:cubicBezTo>
                  <a:pt x="2331526" y="4561305"/>
                  <a:pt x="2352613" y="4568056"/>
                  <a:pt x="2374305" y="4572000"/>
                </a:cubicBezTo>
                <a:cubicBezTo>
                  <a:pt x="2585071" y="4610321"/>
                  <a:pt x="2405226" y="4567699"/>
                  <a:pt x="2550769" y="4604084"/>
                </a:cubicBezTo>
                <a:cubicBezTo>
                  <a:pt x="2764664" y="4598737"/>
                  <a:pt x="2978723" y="4597983"/>
                  <a:pt x="3192453" y="4588042"/>
                </a:cubicBezTo>
                <a:cubicBezTo>
                  <a:pt x="3209344" y="4587256"/>
                  <a:pt x="3224174" y="4576101"/>
                  <a:pt x="3240579" y="4572000"/>
                </a:cubicBezTo>
                <a:cubicBezTo>
                  <a:pt x="3335525" y="4548264"/>
                  <a:pt x="3360059" y="4560386"/>
                  <a:pt x="3465169" y="4507831"/>
                </a:cubicBezTo>
                <a:cubicBezTo>
                  <a:pt x="3486558" y="4497136"/>
                  <a:pt x="3507357" y="4485167"/>
                  <a:pt x="3529337" y="4475747"/>
                </a:cubicBezTo>
                <a:cubicBezTo>
                  <a:pt x="3580675" y="4453745"/>
                  <a:pt x="3597412" y="4458728"/>
                  <a:pt x="3657674" y="4443663"/>
                </a:cubicBezTo>
                <a:cubicBezTo>
                  <a:pt x="3674079" y="4439562"/>
                  <a:pt x="3689758" y="4432968"/>
                  <a:pt x="3705800" y="4427621"/>
                </a:cubicBezTo>
                <a:cubicBezTo>
                  <a:pt x="3731675" y="4401745"/>
                  <a:pt x="3750593" y="4378631"/>
                  <a:pt x="3786011" y="4363452"/>
                </a:cubicBezTo>
                <a:cubicBezTo>
                  <a:pt x="3806276" y="4354767"/>
                  <a:pt x="3828790" y="4352757"/>
                  <a:pt x="3850179" y="4347410"/>
                </a:cubicBezTo>
                <a:cubicBezTo>
                  <a:pt x="4061424" y="4206582"/>
                  <a:pt x="3862617" y="4348208"/>
                  <a:pt x="3994558" y="4235115"/>
                </a:cubicBezTo>
                <a:cubicBezTo>
                  <a:pt x="4056519" y="4182005"/>
                  <a:pt x="4057095" y="4198574"/>
                  <a:pt x="4106853" y="4138863"/>
                </a:cubicBezTo>
                <a:cubicBezTo>
                  <a:pt x="4119196" y="4124051"/>
                  <a:pt x="4126241" y="4105246"/>
                  <a:pt x="4138937" y="4090736"/>
                </a:cubicBezTo>
                <a:cubicBezTo>
                  <a:pt x="4163836" y="4062280"/>
                  <a:pt x="4198174" y="4041987"/>
                  <a:pt x="4219148" y="4010526"/>
                </a:cubicBezTo>
                <a:cubicBezTo>
                  <a:pt x="4298147" y="3892027"/>
                  <a:pt x="4260180" y="3945121"/>
                  <a:pt x="4331442" y="3850105"/>
                </a:cubicBezTo>
                <a:cubicBezTo>
                  <a:pt x="4336789" y="3834063"/>
                  <a:pt x="4338784" y="3816479"/>
                  <a:pt x="4347484" y="3801979"/>
                </a:cubicBezTo>
                <a:cubicBezTo>
                  <a:pt x="4355266" y="3789009"/>
                  <a:pt x="4369886" y="3781513"/>
                  <a:pt x="4379569" y="3769894"/>
                </a:cubicBezTo>
                <a:cubicBezTo>
                  <a:pt x="4396685" y="3749354"/>
                  <a:pt x="4411653" y="3727115"/>
                  <a:pt x="4427695" y="3705726"/>
                </a:cubicBezTo>
                <a:cubicBezTo>
                  <a:pt x="4438390" y="3668294"/>
                  <a:pt x="4445804" y="3629766"/>
                  <a:pt x="4459779" y="3593431"/>
                </a:cubicBezTo>
                <a:cubicBezTo>
                  <a:pt x="4472656" y="3559951"/>
                  <a:pt x="4498050" y="3531670"/>
                  <a:pt x="4507905" y="3497179"/>
                </a:cubicBezTo>
                <a:cubicBezTo>
                  <a:pt x="4519749" y="3455726"/>
                  <a:pt x="4513492" y="3410667"/>
                  <a:pt x="4523948" y="3368842"/>
                </a:cubicBezTo>
                <a:cubicBezTo>
                  <a:pt x="4529748" y="3345642"/>
                  <a:pt x="4548470" y="3327360"/>
                  <a:pt x="4556032" y="3304673"/>
                </a:cubicBezTo>
                <a:cubicBezTo>
                  <a:pt x="4569976" y="3262840"/>
                  <a:pt x="4577421" y="3219115"/>
                  <a:pt x="4588116" y="3176336"/>
                </a:cubicBezTo>
                <a:cubicBezTo>
                  <a:pt x="4593463" y="3154947"/>
                  <a:pt x="4601040" y="3133994"/>
                  <a:pt x="4604158" y="3112168"/>
                </a:cubicBezTo>
                <a:cubicBezTo>
                  <a:pt x="4609505" y="3074736"/>
                  <a:pt x="4610251" y="3036352"/>
                  <a:pt x="4620200" y="2999873"/>
                </a:cubicBezTo>
                <a:cubicBezTo>
                  <a:pt x="4626492" y="2976802"/>
                  <a:pt x="4641589" y="2957094"/>
                  <a:pt x="4652284" y="2935705"/>
                </a:cubicBezTo>
                <a:cubicBezTo>
                  <a:pt x="4657632" y="2882231"/>
                  <a:pt x="4660727" y="2828484"/>
                  <a:pt x="4668327" y="2775284"/>
                </a:cubicBezTo>
                <a:cubicBezTo>
                  <a:pt x="4673363" y="2740031"/>
                  <a:pt x="4688983" y="2697273"/>
                  <a:pt x="4700411" y="2662989"/>
                </a:cubicBezTo>
                <a:cubicBezTo>
                  <a:pt x="4737848" y="2251181"/>
                  <a:pt x="4728006" y="2431746"/>
                  <a:pt x="4700411" y="1700463"/>
                </a:cubicBezTo>
                <a:cubicBezTo>
                  <a:pt x="4699580" y="1678431"/>
                  <a:pt x="4689716" y="1657684"/>
                  <a:pt x="4684369" y="1636294"/>
                </a:cubicBezTo>
                <a:cubicBezTo>
                  <a:pt x="4679022" y="1577473"/>
                  <a:pt x="4676133" y="1518376"/>
                  <a:pt x="4668327" y="1459831"/>
                </a:cubicBezTo>
                <a:cubicBezTo>
                  <a:pt x="4665413" y="1437977"/>
                  <a:pt x="4656228" y="1417355"/>
                  <a:pt x="4652284" y="1395663"/>
                </a:cubicBezTo>
                <a:cubicBezTo>
                  <a:pt x="4635883" y="1305459"/>
                  <a:pt x="4638810" y="1273962"/>
                  <a:pt x="4620200" y="1187115"/>
                </a:cubicBezTo>
                <a:cubicBezTo>
                  <a:pt x="4596029" y="1074316"/>
                  <a:pt x="4589700" y="1063530"/>
                  <a:pt x="4556032" y="962526"/>
                </a:cubicBezTo>
                <a:cubicBezTo>
                  <a:pt x="4533319" y="894386"/>
                  <a:pt x="4523642" y="857796"/>
                  <a:pt x="4475821" y="786063"/>
                </a:cubicBezTo>
                <a:cubicBezTo>
                  <a:pt x="4454432" y="753979"/>
                  <a:pt x="4438919" y="717076"/>
                  <a:pt x="4411653" y="689810"/>
                </a:cubicBezTo>
                <a:cubicBezTo>
                  <a:pt x="4395611" y="673768"/>
                  <a:pt x="4378051" y="659112"/>
                  <a:pt x="4363527" y="641684"/>
                </a:cubicBezTo>
                <a:cubicBezTo>
                  <a:pt x="4351184" y="626873"/>
                  <a:pt x="4345075" y="607191"/>
                  <a:pt x="4331442" y="593558"/>
                </a:cubicBezTo>
                <a:cubicBezTo>
                  <a:pt x="4307231" y="569347"/>
                  <a:pt x="4277000" y="551936"/>
                  <a:pt x="4251232" y="529389"/>
                </a:cubicBezTo>
                <a:cubicBezTo>
                  <a:pt x="4234158" y="514449"/>
                  <a:pt x="4220330" y="496028"/>
                  <a:pt x="4203105" y="481263"/>
                </a:cubicBezTo>
                <a:cubicBezTo>
                  <a:pt x="4182805" y="463863"/>
                  <a:pt x="4157843" y="452042"/>
                  <a:pt x="4138937" y="433136"/>
                </a:cubicBezTo>
                <a:cubicBezTo>
                  <a:pt x="4125304" y="419503"/>
                  <a:pt x="4121664" y="397353"/>
                  <a:pt x="4106853" y="385010"/>
                </a:cubicBezTo>
                <a:cubicBezTo>
                  <a:pt x="4088481" y="369701"/>
                  <a:pt x="4063190" y="365230"/>
                  <a:pt x="4042684" y="352926"/>
                </a:cubicBezTo>
                <a:cubicBezTo>
                  <a:pt x="4009619" y="333087"/>
                  <a:pt x="3973698" y="316025"/>
                  <a:pt x="3946432" y="288758"/>
                </a:cubicBezTo>
                <a:cubicBezTo>
                  <a:pt x="3935737" y="278063"/>
                  <a:pt x="3927317" y="264455"/>
                  <a:pt x="3914348" y="256673"/>
                </a:cubicBezTo>
                <a:cubicBezTo>
                  <a:pt x="3899848" y="247973"/>
                  <a:pt x="3882263" y="245978"/>
                  <a:pt x="3866221" y="240631"/>
                </a:cubicBezTo>
                <a:cubicBezTo>
                  <a:pt x="3844832" y="224589"/>
                  <a:pt x="3825267" y="205770"/>
                  <a:pt x="3802053" y="192505"/>
                </a:cubicBezTo>
                <a:cubicBezTo>
                  <a:pt x="3715779" y="143206"/>
                  <a:pt x="3748613" y="235313"/>
                  <a:pt x="3625590" y="112294"/>
                </a:cubicBezTo>
                <a:cubicBezTo>
                  <a:pt x="3614895" y="101599"/>
                  <a:pt x="3607548" y="85827"/>
                  <a:pt x="3593505" y="80210"/>
                </a:cubicBezTo>
                <a:cubicBezTo>
                  <a:pt x="3530381" y="54961"/>
                  <a:pt x="3437283" y="44514"/>
                  <a:pt x="3368916" y="32084"/>
                </a:cubicBezTo>
                <a:cubicBezTo>
                  <a:pt x="3189776" y="-487"/>
                  <a:pt x="3385633" y="22965"/>
                  <a:pt x="3064116" y="0"/>
                </a:cubicBezTo>
                <a:lnTo>
                  <a:pt x="1732621" y="16042"/>
                </a:lnTo>
                <a:cubicBezTo>
                  <a:pt x="1705362" y="16662"/>
                  <a:pt x="1679028" y="26169"/>
                  <a:pt x="1652411" y="32084"/>
                </a:cubicBezTo>
                <a:cubicBezTo>
                  <a:pt x="1448515" y="77394"/>
                  <a:pt x="1749946" y="15785"/>
                  <a:pt x="1508032" y="64168"/>
                </a:cubicBezTo>
                <a:cubicBezTo>
                  <a:pt x="1490869" y="89913"/>
                  <a:pt x="1471294" y="126091"/>
                  <a:pt x="1443863" y="144379"/>
                </a:cubicBezTo>
                <a:cubicBezTo>
                  <a:pt x="1439414" y="147345"/>
                  <a:pt x="1451884" y="168442"/>
                  <a:pt x="1411779" y="176463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23F2E82-E025-4830-B32F-BB0191DA5BBC}"/>
              </a:ext>
            </a:extLst>
          </p:cNvPr>
          <p:cNvSpPr/>
          <p:nvPr/>
        </p:nvSpPr>
        <p:spPr>
          <a:xfrm>
            <a:off x="5523062" y="612039"/>
            <a:ext cx="6380254" cy="3361211"/>
          </a:xfrm>
          <a:custGeom>
            <a:avLst/>
            <a:gdLst>
              <a:gd name="connsiteX0" fmla="*/ 1411779 w 4724936"/>
              <a:gd name="connsiteY0" fmla="*/ 176463 h 4604084"/>
              <a:gd name="connsiteX1" fmla="*/ 1203232 w 4724936"/>
              <a:gd name="connsiteY1" fmla="*/ 192505 h 4604084"/>
              <a:gd name="connsiteX2" fmla="*/ 1026769 w 4724936"/>
              <a:gd name="connsiteY2" fmla="*/ 240631 h 4604084"/>
              <a:gd name="connsiteX3" fmla="*/ 898432 w 4724936"/>
              <a:gd name="connsiteY3" fmla="*/ 304800 h 4604084"/>
              <a:gd name="connsiteX4" fmla="*/ 754053 w 4724936"/>
              <a:gd name="connsiteY4" fmla="*/ 401052 h 4604084"/>
              <a:gd name="connsiteX5" fmla="*/ 705927 w 4724936"/>
              <a:gd name="connsiteY5" fmla="*/ 433136 h 4604084"/>
              <a:gd name="connsiteX6" fmla="*/ 625716 w 4724936"/>
              <a:gd name="connsiteY6" fmla="*/ 497305 h 4604084"/>
              <a:gd name="connsiteX7" fmla="*/ 529463 w 4724936"/>
              <a:gd name="connsiteY7" fmla="*/ 577515 h 4604084"/>
              <a:gd name="connsiteX8" fmla="*/ 465295 w 4724936"/>
              <a:gd name="connsiteY8" fmla="*/ 673768 h 4604084"/>
              <a:gd name="connsiteX9" fmla="*/ 433211 w 4724936"/>
              <a:gd name="connsiteY9" fmla="*/ 721894 h 4604084"/>
              <a:gd name="connsiteX10" fmla="*/ 385084 w 4724936"/>
              <a:gd name="connsiteY10" fmla="*/ 753979 h 4604084"/>
              <a:gd name="connsiteX11" fmla="*/ 320916 w 4724936"/>
              <a:gd name="connsiteY11" fmla="*/ 898358 h 4604084"/>
              <a:gd name="connsiteX12" fmla="*/ 304874 w 4724936"/>
              <a:gd name="connsiteY12" fmla="*/ 946484 h 4604084"/>
              <a:gd name="connsiteX13" fmla="*/ 288832 w 4724936"/>
              <a:gd name="connsiteY13" fmla="*/ 994610 h 4604084"/>
              <a:gd name="connsiteX14" fmla="*/ 256748 w 4724936"/>
              <a:gd name="connsiteY14" fmla="*/ 1042736 h 4604084"/>
              <a:gd name="connsiteX15" fmla="*/ 224663 w 4724936"/>
              <a:gd name="connsiteY15" fmla="*/ 1171073 h 4604084"/>
              <a:gd name="connsiteX16" fmla="*/ 208621 w 4724936"/>
              <a:gd name="connsiteY16" fmla="*/ 1219200 h 4604084"/>
              <a:gd name="connsiteX17" fmla="*/ 192579 w 4724936"/>
              <a:gd name="connsiteY17" fmla="*/ 1299410 h 4604084"/>
              <a:gd name="connsiteX18" fmla="*/ 160495 w 4724936"/>
              <a:gd name="connsiteY18" fmla="*/ 1395663 h 4604084"/>
              <a:gd name="connsiteX19" fmla="*/ 96327 w 4724936"/>
              <a:gd name="connsiteY19" fmla="*/ 1588168 h 4604084"/>
              <a:gd name="connsiteX20" fmla="*/ 64242 w 4724936"/>
              <a:gd name="connsiteY20" fmla="*/ 1716505 h 4604084"/>
              <a:gd name="connsiteX21" fmla="*/ 32158 w 4724936"/>
              <a:gd name="connsiteY21" fmla="*/ 1844842 h 4604084"/>
              <a:gd name="connsiteX22" fmla="*/ 16116 w 4724936"/>
              <a:gd name="connsiteY22" fmla="*/ 2037347 h 4604084"/>
              <a:gd name="connsiteX23" fmla="*/ 74 w 4724936"/>
              <a:gd name="connsiteY23" fmla="*/ 2181726 h 4604084"/>
              <a:gd name="connsiteX24" fmla="*/ 16116 w 4724936"/>
              <a:gd name="connsiteY24" fmla="*/ 2999873 h 4604084"/>
              <a:gd name="connsiteX25" fmla="*/ 64242 w 4724936"/>
              <a:gd name="connsiteY25" fmla="*/ 3144252 h 4604084"/>
              <a:gd name="connsiteX26" fmla="*/ 160495 w 4724936"/>
              <a:gd name="connsiteY26" fmla="*/ 3320715 h 4604084"/>
              <a:gd name="connsiteX27" fmla="*/ 176537 w 4724936"/>
              <a:gd name="connsiteY27" fmla="*/ 3368842 h 4604084"/>
              <a:gd name="connsiteX28" fmla="*/ 224663 w 4724936"/>
              <a:gd name="connsiteY28" fmla="*/ 3400926 h 4604084"/>
              <a:gd name="connsiteX29" fmla="*/ 256748 w 4724936"/>
              <a:gd name="connsiteY29" fmla="*/ 3449052 h 4604084"/>
              <a:gd name="connsiteX30" fmla="*/ 320916 w 4724936"/>
              <a:gd name="connsiteY30" fmla="*/ 3529263 h 4604084"/>
              <a:gd name="connsiteX31" fmla="*/ 353000 w 4724936"/>
              <a:gd name="connsiteY31" fmla="*/ 3577389 h 4604084"/>
              <a:gd name="connsiteX32" fmla="*/ 497379 w 4724936"/>
              <a:gd name="connsiteY32" fmla="*/ 3705726 h 4604084"/>
              <a:gd name="connsiteX33" fmla="*/ 545505 w 4724936"/>
              <a:gd name="connsiteY33" fmla="*/ 3753852 h 4604084"/>
              <a:gd name="connsiteX34" fmla="*/ 593632 w 4724936"/>
              <a:gd name="connsiteY34" fmla="*/ 3785936 h 4604084"/>
              <a:gd name="connsiteX35" fmla="*/ 625716 w 4724936"/>
              <a:gd name="connsiteY35" fmla="*/ 3818021 h 4604084"/>
              <a:gd name="connsiteX36" fmla="*/ 673842 w 4724936"/>
              <a:gd name="connsiteY36" fmla="*/ 3834063 h 4604084"/>
              <a:gd name="connsiteX37" fmla="*/ 705927 w 4724936"/>
              <a:gd name="connsiteY37" fmla="*/ 3866147 h 4604084"/>
              <a:gd name="connsiteX38" fmla="*/ 802179 w 4724936"/>
              <a:gd name="connsiteY38" fmla="*/ 3930315 h 4604084"/>
              <a:gd name="connsiteX39" fmla="*/ 850305 w 4724936"/>
              <a:gd name="connsiteY39" fmla="*/ 3978442 h 4604084"/>
              <a:gd name="connsiteX40" fmla="*/ 914474 w 4724936"/>
              <a:gd name="connsiteY40" fmla="*/ 4010526 h 4604084"/>
              <a:gd name="connsiteX41" fmla="*/ 1042811 w 4724936"/>
              <a:gd name="connsiteY41" fmla="*/ 4090736 h 4604084"/>
              <a:gd name="connsiteX42" fmla="*/ 1090937 w 4724936"/>
              <a:gd name="connsiteY42" fmla="*/ 4138863 h 4604084"/>
              <a:gd name="connsiteX43" fmla="*/ 1203232 w 4724936"/>
              <a:gd name="connsiteY43" fmla="*/ 4203031 h 4604084"/>
              <a:gd name="connsiteX44" fmla="*/ 1299484 w 4724936"/>
              <a:gd name="connsiteY44" fmla="*/ 4267200 h 4604084"/>
              <a:gd name="connsiteX45" fmla="*/ 1347611 w 4724936"/>
              <a:gd name="connsiteY45" fmla="*/ 4299284 h 4604084"/>
              <a:gd name="connsiteX46" fmla="*/ 1443863 w 4724936"/>
              <a:gd name="connsiteY46" fmla="*/ 4331368 h 4604084"/>
              <a:gd name="connsiteX47" fmla="*/ 1491990 w 4724936"/>
              <a:gd name="connsiteY47" fmla="*/ 4347410 h 4604084"/>
              <a:gd name="connsiteX48" fmla="*/ 1540116 w 4724936"/>
              <a:gd name="connsiteY48" fmla="*/ 4379494 h 4604084"/>
              <a:gd name="connsiteX49" fmla="*/ 1668453 w 4724936"/>
              <a:gd name="connsiteY49" fmla="*/ 4411579 h 4604084"/>
              <a:gd name="connsiteX50" fmla="*/ 1860958 w 4724936"/>
              <a:gd name="connsiteY50" fmla="*/ 4459705 h 4604084"/>
              <a:gd name="connsiteX51" fmla="*/ 2021379 w 4724936"/>
              <a:gd name="connsiteY51" fmla="*/ 4507831 h 4604084"/>
              <a:gd name="connsiteX52" fmla="*/ 2149716 w 4724936"/>
              <a:gd name="connsiteY52" fmla="*/ 4539915 h 4604084"/>
              <a:gd name="connsiteX53" fmla="*/ 2310137 w 4724936"/>
              <a:gd name="connsiteY53" fmla="*/ 4555958 h 4604084"/>
              <a:gd name="connsiteX54" fmla="*/ 2374305 w 4724936"/>
              <a:gd name="connsiteY54" fmla="*/ 4572000 h 4604084"/>
              <a:gd name="connsiteX55" fmla="*/ 2550769 w 4724936"/>
              <a:gd name="connsiteY55" fmla="*/ 4604084 h 4604084"/>
              <a:gd name="connsiteX56" fmla="*/ 3192453 w 4724936"/>
              <a:gd name="connsiteY56" fmla="*/ 4588042 h 4604084"/>
              <a:gd name="connsiteX57" fmla="*/ 3240579 w 4724936"/>
              <a:gd name="connsiteY57" fmla="*/ 4572000 h 4604084"/>
              <a:gd name="connsiteX58" fmla="*/ 3465169 w 4724936"/>
              <a:gd name="connsiteY58" fmla="*/ 4507831 h 4604084"/>
              <a:gd name="connsiteX59" fmla="*/ 3529337 w 4724936"/>
              <a:gd name="connsiteY59" fmla="*/ 4475747 h 4604084"/>
              <a:gd name="connsiteX60" fmla="*/ 3657674 w 4724936"/>
              <a:gd name="connsiteY60" fmla="*/ 4443663 h 4604084"/>
              <a:gd name="connsiteX61" fmla="*/ 3705800 w 4724936"/>
              <a:gd name="connsiteY61" fmla="*/ 4427621 h 4604084"/>
              <a:gd name="connsiteX62" fmla="*/ 3786011 w 4724936"/>
              <a:gd name="connsiteY62" fmla="*/ 4363452 h 4604084"/>
              <a:gd name="connsiteX63" fmla="*/ 3850179 w 4724936"/>
              <a:gd name="connsiteY63" fmla="*/ 4347410 h 4604084"/>
              <a:gd name="connsiteX64" fmla="*/ 3994558 w 4724936"/>
              <a:gd name="connsiteY64" fmla="*/ 4235115 h 4604084"/>
              <a:gd name="connsiteX65" fmla="*/ 4106853 w 4724936"/>
              <a:gd name="connsiteY65" fmla="*/ 4138863 h 4604084"/>
              <a:gd name="connsiteX66" fmla="*/ 4138937 w 4724936"/>
              <a:gd name="connsiteY66" fmla="*/ 4090736 h 4604084"/>
              <a:gd name="connsiteX67" fmla="*/ 4219148 w 4724936"/>
              <a:gd name="connsiteY67" fmla="*/ 4010526 h 4604084"/>
              <a:gd name="connsiteX68" fmla="*/ 4331442 w 4724936"/>
              <a:gd name="connsiteY68" fmla="*/ 3850105 h 4604084"/>
              <a:gd name="connsiteX69" fmla="*/ 4347484 w 4724936"/>
              <a:gd name="connsiteY69" fmla="*/ 3801979 h 4604084"/>
              <a:gd name="connsiteX70" fmla="*/ 4379569 w 4724936"/>
              <a:gd name="connsiteY70" fmla="*/ 3769894 h 4604084"/>
              <a:gd name="connsiteX71" fmla="*/ 4427695 w 4724936"/>
              <a:gd name="connsiteY71" fmla="*/ 3705726 h 4604084"/>
              <a:gd name="connsiteX72" fmla="*/ 4459779 w 4724936"/>
              <a:gd name="connsiteY72" fmla="*/ 3593431 h 4604084"/>
              <a:gd name="connsiteX73" fmla="*/ 4507905 w 4724936"/>
              <a:gd name="connsiteY73" fmla="*/ 3497179 h 4604084"/>
              <a:gd name="connsiteX74" fmla="*/ 4523948 w 4724936"/>
              <a:gd name="connsiteY74" fmla="*/ 3368842 h 4604084"/>
              <a:gd name="connsiteX75" fmla="*/ 4556032 w 4724936"/>
              <a:gd name="connsiteY75" fmla="*/ 3304673 h 4604084"/>
              <a:gd name="connsiteX76" fmla="*/ 4588116 w 4724936"/>
              <a:gd name="connsiteY76" fmla="*/ 3176336 h 4604084"/>
              <a:gd name="connsiteX77" fmla="*/ 4604158 w 4724936"/>
              <a:gd name="connsiteY77" fmla="*/ 3112168 h 4604084"/>
              <a:gd name="connsiteX78" fmla="*/ 4620200 w 4724936"/>
              <a:gd name="connsiteY78" fmla="*/ 2999873 h 4604084"/>
              <a:gd name="connsiteX79" fmla="*/ 4652284 w 4724936"/>
              <a:gd name="connsiteY79" fmla="*/ 2935705 h 4604084"/>
              <a:gd name="connsiteX80" fmla="*/ 4668327 w 4724936"/>
              <a:gd name="connsiteY80" fmla="*/ 2775284 h 4604084"/>
              <a:gd name="connsiteX81" fmla="*/ 4700411 w 4724936"/>
              <a:gd name="connsiteY81" fmla="*/ 2662989 h 4604084"/>
              <a:gd name="connsiteX82" fmla="*/ 4700411 w 4724936"/>
              <a:gd name="connsiteY82" fmla="*/ 1700463 h 4604084"/>
              <a:gd name="connsiteX83" fmla="*/ 4684369 w 4724936"/>
              <a:gd name="connsiteY83" fmla="*/ 1636294 h 4604084"/>
              <a:gd name="connsiteX84" fmla="*/ 4668327 w 4724936"/>
              <a:gd name="connsiteY84" fmla="*/ 1459831 h 4604084"/>
              <a:gd name="connsiteX85" fmla="*/ 4652284 w 4724936"/>
              <a:gd name="connsiteY85" fmla="*/ 1395663 h 4604084"/>
              <a:gd name="connsiteX86" fmla="*/ 4620200 w 4724936"/>
              <a:gd name="connsiteY86" fmla="*/ 1187115 h 4604084"/>
              <a:gd name="connsiteX87" fmla="*/ 4556032 w 4724936"/>
              <a:gd name="connsiteY87" fmla="*/ 962526 h 4604084"/>
              <a:gd name="connsiteX88" fmla="*/ 4475821 w 4724936"/>
              <a:gd name="connsiteY88" fmla="*/ 786063 h 4604084"/>
              <a:gd name="connsiteX89" fmla="*/ 4411653 w 4724936"/>
              <a:gd name="connsiteY89" fmla="*/ 689810 h 4604084"/>
              <a:gd name="connsiteX90" fmla="*/ 4363527 w 4724936"/>
              <a:gd name="connsiteY90" fmla="*/ 641684 h 4604084"/>
              <a:gd name="connsiteX91" fmla="*/ 4331442 w 4724936"/>
              <a:gd name="connsiteY91" fmla="*/ 593558 h 4604084"/>
              <a:gd name="connsiteX92" fmla="*/ 4251232 w 4724936"/>
              <a:gd name="connsiteY92" fmla="*/ 529389 h 4604084"/>
              <a:gd name="connsiteX93" fmla="*/ 4203105 w 4724936"/>
              <a:gd name="connsiteY93" fmla="*/ 481263 h 4604084"/>
              <a:gd name="connsiteX94" fmla="*/ 4138937 w 4724936"/>
              <a:gd name="connsiteY94" fmla="*/ 433136 h 4604084"/>
              <a:gd name="connsiteX95" fmla="*/ 4106853 w 4724936"/>
              <a:gd name="connsiteY95" fmla="*/ 385010 h 4604084"/>
              <a:gd name="connsiteX96" fmla="*/ 4042684 w 4724936"/>
              <a:gd name="connsiteY96" fmla="*/ 352926 h 4604084"/>
              <a:gd name="connsiteX97" fmla="*/ 3946432 w 4724936"/>
              <a:gd name="connsiteY97" fmla="*/ 288758 h 4604084"/>
              <a:gd name="connsiteX98" fmla="*/ 3914348 w 4724936"/>
              <a:gd name="connsiteY98" fmla="*/ 256673 h 4604084"/>
              <a:gd name="connsiteX99" fmla="*/ 3866221 w 4724936"/>
              <a:gd name="connsiteY99" fmla="*/ 240631 h 4604084"/>
              <a:gd name="connsiteX100" fmla="*/ 3802053 w 4724936"/>
              <a:gd name="connsiteY100" fmla="*/ 192505 h 4604084"/>
              <a:gd name="connsiteX101" fmla="*/ 3625590 w 4724936"/>
              <a:gd name="connsiteY101" fmla="*/ 112294 h 4604084"/>
              <a:gd name="connsiteX102" fmla="*/ 3593505 w 4724936"/>
              <a:gd name="connsiteY102" fmla="*/ 80210 h 4604084"/>
              <a:gd name="connsiteX103" fmla="*/ 3368916 w 4724936"/>
              <a:gd name="connsiteY103" fmla="*/ 32084 h 4604084"/>
              <a:gd name="connsiteX104" fmla="*/ 3064116 w 4724936"/>
              <a:gd name="connsiteY104" fmla="*/ 0 h 4604084"/>
              <a:gd name="connsiteX105" fmla="*/ 1732621 w 4724936"/>
              <a:gd name="connsiteY105" fmla="*/ 16042 h 4604084"/>
              <a:gd name="connsiteX106" fmla="*/ 1652411 w 4724936"/>
              <a:gd name="connsiteY106" fmla="*/ 32084 h 4604084"/>
              <a:gd name="connsiteX107" fmla="*/ 1508032 w 4724936"/>
              <a:gd name="connsiteY107" fmla="*/ 64168 h 4604084"/>
              <a:gd name="connsiteX108" fmla="*/ 1443863 w 4724936"/>
              <a:gd name="connsiteY108" fmla="*/ 144379 h 4604084"/>
              <a:gd name="connsiteX109" fmla="*/ 1411779 w 4724936"/>
              <a:gd name="connsiteY109" fmla="*/ 176463 h 460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4724936" h="4604084">
                <a:moveTo>
                  <a:pt x="1411779" y="176463"/>
                </a:moveTo>
                <a:cubicBezTo>
                  <a:pt x="1371674" y="184484"/>
                  <a:pt x="1272252" y="182645"/>
                  <a:pt x="1203232" y="192505"/>
                </a:cubicBezTo>
                <a:cubicBezTo>
                  <a:pt x="1139906" y="201551"/>
                  <a:pt x="1085506" y="221052"/>
                  <a:pt x="1026769" y="240631"/>
                </a:cubicBezTo>
                <a:cubicBezTo>
                  <a:pt x="921306" y="346091"/>
                  <a:pt x="1119635" y="157333"/>
                  <a:pt x="898432" y="304800"/>
                </a:cubicBezTo>
                <a:lnTo>
                  <a:pt x="754053" y="401052"/>
                </a:lnTo>
                <a:cubicBezTo>
                  <a:pt x="738011" y="411747"/>
                  <a:pt x="719560" y="419503"/>
                  <a:pt x="705927" y="433136"/>
                </a:cubicBezTo>
                <a:cubicBezTo>
                  <a:pt x="612582" y="526481"/>
                  <a:pt x="747138" y="396120"/>
                  <a:pt x="625716" y="497305"/>
                </a:cubicBezTo>
                <a:cubicBezTo>
                  <a:pt x="502203" y="600233"/>
                  <a:pt x="648948" y="497860"/>
                  <a:pt x="529463" y="577515"/>
                </a:cubicBezTo>
                <a:lnTo>
                  <a:pt x="465295" y="673768"/>
                </a:lnTo>
                <a:cubicBezTo>
                  <a:pt x="454600" y="689810"/>
                  <a:pt x="449253" y="711199"/>
                  <a:pt x="433211" y="721894"/>
                </a:cubicBezTo>
                <a:lnTo>
                  <a:pt x="385084" y="753979"/>
                </a:lnTo>
                <a:cubicBezTo>
                  <a:pt x="334240" y="830245"/>
                  <a:pt x="359097" y="783814"/>
                  <a:pt x="320916" y="898358"/>
                </a:cubicBezTo>
                <a:lnTo>
                  <a:pt x="304874" y="946484"/>
                </a:lnTo>
                <a:cubicBezTo>
                  <a:pt x="299527" y="962526"/>
                  <a:pt x="298212" y="980540"/>
                  <a:pt x="288832" y="994610"/>
                </a:cubicBezTo>
                <a:lnTo>
                  <a:pt x="256748" y="1042736"/>
                </a:lnTo>
                <a:cubicBezTo>
                  <a:pt x="246053" y="1085515"/>
                  <a:pt x="238607" y="1129240"/>
                  <a:pt x="224663" y="1171073"/>
                </a:cubicBezTo>
                <a:cubicBezTo>
                  <a:pt x="219316" y="1187115"/>
                  <a:pt x="212722" y="1202795"/>
                  <a:pt x="208621" y="1219200"/>
                </a:cubicBezTo>
                <a:cubicBezTo>
                  <a:pt x="202008" y="1245652"/>
                  <a:pt x="199753" y="1273105"/>
                  <a:pt x="192579" y="1299410"/>
                </a:cubicBezTo>
                <a:cubicBezTo>
                  <a:pt x="183680" y="1332038"/>
                  <a:pt x="171190" y="1363579"/>
                  <a:pt x="160495" y="1395663"/>
                </a:cubicBezTo>
                <a:lnTo>
                  <a:pt x="96327" y="1588168"/>
                </a:lnTo>
                <a:cubicBezTo>
                  <a:pt x="65657" y="1680175"/>
                  <a:pt x="93281" y="1590666"/>
                  <a:pt x="64242" y="1716505"/>
                </a:cubicBezTo>
                <a:cubicBezTo>
                  <a:pt x="54327" y="1759471"/>
                  <a:pt x="32158" y="1844842"/>
                  <a:pt x="32158" y="1844842"/>
                </a:cubicBezTo>
                <a:cubicBezTo>
                  <a:pt x="26811" y="1909010"/>
                  <a:pt x="22221" y="1973246"/>
                  <a:pt x="16116" y="2037347"/>
                </a:cubicBezTo>
                <a:cubicBezTo>
                  <a:pt x="11525" y="2085551"/>
                  <a:pt x="74" y="2133304"/>
                  <a:pt x="74" y="2181726"/>
                </a:cubicBezTo>
                <a:cubicBezTo>
                  <a:pt x="74" y="2454494"/>
                  <a:pt x="-2028" y="2727709"/>
                  <a:pt x="16116" y="2999873"/>
                </a:cubicBezTo>
                <a:cubicBezTo>
                  <a:pt x="19490" y="3050490"/>
                  <a:pt x="41555" y="3098878"/>
                  <a:pt x="64242" y="3144252"/>
                </a:cubicBezTo>
                <a:cubicBezTo>
                  <a:pt x="137033" y="3289834"/>
                  <a:pt x="101881" y="3232793"/>
                  <a:pt x="160495" y="3320715"/>
                </a:cubicBezTo>
                <a:cubicBezTo>
                  <a:pt x="165842" y="3336757"/>
                  <a:pt x="165973" y="3355637"/>
                  <a:pt x="176537" y="3368842"/>
                </a:cubicBezTo>
                <a:cubicBezTo>
                  <a:pt x="188581" y="3383897"/>
                  <a:pt x="211030" y="3387293"/>
                  <a:pt x="224663" y="3400926"/>
                </a:cubicBezTo>
                <a:cubicBezTo>
                  <a:pt x="238296" y="3414559"/>
                  <a:pt x="246053" y="3433010"/>
                  <a:pt x="256748" y="3449052"/>
                </a:cubicBezTo>
                <a:cubicBezTo>
                  <a:pt x="287978" y="3542745"/>
                  <a:pt x="248354" y="3456701"/>
                  <a:pt x="320916" y="3529263"/>
                </a:cubicBezTo>
                <a:cubicBezTo>
                  <a:pt x="334549" y="3542896"/>
                  <a:pt x="340304" y="3562879"/>
                  <a:pt x="353000" y="3577389"/>
                </a:cubicBezTo>
                <a:cubicBezTo>
                  <a:pt x="452632" y="3691254"/>
                  <a:pt x="402597" y="3624485"/>
                  <a:pt x="497379" y="3705726"/>
                </a:cubicBezTo>
                <a:cubicBezTo>
                  <a:pt x="514604" y="3720490"/>
                  <a:pt x="528076" y="3739328"/>
                  <a:pt x="545505" y="3753852"/>
                </a:cubicBezTo>
                <a:cubicBezTo>
                  <a:pt x="560317" y="3766195"/>
                  <a:pt x="578577" y="3773892"/>
                  <a:pt x="593632" y="3785936"/>
                </a:cubicBezTo>
                <a:cubicBezTo>
                  <a:pt x="605442" y="3795384"/>
                  <a:pt x="612747" y="3810239"/>
                  <a:pt x="625716" y="3818021"/>
                </a:cubicBezTo>
                <a:cubicBezTo>
                  <a:pt x="640216" y="3826721"/>
                  <a:pt x="657800" y="3828716"/>
                  <a:pt x="673842" y="3834063"/>
                </a:cubicBezTo>
                <a:cubicBezTo>
                  <a:pt x="684537" y="3844758"/>
                  <a:pt x="693827" y="3857072"/>
                  <a:pt x="705927" y="3866147"/>
                </a:cubicBezTo>
                <a:cubicBezTo>
                  <a:pt x="736775" y="3889283"/>
                  <a:pt x="774913" y="3903049"/>
                  <a:pt x="802179" y="3930315"/>
                </a:cubicBezTo>
                <a:cubicBezTo>
                  <a:pt x="818221" y="3946357"/>
                  <a:pt x="831844" y="3965255"/>
                  <a:pt x="850305" y="3978442"/>
                </a:cubicBezTo>
                <a:cubicBezTo>
                  <a:pt x="869765" y="3992342"/>
                  <a:pt x="894576" y="3997261"/>
                  <a:pt x="914474" y="4010526"/>
                </a:cubicBezTo>
                <a:cubicBezTo>
                  <a:pt x="1045255" y="4097713"/>
                  <a:pt x="943747" y="4057715"/>
                  <a:pt x="1042811" y="4090736"/>
                </a:cubicBezTo>
                <a:cubicBezTo>
                  <a:pt x="1058853" y="4106778"/>
                  <a:pt x="1073508" y="4124339"/>
                  <a:pt x="1090937" y="4138863"/>
                </a:cubicBezTo>
                <a:cubicBezTo>
                  <a:pt x="1138503" y="4178502"/>
                  <a:pt x="1147193" y="4169408"/>
                  <a:pt x="1203232" y="4203031"/>
                </a:cubicBezTo>
                <a:cubicBezTo>
                  <a:pt x="1236297" y="4222870"/>
                  <a:pt x="1267400" y="4245811"/>
                  <a:pt x="1299484" y="4267200"/>
                </a:cubicBezTo>
                <a:cubicBezTo>
                  <a:pt x="1315526" y="4277895"/>
                  <a:pt x="1329320" y="4293187"/>
                  <a:pt x="1347611" y="4299284"/>
                </a:cubicBezTo>
                <a:lnTo>
                  <a:pt x="1443863" y="4331368"/>
                </a:lnTo>
                <a:lnTo>
                  <a:pt x="1491990" y="4347410"/>
                </a:lnTo>
                <a:cubicBezTo>
                  <a:pt x="1508032" y="4358105"/>
                  <a:pt x="1522871" y="4370872"/>
                  <a:pt x="1540116" y="4379494"/>
                </a:cubicBezTo>
                <a:cubicBezTo>
                  <a:pt x="1579054" y="4398963"/>
                  <a:pt x="1628186" y="4400597"/>
                  <a:pt x="1668453" y="4411579"/>
                </a:cubicBezTo>
                <a:cubicBezTo>
                  <a:pt x="1868188" y="4466053"/>
                  <a:pt x="1661496" y="4426462"/>
                  <a:pt x="1860958" y="4459705"/>
                </a:cubicBezTo>
                <a:cubicBezTo>
                  <a:pt x="1971842" y="4515146"/>
                  <a:pt x="1877569" y="4475873"/>
                  <a:pt x="2021379" y="4507831"/>
                </a:cubicBezTo>
                <a:cubicBezTo>
                  <a:pt x="2142849" y="4534824"/>
                  <a:pt x="1976369" y="4516802"/>
                  <a:pt x="2149716" y="4539915"/>
                </a:cubicBezTo>
                <a:cubicBezTo>
                  <a:pt x="2202985" y="4547018"/>
                  <a:pt x="2256663" y="4550610"/>
                  <a:pt x="2310137" y="4555958"/>
                </a:cubicBezTo>
                <a:cubicBezTo>
                  <a:pt x="2331526" y="4561305"/>
                  <a:pt x="2352613" y="4568056"/>
                  <a:pt x="2374305" y="4572000"/>
                </a:cubicBezTo>
                <a:cubicBezTo>
                  <a:pt x="2585071" y="4610321"/>
                  <a:pt x="2405226" y="4567699"/>
                  <a:pt x="2550769" y="4604084"/>
                </a:cubicBezTo>
                <a:cubicBezTo>
                  <a:pt x="2764664" y="4598737"/>
                  <a:pt x="2978723" y="4597983"/>
                  <a:pt x="3192453" y="4588042"/>
                </a:cubicBezTo>
                <a:cubicBezTo>
                  <a:pt x="3209344" y="4587256"/>
                  <a:pt x="3224174" y="4576101"/>
                  <a:pt x="3240579" y="4572000"/>
                </a:cubicBezTo>
                <a:cubicBezTo>
                  <a:pt x="3335525" y="4548264"/>
                  <a:pt x="3360059" y="4560386"/>
                  <a:pt x="3465169" y="4507831"/>
                </a:cubicBezTo>
                <a:cubicBezTo>
                  <a:pt x="3486558" y="4497136"/>
                  <a:pt x="3507357" y="4485167"/>
                  <a:pt x="3529337" y="4475747"/>
                </a:cubicBezTo>
                <a:cubicBezTo>
                  <a:pt x="3580675" y="4453745"/>
                  <a:pt x="3597412" y="4458728"/>
                  <a:pt x="3657674" y="4443663"/>
                </a:cubicBezTo>
                <a:cubicBezTo>
                  <a:pt x="3674079" y="4439562"/>
                  <a:pt x="3689758" y="4432968"/>
                  <a:pt x="3705800" y="4427621"/>
                </a:cubicBezTo>
                <a:cubicBezTo>
                  <a:pt x="3731675" y="4401745"/>
                  <a:pt x="3750593" y="4378631"/>
                  <a:pt x="3786011" y="4363452"/>
                </a:cubicBezTo>
                <a:cubicBezTo>
                  <a:pt x="3806276" y="4354767"/>
                  <a:pt x="3828790" y="4352757"/>
                  <a:pt x="3850179" y="4347410"/>
                </a:cubicBezTo>
                <a:cubicBezTo>
                  <a:pt x="4061424" y="4206582"/>
                  <a:pt x="3862617" y="4348208"/>
                  <a:pt x="3994558" y="4235115"/>
                </a:cubicBezTo>
                <a:cubicBezTo>
                  <a:pt x="4056519" y="4182005"/>
                  <a:pt x="4057095" y="4198574"/>
                  <a:pt x="4106853" y="4138863"/>
                </a:cubicBezTo>
                <a:cubicBezTo>
                  <a:pt x="4119196" y="4124051"/>
                  <a:pt x="4126241" y="4105246"/>
                  <a:pt x="4138937" y="4090736"/>
                </a:cubicBezTo>
                <a:cubicBezTo>
                  <a:pt x="4163836" y="4062280"/>
                  <a:pt x="4198174" y="4041987"/>
                  <a:pt x="4219148" y="4010526"/>
                </a:cubicBezTo>
                <a:cubicBezTo>
                  <a:pt x="4298147" y="3892027"/>
                  <a:pt x="4260180" y="3945121"/>
                  <a:pt x="4331442" y="3850105"/>
                </a:cubicBezTo>
                <a:cubicBezTo>
                  <a:pt x="4336789" y="3834063"/>
                  <a:pt x="4338784" y="3816479"/>
                  <a:pt x="4347484" y="3801979"/>
                </a:cubicBezTo>
                <a:cubicBezTo>
                  <a:pt x="4355266" y="3789009"/>
                  <a:pt x="4369886" y="3781513"/>
                  <a:pt x="4379569" y="3769894"/>
                </a:cubicBezTo>
                <a:cubicBezTo>
                  <a:pt x="4396685" y="3749354"/>
                  <a:pt x="4411653" y="3727115"/>
                  <a:pt x="4427695" y="3705726"/>
                </a:cubicBezTo>
                <a:cubicBezTo>
                  <a:pt x="4438390" y="3668294"/>
                  <a:pt x="4445804" y="3629766"/>
                  <a:pt x="4459779" y="3593431"/>
                </a:cubicBezTo>
                <a:cubicBezTo>
                  <a:pt x="4472656" y="3559951"/>
                  <a:pt x="4498050" y="3531670"/>
                  <a:pt x="4507905" y="3497179"/>
                </a:cubicBezTo>
                <a:cubicBezTo>
                  <a:pt x="4519749" y="3455726"/>
                  <a:pt x="4513492" y="3410667"/>
                  <a:pt x="4523948" y="3368842"/>
                </a:cubicBezTo>
                <a:cubicBezTo>
                  <a:pt x="4529748" y="3345642"/>
                  <a:pt x="4548470" y="3327360"/>
                  <a:pt x="4556032" y="3304673"/>
                </a:cubicBezTo>
                <a:cubicBezTo>
                  <a:pt x="4569976" y="3262840"/>
                  <a:pt x="4577421" y="3219115"/>
                  <a:pt x="4588116" y="3176336"/>
                </a:cubicBezTo>
                <a:cubicBezTo>
                  <a:pt x="4593463" y="3154947"/>
                  <a:pt x="4601040" y="3133994"/>
                  <a:pt x="4604158" y="3112168"/>
                </a:cubicBezTo>
                <a:cubicBezTo>
                  <a:pt x="4609505" y="3074736"/>
                  <a:pt x="4610251" y="3036352"/>
                  <a:pt x="4620200" y="2999873"/>
                </a:cubicBezTo>
                <a:cubicBezTo>
                  <a:pt x="4626492" y="2976802"/>
                  <a:pt x="4641589" y="2957094"/>
                  <a:pt x="4652284" y="2935705"/>
                </a:cubicBezTo>
                <a:cubicBezTo>
                  <a:pt x="4657632" y="2882231"/>
                  <a:pt x="4660727" y="2828484"/>
                  <a:pt x="4668327" y="2775284"/>
                </a:cubicBezTo>
                <a:cubicBezTo>
                  <a:pt x="4673363" y="2740031"/>
                  <a:pt x="4688983" y="2697273"/>
                  <a:pt x="4700411" y="2662989"/>
                </a:cubicBezTo>
                <a:cubicBezTo>
                  <a:pt x="4737848" y="2251181"/>
                  <a:pt x="4728006" y="2431746"/>
                  <a:pt x="4700411" y="1700463"/>
                </a:cubicBezTo>
                <a:cubicBezTo>
                  <a:pt x="4699580" y="1678431"/>
                  <a:pt x="4689716" y="1657684"/>
                  <a:pt x="4684369" y="1636294"/>
                </a:cubicBezTo>
                <a:cubicBezTo>
                  <a:pt x="4679022" y="1577473"/>
                  <a:pt x="4676133" y="1518376"/>
                  <a:pt x="4668327" y="1459831"/>
                </a:cubicBezTo>
                <a:cubicBezTo>
                  <a:pt x="4665413" y="1437977"/>
                  <a:pt x="4656228" y="1417355"/>
                  <a:pt x="4652284" y="1395663"/>
                </a:cubicBezTo>
                <a:cubicBezTo>
                  <a:pt x="4635883" y="1305459"/>
                  <a:pt x="4638810" y="1273962"/>
                  <a:pt x="4620200" y="1187115"/>
                </a:cubicBezTo>
                <a:cubicBezTo>
                  <a:pt x="4596029" y="1074316"/>
                  <a:pt x="4589700" y="1063530"/>
                  <a:pt x="4556032" y="962526"/>
                </a:cubicBezTo>
                <a:cubicBezTo>
                  <a:pt x="4533319" y="894386"/>
                  <a:pt x="4523642" y="857796"/>
                  <a:pt x="4475821" y="786063"/>
                </a:cubicBezTo>
                <a:cubicBezTo>
                  <a:pt x="4454432" y="753979"/>
                  <a:pt x="4438919" y="717076"/>
                  <a:pt x="4411653" y="689810"/>
                </a:cubicBezTo>
                <a:cubicBezTo>
                  <a:pt x="4395611" y="673768"/>
                  <a:pt x="4378051" y="659112"/>
                  <a:pt x="4363527" y="641684"/>
                </a:cubicBezTo>
                <a:cubicBezTo>
                  <a:pt x="4351184" y="626873"/>
                  <a:pt x="4345075" y="607191"/>
                  <a:pt x="4331442" y="593558"/>
                </a:cubicBezTo>
                <a:cubicBezTo>
                  <a:pt x="4307231" y="569347"/>
                  <a:pt x="4277000" y="551936"/>
                  <a:pt x="4251232" y="529389"/>
                </a:cubicBezTo>
                <a:cubicBezTo>
                  <a:pt x="4234158" y="514449"/>
                  <a:pt x="4220330" y="496028"/>
                  <a:pt x="4203105" y="481263"/>
                </a:cubicBezTo>
                <a:cubicBezTo>
                  <a:pt x="4182805" y="463863"/>
                  <a:pt x="4157843" y="452042"/>
                  <a:pt x="4138937" y="433136"/>
                </a:cubicBezTo>
                <a:cubicBezTo>
                  <a:pt x="4125304" y="419503"/>
                  <a:pt x="4121664" y="397353"/>
                  <a:pt x="4106853" y="385010"/>
                </a:cubicBezTo>
                <a:cubicBezTo>
                  <a:pt x="4088481" y="369701"/>
                  <a:pt x="4063190" y="365230"/>
                  <a:pt x="4042684" y="352926"/>
                </a:cubicBezTo>
                <a:cubicBezTo>
                  <a:pt x="4009619" y="333087"/>
                  <a:pt x="3973698" y="316025"/>
                  <a:pt x="3946432" y="288758"/>
                </a:cubicBezTo>
                <a:cubicBezTo>
                  <a:pt x="3935737" y="278063"/>
                  <a:pt x="3927317" y="264455"/>
                  <a:pt x="3914348" y="256673"/>
                </a:cubicBezTo>
                <a:cubicBezTo>
                  <a:pt x="3899848" y="247973"/>
                  <a:pt x="3882263" y="245978"/>
                  <a:pt x="3866221" y="240631"/>
                </a:cubicBezTo>
                <a:cubicBezTo>
                  <a:pt x="3844832" y="224589"/>
                  <a:pt x="3825267" y="205770"/>
                  <a:pt x="3802053" y="192505"/>
                </a:cubicBezTo>
                <a:cubicBezTo>
                  <a:pt x="3715779" y="143206"/>
                  <a:pt x="3748613" y="235313"/>
                  <a:pt x="3625590" y="112294"/>
                </a:cubicBezTo>
                <a:cubicBezTo>
                  <a:pt x="3614895" y="101599"/>
                  <a:pt x="3607548" y="85827"/>
                  <a:pt x="3593505" y="80210"/>
                </a:cubicBezTo>
                <a:cubicBezTo>
                  <a:pt x="3530381" y="54961"/>
                  <a:pt x="3437283" y="44514"/>
                  <a:pt x="3368916" y="32084"/>
                </a:cubicBezTo>
                <a:cubicBezTo>
                  <a:pt x="3189776" y="-487"/>
                  <a:pt x="3385633" y="22965"/>
                  <a:pt x="3064116" y="0"/>
                </a:cubicBezTo>
                <a:lnTo>
                  <a:pt x="1732621" y="16042"/>
                </a:lnTo>
                <a:cubicBezTo>
                  <a:pt x="1705362" y="16662"/>
                  <a:pt x="1679028" y="26169"/>
                  <a:pt x="1652411" y="32084"/>
                </a:cubicBezTo>
                <a:cubicBezTo>
                  <a:pt x="1448515" y="77394"/>
                  <a:pt x="1749946" y="15785"/>
                  <a:pt x="1508032" y="64168"/>
                </a:cubicBezTo>
                <a:cubicBezTo>
                  <a:pt x="1490869" y="89913"/>
                  <a:pt x="1471294" y="126091"/>
                  <a:pt x="1443863" y="144379"/>
                </a:cubicBezTo>
                <a:cubicBezTo>
                  <a:pt x="1439414" y="147345"/>
                  <a:pt x="1451884" y="168442"/>
                  <a:pt x="1411779" y="176463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D92665F-78A6-4639-8C7D-A613C633DC4F}"/>
              </a:ext>
            </a:extLst>
          </p:cNvPr>
          <p:cNvSpPr/>
          <p:nvPr/>
        </p:nvSpPr>
        <p:spPr>
          <a:xfrm>
            <a:off x="5461433" y="4048978"/>
            <a:ext cx="6380254" cy="2741233"/>
          </a:xfrm>
          <a:custGeom>
            <a:avLst/>
            <a:gdLst>
              <a:gd name="connsiteX0" fmla="*/ 1411779 w 4724936"/>
              <a:gd name="connsiteY0" fmla="*/ 176463 h 4604084"/>
              <a:gd name="connsiteX1" fmla="*/ 1203232 w 4724936"/>
              <a:gd name="connsiteY1" fmla="*/ 192505 h 4604084"/>
              <a:gd name="connsiteX2" fmla="*/ 1026769 w 4724936"/>
              <a:gd name="connsiteY2" fmla="*/ 240631 h 4604084"/>
              <a:gd name="connsiteX3" fmla="*/ 898432 w 4724936"/>
              <a:gd name="connsiteY3" fmla="*/ 304800 h 4604084"/>
              <a:gd name="connsiteX4" fmla="*/ 754053 w 4724936"/>
              <a:gd name="connsiteY4" fmla="*/ 401052 h 4604084"/>
              <a:gd name="connsiteX5" fmla="*/ 705927 w 4724936"/>
              <a:gd name="connsiteY5" fmla="*/ 433136 h 4604084"/>
              <a:gd name="connsiteX6" fmla="*/ 625716 w 4724936"/>
              <a:gd name="connsiteY6" fmla="*/ 497305 h 4604084"/>
              <a:gd name="connsiteX7" fmla="*/ 529463 w 4724936"/>
              <a:gd name="connsiteY7" fmla="*/ 577515 h 4604084"/>
              <a:gd name="connsiteX8" fmla="*/ 465295 w 4724936"/>
              <a:gd name="connsiteY8" fmla="*/ 673768 h 4604084"/>
              <a:gd name="connsiteX9" fmla="*/ 433211 w 4724936"/>
              <a:gd name="connsiteY9" fmla="*/ 721894 h 4604084"/>
              <a:gd name="connsiteX10" fmla="*/ 385084 w 4724936"/>
              <a:gd name="connsiteY10" fmla="*/ 753979 h 4604084"/>
              <a:gd name="connsiteX11" fmla="*/ 320916 w 4724936"/>
              <a:gd name="connsiteY11" fmla="*/ 898358 h 4604084"/>
              <a:gd name="connsiteX12" fmla="*/ 304874 w 4724936"/>
              <a:gd name="connsiteY12" fmla="*/ 946484 h 4604084"/>
              <a:gd name="connsiteX13" fmla="*/ 288832 w 4724936"/>
              <a:gd name="connsiteY13" fmla="*/ 994610 h 4604084"/>
              <a:gd name="connsiteX14" fmla="*/ 256748 w 4724936"/>
              <a:gd name="connsiteY14" fmla="*/ 1042736 h 4604084"/>
              <a:gd name="connsiteX15" fmla="*/ 224663 w 4724936"/>
              <a:gd name="connsiteY15" fmla="*/ 1171073 h 4604084"/>
              <a:gd name="connsiteX16" fmla="*/ 208621 w 4724936"/>
              <a:gd name="connsiteY16" fmla="*/ 1219200 h 4604084"/>
              <a:gd name="connsiteX17" fmla="*/ 192579 w 4724936"/>
              <a:gd name="connsiteY17" fmla="*/ 1299410 h 4604084"/>
              <a:gd name="connsiteX18" fmla="*/ 160495 w 4724936"/>
              <a:gd name="connsiteY18" fmla="*/ 1395663 h 4604084"/>
              <a:gd name="connsiteX19" fmla="*/ 96327 w 4724936"/>
              <a:gd name="connsiteY19" fmla="*/ 1588168 h 4604084"/>
              <a:gd name="connsiteX20" fmla="*/ 64242 w 4724936"/>
              <a:gd name="connsiteY20" fmla="*/ 1716505 h 4604084"/>
              <a:gd name="connsiteX21" fmla="*/ 32158 w 4724936"/>
              <a:gd name="connsiteY21" fmla="*/ 1844842 h 4604084"/>
              <a:gd name="connsiteX22" fmla="*/ 16116 w 4724936"/>
              <a:gd name="connsiteY22" fmla="*/ 2037347 h 4604084"/>
              <a:gd name="connsiteX23" fmla="*/ 74 w 4724936"/>
              <a:gd name="connsiteY23" fmla="*/ 2181726 h 4604084"/>
              <a:gd name="connsiteX24" fmla="*/ 16116 w 4724936"/>
              <a:gd name="connsiteY24" fmla="*/ 2999873 h 4604084"/>
              <a:gd name="connsiteX25" fmla="*/ 64242 w 4724936"/>
              <a:gd name="connsiteY25" fmla="*/ 3144252 h 4604084"/>
              <a:gd name="connsiteX26" fmla="*/ 160495 w 4724936"/>
              <a:gd name="connsiteY26" fmla="*/ 3320715 h 4604084"/>
              <a:gd name="connsiteX27" fmla="*/ 176537 w 4724936"/>
              <a:gd name="connsiteY27" fmla="*/ 3368842 h 4604084"/>
              <a:gd name="connsiteX28" fmla="*/ 224663 w 4724936"/>
              <a:gd name="connsiteY28" fmla="*/ 3400926 h 4604084"/>
              <a:gd name="connsiteX29" fmla="*/ 256748 w 4724936"/>
              <a:gd name="connsiteY29" fmla="*/ 3449052 h 4604084"/>
              <a:gd name="connsiteX30" fmla="*/ 320916 w 4724936"/>
              <a:gd name="connsiteY30" fmla="*/ 3529263 h 4604084"/>
              <a:gd name="connsiteX31" fmla="*/ 353000 w 4724936"/>
              <a:gd name="connsiteY31" fmla="*/ 3577389 h 4604084"/>
              <a:gd name="connsiteX32" fmla="*/ 497379 w 4724936"/>
              <a:gd name="connsiteY32" fmla="*/ 3705726 h 4604084"/>
              <a:gd name="connsiteX33" fmla="*/ 545505 w 4724936"/>
              <a:gd name="connsiteY33" fmla="*/ 3753852 h 4604084"/>
              <a:gd name="connsiteX34" fmla="*/ 593632 w 4724936"/>
              <a:gd name="connsiteY34" fmla="*/ 3785936 h 4604084"/>
              <a:gd name="connsiteX35" fmla="*/ 625716 w 4724936"/>
              <a:gd name="connsiteY35" fmla="*/ 3818021 h 4604084"/>
              <a:gd name="connsiteX36" fmla="*/ 673842 w 4724936"/>
              <a:gd name="connsiteY36" fmla="*/ 3834063 h 4604084"/>
              <a:gd name="connsiteX37" fmla="*/ 705927 w 4724936"/>
              <a:gd name="connsiteY37" fmla="*/ 3866147 h 4604084"/>
              <a:gd name="connsiteX38" fmla="*/ 802179 w 4724936"/>
              <a:gd name="connsiteY38" fmla="*/ 3930315 h 4604084"/>
              <a:gd name="connsiteX39" fmla="*/ 850305 w 4724936"/>
              <a:gd name="connsiteY39" fmla="*/ 3978442 h 4604084"/>
              <a:gd name="connsiteX40" fmla="*/ 914474 w 4724936"/>
              <a:gd name="connsiteY40" fmla="*/ 4010526 h 4604084"/>
              <a:gd name="connsiteX41" fmla="*/ 1042811 w 4724936"/>
              <a:gd name="connsiteY41" fmla="*/ 4090736 h 4604084"/>
              <a:gd name="connsiteX42" fmla="*/ 1090937 w 4724936"/>
              <a:gd name="connsiteY42" fmla="*/ 4138863 h 4604084"/>
              <a:gd name="connsiteX43" fmla="*/ 1203232 w 4724936"/>
              <a:gd name="connsiteY43" fmla="*/ 4203031 h 4604084"/>
              <a:gd name="connsiteX44" fmla="*/ 1299484 w 4724936"/>
              <a:gd name="connsiteY44" fmla="*/ 4267200 h 4604084"/>
              <a:gd name="connsiteX45" fmla="*/ 1347611 w 4724936"/>
              <a:gd name="connsiteY45" fmla="*/ 4299284 h 4604084"/>
              <a:gd name="connsiteX46" fmla="*/ 1443863 w 4724936"/>
              <a:gd name="connsiteY46" fmla="*/ 4331368 h 4604084"/>
              <a:gd name="connsiteX47" fmla="*/ 1491990 w 4724936"/>
              <a:gd name="connsiteY47" fmla="*/ 4347410 h 4604084"/>
              <a:gd name="connsiteX48" fmla="*/ 1540116 w 4724936"/>
              <a:gd name="connsiteY48" fmla="*/ 4379494 h 4604084"/>
              <a:gd name="connsiteX49" fmla="*/ 1668453 w 4724936"/>
              <a:gd name="connsiteY49" fmla="*/ 4411579 h 4604084"/>
              <a:gd name="connsiteX50" fmla="*/ 1860958 w 4724936"/>
              <a:gd name="connsiteY50" fmla="*/ 4459705 h 4604084"/>
              <a:gd name="connsiteX51" fmla="*/ 2021379 w 4724936"/>
              <a:gd name="connsiteY51" fmla="*/ 4507831 h 4604084"/>
              <a:gd name="connsiteX52" fmla="*/ 2149716 w 4724936"/>
              <a:gd name="connsiteY52" fmla="*/ 4539915 h 4604084"/>
              <a:gd name="connsiteX53" fmla="*/ 2310137 w 4724936"/>
              <a:gd name="connsiteY53" fmla="*/ 4555958 h 4604084"/>
              <a:gd name="connsiteX54" fmla="*/ 2374305 w 4724936"/>
              <a:gd name="connsiteY54" fmla="*/ 4572000 h 4604084"/>
              <a:gd name="connsiteX55" fmla="*/ 2550769 w 4724936"/>
              <a:gd name="connsiteY55" fmla="*/ 4604084 h 4604084"/>
              <a:gd name="connsiteX56" fmla="*/ 3192453 w 4724936"/>
              <a:gd name="connsiteY56" fmla="*/ 4588042 h 4604084"/>
              <a:gd name="connsiteX57" fmla="*/ 3240579 w 4724936"/>
              <a:gd name="connsiteY57" fmla="*/ 4572000 h 4604084"/>
              <a:gd name="connsiteX58" fmla="*/ 3465169 w 4724936"/>
              <a:gd name="connsiteY58" fmla="*/ 4507831 h 4604084"/>
              <a:gd name="connsiteX59" fmla="*/ 3529337 w 4724936"/>
              <a:gd name="connsiteY59" fmla="*/ 4475747 h 4604084"/>
              <a:gd name="connsiteX60" fmla="*/ 3657674 w 4724936"/>
              <a:gd name="connsiteY60" fmla="*/ 4443663 h 4604084"/>
              <a:gd name="connsiteX61" fmla="*/ 3705800 w 4724936"/>
              <a:gd name="connsiteY61" fmla="*/ 4427621 h 4604084"/>
              <a:gd name="connsiteX62" fmla="*/ 3786011 w 4724936"/>
              <a:gd name="connsiteY62" fmla="*/ 4363452 h 4604084"/>
              <a:gd name="connsiteX63" fmla="*/ 3850179 w 4724936"/>
              <a:gd name="connsiteY63" fmla="*/ 4347410 h 4604084"/>
              <a:gd name="connsiteX64" fmla="*/ 3994558 w 4724936"/>
              <a:gd name="connsiteY64" fmla="*/ 4235115 h 4604084"/>
              <a:gd name="connsiteX65" fmla="*/ 4106853 w 4724936"/>
              <a:gd name="connsiteY65" fmla="*/ 4138863 h 4604084"/>
              <a:gd name="connsiteX66" fmla="*/ 4138937 w 4724936"/>
              <a:gd name="connsiteY66" fmla="*/ 4090736 h 4604084"/>
              <a:gd name="connsiteX67" fmla="*/ 4219148 w 4724936"/>
              <a:gd name="connsiteY67" fmla="*/ 4010526 h 4604084"/>
              <a:gd name="connsiteX68" fmla="*/ 4331442 w 4724936"/>
              <a:gd name="connsiteY68" fmla="*/ 3850105 h 4604084"/>
              <a:gd name="connsiteX69" fmla="*/ 4347484 w 4724936"/>
              <a:gd name="connsiteY69" fmla="*/ 3801979 h 4604084"/>
              <a:gd name="connsiteX70" fmla="*/ 4379569 w 4724936"/>
              <a:gd name="connsiteY70" fmla="*/ 3769894 h 4604084"/>
              <a:gd name="connsiteX71" fmla="*/ 4427695 w 4724936"/>
              <a:gd name="connsiteY71" fmla="*/ 3705726 h 4604084"/>
              <a:gd name="connsiteX72" fmla="*/ 4459779 w 4724936"/>
              <a:gd name="connsiteY72" fmla="*/ 3593431 h 4604084"/>
              <a:gd name="connsiteX73" fmla="*/ 4507905 w 4724936"/>
              <a:gd name="connsiteY73" fmla="*/ 3497179 h 4604084"/>
              <a:gd name="connsiteX74" fmla="*/ 4523948 w 4724936"/>
              <a:gd name="connsiteY74" fmla="*/ 3368842 h 4604084"/>
              <a:gd name="connsiteX75" fmla="*/ 4556032 w 4724936"/>
              <a:gd name="connsiteY75" fmla="*/ 3304673 h 4604084"/>
              <a:gd name="connsiteX76" fmla="*/ 4588116 w 4724936"/>
              <a:gd name="connsiteY76" fmla="*/ 3176336 h 4604084"/>
              <a:gd name="connsiteX77" fmla="*/ 4604158 w 4724936"/>
              <a:gd name="connsiteY77" fmla="*/ 3112168 h 4604084"/>
              <a:gd name="connsiteX78" fmla="*/ 4620200 w 4724936"/>
              <a:gd name="connsiteY78" fmla="*/ 2999873 h 4604084"/>
              <a:gd name="connsiteX79" fmla="*/ 4652284 w 4724936"/>
              <a:gd name="connsiteY79" fmla="*/ 2935705 h 4604084"/>
              <a:gd name="connsiteX80" fmla="*/ 4668327 w 4724936"/>
              <a:gd name="connsiteY80" fmla="*/ 2775284 h 4604084"/>
              <a:gd name="connsiteX81" fmla="*/ 4700411 w 4724936"/>
              <a:gd name="connsiteY81" fmla="*/ 2662989 h 4604084"/>
              <a:gd name="connsiteX82" fmla="*/ 4700411 w 4724936"/>
              <a:gd name="connsiteY82" fmla="*/ 1700463 h 4604084"/>
              <a:gd name="connsiteX83" fmla="*/ 4684369 w 4724936"/>
              <a:gd name="connsiteY83" fmla="*/ 1636294 h 4604084"/>
              <a:gd name="connsiteX84" fmla="*/ 4668327 w 4724936"/>
              <a:gd name="connsiteY84" fmla="*/ 1459831 h 4604084"/>
              <a:gd name="connsiteX85" fmla="*/ 4652284 w 4724936"/>
              <a:gd name="connsiteY85" fmla="*/ 1395663 h 4604084"/>
              <a:gd name="connsiteX86" fmla="*/ 4620200 w 4724936"/>
              <a:gd name="connsiteY86" fmla="*/ 1187115 h 4604084"/>
              <a:gd name="connsiteX87" fmla="*/ 4556032 w 4724936"/>
              <a:gd name="connsiteY87" fmla="*/ 962526 h 4604084"/>
              <a:gd name="connsiteX88" fmla="*/ 4475821 w 4724936"/>
              <a:gd name="connsiteY88" fmla="*/ 786063 h 4604084"/>
              <a:gd name="connsiteX89" fmla="*/ 4411653 w 4724936"/>
              <a:gd name="connsiteY89" fmla="*/ 689810 h 4604084"/>
              <a:gd name="connsiteX90" fmla="*/ 4363527 w 4724936"/>
              <a:gd name="connsiteY90" fmla="*/ 641684 h 4604084"/>
              <a:gd name="connsiteX91" fmla="*/ 4331442 w 4724936"/>
              <a:gd name="connsiteY91" fmla="*/ 593558 h 4604084"/>
              <a:gd name="connsiteX92" fmla="*/ 4251232 w 4724936"/>
              <a:gd name="connsiteY92" fmla="*/ 529389 h 4604084"/>
              <a:gd name="connsiteX93" fmla="*/ 4203105 w 4724936"/>
              <a:gd name="connsiteY93" fmla="*/ 481263 h 4604084"/>
              <a:gd name="connsiteX94" fmla="*/ 4138937 w 4724936"/>
              <a:gd name="connsiteY94" fmla="*/ 433136 h 4604084"/>
              <a:gd name="connsiteX95" fmla="*/ 4106853 w 4724936"/>
              <a:gd name="connsiteY95" fmla="*/ 385010 h 4604084"/>
              <a:gd name="connsiteX96" fmla="*/ 4042684 w 4724936"/>
              <a:gd name="connsiteY96" fmla="*/ 352926 h 4604084"/>
              <a:gd name="connsiteX97" fmla="*/ 3946432 w 4724936"/>
              <a:gd name="connsiteY97" fmla="*/ 288758 h 4604084"/>
              <a:gd name="connsiteX98" fmla="*/ 3914348 w 4724936"/>
              <a:gd name="connsiteY98" fmla="*/ 256673 h 4604084"/>
              <a:gd name="connsiteX99" fmla="*/ 3866221 w 4724936"/>
              <a:gd name="connsiteY99" fmla="*/ 240631 h 4604084"/>
              <a:gd name="connsiteX100" fmla="*/ 3802053 w 4724936"/>
              <a:gd name="connsiteY100" fmla="*/ 192505 h 4604084"/>
              <a:gd name="connsiteX101" fmla="*/ 3625590 w 4724936"/>
              <a:gd name="connsiteY101" fmla="*/ 112294 h 4604084"/>
              <a:gd name="connsiteX102" fmla="*/ 3593505 w 4724936"/>
              <a:gd name="connsiteY102" fmla="*/ 80210 h 4604084"/>
              <a:gd name="connsiteX103" fmla="*/ 3368916 w 4724936"/>
              <a:gd name="connsiteY103" fmla="*/ 32084 h 4604084"/>
              <a:gd name="connsiteX104" fmla="*/ 3064116 w 4724936"/>
              <a:gd name="connsiteY104" fmla="*/ 0 h 4604084"/>
              <a:gd name="connsiteX105" fmla="*/ 1732621 w 4724936"/>
              <a:gd name="connsiteY105" fmla="*/ 16042 h 4604084"/>
              <a:gd name="connsiteX106" fmla="*/ 1652411 w 4724936"/>
              <a:gd name="connsiteY106" fmla="*/ 32084 h 4604084"/>
              <a:gd name="connsiteX107" fmla="*/ 1508032 w 4724936"/>
              <a:gd name="connsiteY107" fmla="*/ 64168 h 4604084"/>
              <a:gd name="connsiteX108" fmla="*/ 1443863 w 4724936"/>
              <a:gd name="connsiteY108" fmla="*/ 144379 h 4604084"/>
              <a:gd name="connsiteX109" fmla="*/ 1411779 w 4724936"/>
              <a:gd name="connsiteY109" fmla="*/ 176463 h 460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4724936" h="4604084">
                <a:moveTo>
                  <a:pt x="1411779" y="176463"/>
                </a:moveTo>
                <a:cubicBezTo>
                  <a:pt x="1371674" y="184484"/>
                  <a:pt x="1272252" y="182645"/>
                  <a:pt x="1203232" y="192505"/>
                </a:cubicBezTo>
                <a:cubicBezTo>
                  <a:pt x="1139906" y="201551"/>
                  <a:pt x="1085506" y="221052"/>
                  <a:pt x="1026769" y="240631"/>
                </a:cubicBezTo>
                <a:cubicBezTo>
                  <a:pt x="921306" y="346091"/>
                  <a:pt x="1119635" y="157333"/>
                  <a:pt x="898432" y="304800"/>
                </a:cubicBezTo>
                <a:lnTo>
                  <a:pt x="754053" y="401052"/>
                </a:lnTo>
                <a:cubicBezTo>
                  <a:pt x="738011" y="411747"/>
                  <a:pt x="719560" y="419503"/>
                  <a:pt x="705927" y="433136"/>
                </a:cubicBezTo>
                <a:cubicBezTo>
                  <a:pt x="612582" y="526481"/>
                  <a:pt x="747138" y="396120"/>
                  <a:pt x="625716" y="497305"/>
                </a:cubicBezTo>
                <a:cubicBezTo>
                  <a:pt x="502203" y="600233"/>
                  <a:pt x="648948" y="497860"/>
                  <a:pt x="529463" y="577515"/>
                </a:cubicBezTo>
                <a:lnTo>
                  <a:pt x="465295" y="673768"/>
                </a:lnTo>
                <a:cubicBezTo>
                  <a:pt x="454600" y="689810"/>
                  <a:pt x="449253" y="711199"/>
                  <a:pt x="433211" y="721894"/>
                </a:cubicBezTo>
                <a:lnTo>
                  <a:pt x="385084" y="753979"/>
                </a:lnTo>
                <a:cubicBezTo>
                  <a:pt x="334240" y="830245"/>
                  <a:pt x="359097" y="783814"/>
                  <a:pt x="320916" y="898358"/>
                </a:cubicBezTo>
                <a:lnTo>
                  <a:pt x="304874" y="946484"/>
                </a:lnTo>
                <a:cubicBezTo>
                  <a:pt x="299527" y="962526"/>
                  <a:pt x="298212" y="980540"/>
                  <a:pt x="288832" y="994610"/>
                </a:cubicBezTo>
                <a:lnTo>
                  <a:pt x="256748" y="1042736"/>
                </a:lnTo>
                <a:cubicBezTo>
                  <a:pt x="246053" y="1085515"/>
                  <a:pt x="238607" y="1129240"/>
                  <a:pt x="224663" y="1171073"/>
                </a:cubicBezTo>
                <a:cubicBezTo>
                  <a:pt x="219316" y="1187115"/>
                  <a:pt x="212722" y="1202795"/>
                  <a:pt x="208621" y="1219200"/>
                </a:cubicBezTo>
                <a:cubicBezTo>
                  <a:pt x="202008" y="1245652"/>
                  <a:pt x="199753" y="1273105"/>
                  <a:pt x="192579" y="1299410"/>
                </a:cubicBezTo>
                <a:cubicBezTo>
                  <a:pt x="183680" y="1332038"/>
                  <a:pt x="171190" y="1363579"/>
                  <a:pt x="160495" y="1395663"/>
                </a:cubicBezTo>
                <a:lnTo>
                  <a:pt x="96327" y="1588168"/>
                </a:lnTo>
                <a:cubicBezTo>
                  <a:pt x="65657" y="1680175"/>
                  <a:pt x="93281" y="1590666"/>
                  <a:pt x="64242" y="1716505"/>
                </a:cubicBezTo>
                <a:cubicBezTo>
                  <a:pt x="54327" y="1759471"/>
                  <a:pt x="32158" y="1844842"/>
                  <a:pt x="32158" y="1844842"/>
                </a:cubicBezTo>
                <a:cubicBezTo>
                  <a:pt x="26811" y="1909010"/>
                  <a:pt x="22221" y="1973246"/>
                  <a:pt x="16116" y="2037347"/>
                </a:cubicBezTo>
                <a:cubicBezTo>
                  <a:pt x="11525" y="2085551"/>
                  <a:pt x="74" y="2133304"/>
                  <a:pt x="74" y="2181726"/>
                </a:cubicBezTo>
                <a:cubicBezTo>
                  <a:pt x="74" y="2454494"/>
                  <a:pt x="-2028" y="2727709"/>
                  <a:pt x="16116" y="2999873"/>
                </a:cubicBezTo>
                <a:cubicBezTo>
                  <a:pt x="19490" y="3050490"/>
                  <a:pt x="41555" y="3098878"/>
                  <a:pt x="64242" y="3144252"/>
                </a:cubicBezTo>
                <a:cubicBezTo>
                  <a:pt x="137033" y="3289834"/>
                  <a:pt x="101881" y="3232793"/>
                  <a:pt x="160495" y="3320715"/>
                </a:cubicBezTo>
                <a:cubicBezTo>
                  <a:pt x="165842" y="3336757"/>
                  <a:pt x="165973" y="3355637"/>
                  <a:pt x="176537" y="3368842"/>
                </a:cubicBezTo>
                <a:cubicBezTo>
                  <a:pt x="188581" y="3383897"/>
                  <a:pt x="211030" y="3387293"/>
                  <a:pt x="224663" y="3400926"/>
                </a:cubicBezTo>
                <a:cubicBezTo>
                  <a:pt x="238296" y="3414559"/>
                  <a:pt x="246053" y="3433010"/>
                  <a:pt x="256748" y="3449052"/>
                </a:cubicBezTo>
                <a:cubicBezTo>
                  <a:pt x="287978" y="3542745"/>
                  <a:pt x="248354" y="3456701"/>
                  <a:pt x="320916" y="3529263"/>
                </a:cubicBezTo>
                <a:cubicBezTo>
                  <a:pt x="334549" y="3542896"/>
                  <a:pt x="340304" y="3562879"/>
                  <a:pt x="353000" y="3577389"/>
                </a:cubicBezTo>
                <a:cubicBezTo>
                  <a:pt x="452632" y="3691254"/>
                  <a:pt x="402597" y="3624485"/>
                  <a:pt x="497379" y="3705726"/>
                </a:cubicBezTo>
                <a:cubicBezTo>
                  <a:pt x="514604" y="3720490"/>
                  <a:pt x="528076" y="3739328"/>
                  <a:pt x="545505" y="3753852"/>
                </a:cubicBezTo>
                <a:cubicBezTo>
                  <a:pt x="560317" y="3766195"/>
                  <a:pt x="578577" y="3773892"/>
                  <a:pt x="593632" y="3785936"/>
                </a:cubicBezTo>
                <a:cubicBezTo>
                  <a:pt x="605442" y="3795384"/>
                  <a:pt x="612747" y="3810239"/>
                  <a:pt x="625716" y="3818021"/>
                </a:cubicBezTo>
                <a:cubicBezTo>
                  <a:pt x="640216" y="3826721"/>
                  <a:pt x="657800" y="3828716"/>
                  <a:pt x="673842" y="3834063"/>
                </a:cubicBezTo>
                <a:cubicBezTo>
                  <a:pt x="684537" y="3844758"/>
                  <a:pt x="693827" y="3857072"/>
                  <a:pt x="705927" y="3866147"/>
                </a:cubicBezTo>
                <a:cubicBezTo>
                  <a:pt x="736775" y="3889283"/>
                  <a:pt x="774913" y="3903049"/>
                  <a:pt x="802179" y="3930315"/>
                </a:cubicBezTo>
                <a:cubicBezTo>
                  <a:pt x="818221" y="3946357"/>
                  <a:pt x="831844" y="3965255"/>
                  <a:pt x="850305" y="3978442"/>
                </a:cubicBezTo>
                <a:cubicBezTo>
                  <a:pt x="869765" y="3992342"/>
                  <a:pt x="894576" y="3997261"/>
                  <a:pt x="914474" y="4010526"/>
                </a:cubicBezTo>
                <a:cubicBezTo>
                  <a:pt x="1045255" y="4097713"/>
                  <a:pt x="943747" y="4057715"/>
                  <a:pt x="1042811" y="4090736"/>
                </a:cubicBezTo>
                <a:cubicBezTo>
                  <a:pt x="1058853" y="4106778"/>
                  <a:pt x="1073508" y="4124339"/>
                  <a:pt x="1090937" y="4138863"/>
                </a:cubicBezTo>
                <a:cubicBezTo>
                  <a:pt x="1138503" y="4178502"/>
                  <a:pt x="1147193" y="4169408"/>
                  <a:pt x="1203232" y="4203031"/>
                </a:cubicBezTo>
                <a:cubicBezTo>
                  <a:pt x="1236297" y="4222870"/>
                  <a:pt x="1267400" y="4245811"/>
                  <a:pt x="1299484" y="4267200"/>
                </a:cubicBezTo>
                <a:cubicBezTo>
                  <a:pt x="1315526" y="4277895"/>
                  <a:pt x="1329320" y="4293187"/>
                  <a:pt x="1347611" y="4299284"/>
                </a:cubicBezTo>
                <a:lnTo>
                  <a:pt x="1443863" y="4331368"/>
                </a:lnTo>
                <a:lnTo>
                  <a:pt x="1491990" y="4347410"/>
                </a:lnTo>
                <a:cubicBezTo>
                  <a:pt x="1508032" y="4358105"/>
                  <a:pt x="1522871" y="4370872"/>
                  <a:pt x="1540116" y="4379494"/>
                </a:cubicBezTo>
                <a:cubicBezTo>
                  <a:pt x="1579054" y="4398963"/>
                  <a:pt x="1628186" y="4400597"/>
                  <a:pt x="1668453" y="4411579"/>
                </a:cubicBezTo>
                <a:cubicBezTo>
                  <a:pt x="1868188" y="4466053"/>
                  <a:pt x="1661496" y="4426462"/>
                  <a:pt x="1860958" y="4459705"/>
                </a:cubicBezTo>
                <a:cubicBezTo>
                  <a:pt x="1971842" y="4515146"/>
                  <a:pt x="1877569" y="4475873"/>
                  <a:pt x="2021379" y="4507831"/>
                </a:cubicBezTo>
                <a:cubicBezTo>
                  <a:pt x="2142849" y="4534824"/>
                  <a:pt x="1976369" y="4516802"/>
                  <a:pt x="2149716" y="4539915"/>
                </a:cubicBezTo>
                <a:cubicBezTo>
                  <a:pt x="2202985" y="4547018"/>
                  <a:pt x="2256663" y="4550610"/>
                  <a:pt x="2310137" y="4555958"/>
                </a:cubicBezTo>
                <a:cubicBezTo>
                  <a:pt x="2331526" y="4561305"/>
                  <a:pt x="2352613" y="4568056"/>
                  <a:pt x="2374305" y="4572000"/>
                </a:cubicBezTo>
                <a:cubicBezTo>
                  <a:pt x="2585071" y="4610321"/>
                  <a:pt x="2405226" y="4567699"/>
                  <a:pt x="2550769" y="4604084"/>
                </a:cubicBezTo>
                <a:cubicBezTo>
                  <a:pt x="2764664" y="4598737"/>
                  <a:pt x="2978723" y="4597983"/>
                  <a:pt x="3192453" y="4588042"/>
                </a:cubicBezTo>
                <a:cubicBezTo>
                  <a:pt x="3209344" y="4587256"/>
                  <a:pt x="3224174" y="4576101"/>
                  <a:pt x="3240579" y="4572000"/>
                </a:cubicBezTo>
                <a:cubicBezTo>
                  <a:pt x="3335525" y="4548264"/>
                  <a:pt x="3360059" y="4560386"/>
                  <a:pt x="3465169" y="4507831"/>
                </a:cubicBezTo>
                <a:cubicBezTo>
                  <a:pt x="3486558" y="4497136"/>
                  <a:pt x="3507357" y="4485167"/>
                  <a:pt x="3529337" y="4475747"/>
                </a:cubicBezTo>
                <a:cubicBezTo>
                  <a:pt x="3580675" y="4453745"/>
                  <a:pt x="3597412" y="4458728"/>
                  <a:pt x="3657674" y="4443663"/>
                </a:cubicBezTo>
                <a:cubicBezTo>
                  <a:pt x="3674079" y="4439562"/>
                  <a:pt x="3689758" y="4432968"/>
                  <a:pt x="3705800" y="4427621"/>
                </a:cubicBezTo>
                <a:cubicBezTo>
                  <a:pt x="3731675" y="4401745"/>
                  <a:pt x="3750593" y="4378631"/>
                  <a:pt x="3786011" y="4363452"/>
                </a:cubicBezTo>
                <a:cubicBezTo>
                  <a:pt x="3806276" y="4354767"/>
                  <a:pt x="3828790" y="4352757"/>
                  <a:pt x="3850179" y="4347410"/>
                </a:cubicBezTo>
                <a:cubicBezTo>
                  <a:pt x="4061424" y="4206582"/>
                  <a:pt x="3862617" y="4348208"/>
                  <a:pt x="3994558" y="4235115"/>
                </a:cubicBezTo>
                <a:cubicBezTo>
                  <a:pt x="4056519" y="4182005"/>
                  <a:pt x="4057095" y="4198574"/>
                  <a:pt x="4106853" y="4138863"/>
                </a:cubicBezTo>
                <a:cubicBezTo>
                  <a:pt x="4119196" y="4124051"/>
                  <a:pt x="4126241" y="4105246"/>
                  <a:pt x="4138937" y="4090736"/>
                </a:cubicBezTo>
                <a:cubicBezTo>
                  <a:pt x="4163836" y="4062280"/>
                  <a:pt x="4198174" y="4041987"/>
                  <a:pt x="4219148" y="4010526"/>
                </a:cubicBezTo>
                <a:cubicBezTo>
                  <a:pt x="4298147" y="3892027"/>
                  <a:pt x="4260180" y="3945121"/>
                  <a:pt x="4331442" y="3850105"/>
                </a:cubicBezTo>
                <a:cubicBezTo>
                  <a:pt x="4336789" y="3834063"/>
                  <a:pt x="4338784" y="3816479"/>
                  <a:pt x="4347484" y="3801979"/>
                </a:cubicBezTo>
                <a:cubicBezTo>
                  <a:pt x="4355266" y="3789009"/>
                  <a:pt x="4369886" y="3781513"/>
                  <a:pt x="4379569" y="3769894"/>
                </a:cubicBezTo>
                <a:cubicBezTo>
                  <a:pt x="4396685" y="3749354"/>
                  <a:pt x="4411653" y="3727115"/>
                  <a:pt x="4427695" y="3705726"/>
                </a:cubicBezTo>
                <a:cubicBezTo>
                  <a:pt x="4438390" y="3668294"/>
                  <a:pt x="4445804" y="3629766"/>
                  <a:pt x="4459779" y="3593431"/>
                </a:cubicBezTo>
                <a:cubicBezTo>
                  <a:pt x="4472656" y="3559951"/>
                  <a:pt x="4498050" y="3531670"/>
                  <a:pt x="4507905" y="3497179"/>
                </a:cubicBezTo>
                <a:cubicBezTo>
                  <a:pt x="4519749" y="3455726"/>
                  <a:pt x="4513492" y="3410667"/>
                  <a:pt x="4523948" y="3368842"/>
                </a:cubicBezTo>
                <a:cubicBezTo>
                  <a:pt x="4529748" y="3345642"/>
                  <a:pt x="4548470" y="3327360"/>
                  <a:pt x="4556032" y="3304673"/>
                </a:cubicBezTo>
                <a:cubicBezTo>
                  <a:pt x="4569976" y="3262840"/>
                  <a:pt x="4577421" y="3219115"/>
                  <a:pt x="4588116" y="3176336"/>
                </a:cubicBezTo>
                <a:cubicBezTo>
                  <a:pt x="4593463" y="3154947"/>
                  <a:pt x="4601040" y="3133994"/>
                  <a:pt x="4604158" y="3112168"/>
                </a:cubicBezTo>
                <a:cubicBezTo>
                  <a:pt x="4609505" y="3074736"/>
                  <a:pt x="4610251" y="3036352"/>
                  <a:pt x="4620200" y="2999873"/>
                </a:cubicBezTo>
                <a:cubicBezTo>
                  <a:pt x="4626492" y="2976802"/>
                  <a:pt x="4641589" y="2957094"/>
                  <a:pt x="4652284" y="2935705"/>
                </a:cubicBezTo>
                <a:cubicBezTo>
                  <a:pt x="4657632" y="2882231"/>
                  <a:pt x="4660727" y="2828484"/>
                  <a:pt x="4668327" y="2775284"/>
                </a:cubicBezTo>
                <a:cubicBezTo>
                  <a:pt x="4673363" y="2740031"/>
                  <a:pt x="4688983" y="2697273"/>
                  <a:pt x="4700411" y="2662989"/>
                </a:cubicBezTo>
                <a:cubicBezTo>
                  <a:pt x="4737848" y="2251181"/>
                  <a:pt x="4728006" y="2431746"/>
                  <a:pt x="4700411" y="1700463"/>
                </a:cubicBezTo>
                <a:cubicBezTo>
                  <a:pt x="4699580" y="1678431"/>
                  <a:pt x="4689716" y="1657684"/>
                  <a:pt x="4684369" y="1636294"/>
                </a:cubicBezTo>
                <a:cubicBezTo>
                  <a:pt x="4679022" y="1577473"/>
                  <a:pt x="4676133" y="1518376"/>
                  <a:pt x="4668327" y="1459831"/>
                </a:cubicBezTo>
                <a:cubicBezTo>
                  <a:pt x="4665413" y="1437977"/>
                  <a:pt x="4656228" y="1417355"/>
                  <a:pt x="4652284" y="1395663"/>
                </a:cubicBezTo>
                <a:cubicBezTo>
                  <a:pt x="4635883" y="1305459"/>
                  <a:pt x="4638810" y="1273962"/>
                  <a:pt x="4620200" y="1187115"/>
                </a:cubicBezTo>
                <a:cubicBezTo>
                  <a:pt x="4596029" y="1074316"/>
                  <a:pt x="4589700" y="1063530"/>
                  <a:pt x="4556032" y="962526"/>
                </a:cubicBezTo>
                <a:cubicBezTo>
                  <a:pt x="4533319" y="894386"/>
                  <a:pt x="4523642" y="857796"/>
                  <a:pt x="4475821" y="786063"/>
                </a:cubicBezTo>
                <a:cubicBezTo>
                  <a:pt x="4454432" y="753979"/>
                  <a:pt x="4438919" y="717076"/>
                  <a:pt x="4411653" y="689810"/>
                </a:cubicBezTo>
                <a:cubicBezTo>
                  <a:pt x="4395611" y="673768"/>
                  <a:pt x="4378051" y="659112"/>
                  <a:pt x="4363527" y="641684"/>
                </a:cubicBezTo>
                <a:cubicBezTo>
                  <a:pt x="4351184" y="626873"/>
                  <a:pt x="4345075" y="607191"/>
                  <a:pt x="4331442" y="593558"/>
                </a:cubicBezTo>
                <a:cubicBezTo>
                  <a:pt x="4307231" y="569347"/>
                  <a:pt x="4277000" y="551936"/>
                  <a:pt x="4251232" y="529389"/>
                </a:cubicBezTo>
                <a:cubicBezTo>
                  <a:pt x="4234158" y="514449"/>
                  <a:pt x="4220330" y="496028"/>
                  <a:pt x="4203105" y="481263"/>
                </a:cubicBezTo>
                <a:cubicBezTo>
                  <a:pt x="4182805" y="463863"/>
                  <a:pt x="4157843" y="452042"/>
                  <a:pt x="4138937" y="433136"/>
                </a:cubicBezTo>
                <a:cubicBezTo>
                  <a:pt x="4125304" y="419503"/>
                  <a:pt x="4121664" y="397353"/>
                  <a:pt x="4106853" y="385010"/>
                </a:cubicBezTo>
                <a:cubicBezTo>
                  <a:pt x="4088481" y="369701"/>
                  <a:pt x="4063190" y="365230"/>
                  <a:pt x="4042684" y="352926"/>
                </a:cubicBezTo>
                <a:cubicBezTo>
                  <a:pt x="4009619" y="333087"/>
                  <a:pt x="3973698" y="316025"/>
                  <a:pt x="3946432" y="288758"/>
                </a:cubicBezTo>
                <a:cubicBezTo>
                  <a:pt x="3935737" y="278063"/>
                  <a:pt x="3927317" y="264455"/>
                  <a:pt x="3914348" y="256673"/>
                </a:cubicBezTo>
                <a:cubicBezTo>
                  <a:pt x="3899848" y="247973"/>
                  <a:pt x="3882263" y="245978"/>
                  <a:pt x="3866221" y="240631"/>
                </a:cubicBezTo>
                <a:cubicBezTo>
                  <a:pt x="3844832" y="224589"/>
                  <a:pt x="3825267" y="205770"/>
                  <a:pt x="3802053" y="192505"/>
                </a:cubicBezTo>
                <a:cubicBezTo>
                  <a:pt x="3715779" y="143206"/>
                  <a:pt x="3748613" y="235313"/>
                  <a:pt x="3625590" y="112294"/>
                </a:cubicBezTo>
                <a:cubicBezTo>
                  <a:pt x="3614895" y="101599"/>
                  <a:pt x="3607548" y="85827"/>
                  <a:pt x="3593505" y="80210"/>
                </a:cubicBezTo>
                <a:cubicBezTo>
                  <a:pt x="3530381" y="54961"/>
                  <a:pt x="3437283" y="44514"/>
                  <a:pt x="3368916" y="32084"/>
                </a:cubicBezTo>
                <a:cubicBezTo>
                  <a:pt x="3189776" y="-487"/>
                  <a:pt x="3385633" y="22965"/>
                  <a:pt x="3064116" y="0"/>
                </a:cubicBezTo>
                <a:lnTo>
                  <a:pt x="1732621" y="16042"/>
                </a:lnTo>
                <a:cubicBezTo>
                  <a:pt x="1705362" y="16662"/>
                  <a:pt x="1679028" y="26169"/>
                  <a:pt x="1652411" y="32084"/>
                </a:cubicBezTo>
                <a:cubicBezTo>
                  <a:pt x="1448515" y="77394"/>
                  <a:pt x="1749946" y="15785"/>
                  <a:pt x="1508032" y="64168"/>
                </a:cubicBezTo>
                <a:cubicBezTo>
                  <a:pt x="1490869" y="89913"/>
                  <a:pt x="1471294" y="126091"/>
                  <a:pt x="1443863" y="144379"/>
                </a:cubicBezTo>
                <a:cubicBezTo>
                  <a:pt x="1439414" y="147345"/>
                  <a:pt x="1451884" y="168442"/>
                  <a:pt x="1411779" y="176463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3E0840-FCD7-4F2D-983A-AE24EEDB91B1}"/>
              </a:ext>
            </a:extLst>
          </p:cNvPr>
          <p:cNvSpPr txBox="1"/>
          <p:nvPr/>
        </p:nvSpPr>
        <p:spPr>
          <a:xfrm>
            <a:off x="239880" y="74646"/>
            <a:ext cx="3357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Step 1:</a:t>
            </a:r>
            <a:r>
              <a:rPr lang="en-US" sz="1400" dirty="0">
                <a:solidFill>
                  <a:schemeClr val="accent1"/>
                </a:solidFill>
              </a:rPr>
              <a:t> Define groups based on characteristics which could be assigned a normalized score (</a:t>
            </a:r>
            <a:r>
              <a:rPr lang="en-US" sz="1400" dirty="0" err="1">
                <a:solidFill>
                  <a:schemeClr val="accent1"/>
                </a:solidFill>
              </a:rPr>
              <a:t>eg</a:t>
            </a:r>
            <a:r>
              <a:rPr lang="en-US" sz="1400" dirty="0">
                <a:solidFill>
                  <a:schemeClr val="accent1"/>
                </a:solidFill>
              </a:rPr>
              <a:t> 1 – 100)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1E6026-2919-41F7-A977-9A10B4367FD3}"/>
              </a:ext>
            </a:extLst>
          </p:cNvPr>
          <p:cNvSpPr/>
          <p:nvPr/>
        </p:nvSpPr>
        <p:spPr>
          <a:xfrm>
            <a:off x="916968" y="2324096"/>
            <a:ext cx="1838131" cy="559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Eg</a:t>
            </a:r>
            <a:r>
              <a:rPr lang="en-US" sz="1050" dirty="0">
                <a:solidFill>
                  <a:schemeClr val="tx1"/>
                </a:solidFill>
              </a:rPr>
              <a:t> Population near shops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550575-18DF-4870-81DC-0EFB3A63DB55}"/>
              </a:ext>
            </a:extLst>
          </p:cNvPr>
          <p:cNvSpPr/>
          <p:nvPr/>
        </p:nvSpPr>
        <p:spPr>
          <a:xfrm>
            <a:off x="1758883" y="3317306"/>
            <a:ext cx="1838131" cy="559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Eg</a:t>
            </a:r>
            <a:r>
              <a:rPr lang="en-US" sz="1050" dirty="0">
                <a:solidFill>
                  <a:schemeClr val="tx1"/>
                </a:solidFill>
              </a:rPr>
              <a:t> shop locations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DA8CA7-6277-478F-BB5B-5F3B5B0C1DC2}"/>
              </a:ext>
            </a:extLst>
          </p:cNvPr>
          <p:cNvSpPr/>
          <p:nvPr/>
        </p:nvSpPr>
        <p:spPr>
          <a:xfrm>
            <a:off x="6684112" y="1571571"/>
            <a:ext cx="1838131" cy="559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Eg</a:t>
            </a:r>
            <a:r>
              <a:rPr lang="en-US" sz="1050" dirty="0">
                <a:solidFill>
                  <a:schemeClr val="tx1"/>
                </a:solidFill>
              </a:rPr>
              <a:t> shop locations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1405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1305B-2B92-421F-AED5-BC041E1A2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Breakout 6</a:t>
            </a:r>
            <a:br>
              <a:rPr lang="en-US" dirty="0"/>
            </a:br>
            <a:r>
              <a:rPr lang="en-US" sz="4000" b="0" dirty="0"/>
              <a:t>15 mins</a:t>
            </a:r>
            <a:endParaRPr lang="en-US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286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1366B0-DBD9-482D-8527-5E36116F9690}"/>
              </a:ext>
            </a:extLst>
          </p:cNvPr>
          <p:cNvSpPr txBox="1"/>
          <p:nvPr/>
        </p:nvSpPr>
        <p:spPr>
          <a:xfrm>
            <a:off x="4283242" y="120134"/>
            <a:ext cx="338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Recommendations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0BDDF95-1024-4FDB-A86B-7640B0262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50935"/>
              </p:ext>
            </p:extLst>
          </p:nvPr>
        </p:nvGraphicFramePr>
        <p:xfrm>
          <a:off x="806823" y="1815898"/>
          <a:ext cx="9734491" cy="492196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515083">
                  <a:extLst>
                    <a:ext uri="{9D8B030D-6E8A-4147-A177-3AD203B41FA5}">
                      <a16:colId xmlns:a16="http://schemas.microsoft.com/office/drawing/2014/main" val="2074378125"/>
                    </a:ext>
                  </a:extLst>
                </a:gridCol>
                <a:gridCol w="3109704">
                  <a:extLst>
                    <a:ext uri="{9D8B030D-6E8A-4147-A177-3AD203B41FA5}">
                      <a16:colId xmlns:a16="http://schemas.microsoft.com/office/drawing/2014/main" val="1917497397"/>
                    </a:ext>
                  </a:extLst>
                </a:gridCol>
                <a:gridCol w="3109704">
                  <a:extLst>
                    <a:ext uri="{9D8B030D-6E8A-4147-A177-3AD203B41FA5}">
                      <a16:colId xmlns:a16="http://schemas.microsoft.com/office/drawing/2014/main" val="2581155249"/>
                    </a:ext>
                  </a:extLst>
                </a:gridCol>
              </a:tblGrid>
              <a:tr h="523806">
                <a:tc>
                  <a:txBody>
                    <a:bodyPr/>
                    <a:lstStyle/>
                    <a:p>
                      <a:r>
                        <a:rPr lang="en-US" sz="1400" dirty="0"/>
                        <a:t>Use Case</a:t>
                      </a:r>
                      <a:br>
                        <a:rPr lang="en-US" sz="1400" dirty="0"/>
                      </a:br>
                      <a:r>
                        <a:rPr lang="en-US" sz="1400" dirty="0">
                          <a:solidFill>
                            <a:schemeClr val="accent5"/>
                          </a:solidFill>
                        </a:rPr>
                        <a:t>Step 1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Recommendation</a:t>
                      </a:r>
                      <a:br>
                        <a:rPr lang="en-US" sz="1400" dirty="0"/>
                      </a:br>
                      <a:r>
                        <a:rPr lang="en-US" sz="1400" dirty="0">
                          <a:solidFill>
                            <a:schemeClr val="accent5"/>
                          </a:solidFill>
                        </a:rPr>
                        <a:t>Step 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Scores</a:t>
                      </a:r>
                      <a:br>
                        <a:rPr lang="en-US" sz="1400" dirty="0"/>
                      </a:br>
                      <a:r>
                        <a:rPr lang="en-US" sz="1400" dirty="0">
                          <a:solidFill>
                            <a:schemeClr val="accent5"/>
                          </a:solidFill>
                        </a:rPr>
                        <a:t>Step 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74641771"/>
                  </a:ext>
                </a:extLst>
              </a:tr>
              <a:tr h="523806">
                <a:tc>
                  <a:txBody>
                    <a:bodyPr/>
                    <a:lstStyle/>
                    <a:p>
                      <a:r>
                        <a:rPr lang="en-US" sz="1400" dirty="0" err="1"/>
                        <a:t>Eg</a:t>
                      </a:r>
                      <a:r>
                        <a:rPr lang="en-US" sz="1400" dirty="0"/>
                        <a:t> </a:t>
                      </a:r>
                      <a:r>
                        <a:rPr lang="en-GB" sz="1400" dirty="0"/>
                        <a:t>Attract X new customers per month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Eg</a:t>
                      </a:r>
                      <a:r>
                        <a:rPr lang="en-US" sz="1400" dirty="0"/>
                        <a:t> Recommend which local events to sponsor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Eg</a:t>
                      </a:r>
                      <a:r>
                        <a:rPr lang="en-US" sz="1400" dirty="0"/>
                        <a:t> Local Area Vitality Score, Local Economic Value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64005339"/>
                  </a:ext>
                </a:extLst>
              </a:tr>
              <a:tr h="52380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Eg</a:t>
                      </a:r>
                      <a:r>
                        <a:rPr lang="en-US" sz="1400" dirty="0"/>
                        <a:t> Recommend which extras to promote (</a:t>
                      </a:r>
                      <a:r>
                        <a:rPr lang="en-US" sz="1400" dirty="0" err="1"/>
                        <a:t>eg</a:t>
                      </a:r>
                      <a:r>
                        <a:rPr lang="en-US" sz="1400" dirty="0"/>
                        <a:t> cold drinks when hot weather)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88002161"/>
                  </a:ext>
                </a:extLst>
              </a:tr>
              <a:tr h="52380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62507044"/>
                  </a:ext>
                </a:extLst>
              </a:tr>
              <a:tr h="52380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80111991"/>
                  </a:ext>
                </a:extLst>
              </a:tr>
              <a:tr h="52380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84515484"/>
                  </a:ext>
                </a:extLst>
              </a:tr>
              <a:tr h="52380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86400484"/>
                  </a:ext>
                </a:extLst>
              </a:tr>
              <a:tr h="52380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27628572"/>
                  </a:ext>
                </a:extLst>
              </a:tr>
              <a:tr h="52380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1736221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5D9F981-0BAC-433C-A419-50C3D904A3A4}"/>
              </a:ext>
            </a:extLst>
          </p:cNvPr>
          <p:cNvSpPr txBox="1"/>
          <p:nvPr/>
        </p:nvSpPr>
        <p:spPr>
          <a:xfrm>
            <a:off x="239879" y="74646"/>
            <a:ext cx="43231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Step 1:</a:t>
            </a:r>
            <a:r>
              <a:rPr lang="en-US" sz="1400" dirty="0">
                <a:solidFill>
                  <a:schemeClr val="accent1"/>
                </a:solidFill>
              </a:rPr>
              <a:t> Enter the initial use case.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Step 2: </a:t>
            </a:r>
            <a:r>
              <a:rPr lang="en-US" sz="1400" dirty="0">
                <a:solidFill>
                  <a:schemeClr val="accent1"/>
                </a:solidFill>
              </a:rPr>
              <a:t>Identify recommendations (at least 5)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Step 3: </a:t>
            </a:r>
            <a:r>
              <a:rPr lang="en-US" sz="1400" dirty="0">
                <a:solidFill>
                  <a:schemeClr val="accent1"/>
                </a:solidFill>
              </a:rPr>
              <a:t>Assign scores from previous exercise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Step 4: </a:t>
            </a:r>
            <a:r>
              <a:rPr lang="en-US" sz="1400" dirty="0">
                <a:solidFill>
                  <a:schemeClr val="accent1"/>
                </a:solidFill>
              </a:rPr>
              <a:t>(optional based on time) – consider the impact of false positives and false negatives (</a:t>
            </a:r>
            <a:r>
              <a:rPr lang="en-US" sz="1400" dirty="0" err="1">
                <a:solidFill>
                  <a:schemeClr val="accent1"/>
                </a:solidFill>
              </a:rPr>
              <a:t>ie</a:t>
            </a:r>
            <a:r>
              <a:rPr lang="en-US" sz="1400" dirty="0">
                <a:solidFill>
                  <a:schemeClr val="accent1"/>
                </a:solidFill>
              </a:rPr>
              <a:t> what happens if the recommendations are wrong?)</a:t>
            </a:r>
            <a:endParaRPr lang="en-US" sz="1400" b="1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5458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F52D-17BD-45C6-AD85-0C64F82F0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Hypothesis Development Canvas</a:t>
            </a:r>
            <a:br>
              <a:rPr lang="en-US" dirty="0"/>
            </a:b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727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1305B-2B92-421F-AED5-BC041E1A2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Breakout 7</a:t>
            </a:r>
            <a:br>
              <a:rPr lang="en-US" dirty="0"/>
            </a:br>
            <a:r>
              <a:rPr lang="en-US" sz="4000" b="0" dirty="0"/>
              <a:t>15 mins</a:t>
            </a:r>
            <a:endParaRPr lang="en-US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057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C5E9-11B3-4771-BAE1-B1D04E94B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Part I:  Steps 1, 2 and 3</a:t>
            </a:r>
            <a:br>
              <a:rPr lang="en-GB"/>
            </a:b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35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AEF994-7368-4F2C-8D06-A460CF2456B3}"/>
              </a:ext>
            </a:extLst>
          </p:cNvPr>
          <p:cNvSpPr/>
          <p:nvPr/>
        </p:nvSpPr>
        <p:spPr>
          <a:xfrm>
            <a:off x="7488339" y="4621037"/>
            <a:ext cx="3288374" cy="14511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1A9A56-0E4C-48F3-9F91-A81DA09744F9}"/>
              </a:ext>
            </a:extLst>
          </p:cNvPr>
          <p:cNvSpPr/>
          <p:nvPr/>
        </p:nvSpPr>
        <p:spPr>
          <a:xfrm>
            <a:off x="1134795" y="4621037"/>
            <a:ext cx="2955540" cy="1420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B97FEA-2721-8445-B77F-5945BDD868CD}"/>
              </a:ext>
            </a:extLst>
          </p:cNvPr>
          <p:cNvSpPr txBox="1"/>
          <p:nvPr/>
        </p:nvSpPr>
        <p:spPr>
          <a:xfrm>
            <a:off x="7494728" y="4621037"/>
            <a:ext cx="3306624" cy="14320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(14) Impediments Assessment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EDC486-A4B6-DC43-8420-4EC9668D3608}"/>
              </a:ext>
            </a:extLst>
          </p:cNvPr>
          <p:cNvSpPr txBox="1"/>
          <p:nvPr/>
        </p:nvSpPr>
        <p:spPr>
          <a:xfrm>
            <a:off x="1127556" y="4622973"/>
            <a:ext cx="2957856" cy="143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(13) Financial Assessment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27C815-ACEF-6143-A8DC-54EF645B12F4}"/>
              </a:ext>
            </a:extLst>
          </p:cNvPr>
          <p:cNvSpPr txBox="1"/>
          <p:nvPr/>
        </p:nvSpPr>
        <p:spPr>
          <a:xfrm>
            <a:off x="7474417" y="2275536"/>
            <a:ext cx="3317087" cy="1247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(12) Risks (FP/FN)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84C192-0C16-6441-8A8A-AB1A89936F39}"/>
              </a:ext>
            </a:extLst>
          </p:cNvPr>
          <p:cNvSpPr txBox="1"/>
          <p:nvPr/>
        </p:nvSpPr>
        <p:spPr>
          <a:xfrm>
            <a:off x="7488339" y="3533425"/>
            <a:ext cx="3288381" cy="10901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(10) Recommendations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2ED285-6C07-C84E-A6B8-4EA27FDE72F3}"/>
              </a:ext>
            </a:extLst>
          </p:cNvPr>
          <p:cNvSpPr txBox="1"/>
          <p:nvPr/>
        </p:nvSpPr>
        <p:spPr>
          <a:xfrm>
            <a:off x="5778353" y="2275535"/>
            <a:ext cx="1690800" cy="1247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(4) Stakeholders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8A4817-EC3D-4140-9BB5-F15487C936D1}"/>
              </a:ext>
            </a:extLst>
          </p:cNvPr>
          <p:cNvSpPr txBox="1"/>
          <p:nvPr/>
        </p:nvSpPr>
        <p:spPr>
          <a:xfrm>
            <a:off x="4076597" y="2275535"/>
            <a:ext cx="1701755" cy="1247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(5) Entities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9235C7-3F4A-D244-96D3-267639AE6CAA}"/>
              </a:ext>
            </a:extLst>
          </p:cNvPr>
          <p:cNvSpPr txBox="1"/>
          <p:nvPr/>
        </p:nvSpPr>
        <p:spPr>
          <a:xfrm>
            <a:off x="1120541" y="3534942"/>
            <a:ext cx="2955540" cy="10796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 dirty="0">
                <a:solidFill>
                  <a:prstClr val="black"/>
                </a:solidFill>
                <a:latin typeface="Calibri" panose="020F0502020204030204"/>
              </a:rPr>
              <a:t>(7) Predictions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136E1D-34A3-CE40-A08C-E78031257ECE}"/>
              </a:ext>
            </a:extLst>
          </p:cNvPr>
          <p:cNvSpPr txBox="1"/>
          <p:nvPr/>
        </p:nvSpPr>
        <p:spPr>
          <a:xfrm>
            <a:off x="1110692" y="1291953"/>
            <a:ext cx="2965389" cy="9835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(3) Business 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56C224-F099-B64D-95B8-0595AA92EEAB}"/>
              </a:ext>
            </a:extLst>
          </p:cNvPr>
          <p:cNvSpPr txBox="1"/>
          <p:nvPr/>
        </p:nvSpPr>
        <p:spPr>
          <a:xfrm>
            <a:off x="4077215" y="1280904"/>
            <a:ext cx="3391939" cy="5155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(1) Hypothesis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A1887A-8B90-AE40-AC82-F0AA8280E690}"/>
              </a:ext>
            </a:extLst>
          </p:cNvPr>
          <p:cNvSpPr txBox="1"/>
          <p:nvPr/>
        </p:nvSpPr>
        <p:spPr>
          <a:xfrm>
            <a:off x="7475256" y="1291953"/>
            <a:ext cx="3316248" cy="983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(11) Impediments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EDDBEC-2886-DB45-892C-6F00AD32F6B7}"/>
              </a:ext>
            </a:extLst>
          </p:cNvPr>
          <p:cNvSpPr txBox="1"/>
          <p:nvPr/>
        </p:nvSpPr>
        <p:spPr>
          <a:xfrm>
            <a:off x="4076080" y="4623618"/>
            <a:ext cx="3402925" cy="14485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(9) Variables (Dimensions)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E640CA-8AF8-8146-8857-CDA16B756093}"/>
              </a:ext>
            </a:extLst>
          </p:cNvPr>
          <p:cNvSpPr txBox="1"/>
          <p:nvPr/>
        </p:nvSpPr>
        <p:spPr>
          <a:xfrm>
            <a:off x="4076080" y="1796431"/>
            <a:ext cx="3402925" cy="4790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(2) KPIs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12BDA5-0592-8A49-BBC8-0321EC6053E8}"/>
              </a:ext>
            </a:extLst>
          </p:cNvPr>
          <p:cNvSpPr txBox="1"/>
          <p:nvPr/>
        </p:nvSpPr>
        <p:spPr>
          <a:xfrm>
            <a:off x="1110692" y="2282297"/>
            <a:ext cx="2965389" cy="1244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(6) Decisions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476ED4-0F7A-F74A-931A-F4E740421704}"/>
              </a:ext>
            </a:extLst>
          </p:cNvPr>
          <p:cNvSpPr txBox="1"/>
          <p:nvPr/>
        </p:nvSpPr>
        <p:spPr>
          <a:xfrm>
            <a:off x="3054140" y="1322014"/>
            <a:ext cx="3382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1200">
                <a:solidFill>
                  <a:prstClr val="black"/>
                </a:solidFill>
                <a:latin typeface="Calibri" panose="020F0502020204030204"/>
              </a:rPr>
              <a:t>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2C655A-EB92-0D48-B485-DDB32011BB1B}"/>
              </a:ext>
            </a:extLst>
          </p:cNvPr>
          <p:cNvSpPr/>
          <p:nvPr/>
        </p:nvSpPr>
        <p:spPr>
          <a:xfrm>
            <a:off x="1120541" y="1285686"/>
            <a:ext cx="9670964" cy="47674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9BC5BD-6CE8-2C4C-ACC4-681C28AB6C8F}"/>
              </a:ext>
            </a:extLst>
          </p:cNvPr>
          <p:cNvSpPr txBox="1"/>
          <p:nvPr/>
        </p:nvSpPr>
        <p:spPr>
          <a:xfrm>
            <a:off x="4325374" y="1478157"/>
            <a:ext cx="3138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900" b="1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F69A5D-DB7F-C242-900C-45CA2A8DBBBA}"/>
              </a:ext>
            </a:extLst>
          </p:cNvPr>
          <p:cNvSpPr txBox="1"/>
          <p:nvPr/>
        </p:nvSpPr>
        <p:spPr>
          <a:xfrm>
            <a:off x="4646785" y="1760709"/>
            <a:ext cx="29178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                 ???, ????, ???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4D74C8-380B-0E42-B78D-688B0F473685}"/>
              </a:ext>
            </a:extLst>
          </p:cNvPr>
          <p:cNvSpPr txBox="1"/>
          <p:nvPr/>
        </p:nvSpPr>
        <p:spPr>
          <a:xfrm>
            <a:off x="1297921" y="1493649"/>
            <a:ext cx="291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96EBD1-820D-8647-8E2F-60CF2DC144C2}"/>
              </a:ext>
            </a:extLst>
          </p:cNvPr>
          <p:cNvSpPr txBox="1"/>
          <p:nvPr/>
        </p:nvSpPr>
        <p:spPr>
          <a:xfrm>
            <a:off x="7718601" y="1458976"/>
            <a:ext cx="291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875D1-537C-8A47-BD70-07F2977B7336}"/>
              </a:ext>
            </a:extLst>
          </p:cNvPr>
          <p:cNvSpPr txBox="1"/>
          <p:nvPr/>
        </p:nvSpPr>
        <p:spPr>
          <a:xfrm>
            <a:off x="4215773" y="2487701"/>
            <a:ext cx="138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A0BFBB-E196-E943-883D-F4E8BE3C68C0}"/>
              </a:ext>
            </a:extLst>
          </p:cNvPr>
          <p:cNvSpPr txBox="1"/>
          <p:nvPr/>
        </p:nvSpPr>
        <p:spPr>
          <a:xfrm>
            <a:off x="5927731" y="2478732"/>
            <a:ext cx="138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1073F1-FC0A-D644-80EB-DF3FC5BB413D}"/>
              </a:ext>
            </a:extLst>
          </p:cNvPr>
          <p:cNvSpPr txBox="1"/>
          <p:nvPr/>
        </p:nvSpPr>
        <p:spPr>
          <a:xfrm>
            <a:off x="7720893" y="2470367"/>
            <a:ext cx="291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71C454-99A2-0F42-B2E1-B42CE1CF76C0}"/>
              </a:ext>
            </a:extLst>
          </p:cNvPr>
          <p:cNvSpPr txBox="1"/>
          <p:nvPr/>
        </p:nvSpPr>
        <p:spPr>
          <a:xfrm>
            <a:off x="1278649" y="2492934"/>
            <a:ext cx="13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5F0D89-42A7-8C48-B8B5-C8E5AB84A30B}"/>
              </a:ext>
            </a:extLst>
          </p:cNvPr>
          <p:cNvSpPr txBox="1"/>
          <p:nvPr/>
        </p:nvSpPr>
        <p:spPr>
          <a:xfrm>
            <a:off x="2634334" y="2492933"/>
            <a:ext cx="13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D9C1B9-22D9-4440-9359-C63807C8BD9E}"/>
              </a:ext>
            </a:extLst>
          </p:cNvPr>
          <p:cNvSpPr txBox="1"/>
          <p:nvPr/>
        </p:nvSpPr>
        <p:spPr>
          <a:xfrm>
            <a:off x="1284021" y="3772766"/>
            <a:ext cx="13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848D97-7ED2-B645-83B6-61A35B7DEF4E}"/>
              </a:ext>
            </a:extLst>
          </p:cNvPr>
          <p:cNvSpPr txBox="1"/>
          <p:nvPr/>
        </p:nvSpPr>
        <p:spPr>
          <a:xfrm>
            <a:off x="2674429" y="3772767"/>
            <a:ext cx="13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1E9B02-EBC6-924F-AF9E-19867F5D2194}"/>
              </a:ext>
            </a:extLst>
          </p:cNvPr>
          <p:cNvSpPr txBox="1"/>
          <p:nvPr/>
        </p:nvSpPr>
        <p:spPr>
          <a:xfrm>
            <a:off x="7697490" y="3754622"/>
            <a:ext cx="13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EC697-9582-7E46-8E47-7127DD60047C}"/>
              </a:ext>
            </a:extLst>
          </p:cNvPr>
          <p:cNvSpPr txBox="1"/>
          <p:nvPr/>
        </p:nvSpPr>
        <p:spPr>
          <a:xfrm>
            <a:off x="9070538" y="3738706"/>
            <a:ext cx="13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7E027F-C1BB-AE4F-983F-F692E8DE2D2D}"/>
              </a:ext>
            </a:extLst>
          </p:cNvPr>
          <p:cNvSpPr txBox="1"/>
          <p:nvPr/>
        </p:nvSpPr>
        <p:spPr>
          <a:xfrm>
            <a:off x="4194438" y="4842002"/>
            <a:ext cx="13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0966" indent="-130966" defTabSz="342883"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  <a:p>
            <a:pPr marL="130966" indent="-130966" defTabSz="342883"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5F318B-93E2-7F41-9D57-AB4E61182CEC}"/>
              </a:ext>
            </a:extLst>
          </p:cNvPr>
          <p:cNvSpPr txBox="1"/>
          <p:nvPr/>
        </p:nvSpPr>
        <p:spPr>
          <a:xfrm>
            <a:off x="5890546" y="4798546"/>
            <a:ext cx="152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0966" indent="-130966" defTabSz="342883"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  <a:p>
            <a:pPr marL="130966" indent="-130966" defTabSz="342883"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4B5D3F-3F31-694B-9A9F-0234E08EEA81}"/>
              </a:ext>
            </a:extLst>
          </p:cNvPr>
          <p:cNvSpPr/>
          <p:nvPr/>
        </p:nvSpPr>
        <p:spPr>
          <a:xfrm>
            <a:off x="8556036" y="6053101"/>
            <a:ext cx="2340243" cy="300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en-US" sz="9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 Development Canvas</a:t>
            </a:r>
            <a:r>
              <a:rPr lang="en-US" altLang="en-US" sz="1351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600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87F67F-D0E0-6648-B9E8-F72BB978A480}"/>
              </a:ext>
            </a:extLst>
          </p:cNvPr>
          <p:cNvSpPr txBox="1"/>
          <p:nvPr/>
        </p:nvSpPr>
        <p:spPr>
          <a:xfrm>
            <a:off x="1828479" y="6072153"/>
            <a:ext cx="4143215" cy="230830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defTabSz="457167">
              <a:buClr>
                <a:srgbClr val="FFFFFF"/>
              </a:buClr>
            </a:pPr>
            <a:r>
              <a:rPr lang="en-US" sz="9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 Bill Schmarzo “Big Data MBA” Course Curriculum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1538B727-EACC-4BB4-A030-20CCC879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094" y="70818"/>
            <a:ext cx="5774506" cy="976588"/>
          </a:xfrm>
        </p:spPr>
        <p:txBody>
          <a:bodyPr/>
          <a:lstStyle/>
          <a:p>
            <a:r>
              <a:rPr lang="en-US" dirty="0"/>
              <a:t>Hypothesis Canvas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11491B-1137-4456-BB3A-FC1F53BEA54C}"/>
              </a:ext>
            </a:extLst>
          </p:cNvPr>
          <p:cNvCxnSpPr/>
          <p:nvPr/>
        </p:nvCxnSpPr>
        <p:spPr>
          <a:xfrm>
            <a:off x="1127557" y="2274584"/>
            <a:ext cx="96737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DF72F5F-80F7-46FC-B2AC-E482BABFD06E}"/>
              </a:ext>
            </a:extLst>
          </p:cNvPr>
          <p:cNvCxnSpPr/>
          <p:nvPr/>
        </p:nvCxnSpPr>
        <p:spPr>
          <a:xfrm>
            <a:off x="1120541" y="4625252"/>
            <a:ext cx="96737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DE80A36-542D-4D40-9E50-83302232BAF9}"/>
              </a:ext>
            </a:extLst>
          </p:cNvPr>
          <p:cNvCxnSpPr/>
          <p:nvPr/>
        </p:nvCxnSpPr>
        <p:spPr>
          <a:xfrm>
            <a:off x="1134795" y="3511144"/>
            <a:ext cx="96737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5E8F451-7C6C-443F-9C48-79DBD4A783ED}"/>
              </a:ext>
            </a:extLst>
          </p:cNvPr>
          <p:cNvCxnSpPr>
            <a:cxnSpLocks/>
          </p:cNvCxnSpPr>
          <p:nvPr/>
        </p:nvCxnSpPr>
        <p:spPr>
          <a:xfrm>
            <a:off x="4085412" y="1280903"/>
            <a:ext cx="0" cy="47611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A58B852-48DC-44F0-89AD-AC5311A8911C}"/>
              </a:ext>
            </a:extLst>
          </p:cNvPr>
          <p:cNvCxnSpPr>
            <a:cxnSpLocks/>
          </p:cNvCxnSpPr>
          <p:nvPr/>
        </p:nvCxnSpPr>
        <p:spPr>
          <a:xfrm>
            <a:off x="5761721" y="2282296"/>
            <a:ext cx="0" cy="12288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FBAFC2D-10A4-4BFE-948A-1037C6084738}"/>
              </a:ext>
            </a:extLst>
          </p:cNvPr>
          <p:cNvCxnSpPr>
            <a:cxnSpLocks/>
          </p:cNvCxnSpPr>
          <p:nvPr/>
        </p:nvCxnSpPr>
        <p:spPr>
          <a:xfrm>
            <a:off x="7474416" y="1291960"/>
            <a:ext cx="0" cy="47611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02E0F0-08B0-4A15-97F7-F01A127CE2B6}"/>
              </a:ext>
            </a:extLst>
          </p:cNvPr>
          <p:cNvCxnSpPr>
            <a:cxnSpLocks/>
          </p:cNvCxnSpPr>
          <p:nvPr/>
        </p:nvCxnSpPr>
        <p:spPr>
          <a:xfrm>
            <a:off x="4085413" y="1749848"/>
            <a:ext cx="34093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0D0E24F-3F3A-4BAD-BEDC-F706479175CC}"/>
              </a:ext>
            </a:extLst>
          </p:cNvPr>
          <p:cNvSpPr txBox="1"/>
          <p:nvPr/>
        </p:nvSpPr>
        <p:spPr>
          <a:xfrm>
            <a:off x="239880" y="74646"/>
            <a:ext cx="3357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Based on all previous exercises, complete the Canvas as far as you can (example on next slide).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33465B-6950-47C0-B78D-173D129385C7}"/>
              </a:ext>
            </a:extLst>
          </p:cNvPr>
          <p:cNvSpPr txBox="1"/>
          <p:nvPr/>
        </p:nvSpPr>
        <p:spPr>
          <a:xfrm>
            <a:off x="4080149" y="3518907"/>
            <a:ext cx="1357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(8) Data Sources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62FE153-1213-47D2-B035-BEC621BA61FB}"/>
              </a:ext>
            </a:extLst>
          </p:cNvPr>
          <p:cNvSpPr txBox="1"/>
          <p:nvPr/>
        </p:nvSpPr>
        <p:spPr>
          <a:xfrm>
            <a:off x="4227464" y="3729759"/>
            <a:ext cx="13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B05F99-FAD1-4C95-A3B7-4184990B0CCC}"/>
              </a:ext>
            </a:extLst>
          </p:cNvPr>
          <p:cNvSpPr txBox="1"/>
          <p:nvPr/>
        </p:nvSpPr>
        <p:spPr>
          <a:xfrm>
            <a:off x="5617872" y="3729760"/>
            <a:ext cx="13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343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A7B97FEA-2721-8445-B77F-5945BDD868CD}"/>
              </a:ext>
            </a:extLst>
          </p:cNvPr>
          <p:cNvSpPr txBox="1"/>
          <p:nvPr/>
        </p:nvSpPr>
        <p:spPr>
          <a:xfrm>
            <a:off x="7494728" y="4621037"/>
            <a:ext cx="3306624" cy="14320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(14) Impediments Assessment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EDC486-A4B6-DC43-8420-4EC9668D3608}"/>
              </a:ext>
            </a:extLst>
          </p:cNvPr>
          <p:cNvSpPr txBox="1"/>
          <p:nvPr/>
        </p:nvSpPr>
        <p:spPr>
          <a:xfrm>
            <a:off x="1127556" y="4622973"/>
            <a:ext cx="2957856" cy="143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(13) Financial Assessment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27C815-ACEF-6143-A8DC-54EF645B12F4}"/>
              </a:ext>
            </a:extLst>
          </p:cNvPr>
          <p:cNvSpPr txBox="1"/>
          <p:nvPr/>
        </p:nvSpPr>
        <p:spPr>
          <a:xfrm>
            <a:off x="7474417" y="2275536"/>
            <a:ext cx="3317087" cy="1247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(12) Risks (FP/FN)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84C192-0C16-6441-8A8A-AB1A89936F39}"/>
              </a:ext>
            </a:extLst>
          </p:cNvPr>
          <p:cNvSpPr txBox="1"/>
          <p:nvPr/>
        </p:nvSpPr>
        <p:spPr>
          <a:xfrm>
            <a:off x="7488339" y="3533425"/>
            <a:ext cx="3288381" cy="10901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(10) Recommendations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2ED285-6C07-C84E-A6B8-4EA27FDE72F3}"/>
              </a:ext>
            </a:extLst>
          </p:cNvPr>
          <p:cNvSpPr txBox="1"/>
          <p:nvPr/>
        </p:nvSpPr>
        <p:spPr>
          <a:xfrm>
            <a:off x="5778353" y="2275535"/>
            <a:ext cx="1690800" cy="1247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(4) Stakeholders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8A4817-EC3D-4140-9BB5-F15487C936D1}"/>
              </a:ext>
            </a:extLst>
          </p:cNvPr>
          <p:cNvSpPr txBox="1"/>
          <p:nvPr/>
        </p:nvSpPr>
        <p:spPr>
          <a:xfrm>
            <a:off x="4076597" y="2275535"/>
            <a:ext cx="1701755" cy="1247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(5) Entities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9235C7-3F4A-D244-96D3-267639AE6CAA}"/>
              </a:ext>
            </a:extLst>
          </p:cNvPr>
          <p:cNvSpPr txBox="1"/>
          <p:nvPr/>
        </p:nvSpPr>
        <p:spPr>
          <a:xfrm>
            <a:off x="1120541" y="3534942"/>
            <a:ext cx="2955540" cy="10796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(7) Predictions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136E1D-34A3-CE40-A08C-E78031257ECE}"/>
              </a:ext>
            </a:extLst>
          </p:cNvPr>
          <p:cNvSpPr txBox="1"/>
          <p:nvPr/>
        </p:nvSpPr>
        <p:spPr>
          <a:xfrm>
            <a:off x="1110692" y="1291953"/>
            <a:ext cx="2965389" cy="9835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(3) Business 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56C224-F099-B64D-95B8-0595AA92EEAB}"/>
              </a:ext>
            </a:extLst>
          </p:cNvPr>
          <p:cNvSpPr txBox="1"/>
          <p:nvPr/>
        </p:nvSpPr>
        <p:spPr>
          <a:xfrm>
            <a:off x="4077215" y="1280904"/>
            <a:ext cx="3391939" cy="5155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(1) Hypothesis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A1887A-8B90-AE40-AC82-F0AA8280E690}"/>
              </a:ext>
            </a:extLst>
          </p:cNvPr>
          <p:cNvSpPr txBox="1"/>
          <p:nvPr/>
        </p:nvSpPr>
        <p:spPr>
          <a:xfrm>
            <a:off x="7475256" y="1291953"/>
            <a:ext cx="3316248" cy="983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(11) Impediments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EDDBEC-2886-DB45-892C-6F00AD32F6B7}"/>
              </a:ext>
            </a:extLst>
          </p:cNvPr>
          <p:cNvSpPr txBox="1"/>
          <p:nvPr/>
        </p:nvSpPr>
        <p:spPr>
          <a:xfrm>
            <a:off x="4076080" y="4623618"/>
            <a:ext cx="3402925" cy="14485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(9) Variables (Dimensions)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E640CA-8AF8-8146-8857-CDA16B756093}"/>
              </a:ext>
            </a:extLst>
          </p:cNvPr>
          <p:cNvSpPr txBox="1"/>
          <p:nvPr/>
        </p:nvSpPr>
        <p:spPr>
          <a:xfrm>
            <a:off x="4076080" y="1796431"/>
            <a:ext cx="3402925" cy="4790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(2) KPIs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12BDA5-0592-8A49-BBC8-0321EC6053E8}"/>
              </a:ext>
            </a:extLst>
          </p:cNvPr>
          <p:cNvSpPr txBox="1"/>
          <p:nvPr/>
        </p:nvSpPr>
        <p:spPr>
          <a:xfrm>
            <a:off x="1110692" y="2282297"/>
            <a:ext cx="2965389" cy="1244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(6) Decisions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476ED4-0F7A-F74A-931A-F4E740421704}"/>
              </a:ext>
            </a:extLst>
          </p:cNvPr>
          <p:cNvSpPr txBox="1"/>
          <p:nvPr/>
        </p:nvSpPr>
        <p:spPr>
          <a:xfrm>
            <a:off x="3054140" y="1322014"/>
            <a:ext cx="3382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1200">
                <a:solidFill>
                  <a:prstClr val="black"/>
                </a:solidFill>
                <a:latin typeface="Calibri" panose="020F0502020204030204"/>
              </a:rPr>
              <a:t>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2C655A-EB92-0D48-B485-DDB32011BB1B}"/>
              </a:ext>
            </a:extLst>
          </p:cNvPr>
          <p:cNvSpPr/>
          <p:nvPr/>
        </p:nvSpPr>
        <p:spPr>
          <a:xfrm>
            <a:off x="1120541" y="1285686"/>
            <a:ext cx="9670964" cy="47674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9BC5BD-6CE8-2C4C-ACC4-681C28AB6C8F}"/>
              </a:ext>
            </a:extLst>
          </p:cNvPr>
          <p:cNvSpPr txBox="1"/>
          <p:nvPr/>
        </p:nvSpPr>
        <p:spPr>
          <a:xfrm>
            <a:off x="4325374" y="1478157"/>
            <a:ext cx="3138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900" b="1">
                <a:solidFill>
                  <a:prstClr val="black"/>
                </a:solidFill>
                <a:latin typeface="Calibri" panose="020F0502020204030204"/>
              </a:rPr>
              <a:t>Increase Same Store Sales by 7.1% over the next 12 months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F69A5D-DB7F-C242-900C-45CA2A8DBBBA}"/>
              </a:ext>
            </a:extLst>
          </p:cNvPr>
          <p:cNvSpPr txBox="1"/>
          <p:nvPr/>
        </p:nvSpPr>
        <p:spPr>
          <a:xfrm>
            <a:off x="4646785" y="1760709"/>
            <a:ext cx="29178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                 Average Sales per Visit, Store Traffic, Sales per Employee, Line Wait Time, % Abandonment, Mobile Orders, Positive Social Media Mentions, Table Turns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4D74C8-380B-0E42-B78D-688B0F473685}"/>
              </a:ext>
            </a:extLst>
          </p:cNvPr>
          <p:cNvSpPr txBox="1"/>
          <p:nvPr/>
        </p:nvSpPr>
        <p:spPr>
          <a:xfrm>
            <a:off x="1297921" y="1493649"/>
            <a:ext cx="29178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Increased top line revenue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Better (faster) customer experience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Fresher inventory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Increase overall profits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Increased asset utilization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96EBD1-820D-8647-8E2F-60CF2DC144C2}"/>
              </a:ext>
            </a:extLst>
          </p:cNvPr>
          <p:cNvSpPr txBox="1"/>
          <p:nvPr/>
        </p:nvSpPr>
        <p:spPr>
          <a:xfrm>
            <a:off x="7718601" y="1458976"/>
            <a:ext cx="29178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Lack of quality data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Lack of analytic skills to create predictions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Store/Field Management buy-in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Modern technology architecture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Financing/budget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875D1-537C-8A47-BD70-07F2977B7336}"/>
              </a:ext>
            </a:extLst>
          </p:cNvPr>
          <p:cNvSpPr txBox="1"/>
          <p:nvPr/>
        </p:nvSpPr>
        <p:spPr>
          <a:xfrm>
            <a:off x="4215773" y="2487701"/>
            <a:ext cx="13871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Stores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Customers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Suppliers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Store Managers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Competitors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A0BFBB-E196-E943-883D-F4E8BE3C68C0}"/>
              </a:ext>
            </a:extLst>
          </p:cNvPr>
          <p:cNvSpPr txBox="1"/>
          <p:nvPr/>
        </p:nvSpPr>
        <p:spPr>
          <a:xfrm>
            <a:off x="5927731" y="2478732"/>
            <a:ext cx="13871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Store Operations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Corporate Marketing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Field Marketing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Procurement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Finance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1073F1-FC0A-D644-80EB-DF3FC5BB413D}"/>
              </a:ext>
            </a:extLst>
          </p:cNvPr>
          <p:cNvSpPr txBox="1"/>
          <p:nvPr/>
        </p:nvSpPr>
        <p:spPr>
          <a:xfrm>
            <a:off x="7720893" y="2470367"/>
            <a:ext cx="29178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Poor execution affects customer satisfaction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Increased demand stresses employee satisfaction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Weather disrupts local events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Increased demand impacts product quality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Suppliers can’t keep up with increased demand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71C454-99A2-0F42-B2E1-B42CE1CF76C0}"/>
              </a:ext>
            </a:extLst>
          </p:cNvPr>
          <p:cNvSpPr txBox="1"/>
          <p:nvPr/>
        </p:nvSpPr>
        <p:spPr>
          <a:xfrm>
            <a:off x="1278649" y="2492934"/>
            <a:ext cx="13957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Staffing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Local Events Sponsorship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Promotions &amp; Types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Corporate Catering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Loyalty Program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5F0D89-42A7-8C48-B8B5-C8E5AB84A30B}"/>
              </a:ext>
            </a:extLst>
          </p:cNvPr>
          <p:cNvSpPr txBox="1"/>
          <p:nvPr/>
        </p:nvSpPr>
        <p:spPr>
          <a:xfrm>
            <a:off x="2634334" y="2492933"/>
            <a:ext cx="13957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Non-corporate Catering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Inventory Management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Suppliers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Customer Satisfaction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New Product Intros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D9C1B9-22D9-4440-9359-C63807C8BD9E}"/>
              </a:ext>
            </a:extLst>
          </p:cNvPr>
          <p:cNvSpPr txBox="1"/>
          <p:nvPr/>
        </p:nvSpPr>
        <p:spPr>
          <a:xfrm>
            <a:off x="1284021" y="3772766"/>
            <a:ext cx="13957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Demand (Traffic) Forecast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Promotional Response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Basket Size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New Product Demand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848D97-7ED2-B645-83B6-61A35B7DEF4E}"/>
              </a:ext>
            </a:extLst>
          </p:cNvPr>
          <p:cNvSpPr txBox="1"/>
          <p:nvPr/>
        </p:nvSpPr>
        <p:spPr>
          <a:xfrm>
            <a:off x="2674429" y="3772767"/>
            <a:ext cx="139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Staff Availability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Abandonment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Mobile Orders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Weather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1E9B02-EBC6-924F-AF9E-19867F5D2194}"/>
              </a:ext>
            </a:extLst>
          </p:cNvPr>
          <p:cNvSpPr txBox="1"/>
          <p:nvPr/>
        </p:nvSpPr>
        <p:spPr>
          <a:xfrm>
            <a:off x="7697490" y="3754622"/>
            <a:ext cx="139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Recommend Staffing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Recommend Local Events Promotions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Recommend Store Hours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EC697-9582-7E46-8E47-7127DD60047C}"/>
              </a:ext>
            </a:extLst>
          </p:cNvPr>
          <p:cNvSpPr txBox="1"/>
          <p:nvPr/>
        </p:nvSpPr>
        <p:spPr>
          <a:xfrm>
            <a:off x="9070538" y="3738706"/>
            <a:ext cx="13957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Recommend Inventory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Recommend Catering Targets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7E027F-C1BB-AE4F-983F-F692E8DE2D2D}"/>
              </a:ext>
            </a:extLst>
          </p:cNvPr>
          <p:cNvSpPr txBox="1"/>
          <p:nvPr/>
        </p:nvSpPr>
        <p:spPr>
          <a:xfrm>
            <a:off x="4194438" y="4842002"/>
            <a:ext cx="1395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0966" indent="-130966" defTabSz="342883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Store location</a:t>
            </a:r>
          </a:p>
          <a:p>
            <a:pPr marL="130966" indent="-130966" defTabSz="342883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Store size</a:t>
            </a:r>
          </a:p>
          <a:p>
            <a:pPr marL="130966" indent="-130966" defTabSz="342883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Store open date</a:t>
            </a:r>
          </a:p>
          <a:p>
            <a:pPr marL="130966" indent="-130966" defTabSz="342883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Local demographics</a:t>
            </a:r>
          </a:p>
          <a:p>
            <a:pPr marL="130966" indent="-130966" defTabSz="342883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Local house values</a:t>
            </a:r>
          </a:p>
          <a:p>
            <a:pPr marL="130966" indent="-130966" defTabSz="342883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Local economics</a:t>
            </a:r>
          </a:p>
          <a:p>
            <a:pPr marL="130966" indent="-130966" defTabSz="342883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Products sold</a:t>
            </a:r>
          </a:p>
          <a:p>
            <a:pPr marL="130966" indent="-130966" defTabSz="342883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Time of day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5F318B-93E2-7F41-9D57-AB4E61182CEC}"/>
              </a:ext>
            </a:extLst>
          </p:cNvPr>
          <p:cNvSpPr txBox="1"/>
          <p:nvPr/>
        </p:nvSpPr>
        <p:spPr>
          <a:xfrm>
            <a:off x="5890546" y="4798546"/>
            <a:ext cx="1526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0966" indent="-130966" defTabSz="342883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Day of week (weekends)</a:t>
            </a:r>
          </a:p>
          <a:p>
            <a:pPr marL="130966" indent="-130966" defTabSz="342883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Holidays</a:t>
            </a:r>
          </a:p>
          <a:p>
            <a:pPr marL="130966" indent="-130966" defTabSz="342883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Seasonality</a:t>
            </a:r>
          </a:p>
          <a:p>
            <a:pPr marL="130966" indent="-130966" defTabSz="342883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Weather conditions</a:t>
            </a:r>
          </a:p>
          <a:p>
            <a:pPr marL="130966" indent="-130966" defTabSz="342883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Traffic patterns</a:t>
            </a:r>
          </a:p>
          <a:p>
            <a:pPr marL="130966" indent="-130966" defTabSz="342883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Miles from high school</a:t>
            </a:r>
          </a:p>
          <a:p>
            <a:pPr marL="130966" indent="-130966" defTabSz="342883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Miles from mall</a:t>
            </a:r>
          </a:p>
          <a:p>
            <a:pPr marL="130966" indent="-130966" defTabSz="342883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Local sporting events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33FF5E2D-4C3B-EB4E-8041-FBA5143057A0}"/>
              </a:ext>
            </a:extLst>
          </p:cNvPr>
          <p:cNvGraphicFramePr>
            <a:graphicFrameLocks noGrp="1"/>
          </p:cNvGraphicFramePr>
          <p:nvPr/>
        </p:nvGraphicFramePr>
        <p:xfrm>
          <a:off x="1227377" y="4948041"/>
          <a:ext cx="2751717" cy="944880"/>
        </p:xfrm>
        <a:graphic>
          <a:graphicData uri="http://schemas.openxmlformats.org/drawingml/2006/table">
            <a:tbl>
              <a:tblPr firstRow="1" bandRow="1"/>
              <a:tblGrid>
                <a:gridCol w="917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360"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/>
                        <a:t>Avg Sales / Store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/>
                        <a:t>Profitability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/>
                        <a:t>Customer Sat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>
                          <a:latin typeface="Harvey Balls"/>
                          <a:cs typeface="Harvey Ball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>
                          <a:latin typeface="Harvey Balls"/>
                          <a:cs typeface="Harvey Ball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>
                          <a:latin typeface="Harvey Balls"/>
                          <a:cs typeface="Harvey Ball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/>
                        <a:t>Product Quality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/>
                        <a:t>Brand Building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/>
                        <a:t>Employees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>
                          <a:latin typeface="Harvey Balls"/>
                          <a:cs typeface="Harvey Ball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>
                          <a:latin typeface="Harvey Balls"/>
                          <a:cs typeface="Harvey Ball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>
                          <a:latin typeface="Harvey Balls"/>
                          <a:cs typeface="Harvey Ball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4932F161-9608-0540-AEDD-64628E30A8E1}"/>
              </a:ext>
            </a:extLst>
          </p:cNvPr>
          <p:cNvGraphicFramePr>
            <a:graphicFrameLocks noGrp="1"/>
          </p:cNvGraphicFramePr>
          <p:nvPr/>
        </p:nvGraphicFramePr>
        <p:xfrm>
          <a:off x="7771096" y="4925433"/>
          <a:ext cx="2753889" cy="967488"/>
        </p:xfrm>
        <a:graphic>
          <a:graphicData uri="http://schemas.openxmlformats.org/drawingml/2006/table">
            <a:tbl>
              <a:tblPr firstRow="1" bandRow="1"/>
              <a:tblGrid>
                <a:gridCol w="91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175"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/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/>
                        <a:t>Analytic Skills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/>
                        <a:t>Store Mgmt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569"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>
                          <a:latin typeface="Harvey Balls"/>
                          <a:cs typeface="Harvey Ball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>
                          <a:latin typeface="Harvey Balls"/>
                          <a:cs typeface="Harvey Ball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>
                          <a:latin typeface="Harvey Balls"/>
                          <a:cs typeface="Harvey Ball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175"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/>
                        <a:t>Technology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/>
                        <a:t>Financing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/>
                        <a:t>TBD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569"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>
                          <a:latin typeface="Harvey Balls"/>
                          <a:cs typeface="Harvey Ball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>
                          <a:latin typeface="Harvey Balls"/>
                          <a:cs typeface="Harvey Ball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>
                          <a:latin typeface="Harvey Balls"/>
                          <a:cs typeface="Harvey Ball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86CD790-71CC-C647-825A-1BA171EB1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208" y="3523782"/>
            <a:ext cx="3424520" cy="1130977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274B5D3F-3F31-694B-9A9F-0234E08EEA81}"/>
              </a:ext>
            </a:extLst>
          </p:cNvPr>
          <p:cNvSpPr/>
          <p:nvPr/>
        </p:nvSpPr>
        <p:spPr>
          <a:xfrm>
            <a:off x="8556036" y="6053101"/>
            <a:ext cx="2340243" cy="300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en-US" sz="9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 Development Canvas</a:t>
            </a:r>
            <a:r>
              <a:rPr lang="en-US" altLang="en-US" sz="1351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600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87F67F-D0E0-6648-B9E8-F72BB978A480}"/>
              </a:ext>
            </a:extLst>
          </p:cNvPr>
          <p:cNvSpPr txBox="1"/>
          <p:nvPr/>
        </p:nvSpPr>
        <p:spPr>
          <a:xfrm>
            <a:off x="1828479" y="6072153"/>
            <a:ext cx="4143215" cy="230830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defTabSz="457167">
              <a:buClr>
                <a:srgbClr val="FFFFFF"/>
              </a:buClr>
            </a:pPr>
            <a:r>
              <a:rPr lang="en-US" sz="9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 Bill Schmarzo “Big Data MBA” Course Curriculum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1538B727-EACC-4BB4-A030-20CCC879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094" y="70818"/>
            <a:ext cx="5774506" cy="976588"/>
          </a:xfrm>
        </p:spPr>
        <p:txBody>
          <a:bodyPr/>
          <a:lstStyle/>
          <a:p>
            <a:r>
              <a:rPr lang="en-US" dirty="0"/>
              <a:t>Hypothesis Canvas</a:t>
            </a:r>
            <a:br>
              <a:rPr lang="en-US" dirty="0"/>
            </a:br>
            <a:r>
              <a:rPr lang="en-US" dirty="0"/>
              <a:t>Food Outlet Example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11491B-1137-4456-BB3A-FC1F53BEA54C}"/>
              </a:ext>
            </a:extLst>
          </p:cNvPr>
          <p:cNvCxnSpPr/>
          <p:nvPr/>
        </p:nvCxnSpPr>
        <p:spPr>
          <a:xfrm>
            <a:off x="1127557" y="2274584"/>
            <a:ext cx="96737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DF72F5F-80F7-46FC-B2AC-E482BABFD06E}"/>
              </a:ext>
            </a:extLst>
          </p:cNvPr>
          <p:cNvCxnSpPr/>
          <p:nvPr/>
        </p:nvCxnSpPr>
        <p:spPr>
          <a:xfrm>
            <a:off x="1120541" y="4625252"/>
            <a:ext cx="96737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DE80A36-542D-4D40-9E50-83302232BAF9}"/>
              </a:ext>
            </a:extLst>
          </p:cNvPr>
          <p:cNvCxnSpPr/>
          <p:nvPr/>
        </p:nvCxnSpPr>
        <p:spPr>
          <a:xfrm>
            <a:off x="1134795" y="3511144"/>
            <a:ext cx="96737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5E8F451-7C6C-443F-9C48-79DBD4A783ED}"/>
              </a:ext>
            </a:extLst>
          </p:cNvPr>
          <p:cNvCxnSpPr>
            <a:cxnSpLocks/>
          </p:cNvCxnSpPr>
          <p:nvPr/>
        </p:nvCxnSpPr>
        <p:spPr>
          <a:xfrm>
            <a:off x="4085412" y="1280903"/>
            <a:ext cx="0" cy="47611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A58B852-48DC-44F0-89AD-AC5311A8911C}"/>
              </a:ext>
            </a:extLst>
          </p:cNvPr>
          <p:cNvCxnSpPr>
            <a:cxnSpLocks/>
          </p:cNvCxnSpPr>
          <p:nvPr/>
        </p:nvCxnSpPr>
        <p:spPr>
          <a:xfrm>
            <a:off x="5761721" y="2282296"/>
            <a:ext cx="0" cy="12288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FBAFC2D-10A4-4BFE-948A-1037C6084738}"/>
              </a:ext>
            </a:extLst>
          </p:cNvPr>
          <p:cNvCxnSpPr>
            <a:cxnSpLocks/>
          </p:cNvCxnSpPr>
          <p:nvPr/>
        </p:nvCxnSpPr>
        <p:spPr>
          <a:xfrm>
            <a:off x="7474416" y="1291960"/>
            <a:ext cx="0" cy="47611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02E0F0-08B0-4A15-97F7-F01A127CE2B6}"/>
              </a:ext>
            </a:extLst>
          </p:cNvPr>
          <p:cNvCxnSpPr>
            <a:cxnSpLocks/>
          </p:cNvCxnSpPr>
          <p:nvPr/>
        </p:nvCxnSpPr>
        <p:spPr>
          <a:xfrm>
            <a:off x="4085413" y="1749848"/>
            <a:ext cx="34093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3059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46BF91-5FF5-45CA-AADD-47ED93522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Breakout 1</a:t>
            </a:r>
            <a:br>
              <a:rPr lang="en-US" dirty="0"/>
            </a:br>
            <a:r>
              <a:rPr lang="en-US" sz="4000" b="0" dirty="0"/>
              <a:t>30 mins</a:t>
            </a:r>
            <a:endParaRPr lang="en-US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706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26DD56FD-F524-4335-BA38-B6727C308961}"/>
              </a:ext>
            </a:extLst>
          </p:cNvPr>
          <p:cNvSpPr txBox="1"/>
          <p:nvPr/>
        </p:nvSpPr>
        <p:spPr>
          <a:xfrm>
            <a:off x="733942" y="970040"/>
            <a:ext cx="10718898" cy="11052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E41C7E-A9C7-4E41-A0C4-4DAAAD14A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9625"/>
            <a:ext cx="5157787" cy="515449"/>
          </a:xfrm>
        </p:spPr>
        <p:txBody>
          <a:bodyPr>
            <a:normAutofit/>
          </a:bodyPr>
          <a:lstStyle/>
          <a:p>
            <a:r>
              <a:rPr lang="en-US" sz="1800" dirty="0"/>
              <a:t>(2) Stakeholders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370E8B-E90C-4FA6-8804-F780FBD1F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0407"/>
            <a:ext cx="5183188" cy="444667"/>
          </a:xfrm>
        </p:spPr>
        <p:txBody>
          <a:bodyPr>
            <a:normAutofit/>
          </a:bodyPr>
          <a:lstStyle/>
          <a:p>
            <a:r>
              <a:rPr lang="en-US" sz="1800" dirty="0"/>
              <a:t>(3) Business Entities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089EDFFA-AEF7-4A6B-8775-5CD9DB5C45C5}"/>
              </a:ext>
            </a:extLst>
          </p:cNvPr>
          <p:cNvSpPr txBox="1">
            <a:spLocks/>
          </p:cNvSpPr>
          <p:nvPr/>
        </p:nvSpPr>
        <p:spPr>
          <a:xfrm>
            <a:off x="862014" y="122602"/>
            <a:ext cx="10815461" cy="18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36160574-41A0-4F75-BE78-ECAF29F25373}"/>
              </a:ext>
            </a:extLst>
          </p:cNvPr>
          <p:cNvSpPr txBox="1">
            <a:spLocks/>
          </p:cNvSpPr>
          <p:nvPr/>
        </p:nvSpPr>
        <p:spPr>
          <a:xfrm>
            <a:off x="836612" y="137508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8821AB-6544-44BC-9AF6-39FA11C84913}"/>
              </a:ext>
            </a:extLst>
          </p:cNvPr>
          <p:cNvSpPr txBox="1"/>
          <p:nvPr/>
        </p:nvSpPr>
        <p:spPr>
          <a:xfrm>
            <a:off x="836612" y="218114"/>
            <a:ext cx="10515600" cy="3697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342900" indent="-342900">
              <a:buAutoNum type="arabicParenBoth"/>
            </a:pPr>
            <a:r>
              <a:rPr lang="en-US" b="1" dirty="0"/>
              <a:t>Hypothesis and KPI’s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AF0AC8-F89A-48C3-9B25-229A506CCCED}"/>
              </a:ext>
            </a:extLst>
          </p:cNvPr>
          <p:cNvSpPr txBox="1"/>
          <p:nvPr/>
        </p:nvSpPr>
        <p:spPr>
          <a:xfrm>
            <a:off x="737118" y="2505073"/>
            <a:ext cx="5157787" cy="39983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 1 – </a:t>
            </a:r>
            <a:r>
              <a:rPr lang="en-US" dirty="0" err="1"/>
              <a:t>eg</a:t>
            </a:r>
            <a:r>
              <a:rPr lang="en-US" dirty="0"/>
              <a:t> business owners</a:t>
            </a:r>
            <a:br>
              <a:rPr lang="en-US" dirty="0"/>
            </a:br>
            <a:r>
              <a:rPr lang="en-US" dirty="0"/>
              <a:t>and why this initiative is important to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E2F7DE-8861-479C-B9D7-4ECE6FD10D9C}"/>
              </a:ext>
            </a:extLst>
          </p:cNvPr>
          <p:cNvSpPr txBox="1"/>
          <p:nvPr/>
        </p:nvSpPr>
        <p:spPr>
          <a:xfrm>
            <a:off x="6295053" y="2505072"/>
            <a:ext cx="5157787" cy="39983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Entity 1  - </a:t>
            </a:r>
            <a:r>
              <a:rPr lang="en-US" dirty="0" err="1"/>
              <a:t>eg</a:t>
            </a:r>
            <a:r>
              <a:rPr lang="en-US" dirty="0"/>
              <a:t> website (online store)</a:t>
            </a:r>
            <a:br>
              <a:rPr lang="en-US" dirty="0"/>
            </a:br>
            <a:r>
              <a:rPr lang="en-US" dirty="0"/>
              <a:t>and what analytic insights will we need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CCCDA9-9AA7-4165-9AB1-FD26C703FCB6}"/>
              </a:ext>
            </a:extLst>
          </p:cNvPr>
          <p:cNvSpPr txBox="1"/>
          <p:nvPr/>
        </p:nvSpPr>
        <p:spPr>
          <a:xfrm>
            <a:off x="733942" y="519719"/>
            <a:ext cx="10718898" cy="15555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Hypothesis (state the business initiative, for example “To grow our food delivery business by X%”)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C47A04-A3FF-4A85-A6BD-5D7954C073D9}"/>
              </a:ext>
            </a:extLst>
          </p:cNvPr>
          <p:cNvSpPr txBox="1"/>
          <p:nvPr/>
        </p:nvSpPr>
        <p:spPr>
          <a:xfrm>
            <a:off x="754724" y="1001432"/>
            <a:ext cx="3240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KPI’s </a:t>
            </a:r>
            <a:r>
              <a:rPr lang="en-US" sz="1600" dirty="0" err="1"/>
              <a:t>eg</a:t>
            </a:r>
            <a:r>
              <a:rPr lang="en-US" sz="1600" dirty="0"/>
              <a:t> Increase meal production capacity by Z%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157DC1-4798-472E-9B9E-E3A15091044B}"/>
              </a:ext>
            </a:extLst>
          </p:cNvPr>
          <p:cNvSpPr txBox="1"/>
          <p:nvPr/>
        </p:nvSpPr>
        <p:spPr>
          <a:xfrm>
            <a:off x="4524507" y="1006678"/>
            <a:ext cx="3240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KPI’s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149E00-9742-410A-9B79-2C1E12A3A0EE}"/>
              </a:ext>
            </a:extLst>
          </p:cNvPr>
          <p:cNvSpPr txBox="1"/>
          <p:nvPr/>
        </p:nvSpPr>
        <p:spPr>
          <a:xfrm>
            <a:off x="8212402" y="1006387"/>
            <a:ext cx="3240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KPI’s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C762B8-ECD4-4528-AA11-3FB89587AF38}"/>
              </a:ext>
            </a:extLst>
          </p:cNvPr>
          <p:cNvSpPr txBox="1"/>
          <p:nvPr/>
        </p:nvSpPr>
        <p:spPr>
          <a:xfrm>
            <a:off x="9563848" y="2032408"/>
            <a:ext cx="19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accent1"/>
                </a:solidFill>
              </a:rPr>
              <a:t>4 to 6 KPIs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4905C7-2AA7-46E6-8025-FD38E951373B}"/>
              </a:ext>
            </a:extLst>
          </p:cNvPr>
          <p:cNvSpPr txBox="1"/>
          <p:nvPr/>
        </p:nvSpPr>
        <p:spPr>
          <a:xfrm>
            <a:off x="3961951" y="6485395"/>
            <a:ext cx="19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accent1"/>
                </a:solidFill>
              </a:rPr>
              <a:t>4 to 6 stakeholders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DC9582-09B5-4E9E-98D8-FE396B475CCF}"/>
              </a:ext>
            </a:extLst>
          </p:cNvPr>
          <p:cNvSpPr txBox="1"/>
          <p:nvPr/>
        </p:nvSpPr>
        <p:spPr>
          <a:xfrm>
            <a:off x="9563847" y="6474962"/>
            <a:ext cx="19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accent1"/>
                </a:solidFill>
              </a:rPr>
              <a:t>4 to 6 entities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502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927F-CC97-47DF-8420-5296BFB08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Part II:  Steps 4 and 5</a:t>
            </a:r>
            <a:br>
              <a:rPr lang="en-US"/>
            </a:b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845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266DAF-CDC6-45E5-8969-41E1561B2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Breakout 2</a:t>
            </a:r>
            <a:br>
              <a:rPr lang="en-US" dirty="0"/>
            </a:br>
            <a:r>
              <a:rPr lang="en-US" sz="4000" b="0" dirty="0"/>
              <a:t>20 mins</a:t>
            </a:r>
            <a:endParaRPr lang="en-US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267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F896BA-04EC-4E70-83D6-6BB2791BD996}"/>
              </a:ext>
            </a:extLst>
          </p:cNvPr>
          <p:cNvSpPr/>
          <p:nvPr/>
        </p:nvSpPr>
        <p:spPr>
          <a:xfrm>
            <a:off x="1034049" y="2190807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Eg</a:t>
            </a:r>
            <a:r>
              <a:rPr lang="en-US" sz="1050" dirty="0">
                <a:solidFill>
                  <a:schemeClr val="tx1"/>
                </a:solidFill>
              </a:rPr>
              <a:t> Quantity of ingredients to buy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550056-0A33-420F-8C67-4AB2E13F5A5A}"/>
              </a:ext>
            </a:extLst>
          </p:cNvPr>
          <p:cNvSpPr/>
          <p:nvPr/>
        </p:nvSpPr>
        <p:spPr>
          <a:xfrm>
            <a:off x="1195825" y="2970978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Eg</a:t>
            </a:r>
            <a:r>
              <a:rPr lang="en-US" sz="1050" dirty="0">
                <a:solidFill>
                  <a:schemeClr val="tx1"/>
                </a:solidFill>
              </a:rPr>
              <a:t> Where to locate shops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BBD03-62E1-4067-AB86-87854D141A84}"/>
              </a:ext>
            </a:extLst>
          </p:cNvPr>
          <p:cNvSpPr txBox="1"/>
          <p:nvPr/>
        </p:nvSpPr>
        <p:spPr>
          <a:xfrm>
            <a:off x="4217435" y="74646"/>
            <a:ext cx="5495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Brainstorm Key Decisions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E85CB-69D7-48D0-9BF2-8DBBAA1EBD19}"/>
              </a:ext>
            </a:extLst>
          </p:cNvPr>
          <p:cNvSpPr txBox="1"/>
          <p:nvPr/>
        </p:nvSpPr>
        <p:spPr>
          <a:xfrm>
            <a:off x="70022" y="1836"/>
            <a:ext cx="34614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Step 1: </a:t>
            </a:r>
            <a:r>
              <a:rPr lang="en-US" sz="1400" dirty="0">
                <a:solidFill>
                  <a:schemeClr val="accent1"/>
                </a:solidFill>
              </a:rPr>
              <a:t>For each of the three most important stakeholders, brainstorm decisions which they will need to make (up to 6 for each).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339619-5D8B-4B9F-BA0A-C56E1C127A4D}"/>
              </a:ext>
            </a:extLst>
          </p:cNvPr>
          <p:cNvSpPr txBox="1"/>
          <p:nvPr/>
        </p:nvSpPr>
        <p:spPr>
          <a:xfrm>
            <a:off x="630224" y="1292323"/>
            <a:ext cx="2403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Eg</a:t>
            </a:r>
            <a:r>
              <a:rPr lang="en-US" sz="1400" dirty="0"/>
              <a:t> business owner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FFB5D4-0C68-428C-B9D5-41B95A290F73}"/>
              </a:ext>
            </a:extLst>
          </p:cNvPr>
          <p:cNvSpPr/>
          <p:nvPr/>
        </p:nvSpPr>
        <p:spPr>
          <a:xfrm>
            <a:off x="5242979" y="2054108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Eg</a:t>
            </a:r>
            <a:r>
              <a:rPr lang="en-US" sz="1050" dirty="0">
                <a:solidFill>
                  <a:schemeClr val="tx1"/>
                </a:solidFill>
              </a:rPr>
              <a:t> Identify target markets  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B3AAED-1507-4384-86D4-C64B165D801F}"/>
              </a:ext>
            </a:extLst>
          </p:cNvPr>
          <p:cNvSpPr txBox="1"/>
          <p:nvPr/>
        </p:nvSpPr>
        <p:spPr>
          <a:xfrm>
            <a:off x="4813452" y="1292323"/>
            <a:ext cx="2403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Eg</a:t>
            </a:r>
            <a:r>
              <a:rPr lang="en-US" sz="1400" dirty="0"/>
              <a:t> Head of Marketing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BA9E21-B9D6-4F63-839B-02274220C5B5}"/>
              </a:ext>
            </a:extLst>
          </p:cNvPr>
          <p:cNvSpPr txBox="1"/>
          <p:nvPr/>
        </p:nvSpPr>
        <p:spPr>
          <a:xfrm>
            <a:off x="8830238" y="1293728"/>
            <a:ext cx="2403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Eg</a:t>
            </a:r>
            <a:r>
              <a:rPr lang="en-US" sz="1400" dirty="0"/>
              <a:t> Stakeholder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2A4C15-B205-4F00-BE68-9280955C1325}"/>
              </a:ext>
            </a:extLst>
          </p:cNvPr>
          <p:cNvSpPr/>
          <p:nvPr/>
        </p:nvSpPr>
        <p:spPr>
          <a:xfrm>
            <a:off x="1195824" y="3626160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DE81DD-4408-4496-AF58-4EC3B9553496}"/>
              </a:ext>
            </a:extLst>
          </p:cNvPr>
          <p:cNvSpPr/>
          <p:nvPr/>
        </p:nvSpPr>
        <p:spPr>
          <a:xfrm>
            <a:off x="389000" y="4281342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9CAF0A-EDB1-4C33-84F8-691FC0BD8BE6}"/>
              </a:ext>
            </a:extLst>
          </p:cNvPr>
          <p:cNvSpPr/>
          <p:nvPr/>
        </p:nvSpPr>
        <p:spPr>
          <a:xfrm>
            <a:off x="1720076" y="4865846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B47740-E785-4926-8F6C-8AC00F952E10}"/>
              </a:ext>
            </a:extLst>
          </p:cNvPr>
          <p:cNvSpPr/>
          <p:nvPr/>
        </p:nvSpPr>
        <p:spPr>
          <a:xfrm>
            <a:off x="630224" y="5520252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4C6608-8929-4FB8-B145-B50D2A665802}"/>
              </a:ext>
            </a:extLst>
          </p:cNvPr>
          <p:cNvSpPr/>
          <p:nvPr/>
        </p:nvSpPr>
        <p:spPr>
          <a:xfrm>
            <a:off x="5310625" y="2852509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BF0897-4AAC-43E8-BBE1-B2102CC8FFE8}"/>
              </a:ext>
            </a:extLst>
          </p:cNvPr>
          <p:cNvSpPr/>
          <p:nvPr/>
        </p:nvSpPr>
        <p:spPr>
          <a:xfrm>
            <a:off x="5310624" y="3507691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98CAF9-3613-4E03-931B-734FB9017584}"/>
              </a:ext>
            </a:extLst>
          </p:cNvPr>
          <p:cNvSpPr/>
          <p:nvPr/>
        </p:nvSpPr>
        <p:spPr>
          <a:xfrm>
            <a:off x="4503800" y="4162873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A81020-0BD4-41FB-BB35-873A6FAC9502}"/>
              </a:ext>
            </a:extLst>
          </p:cNvPr>
          <p:cNvSpPr/>
          <p:nvPr/>
        </p:nvSpPr>
        <p:spPr>
          <a:xfrm>
            <a:off x="5834876" y="4747377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0B326C-6770-4CF2-BB27-4D5A87D623FA}"/>
              </a:ext>
            </a:extLst>
          </p:cNvPr>
          <p:cNvSpPr/>
          <p:nvPr/>
        </p:nvSpPr>
        <p:spPr>
          <a:xfrm>
            <a:off x="4745024" y="5401783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6880B5-B5D3-41B7-AEF8-6B220552653A}"/>
              </a:ext>
            </a:extLst>
          </p:cNvPr>
          <p:cNvSpPr/>
          <p:nvPr/>
        </p:nvSpPr>
        <p:spPr>
          <a:xfrm>
            <a:off x="9313183" y="2732820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0C2ABD-3E47-4A9B-B084-9B852BC82E7E}"/>
              </a:ext>
            </a:extLst>
          </p:cNvPr>
          <p:cNvSpPr/>
          <p:nvPr/>
        </p:nvSpPr>
        <p:spPr>
          <a:xfrm>
            <a:off x="9313182" y="3388002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455C19-CCF3-466E-B121-392B8ADC9C66}"/>
              </a:ext>
            </a:extLst>
          </p:cNvPr>
          <p:cNvSpPr/>
          <p:nvPr/>
        </p:nvSpPr>
        <p:spPr>
          <a:xfrm>
            <a:off x="8506358" y="4043184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4965B7-8FFC-4404-A1CE-A0881D780C0B}"/>
              </a:ext>
            </a:extLst>
          </p:cNvPr>
          <p:cNvSpPr/>
          <p:nvPr/>
        </p:nvSpPr>
        <p:spPr>
          <a:xfrm>
            <a:off x="9837434" y="4627688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CA6671-940F-464C-9F25-6EC94002482F}"/>
              </a:ext>
            </a:extLst>
          </p:cNvPr>
          <p:cNvSpPr/>
          <p:nvPr/>
        </p:nvSpPr>
        <p:spPr>
          <a:xfrm>
            <a:off x="8747582" y="5282094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C79451-32AB-45DA-A879-76A5D7A77502}"/>
              </a:ext>
            </a:extLst>
          </p:cNvPr>
          <p:cNvSpPr/>
          <p:nvPr/>
        </p:nvSpPr>
        <p:spPr>
          <a:xfrm>
            <a:off x="8918368" y="1990209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58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F896BA-04EC-4E70-83D6-6BB2791BD996}"/>
              </a:ext>
            </a:extLst>
          </p:cNvPr>
          <p:cNvSpPr/>
          <p:nvPr/>
        </p:nvSpPr>
        <p:spPr>
          <a:xfrm>
            <a:off x="388999" y="2162604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Eg</a:t>
            </a:r>
            <a:r>
              <a:rPr lang="en-US" sz="1050" dirty="0">
                <a:solidFill>
                  <a:schemeClr val="tx1"/>
                </a:solidFill>
              </a:rPr>
              <a:t> Quantity of ingredients to buy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550056-0A33-420F-8C67-4AB2E13F5A5A}"/>
              </a:ext>
            </a:extLst>
          </p:cNvPr>
          <p:cNvSpPr/>
          <p:nvPr/>
        </p:nvSpPr>
        <p:spPr>
          <a:xfrm>
            <a:off x="672572" y="2907982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Eg</a:t>
            </a:r>
            <a:r>
              <a:rPr lang="en-US" sz="1050" dirty="0">
                <a:solidFill>
                  <a:schemeClr val="tx1"/>
                </a:solidFill>
              </a:rPr>
              <a:t> Where to locate shops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BBD03-62E1-4067-AB86-87854D141A84}"/>
              </a:ext>
            </a:extLst>
          </p:cNvPr>
          <p:cNvSpPr txBox="1"/>
          <p:nvPr/>
        </p:nvSpPr>
        <p:spPr>
          <a:xfrm>
            <a:off x="4217435" y="74646"/>
            <a:ext cx="5495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Group Decisions into Use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E85CB-69D7-48D0-9BF2-8DBBAA1EBD19}"/>
              </a:ext>
            </a:extLst>
          </p:cNvPr>
          <p:cNvSpPr txBox="1"/>
          <p:nvPr/>
        </p:nvSpPr>
        <p:spPr>
          <a:xfrm>
            <a:off x="70022" y="1836"/>
            <a:ext cx="39103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Step 2: </a:t>
            </a:r>
            <a:r>
              <a:rPr lang="en-US" sz="1400" dirty="0">
                <a:solidFill>
                  <a:schemeClr val="accent1"/>
                </a:solidFill>
              </a:rPr>
              <a:t>Duplicate the previous slide (with the decisions you identified). Delete the stakeholders. Now identify use cases and re-group the decisions. Decisions can be replicated if relevant to multiple use cases. Minimum of 3 use cases.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FFB5D4-0C68-428C-B9D5-41B95A290F73}"/>
              </a:ext>
            </a:extLst>
          </p:cNvPr>
          <p:cNvSpPr/>
          <p:nvPr/>
        </p:nvSpPr>
        <p:spPr>
          <a:xfrm>
            <a:off x="4684095" y="2049828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Eg</a:t>
            </a:r>
            <a:r>
              <a:rPr lang="en-US" sz="1050" dirty="0">
                <a:solidFill>
                  <a:schemeClr val="tx1"/>
                </a:solidFill>
              </a:rPr>
              <a:t> Identify target markets 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2A4C15-B205-4F00-BE68-9280955C1325}"/>
              </a:ext>
            </a:extLst>
          </p:cNvPr>
          <p:cNvSpPr/>
          <p:nvPr/>
        </p:nvSpPr>
        <p:spPr>
          <a:xfrm>
            <a:off x="1195824" y="3626160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DE81DD-4408-4496-AF58-4EC3B9553496}"/>
              </a:ext>
            </a:extLst>
          </p:cNvPr>
          <p:cNvSpPr/>
          <p:nvPr/>
        </p:nvSpPr>
        <p:spPr>
          <a:xfrm>
            <a:off x="389000" y="4281342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9CAF0A-EDB1-4C33-84F8-691FC0BD8BE6}"/>
              </a:ext>
            </a:extLst>
          </p:cNvPr>
          <p:cNvSpPr/>
          <p:nvPr/>
        </p:nvSpPr>
        <p:spPr>
          <a:xfrm>
            <a:off x="1720076" y="4865846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B47740-E785-4926-8F6C-8AC00F952E10}"/>
              </a:ext>
            </a:extLst>
          </p:cNvPr>
          <p:cNvSpPr/>
          <p:nvPr/>
        </p:nvSpPr>
        <p:spPr>
          <a:xfrm>
            <a:off x="630224" y="5520252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4C6608-8929-4FB8-B145-B50D2A665802}"/>
              </a:ext>
            </a:extLst>
          </p:cNvPr>
          <p:cNvSpPr/>
          <p:nvPr/>
        </p:nvSpPr>
        <p:spPr>
          <a:xfrm>
            <a:off x="3868307" y="2784908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BF0897-4AAC-43E8-BBE1-B2102CC8FFE8}"/>
              </a:ext>
            </a:extLst>
          </p:cNvPr>
          <p:cNvSpPr/>
          <p:nvPr/>
        </p:nvSpPr>
        <p:spPr>
          <a:xfrm>
            <a:off x="5929188" y="2732820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98CAF9-3613-4E03-931B-734FB9017584}"/>
              </a:ext>
            </a:extLst>
          </p:cNvPr>
          <p:cNvSpPr/>
          <p:nvPr/>
        </p:nvSpPr>
        <p:spPr>
          <a:xfrm>
            <a:off x="4257869" y="3460180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A81020-0BD4-41FB-BB35-873A6FAC9502}"/>
              </a:ext>
            </a:extLst>
          </p:cNvPr>
          <p:cNvSpPr/>
          <p:nvPr/>
        </p:nvSpPr>
        <p:spPr>
          <a:xfrm>
            <a:off x="5819499" y="4143172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0B326C-6770-4CF2-BB27-4D5A87D623FA}"/>
              </a:ext>
            </a:extLst>
          </p:cNvPr>
          <p:cNvSpPr/>
          <p:nvPr/>
        </p:nvSpPr>
        <p:spPr>
          <a:xfrm>
            <a:off x="1693364" y="6205843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6880B5-B5D3-41B7-AEF8-6B220552653A}"/>
              </a:ext>
            </a:extLst>
          </p:cNvPr>
          <p:cNvSpPr/>
          <p:nvPr/>
        </p:nvSpPr>
        <p:spPr>
          <a:xfrm>
            <a:off x="9313183" y="2732820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0C2ABD-3E47-4A9B-B084-9B852BC82E7E}"/>
              </a:ext>
            </a:extLst>
          </p:cNvPr>
          <p:cNvSpPr/>
          <p:nvPr/>
        </p:nvSpPr>
        <p:spPr>
          <a:xfrm>
            <a:off x="9313182" y="3388002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455C19-CCF3-466E-B121-392B8ADC9C66}"/>
              </a:ext>
            </a:extLst>
          </p:cNvPr>
          <p:cNvSpPr/>
          <p:nvPr/>
        </p:nvSpPr>
        <p:spPr>
          <a:xfrm>
            <a:off x="9146878" y="4106158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4965B7-8FFC-4404-A1CE-A0881D780C0B}"/>
              </a:ext>
            </a:extLst>
          </p:cNvPr>
          <p:cNvSpPr/>
          <p:nvPr/>
        </p:nvSpPr>
        <p:spPr>
          <a:xfrm>
            <a:off x="9313181" y="6057320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CA6671-940F-464C-9F25-6EC94002482F}"/>
              </a:ext>
            </a:extLst>
          </p:cNvPr>
          <p:cNvSpPr/>
          <p:nvPr/>
        </p:nvSpPr>
        <p:spPr>
          <a:xfrm>
            <a:off x="7308747" y="6047927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C79451-32AB-45DA-A879-76A5D7A77502}"/>
              </a:ext>
            </a:extLst>
          </p:cNvPr>
          <p:cNvSpPr/>
          <p:nvPr/>
        </p:nvSpPr>
        <p:spPr>
          <a:xfrm>
            <a:off x="8918368" y="1990209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19ACF7-3DA3-43D0-93A2-5C0036A11969}"/>
              </a:ext>
            </a:extLst>
          </p:cNvPr>
          <p:cNvSpPr txBox="1"/>
          <p:nvPr/>
        </p:nvSpPr>
        <p:spPr>
          <a:xfrm>
            <a:off x="149322" y="1357931"/>
            <a:ext cx="2884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1 – </a:t>
            </a:r>
            <a:r>
              <a:rPr lang="en-US" dirty="0" err="1"/>
              <a:t>eg</a:t>
            </a:r>
            <a:r>
              <a:rPr lang="en-US" dirty="0"/>
              <a:t> Reduce cost per average meal by X%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A19318-05DA-4D37-8D3E-5FF3716CB2BA}"/>
              </a:ext>
            </a:extLst>
          </p:cNvPr>
          <p:cNvSpPr txBox="1"/>
          <p:nvPr/>
        </p:nvSpPr>
        <p:spPr>
          <a:xfrm>
            <a:off x="4264122" y="1343878"/>
            <a:ext cx="2884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2 – </a:t>
            </a:r>
            <a:r>
              <a:rPr lang="en-US" dirty="0" err="1"/>
              <a:t>eg</a:t>
            </a:r>
            <a:r>
              <a:rPr lang="en-US" dirty="0"/>
              <a:t> Attract X new customers per month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69BE1E-C31B-47E0-B0F1-5452EC24F091}"/>
              </a:ext>
            </a:extLst>
          </p:cNvPr>
          <p:cNvSpPr txBox="1"/>
          <p:nvPr/>
        </p:nvSpPr>
        <p:spPr>
          <a:xfrm>
            <a:off x="8395116" y="1034765"/>
            <a:ext cx="2884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3 – </a:t>
            </a:r>
            <a:r>
              <a:rPr lang="en-US" dirty="0" err="1"/>
              <a:t>eg</a:t>
            </a:r>
            <a:r>
              <a:rPr lang="en-US" dirty="0"/>
              <a:t> [verb][metric][by X%]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806EC8-9C44-4200-BC65-CDA1C1C51929}"/>
              </a:ext>
            </a:extLst>
          </p:cNvPr>
          <p:cNvSpPr txBox="1"/>
          <p:nvPr/>
        </p:nvSpPr>
        <p:spPr>
          <a:xfrm>
            <a:off x="7879696" y="6571733"/>
            <a:ext cx="346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Some may not align – that’s fine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024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266DAF-CDC6-45E5-8969-41E1561B2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Breakout 3</a:t>
            </a:r>
            <a:br>
              <a:rPr lang="en-US" dirty="0"/>
            </a:br>
            <a:r>
              <a:rPr lang="en-US" sz="4000" b="0" dirty="0"/>
              <a:t>15 mins</a:t>
            </a:r>
            <a:endParaRPr lang="en-US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386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HV2019" val="cmRQES3t"/>
  <p:tag name="ARTICULATE_PROJECT_OPEN" val="0"/>
  <p:tag name="ARTICULATE_SLIDE_COUNT" val="2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V2019">
  <a:themeElements>
    <a:clrScheme name="2020">
      <a:dk1>
        <a:srgbClr val="414141"/>
      </a:dk1>
      <a:lt1>
        <a:srgbClr val="FFFFFF"/>
      </a:lt1>
      <a:dk2>
        <a:srgbClr val="000000"/>
      </a:dk2>
      <a:lt2>
        <a:srgbClr val="D8D9D8"/>
      </a:lt2>
      <a:accent1>
        <a:srgbClr val="650000"/>
      </a:accent1>
      <a:accent2>
        <a:srgbClr val="CC0000"/>
      </a:accent2>
      <a:accent3>
        <a:srgbClr val="051C2C"/>
      </a:accent3>
      <a:accent4>
        <a:srgbClr val="6FCACE"/>
      </a:accent4>
      <a:accent5>
        <a:srgbClr val="FA6800"/>
      </a:accent5>
      <a:accent6>
        <a:srgbClr val="FEC22B"/>
      </a:accent6>
      <a:hlink>
        <a:srgbClr val="CC0000"/>
      </a:hlink>
      <a:folHlink>
        <a:srgbClr val="525252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20_Hitachi_PowerPoint_Template_FINAL-V3.pptx  -  Read-Only" id="{CFBB966D-366A-4E3C-8F71-C3199A472D94}" vid="{F50AB6B2-4219-4911-B4FB-5D44AA6AF36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1301</Words>
  <Application>Microsoft Office PowerPoint</Application>
  <PresentationFormat>Widescreen</PresentationFormat>
  <Paragraphs>301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Harvey Balls</vt:lpstr>
      <vt:lpstr>Wingdings</vt:lpstr>
      <vt:lpstr>Office Theme</vt:lpstr>
      <vt:lpstr>HV2019</vt:lpstr>
      <vt:lpstr>Hypothesis Development Canvas Workshop</vt:lpstr>
      <vt:lpstr>Part I:  Steps 1, 2 and 3 </vt:lpstr>
      <vt:lpstr>Breakout 1 30 mins</vt:lpstr>
      <vt:lpstr>PowerPoint Presentation</vt:lpstr>
      <vt:lpstr>Part II:  Steps 4 and 5 </vt:lpstr>
      <vt:lpstr>Breakout 2 20 mins</vt:lpstr>
      <vt:lpstr>PowerPoint Presentation</vt:lpstr>
      <vt:lpstr>PowerPoint Presentation</vt:lpstr>
      <vt:lpstr>Breakout 3 15 mins</vt:lpstr>
      <vt:lpstr>PowerPoint Presentation</vt:lpstr>
      <vt:lpstr>Breakout 4 15 mins</vt:lpstr>
      <vt:lpstr>PowerPoint Presentation</vt:lpstr>
      <vt:lpstr>Part III:  Steps 6, 7 and 8 </vt:lpstr>
      <vt:lpstr>Breakout 5 15 mins</vt:lpstr>
      <vt:lpstr>PowerPoint Presentation</vt:lpstr>
      <vt:lpstr>Breakout 6 15 mins</vt:lpstr>
      <vt:lpstr>PowerPoint Presentation</vt:lpstr>
      <vt:lpstr>Hypothesis Development Canvas </vt:lpstr>
      <vt:lpstr>Breakout 7 15 mins</vt:lpstr>
      <vt:lpstr>Hypothesis Canvas</vt:lpstr>
      <vt:lpstr>Hypothesis Canvas Food Outlet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 Steps 1, 2 and 3</dc:title>
  <dc:creator>Simon Fowler</dc:creator>
  <cp:lastModifiedBy>Simon Fowler</cp:lastModifiedBy>
  <cp:revision>27</cp:revision>
  <dcterms:created xsi:type="dcterms:W3CDTF">2020-04-20T13:35:31Z</dcterms:created>
  <dcterms:modified xsi:type="dcterms:W3CDTF">2020-04-22T10:59:07Z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CF39132C-6EE9-4C8C-8788-B1C301044BE0</vt:lpwstr>
  </property>
  <property fmtid="{D5CDD505-2E9C-101B-9397-08002B2CF9AE}" pid="3" name="ArticulatePath">
    <vt:lpwstr>Presentation1</vt:lpwstr>
  </property>
</Properties>
</file>