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1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701"/>
    <p:restoredTop sz="94310"/>
  </p:normalViewPr>
  <p:slideViewPr>
    <p:cSldViewPr snapToGrid="0" snapToObjects="1">
      <p:cViewPr>
        <p:scale>
          <a:sx n="42" d="100"/>
          <a:sy n="42" d="100"/>
        </p:scale>
        <p:origin x="282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32545-E121-C842-87C3-8CE413FF9355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36FD4-5980-3447-B4E0-F593E0303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30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652" algn="l" defTabSz="263330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302" algn="l" defTabSz="263330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49955" algn="l" defTabSz="263330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607" algn="l" defTabSz="263330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260" algn="l" defTabSz="263330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899909" algn="l" defTabSz="263330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6562" algn="l" defTabSz="263330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214" algn="l" defTabSz="263330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36FD4-5980-3447-B4E0-F593E0303E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9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6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8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7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7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4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6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0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3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5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E69-2E78-1945-BC16-4D31710F65B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6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BEE69-2E78-1945-BC16-4D31710F65B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657D0-87E6-174D-9BF4-DAEBE125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2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hyperlink" Target="https://www.concorde.edu/blog/what-does-polysomnographic-technologist-do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hyperlink" Target="https://blog.research.google/2021/03/constructing-transformers-for-longer.html" TargetMode="Externa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hyperlink" Target="https://kuhndentist.com/blog/new-smartwatch-identifies-sleep-apnea/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/>
          <p:cNvSpPr/>
          <p:nvPr/>
        </p:nvSpPr>
        <p:spPr>
          <a:xfrm>
            <a:off x="22505572" y="9432879"/>
            <a:ext cx="10283689" cy="10646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997" dirty="0"/>
          </a:p>
        </p:txBody>
      </p:sp>
      <p:sp>
        <p:nvSpPr>
          <p:cNvPr id="131" name="Rectangle 130"/>
          <p:cNvSpPr/>
          <p:nvPr/>
        </p:nvSpPr>
        <p:spPr>
          <a:xfrm>
            <a:off x="9579659" y="3481432"/>
            <a:ext cx="12393351" cy="9523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997" dirty="0"/>
          </a:p>
        </p:txBody>
      </p:sp>
      <p:sp>
        <p:nvSpPr>
          <p:cNvPr id="129" name="Rectangle 128"/>
          <p:cNvSpPr/>
          <p:nvPr/>
        </p:nvSpPr>
        <p:spPr>
          <a:xfrm>
            <a:off x="22505572" y="3480575"/>
            <a:ext cx="10261234" cy="575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997" dirty="0"/>
          </a:p>
        </p:txBody>
      </p:sp>
      <p:sp>
        <p:nvSpPr>
          <p:cNvPr id="128" name="Rectangle 127"/>
          <p:cNvSpPr/>
          <p:nvPr/>
        </p:nvSpPr>
        <p:spPr>
          <a:xfrm>
            <a:off x="9579659" y="13350995"/>
            <a:ext cx="12393351" cy="676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997"/>
          </a:p>
        </p:txBody>
      </p:sp>
      <p:sp>
        <p:nvSpPr>
          <p:cNvPr id="127" name="Rectangle 126"/>
          <p:cNvSpPr/>
          <p:nvPr/>
        </p:nvSpPr>
        <p:spPr>
          <a:xfrm>
            <a:off x="261345" y="3481432"/>
            <a:ext cx="8860658" cy="7491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997"/>
          </a:p>
        </p:txBody>
      </p:sp>
      <p:sp>
        <p:nvSpPr>
          <p:cNvPr id="78" name="TextBox 77"/>
          <p:cNvSpPr txBox="1"/>
          <p:nvPr/>
        </p:nvSpPr>
        <p:spPr>
          <a:xfrm>
            <a:off x="6560619" y="407734"/>
            <a:ext cx="20424694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60" b="1" dirty="0" err="1"/>
              <a:t>SleepFormer</a:t>
            </a:r>
            <a:r>
              <a:rPr lang="en-US" sz="7560" b="1" dirty="0"/>
              <a:t>: A Transformer-based Sleep Classifier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560619" y="1540762"/>
            <a:ext cx="20424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50000"/>
                  </a:schemeClr>
                </a:solidFill>
              </a:rPr>
              <a:t>Harshil Vagadia, </a:t>
            </a:r>
            <a:r>
              <a:rPr lang="en-US" sz="5400" dirty="0" err="1">
                <a:solidFill>
                  <a:schemeClr val="bg2">
                    <a:lumMod val="50000"/>
                  </a:schemeClr>
                </a:solidFill>
              </a:rPr>
              <a:t>Xintong</a:t>
            </a:r>
            <a:r>
              <a:rPr lang="en-US" sz="5400" dirty="0">
                <a:solidFill>
                  <a:schemeClr val="bg2">
                    <a:lumMod val="50000"/>
                  </a:schemeClr>
                </a:solidFill>
              </a:rPr>
              <a:t> Qu, Jake </a:t>
            </a:r>
            <a:r>
              <a:rPr lang="en-US" sz="5400" dirty="0" err="1">
                <a:solidFill>
                  <a:schemeClr val="bg2">
                    <a:lumMod val="50000"/>
                  </a:schemeClr>
                </a:solidFill>
              </a:rPr>
              <a:t>Michiels</a:t>
            </a:r>
            <a:r>
              <a:rPr lang="en-US" sz="5400" dirty="0">
                <a:solidFill>
                  <a:schemeClr val="bg2">
                    <a:lumMod val="50000"/>
                  </a:schemeClr>
                </a:solidFill>
              </a:rPr>
              <a:t>, Azeez </a:t>
            </a:r>
            <a:r>
              <a:rPr lang="en-US" sz="5400" dirty="0" err="1">
                <a:solidFill>
                  <a:schemeClr val="bg2">
                    <a:lumMod val="50000"/>
                  </a:schemeClr>
                </a:solidFill>
              </a:rPr>
              <a:t>Ishaqui</a:t>
            </a:r>
            <a:br>
              <a:rPr lang="en-US" sz="5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5400" dirty="0">
                <a:solidFill>
                  <a:schemeClr val="bg2">
                    <a:lumMod val="50000"/>
                  </a:schemeClr>
                </a:solidFill>
              </a:rPr>
              <a:t>{</a:t>
            </a:r>
            <a:r>
              <a:rPr lang="en-US" sz="5400" dirty="0" err="1">
                <a:solidFill>
                  <a:schemeClr val="bg2">
                    <a:lumMod val="50000"/>
                  </a:schemeClr>
                </a:solidFill>
              </a:rPr>
              <a:t>harshil</a:t>
            </a:r>
            <a:r>
              <a:rPr lang="en-US" sz="5400" dirty="0">
                <a:solidFill>
                  <a:schemeClr val="bg2">
                    <a:lumMod val="50000"/>
                  </a:schemeClr>
                </a:solidFill>
              </a:rPr>
              <a:t>, xqu46, aishaqui3, jmichiels3}@</a:t>
            </a:r>
            <a:r>
              <a:rPr lang="en-US" sz="5400" dirty="0" err="1">
                <a:solidFill>
                  <a:schemeClr val="bg2">
                    <a:lumMod val="50000"/>
                  </a:schemeClr>
                </a:solidFill>
              </a:rPr>
              <a:t>gatech.edu</a:t>
            </a:r>
            <a:endParaRPr lang="en-US" sz="5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155128" y="3382158"/>
            <a:ext cx="32657059" cy="12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910243" y="3536850"/>
            <a:ext cx="4650376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320" b="1" dirty="0">
                <a:solidFill>
                  <a:srgbClr val="7A1410"/>
                </a:solidFill>
              </a:rPr>
              <a:t>Problem Statement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53768" y="20170021"/>
            <a:ext cx="714467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40" dirty="0"/>
              <a:t>Codes available at</a:t>
            </a:r>
          </a:p>
          <a:p>
            <a:r>
              <a:rPr lang="en-US" sz="3240" b="1" dirty="0">
                <a:solidFill>
                  <a:srgbClr val="7A1410"/>
                </a:solidFill>
              </a:rPr>
              <a:t>https://</a:t>
            </a:r>
            <a:r>
              <a:rPr lang="en-US" sz="3240" b="1" dirty="0" err="1">
                <a:solidFill>
                  <a:srgbClr val="7A1410"/>
                </a:solidFill>
              </a:rPr>
              <a:t>github.com</a:t>
            </a:r>
            <a:r>
              <a:rPr lang="en-US" sz="3240" b="1" dirty="0">
                <a:solidFill>
                  <a:srgbClr val="7A1410"/>
                </a:solidFill>
              </a:rPr>
              <a:t>/HV007/</a:t>
            </a:r>
            <a:r>
              <a:rPr lang="en-US" sz="3240" b="1" dirty="0" err="1">
                <a:solidFill>
                  <a:srgbClr val="7A1410"/>
                </a:solidFill>
              </a:rPr>
              <a:t>SleepFormer</a:t>
            </a:r>
            <a:endParaRPr lang="en-US" sz="3240" b="1" dirty="0">
              <a:solidFill>
                <a:srgbClr val="7A141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3800121" y="3520403"/>
            <a:ext cx="4636013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320" b="1" dirty="0">
                <a:solidFill>
                  <a:srgbClr val="7A1410"/>
                </a:solidFill>
              </a:rPr>
              <a:t>Technical Approach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5209915" y="3530551"/>
            <a:ext cx="485254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320" b="1" dirty="0">
                <a:solidFill>
                  <a:srgbClr val="7A1410"/>
                </a:solidFill>
              </a:rPr>
              <a:t>Quantitative Results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3044622" y="13508196"/>
            <a:ext cx="6865982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320" b="1" dirty="0">
                <a:solidFill>
                  <a:srgbClr val="7A1410"/>
                </a:solidFill>
              </a:rPr>
              <a:t>Dealing with Long Sequences</a:t>
            </a:r>
          </a:p>
        </p:txBody>
      </p:sp>
      <p:cxnSp>
        <p:nvCxnSpPr>
          <p:cNvPr id="125" name="Straight Connector 124"/>
          <p:cNvCxnSpPr/>
          <p:nvPr/>
        </p:nvCxnSpPr>
        <p:spPr>
          <a:xfrm>
            <a:off x="9361170" y="4111619"/>
            <a:ext cx="0" cy="15968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cxnSpLocks/>
          </p:cNvCxnSpPr>
          <p:nvPr/>
        </p:nvCxnSpPr>
        <p:spPr>
          <a:xfrm>
            <a:off x="22239542" y="3898968"/>
            <a:ext cx="0" cy="16217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25362107" y="9627495"/>
            <a:ext cx="4505016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320" b="1" dirty="0">
                <a:solidFill>
                  <a:srgbClr val="7A1410"/>
                </a:solidFill>
              </a:rPr>
              <a:t>Qualitative Results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22239039" y="12368271"/>
            <a:ext cx="3193646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970" dirty="0"/>
              <a:t>Before Postprocessing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855" y="4279762"/>
            <a:ext cx="9149194" cy="3291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70" b="1" dirty="0"/>
              <a:t>What: </a:t>
            </a:r>
          </a:p>
          <a:p>
            <a:r>
              <a:rPr lang="en-US" sz="2970" dirty="0"/>
              <a:t>Classify the sleep state at each timestamp from wrist-worn accelerometer data. </a:t>
            </a:r>
            <a:r>
              <a:rPr lang="en-US" sz="2970" i="1" dirty="0"/>
              <a:t>Sleep States = {Asleep, Awake}</a:t>
            </a:r>
            <a:endParaRPr lang="en-US" sz="2970" dirty="0"/>
          </a:p>
          <a:p>
            <a:r>
              <a:rPr lang="en-US" sz="2970" b="1" dirty="0"/>
              <a:t>Why:</a:t>
            </a:r>
          </a:p>
          <a:p>
            <a:r>
              <a:rPr lang="en-US" sz="2970" dirty="0"/>
              <a:t>Monitoring sleep is important. Disrupted sleep leads to increased stress and emotional distress.</a:t>
            </a:r>
          </a:p>
          <a:p>
            <a:r>
              <a:rPr lang="en-US" sz="2970" dirty="0"/>
              <a:t>PSG can monitor sleep, but they are intrusive and bulky.</a:t>
            </a:r>
          </a:p>
        </p:txBody>
      </p:sp>
      <p:sp>
        <p:nvSpPr>
          <p:cNvPr id="6" name="Rectangle 5"/>
          <p:cNvSpPr/>
          <p:nvPr/>
        </p:nvSpPr>
        <p:spPr>
          <a:xfrm>
            <a:off x="9294049" y="20269373"/>
            <a:ext cx="13762035" cy="96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90" dirty="0"/>
              <a:t>* </a:t>
            </a:r>
            <a:r>
              <a:rPr lang="en-US" sz="1890" dirty="0">
                <a:hlinkClick r:id="rId3"/>
              </a:rPr>
              <a:t>https://www.concorde.edu/blog/what-does-polysomnographic-technologist-do</a:t>
            </a:r>
            <a:br>
              <a:rPr lang="en-US" sz="1890" dirty="0"/>
            </a:br>
            <a:r>
              <a:rPr lang="en-US" sz="1890" dirty="0"/>
              <a:t>** </a:t>
            </a:r>
            <a:r>
              <a:rPr lang="en-US" sz="1890" dirty="0">
                <a:hlinkClick r:id="rId4"/>
              </a:rPr>
              <a:t>https://kuhndentist.com/blog/new-smartwatch-identifies-sleep-apnea/</a:t>
            </a:r>
            <a:endParaRPr lang="en-US" sz="1890" dirty="0"/>
          </a:p>
          <a:p>
            <a:r>
              <a:rPr lang="en-US" sz="1890" dirty="0"/>
              <a:t>*** </a:t>
            </a:r>
            <a:r>
              <a:rPr lang="en-US" sz="1890" dirty="0">
                <a:hlinkClick r:id="rId5"/>
              </a:rPr>
              <a:t>https://blog.research.google/2021/03/constructing-transformers-for-longer.html</a:t>
            </a:r>
            <a:endParaRPr lang="en-US" sz="1890" dirty="0"/>
          </a:p>
        </p:txBody>
      </p:sp>
      <p:pic>
        <p:nvPicPr>
          <p:cNvPr id="1026" name="Picture 2" descr="Georgia Tech Yellow Jackets - Wikipedia">
            <a:extLst>
              <a:ext uri="{FF2B5EF4-FFF2-40B4-BE49-F238E27FC236}">
                <a16:creationId xmlns:a16="http://schemas.microsoft.com/office/drawing/2014/main" id="{BA01672D-AD3C-A552-B783-FAD2F27C1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86" y="670419"/>
            <a:ext cx="3625350" cy="227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ris Simpkins - Teaching">
            <a:extLst>
              <a:ext uri="{FF2B5EF4-FFF2-40B4-BE49-F238E27FC236}">
                <a16:creationId xmlns:a16="http://schemas.microsoft.com/office/drawing/2014/main" id="{CAFCB00B-7F5E-0836-25E2-EF41343CD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4615" y="1778496"/>
            <a:ext cx="4958698" cy="100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082C96E3-0820-F888-CEEA-745FD3E396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33803" y="10443987"/>
            <a:ext cx="7490452" cy="4494271"/>
          </a:xfrm>
          <a:prstGeom prst="rect">
            <a:avLst/>
          </a:prstGeom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BCDCA88C-5316-2D59-20BD-455089EFCE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17653" y="15370016"/>
            <a:ext cx="7490452" cy="4494271"/>
          </a:xfrm>
          <a:prstGeom prst="rect">
            <a:avLst/>
          </a:prstGeom>
        </p:spPr>
      </p:pic>
      <p:pic>
        <p:nvPicPr>
          <p:cNvPr id="12" name="Picture 11" descr="A diagram of a process flow&#10;&#10;Description automatically generated">
            <a:extLst>
              <a:ext uri="{FF2B5EF4-FFF2-40B4-BE49-F238E27FC236}">
                <a16:creationId xmlns:a16="http://schemas.microsoft.com/office/drawing/2014/main" id="{10C0A6C1-1BE1-965C-402D-E81636783F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16485" y="5008424"/>
            <a:ext cx="5294299" cy="7600726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8BDAED9-D738-8859-1BA2-C97C468DA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65" y="7739575"/>
            <a:ext cx="4387209" cy="246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CB79B4-BA7E-62C0-9BD6-0D10741A94D6}"/>
              </a:ext>
            </a:extLst>
          </p:cNvPr>
          <p:cNvSpPr txBox="1"/>
          <p:nvPr/>
        </p:nvSpPr>
        <p:spPr>
          <a:xfrm>
            <a:off x="294145" y="10426655"/>
            <a:ext cx="4386929" cy="4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30" dirty="0"/>
              <a:t>PSG Monitoring 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CCC28-4D86-5A32-BE77-D80CC7E107FD}"/>
              </a:ext>
            </a:extLst>
          </p:cNvPr>
          <p:cNvSpPr txBox="1"/>
          <p:nvPr/>
        </p:nvSpPr>
        <p:spPr>
          <a:xfrm>
            <a:off x="5139723" y="10423274"/>
            <a:ext cx="3697425" cy="4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30" dirty="0"/>
              <a:t>Smart Watch Monitoring **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9D5943-54EE-A7D4-FB5D-6EA5BBDE95AB}"/>
              </a:ext>
            </a:extLst>
          </p:cNvPr>
          <p:cNvSpPr/>
          <p:nvPr/>
        </p:nvSpPr>
        <p:spPr>
          <a:xfrm>
            <a:off x="310295" y="11404949"/>
            <a:ext cx="8860658" cy="8710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997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7ECC89-A0BA-2459-EF9C-6D71609A3520}"/>
              </a:ext>
            </a:extLst>
          </p:cNvPr>
          <p:cNvSpPr txBox="1"/>
          <p:nvPr/>
        </p:nvSpPr>
        <p:spPr>
          <a:xfrm>
            <a:off x="3449651" y="11536303"/>
            <a:ext cx="195290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320" b="1" dirty="0">
                <a:solidFill>
                  <a:srgbClr val="7A1410"/>
                </a:solidFill>
              </a:rPr>
              <a:t>Dataset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EC2BF8-71DF-5802-8DF6-318C0D62854D}"/>
              </a:ext>
            </a:extLst>
          </p:cNvPr>
          <p:cNvSpPr/>
          <p:nvPr/>
        </p:nvSpPr>
        <p:spPr>
          <a:xfrm>
            <a:off x="218238" y="12404662"/>
            <a:ext cx="9149194" cy="3291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70" dirty="0"/>
              <a:t>Released by Child Mind Institute.</a:t>
            </a:r>
          </a:p>
          <a:p>
            <a:r>
              <a:rPr lang="en-US" sz="2970" dirty="0"/>
              <a:t>Multi-Day accelerometer timeseries data of 500 subjects.</a:t>
            </a:r>
          </a:p>
          <a:p>
            <a:endParaRPr lang="en-US" sz="2970" dirty="0"/>
          </a:p>
          <a:p>
            <a:r>
              <a:rPr lang="en-US" sz="2970" b="1" dirty="0"/>
              <a:t>Features:</a:t>
            </a:r>
            <a:br>
              <a:rPr lang="en-US" sz="2970" b="1" dirty="0"/>
            </a:br>
            <a:r>
              <a:rPr lang="en-US" sz="2970" dirty="0"/>
              <a:t>Timestamp: Accurate to nearest second.</a:t>
            </a:r>
          </a:p>
          <a:p>
            <a:r>
              <a:rPr lang="en-US" sz="2970" dirty="0"/>
              <a:t>Angle-Z: Orientation of accelerometer to z-axis</a:t>
            </a:r>
          </a:p>
          <a:p>
            <a:r>
              <a:rPr lang="en-US" sz="2970" dirty="0"/>
              <a:t>ENMO: Euclidean norm minus one.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DB0F34BF-9B1F-DB05-A592-D37CBDE46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74" y="15722785"/>
            <a:ext cx="7341499" cy="439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7B91CFC-2C49-0BBB-BA0A-D4C95F3BEDF4}"/>
              </a:ext>
            </a:extLst>
          </p:cNvPr>
          <p:cNvSpPr/>
          <p:nvPr/>
        </p:nvSpPr>
        <p:spPr>
          <a:xfrm>
            <a:off x="9655405" y="4792955"/>
            <a:ext cx="6909362" cy="6948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70" b="1" dirty="0"/>
              <a:t>Timestamp Embedding: </a:t>
            </a:r>
          </a:p>
          <a:p>
            <a:r>
              <a:rPr lang="en-US" sz="2970" dirty="0"/>
              <a:t>Converts time signal to higher-dimension; Replaces positional Embeddings.</a:t>
            </a:r>
          </a:p>
          <a:p>
            <a:endParaRPr lang="en-US" sz="2970" dirty="0"/>
          </a:p>
          <a:p>
            <a:r>
              <a:rPr lang="en-US" sz="2970" b="1" dirty="0"/>
              <a:t>Sparse Attention:</a:t>
            </a:r>
          </a:p>
          <a:p>
            <a:r>
              <a:rPr lang="en-US" sz="2970" dirty="0"/>
              <a:t>Vanilla transformers cannot deal with long sequences due to quadratic computation.</a:t>
            </a:r>
            <a:br>
              <a:rPr lang="en-US" sz="2970" dirty="0"/>
            </a:br>
            <a:endParaRPr lang="en-US" sz="2970" dirty="0"/>
          </a:p>
          <a:p>
            <a:r>
              <a:rPr lang="en-US" sz="2970" dirty="0"/>
              <a:t>Sparse Attention attends only to few selective items.</a:t>
            </a:r>
            <a:br>
              <a:rPr lang="en-US" sz="2970" dirty="0"/>
            </a:br>
            <a:br>
              <a:rPr lang="en-US" sz="2970" dirty="0"/>
            </a:br>
            <a:r>
              <a:rPr lang="en-US" sz="2970" b="1" dirty="0"/>
              <a:t>Conditional Random Field:</a:t>
            </a:r>
            <a:br>
              <a:rPr lang="en-US" sz="2970" b="1" dirty="0"/>
            </a:br>
            <a:r>
              <a:rPr lang="en-US" sz="2970" dirty="0"/>
              <a:t>Maintains consistency among neighboring predictions. Discourages state change in short duration.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8FDD84-968F-C8C8-F3B9-722131F981C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568328" y="4488145"/>
            <a:ext cx="10256070" cy="432376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AE83B84-E18D-8166-1446-FCDE1D323966}"/>
              </a:ext>
            </a:extLst>
          </p:cNvPr>
          <p:cNvSpPr/>
          <p:nvPr/>
        </p:nvSpPr>
        <p:spPr>
          <a:xfrm>
            <a:off x="22239039" y="17055828"/>
            <a:ext cx="3193646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970" dirty="0"/>
              <a:t>After Postprocessing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AA2C00B0-A117-CCD6-D625-B70A4A0DC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2" t="10239" r="52708" b="5652"/>
          <a:stretch/>
        </p:blipFill>
        <p:spPr bwMode="auto">
          <a:xfrm>
            <a:off x="18142571" y="14360176"/>
            <a:ext cx="3298559" cy="522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895F50B-6CEE-B8DB-3135-BAEE17342E46}"/>
              </a:ext>
            </a:extLst>
          </p:cNvPr>
          <p:cNvSpPr txBox="1"/>
          <p:nvPr/>
        </p:nvSpPr>
        <p:spPr>
          <a:xfrm>
            <a:off x="17941637" y="19631147"/>
            <a:ext cx="4386929" cy="4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30" dirty="0"/>
              <a:t>Sliding Window Attention ***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DEA68C-C741-8B36-EF8A-B0A6ABBB7A50}"/>
              </a:ext>
            </a:extLst>
          </p:cNvPr>
          <p:cNvSpPr/>
          <p:nvPr/>
        </p:nvSpPr>
        <p:spPr>
          <a:xfrm>
            <a:off x="10268336" y="14445020"/>
            <a:ext cx="6909362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70" b="1" dirty="0"/>
              <a:t>Chunking: </a:t>
            </a:r>
          </a:p>
          <a:p>
            <a:r>
              <a:rPr lang="en-US" sz="2970" dirty="0"/>
              <a:t>Divides a long timeseries in chunks of fixed lengths. No attention or gradients between chunks.</a:t>
            </a:r>
          </a:p>
          <a:p>
            <a:endParaRPr lang="en-US" sz="2970" dirty="0"/>
          </a:p>
          <a:p>
            <a:r>
              <a:rPr lang="en-US" sz="2970" b="1" dirty="0"/>
              <a:t>Sliding Window Attention:</a:t>
            </a:r>
          </a:p>
          <a:p>
            <a:r>
              <a:rPr lang="en-US" sz="2970" dirty="0"/>
              <a:t>Attends to a neighbors in a fixed window around the current element. Window moves with item.</a:t>
            </a:r>
            <a:br>
              <a:rPr lang="en-US" sz="2970" dirty="0"/>
            </a:br>
            <a:endParaRPr lang="en-US" sz="2970" dirty="0"/>
          </a:p>
        </p:txBody>
      </p:sp>
      <p:pic>
        <p:nvPicPr>
          <p:cNvPr id="1038" name="Picture 14" descr="Can This New SmartWatch Can Detect Your Sleep Apnea?">
            <a:extLst>
              <a:ext uri="{FF2B5EF4-FFF2-40B4-BE49-F238E27FC236}">
                <a16:creationId xmlns:a16="http://schemas.microsoft.com/office/drawing/2014/main" id="{E0E3FE8E-A14C-6382-21FD-336638F3D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103" y="7629246"/>
            <a:ext cx="4027036" cy="268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4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284</TotalTime>
  <Words>298</Words>
  <Application>Microsoft Macintosh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BoleiZhou</dc:creator>
  <cp:lastModifiedBy>Vagadia, Harshil</cp:lastModifiedBy>
  <cp:revision>26</cp:revision>
  <dcterms:created xsi:type="dcterms:W3CDTF">2016-06-16T04:05:27Z</dcterms:created>
  <dcterms:modified xsi:type="dcterms:W3CDTF">2023-12-05T04:29:48Z</dcterms:modified>
</cp:coreProperties>
</file>