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6f37940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6f3794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7a4e35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7a4e35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a4e354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7a4e354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2b8e24a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2b8e24a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b8e24a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2b8e24a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768d35e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768d35e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768d35e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768d35e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2b8e24a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2b8e24a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7a4e354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7a4e354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6f379406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6f379406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f379406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f379406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6f379406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6f379406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6f379406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6f379406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6f379406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6f379406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6f379406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6f379406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6f379406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6f379406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c1dc37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c1dc37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1016/j.jlap.2013.07.0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gif"/><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Source-to-Source Automatic Transformation To Tail Recursion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Harshil Vagadia</a:t>
            </a:r>
            <a:br>
              <a:rPr lang="en"/>
            </a:br>
            <a:r>
              <a:rPr lang="en"/>
              <a:t>Advisor - Prof. S. Arun-Kumar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5243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Sample Conversion - Input</a:t>
            </a:r>
            <a:endParaRPr/>
          </a:p>
        </p:txBody>
      </p:sp>
      <p:sp>
        <p:nvSpPr>
          <p:cNvPr id="186" name="Google Shape;186;p22"/>
          <p:cNvSpPr txBox="1"/>
          <p:nvPr/>
        </p:nvSpPr>
        <p:spPr>
          <a:xfrm>
            <a:off x="1002900" y="1684650"/>
            <a:ext cx="713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datatype num = Zero | Successor of num</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 fib(Zero) = Zero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fib(Successor(Zero)) = Successor(Zero)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fib(Successor(Successor(n))) = add(fib(n), fib(Successor(n)))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5165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Sample Conversion - Output</a:t>
            </a:r>
            <a:endParaRPr/>
          </a:p>
        </p:txBody>
      </p:sp>
      <p:sp>
        <p:nvSpPr>
          <p:cNvPr id="192" name="Google Shape;192;p23"/>
          <p:cNvSpPr txBox="1"/>
          <p:nvPr>
            <p:ph idx="1" type="body"/>
          </p:nvPr>
        </p:nvSpPr>
        <p:spPr>
          <a:xfrm>
            <a:off x="591900" y="1026450"/>
            <a:ext cx="7960200" cy="403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425">
                <a:latin typeface="Consolas"/>
                <a:ea typeface="Consolas"/>
                <a:cs typeface="Consolas"/>
                <a:sym typeface="Consolas"/>
              </a:rPr>
              <a:t>datatype num = Zero | Successor of num</a:t>
            </a:r>
            <a:endParaRPr sz="1425">
              <a:latin typeface="Consolas"/>
              <a:ea typeface="Consolas"/>
              <a:cs typeface="Consolas"/>
              <a:sym typeface="Consolas"/>
            </a:endParaRPr>
          </a:p>
          <a:p>
            <a:pPr indent="0" lvl="0" marL="0" rtl="0" algn="l">
              <a:lnSpc>
                <a:spcPct val="100000"/>
              </a:lnSpc>
              <a:spcBef>
                <a:spcPts val="500"/>
              </a:spcBef>
              <a:spcAft>
                <a:spcPts val="0"/>
              </a:spcAft>
              <a:buSzPts val="275"/>
              <a:buNone/>
            </a:pPr>
            <a:r>
              <a:rPr lang="en" sz="1425">
                <a:latin typeface="Consolas"/>
                <a:ea typeface="Consolas"/>
                <a:cs typeface="Consolas"/>
                <a:sym typeface="Consolas"/>
              </a:rPr>
              <a:t>local</a:t>
            </a:r>
            <a:endParaRPr sz="1425">
              <a:latin typeface="Consolas"/>
              <a:ea typeface="Consolas"/>
              <a:cs typeface="Consolas"/>
              <a:sym typeface="Consolas"/>
            </a:endParaRPr>
          </a:p>
          <a:p>
            <a:pPr indent="457200" lvl="0" marL="0" rtl="0" algn="l">
              <a:lnSpc>
                <a:spcPct val="100000"/>
              </a:lnSpc>
              <a:spcBef>
                <a:spcPts val="500"/>
              </a:spcBef>
              <a:spcAft>
                <a:spcPts val="0"/>
              </a:spcAft>
              <a:buSzPts val="275"/>
              <a:buNone/>
            </a:pPr>
            <a:r>
              <a:rPr lang="en" sz="1425">
                <a:latin typeface="Consolas"/>
                <a:ea typeface="Consolas"/>
                <a:cs typeface="Consolas"/>
                <a:sym typeface="Consolas"/>
              </a:rPr>
              <a:t>datatype acc_fib = Id_fib | Cont_fib of acc_fib * num</a:t>
            </a:r>
            <a:endParaRPr sz="1425">
              <a:latin typeface="Consolas"/>
              <a:ea typeface="Consolas"/>
              <a:cs typeface="Consolas"/>
              <a:sym typeface="Consolas"/>
            </a:endParaRPr>
          </a:p>
          <a:p>
            <a:pPr indent="457200" lvl="0" marL="0" rtl="0" algn="l">
              <a:lnSpc>
                <a:spcPct val="100000"/>
              </a:lnSpc>
              <a:spcBef>
                <a:spcPts val="500"/>
              </a:spcBef>
              <a:spcAft>
                <a:spcPts val="0"/>
              </a:spcAft>
              <a:buSzPts val="275"/>
              <a:buNone/>
            </a:pPr>
            <a:r>
              <a:rPr lang="en" sz="1425">
                <a:latin typeface="Consolas"/>
                <a:ea typeface="Consolas"/>
                <a:cs typeface="Consolas"/>
                <a:sym typeface="Consolas"/>
              </a:rPr>
              <a:t>fun fib_tail  (Zero, k) = eval_fib(k, Zero)</a:t>
            </a:r>
            <a:endParaRPr sz="1425">
              <a:latin typeface="Consolas"/>
              <a:ea typeface="Consolas"/>
              <a:cs typeface="Consolas"/>
              <a:sym typeface="Consolas"/>
            </a:endParaRPr>
          </a:p>
          <a:p>
            <a:pPr indent="457200" lvl="0" marL="0" rtl="0" algn="l">
              <a:lnSpc>
                <a:spcPct val="100000"/>
              </a:lnSpc>
              <a:spcBef>
                <a:spcPts val="500"/>
              </a:spcBef>
              <a:spcAft>
                <a:spcPts val="0"/>
              </a:spcAft>
              <a:buSzPts val="275"/>
              <a:buNone/>
            </a:pPr>
            <a:r>
              <a:rPr lang="en" sz="1425">
                <a:latin typeface="Consolas"/>
                <a:ea typeface="Consolas"/>
                <a:cs typeface="Consolas"/>
                <a:sym typeface="Consolas"/>
              </a:rPr>
              <a:t>| fib_tail  (Successor(Zero), k) = eval_fib(k, Successor(Zero))</a:t>
            </a:r>
            <a:endParaRPr sz="1425">
              <a:latin typeface="Consolas"/>
              <a:ea typeface="Consolas"/>
              <a:cs typeface="Consolas"/>
              <a:sym typeface="Consolas"/>
            </a:endParaRPr>
          </a:p>
          <a:p>
            <a:pPr indent="0" lvl="0" marL="457200" rtl="0" algn="l">
              <a:lnSpc>
                <a:spcPct val="100000"/>
              </a:lnSpc>
              <a:spcBef>
                <a:spcPts val="500"/>
              </a:spcBef>
              <a:spcAft>
                <a:spcPts val="0"/>
              </a:spcAft>
              <a:buSzPts val="275"/>
              <a:buNone/>
            </a:pPr>
            <a:r>
              <a:rPr lang="en" sz="1425">
                <a:latin typeface="Consolas"/>
                <a:ea typeface="Consolas"/>
                <a:cs typeface="Consolas"/>
                <a:sym typeface="Consolas"/>
              </a:rPr>
              <a:t>| fib_tail (Successor(Successor(n)), k) = fib_tail(n, Cont_fib(k, Successor(Successor(n))))</a:t>
            </a:r>
            <a:endParaRPr sz="1425">
              <a:latin typeface="Consolas"/>
              <a:ea typeface="Consolas"/>
              <a:cs typeface="Consolas"/>
              <a:sym typeface="Consolas"/>
            </a:endParaRPr>
          </a:p>
          <a:p>
            <a:pPr indent="457200" lvl="0" marL="0" rtl="0" algn="l">
              <a:lnSpc>
                <a:spcPct val="100000"/>
              </a:lnSpc>
              <a:spcBef>
                <a:spcPts val="500"/>
              </a:spcBef>
              <a:spcAft>
                <a:spcPts val="0"/>
              </a:spcAft>
              <a:buSzPts val="275"/>
              <a:buNone/>
            </a:pPr>
            <a:r>
              <a:rPr lang="en" sz="1425">
                <a:latin typeface="Consolas"/>
                <a:ea typeface="Consolas"/>
                <a:cs typeface="Consolas"/>
                <a:sym typeface="Consolas"/>
              </a:rPr>
              <a:t>and eval_fib (Id_fib, x) = x</a:t>
            </a:r>
            <a:endParaRPr sz="1425">
              <a:latin typeface="Consolas"/>
              <a:ea typeface="Consolas"/>
              <a:cs typeface="Consolas"/>
              <a:sym typeface="Consolas"/>
            </a:endParaRPr>
          </a:p>
          <a:p>
            <a:pPr indent="0" lvl="0" marL="457200" rtl="0" algn="l">
              <a:lnSpc>
                <a:spcPct val="100000"/>
              </a:lnSpc>
              <a:spcBef>
                <a:spcPts val="500"/>
              </a:spcBef>
              <a:spcAft>
                <a:spcPts val="0"/>
              </a:spcAft>
              <a:buSzPts val="275"/>
              <a:buNone/>
            </a:pPr>
            <a:r>
              <a:rPr lang="en" sz="1425">
                <a:latin typeface="Consolas"/>
                <a:ea typeface="Consolas"/>
                <a:cs typeface="Consolas"/>
                <a:sym typeface="Consolas"/>
              </a:rPr>
              <a:t>| eval_fib (Cont_fib(k, Successor(Successor(n))), w) = eval_fib (k, add(w, fib_tail(Successor(n), Id_fib)))</a:t>
            </a:r>
            <a:endParaRPr sz="1425">
              <a:latin typeface="Consolas"/>
              <a:ea typeface="Consolas"/>
              <a:cs typeface="Consolas"/>
              <a:sym typeface="Consolas"/>
            </a:endParaRPr>
          </a:p>
          <a:p>
            <a:pPr indent="0" lvl="0" marL="0" rtl="0" algn="l">
              <a:lnSpc>
                <a:spcPct val="100000"/>
              </a:lnSpc>
              <a:spcBef>
                <a:spcPts val="500"/>
              </a:spcBef>
              <a:spcAft>
                <a:spcPts val="0"/>
              </a:spcAft>
              <a:buSzPts val="275"/>
              <a:buNone/>
            </a:pPr>
            <a:r>
              <a:rPr lang="en" sz="1425">
                <a:latin typeface="Consolas"/>
                <a:ea typeface="Consolas"/>
                <a:cs typeface="Consolas"/>
                <a:sym typeface="Consolas"/>
              </a:rPr>
              <a:t>in</a:t>
            </a:r>
            <a:endParaRPr sz="1425">
              <a:latin typeface="Consolas"/>
              <a:ea typeface="Consolas"/>
              <a:cs typeface="Consolas"/>
              <a:sym typeface="Consolas"/>
            </a:endParaRPr>
          </a:p>
          <a:p>
            <a:pPr indent="457200" lvl="0" marL="0" rtl="0" algn="l">
              <a:lnSpc>
                <a:spcPct val="100000"/>
              </a:lnSpc>
              <a:spcBef>
                <a:spcPts val="500"/>
              </a:spcBef>
              <a:spcAft>
                <a:spcPts val="0"/>
              </a:spcAft>
              <a:buSzPts val="275"/>
              <a:buNone/>
            </a:pPr>
            <a:r>
              <a:rPr lang="en" sz="1425">
                <a:latin typeface="Consolas"/>
                <a:ea typeface="Consolas"/>
                <a:cs typeface="Consolas"/>
                <a:sym typeface="Consolas"/>
              </a:rPr>
              <a:t>fun fib (x_0) = fib_tail (x_0, Id_fib)</a:t>
            </a:r>
            <a:endParaRPr sz="1425">
              <a:latin typeface="Consolas"/>
              <a:ea typeface="Consolas"/>
              <a:cs typeface="Consolas"/>
              <a:sym typeface="Consolas"/>
            </a:endParaRPr>
          </a:p>
          <a:p>
            <a:pPr indent="0" lvl="0" marL="0" rtl="0" algn="l">
              <a:lnSpc>
                <a:spcPct val="100000"/>
              </a:lnSpc>
              <a:spcBef>
                <a:spcPts val="500"/>
              </a:spcBef>
              <a:spcAft>
                <a:spcPts val="0"/>
              </a:spcAft>
              <a:buSzPts val="275"/>
              <a:buNone/>
            </a:pPr>
            <a:r>
              <a:rPr lang="en" sz="1425">
                <a:latin typeface="Consolas"/>
                <a:ea typeface="Consolas"/>
                <a:cs typeface="Consolas"/>
                <a:sym typeface="Consolas"/>
              </a:rPr>
              <a:t>end</a:t>
            </a:r>
            <a:endParaRPr sz="1425">
              <a:latin typeface="Consolas"/>
              <a:ea typeface="Consolas"/>
              <a:cs typeface="Consolas"/>
              <a:sym typeface="Consolas"/>
            </a:endParaRPr>
          </a:p>
          <a:p>
            <a:pPr indent="0" lvl="0" marL="0" rtl="0" algn="l">
              <a:lnSpc>
                <a:spcPct val="100000"/>
              </a:lnSpc>
              <a:spcBef>
                <a:spcPts val="500"/>
              </a:spcBef>
              <a:spcAft>
                <a:spcPts val="500"/>
              </a:spcAft>
              <a:buSzPts val="275"/>
              <a:buNone/>
            </a:pPr>
            <a:r>
              <a:t/>
            </a:r>
            <a:endParaRPr sz="1425">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4331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Execution Time</a:t>
            </a:r>
            <a:endParaRPr/>
          </a:p>
        </p:txBody>
      </p:sp>
      <p:sp>
        <p:nvSpPr>
          <p:cNvPr id="198" name="Google Shape;198;p24"/>
          <p:cNvSpPr txBox="1"/>
          <p:nvPr>
            <p:ph idx="1" type="body"/>
          </p:nvPr>
        </p:nvSpPr>
        <p:spPr>
          <a:xfrm>
            <a:off x="819150" y="1160200"/>
            <a:ext cx="7505700" cy="32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runtime of previously described Fibonacci functions (recursive and tail recursive) functions are compared below. Both constructor based and numerical versions are compared. A O(n) tail recursive algorithm is also included to provide the most efficient benchmark.</a:t>
            </a:r>
            <a:endParaRPr/>
          </a:p>
          <a:p>
            <a:pPr indent="0" lvl="0" marL="0" rtl="0" algn="l">
              <a:spcBef>
                <a:spcPts val="1200"/>
              </a:spcBef>
              <a:spcAft>
                <a:spcPts val="1200"/>
              </a:spcAft>
              <a:buNone/>
            </a:pPr>
            <a:r>
              <a:rPr lang="en"/>
              <a:t>Tail Recursive functions matches the normal implementation in both cases, even though it has more constructor calls (due to the eval calls).</a:t>
            </a:r>
            <a:endParaRPr/>
          </a:p>
        </p:txBody>
      </p:sp>
      <p:pic>
        <p:nvPicPr>
          <p:cNvPr id="199" name="Google Shape;199;p24" title="Chart"/>
          <p:cNvPicPr preferRelativeResize="0"/>
          <p:nvPr/>
        </p:nvPicPr>
        <p:blipFill>
          <a:blip r:embed="rId3">
            <a:alphaModFix/>
          </a:blip>
          <a:stretch>
            <a:fillRect/>
          </a:stretch>
        </p:blipFill>
        <p:spPr>
          <a:xfrm>
            <a:off x="715475" y="2668725"/>
            <a:ext cx="3648126" cy="2255750"/>
          </a:xfrm>
          <a:prstGeom prst="rect">
            <a:avLst/>
          </a:prstGeom>
          <a:noFill/>
          <a:ln>
            <a:noFill/>
          </a:ln>
        </p:spPr>
      </p:pic>
      <p:pic>
        <p:nvPicPr>
          <p:cNvPr id="200" name="Google Shape;200;p24" title="Chart"/>
          <p:cNvPicPr preferRelativeResize="0"/>
          <p:nvPr/>
        </p:nvPicPr>
        <p:blipFill>
          <a:blip r:embed="rId4">
            <a:alphaModFix/>
          </a:blip>
          <a:stretch>
            <a:fillRect/>
          </a:stretch>
        </p:blipFill>
        <p:spPr>
          <a:xfrm>
            <a:off x="4572011" y="2668725"/>
            <a:ext cx="3648138" cy="225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3833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Support for Integer Functions</a:t>
            </a:r>
            <a:endParaRPr/>
          </a:p>
        </p:txBody>
      </p:sp>
      <p:sp>
        <p:nvSpPr>
          <p:cNvPr id="206" name="Google Shape;206;p25"/>
          <p:cNvSpPr txBox="1"/>
          <p:nvPr>
            <p:ph idx="1" type="body"/>
          </p:nvPr>
        </p:nvSpPr>
        <p:spPr>
          <a:xfrm>
            <a:off x="819150" y="1214500"/>
            <a:ext cx="7505700" cy="32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current pattern matching based algorithm would not work when using integers. For example, conditions like a &lt; 0, cannot be evaluated via pattern matching, and vica versa.</a:t>
            </a:r>
            <a:endParaRPr/>
          </a:p>
          <a:p>
            <a:pPr indent="0" lvl="0" marL="0" rtl="0" algn="l">
              <a:spcBef>
                <a:spcPts val="1200"/>
              </a:spcBef>
              <a:spcAft>
                <a:spcPts val="0"/>
              </a:spcAft>
              <a:buNone/>
            </a:pPr>
            <a:r>
              <a:rPr lang="en"/>
              <a:t>Hence, we need support for if then else construct in the grammar. The transformation algorithm then becomes: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is transformed to</a:t>
            </a:r>
            <a:endParaRPr/>
          </a:p>
        </p:txBody>
      </p:sp>
      <p:pic>
        <p:nvPicPr>
          <p:cNvPr descr="f(t_n) = if \text { } cond(t_n) \text { } then \text { } C_1[f(s_n)] \text { } else \text { } C_2[f(r_n)]" id="207" name="Google Shape;207;p25" title="MathEquation,#000000"/>
          <p:cNvPicPr preferRelativeResize="0"/>
          <p:nvPr/>
        </p:nvPicPr>
        <p:blipFill>
          <a:blip r:embed="rId3">
            <a:alphaModFix/>
          </a:blip>
          <a:stretch>
            <a:fillRect/>
          </a:stretch>
        </p:blipFill>
        <p:spPr>
          <a:xfrm>
            <a:off x="1783200" y="2397450"/>
            <a:ext cx="5577600" cy="348600"/>
          </a:xfrm>
          <a:prstGeom prst="rect">
            <a:avLst/>
          </a:prstGeom>
          <a:noFill/>
          <a:ln>
            <a:noFill/>
          </a:ln>
        </p:spPr>
      </p:pic>
      <p:pic>
        <p:nvPicPr>
          <p:cNvPr descr="f_{tail}(t_n) = if \text { } cond(t_n) \text { } then \text { } f_{tail} (s_n, Cont(k, t_n))  \text { } else \text { } f_{tail} (r_n, Cont(k, t_n)) \\&#10;eval(Cont(k, t_n), w) = if  \text { } cond(t_n)  \text { } then  \text { } eval(k, C_1[w])  \text { } else  \text { } eval(k, C_2[w])" id="208" name="Google Shape;208;p25" title="MathEquation,#000000"/>
          <p:cNvPicPr preferRelativeResize="0"/>
          <p:nvPr/>
        </p:nvPicPr>
        <p:blipFill>
          <a:blip r:embed="rId4">
            <a:alphaModFix/>
          </a:blip>
          <a:stretch>
            <a:fillRect/>
          </a:stretch>
        </p:blipFill>
        <p:spPr>
          <a:xfrm>
            <a:off x="1068551" y="3244875"/>
            <a:ext cx="7006900" cy="63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4330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Updated EBNF</a:t>
            </a:r>
            <a:endParaRPr/>
          </a:p>
        </p:txBody>
      </p:sp>
      <p:sp>
        <p:nvSpPr>
          <p:cNvPr id="214" name="Google Shape;214;p26"/>
          <p:cNvSpPr txBox="1"/>
          <p:nvPr>
            <p:ph idx="1" type="body"/>
          </p:nvPr>
        </p:nvSpPr>
        <p:spPr>
          <a:xfrm>
            <a:off x="819150" y="1140850"/>
            <a:ext cx="7505700" cy="32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Extending the earlier EBNF, all the instances of ConstructorExpression should be replaced by Expression, which is defined as follows:</a:t>
            </a:r>
            <a:endParaRPr/>
          </a:p>
          <a:p>
            <a:pPr indent="0" lvl="0" marL="0" rtl="0" algn="l">
              <a:lnSpc>
                <a:spcPct val="100000"/>
              </a:lnSpc>
              <a:spcBef>
                <a:spcPts val="1200"/>
              </a:spcBef>
              <a:spcAft>
                <a:spcPts val="0"/>
              </a:spcAft>
              <a:buNone/>
            </a:pPr>
            <a:r>
              <a:rPr lang="en" sz="1400">
                <a:solidFill>
                  <a:srgbClr val="000000"/>
                </a:solidFill>
                <a:latin typeface="Consolas"/>
                <a:ea typeface="Consolas"/>
                <a:cs typeface="Consolas"/>
                <a:sym typeface="Consolas"/>
              </a:rPr>
              <a:t>Expression ::= Num [":" Type] | Bool [":" Type]</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Expression Binop Expression | Unop Expression</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 Expression ")"</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"if" Expression "then" Expression "else" Expression</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 Identifier "(" Arguments ")" [":" Type] | Identifier [":" Type].</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Binop ::= "+" | "-" | "*" | "/" | "=" | "&lt;" | "&gt;" | "andalso" | "orelse" | "^".</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000000"/>
                </a:solidFill>
                <a:latin typeface="Consolas"/>
                <a:ea typeface="Consolas"/>
                <a:cs typeface="Consolas"/>
                <a:sym typeface="Consolas"/>
              </a:rPr>
              <a:t>Unop ::= "~" | "not".</a:t>
            </a:r>
            <a:endParaRPr sz="14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5039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Sample Conversion</a:t>
            </a:r>
            <a:endParaRPr/>
          </a:p>
        </p:txBody>
      </p:sp>
      <p:sp>
        <p:nvSpPr>
          <p:cNvPr id="220" name="Google Shape;220;p27"/>
          <p:cNvSpPr txBox="1"/>
          <p:nvPr>
            <p:ph idx="1" type="body"/>
          </p:nvPr>
        </p:nvSpPr>
        <p:spPr>
          <a:xfrm>
            <a:off x="819150" y="1314875"/>
            <a:ext cx="7505700" cy="312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Consolas"/>
                <a:ea typeface="Consolas"/>
                <a:cs typeface="Consolas"/>
                <a:sym typeface="Consolas"/>
              </a:rPr>
              <a:t>fun fact (n) = if n = 0 then 1 else n * fact (n - 1)</a:t>
            </a:r>
            <a:endParaRPr>
              <a:latin typeface="Consolas"/>
              <a:ea typeface="Consolas"/>
              <a:cs typeface="Consolas"/>
              <a:sym typeface="Consolas"/>
            </a:endParaRPr>
          </a:p>
          <a:p>
            <a:pPr indent="0" lvl="0" marL="0" rtl="0" algn="l">
              <a:spcBef>
                <a:spcPts val="1200"/>
              </a:spcBef>
              <a:spcAft>
                <a:spcPts val="0"/>
              </a:spcAft>
              <a:buNone/>
            </a:pPr>
            <a:r>
              <a:t/>
            </a:r>
            <a:endParaRPr>
              <a:latin typeface="Consolas"/>
              <a:ea typeface="Consolas"/>
              <a:cs typeface="Consolas"/>
              <a:sym typeface="Consolas"/>
            </a:endParaRPr>
          </a:p>
          <a:p>
            <a:pPr indent="0" lvl="0" marL="0" rtl="0" algn="l">
              <a:spcBef>
                <a:spcPts val="1200"/>
              </a:spcBef>
              <a:spcAft>
                <a:spcPts val="0"/>
              </a:spcAft>
              <a:buNone/>
            </a:pPr>
            <a:r>
              <a:rPr lang="en">
                <a:latin typeface="Consolas"/>
                <a:ea typeface="Consolas"/>
                <a:cs typeface="Consolas"/>
                <a:sym typeface="Consolas"/>
              </a:rPr>
              <a:t>local</a:t>
            </a:r>
            <a:endParaRPr>
              <a:latin typeface="Consolas"/>
              <a:ea typeface="Consolas"/>
              <a:cs typeface="Consolas"/>
              <a:sym typeface="Consolas"/>
            </a:endParaRPr>
          </a:p>
          <a:p>
            <a:pPr indent="457200" lvl="0" marL="0" rtl="0" algn="l">
              <a:spcBef>
                <a:spcPts val="200"/>
              </a:spcBef>
              <a:spcAft>
                <a:spcPts val="0"/>
              </a:spcAft>
              <a:buNone/>
            </a:pPr>
            <a:r>
              <a:rPr lang="en">
                <a:latin typeface="Consolas"/>
                <a:ea typeface="Consolas"/>
                <a:cs typeface="Consolas"/>
                <a:sym typeface="Consolas"/>
              </a:rPr>
              <a:t>datatype acc_fact = Id_fact | Cont_fact of acc_fact * (int)</a:t>
            </a:r>
            <a:endParaRPr>
              <a:latin typeface="Consolas"/>
              <a:ea typeface="Consolas"/>
              <a:cs typeface="Consolas"/>
              <a:sym typeface="Consolas"/>
            </a:endParaRPr>
          </a:p>
          <a:p>
            <a:pPr indent="0" lvl="0" marL="457200" rtl="0" algn="l">
              <a:spcBef>
                <a:spcPts val="200"/>
              </a:spcBef>
              <a:spcAft>
                <a:spcPts val="0"/>
              </a:spcAft>
              <a:buNone/>
            </a:pPr>
            <a:r>
              <a:rPr lang="en">
                <a:latin typeface="Consolas"/>
                <a:ea typeface="Consolas"/>
                <a:cs typeface="Consolas"/>
                <a:sym typeface="Consolas"/>
              </a:rPr>
              <a:t>fun fact_tail (n, k) = if (n=0) then eval_fact(k, 1) else fact_tail((n-1), Cont_fact(k, n))</a:t>
            </a:r>
            <a:endParaRPr>
              <a:latin typeface="Consolas"/>
              <a:ea typeface="Consolas"/>
              <a:cs typeface="Consolas"/>
              <a:sym typeface="Consolas"/>
            </a:endParaRPr>
          </a:p>
          <a:p>
            <a:pPr indent="457200" lvl="0" marL="0" rtl="0" algn="l">
              <a:spcBef>
                <a:spcPts val="200"/>
              </a:spcBef>
              <a:spcAft>
                <a:spcPts val="0"/>
              </a:spcAft>
              <a:buNone/>
            </a:pPr>
            <a:r>
              <a:rPr lang="en">
                <a:latin typeface="Consolas"/>
                <a:ea typeface="Consolas"/>
                <a:cs typeface="Consolas"/>
                <a:sym typeface="Consolas"/>
              </a:rPr>
              <a:t>and eval_fact (Id_fact, x) = x</a:t>
            </a:r>
            <a:endParaRPr>
              <a:latin typeface="Consolas"/>
              <a:ea typeface="Consolas"/>
              <a:cs typeface="Consolas"/>
              <a:sym typeface="Consolas"/>
            </a:endParaRPr>
          </a:p>
          <a:p>
            <a:pPr indent="0" lvl="0" marL="457200" rtl="0" algn="l">
              <a:spcBef>
                <a:spcPts val="200"/>
              </a:spcBef>
              <a:spcAft>
                <a:spcPts val="0"/>
              </a:spcAft>
              <a:buNone/>
            </a:pPr>
            <a:r>
              <a:rPr lang="en">
                <a:latin typeface="Consolas"/>
                <a:ea typeface="Consolas"/>
                <a:cs typeface="Consolas"/>
                <a:sym typeface="Consolas"/>
              </a:rPr>
              <a:t>| eval_fact (Cont_fact(k, n), w) = eval_fact (k, if (n=0) then 1 else (n*w))</a:t>
            </a:r>
            <a:endParaRPr>
              <a:latin typeface="Consolas"/>
              <a:ea typeface="Consolas"/>
              <a:cs typeface="Consolas"/>
              <a:sym typeface="Consolas"/>
            </a:endParaRPr>
          </a:p>
          <a:p>
            <a:pPr indent="0" lvl="0" marL="0" rtl="0" algn="l">
              <a:spcBef>
                <a:spcPts val="200"/>
              </a:spcBef>
              <a:spcAft>
                <a:spcPts val="0"/>
              </a:spcAft>
              <a:buNone/>
            </a:pPr>
            <a:r>
              <a:rPr lang="en">
                <a:latin typeface="Consolas"/>
                <a:ea typeface="Consolas"/>
                <a:cs typeface="Consolas"/>
                <a:sym typeface="Consolas"/>
              </a:rPr>
              <a:t>in</a:t>
            </a:r>
            <a:endParaRPr>
              <a:latin typeface="Consolas"/>
              <a:ea typeface="Consolas"/>
              <a:cs typeface="Consolas"/>
              <a:sym typeface="Consolas"/>
            </a:endParaRPr>
          </a:p>
          <a:p>
            <a:pPr indent="457200" lvl="0" marL="0" rtl="0" algn="l">
              <a:spcBef>
                <a:spcPts val="200"/>
              </a:spcBef>
              <a:spcAft>
                <a:spcPts val="0"/>
              </a:spcAft>
              <a:buNone/>
            </a:pPr>
            <a:r>
              <a:rPr lang="en">
                <a:latin typeface="Consolas"/>
                <a:ea typeface="Consolas"/>
                <a:cs typeface="Consolas"/>
                <a:sym typeface="Consolas"/>
              </a:rPr>
              <a:t>fun fact (x_0) = fact_tail (x_0, Id_fact)</a:t>
            </a:r>
            <a:endParaRPr>
              <a:latin typeface="Consolas"/>
              <a:ea typeface="Consolas"/>
              <a:cs typeface="Consolas"/>
              <a:sym typeface="Consolas"/>
            </a:endParaRPr>
          </a:p>
          <a:p>
            <a:pPr indent="0" lvl="0" marL="0" rtl="0" algn="l">
              <a:spcBef>
                <a:spcPts val="200"/>
              </a:spcBef>
              <a:spcAft>
                <a:spcPts val="200"/>
              </a:spcAft>
              <a:buNone/>
            </a:pPr>
            <a:r>
              <a:rPr lang="en">
                <a:latin typeface="Consolas"/>
                <a:ea typeface="Consolas"/>
                <a:cs typeface="Consolas"/>
                <a:sym typeface="Consolas"/>
              </a:rPr>
              <a:t>end</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4588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Mutually Recursive Functions</a:t>
            </a:r>
            <a:endParaRPr/>
          </a:p>
        </p:txBody>
      </p:sp>
      <p:pic>
        <p:nvPicPr>
          <p:cNvPr descr="\text {Mutually recursive functions can be handled via the same algorithm by wrapping} \\&#10;\text {the mutually recursive functions with a single recursive function.} \\&#10;\text {Let } F \text { be a set of mutually recursive functions.} \\&#10;\text {Define } c_f \text { for each } f \in F. \text { Define function } g \text { such that } g(c_f, t_n) = f(t_n)  \\&#10;\text {Use dummy argument } \bot \text { if the arity of functions are different.}" id="226" name="Google Shape;226;p28" title="MathEquation,#000000"/>
          <p:cNvPicPr preferRelativeResize="0"/>
          <p:nvPr/>
        </p:nvPicPr>
        <p:blipFill>
          <a:blip r:embed="rId3">
            <a:alphaModFix/>
          </a:blip>
          <a:stretch>
            <a:fillRect/>
          </a:stretch>
        </p:blipFill>
        <p:spPr>
          <a:xfrm>
            <a:off x="836912" y="1570175"/>
            <a:ext cx="7470174" cy="180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50500" y="5165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232" name="Google Shape;232;p29"/>
          <p:cNvSpPr txBox="1"/>
          <p:nvPr>
            <p:ph idx="1" type="body"/>
          </p:nvPr>
        </p:nvSpPr>
        <p:spPr>
          <a:xfrm>
            <a:off x="819150" y="1471125"/>
            <a:ext cx="7505700" cy="29676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a:solidFill>
                  <a:srgbClr val="000000"/>
                </a:solidFill>
                <a:latin typeface="Arial"/>
                <a:ea typeface="Arial"/>
                <a:cs typeface="Arial"/>
                <a:sym typeface="Arial"/>
              </a:rPr>
              <a:t>Conversion to tail recursion in term rewriting (</a:t>
            </a:r>
            <a:r>
              <a:rPr lang="en" sz="1100" u="sng">
                <a:solidFill>
                  <a:schemeClr val="hlink"/>
                </a:solidFill>
                <a:latin typeface="Arial"/>
                <a:ea typeface="Arial"/>
                <a:cs typeface="Arial"/>
                <a:sym typeface="Arial"/>
                <a:hlinkClick r:id="rId3"/>
              </a:rPr>
              <a:t>https://doi.org/10.1016/j.jlap.2013.07.001</a:t>
            </a:r>
            <a:r>
              <a:rPr lang="en">
                <a:solidFill>
                  <a:srgbClr val="000000"/>
                </a:solidFill>
                <a:latin typeface="Arial"/>
                <a:ea typeface="Arial"/>
                <a:cs typeface="Arial"/>
                <a:sym typeface="Arial"/>
              </a:rPr>
              <a:t>)</a:t>
            </a:r>
            <a:endParaRPr sz="1400"/>
          </a:p>
        </p:txBody>
      </p:sp>
      <p:sp>
        <p:nvSpPr>
          <p:cNvPr id="233" name="Google Shape;233;p29"/>
          <p:cNvSpPr txBox="1"/>
          <p:nvPr>
            <p:ph type="title"/>
          </p:nvPr>
        </p:nvSpPr>
        <p:spPr>
          <a:xfrm>
            <a:off x="850500" y="24776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Classification of Function Declaration</a:t>
            </a:r>
            <a:endParaRPr/>
          </a:p>
        </p:txBody>
      </p:sp>
      <p:sp>
        <p:nvSpPr>
          <p:cNvPr id="135" name="Google Shape;135;p14"/>
          <p:cNvSpPr txBox="1"/>
          <p:nvPr>
            <p:ph idx="1" type="body"/>
          </p:nvPr>
        </p:nvSpPr>
        <p:spPr>
          <a:xfrm>
            <a:off x="819150" y="17086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All the functions can be classified into one of the following four classes:</a:t>
            </a:r>
            <a:endParaRPr sz="1400"/>
          </a:p>
          <a:p>
            <a:pPr indent="-317500" lvl="0" marL="457200" rtl="0" algn="l">
              <a:spcBef>
                <a:spcPts val="1200"/>
              </a:spcBef>
              <a:spcAft>
                <a:spcPts val="0"/>
              </a:spcAft>
              <a:buSzPts val="1400"/>
              <a:buChar char="●"/>
            </a:pPr>
            <a:r>
              <a:rPr lang="en" sz="1400"/>
              <a:t>Non Recursive - The body of the function do not contain any call to the same function.</a:t>
            </a:r>
            <a:endParaRPr sz="1400"/>
          </a:p>
          <a:p>
            <a:pPr indent="-317500" lvl="0" marL="457200" rtl="0" algn="l">
              <a:spcBef>
                <a:spcPts val="0"/>
              </a:spcBef>
              <a:spcAft>
                <a:spcPts val="0"/>
              </a:spcAft>
              <a:buSzPts val="1400"/>
              <a:buChar char="●"/>
            </a:pPr>
            <a:r>
              <a:rPr lang="en" sz="1400"/>
              <a:t>Recursive - The body of the function contains one or more calls to the same function.</a:t>
            </a:r>
            <a:endParaRPr sz="1400"/>
          </a:p>
          <a:p>
            <a:pPr indent="-317500" lvl="0" marL="457200" rtl="0" algn="l">
              <a:spcBef>
                <a:spcPts val="0"/>
              </a:spcBef>
              <a:spcAft>
                <a:spcPts val="0"/>
              </a:spcAft>
              <a:buSzPts val="1400"/>
              <a:buChar char="●"/>
            </a:pPr>
            <a:r>
              <a:rPr lang="en" sz="1400"/>
              <a:t>Mutually Recursive - The body of the function contains one or more calls to another Mutually Recursive function. There is a cyclic dependency among function calls.</a:t>
            </a:r>
            <a:endParaRPr sz="1400"/>
          </a:p>
          <a:p>
            <a:pPr indent="-317500" lvl="0" marL="457200" rtl="0" algn="l">
              <a:spcBef>
                <a:spcPts val="0"/>
              </a:spcBef>
              <a:spcAft>
                <a:spcPts val="0"/>
              </a:spcAft>
              <a:buSzPts val="1400"/>
              <a:buChar char="●"/>
            </a:pPr>
            <a:r>
              <a:rPr lang="en" sz="1400"/>
              <a:t>Tail Recursive - The body of the function is a function call to the the same function with different arguments. The arguments should not contain any call to the same function.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Examples</a:t>
            </a:r>
            <a:endParaRPr/>
          </a:p>
        </p:txBody>
      </p:sp>
      <p:sp>
        <p:nvSpPr>
          <p:cNvPr id="141" name="Google Shape;141;p15"/>
          <p:cNvSpPr txBox="1"/>
          <p:nvPr>
            <p:ph idx="1" type="body"/>
          </p:nvPr>
        </p:nvSpPr>
        <p:spPr>
          <a:xfrm>
            <a:off x="819150" y="1629750"/>
            <a:ext cx="7505700" cy="29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Recursive:</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Tail Recursive:</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Here z </a:t>
            </a:r>
            <a:r>
              <a:rPr lang="en" sz="1400"/>
              <a:t>represents</a:t>
            </a:r>
            <a:r>
              <a:rPr lang="en" sz="1400"/>
              <a:t> zero and s(x) represents x+1</a:t>
            </a:r>
            <a:endParaRPr sz="1400"/>
          </a:p>
        </p:txBody>
      </p:sp>
      <p:pic>
        <p:nvPicPr>
          <p:cNvPr id="142" name="Google Shape;142;p15"/>
          <p:cNvPicPr preferRelativeResize="0"/>
          <p:nvPr/>
        </p:nvPicPr>
        <p:blipFill>
          <a:blip r:embed="rId3">
            <a:alphaModFix/>
          </a:blip>
          <a:stretch>
            <a:fillRect/>
          </a:stretch>
        </p:blipFill>
        <p:spPr>
          <a:xfrm>
            <a:off x="3338500" y="2094575"/>
            <a:ext cx="2466975" cy="400050"/>
          </a:xfrm>
          <a:prstGeom prst="rect">
            <a:avLst/>
          </a:prstGeom>
          <a:noFill/>
          <a:ln>
            <a:noFill/>
          </a:ln>
        </p:spPr>
      </p:pic>
      <p:pic>
        <p:nvPicPr>
          <p:cNvPr id="143" name="Google Shape;143;p15"/>
          <p:cNvPicPr preferRelativeResize="0"/>
          <p:nvPr/>
        </p:nvPicPr>
        <p:blipFill>
          <a:blip r:embed="rId4">
            <a:alphaModFix/>
          </a:blip>
          <a:stretch>
            <a:fillRect/>
          </a:stretch>
        </p:blipFill>
        <p:spPr>
          <a:xfrm>
            <a:off x="3148163" y="3136675"/>
            <a:ext cx="2847650" cy="54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Advantages of Tail Recursion</a:t>
            </a:r>
            <a:endParaRPr/>
          </a:p>
        </p:txBody>
      </p:sp>
      <p:sp>
        <p:nvSpPr>
          <p:cNvPr id="149" name="Google Shape;149;p16"/>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 a normal recursive function, each call to the function accumulates in the runtime stack. This results in a large space consumption over large inputs.</a:t>
            </a:r>
            <a:endParaRPr sz="1400"/>
          </a:p>
          <a:p>
            <a:pPr indent="-317500" lvl="0" marL="457200" rtl="0" algn="l">
              <a:spcBef>
                <a:spcPts val="0"/>
              </a:spcBef>
              <a:spcAft>
                <a:spcPts val="0"/>
              </a:spcAft>
              <a:buSzPts val="1400"/>
              <a:buChar char="●"/>
            </a:pPr>
            <a:r>
              <a:rPr lang="en" sz="1400"/>
              <a:t>Tail recursive functions does not build into a stack. Whenever a parent call executes a child call, the parent call can be discarded as the child call is the last computation for the function.</a:t>
            </a:r>
            <a:endParaRPr sz="1400"/>
          </a:p>
          <a:p>
            <a:pPr indent="-317500" lvl="0" marL="457200" rtl="0" algn="l">
              <a:spcBef>
                <a:spcPts val="0"/>
              </a:spcBef>
              <a:spcAft>
                <a:spcPts val="0"/>
              </a:spcAft>
              <a:buSzPts val="1400"/>
              <a:buChar char="●"/>
            </a:pPr>
            <a:r>
              <a:rPr lang="en" sz="1400"/>
              <a:t>Tail recursive functions can be easily reduced to iterative functions. Thus tail recursion serves as an intermediate in recursive function to iterative function conversion.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155" name="Google Shape;155;p17"/>
          <p:cNvSpPr txBox="1"/>
          <p:nvPr>
            <p:ph idx="1" type="body"/>
          </p:nvPr>
        </p:nvSpPr>
        <p:spPr>
          <a:xfrm>
            <a:off x="819150" y="16381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Given a SML program containing some values and function declaration, convert it to another SML program where all the Recursive function declaration are Tail Recursive. The semantics of the input program should be unchanged i.e both the input and output program should yield identical results under identical inputs.</a:t>
            </a:r>
            <a:br>
              <a:rPr lang="en" sz="1400"/>
            </a:br>
            <a:br>
              <a:rPr lang="en" sz="1400"/>
            </a:br>
            <a:r>
              <a:rPr lang="en" sz="1400"/>
              <a:t>Input - A SML file (say inp.sml) containing code written in subset of SML language (called mini-SML, which is defined later). The input file should be executable in a SML environment and should be sufficiently complete to incorporate basic programming functions.</a:t>
            </a:r>
            <a:br>
              <a:rPr lang="en" sz="1400"/>
            </a:br>
            <a:r>
              <a:rPr lang="en" sz="1400"/>
              <a:t>Output - A SML file (say out.sml) containing transformed code. All the functions in the output file should be Non Recursive or Tail Recursive. The output file should also be executable in SML environment.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504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Pipeline</a:t>
            </a:r>
            <a:endParaRPr/>
          </a:p>
        </p:txBody>
      </p:sp>
      <p:sp>
        <p:nvSpPr>
          <p:cNvPr id="161" name="Google Shape;161;p18"/>
          <p:cNvSpPr txBox="1"/>
          <p:nvPr>
            <p:ph idx="1" type="body"/>
          </p:nvPr>
        </p:nvSpPr>
        <p:spPr>
          <a:xfrm>
            <a:off x="819150" y="12845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Define the language mini-SML using EBNF specification and convert it to LALR(1) parsable grammer.</a:t>
            </a:r>
            <a:endParaRPr sz="1400"/>
          </a:p>
          <a:p>
            <a:pPr indent="-317500" lvl="0" marL="457200" rtl="0" algn="l">
              <a:spcBef>
                <a:spcPts val="0"/>
              </a:spcBef>
              <a:spcAft>
                <a:spcPts val="0"/>
              </a:spcAft>
              <a:buSzPts val="1400"/>
              <a:buChar char="●"/>
            </a:pPr>
            <a:r>
              <a:rPr lang="en" sz="1400"/>
              <a:t>Create a lexer and a parser based on the grammer to generate Abstract Syntax Trees (ASTs) from the input file.</a:t>
            </a:r>
            <a:endParaRPr sz="1400"/>
          </a:p>
          <a:p>
            <a:pPr indent="-317500" lvl="0" marL="457200" rtl="0" algn="l">
              <a:spcBef>
                <a:spcPts val="0"/>
              </a:spcBef>
              <a:spcAft>
                <a:spcPts val="0"/>
              </a:spcAft>
              <a:buSzPts val="1400"/>
              <a:buChar char="●"/>
            </a:pPr>
            <a:r>
              <a:rPr lang="en" sz="1400"/>
              <a:t>Classify various functions in the input file into Non Recursive, Recursive, Tail Recursive and Mutually Recursive.</a:t>
            </a:r>
            <a:endParaRPr sz="1400"/>
          </a:p>
          <a:p>
            <a:pPr indent="-317500" lvl="0" marL="457200" rtl="0" algn="l">
              <a:spcBef>
                <a:spcPts val="0"/>
              </a:spcBef>
              <a:spcAft>
                <a:spcPts val="0"/>
              </a:spcAft>
              <a:buSzPts val="1400"/>
              <a:buChar char="●"/>
            </a:pPr>
            <a:r>
              <a:rPr lang="en" sz="1400"/>
              <a:t>Convert Recursive and Mutually Recursive into Tail Recursive functions using an automated algorithm.</a:t>
            </a:r>
            <a:endParaRPr sz="1400"/>
          </a:p>
          <a:p>
            <a:pPr indent="-317500" lvl="0" marL="457200" rtl="0" algn="l">
              <a:spcBef>
                <a:spcPts val="0"/>
              </a:spcBef>
              <a:spcAft>
                <a:spcPts val="0"/>
              </a:spcAft>
              <a:buSzPts val="1400"/>
              <a:buChar char="●"/>
            </a:pPr>
            <a:r>
              <a:rPr lang="en" sz="1400"/>
              <a:t>Output the converted functions  with suitable localisation to expose only the original function signature to the main environment.</a:t>
            </a:r>
            <a:endParaRPr sz="1400"/>
          </a:p>
          <a:p>
            <a:pPr indent="-317500" lvl="0" marL="457200" rtl="0" algn="l">
              <a:spcBef>
                <a:spcPts val="0"/>
              </a:spcBef>
              <a:spcAft>
                <a:spcPts val="0"/>
              </a:spcAft>
              <a:buSzPts val="1400"/>
              <a:buChar char="●"/>
            </a:pPr>
            <a:r>
              <a:rPr lang="en" sz="1400"/>
              <a:t>Test the conversion on various Recursive and Mutually Recursive Functions.</a:t>
            </a:r>
            <a:endParaRPr sz="1400"/>
          </a:p>
          <a:p>
            <a:pPr indent="-317500" lvl="0" marL="457200" rtl="0" algn="l">
              <a:spcBef>
                <a:spcPts val="0"/>
              </a:spcBef>
              <a:spcAft>
                <a:spcPts val="0"/>
              </a:spcAft>
              <a:buSzPts val="1400"/>
              <a:buChar char="●"/>
            </a:pPr>
            <a:r>
              <a:rPr lang="en" sz="1400"/>
              <a:t>Compare the running time of </a:t>
            </a:r>
            <a:r>
              <a:rPr lang="en" sz="1400"/>
              <a:t>original</a:t>
            </a:r>
            <a:r>
              <a:rPr lang="en" sz="1400"/>
              <a:t> and converted programs.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3428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EBNF for mini-SML</a:t>
            </a:r>
            <a:endParaRPr/>
          </a:p>
        </p:txBody>
      </p:sp>
      <p:sp>
        <p:nvSpPr>
          <p:cNvPr id="167" name="Google Shape;167;p19"/>
          <p:cNvSpPr txBox="1"/>
          <p:nvPr>
            <p:ph idx="1" type="body"/>
          </p:nvPr>
        </p:nvSpPr>
        <p:spPr>
          <a:xfrm>
            <a:off x="819150" y="4409500"/>
            <a:ext cx="7505700" cy="521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i="1" lang="en"/>
              <a:t>Note: The current grammar supports only Constructor Expressions. The support for integers, booleans and various operations like </a:t>
            </a:r>
            <a:r>
              <a:rPr i="1" lang="en"/>
              <a:t>arithmetic</a:t>
            </a:r>
            <a:r>
              <a:rPr i="1" lang="en"/>
              <a:t> operation, boolean operations, if then else etc. can be added as described in later section.</a:t>
            </a:r>
            <a:endParaRPr i="1"/>
          </a:p>
        </p:txBody>
      </p:sp>
      <p:sp>
        <p:nvSpPr>
          <p:cNvPr id="168" name="Google Shape;168;p19"/>
          <p:cNvSpPr txBox="1"/>
          <p:nvPr/>
        </p:nvSpPr>
        <p:spPr>
          <a:xfrm>
            <a:off x="933450" y="818600"/>
            <a:ext cx="7277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Program ::= DatatypeDeclaration FunctionDeclarationList.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DatatypeDeclaration ::= "datatype" DatatypeDefinition {"and" DatatypeDefinition}.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FunctionDeclarationList ::= {FunctionDeclaration}.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FunctionDeclaration ::= "fun" Function {"and" function}.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DatatypeDefinition ::= Identifier "=" Constructor {"|" Constructor}.</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Constructor ::= Identifier | Identifier "of" Type.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Type ::= Identifier {"*" Identifier}.</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Function ::= Rewrite {"|" Rewrite}.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Rewrite ::= Identifier "(" Arguments ")" "=" ConstructorExpression.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Arguments ::= ConstructorExpression {"," ConstructorExpression}.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ConstructorExpression ::= Identifier "(" Arguments ")" [":" Type] | Identifier [":" Type].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5297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Algorithm for Automatic Conversion</a:t>
            </a:r>
            <a:endParaRPr/>
          </a:p>
        </p:txBody>
      </p:sp>
      <p:pic>
        <p:nvPicPr>
          <p:cNvPr descr="\text{Consider set } F \text{ denoting a function with rewrite rules of the form } l \gets r, l = f(t_n) \\&#10;\text{Then the set } F_{tail} = \{ f(x_n) \gets f_{tail}(x_n, id), eval(id, x) \gets x\} \bigcup_{l \gets r \in F} tail(l \gets r) \\&#10;\\&#10;\text{If } r \text{ does not contain calls to f then } tail(l \gets r) = \{ f_{tail}(t_n, k) = eval(k, r) \} \\&#10;\text{Else let } r = C[f(s_n)] \text{, where } C \text{ is a context hole at leftmost innermost function call} \\&#10;tail(l \gets r) = \{ f_{tail}(t_n, k) \gets f_{tail}(s_n, cont(k, t_n)), eval(cont(k, t_n), w) \gets eval(k, C[w]) \}" id="174" name="Google Shape;174;p20" title="MathEquation,#000000"/>
          <p:cNvPicPr preferRelativeResize="0"/>
          <p:nvPr/>
        </p:nvPicPr>
        <p:blipFill>
          <a:blip r:embed="rId3">
            <a:alphaModFix/>
          </a:blip>
          <a:stretch>
            <a:fillRect/>
          </a:stretch>
        </p:blipFill>
        <p:spPr>
          <a:xfrm>
            <a:off x="960950" y="1630725"/>
            <a:ext cx="7572676" cy="15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5555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Correctness</a:t>
            </a:r>
            <a:endParaRPr/>
          </a:p>
        </p:txBody>
      </p:sp>
      <p:pic>
        <p:nvPicPr>
          <p:cNvPr descr="\text{The case when } r \text{ does not contain any calls to } f \text{ is straightforward.} \\&#10;\text{The interesting case is when } r = C[f(s)]\\&#10;\text{The idea is to delay the application of } C[.] \text{ till the end.} \\&#10;\text{Thus, the context is effectively stored in the } cont \text{ constructor, which is unfolded when we hit the base case.} \\&#10;\text{The context } C[.] \text{ may depend on the arguments } t_n \text{ which is why the arguments are also passed in } cont \\&#10;f(s_n) \text{ will be passed to } w \text{ when eval will be called.} \\&#10;\text{For a formal proof of correctness, refer the reference.}" id="180" name="Google Shape;180;p21" title="MathEquation,#000000"/>
          <p:cNvPicPr preferRelativeResize="0"/>
          <p:nvPr/>
        </p:nvPicPr>
        <p:blipFill>
          <a:blip r:embed="rId3">
            <a:alphaModFix/>
          </a:blip>
          <a:stretch>
            <a:fillRect/>
          </a:stretch>
        </p:blipFill>
        <p:spPr>
          <a:xfrm>
            <a:off x="819150" y="1277175"/>
            <a:ext cx="7675026" cy="196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