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2"/>
  </p:notesMasterIdLst>
  <p:sldIdLst>
    <p:sldId id="256" r:id="rId2"/>
    <p:sldId id="257" r:id="rId3"/>
    <p:sldId id="262" r:id="rId4"/>
    <p:sldId id="263" r:id="rId5"/>
    <p:sldId id="264" r:id="rId6"/>
    <p:sldId id="265" r:id="rId7"/>
    <p:sldId id="269" r:id="rId8"/>
    <p:sldId id="271" r:id="rId9"/>
    <p:sldId id="266" r:id="rId10"/>
    <p:sldId id="267" r:id="rId11"/>
    <p:sldId id="270" r:id="rId12"/>
    <p:sldId id="274" r:id="rId13"/>
    <p:sldId id="272" r:id="rId14"/>
    <p:sldId id="275" r:id="rId15"/>
    <p:sldId id="277" r:id="rId16"/>
    <p:sldId id="273" r:id="rId17"/>
    <p:sldId id="278" r:id="rId18"/>
    <p:sldId id="276" r:id="rId19"/>
    <p:sldId id="268" r:id="rId20"/>
    <p:sldId id="260" r:id="rId2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FEC691E-6A8C-409C-A0BC-C339E8D3E62B}">
          <p14:sldIdLst>
            <p14:sldId id="256"/>
          </p14:sldIdLst>
        </p14:section>
        <p14:section name="Untitled Section" id="{90F745BC-3EBA-46B8-A2D3-8439A4AAB0B6}">
          <p14:sldIdLst>
            <p14:sldId id="257"/>
            <p14:sldId id="262"/>
            <p14:sldId id="263"/>
            <p14:sldId id="264"/>
            <p14:sldId id="265"/>
            <p14:sldId id="269"/>
            <p14:sldId id="271"/>
            <p14:sldId id="266"/>
            <p14:sldId id="267"/>
            <p14:sldId id="270"/>
            <p14:sldId id="274"/>
            <p14:sldId id="272"/>
            <p14:sldId id="275"/>
            <p14:sldId id="277"/>
            <p14:sldId id="273"/>
            <p14:sldId id="278"/>
            <p14:sldId id="276"/>
            <p14:sldId id="268"/>
            <p14:sldId id="26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E284C"/>
    <a:srgbClr val="C10B32"/>
    <a:srgbClr val="FE9202"/>
    <a:srgbClr val="007033"/>
    <a:srgbClr val="00E6F2"/>
    <a:srgbClr val="FF015C"/>
    <a:srgbClr val="E50D79"/>
    <a:srgbClr val="CC0099"/>
    <a:srgbClr val="E210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966" y="6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4/1/2022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859552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20</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07079" y="1218857"/>
            <a:ext cx="7792635" cy="1505598"/>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907079" y="2982335"/>
            <a:ext cx="7792636" cy="763524"/>
          </a:xfrm>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4/1/2022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81175"/>
            <a:ext cx="8246070" cy="763524"/>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350110"/>
            <a:ext cx="8246070" cy="3417152"/>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8" y="376237"/>
            <a:ext cx="6405375" cy="763525"/>
          </a:xfrm>
        </p:spPr>
        <p:txBody>
          <a:bodyPr>
            <a:normAutofit/>
          </a:bodyPr>
          <a:lstStyle>
            <a:lvl1pPr algn="l">
              <a:defRPr sz="3600">
                <a:solidFill>
                  <a:srgbClr val="CE284C"/>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57199" y="1197405"/>
            <a:ext cx="6405375" cy="3576168"/>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4/1/2022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552" y="260741"/>
            <a:ext cx="8076896"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7"/>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7"/>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4/1/2022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4/1/2022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4/1/2022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4/1/2022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openplanning.net/10395/java-servlet-filter"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7080" y="593330"/>
            <a:ext cx="7792635" cy="1505598"/>
          </a:xfrm>
        </p:spPr>
        <p:txBody>
          <a:bodyPr>
            <a:normAutofit/>
          </a:bodyPr>
          <a:lstStyle/>
          <a:p>
            <a:r>
              <a:rPr lang="en-US" dirty="0" err="1">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Kì</a:t>
            </a:r>
            <a:r>
              <a:rPr lang="en-US" dirty="0">
                <a:latin typeface="Times New Roman" panose="02020603050405020304" pitchFamily="18" charset="0"/>
                <a:cs typeface="Times New Roman" panose="02020603050405020304" pitchFamily="18" charset="0"/>
              </a:rPr>
              <a:t> </a:t>
            </a:r>
          </a:p>
        </p:txBody>
      </p:sp>
      <p:sp>
        <p:nvSpPr>
          <p:cNvPr id="3" name="Subtitle 2"/>
          <p:cNvSpPr>
            <a:spLocks noGrp="1"/>
          </p:cNvSpPr>
          <p:nvPr>
            <p:ph type="subTitle" idx="1"/>
          </p:nvPr>
        </p:nvSpPr>
        <p:spPr>
          <a:xfrm>
            <a:off x="143555" y="3029865"/>
            <a:ext cx="4275740" cy="1221640"/>
          </a:xfrm>
        </p:spPr>
        <p:txBody>
          <a:bodyPr>
            <a:normAutofit fontScale="55000" lnSpcReduction="20000"/>
          </a:bodyPr>
          <a:lstStyle/>
          <a:p>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10: </a:t>
            </a:r>
          </a:p>
          <a:p>
            <a:r>
              <a:rPr lang="en-US" dirty="0" err="1">
                <a:latin typeface="Times New Roman" panose="02020603050405020304" pitchFamily="18" charset="0"/>
                <a:cs typeface="Times New Roman" panose="02020603050405020304" pitchFamily="18" charset="0"/>
              </a:rPr>
              <a:t>Hà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Nữa</a:t>
            </a:r>
            <a:r>
              <a:rPr lang="en-US" dirty="0">
                <a:latin typeface="Times New Roman" panose="02020603050405020304" pitchFamily="18" charset="0"/>
                <a:cs typeface="Times New Roman" panose="02020603050405020304" pitchFamily="18" charset="0"/>
              </a:rPr>
              <a:t> </a:t>
            </a:r>
          </a:p>
          <a:p>
            <a:r>
              <a:rPr lang="en-US" dirty="0" err="1">
                <a:latin typeface="Times New Roman" panose="02020603050405020304" pitchFamily="18" charset="0"/>
                <a:cs typeface="Times New Roman" panose="02020603050405020304" pitchFamily="18" charset="0"/>
              </a:rPr>
              <a:t>Nguyễn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Nhựt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r>
              <a:rPr lang="en-US" dirty="0">
                <a:latin typeface="Times New Roman" panose="02020603050405020304" pitchFamily="18" charset="0"/>
                <a:cs typeface="Times New Roman" panose="02020603050405020304" pitchFamily="18" charset="0"/>
              </a:rPr>
              <a:t> </a:t>
            </a:r>
          </a:p>
          <a:p>
            <a:r>
              <a:rPr lang="en-US" dirty="0" err="1">
                <a:latin typeface="Times New Roman" panose="02020603050405020304" pitchFamily="18" charset="0"/>
                <a:cs typeface="Times New Roman" panose="02020603050405020304" pitchFamily="18" charset="0"/>
              </a:rPr>
              <a:t>Võ</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Thị</a:t>
            </a:r>
            <a:r>
              <a:rPr lang="en-US" dirty="0">
                <a:latin typeface="Times New Roman" panose="02020603050405020304" pitchFamily="18" charset="0"/>
                <a:cs typeface="Times New Roman" panose="02020603050405020304" pitchFamily="18" charset="0"/>
              </a:rPr>
              <a:t> Lan Anh</a:t>
            </a:r>
          </a:p>
          <a:p>
            <a:r>
              <a:rPr lang="en-US" dirty="0" err="1">
                <a:latin typeface="Times New Roman" panose="02020603050405020304" pitchFamily="18" charset="0"/>
                <a:cs typeface="Times New Roman" panose="02020603050405020304" pitchFamily="18" charset="0"/>
              </a:rPr>
              <a:t>Phạm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Hoài</a:t>
            </a:r>
            <a:r>
              <a:rPr lang="en-US" dirty="0">
                <a:latin typeface="Times New Roman" panose="02020603050405020304" pitchFamily="18" charset="0"/>
                <a:cs typeface="Times New Roman" panose="02020603050405020304" pitchFamily="18" charset="0"/>
              </a:rPr>
              <a:t> Nam</a:t>
            </a:r>
          </a:p>
          <a:p>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C9DA37F-ED86-4A0C-9B52-E40B45050014}"/>
              </a:ext>
            </a:extLst>
          </p:cNvPr>
          <p:cNvSpPr txBox="1"/>
          <p:nvPr/>
        </p:nvSpPr>
        <p:spPr>
          <a:xfrm>
            <a:off x="2892245" y="2144077"/>
            <a:ext cx="2443280" cy="646331"/>
          </a:xfrm>
          <a:prstGeom prst="rect">
            <a:avLst/>
          </a:prstGeom>
          <a:noFill/>
        </p:spPr>
        <p:txBody>
          <a:bodyPr wrap="square" rtlCol="0">
            <a:spAutoFit/>
          </a:bodyPr>
          <a:lstStyle/>
          <a:p>
            <a:r>
              <a:rPr lang="en-US" u="sng" dirty="0" err="1"/>
              <a:t>Đề</a:t>
            </a:r>
            <a:r>
              <a:rPr lang="en-US" u="sng" dirty="0"/>
              <a:t> </a:t>
            </a:r>
            <a:r>
              <a:rPr lang="en-US" u="sng" dirty="0" err="1"/>
              <a:t>Tài</a:t>
            </a:r>
            <a:r>
              <a:rPr lang="en-US" u="sng" dirty="0"/>
              <a:t> :</a:t>
            </a:r>
            <a:r>
              <a:rPr lang="en-US" u="sng" dirty="0" err="1"/>
              <a:t>Serverlet</a:t>
            </a:r>
            <a:r>
              <a:rPr lang="en-US" u="sng" dirty="0"/>
              <a:t>-Filter</a:t>
            </a:r>
          </a:p>
          <a:p>
            <a:endParaRPr lang="en-US" u="sng" dirty="0"/>
          </a:p>
        </p:txBody>
      </p:sp>
      <p:sp>
        <p:nvSpPr>
          <p:cNvPr id="5" name="Subtitle 2">
            <a:extLst>
              <a:ext uri="{FF2B5EF4-FFF2-40B4-BE49-F238E27FC236}">
                <a16:creationId xmlns:a16="http://schemas.microsoft.com/office/drawing/2014/main" id="{CC67D859-B4A0-4148-B0C0-1681D2116C87}"/>
              </a:ext>
            </a:extLst>
          </p:cNvPr>
          <p:cNvSpPr txBox="1">
            <a:spLocks/>
          </p:cNvSpPr>
          <p:nvPr/>
        </p:nvSpPr>
        <p:spPr>
          <a:xfrm>
            <a:off x="907080" y="1683578"/>
            <a:ext cx="4275740" cy="122164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800" b="0" i="0" kern="1200">
                <a:solidFill>
                  <a:schemeClr val="bg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000" dirty="0" err="1">
                <a:latin typeface="Times New Roman" panose="02020603050405020304" pitchFamily="18" charset="0"/>
                <a:cs typeface="Times New Roman" panose="02020603050405020304" pitchFamily="18" charset="0"/>
              </a:rPr>
              <a:t>Môn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Wedsite</a:t>
            </a:r>
            <a:endParaRPr lang="en-US"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2B31B75-8AA1-44C7-8A54-ED87B5FB939F}"/>
              </a:ext>
            </a:extLst>
          </p:cNvPr>
          <p:cNvSpPr txBox="1"/>
          <p:nvPr/>
        </p:nvSpPr>
        <p:spPr>
          <a:xfrm>
            <a:off x="2892245" y="2466225"/>
            <a:ext cx="2443280" cy="369332"/>
          </a:xfrm>
          <a:prstGeom prst="rect">
            <a:avLst/>
          </a:prstGeom>
          <a:noFill/>
        </p:spPr>
        <p:txBody>
          <a:bodyPr wrap="square" rtlCol="0">
            <a:spAutoFit/>
          </a:bodyPr>
          <a:lstStyle/>
          <a:p>
            <a:r>
              <a:rPr lang="en-US" dirty="0" err="1"/>
              <a:t>GVHD:Lê</a:t>
            </a:r>
            <a:r>
              <a:rPr lang="en-US" dirty="0"/>
              <a:t> </a:t>
            </a:r>
            <a:r>
              <a:rPr lang="en-US" dirty="0" err="1"/>
              <a:t>Huỳnh</a:t>
            </a:r>
            <a:r>
              <a:rPr lang="en-US" dirty="0"/>
              <a:t> </a:t>
            </a:r>
            <a:r>
              <a:rPr lang="en-US" dirty="0" err="1"/>
              <a:t>Phước</a:t>
            </a:r>
            <a:r>
              <a:rPr lang="en-US" dirty="0"/>
              <a:t> </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3AD08-A01C-45D6-88F2-281722E747CD}"/>
              </a:ext>
            </a:extLst>
          </p:cNvPr>
          <p:cNvSpPr>
            <a:spLocks noGrp="1"/>
          </p:cNvSpPr>
          <p:nvPr>
            <p:ph type="title"/>
          </p:nvPr>
        </p:nvSpPr>
        <p:spPr/>
        <p:txBody>
          <a:bodyPr/>
          <a:lstStyle/>
          <a:p>
            <a:r>
              <a:rPr lang="en-US" dirty="0" err="1">
                <a:solidFill>
                  <a:schemeClr val="tx1"/>
                </a:solidFill>
                <a:latin typeface="Times New Roman" panose="02020603050405020304" pitchFamily="18" charset="0"/>
                <a:cs typeface="Times New Roman" panose="02020603050405020304" pitchFamily="18" charset="0"/>
              </a:rPr>
              <a:t>Thiết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lập</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kết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nối</a:t>
            </a:r>
            <a:r>
              <a:rPr lang="en-US" dirty="0">
                <a:solidFill>
                  <a:schemeClr val="tx1"/>
                </a:solidFill>
                <a:latin typeface="Times New Roman" panose="02020603050405020304" pitchFamily="18" charset="0"/>
                <a:cs typeface="Times New Roman" panose="02020603050405020304" pitchFamily="18" charset="0"/>
              </a:rPr>
              <a:t> JDBC</a:t>
            </a:r>
          </a:p>
        </p:txBody>
      </p:sp>
      <p:pic>
        <p:nvPicPr>
          <p:cNvPr id="5" name="Content Placeholder 4">
            <a:extLst>
              <a:ext uri="{FF2B5EF4-FFF2-40B4-BE49-F238E27FC236}">
                <a16:creationId xmlns:a16="http://schemas.microsoft.com/office/drawing/2014/main" id="{0DB18E7E-098D-4CC4-ACEB-83B78B08B901}"/>
              </a:ext>
            </a:extLst>
          </p:cNvPr>
          <p:cNvPicPr>
            <a:picLocks noGrp="1" noChangeAspect="1"/>
          </p:cNvPicPr>
          <p:nvPr>
            <p:ph idx="1"/>
          </p:nvPr>
        </p:nvPicPr>
        <p:blipFill>
          <a:blip r:embed="rId2"/>
          <a:stretch>
            <a:fillRect/>
          </a:stretch>
        </p:blipFill>
        <p:spPr>
          <a:xfrm>
            <a:off x="448965" y="2590345"/>
            <a:ext cx="8093363" cy="2397113"/>
          </a:xfrm>
        </p:spPr>
      </p:pic>
      <p:sp>
        <p:nvSpPr>
          <p:cNvPr id="6" name="TextBox 5">
            <a:extLst>
              <a:ext uri="{FF2B5EF4-FFF2-40B4-BE49-F238E27FC236}">
                <a16:creationId xmlns:a16="http://schemas.microsoft.com/office/drawing/2014/main" id="{AAF38654-949F-4FCA-B606-6DAE20122FB7}"/>
              </a:ext>
            </a:extLst>
          </p:cNvPr>
          <p:cNvSpPr txBox="1"/>
          <p:nvPr/>
        </p:nvSpPr>
        <p:spPr>
          <a:xfrm>
            <a:off x="448965" y="1197405"/>
            <a:ext cx="8695035" cy="1323439"/>
          </a:xfrm>
          <a:prstGeom prst="rect">
            <a:avLst/>
          </a:prstGeom>
          <a:noFill/>
        </p:spPr>
        <p:txBody>
          <a:bodyPr wrap="square" rtlCol="0">
            <a:spAutoFit/>
          </a:bodyPr>
          <a:lstStyle/>
          <a:p>
            <a:r>
              <a:rPr lang="vi-VN" sz="2000" b="0" i="0" dirty="0">
                <a:solidFill>
                  <a:srgbClr val="000000"/>
                </a:solidFill>
                <a:effectLst/>
                <a:latin typeface="+mj-lt"/>
              </a:rPr>
              <a:t>Bạn có thể tạo đối tượng Connection kết nối JDBC trong Servlet để </a:t>
            </a:r>
            <a:r>
              <a:rPr lang="en-US" sz="2000" dirty="0">
                <a:solidFill>
                  <a:srgbClr val="000000"/>
                </a:solidFill>
                <a:latin typeface="+mj-lt"/>
              </a:rPr>
              <a:t>x</a:t>
            </a:r>
            <a:r>
              <a:rPr lang="vi-VN" sz="2000" b="0" i="0" dirty="0">
                <a:solidFill>
                  <a:srgbClr val="000000"/>
                </a:solidFill>
                <a:effectLst/>
                <a:latin typeface="+mj-lt"/>
              </a:rPr>
              <a:t>ử lý công việc với Database. Tuy nhiên bạn cũng có thể tạo đối</a:t>
            </a:r>
            <a:r>
              <a:rPr lang="en-US" sz="2000" b="0" i="0" dirty="0">
                <a:solidFill>
                  <a:srgbClr val="000000"/>
                </a:solidFill>
                <a:effectLst/>
                <a:latin typeface="+mj-lt"/>
              </a:rPr>
              <a:t> </a:t>
            </a:r>
            <a:r>
              <a:rPr lang="vi-VN" sz="2000" b="0" i="0" dirty="0">
                <a:solidFill>
                  <a:srgbClr val="000000"/>
                </a:solidFill>
                <a:effectLst/>
                <a:latin typeface="+mj-lt"/>
              </a:rPr>
              <a:t>tượng Connection kết nối JDBC trong Filter, và nó sẽ có tác dụng với nhiều Servlet. Và bạn có thể sử dụng Connection này trong suốt đường đi của request. </a:t>
            </a:r>
            <a:endParaRPr lang="en-US" sz="2000" dirty="0">
              <a:latin typeface="+mj-lt"/>
            </a:endParaRPr>
          </a:p>
        </p:txBody>
      </p:sp>
    </p:spTree>
    <p:extLst>
      <p:ext uri="{BB962C8B-B14F-4D97-AF65-F5344CB8AC3E}">
        <p14:creationId xmlns:p14="http://schemas.microsoft.com/office/powerpoint/2010/main" val="1626858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C4641-F79F-463B-8A81-8C18ACA5B1CF}"/>
              </a:ext>
            </a:extLst>
          </p:cNvPr>
          <p:cNvSpPr>
            <a:spLocks noGrp="1"/>
          </p:cNvSpPr>
          <p:nvPr>
            <p:ph type="title"/>
          </p:nvPr>
        </p:nvSpPr>
        <p:spPr/>
        <p:txBody>
          <a:bodyPr/>
          <a:lstStyle/>
          <a:p>
            <a:r>
              <a:rPr lang="en-US" dirty="0" err="1"/>
              <a:t>Bảo</a:t>
            </a:r>
            <a:r>
              <a:rPr lang="en-US" dirty="0"/>
              <a:t> </a:t>
            </a:r>
            <a:r>
              <a:rPr lang="en-US" dirty="0" err="1"/>
              <a:t>mật</a:t>
            </a:r>
            <a:r>
              <a:rPr lang="en-US" dirty="0"/>
              <a:t> </a:t>
            </a:r>
            <a:r>
              <a:rPr lang="en-US" dirty="0" err="1"/>
              <a:t>với</a:t>
            </a:r>
            <a:r>
              <a:rPr lang="en-US" dirty="0"/>
              <a:t> Filter</a:t>
            </a:r>
          </a:p>
        </p:txBody>
      </p:sp>
      <p:sp>
        <p:nvSpPr>
          <p:cNvPr id="5" name="TextBox 4">
            <a:extLst>
              <a:ext uri="{FF2B5EF4-FFF2-40B4-BE49-F238E27FC236}">
                <a16:creationId xmlns:a16="http://schemas.microsoft.com/office/drawing/2014/main" id="{36DE1028-3F05-4D22-8828-777A97CCAB57}"/>
              </a:ext>
            </a:extLst>
          </p:cNvPr>
          <p:cNvSpPr txBox="1"/>
          <p:nvPr/>
        </p:nvSpPr>
        <p:spPr>
          <a:xfrm>
            <a:off x="215788" y="1154089"/>
            <a:ext cx="8631952" cy="1477328"/>
          </a:xfrm>
          <a:prstGeom prst="rect">
            <a:avLst/>
          </a:prstGeom>
          <a:noFill/>
        </p:spPr>
        <p:txBody>
          <a:bodyPr wrap="square" rtlCol="0">
            <a:spAutoFit/>
          </a:bodyPr>
          <a:lstStyle/>
          <a:p>
            <a:r>
              <a:rPr lang="en-US" b="0" i="0" dirty="0">
                <a:solidFill>
                  <a:srgbClr val="E99035"/>
                </a:solidFill>
                <a:effectLst/>
                <a:latin typeface="BlinkMacSystemFont"/>
              </a:rPr>
              <a:t>Authentication (</a:t>
            </a:r>
            <a:r>
              <a:rPr lang="en-US" b="0" i="0" dirty="0" err="1">
                <a:solidFill>
                  <a:srgbClr val="E99035"/>
                </a:solidFill>
                <a:effectLst/>
                <a:latin typeface="BlinkMacSystemFont"/>
              </a:rPr>
              <a:t>Xác</a:t>
            </a:r>
            <a:r>
              <a:rPr lang="en-US" b="0" i="0" dirty="0">
                <a:solidFill>
                  <a:srgbClr val="E99035"/>
                </a:solidFill>
                <a:effectLst/>
                <a:latin typeface="BlinkMacSystemFont"/>
              </a:rPr>
              <a:t> </a:t>
            </a:r>
            <a:r>
              <a:rPr lang="en-US" b="0" i="0" dirty="0" err="1">
                <a:solidFill>
                  <a:srgbClr val="E99035"/>
                </a:solidFill>
                <a:effectLst/>
                <a:latin typeface="BlinkMacSystemFont"/>
              </a:rPr>
              <a:t>thực</a:t>
            </a:r>
            <a:r>
              <a:rPr lang="en-US" b="0" i="0" dirty="0">
                <a:solidFill>
                  <a:srgbClr val="E99035"/>
                </a:solidFill>
                <a:effectLst/>
                <a:latin typeface="BlinkMacSystemFont"/>
              </a:rPr>
              <a:t>)</a:t>
            </a:r>
          </a:p>
          <a:p>
            <a:r>
              <a:rPr lang="en-US" b="0" i="0" dirty="0">
                <a:solidFill>
                  <a:srgbClr val="000000"/>
                </a:solidFill>
                <a:effectLst/>
                <a:latin typeface="Times New Roman" panose="02020603050405020304" pitchFamily="18" charset="0"/>
                <a:cs typeface="Times New Roman" panose="02020603050405020304" pitchFamily="18" charset="0"/>
              </a:rPr>
              <a:t>- </a:t>
            </a:r>
            <a:r>
              <a:rPr lang="vi-VN" b="0" i="0" dirty="0">
                <a:solidFill>
                  <a:srgbClr val="000000"/>
                </a:solidFill>
                <a:effectLst/>
                <a:latin typeface="Times New Roman" panose="02020603050405020304" pitchFamily="18" charset="0"/>
                <a:cs typeface="Times New Roman" panose="02020603050405020304" pitchFamily="18" charset="0"/>
              </a:rPr>
              <a:t>Xác thực là quá trình mà quyền truy cập (access privileges) của người dùng được xác minh trước khi họ vào khu vực được bảo vệ của Website. </a:t>
            </a:r>
            <a:endParaRPr lang="en-US" dirty="0">
              <a:solidFill>
                <a:srgbClr val="000000"/>
              </a:solidFill>
              <a:latin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cs typeface="Times New Roman" panose="02020603050405020304" pitchFamily="18" charset="0"/>
              </a:rPr>
              <a:t>   </a:t>
            </a:r>
            <a:r>
              <a:rPr lang="vi-VN" b="0" i="0" dirty="0">
                <a:solidFill>
                  <a:srgbClr val="000000"/>
                </a:solidFill>
                <a:effectLst/>
                <a:latin typeface="Times New Roman" panose="02020603050405020304" pitchFamily="18" charset="0"/>
                <a:cs typeface="Times New Roman" panose="02020603050405020304" pitchFamily="18" charset="0"/>
              </a:rPr>
              <a:t>Có hai cách tiếp cận xác thực chính: xác thực cơ bản và xác thực dựa trên biểu mẫu (Form-based authentication).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2940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473CD-7659-4391-8B91-C15A5F8774F8}"/>
              </a:ext>
            </a:extLst>
          </p:cNvPr>
          <p:cNvSpPr>
            <a:spLocks noGrp="1"/>
          </p:cNvSpPr>
          <p:nvPr>
            <p:ph type="title"/>
          </p:nvPr>
        </p:nvSpPr>
        <p:spPr/>
        <p:txBody>
          <a:bodyPr/>
          <a:lstStyle/>
          <a:p>
            <a:r>
              <a:rPr lang="en-US" dirty="0" err="1"/>
              <a:t>Bảo</a:t>
            </a:r>
            <a:r>
              <a:rPr lang="en-US" dirty="0"/>
              <a:t> </a:t>
            </a:r>
            <a:r>
              <a:rPr lang="en-US" dirty="0" err="1"/>
              <a:t>mật</a:t>
            </a:r>
            <a:r>
              <a:rPr lang="en-US" dirty="0"/>
              <a:t> </a:t>
            </a:r>
            <a:r>
              <a:rPr lang="en-US" dirty="0" err="1"/>
              <a:t>với</a:t>
            </a:r>
            <a:r>
              <a:rPr lang="en-US" dirty="0"/>
              <a:t> Filter</a:t>
            </a:r>
          </a:p>
        </p:txBody>
      </p:sp>
      <p:sp>
        <p:nvSpPr>
          <p:cNvPr id="6" name="TextBox 5">
            <a:extLst>
              <a:ext uri="{FF2B5EF4-FFF2-40B4-BE49-F238E27FC236}">
                <a16:creationId xmlns:a16="http://schemas.microsoft.com/office/drawing/2014/main" id="{80BB6C9B-9252-463C-8299-5AEB47FEAE94}"/>
              </a:ext>
            </a:extLst>
          </p:cNvPr>
          <p:cNvSpPr txBox="1"/>
          <p:nvPr/>
        </p:nvSpPr>
        <p:spPr>
          <a:xfrm>
            <a:off x="417843" y="3182570"/>
            <a:ext cx="8551480" cy="1754326"/>
          </a:xfrm>
          <a:prstGeom prst="rect">
            <a:avLst/>
          </a:prstGeom>
          <a:noFill/>
        </p:spPr>
        <p:txBody>
          <a:bodyPr wrap="square">
            <a:spAutoFit/>
          </a:bodyPr>
          <a:lstStyle/>
          <a:p>
            <a:pPr algn="l"/>
            <a:r>
              <a:rPr lang="vi-VN" b="0" i="0" dirty="0">
                <a:solidFill>
                  <a:srgbClr val="FF0000"/>
                </a:solidFill>
                <a:effectLst/>
                <a:latin typeface="BlinkMacSystemFont"/>
              </a:rPr>
              <a:t>Form-based Authentication (Xác thực dựa trên biểu mẫu)</a:t>
            </a:r>
          </a:p>
          <a:p>
            <a:pPr algn="l"/>
            <a:endParaRPr lang="en-US" b="0" i="0" dirty="0">
              <a:solidFill>
                <a:srgbClr val="000000"/>
              </a:solidFill>
              <a:effectLst/>
              <a:latin typeface="BlinkMacSystemFont"/>
            </a:endParaRPr>
          </a:p>
          <a:p>
            <a:pPr algn="l"/>
            <a:r>
              <a:rPr lang="vi-VN" b="0" i="0" dirty="0">
                <a:solidFill>
                  <a:srgbClr val="000000"/>
                </a:solidFill>
                <a:effectLst/>
                <a:latin typeface="BlinkMacSystemFont"/>
              </a:rPr>
              <a:t>Hầu hết các Website sử dụng hình thức xác thực dựa trên biểu mẫu (Form-based Authentication). Website cho phép người dùng truy cập mọi trang thông thường mà không yêu cầu mật khẩu. Tuy nhiên nếu người dùng truy cập vào một trang được bảo vệ, nó sẽ chuyển hướng tới một trang đăng nhập.</a:t>
            </a:r>
          </a:p>
        </p:txBody>
      </p:sp>
      <p:sp>
        <p:nvSpPr>
          <p:cNvPr id="8" name="TextBox 7">
            <a:extLst>
              <a:ext uri="{FF2B5EF4-FFF2-40B4-BE49-F238E27FC236}">
                <a16:creationId xmlns:a16="http://schemas.microsoft.com/office/drawing/2014/main" id="{81D6C5F9-EED3-48FF-9D52-130AC13143EC}"/>
              </a:ext>
            </a:extLst>
          </p:cNvPr>
          <p:cNvSpPr txBox="1"/>
          <p:nvPr/>
        </p:nvSpPr>
        <p:spPr>
          <a:xfrm>
            <a:off x="457200" y="1350110"/>
            <a:ext cx="8390540" cy="1754326"/>
          </a:xfrm>
          <a:prstGeom prst="rect">
            <a:avLst/>
          </a:prstGeom>
          <a:noFill/>
        </p:spPr>
        <p:txBody>
          <a:bodyPr wrap="square">
            <a:spAutoFit/>
          </a:bodyPr>
          <a:lstStyle/>
          <a:p>
            <a:pPr algn="l"/>
            <a:r>
              <a:rPr lang="vi-VN" b="0" i="0" dirty="0">
                <a:solidFill>
                  <a:srgbClr val="FF0000"/>
                </a:solidFill>
                <a:effectLst/>
                <a:latin typeface="BlinkMacSystemFont"/>
              </a:rPr>
              <a:t>Basic Authentication (Xác thực cơ bản).</a:t>
            </a:r>
          </a:p>
          <a:p>
            <a:pPr algn="l"/>
            <a:endParaRPr lang="en-US" b="0" i="0" dirty="0">
              <a:solidFill>
                <a:srgbClr val="000000"/>
              </a:solidFill>
              <a:effectLst/>
              <a:latin typeface="BlinkMacSystemFont"/>
            </a:endParaRPr>
          </a:p>
          <a:p>
            <a:pPr algn="l"/>
            <a:r>
              <a:rPr lang="vi-VN" b="0" i="0" dirty="0">
                <a:solidFill>
                  <a:srgbClr val="000000"/>
                </a:solidFill>
                <a:effectLst/>
                <a:latin typeface="BlinkMacSystemFont"/>
              </a:rPr>
              <a:t>Với xác thực cơ bản, người dùng có thể truy cập mọi trang (page) hoàn toàn bình thường, với các trang yêu cầu bảo mật, một cửa sổ sẽ hiển thị để người dùng nhập vào username/password của họ. Thông tin username/password sẽ được gói lại gửi kèm theo yêu cầu (request) đến Server.</a:t>
            </a:r>
          </a:p>
        </p:txBody>
      </p:sp>
    </p:spTree>
    <p:extLst>
      <p:ext uri="{BB962C8B-B14F-4D97-AF65-F5344CB8AC3E}">
        <p14:creationId xmlns:p14="http://schemas.microsoft.com/office/powerpoint/2010/main" val="736493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16429-F569-4398-ADAA-3CD5DDD27C5F}"/>
              </a:ext>
            </a:extLst>
          </p:cNvPr>
          <p:cNvSpPr>
            <a:spLocks noGrp="1"/>
          </p:cNvSpPr>
          <p:nvPr>
            <p:ph type="title"/>
          </p:nvPr>
        </p:nvSpPr>
        <p:spPr/>
        <p:txBody>
          <a:bodyPr/>
          <a:lstStyle/>
          <a:p>
            <a:r>
              <a:rPr lang="en-US" dirty="0" err="1"/>
              <a:t>Bảo</a:t>
            </a:r>
            <a:r>
              <a:rPr lang="en-US" dirty="0"/>
              <a:t> </a:t>
            </a:r>
            <a:r>
              <a:rPr lang="en-US" dirty="0" err="1"/>
              <a:t>mật</a:t>
            </a:r>
            <a:r>
              <a:rPr lang="en-US" dirty="0"/>
              <a:t> </a:t>
            </a:r>
            <a:r>
              <a:rPr lang="en-US" dirty="0" err="1"/>
              <a:t>với</a:t>
            </a:r>
            <a:r>
              <a:rPr lang="en-US" dirty="0"/>
              <a:t> Filter</a:t>
            </a:r>
          </a:p>
        </p:txBody>
      </p:sp>
      <p:sp>
        <p:nvSpPr>
          <p:cNvPr id="8" name="TextBox 7">
            <a:extLst>
              <a:ext uri="{FF2B5EF4-FFF2-40B4-BE49-F238E27FC236}">
                <a16:creationId xmlns:a16="http://schemas.microsoft.com/office/drawing/2014/main" id="{1BAF73A1-C8F6-4B87-B8A0-5914CE095C15}"/>
              </a:ext>
            </a:extLst>
          </p:cNvPr>
          <p:cNvSpPr txBox="1"/>
          <p:nvPr/>
        </p:nvSpPr>
        <p:spPr>
          <a:xfrm>
            <a:off x="457200" y="1502815"/>
            <a:ext cx="7016195" cy="1477328"/>
          </a:xfrm>
          <a:prstGeom prst="rect">
            <a:avLst/>
          </a:prstGeom>
          <a:noFill/>
        </p:spPr>
        <p:txBody>
          <a:bodyPr wrap="square" rtlCol="0">
            <a:spAutoFit/>
          </a:bodyPr>
          <a:lstStyle/>
          <a:p>
            <a:pPr marL="285750" indent="-285750">
              <a:buFontTx/>
              <a:buChar char="-"/>
            </a:pPr>
            <a:r>
              <a:rPr lang="en-US" b="0" i="0" dirty="0" err="1">
                <a:solidFill>
                  <a:srgbClr val="000000"/>
                </a:solidFill>
                <a:effectLst/>
                <a:latin typeface="BlinkMacSystemFont"/>
              </a:rPr>
              <a:t>Bảo</a:t>
            </a:r>
            <a:r>
              <a:rPr lang="en-US" b="0" i="0" dirty="0">
                <a:solidFill>
                  <a:srgbClr val="000000"/>
                </a:solidFill>
                <a:effectLst/>
                <a:latin typeface="BlinkMacSystemFont"/>
              </a:rPr>
              <a:t> </a:t>
            </a:r>
            <a:r>
              <a:rPr lang="en-US" b="0" i="0" dirty="0" err="1">
                <a:solidFill>
                  <a:srgbClr val="000000"/>
                </a:solidFill>
                <a:effectLst/>
                <a:latin typeface="BlinkMacSystemFont"/>
              </a:rPr>
              <a:t>mật</a:t>
            </a:r>
            <a:r>
              <a:rPr lang="en-US" b="0" i="0" dirty="0">
                <a:solidFill>
                  <a:srgbClr val="000000"/>
                </a:solidFill>
                <a:effectLst/>
                <a:latin typeface="BlinkMacSystemFont"/>
              </a:rPr>
              <a:t> (Security) </a:t>
            </a:r>
            <a:r>
              <a:rPr lang="en-US" b="0" i="0" dirty="0" err="1">
                <a:solidFill>
                  <a:srgbClr val="000000"/>
                </a:solidFill>
                <a:effectLst/>
                <a:latin typeface="BlinkMacSystemFont"/>
              </a:rPr>
              <a:t>là</a:t>
            </a:r>
            <a:r>
              <a:rPr lang="en-US" b="0" i="0" dirty="0">
                <a:solidFill>
                  <a:srgbClr val="000000"/>
                </a:solidFill>
                <a:effectLst/>
                <a:latin typeface="BlinkMacSystemFont"/>
              </a:rPr>
              <a:t> </a:t>
            </a:r>
            <a:r>
              <a:rPr lang="en-US" b="0" i="0" dirty="0" err="1">
                <a:solidFill>
                  <a:srgbClr val="000000"/>
                </a:solidFill>
                <a:effectLst/>
                <a:latin typeface="BlinkMacSystemFont"/>
              </a:rPr>
              <a:t>môt</a:t>
            </a:r>
            <a:r>
              <a:rPr lang="en-US" b="0" i="0" dirty="0">
                <a:solidFill>
                  <a:srgbClr val="000000"/>
                </a:solidFill>
                <a:effectLst/>
                <a:latin typeface="BlinkMacSystemFont"/>
              </a:rPr>
              <a:t> </a:t>
            </a:r>
            <a:r>
              <a:rPr lang="en-US" b="0" i="0" dirty="0" err="1">
                <a:solidFill>
                  <a:srgbClr val="000000"/>
                </a:solidFill>
                <a:effectLst/>
                <a:latin typeface="BlinkMacSystemFont"/>
              </a:rPr>
              <a:t>khía</a:t>
            </a:r>
            <a:r>
              <a:rPr lang="en-US" b="0" i="0" dirty="0">
                <a:solidFill>
                  <a:srgbClr val="000000"/>
                </a:solidFill>
                <a:effectLst/>
                <a:latin typeface="BlinkMacSystemFont"/>
              </a:rPr>
              <a:t> </a:t>
            </a:r>
            <a:r>
              <a:rPr lang="en-US" b="0" i="0" dirty="0" err="1">
                <a:solidFill>
                  <a:srgbClr val="000000"/>
                </a:solidFill>
                <a:effectLst/>
                <a:latin typeface="BlinkMacSystemFont"/>
              </a:rPr>
              <a:t>cạnh</a:t>
            </a:r>
            <a:r>
              <a:rPr lang="en-US" b="0" i="0" dirty="0">
                <a:solidFill>
                  <a:srgbClr val="000000"/>
                </a:solidFill>
                <a:effectLst/>
                <a:latin typeface="BlinkMacSystemFont"/>
              </a:rPr>
              <a:t> </a:t>
            </a:r>
            <a:r>
              <a:rPr lang="en-US" b="0" i="0" dirty="0" err="1">
                <a:solidFill>
                  <a:srgbClr val="000000"/>
                </a:solidFill>
                <a:effectLst/>
                <a:latin typeface="BlinkMacSystemFont"/>
              </a:rPr>
              <a:t>quan</a:t>
            </a:r>
            <a:r>
              <a:rPr lang="en-US" b="0" i="0" dirty="0">
                <a:solidFill>
                  <a:srgbClr val="000000"/>
                </a:solidFill>
                <a:effectLst/>
                <a:latin typeface="BlinkMacSystemFont"/>
              </a:rPr>
              <a:t> </a:t>
            </a:r>
            <a:r>
              <a:rPr lang="en-US" b="0" i="0" dirty="0" err="1">
                <a:solidFill>
                  <a:srgbClr val="000000"/>
                </a:solidFill>
                <a:effectLst/>
                <a:latin typeface="BlinkMacSystemFont"/>
              </a:rPr>
              <a:t>trọng</a:t>
            </a:r>
            <a:r>
              <a:rPr lang="en-US" b="0" i="0" dirty="0">
                <a:solidFill>
                  <a:srgbClr val="000000"/>
                </a:solidFill>
                <a:effectLst/>
                <a:latin typeface="BlinkMacSystemFont"/>
              </a:rPr>
              <a:t> </a:t>
            </a:r>
            <a:r>
              <a:rPr lang="en-US" b="0" i="0" dirty="0" err="1">
                <a:solidFill>
                  <a:srgbClr val="000000"/>
                </a:solidFill>
                <a:effectLst/>
                <a:latin typeface="BlinkMacSystemFont"/>
              </a:rPr>
              <a:t>của</a:t>
            </a:r>
            <a:r>
              <a:rPr lang="en-US" b="0" i="0" dirty="0">
                <a:solidFill>
                  <a:srgbClr val="000000"/>
                </a:solidFill>
                <a:effectLst/>
                <a:latin typeface="BlinkMacSystemFont"/>
              </a:rPr>
              <a:t> </a:t>
            </a:r>
            <a:r>
              <a:rPr lang="en-US" b="0" i="0" dirty="0" err="1">
                <a:solidFill>
                  <a:srgbClr val="000000"/>
                </a:solidFill>
                <a:effectLst/>
                <a:latin typeface="BlinkMacSystemFont"/>
              </a:rPr>
              <a:t>một</a:t>
            </a:r>
            <a:r>
              <a:rPr lang="en-US" b="0" i="0" dirty="0">
                <a:solidFill>
                  <a:srgbClr val="000000"/>
                </a:solidFill>
                <a:effectLst/>
                <a:latin typeface="BlinkMacSystemFont"/>
              </a:rPr>
              <a:t> </a:t>
            </a:r>
            <a:r>
              <a:rPr lang="en-US" b="0" i="0" dirty="0" err="1">
                <a:solidFill>
                  <a:srgbClr val="000000"/>
                </a:solidFill>
                <a:effectLst/>
                <a:latin typeface="BlinkMacSystemFont"/>
              </a:rPr>
              <a:t>ứng</a:t>
            </a:r>
            <a:r>
              <a:rPr lang="en-US" b="0" i="0" dirty="0">
                <a:solidFill>
                  <a:srgbClr val="000000"/>
                </a:solidFill>
                <a:effectLst/>
                <a:latin typeface="BlinkMacSystemFont"/>
              </a:rPr>
              <a:t> </a:t>
            </a:r>
            <a:r>
              <a:rPr lang="en-US" b="0" i="0" dirty="0" err="1">
                <a:solidFill>
                  <a:srgbClr val="000000"/>
                </a:solidFill>
                <a:effectLst/>
                <a:latin typeface="BlinkMacSystemFont"/>
              </a:rPr>
              <a:t>dụng</a:t>
            </a:r>
            <a:r>
              <a:rPr lang="en-US" b="0" i="0" dirty="0">
                <a:solidFill>
                  <a:srgbClr val="000000"/>
                </a:solidFill>
                <a:effectLst/>
                <a:latin typeface="BlinkMacSystemFont"/>
              </a:rPr>
              <a:t> </a:t>
            </a:r>
            <a:r>
              <a:rPr lang="en-US" b="0" i="0" dirty="0" err="1">
                <a:solidFill>
                  <a:srgbClr val="000000"/>
                </a:solidFill>
                <a:effectLst/>
                <a:latin typeface="BlinkMacSystemFont"/>
              </a:rPr>
              <a:t>có</a:t>
            </a:r>
            <a:r>
              <a:rPr lang="en-US" b="0" i="0" dirty="0">
                <a:solidFill>
                  <a:srgbClr val="000000"/>
                </a:solidFill>
                <a:effectLst/>
                <a:latin typeface="BlinkMacSystemFont"/>
              </a:rPr>
              <a:t> </a:t>
            </a:r>
            <a:r>
              <a:rPr lang="en-US" b="0" i="0" dirty="0" err="1">
                <a:solidFill>
                  <a:srgbClr val="000000"/>
                </a:solidFill>
                <a:effectLst/>
                <a:latin typeface="BlinkMacSystemFont"/>
              </a:rPr>
              <a:t>sự</a:t>
            </a:r>
            <a:r>
              <a:rPr lang="en-US" b="0" i="0" dirty="0">
                <a:solidFill>
                  <a:srgbClr val="000000"/>
                </a:solidFill>
                <a:effectLst/>
                <a:latin typeface="BlinkMacSystemFont"/>
              </a:rPr>
              <a:t> </a:t>
            </a:r>
            <a:r>
              <a:rPr lang="en-US" b="0" i="0" dirty="0" err="1">
                <a:solidFill>
                  <a:srgbClr val="000000"/>
                </a:solidFill>
                <a:effectLst/>
                <a:latin typeface="BlinkMacSystemFont"/>
              </a:rPr>
              <a:t>vận</a:t>
            </a:r>
            <a:r>
              <a:rPr lang="en-US" b="0" i="0" dirty="0">
                <a:solidFill>
                  <a:srgbClr val="000000"/>
                </a:solidFill>
                <a:effectLst/>
                <a:latin typeface="BlinkMacSystemFont"/>
              </a:rPr>
              <a:t> </a:t>
            </a:r>
            <a:r>
              <a:rPr lang="en-US" b="0" i="0" dirty="0" err="1">
                <a:solidFill>
                  <a:srgbClr val="000000"/>
                </a:solidFill>
                <a:effectLst/>
                <a:latin typeface="BlinkMacSystemFont"/>
              </a:rPr>
              <a:t>chuyển</a:t>
            </a:r>
            <a:r>
              <a:rPr lang="en-US" b="0" i="0" dirty="0">
                <a:solidFill>
                  <a:srgbClr val="000000"/>
                </a:solidFill>
                <a:effectLst/>
                <a:latin typeface="BlinkMacSystemFont"/>
              </a:rPr>
              <a:t> </a:t>
            </a:r>
            <a:r>
              <a:rPr lang="en-US" b="0" i="0" dirty="0" err="1">
                <a:solidFill>
                  <a:srgbClr val="000000"/>
                </a:solidFill>
                <a:effectLst/>
                <a:latin typeface="BlinkMacSystemFont"/>
              </a:rPr>
              <a:t>các</a:t>
            </a:r>
            <a:r>
              <a:rPr lang="en-US" b="0" i="0" dirty="0">
                <a:solidFill>
                  <a:srgbClr val="000000"/>
                </a:solidFill>
                <a:effectLst/>
                <a:latin typeface="BlinkMacSystemFont"/>
              </a:rPr>
              <a:t> </a:t>
            </a:r>
            <a:r>
              <a:rPr lang="en-US" b="0" i="0" dirty="0" err="1">
                <a:solidFill>
                  <a:srgbClr val="000000"/>
                </a:solidFill>
                <a:effectLst/>
                <a:latin typeface="BlinkMacSystemFont"/>
              </a:rPr>
              <a:t>dữ</a:t>
            </a:r>
            <a:r>
              <a:rPr lang="en-US" b="0" i="0" dirty="0">
                <a:solidFill>
                  <a:srgbClr val="000000"/>
                </a:solidFill>
                <a:effectLst/>
                <a:latin typeface="BlinkMacSystemFont"/>
              </a:rPr>
              <a:t> </a:t>
            </a:r>
            <a:r>
              <a:rPr lang="en-US" b="0" i="0" dirty="0" err="1">
                <a:solidFill>
                  <a:srgbClr val="000000"/>
                </a:solidFill>
                <a:effectLst/>
                <a:latin typeface="BlinkMacSystemFont"/>
              </a:rPr>
              <a:t>liệu</a:t>
            </a:r>
            <a:r>
              <a:rPr lang="en-US" b="0" i="0" dirty="0">
                <a:solidFill>
                  <a:srgbClr val="000000"/>
                </a:solidFill>
                <a:effectLst/>
                <a:latin typeface="BlinkMacSystemFont"/>
              </a:rPr>
              <a:t> </a:t>
            </a:r>
            <a:r>
              <a:rPr lang="en-US" b="0" i="0" dirty="0" err="1">
                <a:solidFill>
                  <a:srgbClr val="000000"/>
                </a:solidFill>
                <a:effectLst/>
                <a:latin typeface="BlinkMacSystemFont"/>
              </a:rPr>
              <a:t>quan</a:t>
            </a:r>
            <a:r>
              <a:rPr lang="en-US" b="0" i="0" dirty="0">
                <a:solidFill>
                  <a:srgbClr val="000000"/>
                </a:solidFill>
                <a:effectLst/>
                <a:latin typeface="BlinkMacSystemFont"/>
              </a:rPr>
              <a:t> </a:t>
            </a:r>
            <a:r>
              <a:rPr lang="en-US" b="0" i="0" dirty="0" err="1">
                <a:solidFill>
                  <a:srgbClr val="000000"/>
                </a:solidFill>
                <a:effectLst/>
                <a:latin typeface="BlinkMacSystemFont"/>
              </a:rPr>
              <a:t>trọng</a:t>
            </a:r>
            <a:r>
              <a:rPr lang="en-US" b="0" i="0" dirty="0">
                <a:solidFill>
                  <a:srgbClr val="000000"/>
                </a:solidFill>
                <a:effectLst/>
                <a:latin typeface="BlinkMacSystemFont"/>
              </a:rPr>
              <a:t> </a:t>
            </a:r>
            <a:r>
              <a:rPr lang="en-US" b="0" i="0" dirty="0" err="1">
                <a:solidFill>
                  <a:srgbClr val="000000"/>
                </a:solidFill>
                <a:effectLst/>
                <a:latin typeface="BlinkMacSystemFont"/>
              </a:rPr>
              <a:t>trên</a:t>
            </a:r>
            <a:r>
              <a:rPr lang="en-US" b="0" i="0" dirty="0">
                <a:solidFill>
                  <a:srgbClr val="000000"/>
                </a:solidFill>
                <a:effectLst/>
                <a:latin typeface="BlinkMacSystemFont"/>
              </a:rPr>
              <a:t> Internet.</a:t>
            </a:r>
            <a:endParaRPr lang="en-US" dirty="0"/>
          </a:p>
          <a:p>
            <a:r>
              <a:rPr lang="en-US" dirty="0"/>
              <a:t>-  </a:t>
            </a:r>
            <a:r>
              <a:rPr lang="vi-VN" sz="1800" b="0" i="0" dirty="0">
                <a:solidFill>
                  <a:srgbClr val="000000"/>
                </a:solidFill>
                <a:effectLst/>
                <a:latin typeface="+mj-lt"/>
              </a:rPr>
              <a:t>Trong ứng dụng Java Servlet, một Servlet Filter đặc biệt được sử dụng để xử lý bảo mật, nó thường được gọi là Security Filter.</a:t>
            </a:r>
            <a:endParaRPr lang="en-US" sz="1800" b="0" i="0" dirty="0">
              <a:solidFill>
                <a:srgbClr val="000000"/>
              </a:solidFill>
              <a:effectLst/>
              <a:latin typeface="+mj-lt"/>
              <a:cs typeface="Times New Roman" panose="02020603050405020304" pitchFamily="18" charset="0"/>
            </a:endParaRPr>
          </a:p>
          <a:p>
            <a:endParaRPr lang="en-US" dirty="0"/>
          </a:p>
        </p:txBody>
      </p:sp>
    </p:spTree>
    <p:extLst>
      <p:ext uri="{BB962C8B-B14F-4D97-AF65-F5344CB8AC3E}">
        <p14:creationId xmlns:p14="http://schemas.microsoft.com/office/powerpoint/2010/main" val="2260715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F9ABB-C8D8-4317-84FC-9DC8C0A2BF33}"/>
              </a:ext>
            </a:extLst>
          </p:cNvPr>
          <p:cNvSpPr>
            <a:spLocks noGrp="1"/>
          </p:cNvSpPr>
          <p:nvPr>
            <p:ph type="title"/>
          </p:nvPr>
        </p:nvSpPr>
        <p:spPr/>
        <p:txBody>
          <a:bodyPr/>
          <a:lstStyle/>
          <a:p>
            <a:r>
              <a:rPr lang="en-US" dirty="0" err="1"/>
              <a:t>Bảo</a:t>
            </a:r>
            <a:r>
              <a:rPr lang="en-US" dirty="0"/>
              <a:t> </a:t>
            </a:r>
            <a:r>
              <a:rPr lang="en-US" dirty="0" err="1"/>
              <a:t>mật</a:t>
            </a:r>
            <a:r>
              <a:rPr lang="en-US" dirty="0"/>
              <a:t> </a:t>
            </a:r>
            <a:r>
              <a:rPr lang="en-US" dirty="0" err="1"/>
              <a:t>với</a:t>
            </a:r>
            <a:r>
              <a:rPr lang="en-US" dirty="0"/>
              <a:t> Filter</a:t>
            </a:r>
          </a:p>
        </p:txBody>
      </p:sp>
      <p:pic>
        <p:nvPicPr>
          <p:cNvPr id="15" name="Picture 14">
            <a:extLst>
              <a:ext uri="{FF2B5EF4-FFF2-40B4-BE49-F238E27FC236}">
                <a16:creationId xmlns:a16="http://schemas.microsoft.com/office/drawing/2014/main" id="{FC57F9AD-A397-4FBE-B189-C78C46C8C2CD}"/>
              </a:ext>
            </a:extLst>
          </p:cNvPr>
          <p:cNvPicPr>
            <a:picLocks noChangeAspect="1"/>
          </p:cNvPicPr>
          <p:nvPr/>
        </p:nvPicPr>
        <p:blipFill>
          <a:blip r:embed="rId2"/>
          <a:stretch>
            <a:fillRect/>
          </a:stretch>
        </p:blipFill>
        <p:spPr>
          <a:xfrm>
            <a:off x="457200" y="1633381"/>
            <a:ext cx="8076896" cy="1876738"/>
          </a:xfrm>
          <a:prstGeom prst="rect">
            <a:avLst/>
          </a:prstGeom>
        </p:spPr>
      </p:pic>
    </p:spTree>
    <p:extLst>
      <p:ext uri="{BB962C8B-B14F-4D97-AF65-F5344CB8AC3E}">
        <p14:creationId xmlns:p14="http://schemas.microsoft.com/office/powerpoint/2010/main" val="2415754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F355-843A-48DB-B425-98437FDF358B}"/>
              </a:ext>
            </a:extLst>
          </p:cNvPr>
          <p:cNvSpPr>
            <a:spLocks noGrp="1"/>
          </p:cNvSpPr>
          <p:nvPr>
            <p:ph type="title"/>
          </p:nvPr>
        </p:nvSpPr>
        <p:spPr/>
        <p:txBody>
          <a:bodyPr/>
          <a:lstStyle/>
          <a:p>
            <a:r>
              <a:rPr lang="en-US" dirty="0" err="1"/>
              <a:t>Bảo</a:t>
            </a:r>
            <a:r>
              <a:rPr lang="en-US" dirty="0"/>
              <a:t> </a:t>
            </a:r>
            <a:r>
              <a:rPr lang="en-US" dirty="0" err="1"/>
              <a:t>mật</a:t>
            </a:r>
            <a:r>
              <a:rPr lang="en-US" dirty="0"/>
              <a:t> </a:t>
            </a:r>
            <a:r>
              <a:rPr lang="en-US" dirty="0" err="1"/>
              <a:t>với</a:t>
            </a:r>
            <a:r>
              <a:rPr lang="en-US" dirty="0"/>
              <a:t> Filter</a:t>
            </a:r>
          </a:p>
        </p:txBody>
      </p:sp>
      <p:sp>
        <p:nvSpPr>
          <p:cNvPr id="3" name="Content Placeholder 2">
            <a:extLst>
              <a:ext uri="{FF2B5EF4-FFF2-40B4-BE49-F238E27FC236}">
                <a16:creationId xmlns:a16="http://schemas.microsoft.com/office/drawing/2014/main" id="{FF6F4D37-2123-45CB-9777-11E6925E025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17AC989-253A-426F-9CF4-9383F5D1D4B0}"/>
              </a:ext>
            </a:extLst>
          </p:cNvPr>
          <p:cNvPicPr>
            <a:picLocks noChangeAspect="1"/>
          </p:cNvPicPr>
          <p:nvPr/>
        </p:nvPicPr>
        <p:blipFill>
          <a:blip r:embed="rId2"/>
          <a:stretch>
            <a:fillRect/>
          </a:stretch>
        </p:blipFill>
        <p:spPr>
          <a:xfrm>
            <a:off x="601670" y="1396658"/>
            <a:ext cx="7329840" cy="3465667"/>
          </a:xfrm>
          <a:prstGeom prst="rect">
            <a:avLst/>
          </a:prstGeom>
        </p:spPr>
      </p:pic>
    </p:spTree>
    <p:extLst>
      <p:ext uri="{BB962C8B-B14F-4D97-AF65-F5344CB8AC3E}">
        <p14:creationId xmlns:p14="http://schemas.microsoft.com/office/powerpoint/2010/main" val="567828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9244B-C975-4980-A20A-616E26600E2B}"/>
              </a:ext>
            </a:extLst>
          </p:cNvPr>
          <p:cNvSpPr>
            <a:spLocks noGrp="1"/>
          </p:cNvSpPr>
          <p:nvPr>
            <p:ph type="title"/>
          </p:nvPr>
        </p:nvSpPr>
        <p:spPr/>
        <p:txBody>
          <a:bodyPr/>
          <a:lstStyle/>
          <a:p>
            <a:r>
              <a:rPr lang="en-US" dirty="0" err="1"/>
              <a:t>Bảo</a:t>
            </a:r>
            <a:r>
              <a:rPr lang="en-US" dirty="0"/>
              <a:t> </a:t>
            </a:r>
            <a:r>
              <a:rPr lang="en-US" dirty="0" err="1"/>
              <a:t>mật</a:t>
            </a:r>
            <a:r>
              <a:rPr lang="en-US" dirty="0"/>
              <a:t> </a:t>
            </a:r>
            <a:r>
              <a:rPr lang="en-US" dirty="0" err="1"/>
              <a:t>với</a:t>
            </a:r>
            <a:r>
              <a:rPr lang="en-US" dirty="0"/>
              <a:t> Filter</a:t>
            </a:r>
          </a:p>
        </p:txBody>
      </p:sp>
      <p:sp>
        <p:nvSpPr>
          <p:cNvPr id="5" name="TextBox 4">
            <a:extLst>
              <a:ext uri="{FF2B5EF4-FFF2-40B4-BE49-F238E27FC236}">
                <a16:creationId xmlns:a16="http://schemas.microsoft.com/office/drawing/2014/main" id="{06C6E6E2-769B-4BE0-8679-FD40D41DE6DB}"/>
              </a:ext>
            </a:extLst>
          </p:cNvPr>
          <p:cNvSpPr txBox="1"/>
          <p:nvPr/>
        </p:nvSpPr>
        <p:spPr>
          <a:xfrm>
            <a:off x="143555" y="1350110"/>
            <a:ext cx="6719020" cy="369332"/>
          </a:xfrm>
          <a:prstGeom prst="rect">
            <a:avLst/>
          </a:prstGeom>
          <a:noFill/>
        </p:spPr>
        <p:txBody>
          <a:bodyPr wrap="square">
            <a:spAutoFit/>
          </a:bodyPr>
          <a:lstStyle/>
          <a:p>
            <a:r>
              <a:rPr lang="en-US" b="0" i="0" dirty="0" err="1">
                <a:solidFill>
                  <a:srgbClr val="000000"/>
                </a:solidFill>
                <a:effectLst/>
                <a:latin typeface="BlinkMacSystemFont"/>
              </a:rPr>
              <a:t>Trong</a:t>
            </a:r>
            <a:r>
              <a:rPr lang="en-US" b="0" i="0" dirty="0">
                <a:solidFill>
                  <a:srgbClr val="000000"/>
                </a:solidFill>
                <a:effectLst/>
                <a:latin typeface="BlinkMacSystemFont"/>
              </a:rPr>
              <a:t> </a:t>
            </a:r>
            <a:r>
              <a:rPr lang="en-US" b="0" i="0" dirty="0" err="1">
                <a:solidFill>
                  <a:srgbClr val="000000"/>
                </a:solidFill>
                <a:effectLst/>
                <a:latin typeface="BlinkMacSystemFont"/>
              </a:rPr>
              <a:t>bảo</a:t>
            </a:r>
            <a:r>
              <a:rPr lang="en-US" b="0" i="0" dirty="0">
                <a:solidFill>
                  <a:srgbClr val="000000"/>
                </a:solidFill>
                <a:effectLst/>
                <a:latin typeface="BlinkMacSystemFont"/>
              </a:rPr>
              <a:t> </a:t>
            </a:r>
            <a:r>
              <a:rPr lang="en-US" b="0" i="0" dirty="0" err="1">
                <a:solidFill>
                  <a:srgbClr val="000000"/>
                </a:solidFill>
                <a:effectLst/>
                <a:latin typeface="BlinkMacSystemFont"/>
              </a:rPr>
              <a:t>mật</a:t>
            </a:r>
            <a:r>
              <a:rPr lang="en-US" b="0" i="0" dirty="0">
                <a:solidFill>
                  <a:srgbClr val="000000"/>
                </a:solidFill>
                <a:effectLst/>
                <a:latin typeface="BlinkMacSystemFont"/>
              </a:rPr>
              <a:t>, </a:t>
            </a:r>
            <a:r>
              <a:rPr lang="en-US" b="0" i="0" dirty="0" err="1">
                <a:solidFill>
                  <a:srgbClr val="000000"/>
                </a:solidFill>
                <a:effectLst/>
                <a:latin typeface="BlinkMacSystemFont"/>
              </a:rPr>
              <a:t>có</a:t>
            </a:r>
            <a:r>
              <a:rPr lang="en-US" b="0" i="0" dirty="0">
                <a:solidFill>
                  <a:srgbClr val="000000"/>
                </a:solidFill>
                <a:effectLst/>
                <a:latin typeface="BlinkMacSystemFont"/>
              </a:rPr>
              <a:t> 2 </a:t>
            </a:r>
            <a:r>
              <a:rPr lang="en-US" b="0" i="0" dirty="0" err="1">
                <a:solidFill>
                  <a:srgbClr val="000000"/>
                </a:solidFill>
                <a:effectLst/>
                <a:latin typeface="BlinkMacSystemFont"/>
              </a:rPr>
              <a:t>khái</a:t>
            </a:r>
            <a:r>
              <a:rPr lang="en-US" b="0" i="0" dirty="0">
                <a:solidFill>
                  <a:srgbClr val="000000"/>
                </a:solidFill>
                <a:effectLst/>
                <a:latin typeface="BlinkMacSystemFont"/>
              </a:rPr>
              <a:t> </a:t>
            </a:r>
            <a:r>
              <a:rPr lang="en-US" b="0" i="0" dirty="0" err="1">
                <a:solidFill>
                  <a:srgbClr val="000000"/>
                </a:solidFill>
                <a:effectLst/>
                <a:latin typeface="BlinkMacSystemFont"/>
              </a:rPr>
              <a:t>niệm</a:t>
            </a:r>
            <a:r>
              <a:rPr lang="en-US" b="0" i="0" dirty="0">
                <a:solidFill>
                  <a:srgbClr val="000000"/>
                </a:solidFill>
                <a:effectLst/>
                <a:latin typeface="BlinkMacSystemFont"/>
              </a:rPr>
              <a:t> </a:t>
            </a:r>
            <a:r>
              <a:rPr lang="en-US" b="0" i="0" dirty="0" err="1">
                <a:solidFill>
                  <a:srgbClr val="000000"/>
                </a:solidFill>
                <a:effectLst/>
                <a:latin typeface="BlinkMacSystemFont"/>
              </a:rPr>
              <a:t>quan</a:t>
            </a:r>
            <a:r>
              <a:rPr lang="en-US" b="0" i="0" dirty="0">
                <a:solidFill>
                  <a:srgbClr val="000000"/>
                </a:solidFill>
                <a:effectLst/>
                <a:latin typeface="BlinkMacSystemFont"/>
              </a:rPr>
              <a:t> </a:t>
            </a:r>
            <a:r>
              <a:rPr lang="en-US" b="0" i="0" dirty="0" err="1">
                <a:solidFill>
                  <a:srgbClr val="000000"/>
                </a:solidFill>
                <a:effectLst/>
                <a:latin typeface="BlinkMacSystemFont"/>
              </a:rPr>
              <a:t>trọng</a:t>
            </a:r>
            <a:r>
              <a:rPr lang="en-US" b="0" i="0" dirty="0">
                <a:solidFill>
                  <a:srgbClr val="000000"/>
                </a:solidFill>
                <a:effectLst/>
                <a:latin typeface="BlinkMacSystemFont"/>
              </a:rPr>
              <a:t> </a:t>
            </a:r>
            <a:r>
              <a:rPr lang="en-US" b="0" i="0" dirty="0" err="1">
                <a:solidFill>
                  <a:srgbClr val="000000"/>
                </a:solidFill>
                <a:effectLst/>
                <a:latin typeface="BlinkMacSystemFont"/>
              </a:rPr>
              <a:t>là</a:t>
            </a:r>
            <a:r>
              <a:rPr lang="en-US" b="0" i="0" dirty="0">
                <a:solidFill>
                  <a:srgbClr val="000000"/>
                </a:solidFill>
                <a:effectLst/>
                <a:latin typeface="BlinkMacSystemFont"/>
              </a:rPr>
              <a:t> Principal </a:t>
            </a:r>
            <a:r>
              <a:rPr lang="en-US" b="0" i="0" dirty="0" err="1">
                <a:solidFill>
                  <a:srgbClr val="000000"/>
                </a:solidFill>
                <a:effectLst/>
                <a:latin typeface="BlinkMacSystemFont"/>
              </a:rPr>
              <a:t>và</a:t>
            </a:r>
            <a:r>
              <a:rPr lang="en-US" b="0" i="0" dirty="0">
                <a:solidFill>
                  <a:srgbClr val="000000"/>
                </a:solidFill>
                <a:effectLst/>
                <a:latin typeface="BlinkMacSystemFont"/>
              </a:rPr>
              <a:t> Role.</a:t>
            </a:r>
            <a:endParaRPr lang="en-US" dirty="0"/>
          </a:p>
        </p:txBody>
      </p:sp>
      <p:sp>
        <p:nvSpPr>
          <p:cNvPr id="7" name="TextBox 6">
            <a:extLst>
              <a:ext uri="{FF2B5EF4-FFF2-40B4-BE49-F238E27FC236}">
                <a16:creationId xmlns:a16="http://schemas.microsoft.com/office/drawing/2014/main" id="{B382A983-5EDF-466B-A611-8DA5992C084B}"/>
              </a:ext>
            </a:extLst>
          </p:cNvPr>
          <p:cNvSpPr txBox="1"/>
          <p:nvPr/>
        </p:nvSpPr>
        <p:spPr>
          <a:xfrm>
            <a:off x="186270" y="2024853"/>
            <a:ext cx="7439829" cy="369332"/>
          </a:xfrm>
          <a:prstGeom prst="rect">
            <a:avLst/>
          </a:prstGeom>
          <a:noFill/>
        </p:spPr>
        <p:txBody>
          <a:bodyPr wrap="square">
            <a:spAutoFit/>
          </a:bodyPr>
          <a:lstStyle/>
          <a:p>
            <a:pPr marL="285750" indent="-285750">
              <a:buFontTx/>
              <a:buChar char="-"/>
            </a:pPr>
            <a:r>
              <a:rPr lang="en-US" b="0" i="0" dirty="0">
                <a:solidFill>
                  <a:srgbClr val="000000"/>
                </a:solidFill>
                <a:effectLst/>
                <a:latin typeface="BlinkMacSystemFont"/>
              </a:rPr>
              <a:t>Role (</a:t>
            </a:r>
            <a:r>
              <a:rPr lang="en-US" b="0" i="0" dirty="0" err="1">
                <a:solidFill>
                  <a:srgbClr val="000000"/>
                </a:solidFill>
                <a:effectLst/>
                <a:latin typeface="BlinkMacSystemFont"/>
              </a:rPr>
              <a:t>Vai</a:t>
            </a:r>
            <a:r>
              <a:rPr lang="en-US" b="0" i="0" dirty="0">
                <a:solidFill>
                  <a:srgbClr val="000000"/>
                </a:solidFill>
                <a:effectLst/>
                <a:latin typeface="BlinkMacSystemFont"/>
              </a:rPr>
              <a:t> </a:t>
            </a:r>
            <a:r>
              <a:rPr lang="en-US" b="0" i="0" dirty="0" err="1">
                <a:solidFill>
                  <a:srgbClr val="000000"/>
                </a:solidFill>
                <a:effectLst/>
                <a:latin typeface="BlinkMacSystemFont"/>
              </a:rPr>
              <a:t>trò</a:t>
            </a:r>
            <a:r>
              <a:rPr lang="en-US" b="0" i="0" dirty="0">
                <a:solidFill>
                  <a:srgbClr val="000000"/>
                </a:solidFill>
                <a:effectLst/>
                <a:latin typeface="BlinkMacSystemFont"/>
              </a:rPr>
              <a:t>) </a:t>
            </a:r>
            <a:r>
              <a:rPr lang="en-US" b="0" i="0" dirty="0" err="1">
                <a:solidFill>
                  <a:srgbClr val="000000"/>
                </a:solidFill>
                <a:effectLst/>
                <a:latin typeface="BlinkMacSystemFont"/>
              </a:rPr>
              <a:t>là</a:t>
            </a:r>
            <a:r>
              <a:rPr lang="en-US" b="0" i="0" dirty="0">
                <a:solidFill>
                  <a:srgbClr val="000000"/>
                </a:solidFill>
                <a:effectLst/>
                <a:latin typeface="BlinkMacSystemFont"/>
              </a:rPr>
              <a:t> </a:t>
            </a:r>
            <a:r>
              <a:rPr lang="en-US" b="0" i="0" dirty="0" err="1">
                <a:solidFill>
                  <a:srgbClr val="000000"/>
                </a:solidFill>
                <a:effectLst/>
                <a:latin typeface="BlinkMacSystemFont"/>
              </a:rPr>
              <a:t>một</a:t>
            </a:r>
            <a:r>
              <a:rPr lang="en-US" b="0" i="0" dirty="0">
                <a:solidFill>
                  <a:srgbClr val="000000"/>
                </a:solidFill>
                <a:effectLst/>
                <a:latin typeface="BlinkMacSystemFont"/>
              </a:rPr>
              <a:t> </a:t>
            </a:r>
            <a:r>
              <a:rPr lang="en-US" b="0" i="0" dirty="0" err="1">
                <a:solidFill>
                  <a:srgbClr val="000000"/>
                </a:solidFill>
                <a:effectLst/>
                <a:latin typeface="BlinkMacSystemFont"/>
              </a:rPr>
              <a:t>tập</a:t>
            </a:r>
            <a:r>
              <a:rPr lang="en-US" b="0" i="0" dirty="0">
                <a:solidFill>
                  <a:srgbClr val="000000"/>
                </a:solidFill>
                <a:effectLst/>
                <a:latin typeface="BlinkMacSystemFont"/>
              </a:rPr>
              <a:t> </a:t>
            </a:r>
            <a:r>
              <a:rPr lang="en-US" b="0" i="0" dirty="0" err="1">
                <a:solidFill>
                  <a:srgbClr val="000000"/>
                </a:solidFill>
                <a:effectLst/>
                <a:latin typeface="BlinkMacSystemFont"/>
              </a:rPr>
              <a:t>hợp</a:t>
            </a:r>
            <a:r>
              <a:rPr lang="en-US" b="0" i="0" dirty="0">
                <a:solidFill>
                  <a:srgbClr val="000000"/>
                </a:solidFill>
                <a:effectLst/>
                <a:latin typeface="BlinkMacSystemFont"/>
              </a:rPr>
              <a:t> </a:t>
            </a:r>
            <a:r>
              <a:rPr lang="en-US" b="0" i="0" dirty="0" err="1">
                <a:solidFill>
                  <a:srgbClr val="000000"/>
                </a:solidFill>
                <a:effectLst/>
                <a:latin typeface="BlinkMacSystemFont"/>
              </a:rPr>
              <a:t>các</a:t>
            </a:r>
            <a:r>
              <a:rPr lang="en-US" b="0" i="0" dirty="0">
                <a:solidFill>
                  <a:srgbClr val="000000"/>
                </a:solidFill>
                <a:effectLst/>
                <a:latin typeface="BlinkMacSystemFont"/>
              </a:rPr>
              <a:t> </a:t>
            </a:r>
            <a:r>
              <a:rPr lang="en-US" b="0" i="0" dirty="0" err="1">
                <a:solidFill>
                  <a:srgbClr val="000000"/>
                </a:solidFill>
                <a:effectLst/>
                <a:latin typeface="BlinkMacSystemFont"/>
              </a:rPr>
              <a:t>quyền</a:t>
            </a:r>
            <a:r>
              <a:rPr lang="en-US" b="0" i="0" dirty="0">
                <a:solidFill>
                  <a:srgbClr val="000000"/>
                </a:solidFill>
                <a:effectLst/>
                <a:latin typeface="BlinkMacSystemFont"/>
              </a:rPr>
              <a:t> (permission) </a:t>
            </a:r>
            <a:r>
              <a:rPr lang="en-US" b="0" i="0" dirty="0" err="1">
                <a:solidFill>
                  <a:srgbClr val="000000"/>
                </a:solidFill>
                <a:effectLst/>
                <a:latin typeface="BlinkMacSystemFont"/>
              </a:rPr>
              <a:t>đối</a:t>
            </a:r>
            <a:r>
              <a:rPr lang="en-US" b="0" i="0" dirty="0">
                <a:solidFill>
                  <a:srgbClr val="000000"/>
                </a:solidFill>
                <a:effectLst/>
                <a:latin typeface="BlinkMacSystemFont"/>
              </a:rPr>
              <a:t> </a:t>
            </a:r>
            <a:r>
              <a:rPr lang="en-US" b="0" i="0" dirty="0" err="1">
                <a:solidFill>
                  <a:srgbClr val="000000"/>
                </a:solidFill>
                <a:effectLst/>
                <a:latin typeface="BlinkMacSystemFont"/>
              </a:rPr>
              <a:t>với</a:t>
            </a:r>
            <a:r>
              <a:rPr lang="en-US" b="0" i="0" dirty="0">
                <a:solidFill>
                  <a:srgbClr val="000000"/>
                </a:solidFill>
                <a:effectLst/>
                <a:latin typeface="BlinkMacSystemFont"/>
              </a:rPr>
              <a:t> </a:t>
            </a:r>
            <a:r>
              <a:rPr lang="en-US" b="0" i="0" dirty="0" err="1">
                <a:solidFill>
                  <a:srgbClr val="000000"/>
                </a:solidFill>
                <a:effectLst/>
                <a:latin typeface="BlinkMacSystemFont"/>
              </a:rPr>
              <a:t>một</a:t>
            </a:r>
            <a:r>
              <a:rPr lang="en-US" b="0" i="0" dirty="0">
                <a:solidFill>
                  <a:srgbClr val="000000"/>
                </a:solidFill>
                <a:effectLst/>
                <a:latin typeface="BlinkMacSystemFont"/>
              </a:rPr>
              <a:t> </a:t>
            </a:r>
            <a:r>
              <a:rPr lang="en-US" b="0" i="0" dirty="0" err="1">
                <a:solidFill>
                  <a:srgbClr val="000000"/>
                </a:solidFill>
                <a:effectLst/>
                <a:latin typeface="BlinkMacSystemFont"/>
              </a:rPr>
              <a:t>ứng</a:t>
            </a:r>
            <a:r>
              <a:rPr lang="en-US" b="0" i="0" dirty="0">
                <a:solidFill>
                  <a:srgbClr val="000000"/>
                </a:solidFill>
                <a:effectLst/>
                <a:latin typeface="BlinkMacSystemFont"/>
              </a:rPr>
              <a:t> </a:t>
            </a:r>
            <a:r>
              <a:rPr lang="en-US" b="0" i="0" dirty="0" err="1">
                <a:solidFill>
                  <a:srgbClr val="000000"/>
                </a:solidFill>
                <a:effectLst/>
                <a:latin typeface="BlinkMacSystemFont"/>
              </a:rPr>
              <a:t>dụng</a:t>
            </a:r>
            <a:r>
              <a:rPr lang="en-US" b="0" i="0" dirty="0">
                <a:solidFill>
                  <a:srgbClr val="000000"/>
                </a:solidFill>
                <a:effectLst/>
                <a:latin typeface="BlinkMacSystemFont"/>
              </a:rPr>
              <a:t>.</a:t>
            </a:r>
          </a:p>
        </p:txBody>
      </p:sp>
      <p:sp>
        <p:nvSpPr>
          <p:cNvPr id="9" name="TextBox 8">
            <a:extLst>
              <a:ext uri="{FF2B5EF4-FFF2-40B4-BE49-F238E27FC236}">
                <a16:creationId xmlns:a16="http://schemas.microsoft.com/office/drawing/2014/main" id="{4BFFC650-3CA6-4C25-9C16-0D0DBADD7CC0}"/>
              </a:ext>
            </a:extLst>
          </p:cNvPr>
          <p:cNvSpPr txBox="1"/>
          <p:nvPr/>
        </p:nvSpPr>
        <p:spPr>
          <a:xfrm>
            <a:off x="186270" y="2571750"/>
            <a:ext cx="8246070" cy="1477328"/>
          </a:xfrm>
          <a:prstGeom prst="rect">
            <a:avLst/>
          </a:prstGeom>
          <a:noFill/>
        </p:spPr>
        <p:txBody>
          <a:bodyPr wrap="square">
            <a:spAutoFit/>
          </a:bodyPr>
          <a:lstStyle/>
          <a:p>
            <a:pPr marL="285750" indent="-285750">
              <a:buFontTx/>
              <a:buChar char="-"/>
            </a:pPr>
            <a:r>
              <a:rPr lang="vi-VN" b="0" i="0" dirty="0">
                <a:solidFill>
                  <a:srgbClr val="000000"/>
                </a:solidFill>
                <a:effectLst/>
                <a:latin typeface="BlinkMacSystemFont"/>
              </a:rPr>
              <a:t>Principal có thể tạm hiểu là một "Chủ thể" sau khi đã đăng nhập vào một hệ thống, họ có quyền làm điều gì đó trong hệ thống. Một "Chủ thể" có thể có một hoặc nhiều vai trò. Điều này phụ thuộc vào sự phân quyền của ứng dụng cho mỗi tài khoản người dùng khác nhau.</a:t>
            </a:r>
            <a:endParaRPr lang="en-US" b="0" i="0" dirty="0">
              <a:solidFill>
                <a:srgbClr val="000000"/>
              </a:solidFill>
              <a:effectLst/>
              <a:latin typeface="BlinkMacSystemFont"/>
            </a:endParaRPr>
          </a:p>
          <a:p>
            <a:r>
              <a:rPr lang="en-US" dirty="0">
                <a:solidFill>
                  <a:srgbClr val="000000"/>
                </a:solidFill>
                <a:latin typeface="BlinkMacSystemFont"/>
              </a:rPr>
              <a:t>     </a:t>
            </a:r>
            <a:endParaRPr lang="en-US" dirty="0"/>
          </a:p>
        </p:txBody>
      </p:sp>
    </p:spTree>
    <p:extLst>
      <p:ext uri="{BB962C8B-B14F-4D97-AF65-F5344CB8AC3E}">
        <p14:creationId xmlns:p14="http://schemas.microsoft.com/office/powerpoint/2010/main" val="765344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259D9-30EE-4131-A742-C47166E7955B}"/>
              </a:ext>
            </a:extLst>
          </p:cNvPr>
          <p:cNvSpPr>
            <a:spLocks noGrp="1"/>
          </p:cNvSpPr>
          <p:nvPr>
            <p:ph type="title"/>
          </p:nvPr>
        </p:nvSpPr>
        <p:spPr/>
        <p:txBody>
          <a:bodyPr/>
          <a:lstStyle/>
          <a:p>
            <a:r>
              <a:rPr lang="en-US" dirty="0" err="1"/>
              <a:t>Bảo</a:t>
            </a:r>
            <a:r>
              <a:rPr lang="en-US" dirty="0"/>
              <a:t> </a:t>
            </a:r>
            <a:r>
              <a:rPr lang="en-US" dirty="0" err="1"/>
              <a:t>mật</a:t>
            </a:r>
            <a:r>
              <a:rPr lang="en-US" dirty="0"/>
              <a:t> </a:t>
            </a:r>
            <a:r>
              <a:rPr lang="en-US" dirty="0" err="1"/>
              <a:t>với</a:t>
            </a:r>
            <a:r>
              <a:rPr lang="en-US" dirty="0"/>
              <a:t> Filter</a:t>
            </a:r>
          </a:p>
        </p:txBody>
      </p:sp>
      <p:pic>
        <p:nvPicPr>
          <p:cNvPr id="5" name="Content Placeholder 4">
            <a:extLst>
              <a:ext uri="{FF2B5EF4-FFF2-40B4-BE49-F238E27FC236}">
                <a16:creationId xmlns:a16="http://schemas.microsoft.com/office/drawing/2014/main" id="{2A0BE6B7-9B8C-4D59-8875-C77E3F16B5B2}"/>
              </a:ext>
            </a:extLst>
          </p:cNvPr>
          <p:cNvPicPr>
            <a:picLocks noGrp="1" noChangeAspect="1"/>
          </p:cNvPicPr>
          <p:nvPr>
            <p:ph idx="1"/>
          </p:nvPr>
        </p:nvPicPr>
        <p:blipFill>
          <a:blip r:embed="rId2"/>
          <a:stretch>
            <a:fillRect/>
          </a:stretch>
        </p:blipFill>
        <p:spPr>
          <a:xfrm>
            <a:off x="907080" y="1960930"/>
            <a:ext cx="7329840" cy="2806332"/>
          </a:xfrm>
        </p:spPr>
      </p:pic>
    </p:spTree>
    <p:extLst>
      <p:ext uri="{BB962C8B-B14F-4D97-AF65-F5344CB8AC3E}">
        <p14:creationId xmlns:p14="http://schemas.microsoft.com/office/powerpoint/2010/main" val="1067271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618C6-3774-43CC-8A73-DE738CA08502}"/>
              </a:ext>
            </a:extLst>
          </p:cNvPr>
          <p:cNvSpPr>
            <a:spLocks noGrp="1"/>
          </p:cNvSpPr>
          <p:nvPr>
            <p:ph type="title"/>
          </p:nvPr>
        </p:nvSpPr>
        <p:spPr/>
        <p:txBody>
          <a:bodyPr/>
          <a:lstStyle/>
          <a:p>
            <a:r>
              <a:rPr lang="en-US" dirty="0" err="1"/>
              <a:t>Bảo</a:t>
            </a:r>
            <a:r>
              <a:rPr lang="en-US" dirty="0"/>
              <a:t> </a:t>
            </a:r>
            <a:r>
              <a:rPr lang="en-US" dirty="0" err="1"/>
              <a:t>mật</a:t>
            </a:r>
            <a:r>
              <a:rPr lang="en-US" dirty="0"/>
              <a:t> </a:t>
            </a:r>
            <a:r>
              <a:rPr lang="en-US" dirty="0" err="1"/>
              <a:t>với</a:t>
            </a:r>
            <a:r>
              <a:rPr lang="en-US" dirty="0"/>
              <a:t> Filter</a:t>
            </a:r>
          </a:p>
        </p:txBody>
      </p:sp>
      <p:pic>
        <p:nvPicPr>
          <p:cNvPr id="4" name="Content Placeholder 3">
            <a:extLst>
              <a:ext uri="{FF2B5EF4-FFF2-40B4-BE49-F238E27FC236}">
                <a16:creationId xmlns:a16="http://schemas.microsoft.com/office/drawing/2014/main" id="{E81127FD-B78C-4823-A6C1-A73A5EF0EB43}"/>
              </a:ext>
            </a:extLst>
          </p:cNvPr>
          <p:cNvPicPr>
            <a:picLocks noGrp="1" noChangeAspect="1"/>
          </p:cNvPicPr>
          <p:nvPr>
            <p:ph idx="1"/>
          </p:nvPr>
        </p:nvPicPr>
        <p:blipFill>
          <a:blip r:embed="rId2"/>
          <a:stretch>
            <a:fillRect/>
          </a:stretch>
        </p:blipFill>
        <p:spPr>
          <a:xfrm>
            <a:off x="601670" y="1349375"/>
            <a:ext cx="7940660" cy="3417888"/>
          </a:xfrm>
          <a:prstGeom prst="rect">
            <a:avLst/>
          </a:prstGeom>
        </p:spPr>
      </p:pic>
    </p:spTree>
    <p:extLst>
      <p:ext uri="{BB962C8B-B14F-4D97-AF65-F5344CB8AC3E}">
        <p14:creationId xmlns:p14="http://schemas.microsoft.com/office/powerpoint/2010/main" val="237843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3AD08-A01C-45D6-88F2-281722E747CD}"/>
              </a:ext>
            </a:extLst>
          </p:cNvPr>
          <p:cNvSpPr>
            <a:spLocks noGrp="1"/>
          </p:cNvSpPr>
          <p:nvPr>
            <p:ph type="title"/>
          </p:nvPr>
        </p:nvSpPr>
        <p:spPr/>
        <p:txBody>
          <a:bodyPr/>
          <a:lstStyle/>
          <a:p>
            <a:r>
              <a:rPr lang="en-US" b="1" dirty="0" err="1">
                <a:solidFill>
                  <a:schemeClr val="tx1"/>
                </a:solidFill>
                <a:latin typeface="Times New Roman" panose="02020603050405020304" pitchFamily="18" charset="0"/>
                <a:cs typeface="Times New Roman" panose="02020603050405020304" pitchFamily="18" charset="0"/>
              </a:rPr>
              <a:t>Ví</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dụ</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E3B7873-D73A-4EAD-B80D-E6B259003911}"/>
              </a:ext>
            </a:extLst>
          </p:cNvPr>
          <p:cNvSpPr>
            <a:spLocks noGrp="1"/>
          </p:cNvSpPr>
          <p:nvPr>
            <p:ph idx="1"/>
          </p:nvPr>
        </p:nvSpPr>
        <p:spPr>
          <a:xfrm>
            <a:off x="2892245" y="3335274"/>
            <a:ext cx="5802790" cy="1431987"/>
          </a:xfrm>
        </p:spPr>
        <p:txBody>
          <a:bodyPr/>
          <a:lstStyle/>
          <a:p>
            <a:endParaRPr lang="en-US" dirty="0"/>
          </a:p>
        </p:txBody>
      </p:sp>
      <p:pic>
        <p:nvPicPr>
          <p:cNvPr id="8" name="Picture 7">
            <a:extLst>
              <a:ext uri="{FF2B5EF4-FFF2-40B4-BE49-F238E27FC236}">
                <a16:creationId xmlns:a16="http://schemas.microsoft.com/office/drawing/2014/main" id="{5513952C-93BA-4B19-A093-25A392AABE0B}"/>
              </a:ext>
            </a:extLst>
          </p:cNvPr>
          <p:cNvPicPr>
            <a:picLocks noChangeAspect="1"/>
          </p:cNvPicPr>
          <p:nvPr/>
        </p:nvPicPr>
        <p:blipFill>
          <a:blip r:embed="rId2"/>
          <a:stretch>
            <a:fillRect/>
          </a:stretch>
        </p:blipFill>
        <p:spPr>
          <a:xfrm>
            <a:off x="427889" y="1318008"/>
            <a:ext cx="4266589" cy="2733259"/>
          </a:xfrm>
          <a:prstGeom prst="rect">
            <a:avLst/>
          </a:prstGeom>
        </p:spPr>
      </p:pic>
      <p:pic>
        <p:nvPicPr>
          <p:cNvPr id="5" name="Picture 4">
            <a:extLst>
              <a:ext uri="{FF2B5EF4-FFF2-40B4-BE49-F238E27FC236}">
                <a16:creationId xmlns:a16="http://schemas.microsoft.com/office/drawing/2014/main" id="{B92DE69D-74DE-41C2-BEBF-AA585EEEB88B}"/>
              </a:ext>
            </a:extLst>
          </p:cNvPr>
          <p:cNvPicPr>
            <a:picLocks noChangeAspect="1"/>
          </p:cNvPicPr>
          <p:nvPr/>
        </p:nvPicPr>
        <p:blipFill>
          <a:blip r:embed="rId3"/>
          <a:stretch>
            <a:fillRect/>
          </a:stretch>
        </p:blipFill>
        <p:spPr>
          <a:xfrm>
            <a:off x="5058587" y="2380851"/>
            <a:ext cx="4085414" cy="2369495"/>
          </a:xfrm>
          <a:prstGeom prst="rect">
            <a:avLst/>
          </a:prstGeom>
        </p:spPr>
      </p:pic>
    </p:spTree>
    <p:extLst>
      <p:ext uri="{BB962C8B-B14F-4D97-AF65-F5344CB8AC3E}">
        <p14:creationId xmlns:p14="http://schemas.microsoft.com/office/powerpoint/2010/main" val="13650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solidFill>
                  <a:schemeClr val="tx1"/>
                </a:solidFill>
                <a:latin typeface="Times New Roman" panose="02020603050405020304" pitchFamily="18" charset="0"/>
                <a:cs typeface="Times New Roman" panose="02020603050405020304" pitchFamily="18" charset="0"/>
              </a:rPr>
              <a:t>Giới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thiệu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ServerletFilter</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7500" lnSpcReduction="20000"/>
          </a:bodyPr>
          <a:lstStyle/>
          <a:p>
            <a:pPr marL="0" indent="0" algn="just">
              <a:buNone/>
            </a:pPr>
            <a:r>
              <a:rPr lang="vi-VN" b="0" i="0" dirty="0">
                <a:solidFill>
                  <a:srgbClr val="000000"/>
                </a:solidFill>
                <a:effectLst/>
                <a:latin typeface="+mj-lt"/>
              </a:rPr>
              <a:t>Servlet Filter là các lớp trong Java có thể được sử dụng trong lập trình Servlet cho các mục đích sau:</a:t>
            </a:r>
          </a:p>
          <a:p>
            <a:pPr algn="just">
              <a:buFont typeface="Arial" panose="020B0604020202020204" pitchFamily="34" charset="0"/>
              <a:buChar char="•"/>
            </a:pPr>
            <a:r>
              <a:rPr lang="vi-VN" b="0" i="0" dirty="0">
                <a:solidFill>
                  <a:srgbClr val="000000"/>
                </a:solidFill>
                <a:effectLst/>
                <a:latin typeface="+mj-lt"/>
              </a:rPr>
              <a:t>Để chặn các yêu cầu từ một Client trước khi chúng truy cập một nguồn tại backend</a:t>
            </a:r>
            <a:r>
              <a:rPr lang="en-US" b="0" i="0">
                <a:solidFill>
                  <a:srgbClr val="000000"/>
                </a:solidFill>
                <a:effectLst/>
                <a:latin typeface="+mj-lt"/>
              </a:rPr>
              <a:t> </a:t>
            </a:r>
            <a:r>
              <a:rPr lang="en-US">
                <a:solidFill>
                  <a:srgbClr val="000000"/>
                </a:solidFill>
                <a:latin typeface="+mj-lt"/>
              </a:rPr>
              <a:t>.</a:t>
            </a:r>
            <a:endParaRPr lang="vi-VN" b="0" i="0" dirty="0">
              <a:solidFill>
                <a:srgbClr val="000000"/>
              </a:solidFill>
              <a:effectLst/>
              <a:latin typeface="+mj-lt"/>
            </a:endParaRPr>
          </a:p>
          <a:p>
            <a:pPr algn="just">
              <a:buFont typeface="Arial" panose="020B0604020202020204" pitchFamily="34" charset="0"/>
              <a:buChar char="•"/>
            </a:pPr>
            <a:r>
              <a:rPr lang="vi-VN" b="0" i="0" dirty="0">
                <a:solidFill>
                  <a:srgbClr val="000000"/>
                </a:solidFill>
                <a:effectLst/>
                <a:latin typeface="+mj-lt"/>
              </a:rPr>
              <a:t>Để thao tác các phản hồi từ Server trước khi chúng được gửi trở lại tới Client.</a:t>
            </a:r>
            <a:endParaRPr lang="en-US" b="0" i="0" dirty="0">
              <a:solidFill>
                <a:srgbClr val="000000"/>
              </a:solidFill>
              <a:effectLst/>
              <a:latin typeface="+mj-lt"/>
            </a:endParaRPr>
          </a:p>
          <a:p>
            <a:pPr algn="just">
              <a:buFont typeface="Arial" panose="020B0604020202020204" pitchFamily="34" charset="0"/>
              <a:buChar char="•"/>
            </a:pPr>
            <a:r>
              <a:rPr lang="vi-VN" b="0" i="0" dirty="0">
                <a:solidFill>
                  <a:srgbClr val="000000"/>
                </a:solidFill>
                <a:effectLst/>
                <a:latin typeface="+mj-lt"/>
              </a:rPr>
              <a:t>Các Filter được triển khai trong </a:t>
            </a:r>
            <a:r>
              <a:rPr lang="vi-VN" b="1" i="0" dirty="0">
                <a:solidFill>
                  <a:srgbClr val="000000"/>
                </a:solidFill>
                <a:effectLst/>
                <a:latin typeface="+mj-lt"/>
              </a:rPr>
              <a:t>web.xml</a:t>
            </a:r>
            <a:r>
              <a:rPr lang="vi-VN" b="0" i="0" dirty="0">
                <a:solidFill>
                  <a:srgbClr val="000000"/>
                </a:solidFill>
                <a:effectLst/>
                <a:latin typeface="+mj-lt"/>
              </a:rPr>
              <a:t> file và sau đó map tới hoặc các tên Servlet hoặc các URL pattern</a:t>
            </a:r>
            <a:endParaRPr lang="en-US" b="0" i="0" dirty="0">
              <a:solidFill>
                <a:srgbClr val="000000"/>
              </a:solidFill>
              <a:effectLst/>
              <a:latin typeface="+mj-lt"/>
            </a:endParaRPr>
          </a:p>
          <a:p>
            <a:pPr algn="just">
              <a:buFont typeface="Arial" panose="020B0604020202020204" pitchFamily="34" charset="0"/>
              <a:buChar char="•"/>
            </a:pPr>
            <a:r>
              <a:rPr lang="vi-VN" b="0" i="0" dirty="0">
                <a:solidFill>
                  <a:srgbClr val="000000"/>
                </a:solidFill>
                <a:effectLst/>
                <a:latin typeface="+mj-lt"/>
              </a:rPr>
              <a:t>Trong thực tế Filter có thể sử dụng để mã hóa (encoding) trang web. Ví dụ như sét đặt mã hóa UTF-8 cho trang. Mở và đóng kết nối tới Database và chuẩn bị giao dịch JDBC (JDBC Transaction).</a:t>
            </a:r>
          </a:p>
          <a:p>
            <a:endParaRPr lang="en-US" dirty="0"/>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6C27DE9-FC1A-4A71-9732-688A5362719F}"/>
              </a:ext>
            </a:extLst>
          </p:cNvPr>
          <p:cNvSpPr txBox="1"/>
          <p:nvPr/>
        </p:nvSpPr>
        <p:spPr>
          <a:xfrm>
            <a:off x="1823310" y="1197405"/>
            <a:ext cx="5344675" cy="2062103"/>
          </a:xfrm>
          <a:prstGeom prst="rect">
            <a:avLst/>
          </a:prstGeom>
          <a:noFill/>
        </p:spPr>
        <p:txBody>
          <a:bodyPr wrap="square" rtlCol="0">
            <a:spAutoFit/>
          </a:bodyPr>
          <a:lstStyle/>
          <a:p>
            <a:pPr algn="ctr"/>
            <a:r>
              <a:rPr lang="en-US" sz="32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CẢM ƠN CÁC BẠN ĐÃ LẮNG NGHE BÀI THUYẾT TRÌNH CỦA NHÓM 10</a:t>
            </a:r>
          </a:p>
          <a:p>
            <a:endParaRPr lang="en-US" sz="3200" b="1" dirty="0">
              <a:solidFill>
                <a:srgbClr val="00B050"/>
              </a:solidFill>
              <a:effectLst>
                <a:outerShdw blurRad="38100" dist="38100" dir="2700000" algn="tl">
                  <a:srgbClr val="000000">
                    <a:alpha val="43137"/>
                  </a:srgbClr>
                </a:outerShdw>
              </a:effectLst>
            </a:endParaRPr>
          </a:p>
        </p:txBody>
      </p:sp>
      <p:sp>
        <p:nvSpPr>
          <p:cNvPr id="2" name="TextBox 1">
            <a:extLst>
              <a:ext uri="{FF2B5EF4-FFF2-40B4-BE49-F238E27FC236}">
                <a16:creationId xmlns:a16="http://schemas.microsoft.com/office/drawing/2014/main" id="{2D573569-2200-47F4-A886-EF3D3585C2F1}"/>
              </a:ext>
            </a:extLst>
          </p:cNvPr>
          <p:cNvSpPr txBox="1"/>
          <p:nvPr/>
        </p:nvSpPr>
        <p:spPr>
          <a:xfrm>
            <a:off x="1517900" y="3335274"/>
            <a:ext cx="7177135" cy="646331"/>
          </a:xfrm>
          <a:prstGeom prst="rect">
            <a:avLst/>
          </a:prstGeom>
          <a:noFill/>
        </p:spPr>
        <p:txBody>
          <a:bodyPr wrap="square" rtlCol="0">
            <a:spAutoFit/>
          </a:bodyPr>
          <a:lstStyle/>
          <a:p>
            <a:r>
              <a:rPr lang="en-US" dirty="0" err="1"/>
              <a:t>Nguồn</a:t>
            </a:r>
            <a:r>
              <a:rPr lang="en-US" dirty="0"/>
              <a:t> : </a:t>
            </a:r>
            <a:r>
              <a:rPr lang="vi-VN" dirty="0">
                <a:hlinkClick r:id="rId3"/>
              </a:rPr>
              <a:t>Hướng dẫn và ví dụ Java Servlet Filter (openplanning.net)</a:t>
            </a:r>
            <a:endParaRPr lang="en-US" dirty="0"/>
          </a:p>
          <a:p>
            <a:r>
              <a:rPr lang="en-US" dirty="0"/>
              <a:t> </a:t>
            </a:r>
          </a:p>
        </p:txBody>
      </p:sp>
    </p:spTree>
    <p:extLst>
      <p:ext uri="{BB962C8B-B14F-4D97-AF65-F5344CB8AC3E}">
        <p14:creationId xmlns:p14="http://schemas.microsoft.com/office/powerpoint/2010/main" val="109100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arn(inVertical)">
                                      <p:cBhvr>
                                        <p:cTn id="1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3435F-DB71-44D9-BE1C-CDFEB5A5EEBF}"/>
              </a:ext>
            </a:extLst>
          </p:cNvPr>
          <p:cNvSpPr>
            <a:spLocks noGrp="1"/>
          </p:cNvSpPr>
          <p:nvPr>
            <p:ph type="title"/>
          </p:nvPr>
        </p:nvSpPr>
        <p:spPr/>
        <p:txBody>
          <a:bodyPr/>
          <a:lstStyle/>
          <a:p>
            <a:r>
              <a:rPr lang="en-US" dirty="0" err="1">
                <a:solidFill>
                  <a:schemeClr val="tx1"/>
                </a:solidFill>
                <a:latin typeface="Times New Roman" panose="02020603050405020304" pitchFamily="18" charset="0"/>
                <a:cs typeface="Times New Roman" panose="02020603050405020304" pitchFamily="18" charset="0"/>
              </a:rPr>
              <a:t>Kiến</a:t>
            </a:r>
            <a:r>
              <a:rPr lang="en-US" dirty="0"/>
              <a:t> </a:t>
            </a:r>
            <a:r>
              <a:rPr lang="en-US" dirty="0" err="1">
                <a:solidFill>
                  <a:schemeClr val="tx1"/>
                </a:solidFill>
              </a:rPr>
              <a:t>Trúc</a:t>
            </a:r>
            <a:r>
              <a:rPr lang="en-US" dirty="0"/>
              <a:t> </a:t>
            </a:r>
            <a:r>
              <a:rPr lang="en-US" dirty="0">
                <a:solidFill>
                  <a:schemeClr val="tx1"/>
                </a:solidFill>
              </a:rPr>
              <a:t>Filter</a:t>
            </a:r>
          </a:p>
        </p:txBody>
      </p:sp>
      <p:pic>
        <p:nvPicPr>
          <p:cNvPr id="5" name="Content Placeholder 4">
            <a:extLst>
              <a:ext uri="{FF2B5EF4-FFF2-40B4-BE49-F238E27FC236}">
                <a16:creationId xmlns:a16="http://schemas.microsoft.com/office/drawing/2014/main" id="{F0C7F3FA-1AE8-4094-8846-5935CE13CB30}"/>
              </a:ext>
            </a:extLst>
          </p:cNvPr>
          <p:cNvPicPr>
            <a:picLocks noGrp="1" noChangeAspect="1"/>
          </p:cNvPicPr>
          <p:nvPr>
            <p:ph idx="1"/>
          </p:nvPr>
        </p:nvPicPr>
        <p:blipFill>
          <a:blip r:embed="rId2"/>
          <a:stretch>
            <a:fillRect/>
          </a:stretch>
        </p:blipFill>
        <p:spPr>
          <a:xfrm>
            <a:off x="5182820" y="1286090"/>
            <a:ext cx="2639128" cy="3417888"/>
          </a:xfrm>
        </p:spPr>
      </p:pic>
      <p:sp>
        <p:nvSpPr>
          <p:cNvPr id="6" name="TextBox 5">
            <a:extLst>
              <a:ext uri="{FF2B5EF4-FFF2-40B4-BE49-F238E27FC236}">
                <a16:creationId xmlns:a16="http://schemas.microsoft.com/office/drawing/2014/main" id="{7BEB568D-A43C-4B7A-A562-32D7408C0C5A}"/>
              </a:ext>
            </a:extLst>
          </p:cNvPr>
          <p:cNvSpPr txBox="1"/>
          <p:nvPr/>
        </p:nvSpPr>
        <p:spPr>
          <a:xfrm>
            <a:off x="5335525" y="4767998"/>
            <a:ext cx="2791833" cy="369332"/>
          </a:xfrm>
          <a:prstGeom prst="rect">
            <a:avLst/>
          </a:prstGeom>
          <a:noFill/>
        </p:spPr>
        <p:txBody>
          <a:bodyPr wrap="square" rtlCol="0">
            <a:spAutoFit/>
          </a:bodyPr>
          <a:lstStyle/>
          <a:p>
            <a:r>
              <a:rPr lang="en-US" dirty="0" err="1"/>
              <a:t>Kiến</a:t>
            </a:r>
            <a:r>
              <a:rPr lang="en-US" dirty="0"/>
              <a:t> </a:t>
            </a:r>
            <a:r>
              <a:rPr lang="en-US" dirty="0" err="1"/>
              <a:t>trúc</a:t>
            </a:r>
            <a:r>
              <a:rPr lang="en-US" dirty="0"/>
              <a:t> </a:t>
            </a:r>
            <a:r>
              <a:rPr lang="en-US" dirty="0" err="1"/>
              <a:t>serverlet</a:t>
            </a:r>
            <a:r>
              <a:rPr lang="en-US" dirty="0"/>
              <a:t>-filter</a:t>
            </a:r>
          </a:p>
        </p:txBody>
      </p:sp>
      <p:pic>
        <p:nvPicPr>
          <p:cNvPr id="8" name="Picture 7">
            <a:extLst>
              <a:ext uri="{FF2B5EF4-FFF2-40B4-BE49-F238E27FC236}">
                <a16:creationId xmlns:a16="http://schemas.microsoft.com/office/drawing/2014/main" id="{9D0F3CAC-7591-4F99-BDA2-D9D7528E9347}"/>
              </a:ext>
            </a:extLst>
          </p:cNvPr>
          <p:cNvPicPr>
            <a:picLocks noChangeAspect="1"/>
          </p:cNvPicPr>
          <p:nvPr/>
        </p:nvPicPr>
        <p:blipFill>
          <a:blip r:embed="rId3"/>
          <a:stretch>
            <a:fillRect/>
          </a:stretch>
        </p:blipFill>
        <p:spPr>
          <a:xfrm>
            <a:off x="296260" y="2231509"/>
            <a:ext cx="4597570" cy="1527050"/>
          </a:xfrm>
          <a:prstGeom prst="rect">
            <a:avLst/>
          </a:prstGeom>
        </p:spPr>
      </p:pic>
      <p:sp>
        <p:nvSpPr>
          <p:cNvPr id="9" name="TextBox 8">
            <a:extLst>
              <a:ext uri="{FF2B5EF4-FFF2-40B4-BE49-F238E27FC236}">
                <a16:creationId xmlns:a16="http://schemas.microsoft.com/office/drawing/2014/main" id="{45157FDF-772F-4830-8D4C-5D987FF2152C}"/>
              </a:ext>
            </a:extLst>
          </p:cNvPr>
          <p:cNvSpPr txBox="1"/>
          <p:nvPr/>
        </p:nvSpPr>
        <p:spPr>
          <a:xfrm>
            <a:off x="1797394" y="3793390"/>
            <a:ext cx="2791833" cy="369332"/>
          </a:xfrm>
          <a:prstGeom prst="rect">
            <a:avLst/>
          </a:prstGeom>
          <a:noFill/>
        </p:spPr>
        <p:txBody>
          <a:bodyPr wrap="square" rtlCol="0">
            <a:spAutoFit/>
          </a:bodyPr>
          <a:lstStyle/>
          <a:p>
            <a:r>
              <a:rPr lang="en-US" dirty="0" err="1"/>
              <a:t>Kiến</a:t>
            </a:r>
            <a:r>
              <a:rPr lang="en-US" dirty="0"/>
              <a:t> </a:t>
            </a:r>
            <a:r>
              <a:rPr lang="en-US" dirty="0" err="1"/>
              <a:t>trúc</a:t>
            </a:r>
            <a:r>
              <a:rPr lang="en-US" dirty="0"/>
              <a:t> </a:t>
            </a:r>
            <a:r>
              <a:rPr lang="en-US" dirty="0" err="1"/>
              <a:t>serverlet</a:t>
            </a:r>
            <a:endParaRPr lang="en-US" dirty="0"/>
          </a:p>
        </p:txBody>
      </p:sp>
    </p:spTree>
    <p:extLst>
      <p:ext uri="{BB962C8B-B14F-4D97-AF65-F5344CB8AC3E}">
        <p14:creationId xmlns:p14="http://schemas.microsoft.com/office/powerpoint/2010/main" val="1137802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63685-4B3D-4864-9BAE-4A0E6BA184B0}"/>
              </a:ext>
            </a:extLst>
          </p:cNvPr>
          <p:cNvSpPr>
            <a:spLocks noGrp="1"/>
          </p:cNvSpPr>
          <p:nvPr>
            <p:ph type="title"/>
          </p:nvPr>
        </p:nvSpPr>
        <p:spPr/>
        <p:txBody>
          <a:bodyPr/>
          <a:lstStyle/>
          <a:p>
            <a:r>
              <a:rPr lang="en-US" dirty="0" err="1"/>
              <a:t>Đặt</a:t>
            </a:r>
            <a:r>
              <a:rPr lang="en-US" dirty="0"/>
              <a:t> </a:t>
            </a:r>
            <a:r>
              <a:rPr lang="en-US" dirty="0" err="1"/>
              <a:t>Vấn</a:t>
            </a:r>
            <a:r>
              <a:rPr lang="en-US" dirty="0"/>
              <a:t> </a:t>
            </a:r>
            <a:r>
              <a:rPr lang="en-US" dirty="0" err="1"/>
              <a:t>Đề</a:t>
            </a:r>
            <a:r>
              <a:rPr lang="en-US" dirty="0"/>
              <a:t> </a:t>
            </a:r>
          </a:p>
        </p:txBody>
      </p:sp>
      <p:sp>
        <p:nvSpPr>
          <p:cNvPr id="3" name="Content Placeholder 2">
            <a:extLst>
              <a:ext uri="{FF2B5EF4-FFF2-40B4-BE49-F238E27FC236}">
                <a16:creationId xmlns:a16="http://schemas.microsoft.com/office/drawing/2014/main" id="{3AF2EA16-7F91-4CCD-903D-6CDA4AACA057}"/>
              </a:ext>
            </a:extLst>
          </p:cNvPr>
          <p:cNvSpPr>
            <a:spLocks noGrp="1"/>
          </p:cNvSpPr>
          <p:nvPr>
            <p:ph idx="1"/>
          </p:nvPr>
        </p:nvSpPr>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Tình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Huống</a:t>
            </a:r>
            <a:r>
              <a:rPr lang="en-US" sz="2000" dirty="0">
                <a:latin typeface="Times New Roman" panose="02020603050405020304" pitchFamily="18" charset="0"/>
                <a:cs typeface="Times New Roman" panose="02020603050405020304" pitchFamily="18" charset="0"/>
              </a:rPr>
              <a:t> 1 :</a:t>
            </a:r>
          </a:p>
          <a:p>
            <a:pPr marL="0" indent="0">
              <a:buNone/>
            </a:pPr>
            <a:r>
              <a:rPr lang="vi-VN" sz="2000" b="0" i="0" dirty="0">
                <a:solidFill>
                  <a:srgbClr val="000000"/>
                </a:solidFill>
                <a:effectLst/>
                <a:latin typeface="Times New Roman" panose="02020603050405020304" pitchFamily="18" charset="0"/>
                <a:cs typeface="Times New Roman" panose="02020603050405020304" pitchFamily="18" charset="0"/>
              </a:rPr>
              <a:t>Thông thường khi người dùng yêu cầu một trang web, một request sẽ được gửi tới server, nó sẽ phải đi qua các bộ lọc (Filter) trước khi tới trang yêu cầu</a:t>
            </a: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4C48D84-5A2E-4E41-8DAE-F96779DC48B6}"/>
              </a:ext>
            </a:extLst>
          </p:cNvPr>
          <p:cNvPicPr>
            <a:picLocks noChangeAspect="1"/>
          </p:cNvPicPr>
          <p:nvPr/>
        </p:nvPicPr>
        <p:blipFill>
          <a:blip r:embed="rId2"/>
          <a:stretch>
            <a:fillRect/>
          </a:stretch>
        </p:blipFill>
        <p:spPr>
          <a:xfrm>
            <a:off x="601670" y="2687634"/>
            <a:ext cx="7940660" cy="2037788"/>
          </a:xfrm>
          <a:prstGeom prst="rect">
            <a:avLst/>
          </a:prstGeom>
        </p:spPr>
      </p:pic>
    </p:spTree>
    <p:extLst>
      <p:ext uri="{BB962C8B-B14F-4D97-AF65-F5344CB8AC3E}">
        <p14:creationId xmlns:p14="http://schemas.microsoft.com/office/powerpoint/2010/main" val="3115027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59235-4447-464B-B91E-5DAC28C138C8}"/>
              </a:ext>
            </a:extLst>
          </p:cNvPr>
          <p:cNvSpPr>
            <a:spLocks noGrp="1"/>
          </p:cNvSpPr>
          <p:nvPr>
            <p:ph type="title"/>
          </p:nvPr>
        </p:nvSpPr>
        <p:spPr/>
        <p:txBody>
          <a:bodyPr/>
          <a:lstStyle/>
          <a:p>
            <a:r>
              <a:rPr lang="en-US" dirty="0" err="1">
                <a:solidFill>
                  <a:schemeClr val="tx1"/>
                </a:solidFill>
                <a:latin typeface="Times New Roman" panose="02020603050405020304" pitchFamily="18" charset="0"/>
                <a:cs typeface="Times New Roman" panose="02020603050405020304" pitchFamily="18" charset="0"/>
              </a:rPr>
              <a:t>Đặt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Vấn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Đề</a:t>
            </a:r>
            <a:r>
              <a:rPr lang="en-US" dirty="0">
                <a:solidFill>
                  <a:schemeClr val="tx1"/>
                </a:solidFill>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20EEF9BF-D0E4-4A61-AC70-E7927BBB25A3}"/>
              </a:ext>
            </a:extLst>
          </p:cNvPr>
          <p:cNvSpPr>
            <a:spLocks noGrp="1"/>
          </p:cNvSpPr>
          <p:nvPr>
            <p:ph idx="1"/>
          </p:nvPr>
        </p:nvSpPr>
        <p:spPr>
          <a:xfrm>
            <a:off x="435935" y="1197405"/>
            <a:ext cx="8246070" cy="3417152"/>
          </a:xfrm>
        </p:spPr>
        <p:txBody>
          <a:bodyPr>
            <a:normAutofit/>
          </a:bodyPr>
          <a:lstStyle/>
          <a:p>
            <a:pPr marL="0" indent="0">
              <a:buNone/>
            </a:pPr>
            <a:r>
              <a:rPr lang="en-US" sz="2000" b="0" i="0" dirty="0" err="1">
                <a:effectLst/>
                <a:latin typeface="Times New Roman" panose="02020603050405020304" pitchFamily="18" charset="0"/>
                <a:cs typeface="Times New Roman" panose="02020603050405020304" pitchFamily="18" charset="0"/>
              </a:rPr>
              <a:t>Tình</a:t>
            </a:r>
            <a:r>
              <a:rPr lang="en-US" sz="2000" b="0" i="0" dirty="0">
                <a:effectLst/>
                <a:latin typeface="Times New Roman" panose="02020603050405020304" pitchFamily="18" charset="0"/>
                <a:cs typeface="Times New Roman" panose="02020603050405020304" pitchFamily="18" charset="0"/>
              </a:rPr>
              <a:t> </a:t>
            </a:r>
            <a:r>
              <a:rPr lang="en-US" sz="2000" b="0" i="0" dirty="0" err="1">
                <a:effectLst/>
                <a:latin typeface="Times New Roman" panose="02020603050405020304" pitchFamily="18" charset="0"/>
                <a:cs typeface="Times New Roman" panose="02020603050405020304" pitchFamily="18" charset="0"/>
              </a:rPr>
              <a:t>huống</a:t>
            </a:r>
            <a:r>
              <a:rPr lang="en-US" sz="2000" b="0" i="0" dirty="0">
                <a:effectLst/>
                <a:latin typeface="Times New Roman" panose="02020603050405020304" pitchFamily="18" charset="0"/>
                <a:cs typeface="Times New Roman" panose="02020603050405020304" pitchFamily="18" charset="0"/>
              </a:rPr>
              <a:t> 2:</a:t>
            </a:r>
          </a:p>
          <a:p>
            <a:pPr marL="0" indent="0">
              <a:buNone/>
            </a:pPr>
            <a:r>
              <a:rPr lang="vi-VN" sz="2000" b="0" i="0" dirty="0">
                <a:solidFill>
                  <a:srgbClr val="000000"/>
                </a:solidFill>
                <a:effectLst/>
                <a:latin typeface="Times New Roman" panose="02020603050405020304" pitchFamily="18" charset="0"/>
                <a:cs typeface="Times New Roman" panose="02020603050405020304" pitchFamily="18" charset="0"/>
              </a:rPr>
              <a:t>Tuy nhiên có những tình huống request của người dùng không vượt qua được hết các tầng Filter</a:t>
            </a: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ADDD85B-B747-48D3-924E-EE0EA4958674}"/>
              </a:ext>
            </a:extLst>
          </p:cNvPr>
          <p:cNvPicPr>
            <a:picLocks noChangeAspect="1"/>
          </p:cNvPicPr>
          <p:nvPr/>
        </p:nvPicPr>
        <p:blipFill>
          <a:blip r:embed="rId2"/>
          <a:stretch>
            <a:fillRect/>
          </a:stretch>
        </p:blipFill>
        <p:spPr>
          <a:xfrm>
            <a:off x="1059785" y="2419045"/>
            <a:ext cx="6566315" cy="1944832"/>
          </a:xfrm>
          <a:prstGeom prst="rect">
            <a:avLst/>
          </a:prstGeom>
        </p:spPr>
      </p:pic>
    </p:spTree>
    <p:extLst>
      <p:ext uri="{BB962C8B-B14F-4D97-AF65-F5344CB8AC3E}">
        <p14:creationId xmlns:p14="http://schemas.microsoft.com/office/powerpoint/2010/main" val="323031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051A1-D742-436F-A3AF-CBBC51B8DC9C}"/>
              </a:ext>
            </a:extLst>
          </p:cNvPr>
          <p:cNvSpPr>
            <a:spLocks noGrp="1"/>
          </p:cNvSpPr>
          <p:nvPr>
            <p:ph type="title"/>
          </p:nvPr>
        </p:nvSpPr>
        <p:spPr/>
        <p:txBody>
          <a:bodyPr/>
          <a:lstStyle/>
          <a:p>
            <a:r>
              <a:rPr lang="en-US" dirty="0" err="1">
                <a:solidFill>
                  <a:schemeClr val="tx1"/>
                </a:solidFill>
                <a:latin typeface="Times New Roman" panose="02020603050405020304" pitchFamily="18" charset="0"/>
                <a:cs typeface="Times New Roman" panose="02020603050405020304" pitchFamily="18" charset="0"/>
              </a:rPr>
              <a:t>Đặt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Vấn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Đề</a:t>
            </a:r>
            <a:r>
              <a:rPr lang="en-US" dirty="0">
                <a:solidFill>
                  <a:schemeClr val="tx1"/>
                </a:solidFill>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206426F6-CAEB-4144-B2F7-7DD018149AD4}"/>
              </a:ext>
            </a:extLst>
          </p:cNvPr>
          <p:cNvSpPr>
            <a:spLocks noGrp="1"/>
          </p:cNvSpPr>
          <p:nvPr>
            <p:ph idx="1"/>
          </p:nvPr>
        </p:nvSpPr>
        <p:spPr/>
        <p:txBody>
          <a:bodyPr/>
          <a:lstStyle/>
          <a:p>
            <a:pPr algn="l"/>
            <a:r>
              <a:rPr lang="vi-VN" sz="2000" b="0" i="0" dirty="0">
                <a:solidFill>
                  <a:srgbClr val="000000"/>
                </a:solidFill>
                <a:effectLst/>
                <a:latin typeface="+mj-lt"/>
              </a:rPr>
              <a:t>Tình huống 3:</a:t>
            </a:r>
          </a:p>
          <a:p>
            <a:pPr marL="0" indent="0" algn="l">
              <a:buNone/>
            </a:pPr>
            <a:r>
              <a:rPr lang="vi-VN" sz="2000" b="0" i="0" dirty="0">
                <a:solidFill>
                  <a:srgbClr val="000000"/>
                </a:solidFill>
                <a:effectLst/>
                <a:latin typeface="+mj-lt"/>
              </a:rPr>
              <a:t>Tình huống người dùng gửi yêu cầu một trang (page1), yêu cầu này sẽ phải vượt qua các Filter, tại một filter nào đó yêu cầu bị chuyển hướng sang một trang khác (page2).</a:t>
            </a:r>
          </a:p>
          <a:p>
            <a:pPr marL="0" indent="0">
              <a:buNone/>
            </a:pPr>
            <a:endParaRPr lang="en-US" dirty="0"/>
          </a:p>
        </p:txBody>
      </p:sp>
      <p:pic>
        <p:nvPicPr>
          <p:cNvPr id="5" name="Picture 4">
            <a:extLst>
              <a:ext uri="{FF2B5EF4-FFF2-40B4-BE49-F238E27FC236}">
                <a16:creationId xmlns:a16="http://schemas.microsoft.com/office/drawing/2014/main" id="{2A2C94EC-125F-4E50-86F2-E7F78B8FEFC5}"/>
              </a:ext>
            </a:extLst>
          </p:cNvPr>
          <p:cNvPicPr>
            <a:picLocks noChangeAspect="1"/>
          </p:cNvPicPr>
          <p:nvPr/>
        </p:nvPicPr>
        <p:blipFill>
          <a:blip r:embed="rId2"/>
          <a:stretch>
            <a:fillRect/>
          </a:stretch>
        </p:blipFill>
        <p:spPr>
          <a:xfrm>
            <a:off x="601669" y="2646679"/>
            <a:ext cx="8101601" cy="2433245"/>
          </a:xfrm>
          <a:prstGeom prst="rect">
            <a:avLst/>
          </a:prstGeom>
        </p:spPr>
      </p:pic>
    </p:spTree>
    <p:extLst>
      <p:ext uri="{BB962C8B-B14F-4D97-AF65-F5344CB8AC3E}">
        <p14:creationId xmlns:p14="http://schemas.microsoft.com/office/powerpoint/2010/main" val="1336524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50F7E-5348-4E13-AD90-5109A12DED17}"/>
              </a:ext>
            </a:extLst>
          </p:cNvPr>
          <p:cNvSpPr>
            <a:spLocks noGrp="1"/>
          </p:cNvSpPr>
          <p:nvPr>
            <p:ph type="title"/>
          </p:nvPr>
        </p:nvSpPr>
        <p:spPr/>
        <p:txBody>
          <a:bodyPr>
            <a:normAutofit fontScale="90000"/>
          </a:bodyPr>
          <a:lstStyle/>
          <a:p>
            <a:r>
              <a:rPr lang="en-US" b="0" i="0" dirty="0">
                <a:solidFill>
                  <a:schemeClr val="tx1"/>
                </a:solidFill>
                <a:effectLst/>
                <a:latin typeface="Times New Roman" panose="02020603050405020304" pitchFamily="18" charset="0"/>
                <a:cs typeface="Times New Roman" panose="02020603050405020304" pitchFamily="18" charset="0"/>
              </a:rPr>
              <a:t>Servlet-Filter </a:t>
            </a:r>
            <a:r>
              <a:rPr lang="en-US" b="0" i="0" dirty="0" err="1">
                <a:solidFill>
                  <a:schemeClr val="tx1"/>
                </a:solidFill>
                <a:effectLst/>
                <a:latin typeface="Times New Roman" panose="02020603050405020304" pitchFamily="18" charset="0"/>
                <a:cs typeface="Times New Roman" panose="02020603050405020304" pitchFamily="18" charset="0"/>
              </a:rPr>
              <a:t>url</a:t>
            </a:r>
            <a:r>
              <a:rPr lang="en-US" b="0" i="0" dirty="0">
                <a:solidFill>
                  <a:schemeClr val="tx1"/>
                </a:solidFill>
                <a:effectLst/>
                <a:latin typeface="Times New Roman" panose="02020603050405020304" pitchFamily="18" charset="0"/>
                <a:cs typeface="Times New Roman" panose="02020603050405020304" pitchFamily="18" charset="0"/>
              </a:rPr>
              <a:t>-pattern</a:t>
            </a:r>
            <a:br>
              <a:rPr lang="en-US" b="0" i="0" dirty="0">
                <a:solidFill>
                  <a:srgbClr val="FF9249"/>
                </a:solidFill>
                <a:effectLst/>
                <a:latin typeface="BlinkMacSystemFont"/>
              </a:rPr>
            </a:br>
            <a:endParaRPr lang="en-US" dirty="0"/>
          </a:p>
        </p:txBody>
      </p:sp>
      <p:pic>
        <p:nvPicPr>
          <p:cNvPr id="5" name="Content Placeholder 4">
            <a:extLst>
              <a:ext uri="{FF2B5EF4-FFF2-40B4-BE49-F238E27FC236}">
                <a16:creationId xmlns:a16="http://schemas.microsoft.com/office/drawing/2014/main" id="{13847A3B-8F8E-4FCE-8884-DE298CCFF53B}"/>
              </a:ext>
            </a:extLst>
          </p:cNvPr>
          <p:cNvPicPr>
            <a:picLocks noGrp="1" noChangeAspect="1"/>
          </p:cNvPicPr>
          <p:nvPr>
            <p:ph idx="1"/>
          </p:nvPr>
        </p:nvPicPr>
        <p:blipFill>
          <a:blip r:embed="rId2"/>
          <a:stretch>
            <a:fillRect/>
          </a:stretch>
        </p:blipFill>
        <p:spPr>
          <a:xfrm>
            <a:off x="176016" y="1197405"/>
            <a:ext cx="8602786" cy="3359510"/>
          </a:xfrm>
        </p:spPr>
      </p:pic>
    </p:spTree>
    <p:extLst>
      <p:ext uri="{BB962C8B-B14F-4D97-AF65-F5344CB8AC3E}">
        <p14:creationId xmlns:p14="http://schemas.microsoft.com/office/powerpoint/2010/main" val="3745113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01C6A-A040-4C2B-B28E-C35D7AFD27C8}"/>
              </a:ext>
            </a:extLst>
          </p:cNvPr>
          <p:cNvSpPr>
            <a:spLocks noGrp="1"/>
          </p:cNvSpPr>
          <p:nvPr>
            <p:ph type="title"/>
          </p:nvPr>
        </p:nvSpPr>
        <p:spPr/>
        <p:txBody>
          <a:bodyPr/>
          <a:lstStyle/>
          <a:p>
            <a:r>
              <a:rPr lang="en-US" dirty="0" err="1"/>
              <a:t>Phương</a:t>
            </a:r>
            <a:r>
              <a:rPr lang="en-US" dirty="0"/>
              <a:t> </a:t>
            </a:r>
            <a:r>
              <a:rPr lang="en-US" dirty="0" err="1"/>
              <a:t>thức</a:t>
            </a:r>
            <a:r>
              <a:rPr lang="en-US" dirty="0"/>
              <a:t> Filter</a:t>
            </a:r>
          </a:p>
        </p:txBody>
      </p:sp>
      <p:sp>
        <p:nvSpPr>
          <p:cNvPr id="11" name="Content Placeholder 10">
            <a:extLst>
              <a:ext uri="{FF2B5EF4-FFF2-40B4-BE49-F238E27FC236}">
                <a16:creationId xmlns:a16="http://schemas.microsoft.com/office/drawing/2014/main" id="{5A55A060-D9B9-4026-9A5F-82661E72CAE1}"/>
              </a:ext>
            </a:extLst>
          </p:cNvPr>
          <p:cNvSpPr>
            <a:spLocks noGrp="1"/>
          </p:cNvSpPr>
          <p:nvPr>
            <p:ph idx="1"/>
          </p:nvPr>
        </p:nvSpPr>
        <p:spPr/>
        <p:txBody>
          <a:bodyPr/>
          <a:lstStyle/>
          <a:p>
            <a:endParaRPr lang="en-US" dirty="0"/>
          </a:p>
        </p:txBody>
      </p:sp>
      <p:pic>
        <p:nvPicPr>
          <p:cNvPr id="14" name="Picture 13">
            <a:extLst>
              <a:ext uri="{FF2B5EF4-FFF2-40B4-BE49-F238E27FC236}">
                <a16:creationId xmlns:a16="http://schemas.microsoft.com/office/drawing/2014/main" id="{8B133EE3-09F5-4FEE-BDC2-193AEA306340}"/>
              </a:ext>
            </a:extLst>
          </p:cNvPr>
          <p:cNvPicPr>
            <a:picLocks noChangeAspect="1"/>
          </p:cNvPicPr>
          <p:nvPr/>
        </p:nvPicPr>
        <p:blipFill>
          <a:blip r:embed="rId2"/>
          <a:stretch>
            <a:fillRect/>
          </a:stretch>
        </p:blipFill>
        <p:spPr>
          <a:xfrm>
            <a:off x="457200" y="1228180"/>
            <a:ext cx="7779719" cy="3634146"/>
          </a:xfrm>
          <a:prstGeom prst="rect">
            <a:avLst/>
          </a:prstGeom>
        </p:spPr>
      </p:pic>
    </p:spTree>
    <p:extLst>
      <p:ext uri="{BB962C8B-B14F-4D97-AF65-F5344CB8AC3E}">
        <p14:creationId xmlns:p14="http://schemas.microsoft.com/office/powerpoint/2010/main" val="2411431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6A4C5-21F6-4DC3-8F01-8632416CEB64}"/>
              </a:ext>
            </a:extLst>
          </p:cNvPr>
          <p:cNvSpPr>
            <a:spLocks noGrp="1"/>
          </p:cNvSpPr>
          <p:nvPr>
            <p:ph type="title"/>
          </p:nvPr>
        </p:nvSpPr>
        <p:spPr/>
        <p:txBody>
          <a:bodyPr/>
          <a:lstStyle/>
          <a:p>
            <a:r>
              <a:rPr lang="en-US" dirty="0" err="1">
                <a:solidFill>
                  <a:schemeClr val="tx1"/>
                </a:solidFill>
                <a:latin typeface="Times New Roman" panose="02020603050405020304" pitchFamily="18" charset="0"/>
                <a:cs typeface="Times New Roman" panose="02020603050405020304" pitchFamily="18" charset="0"/>
              </a:rPr>
              <a:t>Mô</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Hình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Làm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Việc</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3CD0E2F-B0A4-4761-AA7E-AC7C1DCBA64F}"/>
              </a:ext>
            </a:extLst>
          </p:cNvPr>
          <p:cNvPicPr>
            <a:picLocks noGrp="1" noChangeAspect="1"/>
          </p:cNvPicPr>
          <p:nvPr>
            <p:ph idx="1"/>
          </p:nvPr>
        </p:nvPicPr>
        <p:blipFill>
          <a:blip r:embed="rId2"/>
          <a:stretch>
            <a:fillRect/>
          </a:stretch>
        </p:blipFill>
        <p:spPr>
          <a:xfrm>
            <a:off x="1900094" y="2266340"/>
            <a:ext cx="6184121" cy="1616434"/>
          </a:xfrm>
        </p:spPr>
      </p:pic>
      <p:sp>
        <p:nvSpPr>
          <p:cNvPr id="7" name="TextBox 6">
            <a:extLst>
              <a:ext uri="{FF2B5EF4-FFF2-40B4-BE49-F238E27FC236}">
                <a16:creationId xmlns:a16="http://schemas.microsoft.com/office/drawing/2014/main" id="{CA6B40BF-5C4B-4A83-A9FE-7CE82964FE38}"/>
              </a:ext>
            </a:extLst>
          </p:cNvPr>
          <p:cNvSpPr txBox="1"/>
          <p:nvPr/>
        </p:nvSpPr>
        <p:spPr>
          <a:xfrm>
            <a:off x="448965" y="1318033"/>
            <a:ext cx="8246069" cy="1200329"/>
          </a:xfrm>
          <a:prstGeom prst="rect">
            <a:avLst/>
          </a:prstGeom>
          <a:noFill/>
        </p:spPr>
        <p:txBody>
          <a:bodyPr wrap="square">
            <a:spAutoFit/>
          </a:bodyPr>
          <a:lstStyle/>
          <a:p>
            <a:r>
              <a:rPr lang="vi-VN" b="0" i="0" dirty="0">
                <a:solidFill>
                  <a:srgbClr val="000000"/>
                </a:solidFill>
                <a:effectLst/>
                <a:latin typeface="BlinkMacSystemFont"/>
              </a:rPr>
              <a:t>Khi người dùng gửi một yêu cầu, mục tiêu (target) có thể là một nguồn dữ liệu (resource) hoặc một servlet. Request cần phải đi qua các Filter và cuối cùng là mục tiêu. Các filter và mục tiêu </a:t>
            </a:r>
            <a:r>
              <a:rPr lang="vi-VN" b="0" dirty="0">
                <a:solidFill>
                  <a:srgbClr val="000000"/>
                </a:solidFill>
                <a:effectLst/>
                <a:latin typeface="BlinkMacSystemFont"/>
              </a:rPr>
              <a:t>được xích lại (chained) với nhau giống hình minh họa dưới đây:</a:t>
            </a:r>
            <a:endParaRPr lang="en-US" dirty="0"/>
          </a:p>
        </p:txBody>
      </p:sp>
      <p:sp>
        <p:nvSpPr>
          <p:cNvPr id="9" name="TextBox 8">
            <a:extLst>
              <a:ext uri="{FF2B5EF4-FFF2-40B4-BE49-F238E27FC236}">
                <a16:creationId xmlns:a16="http://schemas.microsoft.com/office/drawing/2014/main" id="{73ED5514-41DF-439D-86E9-66F61A21821A}"/>
              </a:ext>
            </a:extLst>
          </p:cNvPr>
          <p:cNvSpPr txBox="1"/>
          <p:nvPr/>
        </p:nvSpPr>
        <p:spPr>
          <a:xfrm>
            <a:off x="457200" y="3962063"/>
            <a:ext cx="8246070" cy="923330"/>
          </a:xfrm>
          <a:prstGeom prst="rect">
            <a:avLst/>
          </a:prstGeom>
          <a:noFill/>
        </p:spPr>
        <p:txBody>
          <a:bodyPr wrap="square">
            <a:spAutoFit/>
          </a:bodyPr>
          <a:lstStyle/>
          <a:p>
            <a:r>
              <a:rPr lang="vi-VN" b="0" i="0" dirty="0">
                <a:solidFill>
                  <a:srgbClr val="FF0000"/>
                </a:solidFill>
                <a:effectLst/>
                <a:latin typeface="BlinkMacSystemFont"/>
              </a:rPr>
              <a:t>Sử dụng </a:t>
            </a:r>
            <a:r>
              <a:rPr lang="vi-VN" b="0" i="1" dirty="0">
                <a:solidFill>
                  <a:srgbClr val="FF0000"/>
                </a:solidFill>
                <a:effectLst/>
                <a:latin typeface="BlinkMacSystemFont"/>
              </a:rPr>
              <a:t>chain.doFilter(request,response)</a:t>
            </a:r>
            <a:r>
              <a:rPr lang="vi-VN" b="0" i="0" dirty="0">
                <a:solidFill>
                  <a:srgbClr val="FF0000"/>
                </a:solidFill>
                <a:effectLst/>
                <a:latin typeface="BlinkMacSystemFont"/>
              </a:rPr>
              <a:t> để di chuyển request tới mắt xích tiếp theo. Nếu trong filter </a:t>
            </a:r>
            <a:r>
              <a:rPr lang="vi-VN" b="0" i="1" dirty="0">
                <a:solidFill>
                  <a:srgbClr val="FF0000"/>
                </a:solidFill>
                <a:effectLst/>
                <a:latin typeface="BlinkMacSystemFont"/>
              </a:rPr>
              <a:t>chain.doFilter(request, response)</a:t>
            </a:r>
            <a:r>
              <a:rPr lang="vi-VN" b="0" i="0" dirty="0">
                <a:solidFill>
                  <a:srgbClr val="FF0000"/>
                </a:solidFill>
                <a:effectLst/>
                <a:latin typeface="BlinkMacSystemFont"/>
              </a:rPr>
              <a:t> không được gọi, yêu cầu của người dùng sẽ không đến được mục tiêu, nó bị dừng lại tại filter đó.</a:t>
            </a:r>
            <a:endParaRPr lang="en-US" dirty="0">
              <a:solidFill>
                <a:srgbClr val="FF0000"/>
              </a:solidFill>
            </a:endParaRPr>
          </a:p>
        </p:txBody>
      </p:sp>
    </p:spTree>
    <p:extLst>
      <p:ext uri="{BB962C8B-B14F-4D97-AF65-F5344CB8AC3E}">
        <p14:creationId xmlns:p14="http://schemas.microsoft.com/office/powerpoint/2010/main" val="20809607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910</Words>
  <Application>Microsoft Office PowerPoint</Application>
  <PresentationFormat>On-screen Show (16:9)</PresentationFormat>
  <Paragraphs>63</Paragraphs>
  <Slides>20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BlinkMacSystemFont</vt:lpstr>
      <vt:lpstr>Calibri</vt:lpstr>
      <vt:lpstr>Times New Roman</vt:lpstr>
      <vt:lpstr>Office Theme</vt:lpstr>
      <vt:lpstr>Báo Cáo Giữa Kì </vt:lpstr>
      <vt:lpstr>Giới thiệu ServerletFilter</vt:lpstr>
      <vt:lpstr>Kiến Trúc Filter</vt:lpstr>
      <vt:lpstr>Đặt Vấn Đề </vt:lpstr>
      <vt:lpstr>Đặt Vấn Đề </vt:lpstr>
      <vt:lpstr>Đặt Vấn Đề </vt:lpstr>
      <vt:lpstr>Servlet-Filter url-pattern </vt:lpstr>
      <vt:lpstr>Phương thức Filter</vt:lpstr>
      <vt:lpstr>Mô Hình Làm Việc</vt:lpstr>
      <vt:lpstr>Thiết lập kết nối JDBC</vt:lpstr>
      <vt:lpstr>Bảo mật với Filter</vt:lpstr>
      <vt:lpstr>Bảo mật với Filter</vt:lpstr>
      <vt:lpstr>Bảo mật với Filter</vt:lpstr>
      <vt:lpstr>Bảo mật với Filter</vt:lpstr>
      <vt:lpstr>Bảo mật với Filter</vt:lpstr>
      <vt:lpstr>Bảo mật với Filter</vt:lpstr>
      <vt:lpstr>Bảo mật với Filter</vt:lpstr>
      <vt:lpstr>Bảo mật với Filter</vt:lpstr>
      <vt:lpstr>Ví dụ</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2017-08-01T15:40:51Z</dcterms:created>
  <dcterms:modified xsi:type="dcterms:W3CDTF">2022-04-01T03:55:23Z</dcterms:modified>
</cp:coreProperties>
</file>