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63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6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-15557"/>
            <a:ext cx="11885930" cy="33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4444"/>
            <a:ext cx="11890375" cy="11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00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090" y="1270317"/>
            <a:ext cx="76860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C5DFB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app.powerbi.com/groups/me/reports/68609970-3187-4578-9c52-40e21341bbca/?pbi_source=PowerPoi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app.powerbi.com/groups/me/reports/68609970-3187-4578-9c52-40e21341bbca/?pbi_source=PowerPoin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pp.powerbi.com/groups/me/reports/68609970-3187-4578-9c52-40e21341bbca/?pbi_source=Power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../Desktop/EV%20Project.pbi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../Desktop/EV%20Project.pbi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5C40B2-2F42-9B93-A0E1-4374778B8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489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8473"/>
            <a:ext cx="12191999" cy="6838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4444"/>
            <a:ext cx="11890375" cy="838178"/>
          </a:xfrm>
          <a:prstGeom prst="rect">
            <a:avLst/>
          </a:prstGeom>
        </p:spPr>
        <p:txBody>
          <a:bodyPr vert="horz" wrap="square" lIns="0" tIns="105092" rIns="0" bIns="0" rtlCol="0">
            <a:spAutoFit/>
          </a:bodyPr>
          <a:lstStyle/>
          <a:p>
            <a:pPr marL="118745" marR="5080">
              <a:lnSpc>
                <a:spcPts val="2850"/>
              </a:lnSpc>
              <a:spcBef>
                <a:spcPts val="220"/>
              </a:spcBef>
            </a:pP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</a:t>
            </a:r>
            <a:r>
              <a:rPr sz="2400" u="none" spc="-7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Identify</a:t>
            </a:r>
            <a:r>
              <a:rPr sz="2400" u="none" spc="-1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sz="2400" u="none" spc="-1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spc="-2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states</a:t>
            </a:r>
            <a:r>
              <a:rPr sz="2400" u="none" spc="-2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highest</a:t>
            </a:r>
            <a:r>
              <a:rPr sz="2400" u="none" spc="-11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spc="-1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penetration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sz="2400" u="none" spc="-5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spc="6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2-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wheeler</a:t>
            </a:r>
            <a:r>
              <a:rPr sz="2400" u="none" spc="-7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sz="2400" u="none" spc="-5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spc="-2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4-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wheeler</a:t>
            </a:r>
            <a:r>
              <a:rPr sz="2400" u="none" spc="-6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spc="-25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</a:t>
            </a:r>
            <a:r>
              <a:rPr sz="2400" u="none" spc="-2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sz="2400" u="none" spc="-4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FY</a:t>
            </a:r>
            <a:r>
              <a:rPr sz="2400" u="none" spc="-3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u="none" spc="-2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2024.</a:t>
            </a:r>
            <a:endParaRPr sz="24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819" y="4708207"/>
            <a:ext cx="1477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2</a:t>
            </a:r>
            <a:r>
              <a:rPr sz="2400" spc="-15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 Wheeler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5030" y="4708207"/>
            <a:ext cx="147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4</a:t>
            </a:r>
            <a:r>
              <a:rPr sz="2400" spc="-15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-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  <a:hlinkClick r:id="rId2"/>
              </a:rPr>
              <a:t> Wheeler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8673"/>
              <a:ext cx="12191999" cy="60293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828675"/>
            </a:xfrm>
            <a:custGeom>
              <a:avLst/>
              <a:gdLst/>
              <a:ahLst/>
              <a:cxnLst/>
              <a:rect l="l" t="t" r="r" b="b"/>
              <a:pathLst>
                <a:path w="12192000" h="828675">
                  <a:moveTo>
                    <a:pt x="12192000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12192000" y="8286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dirty="0"/>
              <a:t>3.</a:t>
            </a:r>
            <a:r>
              <a:rPr sz="2400" u="none" spc="-60" dirty="0"/>
              <a:t> </a:t>
            </a:r>
            <a:r>
              <a:rPr sz="2400" u="none" dirty="0"/>
              <a:t>List</a:t>
            </a:r>
            <a:r>
              <a:rPr sz="2400" u="none" spc="-35" dirty="0"/>
              <a:t> </a:t>
            </a:r>
            <a:r>
              <a:rPr sz="2400" u="none" dirty="0"/>
              <a:t>the</a:t>
            </a:r>
            <a:r>
              <a:rPr sz="2400" u="none" spc="-50" dirty="0"/>
              <a:t> </a:t>
            </a:r>
            <a:r>
              <a:rPr sz="2400" u="none" spc="-20" dirty="0"/>
              <a:t>states</a:t>
            </a:r>
            <a:r>
              <a:rPr sz="2400" u="none" spc="-90" dirty="0"/>
              <a:t> </a:t>
            </a:r>
            <a:r>
              <a:rPr sz="2400" u="none" dirty="0"/>
              <a:t>with</a:t>
            </a:r>
            <a:r>
              <a:rPr sz="2400" u="none" spc="-45" dirty="0"/>
              <a:t> </a:t>
            </a:r>
            <a:r>
              <a:rPr sz="2400" u="none" dirty="0"/>
              <a:t>negative</a:t>
            </a:r>
            <a:r>
              <a:rPr sz="2400" u="none" spc="-50" dirty="0"/>
              <a:t> </a:t>
            </a:r>
            <a:r>
              <a:rPr sz="2400" u="none" spc="-10" dirty="0"/>
              <a:t>penetration</a:t>
            </a:r>
            <a:r>
              <a:rPr sz="2400" u="none" spc="-45" dirty="0"/>
              <a:t> </a:t>
            </a:r>
            <a:r>
              <a:rPr sz="2400" u="none" dirty="0"/>
              <a:t>(decline)</a:t>
            </a:r>
            <a:r>
              <a:rPr sz="2400" u="none" spc="-30" dirty="0"/>
              <a:t> </a:t>
            </a:r>
            <a:r>
              <a:rPr sz="2400" u="none" dirty="0"/>
              <a:t>in</a:t>
            </a:r>
            <a:r>
              <a:rPr sz="2400" u="none" spc="-45" dirty="0"/>
              <a:t> </a:t>
            </a:r>
            <a:r>
              <a:rPr sz="2400" u="none" dirty="0"/>
              <a:t>EV</a:t>
            </a:r>
            <a:r>
              <a:rPr sz="2400" u="none" spc="-65" dirty="0"/>
              <a:t> </a:t>
            </a:r>
            <a:r>
              <a:rPr sz="2400" u="none" dirty="0"/>
              <a:t>sales</a:t>
            </a:r>
            <a:r>
              <a:rPr sz="2400" u="none" spc="-25" dirty="0"/>
              <a:t> </a:t>
            </a:r>
            <a:r>
              <a:rPr sz="2400" u="none" dirty="0"/>
              <a:t>from</a:t>
            </a:r>
            <a:r>
              <a:rPr sz="2400" u="none" spc="-25" dirty="0"/>
              <a:t> </a:t>
            </a:r>
            <a:r>
              <a:rPr sz="2400" u="none" dirty="0"/>
              <a:t>2022</a:t>
            </a:r>
            <a:r>
              <a:rPr sz="2400" u="none" spc="-5" dirty="0"/>
              <a:t> </a:t>
            </a:r>
            <a:r>
              <a:rPr sz="2400" u="none" dirty="0"/>
              <a:t>to</a:t>
            </a:r>
            <a:r>
              <a:rPr sz="2400" u="none" spc="-50" dirty="0"/>
              <a:t> </a:t>
            </a:r>
            <a:r>
              <a:rPr sz="2400" u="none" spc="-10" dirty="0"/>
              <a:t>2024?</a:t>
            </a:r>
            <a:endParaRPr sz="2400" dirty="0"/>
          </a:p>
        </p:txBody>
      </p:sp>
      <p:sp>
        <p:nvSpPr>
          <p:cNvPr id="6" name="object 6"/>
          <p:cNvSpPr txBox="1"/>
          <p:nvPr/>
        </p:nvSpPr>
        <p:spPr>
          <a:xfrm>
            <a:off x="252095" y="1212786"/>
            <a:ext cx="1478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2</a:t>
            </a:r>
            <a:r>
              <a:rPr sz="24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 Wheeler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095" y="3994530"/>
            <a:ext cx="14782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4</a:t>
            </a:r>
            <a:r>
              <a:rPr sz="24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-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 Wheeler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">
              <a:lnSpc>
                <a:spcPts val="2870"/>
              </a:lnSpc>
              <a:spcBef>
                <a:spcPts val="105"/>
              </a:spcBef>
            </a:pPr>
            <a:r>
              <a:rPr sz="2400" u="none" dirty="0"/>
              <a:t>4.</a:t>
            </a:r>
            <a:r>
              <a:rPr sz="2400" u="none" spc="-60" dirty="0"/>
              <a:t> </a:t>
            </a:r>
            <a:r>
              <a:rPr sz="2400" u="none" dirty="0"/>
              <a:t>What</a:t>
            </a:r>
            <a:r>
              <a:rPr sz="2400" u="none" spc="-30" dirty="0"/>
              <a:t> </a:t>
            </a:r>
            <a:r>
              <a:rPr sz="2400" u="none" dirty="0"/>
              <a:t>are</a:t>
            </a:r>
            <a:r>
              <a:rPr sz="2400" u="none" spc="-45" dirty="0"/>
              <a:t> </a:t>
            </a:r>
            <a:r>
              <a:rPr sz="2400" u="none" dirty="0"/>
              <a:t>the</a:t>
            </a:r>
            <a:r>
              <a:rPr sz="2400" u="none" spc="-50" dirty="0"/>
              <a:t> </a:t>
            </a:r>
            <a:r>
              <a:rPr sz="2400" u="none" dirty="0"/>
              <a:t>quarterly</a:t>
            </a:r>
            <a:r>
              <a:rPr sz="2400" u="none" spc="-15" dirty="0"/>
              <a:t> </a:t>
            </a:r>
            <a:r>
              <a:rPr sz="2400" u="none" dirty="0"/>
              <a:t>trends</a:t>
            </a:r>
            <a:r>
              <a:rPr sz="2400" u="none" spc="-25" dirty="0"/>
              <a:t> </a:t>
            </a:r>
            <a:r>
              <a:rPr sz="2400" u="none" dirty="0"/>
              <a:t>based</a:t>
            </a:r>
            <a:r>
              <a:rPr sz="2400" u="none" spc="-35" dirty="0"/>
              <a:t> </a:t>
            </a:r>
            <a:r>
              <a:rPr sz="2400" u="none" dirty="0"/>
              <a:t>on</a:t>
            </a:r>
            <a:r>
              <a:rPr sz="2400" u="none" spc="-45" dirty="0"/>
              <a:t> </a:t>
            </a:r>
            <a:r>
              <a:rPr sz="2400" u="none" dirty="0"/>
              <a:t>sales</a:t>
            </a:r>
            <a:r>
              <a:rPr sz="2400" u="none" spc="-80" dirty="0"/>
              <a:t> </a:t>
            </a:r>
            <a:r>
              <a:rPr sz="2400" u="none" dirty="0"/>
              <a:t>volume</a:t>
            </a:r>
            <a:r>
              <a:rPr sz="2400" u="none" spc="-50" dirty="0"/>
              <a:t> </a:t>
            </a:r>
            <a:r>
              <a:rPr sz="2400" u="none" dirty="0"/>
              <a:t>for</a:t>
            </a:r>
            <a:r>
              <a:rPr sz="2400" u="none" spc="-65" dirty="0"/>
              <a:t> </a:t>
            </a:r>
            <a:r>
              <a:rPr sz="2400" u="none" dirty="0"/>
              <a:t>the</a:t>
            </a:r>
            <a:r>
              <a:rPr sz="2400" u="none" spc="-45" dirty="0"/>
              <a:t> </a:t>
            </a:r>
            <a:r>
              <a:rPr sz="2400" u="none" dirty="0"/>
              <a:t>top</a:t>
            </a:r>
            <a:r>
              <a:rPr sz="2400" u="none" spc="-40" dirty="0"/>
              <a:t> </a:t>
            </a:r>
            <a:r>
              <a:rPr sz="2400" u="none" dirty="0"/>
              <a:t>5 EV</a:t>
            </a:r>
            <a:r>
              <a:rPr sz="2400" u="none" spc="5" dirty="0"/>
              <a:t> </a:t>
            </a:r>
            <a:r>
              <a:rPr sz="2400" u="none" spc="-20" dirty="0"/>
              <a:t>makers</a:t>
            </a:r>
            <a:r>
              <a:rPr sz="2400" u="none" spc="-25" dirty="0"/>
              <a:t> </a:t>
            </a:r>
            <a:r>
              <a:rPr sz="2400" u="none" spc="-30" dirty="0"/>
              <a:t>(4-</a:t>
            </a:r>
            <a:r>
              <a:rPr sz="2400" u="none" spc="-10" dirty="0"/>
              <a:t>wheelers)</a:t>
            </a:r>
            <a:endParaRPr sz="2400" dirty="0"/>
          </a:p>
          <a:p>
            <a:pPr marL="107950">
              <a:lnSpc>
                <a:spcPts val="2870"/>
              </a:lnSpc>
            </a:pPr>
            <a:r>
              <a:rPr sz="2400" u="none" dirty="0"/>
              <a:t>from</a:t>
            </a:r>
            <a:r>
              <a:rPr sz="2400" u="none" spc="-45" dirty="0"/>
              <a:t> </a:t>
            </a:r>
            <a:r>
              <a:rPr sz="2400" u="none" dirty="0"/>
              <a:t>2022</a:t>
            </a:r>
            <a:r>
              <a:rPr sz="2400" u="none" spc="-25" dirty="0"/>
              <a:t> </a:t>
            </a:r>
            <a:r>
              <a:rPr sz="2400" u="none" dirty="0"/>
              <a:t>to</a:t>
            </a:r>
            <a:r>
              <a:rPr sz="2400" u="none" spc="-65" dirty="0"/>
              <a:t> </a:t>
            </a:r>
            <a:r>
              <a:rPr sz="2400" u="none" spc="-20" dirty="0"/>
              <a:t>2024?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1071A-1CBC-A03C-ECF5-4F7AF5819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60" y="2014340"/>
            <a:ext cx="7900939" cy="3776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5"/>
              </a:spcBef>
            </a:pPr>
            <a:r>
              <a:rPr sz="2400" u="none" dirty="0"/>
              <a:t>5.</a:t>
            </a:r>
            <a:r>
              <a:rPr sz="2400" u="none" spc="-60" dirty="0"/>
              <a:t> </a:t>
            </a:r>
            <a:r>
              <a:rPr sz="2400" u="none" dirty="0"/>
              <a:t>How</a:t>
            </a:r>
            <a:r>
              <a:rPr sz="2400" u="none" spc="-55" dirty="0"/>
              <a:t> </a:t>
            </a:r>
            <a:r>
              <a:rPr sz="2400" u="none" dirty="0"/>
              <a:t>do</a:t>
            </a:r>
            <a:r>
              <a:rPr sz="2400" u="none" spc="-50" dirty="0"/>
              <a:t> </a:t>
            </a:r>
            <a:r>
              <a:rPr sz="2400" u="none" dirty="0"/>
              <a:t>the</a:t>
            </a:r>
            <a:r>
              <a:rPr sz="2400" u="none" spc="15" dirty="0"/>
              <a:t> </a:t>
            </a:r>
            <a:r>
              <a:rPr sz="2400" u="none" dirty="0"/>
              <a:t>EV sales</a:t>
            </a:r>
            <a:r>
              <a:rPr sz="2400" u="none" spc="-85" dirty="0"/>
              <a:t> </a:t>
            </a:r>
            <a:r>
              <a:rPr sz="2400" u="none" dirty="0"/>
              <a:t>and</a:t>
            </a:r>
            <a:r>
              <a:rPr sz="2400" u="none" spc="-45" dirty="0"/>
              <a:t> </a:t>
            </a:r>
            <a:r>
              <a:rPr sz="2400" u="none" spc="-10" dirty="0"/>
              <a:t>penetration</a:t>
            </a:r>
            <a:r>
              <a:rPr sz="2400" u="none" spc="-45" dirty="0"/>
              <a:t> </a:t>
            </a:r>
            <a:r>
              <a:rPr sz="2400" u="none" dirty="0"/>
              <a:t>rates</a:t>
            </a:r>
            <a:r>
              <a:rPr sz="2400" u="none" spc="-25" dirty="0"/>
              <a:t> </a:t>
            </a:r>
            <a:r>
              <a:rPr sz="2400" u="none" dirty="0"/>
              <a:t>in</a:t>
            </a:r>
            <a:r>
              <a:rPr sz="2400" u="none" spc="-45" dirty="0"/>
              <a:t> </a:t>
            </a:r>
            <a:r>
              <a:rPr sz="2400" u="none" dirty="0"/>
              <a:t>Delhi</a:t>
            </a:r>
            <a:r>
              <a:rPr sz="2400" u="none" spc="-80" dirty="0"/>
              <a:t> </a:t>
            </a:r>
            <a:r>
              <a:rPr sz="2400" u="none" dirty="0"/>
              <a:t>compare</a:t>
            </a:r>
            <a:r>
              <a:rPr sz="2400" u="none" spc="-50" dirty="0"/>
              <a:t> </a:t>
            </a:r>
            <a:r>
              <a:rPr sz="2400" u="none" dirty="0"/>
              <a:t>to</a:t>
            </a:r>
            <a:r>
              <a:rPr sz="2400" u="none" spc="-50" dirty="0"/>
              <a:t> </a:t>
            </a:r>
            <a:r>
              <a:rPr sz="2400" u="none" spc="-10" dirty="0"/>
              <a:t>Karnataka</a:t>
            </a:r>
            <a:r>
              <a:rPr sz="2400" u="none" spc="-15" dirty="0"/>
              <a:t> </a:t>
            </a:r>
            <a:r>
              <a:rPr sz="2400" u="none" dirty="0"/>
              <a:t>for</a:t>
            </a:r>
            <a:r>
              <a:rPr sz="2400" u="none" spc="-65" dirty="0"/>
              <a:t> </a:t>
            </a:r>
            <a:r>
              <a:rPr sz="2400" u="none" spc="-10" dirty="0"/>
              <a:t>2024?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26CF1-A93B-AABD-AE35-BF88AC46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1237944"/>
            <a:ext cx="9945488" cy="43821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989" y="110553"/>
            <a:ext cx="10996295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u="none" dirty="0"/>
              <a:t>6.</a:t>
            </a:r>
            <a:r>
              <a:rPr sz="2400" u="none" spc="-80" dirty="0"/>
              <a:t> </a:t>
            </a:r>
            <a:r>
              <a:rPr sz="2400" u="none" dirty="0"/>
              <a:t>List</a:t>
            </a:r>
            <a:r>
              <a:rPr sz="2400" u="none" spc="-60" dirty="0"/>
              <a:t> </a:t>
            </a:r>
            <a:r>
              <a:rPr sz="2400" u="none" dirty="0"/>
              <a:t>down</a:t>
            </a:r>
            <a:r>
              <a:rPr sz="2400" u="none" spc="-65" dirty="0"/>
              <a:t> </a:t>
            </a:r>
            <a:r>
              <a:rPr sz="2400" u="none" dirty="0"/>
              <a:t>the</a:t>
            </a:r>
            <a:r>
              <a:rPr sz="2400" u="none" spc="-75" dirty="0"/>
              <a:t> </a:t>
            </a:r>
            <a:r>
              <a:rPr sz="2400" u="none" dirty="0"/>
              <a:t>compounded</a:t>
            </a:r>
            <a:r>
              <a:rPr sz="2400" u="none" spc="-60" dirty="0"/>
              <a:t> </a:t>
            </a:r>
            <a:r>
              <a:rPr sz="2400" u="none" dirty="0"/>
              <a:t>annual</a:t>
            </a:r>
            <a:r>
              <a:rPr sz="2400" u="none" spc="-30" dirty="0"/>
              <a:t> </a:t>
            </a:r>
            <a:r>
              <a:rPr sz="2400" u="none" dirty="0"/>
              <a:t>growth</a:t>
            </a:r>
            <a:r>
              <a:rPr sz="2400" u="none" spc="-65" dirty="0"/>
              <a:t> </a:t>
            </a:r>
            <a:r>
              <a:rPr sz="2400" u="none" dirty="0"/>
              <a:t>rate</a:t>
            </a:r>
            <a:r>
              <a:rPr sz="2400" u="none" spc="-10" dirty="0"/>
              <a:t> </a:t>
            </a:r>
            <a:r>
              <a:rPr sz="2400" u="none" dirty="0"/>
              <a:t>(CAGR)</a:t>
            </a:r>
            <a:r>
              <a:rPr sz="2400" u="none" spc="-60" dirty="0"/>
              <a:t> </a:t>
            </a:r>
            <a:r>
              <a:rPr sz="2400" u="none" dirty="0"/>
              <a:t>in</a:t>
            </a:r>
            <a:r>
              <a:rPr sz="2400" u="none" spc="-65" dirty="0"/>
              <a:t> </a:t>
            </a:r>
            <a:r>
              <a:rPr sz="2400" u="none" spc="-35" dirty="0"/>
              <a:t>4-</a:t>
            </a:r>
            <a:r>
              <a:rPr sz="2400" u="none" dirty="0"/>
              <a:t>wheeler</a:t>
            </a:r>
            <a:r>
              <a:rPr sz="2400" u="none" spc="-90" dirty="0"/>
              <a:t> </a:t>
            </a:r>
            <a:r>
              <a:rPr sz="2400" u="none" dirty="0"/>
              <a:t>units</a:t>
            </a:r>
            <a:r>
              <a:rPr sz="2400" u="none" spc="-50" dirty="0"/>
              <a:t> </a:t>
            </a:r>
            <a:r>
              <a:rPr sz="2400" u="none" dirty="0"/>
              <a:t>for</a:t>
            </a:r>
            <a:r>
              <a:rPr sz="2400" u="none" spc="-85" dirty="0"/>
              <a:t> </a:t>
            </a:r>
            <a:r>
              <a:rPr sz="2400" u="none" dirty="0"/>
              <a:t>the</a:t>
            </a:r>
            <a:r>
              <a:rPr sz="2400" u="none" spc="-15" dirty="0"/>
              <a:t> </a:t>
            </a:r>
            <a:r>
              <a:rPr sz="2400" u="none" dirty="0"/>
              <a:t>top</a:t>
            </a:r>
            <a:r>
              <a:rPr sz="2400" u="none" spc="-70" dirty="0"/>
              <a:t> </a:t>
            </a:r>
            <a:r>
              <a:rPr sz="2400" u="none" spc="-50" dirty="0"/>
              <a:t>5 </a:t>
            </a:r>
            <a:r>
              <a:rPr sz="2400" u="none" dirty="0"/>
              <a:t>makers</a:t>
            </a:r>
            <a:r>
              <a:rPr sz="2400" u="none" spc="-50" dirty="0"/>
              <a:t> </a:t>
            </a:r>
            <a:r>
              <a:rPr sz="2400" u="none" dirty="0"/>
              <a:t>from</a:t>
            </a:r>
            <a:r>
              <a:rPr sz="2400" u="none" spc="-45" dirty="0"/>
              <a:t> </a:t>
            </a:r>
            <a:r>
              <a:rPr sz="2400" u="none" dirty="0"/>
              <a:t>2022</a:t>
            </a:r>
            <a:r>
              <a:rPr sz="2400" u="none" spc="-90" dirty="0"/>
              <a:t> </a:t>
            </a:r>
            <a:r>
              <a:rPr sz="2400" u="none" dirty="0"/>
              <a:t>to</a:t>
            </a:r>
            <a:r>
              <a:rPr sz="2400" u="none" spc="-65" dirty="0"/>
              <a:t> </a:t>
            </a:r>
            <a:r>
              <a:rPr sz="2400" u="none" spc="-10" dirty="0"/>
              <a:t>2024.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8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">
              <a:lnSpc>
                <a:spcPts val="2870"/>
              </a:lnSpc>
              <a:spcBef>
                <a:spcPts val="105"/>
              </a:spcBef>
            </a:pPr>
            <a:r>
              <a:rPr sz="2400" u="none" dirty="0"/>
              <a:t>7.</a:t>
            </a:r>
            <a:r>
              <a:rPr sz="2400" u="none" spc="-55" dirty="0"/>
              <a:t> </a:t>
            </a:r>
            <a:r>
              <a:rPr sz="2400" u="none" dirty="0"/>
              <a:t>List</a:t>
            </a:r>
            <a:r>
              <a:rPr sz="2400" u="none" spc="-40" dirty="0"/>
              <a:t> </a:t>
            </a:r>
            <a:r>
              <a:rPr sz="2400" u="none" dirty="0"/>
              <a:t>down</a:t>
            </a:r>
            <a:r>
              <a:rPr sz="2400" u="none" spc="-40" dirty="0"/>
              <a:t> </a:t>
            </a:r>
            <a:r>
              <a:rPr sz="2400" u="none" dirty="0"/>
              <a:t>the</a:t>
            </a:r>
            <a:r>
              <a:rPr sz="2400" u="none" spc="-45" dirty="0"/>
              <a:t> </a:t>
            </a:r>
            <a:r>
              <a:rPr sz="2400" u="none" dirty="0"/>
              <a:t>top</a:t>
            </a:r>
            <a:r>
              <a:rPr sz="2400" u="none" spc="-40" dirty="0"/>
              <a:t> </a:t>
            </a:r>
            <a:r>
              <a:rPr sz="2400" u="none" dirty="0"/>
              <a:t>10</a:t>
            </a:r>
            <a:r>
              <a:rPr sz="2400" u="none" spc="-70" dirty="0"/>
              <a:t> </a:t>
            </a:r>
            <a:r>
              <a:rPr sz="2400" u="none" spc="-10" dirty="0"/>
              <a:t>states</a:t>
            </a:r>
            <a:r>
              <a:rPr sz="2400" u="none" spc="-80" dirty="0"/>
              <a:t> </a:t>
            </a:r>
            <a:r>
              <a:rPr sz="2400" u="none" dirty="0"/>
              <a:t>that</a:t>
            </a:r>
            <a:r>
              <a:rPr sz="2400" u="none" spc="-40" dirty="0"/>
              <a:t> </a:t>
            </a:r>
            <a:r>
              <a:rPr sz="2400" u="none" dirty="0"/>
              <a:t>had</a:t>
            </a:r>
            <a:r>
              <a:rPr sz="2400" u="none" spc="-40" dirty="0"/>
              <a:t> </a:t>
            </a:r>
            <a:r>
              <a:rPr sz="2400" u="none" dirty="0"/>
              <a:t>the</a:t>
            </a:r>
            <a:r>
              <a:rPr sz="2400" u="none" spc="20" dirty="0"/>
              <a:t> </a:t>
            </a:r>
            <a:r>
              <a:rPr sz="2400" u="none" spc="-10" dirty="0"/>
              <a:t>highest</a:t>
            </a:r>
            <a:r>
              <a:rPr sz="2400" u="none" spc="-100" dirty="0"/>
              <a:t> </a:t>
            </a:r>
            <a:r>
              <a:rPr sz="2400" u="none" dirty="0"/>
              <a:t>compounded</a:t>
            </a:r>
            <a:r>
              <a:rPr sz="2400" u="none" spc="-35" dirty="0"/>
              <a:t> </a:t>
            </a:r>
            <a:r>
              <a:rPr sz="2400" u="none" dirty="0"/>
              <a:t>annual</a:t>
            </a:r>
            <a:r>
              <a:rPr sz="2400" u="none" spc="-10" dirty="0"/>
              <a:t> </a:t>
            </a:r>
            <a:r>
              <a:rPr sz="2400" u="none" dirty="0"/>
              <a:t>growth</a:t>
            </a:r>
            <a:r>
              <a:rPr sz="2400" u="none" spc="-40" dirty="0"/>
              <a:t> </a:t>
            </a:r>
            <a:r>
              <a:rPr sz="2400" u="none" dirty="0"/>
              <a:t>rate</a:t>
            </a:r>
            <a:r>
              <a:rPr sz="2400" u="none" spc="-45" dirty="0"/>
              <a:t> </a:t>
            </a:r>
            <a:r>
              <a:rPr sz="2400" u="none" spc="-10" dirty="0"/>
              <a:t>(CAGR)</a:t>
            </a:r>
            <a:endParaRPr sz="2400" dirty="0"/>
          </a:p>
          <a:p>
            <a:pPr marL="107950">
              <a:lnSpc>
                <a:spcPts val="2870"/>
              </a:lnSpc>
            </a:pPr>
            <a:r>
              <a:rPr sz="2400" u="none" dirty="0"/>
              <a:t>from</a:t>
            </a:r>
            <a:r>
              <a:rPr sz="2400" u="none" spc="-30" dirty="0"/>
              <a:t> </a:t>
            </a:r>
            <a:r>
              <a:rPr sz="2400" u="none" dirty="0"/>
              <a:t>2022 to</a:t>
            </a:r>
            <a:r>
              <a:rPr sz="2400" u="none" spc="-50" dirty="0"/>
              <a:t> </a:t>
            </a:r>
            <a:r>
              <a:rPr sz="2400" u="none" dirty="0"/>
              <a:t>2024</a:t>
            </a:r>
            <a:r>
              <a:rPr sz="2400" u="none" spc="-65" dirty="0"/>
              <a:t> </a:t>
            </a:r>
            <a:r>
              <a:rPr sz="2400" u="none" dirty="0"/>
              <a:t>in</a:t>
            </a:r>
            <a:r>
              <a:rPr sz="2400" u="none" spc="-45" dirty="0"/>
              <a:t> </a:t>
            </a:r>
            <a:r>
              <a:rPr sz="2400" u="none" dirty="0"/>
              <a:t>total</a:t>
            </a:r>
            <a:r>
              <a:rPr sz="2400" u="none" spc="-10" dirty="0"/>
              <a:t> vehicles</a:t>
            </a:r>
            <a:r>
              <a:rPr sz="2400" u="none" spc="-85" dirty="0"/>
              <a:t> </a:t>
            </a:r>
            <a:r>
              <a:rPr sz="2400" u="none" spc="-10" dirty="0"/>
              <a:t>sold.</a:t>
            </a: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u="none" dirty="0"/>
              <a:t>8.</a:t>
            </a:r>
            <a:r>
              <a:rPr sz="2400" u="none" spc="-55" dirty="0"/>
              <a:t> </a:t>
            </a:r>
            <a:r>
              <a:rPr sz="2400" u="none" dirty="0"/>
              <a:t>What</a:t>
            </a:r>
            <a:r>
              <a:rPr sz="2400" u="none" spc="-30" dirty="0"/>
              <a:t> </a:t>
            </a:r>
            <a:r>
              <a:rPr sz="2400" u="none" dirty="0"/>
              <a:t>are</a:t>
            </a:r>
            <a:r>
              <a:rPr sz="2400" u="none" spc="-40" dirty="0"/>
              <a:t> </a:t>
            </a:r>
            <a:r>
              <a:rPr sz="2400" u="none" dirty="0"/>
              <a:t>the</a:t>
            </a:r>
            <a:r>
              <a:rPr sz="2400" u="none" spc="-45" dirty="0"/>
              <a:t> </a:t>
            </a:r>
            <a:r>
              <a:rPr sz="2400" u="none" dirty="0"/>
              <a:t>peak</a:t>
            </a:r>
            <a:r>
              <a:rPr sz="2400" u="none" spc="-85" dirty="0"/>
              <a:t> </a:t>
            </a:r>
            <a:r>
              <a:rPr sz="2400" u="none" dirty="0"/>
              <a:t>and</a:t>
            </a:r>
            <a:r>
              <a:rPr sz="2400" u="none" spc="-40" dirty="0"/>
              <a:t> </a:t>
            </a:r>
            <a:r>
              <a:rPr sz="2400" u="none" dirty="0"/>
              <a:t>low</a:t>
            </a:r>
            <a:r>
              <a:rPr sz="2400" u="none" spc="-45" dirty="0"/>
              <a:t> </a:t>
            </a:r>
            <a:r>
              <a:rPr sz="2400" u="none" dirty="0"/>
              <a:t>season</a:t>
            </a:r>
            <a:r>
              <a:rPr sz="2400" u="none" spc="-35" dirty="0"/>
              <a:t> </a:t>
            </a:r>
            <a:r>
              <a:rPr sz="2400" u="none" dirty="0"/>
              <a:t>months</a:t>
            </a:r>
            <a:r>
              <a:rPr sz="2400" u="none" spc="-15" dirty="0"/>
              <a:t> </a:t>
            </a:r>
            <a:r>
              <a:rPr sz="2400" u="none" dirty="0"/>
              <a:t>for</a:t>
            </a:r>
            <a:r>
              <a:rPr sz="2400" u="none" spc="-60" dirty="0"/>
              <a:t> </a:t>
            </a:r>
            <a:r>
              <a:rPr sz="2400" u="none" dirty="0"/>
              <a:t>EV</a:t>
            </a:r>
            <a:r>
              <a:rPr sz="2400" u="none" spc="-60" dirty="0"/>
              <a:t> </a:t>
            </a:r>
            <a:r>
              <a:rPr sz="2400" u="none" dirty="0"/>
              <a:t>sales</a:t>
            </a:r>
            <a:r>
              <a:rPr sz="2400" u="none" spc="-15" dirty="0"/>
              <a:t> </a:t>
            </a:r>
            <a:r>
              <a:rPr sz="2400" u="none" dirty="0"/>
              <a:t>based</a:t>
            </a:r>
            <a:r>
              <a:rPr sz="2400" u="none" spc="-35" dirty="0"/>
              <a:t> </a:t>
            </a:r>
            <a:r>
              <a:rPr sz="2400" u="none" dirty="0"/>
              <a:t>on</a:t>
            </a:r>
            <a:r>
              <a:rPr sz="2400" u="none" spc="-40" dirty="0"/>
              <a:t> </a:t>
            </a:r>
            <a:r>
              <a:rPr sz="2400" u="none" dirty="0"/>
              <a:t>the</a:t>
            </a:r>
            <a:r>
              <a:rPr sz="2400" u="none" spc="-40" dirty="0"/>
              <a:t> </a:t>
            </a:r>
            <a:r>
              <a:rPr sz="2400" u="none" dirty="0"/>
              <a:t>data</a:t>
            </a:r>
            <a:r>
              <a:rPr sz="2400" u="none" spc="-5" dirty="0"/>
              <a:t> </a:t>
            </a:r>
            <a:r>
              <a:rPr sz="2400" u="none" dirty="0"/>
              <a:t>from</a:t>
            </a:r>
            <a:r>
              <a:rPr sz="2400" u="none" spc="-20" dirty="0"/>
              <a:t> </a:t>
            </a:r>
            <a:r>
              <a:rPr sz="2400" u="none" dirty="0"/>
              <a:t>2022</a:t>
            </a:r>
            <a:r>
              <a:rPr sz="2400" u="none" spc="-65" dirty="0"/>
              <a:t> </a:t>
            </a:r>
            <a:r>
              <a:rPr sz="2400" u="none" dirty="0"/>
              <a:t>to</a:t>
            </a:r>
            <a:r>
              <a:rPr sz="2400" u="none" spc="-40" dirty="0"/>
              <a:t> </a:t>
            </a:r>
            <a:r>
              <a:rPr sz="2400" u="none" spc="-10" dirty="0"/>
              <a:t>2024?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BCB1F-F348-102D-C141-7F1A18A06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933101"/>
            <a:ext cx="10021699" cy="49917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7950" marR="5080">
              <a:lnSpc>
                <a:spcPct val="100499"/>
              </a:lnSpc>
              <a:spcBef>
                <a:spcPts val="90"/>
              </a:spcBef>
            </a:pPr>
            <a:r>
              <a:rPr sz="2400" u="none" dirty="0"/>
              <a:t>9.</a:t>
            </a:r>
            <a:r>
              <a:rPr sz="2400" u="none" spc="-45" dirty="0"/>
              <a:t> </a:t>
            </a:r>
            <a:r>
              <a:rPr sz="2400" u="none" dirty="0"/>
              <a:t>What</a:t>
            </a:r>
            <a:r>
              <a:rPr sz="2400" u="none" spc="-20" dirty="0"/>
              <a:t> </a:t>
            </a:r>
            <a:r>
              <a:rPr sz="2400" u="none" dirty="0"/>
              <a:t>is</a:t>
            </a:r>
            <a:r>
              <a:rPr sz="2400" u="none" spc="-10" dirty="0"/>
              <a:t> </a:t>
            </a:r>
            <a:r>
              <a:rPr sz="2400" u="none" dirty="0"/>
              <a:t>the</a:t>
            </a:r>
            <a:r>
              <a:rPr sz="2400" u="none" spc="-35" dirty="0"/>
              <a:t> </a:t>
            </a:r>
            <a:r>
              <a:rPr sz="2400" u="none" dirty="0"/>
              <a:t>projected</a:t>
            </a:r>
            <a:r>
              <a:rPr sz="2400" u="none" spc="-25" dirty="0"/>
              <a:t> </a:t>
            </a:r>
            <a:r>
              <a:rPr sz="2400" u="none" dirty="0"/>
              <a:t>number</a:t>
            </a:r>
            <a:r>
              <a:rPr sz="2400" u="none" spc="-50" dirty="0"/>
              <a:t> </a:t>
            </a:r>
            <a:r>
              <a:rPr sz="2400" u="none" dirty="0"/>
              <a:t>of</a:t>
            </a:r>
            <a:r>
              <a:rPr sz="2400" u="none" spc="-25" dirty="0"/>
              <a:t> </a:t>
            </a:r>
            <a:r>
              <a:rPr sz="2400" u="none" dirty="0"/>
              <a:t>EV</a:t>
            </a:r>
            <a:r>
              <a:rPr sz="2400" u="none" spc="-55" dirty="0"/>
              <a:t> </a:t>
            </a:r>
            <a:r>
              <a:rPr sz="2400" u="none" dirty="0"/>
              <a:t>sales</a:t>
            </a:r>
            <a:r>
              <a:rPr sz="2400" u="none" spc="-5" dirty="0"/>
              <a:t> </a:t>
            </a:r>
            <a:r>
              <a:rPr sz="2400" u="none" dirty="0"/>
              <a:t>(including</a:t>
            </a:r>
            <a:r>
              <a:rPr sz="2400" u="none" spc="-45" dirty="0"/>
              <a:t> </a:t>
            </a:r>
            <a:r>
              <a:rPr sz="2400" u="none" spc="-40" dirty="0"/>
              <a:t>2-</a:t>
            </a:r>
            <a:r>
              <a:rPr sz="2400" u="none" spc="-10" dirty="0"/>
              <a:t>wheelers</a:t>
            </a:r>
            <a:r>
              <a:rPr sz="2400" u="none" spc="-80" dirty="0"/>
              <a:t> </a:t>
            </a:r>
            <a:r>
              <a:rPr sz="2400" u="none" dirty="0"/>
              <a:t>and</a:t>
            </a:r>
            <a:r>
              <a:rPr sz="2400" u="none" spc="-35" dirty="0"/>
              <a:t> </a:t>
            </a:r>
            <a:r>
              <a:rPr sz="2400" u="none" dirty="0"/>
              <a:t>4-</a:t>
            </a:r>
            <a:r>
              <a:rPr sz="2400" u="none" spc="-30" dirty="0"/>
              <a:t> </a:t>
            </a:r>
            <a:r>
              <a:rPr sz="2400" u="none" dirty="0"/>
              <a:t>wheelers)</a:t>
            </a:r>
            <a:r>
              <a:rPr sz="2400" u="none" spc="-25" dirty="0"/>
              <a:t> </a:t>
            </a:r>
            <a:r>
              <a:rPr sz="2400" u="none" dirty="0"/>
              <a:t>for</a:t>
            </a:r>
            <a:r>
              <a:rPr sz="2400" u="none" spc="-60" dirty="0"/>
              <a:t> </a:t>
            </a:r>
            <a:r>
              <a:rPr sz="2400" u="none" dirty="0"/>
              <a:t>the</a:t>
            </a:r>
            <a:r>
              <a:rPr sz="2400" u="none" spc="-35" dirty="0"/>
              <a:t> </a:t>
            </a:r>
            <a:r>
              <a:rPr sz="2400" u="none" spc="-25" dirty="0"/>
              <a:t>top </a:t>
            </a:r>
            <a:r>
              <a:rPr sz="2400" u="none" dirty="0"/>
              <a:t>10</a:t>
            </a:r>
            <a:r>
              <a:rPr sz="2400" u="none" spc="-35" dirty="0"/>
              <a:t> </a:t>
            </a:r>
            <a:r>
              <a:rPr sz="2400" u="none" spc="-10" dirty="0"/>
              <a:t>states</a:t>
            </a:r>
            <a:r>
              <a:rPr sz="2400" u="none" spc="-45" dirty="0"/>
              <a:t> </a:t>
            </a:r>
            <a:r>
              <a:rPr sz="2400" u="none" dirty="0"/>
              <a:t>by</a:t>
            </a:r>
            <a:r>
              <a:rPr sz="2400" u="none" spc="-125" dirty="0"/>
              <a:t> </a:t>
            </a:r>
            <a:r>
              <a:rPr sz="2400" u="none" dirty="0"/>
              <a:t>penetration</a:t>
            </a:r>
            <a:r>
              <a:rPr sz="2400" u="none" spc="-70" dirty="0"/>
              <a:t> </a:t>
            </a:r>
            <a:r>
              <a:rPr sz="2400" u="none" dirty="0"/>
              <a:t>rate</a:t>
            </a:r>
            <a:r>
              <a:rPr sz="2400" u="none" spc="-80" dirty="0"/>
              <a:t> </a:t>
            </a:r>
            <a:r>
              <a:rPr sz="2400" u="none" dirty="0"/>
              <a:t>in</a:t>
            </a:r>
            <a:r>
              <a:rPr sz="2400" u="none" spc="-70" dirty="0"/>
              <a:t> </a:t>
            </a:r>
            <a:r>
              <a:rPr sz="2400" u="none" dirty="0"/>
              <a:t>2030,</a:t>
            </a:r>
            <a:r>
              <a:rPr sz="2400" u="none" spc="-80" dirty="0"/>
              <a:t> </a:t>
            </a:r>
            <a:r>
              <a:rPr sz="2400" u="none" dirty="0"/>
              <a:t>based</a:t>
            </a:r>
            <a:r>
              <a:rPr sz="2400" u="none" spc="-70" dirty="0"/>
              <a:t> </a:t>
            </a:r>
            <a:r>
              <a:rPr sz="2400" u="none" dirty="0"/>
              <a:t>on</a:t>
            </a:r>
            <a:r>
              <a:rPr sz="2400" u="none" spc="-75" dirty="0"/>
              <a:t> </a:t>
            </a:r>
            <a:r>
              <a:rPr sz="2400" u="none" dirty="0"/>
              <a:t>the</a:t>
            </a:r>
            <a:r>
              <a:rPr sz="2400" u="none" spc="-75" dirty="0"/>
              <a:t> </a:t>
            </a:r>
            <a:r>
              <a:rPr sz="2400" u="none" dirty="0"/>
              <a:t>compounded</a:t>
            </a:r>
            <a:r>
              <a:rPr sz="2400" u="none" spc="-70" dirty="0"/>
              <a:t> </a:t>
            </a:r>
            <a:r>
              <a:rPr sz="2400" u="none" dirty="0"/>
              <a:t>annual</a:t>
            </a:r>
            <a:r>
              <a:rPr sz="2400" u="none" spc="-35" dirty="0"/>
              <a:t> </a:t>
            </a:r>
            <a:r>
              <a:rPr sz="2400" u="none" dirty="0"/>
              <a:t>growth</a:t>
            </a:r>
            <a:r>
              <a:rPr sz="2400" u="none" spc="-75" dirty="0"/>
              <a:t> </a:t>
            </a:r>
            <a:r>
              <a:rPr sz="2400" u="none" dirty="0"/>
              <a:t>rate</a:t>
            </a:r>
            <a:r>
              <a:rPr sz="2400" u="none" spc="-15" dirty="0"/>
              <a:t> </a:t>
            </a:r>
            <a:r>
              <a:rPr sz="2400" u="none" spc="-10" dirty="0"/>
              <a:t>(CAGR) </a:t>
            </a:r>
            <a:r>
              <a:rPr sz="2400" u="none" dirty="0"/>
              <a:t>from</a:t>
            </a:r>
            <a:r>
              <a:rPr sz="2400" u="none" spc="-75" dirty="0"/>
              <a:t> </a:t>
            </a:r>
            <a:r>
              <a:rPr sz="2400" u="none" dirty="0"/>
              <a:t>previous</a:t>
            </a:r>
            <a:r>
              <a:rPr sz="2400" u="none" spc="-70" dirty="0"/>
              <a:t> </a:t>
            </a:r>
            <a:r>
              <a:rPr sz="2400" u="none" spc="-10" dirty="0"/>
              <a:t>years?</a:t>
            </a:r>
            <a:endParaRPr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525"/>
            <a:ext cx="12191999" cy="6848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950">
              <a:lnSpc>
                <a:spcPts val="2870"/>
              </a:lnSpc>
              <a:spcBef>
                <a:spcPts val="105"/>
              </a:spcBef>
            </a:pPr>
            <a:r>
              <a:rPr sz="2400" u="none" dirty="0"/>
              <a:t>10.</a:t>
            </a:r>
            <a:r>
              <a:rPr sz="2400" u="none" spc="-15" dirty="0"/>
              <a:t> </a:t>
            </a:r>
            <a:r>
              <a:rPr sz="2400" u="none" spc="-10" dirty="0"/>
              <a:t>Estimate</a:t>
            </a:r>
            <a:r>
              <a:rPr sz="2400" u="none" spc="-60" dirty="0"/>
              <a:t> </a:t>
            </a:r>
            <a:r>
              <a:rPr sz="2400" u="none" dirty="0"/>
              <a:t>the</a:t>
            </a:r>
            <a:r>
              <a:rPr sz="2400" u="none" spc="-65" dirty="0"/>
              <a:t> </a:t>
            </a:r>
            <a:r>
              <a:rPr sz="2400" u="none" dirty="0"/>
              <a:t>revenue growth</a:t>
            </a:r>
            <a:r>
              <a:rPr sz="2400" u="none" spc="-60" dirty="0"/>
              <a:t> </a:t>
            </a:r>
            <a:r>
              <a:rPr sz="2400" u="none" dirty="0"/>
              <a:t>rate</a:t>
            </a:r>
            <a:r>
              <a:rPr sz="2400" u="none" spc="-5" dirty="0"/>
              <a:t> </a:t>
            </a:r>
            <a:r>
              <a:rPr sz="2400" u="none" dirty="0"/>
              <a:t>of</a:t>
            </a:r>
            <a:r>
              <a:rPr sz="2400" u="none" spc="-55" dirty="0"/>
              <a:t> </a:t>
            </a:r>
            <a:r>
              <a:rPr sz="2400" u="none" spc="-20" dirty="0"/>
              <a:t>4-</a:t>
            </a:r>
            <a:r>
              <a:rPr sz="2400" u="none" dirty="0"/>
              <a:t>wheeler</a:t>
            </a:r>
            <a:r>
              <a:rPr sz="2400" u="none" spc="-80" dirty="0"/>
              <a:t> </a:t>
            </a:r>
            <a:r>
              <a:rPr sz="2400" u="none" dirty="0"/>
              <a:t>and</a:t>
            </a:r>
            <a:r>
              <a:rPr sz="2400" u="none" spc="-65" dirty="0"/>
              <a:t> </a:t>
            </a:r>
            <a:r>
              <a:rPr sz="2400" u="none" spc="-20" dirty="0"/>
              <a:t>2-</a:t>
            </a:r>
            <a:r>
              <a:rPr sz="2400" u="none" dirty="0"/>
              <a:t>wheelers</a:t>
            </a:r>
            <a:r>
              <a:rPr sz="2400" u="none" spc="-114" dirty="0"/>
              <a:t> </a:t>
            </a:r>
            <a:r>
              <a:rPr sz="2400" u="none" dirty="0"/>
              <a:t>EVs</a:t>
            </a:r>
            <a:r>
              <a:rPr sz="2400" u="none" spc="-100" dirty="0"/>
              <a:t> </a:t>
            </a:r>
            <a:r>
              <a:rPr sz="2400" u="none" dirty="0"/>
              <a:t>in</a:t>
            </a:r>
            <a:r>
              <a:rPr sz="2400" u="none" spc="-60" dirty="0"/>
              <a:t> </a:t>
            </a:r>
            <a:r>
              <a:rPr sz="2400" u="none" dirty="0"/>
              <a:t>India</a:t>
            </a:r>
            <a:r>
              <a:rPr sz="2400" u="none" spc="-95" dirty="0"/>
              <a:t> </a:t>
            </a:r>
            <a:r>
              <a:rPr sz="2400" u="none" dirty="0"/>
              <a:t>for</a:t>
            </a:r>
            <a:r>
              <a:rPr sz="2400" u="none" spc="-10" dirty="0"/>
              <a:t> </a:t>
            </a:r>
            <a:r>
              <a:rPr sz="2400" u="none" dirty="0"/>
              <a:t>2022</a:t>
            </a:r>
            <a:r>
              <a:rPr sz="2400" u="none" spc="-90" dirty="0"/>
              <a:t> </a:t>
            </a:r>
            <a:r>
              <a:rPr sz="2400" u="none" spc="-25" dirty="0"/>
              <a:t>vs</a:t>
            </a:r>
            <a:endParaRPr sz="2400" dirty="0"/>
          </a:p>
          <a:p>
            <a:pPr marL="107950">
              <a:lnSpc>
                <a:spcPts val="2870"/>
              </a:lnSpc>
            </a:pPr>
            <a:r>
              <a:rPr sz="2400" u="none" dirty="0"/>
              <a:t>2024</a:t>
            </a:r>
            <a:r>
              <a:rPr sz="2400" u="none" spc="-55" dirty="0"/>
              <a:t> </a:t>
            </a:r>
            <a:r>
              <a:rPr sz="2400" u="none" dirty="0"/>
              <a:t>and</a:t>
            </a:r>
            <a:r>
              <a:rPr sz="2400" u="none" spc="-25" dirty="0"/>
              <a:t> </a:t>
            </a:r>
            <a:r>
              <a:rPr sz="2400" u="none" dirty="0"/>
              <a:t>2023</a:t>
            </a:r>
            <a:r>
              <a:rPr sz="2400" u="none" spc="-50" dirty="0"/>
              <a:t> </a:t>
            </a:r>
            <a:r>
              <a:rPr sz="2400" u="none" dirty="0"/>
              <a:t>vs</a:t>
            </a:r>
            <a:r>
              <a:rPr sz="2400" u="none" spc="-5" dirty="0"/>
              <a:t> </a:t>
            </a:r>
            <a:r>
              <a:rPr sz="2400" u="none" dirty="0"/>
              <a:t>2024,</a:t>
            </a:r>
            <a:r>
              <a:rPr sz="2400" u="none" spc="-35" dirty="0"/>
              <a:t> </a:t>
            </a:r>
            <a:r>
              <a:rPr sz="2400" u="none" dirty="0"/>
              <a:t>assuming</a:t>
            </a:r>
            <a:r>
              <a:rPr sz="2400" u="none" spc="-45" dirty="0"/>
              <a:t> </a:t>
            </a:r>
            <a:r>
              <a:rPr sz="2400" u="none" dirty="0"/>
              <a:t>an</a:t>
            </a:r>
            <a:r>
              <a:rPr sz="2400" u="none" spc="-25" dirty="0"/>
              <a:t> </a:t>
            </a:r>
            <a:r>
              <a:rPr sz="2400" u="none" spc="-10" dirty="0"/>
              <a:t>average</a:t>
            </a:r>
            <a:r>
              <a:rPr sz="2400" u="none" spc="-40" dirty="0"/>
              <a:t> </a:t>
            </a:r>
            <a:r>
              <a:rPr sz="2400" u="none" dirty="0"/>
              <a:t>unit</a:t>
            </a:r>
            <a:r>
              <a:rPr sz="2400" u="none" spc="-15" dirty="0"/>
              <a:t> </a:t>
            </a:r>
            <a:r>
              <a:rPr sz="2400" u="none" spc="-10" dirty="0"/>
              <a:t>price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506347" y="1419986"/>
            <a:ext cx="4064000" cy="2952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220"/>
              </a:lnSpc>
            </a:pP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Revenue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Growth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(2022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vs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onsolas"/>
                <a:cs typeface="Consolas"/>
              </a:rPr>
              <a:t>2024)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8721" y="1419986"/>
            <a:ext cx="4076700" cy="2952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220"/>
              </a:lnSpc>
            </a:pP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Revenue</a:t>
            </a:r>
            <a:r>
              <a:rPr sz="2000" spc="-3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Growth</a:t>
            </a:r>
            <a:r>
              <a:rPr sz="2000" spc="-2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(2022</a:t>
            </a:r>
            <a:r>
              <a:rPr sz="2000" spc="-2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vs</a:t>
            </a:r>
            <a:r>
              <a:rPr sz="2000" spc="-2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onsolas"/>
                <a:cs typeface="Consolas"/>
              </a:rPr>
              <a:t>2024)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6347" y="3350133"/>
            <a:ext cx="4064000" cy="2952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240"/>
              </a:lnSpc>
            </a:pP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Revenue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Growth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(2023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vs</a:t>
            </a:r>
            <a:r>
              <a:rPr sz="2000" spc="-4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onsolas"/>
                <a:cs typeface="Consolas"/>
              </a:rPr>
              <a:t>2024)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8721" y="3350133"/>
            <a:ext cx="4076700" cy="2952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ts val="2240"/>
              </a:lnSpc>
            </a:pP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Revenue</a:t>
            </a:r>
            <a:r>
              <a:rPr sz="2000" spc="-3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Growth</a:t>
            </a:r>
            <a:r>
              <a:rPr sz="2000" spc="-2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(2023</a:t>
            </a:r>
            <a:r>
              <a:rPr sz="2000" spc="-2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FF00"/>
                </a:solidFill>
                <a:latin typeface="Consolas"/>
                <a:cs typeface="Consolas"/>
              </a:rPr>
              <a:t>vs</a:t>
            </a:r>
            <a:r>
              <a:rPr sz="2000" spc="-2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onsolas"/>
                <a:cs typeface="Consolas"/>
              </a:rPr>
              <a:t>2024)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6317" y="5280266"/>
            <a:ext cx="151447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2715"/>
              </a:lnSpc>
            </a:pP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2</a:t>
            </a:r>
            <a:r>
              <a:rPr sz="2400" spc="-30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onsolas"/>
                <a:cs typeface="Consolas"/>
              </a:rPr>
              <a:t>Wheeler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3148" y="5280266"/>
            <a:ext cx="1527175" cy="3524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2715"/>
              </a:lnSpc>
            </a:pPr>
            <a:r>
              <a:rPr sz="2400" dirty="0">
                <a:solidFill>
                  <a:srgbClr val="00FF00"/>
                </a:solidFill>
                <a:latin typeface="Consolas"/>
                <a:cs typeface="Consolas"/>
              </a:rPr>
              <a:t>4</a:t>
            </a:r>
            <a:r>
              <a:rPr sz="2400" spc="-5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onsolas"/>
                <a:cs typeface="Consolas"/>
              </a:rPr>
              <a:t>Wheeler</a:t>
            </a:r>
            <a:endParaRPr sz="2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294" y="1077594"/>
            <a:ext cx="63334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Secondary</a:t>
            </a:r>
            <a:r>
              <a:rPr sz="3950" spc="-5" dirty="0"/>
              <a:t> </a:t>
            </a:r>
            <a:r>
              <a:rPr sz="3950" dirty="0"/>
              <a:t>Research</a:t>
            </a:r>
            <a:r>
              <a:rPr sz="3950" spc="-10" dirty="0"/>
              <a:t> Questions</a:t>
            </a:r>
            <a:endParaRPr sz="3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9178" y="361188"/>
              <a:ext cx="5532120" cy="4486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8805" y="606869"/>
              <a:ext cx="145542" cy="1327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52469" y="451612"/>
              <a:ext cx="123189" cy="184150"/>
            </a:xfrm>
            <a:custGeom>
              <a:avLst/>
              <a:gdLst/>
              <a:ahLst/>
              <a:cxnLst/>
              <a:rect l="l" t="t" r="r" b="b"/>
              <a:pathLst>
                <a:path w="123189" h="184150">
                  <a:moveTo>
                    <a:pt x="61340" y="0"/>
                  </a:moveTo>
                  <a:lnTo>
                    <a:pt x="0" y="184150"/>
                  </a:lnTo>
                  <a:lnTo>
                    <a:pt x="122935" y="184150"/>
                  </a:lnTo>
                  <a:lnTo>
                    <a:pt x="61594" y="0"/>
                  </a:lnTo>
                  <a:lnTo>
                    <a:pt x="61340" y="0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8805" y="430085"/>
              <a:ext cx="123062" cy="12204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29178" y="361188"/>
              <a:ext cx="5532120" cy="448945"/>
            </a:xfrm>
            <a:custGeom>
              <a:avLst/>
              <a:gdLst/>
              <a:ahLst/>
              <a:cxnLst/>
              <a:rect l="l" t="t" r="r" b="b"/>
              <a:pathLst>
                <a:path w="5532120" h="448945">
                  <a:moveTo>
                    <a:pt x="3391280" y="72262"/>
                  </a:moveTo>
                  <a:lnTo>
                    <a:pt x="3348597" y="79121"/>
                  </a:lnTo>
                  <a:lnTo>
                    <a:pt x="3309084" y="107422"/>
                  </a:lnTo>
                  <a:lnTo>
                    <a:pt x="3286210" y="151651"/>
                  </a:lnTo>
                  <a:lnTo>
                    <a:pt x="3278838" y="192928"/>
                  </a:lnTo>
                  <a:lnTo>
                    <a:pt x="3277489" y="222631"/>
                  </a:lnTo>
                  <a:lnTo>
                    <a:pt x="3277822" y="239914"/>
                  </a:lnTo>
                  <a:lnTo>
                    <a:pt x="3282823" y="286385"/>
                  </a:lnTo>
                  <a:lnTo>
                    <a:pt x="3294949" y="324246"/>
                  </a:lnTo>
                  <a:lnTo>
                    <a:pt x="3324877" y="359596"/>
                  </a:lnTo>
                  <a:lnTo>
                    <a:pt x="3373417" y="375382"/>
                  </a:lnTo>
                  <a:lnTo>
                    <a:pt x="3388995" y="376047"/>
                  </a:lnTo>
                  <a:lnTo>
                    <a:pt x="3404540" y="375286"/>
                  </a:lnTo>
                  <a:lnTo>
                    <a:pt x="3443224" y="363982"/>
                  </a:lnTo>
                  <a:lnTo>
                    <a:pt x="3478403" y="331088"/>
                  </a:lnTo>
                  <a:lnTo>
                    <a:pt x="3494065" y="296084"/>
                  </a:lnTo>
                  <a:lnTo>
                    <a:pt x="3501437" y="254222"/>
                  </a:lnTo>
                  <a:lnTo>
                    <a:pt x="3502787" y="224027"/>
                  </a:lnTo>
                  <a:lnTo>
                    <a:pt x="3502453" y="207285"/>
                  </a:lnTo>
                  <a:lnTo>
                    <a:pt x="3497453" y="161798"/>
                  </a:lnTo>
                  <a:lnTo>
                    <a:pt x="3485165" y="124418"/>
                  </a:lnTo>
                  <a:lnTo>
                    <a:pt x="3455090" y="89183"/>
                  </a:lnTo>
                  <a:lnTo>
                    <a:pt x="3406709" y="72951"/>
                  </a:lnTo>
                  <a:lnTo>
                    <a:pt x="3391280" y="72262"/>
                  </a:lnTo>
                  <a:close/>
                </a:path>
                <a:path w="5532120" h="448945">
                  <a:moveTo>
                    <a:pt x="2095881" y="72262"/>
                  </a:moveTo>
                  <a:lnTo>
                    <a:pt x="2053197" y="79121"/>
                  </a:lnTo>
                  <a:lnTo>
                    <a:pt x="2013684" y="107422"/>
                  </a:lnTo>
                  <a:lnTo>
                    <a:pt x="1990810" y="151651"/>
                  </a:lnTo>
                  <a:lnTo>
                    <a:pt x="1983438" y="192928"/>
                  </a:lnTo>
                  <a:lnTo>
                    <a:pt x="1982089" y="222631"/>
                  </a:lnTo>
                  <a:lnTo>
                    <a:pt x="1982422" y="239914"/>
                  </a:lnTo>
                  <a:lnTo>
                    <a:pt x="1987423" y="286385"/>
                  </a:lnTo>
                  <a:lnTo>
                    <a:pt x="1999549" y="324246"/>
                  </a:lnTo>
                  <a:lnTo>
                    <a:pt x="2029477" y="359596"/>
                  </a:lnTo>
                  <a:lnTo>
                    <a:pt x="2078017" y="375382"/>
                  </a:lnTo>
                  <a:lnTo>
                    <a:pt x="2093595" y="376047"/>
                  </a:lnTo>
                  <a:lnTo>
                    <a:pt x="2109140" y="375286"/>
                  </a:lnTo>
                  <a:lnTo>
                    <a:pt x="2147824" y="363982"/>
                  </a:lnTo>
                  <a:lnTo>
                    <a:pt x="2183003" y="331088"/>
                  </a:lnTo>
                  <a:lnTo>
                    <a:pt x="2198665" y="296084"/>
                  </a:lnTo>
                  <a:lnTo>
                    <a:pt x="2206037" y="254222"/>
                  </a:lnTo>
                  <a:lnTo>
                    <a:pt x="2207387" y="224027"/>
                  </a:lnTo>
                  <a:lnTo>
                    <a:pt x="2207053" y="207285"/>
                  </a:lnTo>
                  <a:lnTo>
                    <a:pt x="2202053" y="161798"/>
                  </a:lnTo>
                  <a:lnTo>
                    <a:pt x="2189765" y="124418"/>
                  </a:lnTo>
                  <a:lnTo>
                    <a:pt x="2159690" y="89183"/>
                  </a:lnTo>
                  <a:lnTo>
                    <a:pt x="2111309" y="72951"/>
                  </a:lnTo>
                  <a:lnTo>
                    <a:pt x="2095881" y="72262"/>
                  </a:lnTo>
                  <a:close/>
                </a:path>
                <a:path w="5532120" h="448945">
                  <a:moveTo>
                    <a:pt x="5213604" y="7620"/>
                  </a:moveTo>
                  <a:lnTo>
                    <a:pt x="5519039" y="7620"/>
                  </a:lnTo>
                  <a:lnTo>
                    <a:pt x="5521071" y="7620"/>
                  </a:lnTo>
                  <a:lnTo>
                    <a:pt x="5522849" y="8254"/>
                  </a:lnTo>
                  <a:lnTo>
                    <a:pt x="5524627" y="9525"/>
                  </a:lnTo>
                  <a:lnTo>
                    <a:pt x="5526278" y="10667"/>
                  </a:lnTo>
                  <a:lnTo>
                    <a:pt x="5527675" y="12700"/>
                  </a:lnTo>
                  <a:lnTo>
                    <a:pt x="5528818" y="15494"/>
                  </a:lnTo>
                  <a:lnTo>
                    <a:pt x="5529833" y="18287"/>
                  </a:lnTo>
                  <a:lnTo>
                    <a:pt x="5530723" y="22098"/>
                  </a:lnTo>
                  <a:lnTo>
                    <a:pt x="5531231" y="26797"/>
                  </a:lnTo>
                  <a:lnTo>
                    <a:pt x="5531866" y="31369"/>
                  </a:lnTo>
                  <a:lnTo>
                    <a:pt x="5532120" y="37084"/>
                  </a:lnTo>
                  <a:lnTo>
                    <a:pt x="5532120" y="43814"/>
                  </a:lnTo>
                  <a:lnTo>
                    <a:pt x="5532120" y="50291"/>
                  </a:lnTo>
                  <a:lnTo>
                    <a:pt x="5531866" y="55752"/>
                  </a:lnTo>
                  <a:lnTo>
                    <a:pt x="5531231" y="60451"/>
                  </a:lnTo>
                  <a:lnTo>
                    <a:pt x="5530723" y="65024"/>
                  </a:lnTo>
                  <a:lnTo>
                    <a:pt x="5524627" y="77597"/>
                  </a:lnTo>
                  <a:lnTo>
                    <a:pt x="5522849" y="78994"/>
                  </a:lnTo>
                  <a:lnTo>
                    <a:pt x="5521071" y="79628"/>
                  </a:lnTo>
                  <a:lnTo>
                    <a:pt x="5519039" y="79628"/>
                  </a:lnTo>
                  <a:lnTo>
                    <a:pt x="5410581" y="79628"/>
                  </a:lnTo>
                  <a:lnTo>
                    <a:pt x="5410581" y="428878"/>
                  </a:lnTo>
                  <a:lnTo>
                    <a:pt x="5410581" y="431164"/>
                  </a:lnTo>
                  <a:lnTo>
                    <a:pt x="5409819" y="433197"/>
                  </a:lnTo>
                  <a:lnTo>
                    <a:pt x="5408422" y="434975"/>
                  </a:lnTo>
                  <a:lnTo>
                    <a:pt x="5406898" y="436752"/>
                  </a:lnTo>
                  <a:lnTo>
                    <a:pt x="5404485" y="438150"/>
                  </a:lnTo>
                  <a:lnTo>
                    <a:pt x="5401183" y="439292"/>
                  </a:lnTo>
                  <a:lnTo>
                    <a:pt x="5397881" y="440436"/>
                  </a:lnTo>
                  <a:lnTo>
                    <a:pt x="5393308" y="441325"/>
                  </a:lnTo>
                  <a:lnTo>
                    <a:pt x="5387594" y="441960"/>
                  </a:lnTo>
                  <a:lnTo>
                    <a:pt x="5381879" y="442595"/>
                  </a:lnTo>
                  <a:lnTo>
                    <a:pt x="5374894" y="442975"/>
                  </a:lnTo>
                  <a:lnTo>
                    <a:pt x="5366385" y="442975"/>
                  </a:lnTo>
                  <a:lnTo>
                    <a:pt x="5357876" y="442975"/>
                  </a:lnTo>
                  <a:lnTo>
                    <a:pt x="5331587" y="439292"/>
                  </a:lnTo>
                  <a:lnTo>
                    <a:pt x="5328158" y="438150"/>
                  </a:lnTo>
                  <a:lnTo>
                    <a:pt x="5325745" y="436752"/>
                  </a:lnTo>
                  <a:lnTo>
                    <a:pt x="5324348" y="434975"/>
                  </a:lnTo>
                  <a:lnTo>
                    <a:pt x="5322824" y="433197"/>
                  </a:lnTo>
                  <a:lnTo>
                    <a:pt x="5322189" y="431164"/>
                  </a:lnTo>
                  <a:lnTo>
                    <a:pt x="5322189" y="428878"/>
                  </a:lnTo>
                  <a:lnTo>
                    <a:pt x="5322189" y="79628"/>
                  </a:lnTo>
                  <a:lnTo>
                    <a:pt x="5213604" y="79628"/>
                  </a:lnTo>
                  <a:lnTo>
                    <a:pt x="5211445" y="79628"/>
                  </a:lnTo>
                  <a:lnTo>
                    <a:pt x="5209540" y="78994"/>
                  </a:lnTo>
                  <a:lnTo>
                    <a:pt x="5208016" y="77597"/>
                  </a:lnTo>
                  <a:lnTo>
                    <a:pt x="5206365" y="76326"/>
                  </a:lnTo>
                  <a:lnTo>
                    <a:pt x="5205095" y="74295"/>
                  </a:lnTo>
                  <a:lnTo>
                    <a:pt x="5203952" y="71500"/>
                  </a:lnTo>
                  <a:lnTo>
                    <a:pt x="5202808" y="68707"/>
                  </a:lnTo>
                  <a:lnTo>
                    <a:pt x="5202047" y="65024"/>
                  </a:lnTo>
                  <a:lnTo>
                    <a:pt x="5201412" y="60451"/>
                  </a:lnTo>
                  <a:lnTo>
                    <a:pt x="5200904" y="55752"/>
                  </a:lnTo>
                  <a:lnTo>
                    <a:pt x="5200650" y="50291"/>
                  </a:lnTo>
                  <a:lnTo>
                    <a:pt x="5200650" y="43814"/>
                  </a:lnTo>
                  <a:lnTo>
                    <a:pt x="5200650" y="37084"/>
                  </a:lnTo>
                  <a:lnTo>
                    <a:pt x="5203952" y="15494"/>
                  </a:lnTo>
                  <a:lnTo>
                    <a:pt x="5205095" y="12700"/>
                  </a:lnTo>
                  <a:lnTo>
                    <a:pt x="5206365" y="10667"/>
                  </a:lnTo>
                  <a:lnTo>
                    <a:pt x="5208016" y="9525"/>
                  </a:lnTo>
                  <a:lnTo>
                    <a:pt x="5209540" y="8254"/>
                  </a:lnTo>
                  <a:lnTo>
                    <a:pt x="5211445" y="7620"/>
                  </a:lnTo>
                  <a:lnTo>
                    <a:pt x="5213604" y="7620"/>
                  </a:lnTo>
                  <a:close/>
                </a:path>
                <a:path w="5532120" h="448945">
                  <a:moveTo>
                    <a:pt x="4479290" y="7620"/>
                  </a:moveTo>
                  <a:lnTo>
                    <a:pt x="4695698" y="7620"/>
                  </a:lnTo>
                  <a:lnTo>
                    <a:pt x="4697730" y="7620"/>
                  </a:lnTo>
                  <a:lnTo>
                    <a:pt x="4699508" y="8254"/>
                  </a:lnTo>
                  <a:lnTo>
                    <a:pt x="4707508" y="25908"/>
                  </a:lnTo>
                  <a:lnTo>
                    <a:pt x="4708144" y="30225"/>
                  </a:lnTo>
                  <a:lnTo>
                    <a:pt x="4708398" y="35813"/>
                  </a:lnTo>
                  <a:lnTo>
                    <a:pt x="4708398" y="42417"/>
                  </a:lnTo>
                  <a:lnTo>
                    <a:pt x="4708398" y="48767"/>
                  </a:lnTo>
                  <a:lnTo>
                    <a:pt x="4708144" y="53975"/>
                  </a:lnTo>
                  <a:lnTo>
                    <a:pt x="4707508" y="58420"/>
                  </a:lnTo>
                  <a:lnTo>
                    <a:pt x="4707001" y="62737"/>
                  </a:lnTo>
                  <a:lnTo>
                    <a:pt x="4701032" y="74802"/>
                  </a:lnTo>
                  <a:lnTo>
                    <a:pt x="4699508" y="76073"/>
                  </a:lnTo>
                  <a:lnTo>
                    <a:pt x="4697730" y="76581"/>
                  </a:lnTo>
                  <a:lnTo>
                    <a:pt x="4695698" y="76581"/>
                  </a:lnTo>
                  <a:lnTo>
                    <a:pt x="4541012" y="76581"/>
                  </a:lnTo>
                  <a:lnTo>
                    <a:pt x="4541012" y="182499"/>
                  </a:lnTo>
                  <a:lnTo>
                    <a:pt x="4671949" y="182499"/>
                  </a:lnTo>
                  <a:lnTo>
                    <a:pt x="4673854" y="182499"/>
                  </a:lnTo>
                  <a:lnTo>
                    <a:pt x="4684903" y="210058"/>
                  </a:lnTo>
                  <a:lnTo>
                    <a:pt x="4684903" y="216281"/>
                  </a:lnTo>
                  <a:lnTo>
                    <a:pt x="4684903" y="222758"/>
                  </a:lnTo>
                  <a:lnTo>
                    <a:pt x="4677410" y="248031"/>
                  </a:lnTo>
                  <a:lnTo>
                    <a:pt x="4675758" y="249174"/>
                  </a:lnTo>
                  <a:lnTo>
                    <a:pt x="4673854" y="249809"/>
                  </a:lnTo>
                  <a:lnTo>
                    <a:pt x="4671949" y="249809"/>
                  </a:lnTo>
                  <a:lnTo>
                    <a:pt x="4541012" y="249809"/>
                  </a:lnTo>
                  <a:lnTo>
                    <a:pt x="4541012" y="371983"/>
                  </a:lnTo>
                  <a:lnTo>
                    <a:pt x="4696968" y="371983"/>
                  </a:lnTo>
                  <a:lnTo>
                    <a:pt x="4699000" y="371983"/>
                  </a:lnTo>
                  <a:lnTo>
                    <a:pt x="4710049" y="400050"/>
                  </a:lnTo>
                  <a:lnTo>
                    <a:pt x="4710049" y="406526"/>
                  </a:lnTo>
                  <a:lnTo>
                    <a:pt x="4710049" y="413003"/>
                  </a:lnTo>
                  <a:lnTo>
                    <a:pt x="4699000" y="440944"/>
                  </a:lnTo>
                  <a:lnTo>
                    <a:pt x="4696968" y="440944"/>
                  </a:lnTo>
                  <a:lnTo>
                    <a:pt x="4479290" y="440944"/>
                  </a:lnTo>
                  <a:lnTo>
                    <a:pt x="4471924" y="440944"/>
                  </a:lnTo>
                  <a:lnTo>
                    <a:pt x="4465828" y="438785"/>
                  </a:lnTo>
                  <a:lnTo>
                    <a:pt x="4460748" y="434466"/>
                  </a:lnTo>
                  <a:lnTo>
                    <a:pt x="4455795" y="430022"/>
                  </a:lnTo>
                  <a:lnTo>
                    <a:pt x="4453255" y="423037"/>
                  </a:lnTo>
                  <a:lnTo>
                    <a:pt x="4453255" y="413131"/>
                  </a:lnTo>
                  <a:lnTo>
                    <a:pt x="4453255" y="35433"/>
                  </a:lnTo>
                  <a:lnTo>
                    <a:pt x="4453255" y="25653"/>
                  </a:lnTo>
                  <a:lnTo>
                    <a:pt x="4455795" y="18541"/>
                  </a:lnTo>
                  <a:lnTo>
                    <a:pt x="4460748" y="14224"/>
                  </a:lnTo>
                  <a:lnTo>
                    <a:pt x="4465828" y="9778"/>
                  </a:lnTo>
                  <a:lnTo>
                    <a:pt x="4471924" y="7620"/>
                  </a:lnTo>
                  <a:lnTo>
                    <a:pt x="4479290" y="7620"/>
                  </a:lnTo>
                  <a:close/>
                </a:path>
                <a:path w="5532120" h="448945">
                  <a:moveTo>
                    <a:pt x="4089654" y="7620"/>
                  </a:moveTo>
                  <a:lnTo>
                    <a:pt x="4395089" y="7620"/>
                  </a:lnTo>
                  <a:lnTo>
                    <a:pt x="4397121" y="7620"/>
                  </a:lnTo>
                  <a:lnTo>
                    <a:pt x="4398899" y="8254"/>
                  </a:lnTo>
                  <a:lnTo>
                    <a:pt x="4400677" y="9525"/>
                  </a:lnTo>
                  <a:lnTo>
                    <a:pt x="4402328" y="10667"/>
                  </a:lnTo>
                  <a:lnTo>
                    <a:pt x="4403725" y="12700"/>
                  </a:lnTo>
                  <a:lnTo>
                    <a:pt x="4404868" y="15494"/>
                  </a:lnTo>
                  <a:lnTo>
                    <a:pt x="4405883" y="18287"/>
                  </a:lnTo>
                  <a:lnTo>
                    <a:pt x="4406773" y="22098"/>
                  </a:lnTo>
                  <a:lnTo>
                    <a:pt x="4407281" y="26797"/>
                  </a:lnTo>
                  <a:lnTo>
                    <a:pt x="4407916" y="31369"/>
                  </a:lnTo>
                  <a:lnTo>
                    <a:pt x="4408170" y="37084"/>
                  </a:lnTo>
                  <a:lnTo>
                    <a:pt x="4408170" y="43814"/>
                  </a:lnTo>
                  <a:lnTo>
                    <a:pt x="4408170" y="50291"/>
                  </a:lnTo>
                  <a:lnTo>
                    <a:pt x="4407916" y="55752"/>
                  </a:lnTo>
                  <a:lnTo>
                    <a:pt x="4407281" y="60451"/>
                  </a:lnTo>
                  <a:lnTo>
                    <a:pt x="4406773" y="65024"/>
                  </a:lnTo>
                  <a:lnTo>
                    <a:pt x="4400677" y="77597"/>
                  </a:lnTo>
                  <a:lnTo>
                    <a:pt x="4398899" y="78994"/>
                  </a:lnTo>
                  <a:lnTo>
                    <a:pt x="4397121" y="79628"/>
                  </a:lnTo>
                  <a:lnTo>
                    <a:pt x="4395089" y="79628"/>
                  </a:lnTo>
                  <a:lnTo>
                    <a:pt x="4286631" y="79628"/>
                  </a:lnTo>
                  <a:lnTo>
                    <a:pt x="4286631" y="428878"/>
                  </a:lnTo>
                  <a:lnTo>
                    <a:pt x="4286631" y="431164"/>
                  </a:lnTo>
                  <a:lnTo>
                    <a:pt x="4285869" y="433197"/>
                  </a:lnTo>
                  <a:lnTo>
                    <a:pt x="4284472" y="434975"/>
                  </a:lnTo>
                  <a:lnTo>
                    <a:pt x="4282948" y="436752"/>
                  </a:lnTo>
                  <a:lnTo>
                    <a:pt x="4280535" y="438150"/>
                  </a:lnTo>
                  <a:lnTo>
                    <a:pt x="4277233" y="439292"/>
                  </a:lnTo>
                  <a:lnTo>
                    <a:pt x="4273931" y="440436"/>
                  </a:lnTo>
                  <a:lnTo>
                    <a:pt x="4269358" y="441325"/>
                  </a:lnTo>
                  <a:lnTo>
                    <a:pt x="4263644" y="441960"/>
                  </a:lnTo>
                  <a:lnTo>
                    <a:pt x="4257929" y="442595"/>
                  </a:lnTo>
                  <a:lnTo>
                    <a:pt x="4250944" y="442975"/>
                  </a:lnTo>
                  <a:lnTo>
                    <a:pt x="4242435" y="442975"/>
                  </a:lnTo>
                  <a:lnTo>
                    <a:pt x="4233926" y="442975"/>
                  </a:lnTo>
                  <a:lnTo>
                    <a:pt x="4207637" y="439292"/>
                  </a:lnTo>
                  <a:lnTo>
                    <a:pt x="4204208" y="438150"/>
                  </a:lnTo>
                  <a:lnTo>
                    <a:pt x="4201795" y="436752"/>
                  </a:lnTo>
                  <a:lnTo>
                    <a:pt x="4200398" y="434975"/>
                  </a:lnTo>
                  <a:lnTo>
                    <a:pt x="4198874" y="433197"/>
                  </a:lnTo>
                  <a:lnTo>
                    <a:pt x="4198239" y="431164"/>
                  </a:lnTo>
                  <a:lnTo>
                    <a:pt x="4198239" y="428878"/>
                  </a:lnTo>
                  <a:lnTo>
                    <a:pt x="4198239" y="79628"/>
                  </a:lnTo>
                  <a:lnTo>
                    <a:pt x="4089654" y="79628"/>
                  </a:lnTo>
                  <a:lnTo>
                    <a:pt x="4087495" y="79628"/>
                  </a:lnTo>
                  <a:lnTo>
                    <a:pt x="4085590" y="78994"/>
                  </a:lnTo>
                  <a:lnTo>
                    <a:pt x="4084066" y="77597"/>
                  </a:lnTo>
                  <a:lnTo>
                    <a:pt x="4082415" y="76326"/>
                  </a:lnTo>
                  <a:lnTo>
                    <a:pt x="4081145" y="74295"/>
                  </a:lnTo>
                  <a:lnTo>
                    <a:pt x="4080002" y="71500"/>
                  </a:lnTo>
                  <a:lnTo>
                    <a:pt x="4078858" y="68707"/>
                  </a:lnTo>
                  <a:lnTo>
                    <a:pt x="4078097" y="65024"/>
                  </a:lnTo>
                  <a:lnTo>
                    <a:pt x="4077462" y="60451"/>
                  </a:lnTo>
                  <a:lnTo>
                    <a:pt x="4076954" y="55752"/>
                  </a:lnTo>
                  <a:lnTo>
                    <a:pt x="4076700" y="50291"/>
                  </a:lnTo>
                  <a:lnTo>
                    <a:pt x="4076700" y="43814"/>
                  </a:lnTo>
                  <a:lnTo>
                    <a:pt x="4076700" y="37084"/>
                  </a:lnTo>
                  <a:lnTo>
                    <a:pt x="4080002" y="15494"/>
                  </a:lnTo>
                  <a:lnTo>
                    <a:pt x="4081145" y="12700"/>
                  </a:lnTo>
                  <a:lnTo>
                    <a:pt x="4082415" y="10667"/>
                  </a:lnTo>
                  <a:lnTo>
                    <a:pt x="4084066" y="9525"/>
                  </a:lnTo>
                  <a:lnTo>
                    <a:pt x="4085590" y="8254"/>
                  </a:lnTo>
                  <a:lnTo>
                    <a:pt x="4087495" y="7620"/>
                  </a:lnTo>
                  <a:lnTo>
                    <a:pt x="4089654" y="7620"/>
                  </a:lnTo>
                  <a:close/>
                </a:path>
                <a:path w="5532120" h="448945">
                  <a:moveTo>
                    <a:pt x="2402840" y="7620"/>
                  </a:moveTo>
                  <a:lnTo>
                    <a:pt x="2606802" y="7620"/>
                  </a:lnTo>
                  <a:lnTo>
                    <a:pt x="2608834" y="7620"/>
                  </a:lnTo>
                  <a:lnTo>
                    <a:pt x="2610612" y="8254"/>
                  </a:lnTo>
                  <a:lnTo>
                    <a:pt x="2612136" y="9525"/>
                  </a:lnTo>
                  <a:lnTo>
                    <a:pt x="2613787" y="10667"/>
                  </a:lnTo>
                  <a:lnTo>
                    <a:pt x="2615184" y="12700"/>
                  </a:lnTo>
                  <a:lnTo>
                    <a:pt x="2616327" y="15494"/>
                  </a:lnTo>
                  <a:lnTo>
                    <a:pt x="2617597" y="18287"/>
                  </a:lnTo>
                  <a:lnTo>
                    <a:pt x="2618486" y="22098"/>
                  </a:lnTo>
                  <a:lnTo>
                    <a:pt x="2618994" y="26797"/>
                  </a:lnTo>
                  <a:lnTo>
                    <a:pt x="2619629" y="31369"/>
                  </a:lnTo>
                  <a:lnTo>
                    <a:pt x="2619883" y="37084"/>
                  </a:lnTo>
                  <a:lnTo>
                    <a:pt x="2619883" y="43814"/>
                  </a:lnTo>
                  <a:lnTo>
                    <a:pt x="2619883" y="50546"/>
                  </a:lnTo>
                  <a:lnTo>
                    <a:pt x="2619629" y="56134"/>
                  </a:lnTo>
                  <a:lnTo>
                    <a:pt x="2618994" y="60706"/>
                  </a:lnTo>
                  <a:lnTo>
                    <a:pt x="2618486" y="65277"/>
                  </a:lnTo>
                  <a:lnTo>
                    <a:pt x="2617597" y="68961"/>
                  </a:lnTo>
                  <a:lnTo>
                    <a:pt x="2616327" y="71627"/>
                  </a:lnTo>
                  <a:lnTo>
                    <a:pt x="2615184" y="74295"/>
                  </a:lnTo>
                  <a:lnTo>
                    <a:pt x="2613787" y="76326"/>
                  </a:lnTo>
                  <a:lnTo>
                    <a:pt x="2612136" y="77597"/>
                  </a:lnTo>
                  <a:lnTo>
                    <a:pt x="2610612" y="78994"/>
                  </a:lnTo>
                  <a:lnTo>
                    <a:pt x="2608834" y="79628"/>
                  </a:lnTo>
                  <a:lnTo>
                    <a:pt x="2606802" y="79628"/>
                  </a:lnTo>
                  <a:lnTo>
                    <a:pt x="2465197" y="79628"/>
                  </a:lnTo>
                  <a:lnTo>
                    <a:pt x="2465197" y="196214"/>
                  </a:lnTo>
                  <a:lnTo>
                    <a:pt x="2598166" y="196214"/>
                  </a:lnTo>
                  <a:lnTo>
                    <a:pt x="2600071" y="196214"/>
                  </a:lnTo>
                  <a:lnTo>
                    <a:pt x="2601976" y="196723"/>
                  </a:lnTo>
                  <a:lnTo>
                    <a:pt x="2611120" y="224282"/>
                  </a:lnTo>
                  <a:lnTo>
                    <a:pt x="2611120" y="231012"/>
                  </a:lnTo>
                  <a:lnTo>
                    <a:pt x="2611120" y="237744"/>
                  </a:lnTo>
                  <a:lnTo>
                    <a:pt x="2600071" y="266826"/>
                  </a:lnTo>
                  <a:lnTo>
                    <a:pt x="2598166" y="266826"/>
                  </a:lnTo>
                  <a:lnTo>
                    <a:pt x="2465197" y="266826"/>
                  </a:lnTo>
                  <a:lnTo>
                    <a:pt x="2465197" y="428244"/>
                  </a:lnTo>
                  <a:lnTo>
                    <a:pt x="2465197" y="430657"/>
                  </a:lnTo>
                  <a:lnTo>
                    <a:pt x="2464562" y="432815"/>
                  </a:lnTo>
                  <a:lnTo>
                    <a:pt x="2463165" y="434594"/>
                  </a:lnTo>
                  <a:lnTo>
                    <a:pt x="2461768" y="436372"/>
                  </a:lnTo>
                  <a:lnTo>
                    <a:pt x="2459482" y="437896"/>
                  </a:lnTo>
                  <a:lnTo>
                    <a:pt x="2455926" y="439165"/>
                  </a:lnTo>
                  <a:lnTo>
                    <a:pt x="2452497" y="440309"/>
                  </a:lnTo>
                  <a:lnTo>
                    <a:pt x="2448052" y="441325"/>
                  </a:lnTo>
                  <a:lnTo>
                    <a:pt x="2442464" y="441960"/>
                  </a:lnTo>
                  <a:lnTo>
                    <a:pt x="2436876" y="442595"/>
                  </a:lnTo>
                  <a:lnTo>
                    <a:pt x="2429637" y="442975"/>
                  </a:lnTo>
                  <a:lnTo>
                    <a:pt x="2421001" y="442975"/>
                  </a:lnTo>
                  <a:lnTo>
                    <a:pt x="2412492" y="442975"/>
                  </a:lnTo>
                  <a:lnTo>
                    <a:pt x="2378964" y="434594"/>
                  </a:lnTo>
                  <a:lnTo>
                    <a:pt x="2377440" y="432815"/>
                  </a:lnTo>
                  <a:lnTo>
                    <a:pt x="2376805" y="430657"/>
                  </a:lnTo>
                  <a:lnTo>
                    <a:pt x="2376805" y="428244"/>
                  </a:lnTo>
                  <a:lnTo>
                    <a:pt x="2376805" y="35433"/>
                  </a:lnTo>
                  <a:lnTo>
                    <a:pt x="2376805" y="25653"/>
                  </a:lnTo>
                  <a:lnTo>
                    <a:pt x="2379345" y="18541"/>
                  </a:lnTo>
                  <a:lnTo>
                    <a:pt x="2384298" y="14224"/>
                  </a:lnTo>
                  <a:lnTo>
                    <a:pt x="2389378" y="9778"/>
                  </a:lnTo>
                  <a:lnTo>
                    <a:pt x="2395474" y="7620"/>
                  </a:lnTo>
                  <a:lnTo>
                    <a:pt x="2402840" y="7620"/>
                  </a:lnTo>
                  <a:close/>
                </a:path>
                <a:path w="5532120" h="448945">
                  <a:moveTo>
                    <a:pt x="1450339" y="7620"/>
                  </a:moveTo>
                  <a:lnTo>
                    <a:pt x="1666748" y="7620"/>
                  </a:lnTo>
                  <a:lnTo>
                    <a:pt x="1668780" y="7620"/>
                  </a:lnTo>
                  <a:lnTo>
                    <a:pt x="1670558" y="8254"/>
                  </a:lnTo>
                  <a:lnTo>
                    <a:pt x="1678559" y="25908"/>
                  </a:lnTo>
                  <a:lnTo>
                    <a:pt x="1679194" y="30225"/>
                  </a:lnTo>
                  <a:lnTo>
                    <a:pt x="1679448" y="35813"/>
                  </a:lnTo>
                  <a:lnTo>
                    <a:pt x="1679448" y="42417"/>
                  </a:lnTo>
                  <a:lnTo>
                    <a:pt x="1679448" y="48767"/>
                  </a:lnTo>
                  <a:lnTo>
                    <a:pt x="1679194" y="53975"/>
                  </a:lnTo>
                  <a:lnTo>
                    <a:pt x="1678559" y="58420"/>
                  </a:lnTo>
                  <a:lnTo>
                    <a:pt x="1678051" y="62737"/>
                  </a:lnTo>
                  <a:lnTo>
                    <a:pt x="1672082" y="74802"/>
                  </a:lnTo>
                  <a:lnTo>
                    <a:pt x="1670558" y="76073"/>
                  </a:lnTo>
                  <a:lnTo>
                    <a:pt x="1668780" y="76581"/>
                  </a:lnTo>
                  <a:lnTo>
                    <a:pt x="1666748" y="76581"/>
                  </a:lnTo>
                  <a:lnTo>
                    <a:pt x="1512062" y="76581"/>
                  </a:lnTo>
                  <a:lnTo>
                    <a:pt x="1512062" y="182499"/>
                  </a:lnTo>
                  <a:lnTo>
                    <a:pt x="1642999" y="182499"/>
                  </a:lnTo>
                  <a:lnTo>
                    <a:pt x="1644904" y="182499"/>
                  </a:lnTo>
                  <a:lnTo>
                    <a:pt x="1652651" y="189991"/>
                  </a:lnTo>
                  <a:lnTo>
                    <a:pt x="1653794" y="192532"/>
                  </a:lnTo>
                  <a:lnTo>
                    <a:pt x="1654556" y="195961"/>
                  </a:lnTo>
                  <a:lnTo>
                    <a:pt x="1655191" y="200406"/>
                  </a:lnTo>
                  <a:lnTo>
                    <a:pt x="1655699" y="204724"/>
                  </a:lnTo>
                  <a:lnTo>
                    <a:pt x="1655952" y="210058"/>
                  </a:lnTo>
                  <a:lnTo>
                    <a:pt x="1655952" y="216281"/>
                  </a:lnTo>
                  <a:lnTo>
                    <a:pt x="1655952" y="222758"/>
                  </a:lnTo>
                  <a:lnTo>
                    <a:pt x="1652651" y="242570"/>
                  </a:lnTo>
                  <a:lnTo>
                    <a:pt x="1651508" y="245110"/>
                  </a:lnTo>
                  <a:lnTo>
                    <a:pt x="1650111" y="247014"/>
                  </a:lnTo>
                  <a:lnTo>
                    <a:pt x="1648460" y="248031"/>
                  </a:lnTo>
                  <a:lnTo>
                    <a:pt x="1646809" y="249174"/>
                  </a:lnTo>
                  <a:lnTo>
                    <a:pt x="1644904" y="249809"/>
                  </a:lnTo>
                  <a:lnTo>
                    <a:pt x="1642999" y="249809"/>
                  </a:lnTo>
                  <a:lnTo>
                    <a:pt x="1512062" y="249809"/>
                  </a:lnTo>
                  <a:lnTo>
                    <a:pt x="1512062" y="371983"/>
                  </a:lnTo>
                  <a:lnTo>
                    <a:pt x="1668018" y="371983"/>
                  </a:lnTo>
                  <a:lnTo>
                    <a:pt x="1670050" y="371983"/>
                  </a:lnTo>
                  <a:lnTo>
                    <a:pt x="1681099" y="400050"/>
                  </a:lnTo>
                  <a:lnTo>
                    <a:pt x="1681099" y="406526"/>
                  </a:lnTo>
                  <a:lnTo>
                    <a:pt x="1681099" y="413003"/>
                  </a:lnTo>
                  <a:lnTo>
                    <a:pt x="1670050" y="440944"/>
                  </a:lnTo>
                  <a:lnTo>
                    <a:pt x="1668018" y="440944"/>
                  </a:lnTo>
                  <a:lnTo>
                    <a:pt x="1450339" y="440944"/>
                  </a:lnTo>
                  <a:lnTo>
                    <a:pt x="1442974" y="440944"/>
                  </a:lnTo>
                  <a:lnTo>
                    <a:pt x="1436877" y="438785"/>
                  </a:lnTo>
                  <a:lnTo>
                    <a:pt x="1431798" y="434466"/>
                  </a:lnTo>
                  <a:lnTo>
                    <a:pt x="1426845" y="430022"/>
                  </a:lnTo>
                  <a:lnTo>
                    <a:pt x="1424305" y="423037"/>
                  </a:lnTo>
                  <a:lnTo>
                    <a:pt x="1424305" y="413131"/>
                  </a:lnTo>
                  <a:lnTo>
                    <a:pt x="1424305" y="35433"/>
                  </a:lnTo>
                  <a:lnTo>
                    <a:pt x="1424305" y="25653"/>
                  </a:lnTo>
                  <a:lnTo>
                    <a:pt x="1426845" y="18541"/>
                  </a:lnTo>
                  <a:lnTo>
                    <a:pt x="1431798" y="14224"/>
                  </a:lnTo>
                  <a:lnTo>
                    <a:pt x="1436877" y="9778"/>
                  </a:lnTo>
                  <a:lnTo>
                    <a:pt x="1442974" y="7620"/>
                  </a:lnTo>
                  <a:lnTo>
                    <a:pt x="1450339" y="7620"/>
                  </a:lnTo>
                  <a:close/>
                </a:path>
                <a:path w="5532120" h="448945">
                  <a:moveTo>
                    <a:pt x="774064" y="7620"/>
                  </a:moveTo>
                  <a:lnTo>
                    <a:pt x="882904" y="7620"/>
                  </a:lnTo>
                  <a:lnTo>
                    <a:pt x="902122" y="8046"/>
                  </a:lnTo>
                  <a:lnTo>
                    <a:pt x="950468" y="14350"/>
                  </a:lnTo>
                  <a:lnTo>
                    <a:pt x="986972" y="28209"/>
                  </a:lnTo>
                  <a:lnTo>
                    <a:pt x="1020363" y="59029"/>
                  </a:lnTo>
                  <a:lnTo>
                    <a:pt x="1035317" y="104233"/>
                  </a:lnTo>
                  <a:lnTo>
                    <a:pt x="1035938" y="117856"/>
                  </a:lnTo>
                  <a:lnTo>
                    <a:pt x="1035698" y="125569"/>
                  </a:lnTo>
                  <a:lnTo>
                    <a:pt x="1023858" y="166860"/>
                  </a:lnTo>
                  <a:lnTo>
                    <a:pt x="995511" y="196953"/>
                  </a:lnTo>
                  <a:lnTo>
                    <a:pt x="975741" y="206883"/>
                  </a:lnTo>
                  <a:lnTo>
                    <a:pt x="984736" y="208887"/>
                  </a:lnTo>
                  <a:lnTo>
                    <a:pt x="1024239" y="228171"/>
                  </a:lnTo>
                  <a:lnTo>
                    <a:pt x="1051419" y="262570"/>
                  </a:lnTo>
                  <a:lnTo>
                    <a:pt x="1061313" y="300255"/>
                  </a:lnTo>
                  <a:lnTo>
                    <a:pt x="1061720" y="311023"/>
                  </a:lnTo>
                  <a:lnTo>
                    <a:pt x="1061335" y="322286"/>
                  </a:lnTo>
                  <a:lnTo>
                    <a:pt x="1051917" y="362005"/>
                  </a:lnTo>
                  <a:lnTo>
                    <a:pt x="1025540" y="399414"/>
                  </a:lnTo>
                  <a:lnTo>
                    <a:pt x="985901" y="424293"/>
                  </a:lnTo>
                  <a:lnTo>
                    <a:pt x="947181" y="435935"/>
                  </a:lnTo>
                  <a:lnTo>
                    <a:pt x="902069" y="440751"/>
                  </a:lnTo>
                  <a:lnTo>
                    <a:pt x="889254" y="440944"/>
                  </a:lnTo>
                  <a:lnTo>
                    <a:pt x="774064" y="440944"/>
                  </a:lnTo>
                  <a:lnTo>
                    <a:pt x="766699" y="440944"/>
                  </a:lnTo>
                  <a:lnTo>
                    <a:pt x="760602" y="438785"/>
                  </a:lnTo>
                  <a:lnTo>
                    <a:pt x="755523" y="434466"/>
                  </a:lnTo>
                  <a:lnTo>
                    <a:pt x="750570" y="430022"/>
                  </a:lnTo>
                  <a:lnTo>
                    <a:pt x="748030" y="423037"/>
                  </a:lnTo>
                  <a:lnTo>
                    <a:pt x="748030" y="413131"/>
                  </a:lnTo>
                  <a:lnTo>
                    <a:pt x="748030" y="35433"/>
                  </a:lnTo>
                  <a:lnTo>
                    <a:pt x="748030" y="25653"/>
                  </a:lnTo>
                  <a:lnTo>
                    <a:pt x="750570" y="18541"/>
                  </a:lnTo>
                  <a:lnTo>
                    <a:pt x="755523" y="14224"/>
                  </a:lnTo>
                  <a:lnTo>
                    <a:pt x="760602" y="9778"/>
                  </a:lnTo>
                  <a:lnTo>
                    <a:pt x="766699" y="7620"/>
                  </a:lnTo>
                  <a:lnTo>
                    <a:pt x="774064" y="7620"/>
                  </a:lnTo>
                  <a:close/>
                </a:path>
                <a:path w="5532120" h="448945">
                  <a:moveTo>
                    <a:pt x="12954" y="7620"/>
                  </a:moveTo>
                  <a:lnTo>
                    <a:pt x="318388" y="7620"/>
                  </a:lnTo>
                  <a:lnTo>
                    <a:pt x="320421" y="7620"/>
                  </a:lnTo>
                  <a:lnTo>
                    <a:pt x="322199" y="8254"/>
                  </a:lnTo>
                  <a:lnTo>
                    <a:pt x="323976" y="9525"/>
                  </a:lnTo>
                  <a:lnTo>
                    <a:pt x="325627" y="10667"/>
                  </a:lnTo>
                  <a:lnTo>
                    <a:pt x="327025" y="12700"/>
                  </a:lnTo>
                  <a:lnTo>
                    <a:pt x="328168" y="15494"/>
                  </a:lnTo>
                  <a:lnTo>
                    <a:pt x="329184" y="18287"/>
                  </a:lnTo>
                  <a:lnTo>
                    <a:pt x="330073" y="22098"/>
                  </a:lnTo>
                  <a:lnTo>
                    <a:pt x="330581" y="26797"/>
                  </a:lnTo>
                  <a:lnTo>
                    <a:pt x="331216" y="31369"/>
                  </a:lnTo>
                  <a:lnTo>
                    <a:pt x="331470" y="37084"/>
                  </a:lnTo>
                  <a:lnTo>
                    <a:pt x="331470" y="43814"/>
                  </a:lnTo>
                  <a:lnTo>
                    <a:pt x="331470" y="50291"/>
                  </a:lnTo>
                  <a:lnTo>
                    <a:pt x="331216" y="55752"/>
                  </a:lnTo>
                  <a:lnTo>
                    <a:pt x="330581" y="60451"/>
                  </a:lnTo>
                  <a:lnTo>
                    <a:pt x="330073" y="65024"/>
                  </a:lnTo>
                  <a:lnTo>
                    <a:pt x="323976" y="77597"/>
                  </a:lnTo>
                  <a:lnTo>
                    <a:pt x="322199" y="78994"/>
                  </a:lnTo>
                  <a:lnTo>
                    <a:pt x="320421" y="79628"/>
                  </a:lnTo>
                  <a:lnTo>
                    <a:pt x="318388" y="79628"/>
                  </a:lnTo>
                  <a:lnTo>
                    <a:pt x="209931" y="79628"/>
                  </a:lnTo>
                  <a:lnTo>
                    <a:pt x="209931" y="428878"/>
                  </a:lnTo>
                  <a:lnTo>
                    <a:pt x="209931" y="431164"/>
                  </a:lnTo>
                  <a:lnTo>
                    <a:pt x="209169" y="433197"/>
                  </a:lnTo>
                  <a:lnTo>
                    <a:pt x="207772" y="434975"/>
                  </a:lnTo>
                  <a:lnTo>
                    <a:pt x="206248" y="436752"/>
                  </a:lnTo>
                  <a:lnTo>
                    <a:pt x="203835" y="438150"/>
                  </a:lnTo>
                  <a:lnTo>
                    <a:pt x="200533" y="439292"/>
                  </a:lnTo>
                  <a:lnTo>
                    <a:pt x="197231" y="440436"/>
                  </a:lnTo>
                  <a:lnTo>
                    <a:pt x="192659" y="441325"/>
                  </a:lnTo>
                  <a:lnTo>
                    <a:pt x="186944" y="441960"/>
                  </a:lnTo>
                  <a:lnTo>
                    <a:pt x="181229" y="442595"/>
                  </a:lnTo>
                  <a:lnTo>
                    <a:pt x="174244" y="442975"/>
                  </a:lnTo>
                  <a:lnTo>
                    <a:pt x="165735" y="442975"/>
                  </a:lnTo>
                  <a:lnTo>
                    <a:pt x="157225" y="442975"/>
                  </a:lnTo>
                  <a:lnTo>
                    <a:pt x="130937" y="439292"/>
                  </a:lnTo>
                  <a:lnTo>
                    <a:pt x="127508" y="438150"/>
                  </a:lnTo>
                  <a:lnTo>
                    <a:pt x="125095" y="436752"/>
                  </a:lnTo>
                  <a:lnTo>
                    <a:pt x="123698" y="434975"/>
                  </a:lnTo>
                  <a:lnTo>
                    <a:pt x="122174" y="433197"/>
                  </a:lnTo>
                  <a:lnTo>
                    <a:pt x="121538" y="431164"/>
                  </a:lnTo>
                  <a:lnTo>
                    <a:pt x="121538" y="428878"/>
                  </a:lnTo>
                  <a:lnTo>
                    <a:pt x="121538" y="79628"/>
                  </a:lnTo>
                  <a:lnTo>
                    <a:pt x="12954" y="79628"/>
                  </a:lnTo>
                  <a:lnTo>
                    <a:pt x="10795" y="79628"/>
                  </a:lnTo>
                  <a:lnTo>
                    <a:pt x="8889" y="78994"/>
                  </a:lnTo>
                  <a:lnTo>
                    <a:pt x="7366" y="77597"/>
                  </a:lnTo>
                  <a:lnTo>
                    <a:pt x="5714" y="76326"/>
                  </a:lnTo>
                  <a:lnTo>
                    <a:pt x="4445" y="74295"/>
                  </a:lnTo>
                  <a:lnTo>
                    <a:pt x="0" y="50291"/>
                  </a:lnTo>
                  <a:lnTo>
                    <a:pt x="0" y="43814"/>
                  </a:lnTo>
                  <a:lnTo>
                    <a:pt x="0" y="37084"/>
                  </a:lnTo>
                  <a:lnTo>
                    <a:pt x="7366" y="9525"/>
                  </a:lnTo>
                  <a:lnTo>
                    <a:pt x="8889" y="8254"/>
                  </a:lnTo>
                  <a:lnTo>
                    <a:pt x="10795" y="7620"/>
                  </a:lnTo>
                  <a:lnTo>
                    <a:pt x="12954" y="7620"/>
                  </a:lnTo>
                  <a:close/>
                </a:path>
                <a:path w="5532120" h="448945">
                  <a:moveTo>
                    <a:pt x="5114925" y="6350"/>
                  </a:moveTo>
                  <a:lnTo>
                    <a:pt x="5122545" y="6350"/>
                  </a:lnTo>
                  <a:lnTo>
                    <a:pt x="5128895" y="6603"/>
                  </a:lnTo>
                  <a:lnTo>
                    <a:pt x="5133975" y="7112"/>
                  </a:lnTo>
                  <a:lnTo>
                    <a:pt x="5139182" y="7747"/>
                  </a:lnTo>
                  <a:lnTo>
                    <a:pt x="5143119" y="8636"/>
                  </a:lnTo>
                  <a:lnTo>
                    <a:pt x="5145913" y="10033"/>
                  </a:lnTo>
                  <a:lnTo>
                    <a:pt x="5148707" y="11302"/>
                  </a:lnTo>
                  <a:lnTo>
                    <a:pt x="5150612" y="12953"/>
                  </a:lnTo>
                  <a:lnTo>
                    <a:pt x="5151755" y="14732"/>
                  </a:lnTo>
                  <a:lnTo>
                    <a:pt x="5152898" y="16510"/>
                  </a:lnTo>
                  <a:lnTo>
                    <a:pt x="5153406" y="18414"/>
                  </a:lnTo>
                  <a:lnTo>
                    <a:pt x="5153406" y="20700"/>
                  </a:lnTo>
                  <a:lnTo>
                    <a:pt x="5153406" y="410210"/>
                  </a:lnTo>
                  <a:lnTo>
                    <a:pt x="5153406" y="415289"/>
                  </a:lnTo>
                  <a:lnTo>
                    <a:pt x="5152517" y="419862"/>
                  </a:lnTo>
                  <a:lnTo>
                    <a:pt x="5150739" y="423925"/>
                  </a:lnTo>
                  <a:lnTo>
                    <a:pt x="5148961" y="427863"/>
                  </a:lnTo>
                  <a:lnTo>
                    <a:pt x="5146548" y="431291"/>
                  </a:lnTo>
                  <a:lnTo>
                    <a:pt x="5143500" y="433959"/>
                  </a:lnTo>
                  <a:lnTo>
                    <a:pt x="5140579" y="436625"/>
                  </a:lnTo>
                  <a:lnTo>
                    <a:pt x="5137023" y="438531"/>
                  </a:lnTo>
                  <a:lnTo>
                    <a:pt x="5132832" y="439800"/>
                  </a:lnTo>
                  <a:lnTo>
                    <a:pt x="5128641" y="441071"/>
                  </a:lnTo>
                  <a:lnTo>
                    <a:pt x="5124577" y="441578"/>
                  </a:lnTo>
                  <a:lnTo>
                    <a:pt x="5120258" y="441578"/>
                  </a:lnTo>
                  <a:lnTo>
                    <a:pt x="5082794" y="441578"/>
                  </a:lnTo>
                  <a:lnTo>
                    <a:pt x="5074920" y="441578"/>
                  </a:lnTo>
                  <a:lnTo>
                    <a:pt x="5068189" y="440816"/>
                  </a:lnTo>
                  <a:lnTo>
                    <a:pt x="5062474" y="439292"/>
                  </a:lnTo>
                  <a:lnTo>
                    <a:pt x="5056758" y="437769"/>
                  </a:lnTo>
                  <a:lnTo>
                    <a:pt x="5029432" y="408378"/>
                  </a:lnTo>
                  <a:lnTo>
                    <a:pt x="5017770" y="386714"/>
                  </a:lnTo>
                  <a:lnTo>
                    <a:pt x="4909947" y="184150"/>
                  </a:lnTo>
                  <a:lnTo>
                    <a:pt x="4890897" y="145161"/>
                  </a:lnTo>
                  <a:lnTo>
                    <a:pt x="4873498" y="104394"/>
                  </a:lnTo>
                  <a:lnTo>
                    <a:pt x="4872863" y="104394"/>
                  </a:lnTo>
                  <a:lnTo>
                    <a:pt x="4874768" y="152526"/>
                  </a:lnTo>
                  <a:lnTo>
                    <a:pt x="4875530" y="201929"/>
                  </a:lnTo>
                  <a:lnTo>
                    <a:pt x="4875530" y="428625"/>
                  </a:lnTo>
                  <a:lnTo>
                    <a:pt x="4875530" y="430784"/>
                  </a:lnTo>
                  <a:lnTo>
                    <a:pt x="4843399" y="442975"/>
                  </a:lnTo>
                  <a:lnTo>
                    <a:pt x="4835271" y="442975"/>
                  </a:lnTo>
                  <a:lnTo>
                    <a:pt x="4827524" y="442975"/>
                  </a:lnTo>
                  <a:lnTo>
                    <a:pt x="4796155" y="430784"/>
                  </a:lnTo>
                  <a:lnTo>
                    <a:pt x="4796155" y="428625"/>
                  </a:lnTo>
                  <a:lnTo>
                    <a:pt x="4796155" y="39115"/>
                  </a:lnTo>
                  <a:lnTo>
                    <a:pt x="4796155" y="28575"/>
                  </a:lnTo>
                  <a:lnTo>
                    <a:pt x="4799203" y="20827"/>
                  </a:lnTo>
                  <a:lnTo>
                    <a:pt x="4805299" y="15494"/>
                  </a:lnTo>
                  <a:lnTo>
                    <a:pt x="4811522" y="10287"/>
                  </a:lnTo>
                  <a:lnTo>
                    <a:pt x="4819015" y="7620"/>
                  </a:lnTo>
                  <a:lnTo>
                    <a:pt x="4827905" y="7620"/>
                  </a:lnTo>
                  <a:lnTo>
                    <a:pt x="4875149" y="7620"/>
                  </a:lnTo>
                  <a:lnTo>
                    <a:pt x="4883658" y="7620"/>
                  </a:lnTo>
                  <a:lnTo>
                    <a:pt x="4890770" y="8382"/>
                  </a:lnTo>
                  <a:lnTo>
                    <a:pt x="4925060" y="30861"/>
                  </a:lnTo>
                  <a:lnTo>
                    <a:pt x="4937379" y="52832"/>
                  </a:lnTo>
                  <a:lnTo>
                    <a:pt x="5021833" y="211200"/>
                  </a:lnTo>
                  <a:lnTo>
                    <a:pt x="5025526" y="218394"/>
                  </a:lnTo>
                  <a:lnTo>
                    <a:pt x="5029184" y="225504"/>
                  </a:lnTo>
                  <a:lnTo>
                    <a:pt x="5032817" y="232542"/>
                  </a:lnTo>
                  <a:lnTo>
                    <a:pt x="5036439" y="239522"/>
                  </a:lnTo>
                  <a:lnTo>
                    <a:pt x="5039959" y="246475"/>
                  </a:lnTo>
                  <a:lnTo>
                    <a:pt x="5056870" y="281130"/>
                  </a:lnTo>
                  <a:lnTo>
                    <a:pt x="5060122" y="287926"/>
                  </a:lnTo>
                  <a:lnTo>
                    <a:pt x="5075682" y="321437"/>
                  </a:lnTo>
                  <a:lnTo>
                    <a:pt x="5076063" y="321437"/>
                  </a:lnTo>
                  <a:lnTo>
                    <a:pt x="5074539" y="272541"/>
                  </a:lnTo>
                  <a:lnTo>
                    <a:pt x="5074031" y="224027"/>
                  </a:lnTo>
                  <a:lnTo>
                    <a:pt x="5074031" y="20700"/>
                  </a:lnTo>
                  <a:lnTo>
                    <a:pt x="5074031" y="18414"/>
                  </a:lnTo>
                  <a:lnTo>
                    <a:pt x="5082794" y="10033"/>
                  </a:lnTo>
                  <a:lnTo>
                    <a:pt x="5085842" y="8636"/>
                  </a:lnTo>
                  <a:lnTo>
                    <a:pt x="5090033" y="7747"/>
                  </a:lnTo>
                  <a:lnTo>
                    <a:pt x="5095113" y="7112"/>
                  </a:lnTo>
                  <a:lnTo>
                    <a:pt x="5100320" y="6603"/>
                  </a:lnTo>
                  <a:lnTo>
                    <a:pt x="5106924" y="6350"/>
                  </a:lnTo>
                  <a:lnTo>
                    <a:pt x="5114925" y="6350"/>
                  </a:lnTo>
                  <a:close/>
                </a:path>
                <a:path w="5532120" h="448945">
                  <a:moveTo>
                    <a:pt x="3981450" y="6350"/>
                  </a:moveTo>
                  <a:lnTo>
                    <a:pt x="3989070" y="6350"/>
                  </a:lnTo>
                  <a:lnTo>
                    <a:pt x="3995420" y="6603"/>
                  </a:lnTo>
                  <a:lnTo>
                    <a:pt x="4000500" y="7112"/>
                  </a:lnTo>
                  <a:lnTo>
                    <a:pt x="4005706" y="7747"/>
                  </a:lnTo>
                  <a:lnTo>
                    <a:pt x="4009644" y="8636"/>
                  </a:lnTo>
                  <a:lnTo>
                    <a:pt x="4012438" y="10033"/>
                  </a:lnTo>
                  <a:lnTo>
                    <a:pt x="4015231" y="11302"/>
                  </a:lnTo>
                  <a:lnTo>
                    <a:pt x="4017137" y="12953"/>
                  </a:lnTo>
                  <a:lnTo>
                    <a:pt x="4018279" y="14732"/>
                  </a:lnTo>
                  <a:lnTo>
                    <a:pt x="4019423" y="16510"/>
                  </a:lnTo>
                  <a:lnTo>
                    <a:pt x="4019930" y="18414"/>
                  </a:lnTo>
                  <a:lnTo>
                    <a:pt x="4019930" y="20700"/>
                  </a:lnTo>
                  <a:lnTo>
                    <a:pt x="4019930" y="410210"/>
                  </a:lnTo>
                  <a:lnTo>
                    <a:pt x="4019930" y="415289"/>
                  </a:lnTo>
                  <a:lnTo>
                    <a:pt x="4019042" y="419862"/>
                  </a:lnTo>
                  <a:lnTo>
                    <a:pt x="4017264" y="423925"/>
                  </a:lnTo>
                  <a:lnTo>
                    <a:pt x="4015486" y="427863"/>
                  </a:lnTo>
                  <a:lnTo>
                    <a:pt x="4013073" y="431291"/>
                  </a:lnTo>
                  <a:lnTo>
                    <a:pt x="4010025" y="433959"/>
                  </a:lnTo>
                  <a:lnTo>
                    <a:pt x="4007104" y="436625"/>
                  </a:lnTo>
                  <a:lnTo>
                    <a:pt x="4003548" y="438531"/>
                  </a:lnTo>
                  <a:lnTo>
                    <a:pt x="3999356" y="439800"/>
                  </a:lnTo>
                  <a:lnTo>
                    <a:pt x="3995166" y="441071"/>
                  </a:lnTo>
                  <a:lnTo>
                    <a:pt x="3991102" y="441578"/>
                  </a:lnTo>
                  <a:lnTo>
                    <a:pt x="3986783" y="441578"/>
                  </a:lnTo>
                  <a:lnTo>
                    <a:pt x="3949319" y="441578"/>
                  </a:lnTo>
                  <a:lnTo>
                    <a:pt x="3941445" y="441578"/>
                  </a:lnTo>
                  <a:lnTo>
                    <a:pt x="3934714" y="440816"/>
                  </a:lnTo>
                  <a:lnTo>
                    <a:pt x="3928999" y="439292"/>
                  </a:lnTo>
                  <a:lnTo>
                    <a:pt x="3923283" y="437769"/>
                  </a:lnTo>
                  <a:lnTo>
                    <a:pt x="3895957" y="408378"/>
                  </a:lnTo>
                  <a:lnTo>
                    <a:pt x="3884295" y="386714"/>
                  </a:lnTo>
                  <a:lnTo>
                    <a:pt x="3776472" y="184150"/>
                  </a:lnTo>
                  <a:lnTo>
                    <a:pt x="3757422" y="145161"/>
                  </a:lnTo>
                  <a:lnTo>
                    <a:pt x="3740023" y="104394"/>
                  </a:lnTo>
                  <a:lnTo>
                    <a:pt x="3739388" y="104394"/>
                  </a:lnTo>
                  <a:lnTo>
                    <a:pt x="3741293" y="152526"/>
                  </a:lnTo>
                  <a:lnTo>
                    <a:pt x="3742054" y="201929"/>
                  </a:lnTo>
                  <a:lnTo>
                    <a:pt x="3742054" y="428625"/>
                  </a:lnTo>
                  <a:lnTo>
                    <a:pt x="3742054" y="430784"/>
                  </a:lnTo>
                  <a:lnTo>
                    <a:pt x="3709924" y="442975"/>
                  </a:lnTo>
                  <a:lnTo>
                    <a:pt x="3701796" y="442975"/>
                  </a:lnTo>
                  <a:lnTo>
                    <a:pt x="3694049" y="442975"/>
                  </a:lnTo>
                  <a:lnTo>
                    <a:pt x="3662679" y="430784"/>
                  </a:lnTo>
                  <a:lnTo>
                    <a:pt x="3662679" y="428625"/>
                  </a:lnTo>
                  <a:lnTo>
                    <a:pt x="3662679" y="39115"/>
                  </a:lnTo>
                  <a:lnTo>
                    <a:pt x="3662679" y="28575"/>
                  </a:lnTo>
                  <a:lnTo>
                    <a:pt x="3665728" y="20827"/>
                  </a:lnTo>
                  <a:lnTo>
                    <a:pt x="3671824" y="15494"/>
                  </a:lnTo>
                  <a:lnTo>
                    <a:pt x="3678047" y="10287"/>
                  </a:lnTo>
                  <a:lnTo>
                    <a:pt x="3685540" y="7620"/>
                  </a:lnTo>
                  <a:lnTo>
                    <a:pt x="3694429" y="7620"/>
                  </a:lnTo>
                  <a:lnTo>
                    <a:pt x="3741674" y="7620"/>
                  </a:lnTo>
                  <a:lnTo>
                    <a:pt x="3750182" y="7620"/>
                  </a:lnTo>
                  <a:lnTo>
                    <a:pt x="3757295" y="8382"/>
                  </a:lnTo>
                  <a:lnTo>
                    <a:pt x="3791585" y="30861"/>
                  </a:lnTo>
                  <a:lnTo>
                    <a:pt x="3803904" y="52832"/>
                  </a:lnTo>
                  <a:lnTo>
                    <a:pt x="3888358" y="211200"/>
                  </a:lnTo>
                  <a:lnTo>
                    <a:pt x="3892051" y="218394"/>
                  </a:lnTo>
                  <a:lnTo>
                    <a:pt x="3895709" y="225504"/>
                  </a:lnTo>
                  <a:lnTo>
                    <a:pt x="3899342" y="232542"/>
                  </a:lnTo>
                  <a:lnTo>
                    <a:pt x="3902964" y="239522"/>
                  </a:lnTo>
                  <a:lnTo>
                    <a:pt x="3906484" y="246475"/>
                  </a:lnTo>
                  <a:lnTo>
                    <a:pt x="3923395" y="281130"/>
                  </a:lnTo>
                  <a:lnTo>
                    <a:pt x="3926647" y="287926"/>
                  </a:lnTo>
                  <a:lnTo>
                    <a:pt x="3942206" y="321437"/>
                  </a:lnTo>
                  <a:lnTo>
                    <a:pt x="3942588" y="321437"/>
                  </a:lnTo>
                  <a:lnTo>
                    <a:pt x="3941064" y="272541"/>
                  </a:lnTo>
                  <a:lnTo>
                    <a:pt x="3940555" y="224027"/>
                  </a:lnTo>
                  <a:lnTo>
                    <a:pt x="3940555" y="20700"/>
                  </a:lnTo>
                  <a:lnTo>
                    <a:pt x="3940555" y="18414"/>
                  </a:lnTo>
                  <a:lnTo>
                    <a:pt x="3949319" y="10033"/>
                  </a:lnTo>
                  <a:lnTo>
                    <a:pt x="3952367" y="8636"/>
                  </a:lnTo>
                  <a:lnTo>
                    <a:pt x="3956557" y="7747"/>
                  </a:lnTo>
                  <a:lnTo>
                    <a:pt x="3961638" y="7112"/>
                  </a:lnTo>
                  <a:lnTo>
                    <a:pt x="3966845" y="6603"/>
                  </a:lnTo>
                  <a:lnTo>
                    <a:pt x="3973449" y="6350"/>
                  </a:lnTo>
                  <a:lnTo>
                    <a:pt x="3981450" y="6350"/>
                  </a:lnTo>
                  <a:close/>
                </a:path>
                <a:path w="5532120" h="448945">
                  <a:moveTo>
                    <a:pt x="1173226" y="5587"/>
                  </a:moveTo>
                  <a:lnTo>
                    <a:pt x="1181862" y="5587"/>
                  </a:lnTo>
                  <a:lnTo>
                    <a:pt x="1189101" y="5969"/>
                  </a:lnTo>
                  <a:lnTo>
                    <a:pt x="1217422" y="17525"/>
                  </a:lnTo>
                  <a:lnTo>
                    <a:pt x="1217422" y="19685"/>
                  </a:lnTo>
                  <a:lnTo>
                    <a:pt x="1217422" y="368300"/>
                  </a:lnTo>
                  <a:lnTo>
                    <a:pt x="1353693" y="368300"/>
                  </a:lnTo>
                  <a:lnTo>
                    <a:pt x="1355979" y="368300"/>
                  </a:lnTo>
                  <a:lnTo>
                    <a:pt x="1357884" y="368935"/>
                  </a:lnTo>
                  <a:lnTo>
                    <a:pt x="1359535" y="370077"/>
                  </a:lnTo>
                  <a:lnTo>
                    <a:pt x="1361186" y="371348"/>
                  </a:lnTo>
                  <a:lnTo>
                    <a:pt x="1362583" y="373379"/>
                  </a:lnTo>
                  <a:lnTo>
                    <a:pt x="1363726" y="376174"/>
                  </a:lnTo>
                  <a:lnTo>
                    <a:pt x="1364869" y="378967"/>
                  </a:lnTo>
                  <a:lnTo>
                    <a:pt x="1365631" y="382650"/>
                  </a:lnTo>
                  <a:lnTo>
                    <a:pt x="1366266" y="387223"/>
                  </a:lnTo>
                  <a:lnTo>
                    <a:pt x="1366774" y="391795"/>
                  </a:lnTo>
                  <a:lnTo>
                    <a:pt x="1367027" y="397383"/>
                  </a:lnTo>
                  <a:lnTo>
                    <a:pt x="1367027" y="404113"/>
                  </a:lnTo>
                  <a:lnTo>
                    <a:pt x="1367027" y="410845"/>
                  </a:lnTo>
                  <a:lnTo>
                    <a:pt x="1363726" y="432435"/>
                  </a:lnTo>
                  <a:lnTo>
                    <a:pt x="1362583" y="435483"/>
                  </a:lnTo>
                  <a:lnTo>
                    <a:pt x="1361186" y="437641"/>
                  </a:lnTo>
                  <a:lnTo>
                    <a:pt x="1359535" y="438912"/>
                  </a:lnTo>
                  <a:lnTo>
                    <a:pt x="1357884" y="440309"/>
                  </a:lnTo>
                  <a:lnTo>
                    <a:pt x="1355979" y="440944"/>
                  </a:lnTo>
                  <a:lnTo>
                    <a:pt x="1353693" y="440944"/>
                  </a:lnTo>
                  <a:lnTo>
                    <a:pt x="1155064" y="440944"/>
                  </a:lnTo>
                  <a:lnTo>
                    <a:pt x="1147699" y="440944"/>
                  </a:lnTo>
                  <a:lnTo>
                    <a:pt x="1141602" y="438785"/>
                  </a:lnTo>
                  <a:lnTo>
                    <a:pt x="1136523" y="434466"/>
                  </a:lnTo>
                  <a:lnTo>
                    <a:pt x="1131570" y="430022"/>
                  </a:lnTo>
                  <a:lnTo>
                    <a:pt x="1129030" y="423037"/>
                  </a:lnTo>
                  <a:lnTo>
                    <a:pt x="1129030" y="413131"/>
                  </a:lnTo>
                  <a:lnTo>
                    <a:pt x="1129030" y="19685"/>
                  </a:lnTo>
                  <a:lnTo>
                    <a:pt x="1129030" y="17525"/>
                  </a:lnTo>
                  <a:lnTo>
                    <a:pt x="1129664" y="15494"/>
                  </a:lnTo>
                  <a:lnTo>
                    <a:pt x="1131189" y="13715"/>
                  </a:lnTo>
                  <a:lnTo>
                    <a:pt x="1132586" y="11937"/>
                  </a:lnTo>
                  <a:lnTo>
                    <a:pt x="1164717" y="5587"/>
                  </a:lnTo>
                  <a:lnTo>
                    <a:pt x="1173226" y="5587"/>
                  </a:lnTo>
                  <a:close/>
                </a:path>
                <a:path w="5532120" h="448945">
                  <a:moveTo>
                    <a:pt x="485901" y="5587"/>
                  </a:moveTo>
                  <a:lnTo>
                    <a:pt x="525272" y="6476"/>
                  </a:lnTo>
                  <a:lnTo>
                    <a:pt x="535686" y="8509"/>
                  </a:lnTo>
                  <a:lnTo>
                    <a:pt x="540004" y="9778"/>
                  </a:lnTo>
                  <a:lnTo>
                    <a:pt x="549910" y="24002"/>
                  </a:lnTo>
                  <a:lnTo>
                    <a:pt x="683895" y="408177"/>
                  </a:lnTo>
                  <a:lnTo>
                    <a:pt x="686562" y="416178"/>
                  </a:lnTo>
                  <a:lnTo>
                    <a:pt x="688213" y="422528"/>
                  </a:lnTo>
                  <a:lnTo>
                    <a:pt x="688848" y="427227"/>
                  </a:lnTo>
                  <a:lnTo>
                    <a:pt x="689610" y="431926"/>
                  </a:lnTo>
                  <a:lnTo>
                    <a:pt x="688594" y="435483"/>
                  </a:lnTo>
                  <a:lnTo>
                    <a:pt x="686181" y="437769"/>
                  </a:lnTo>
                  <a:lnTo>
                    <a:pt x="683768" y="440182"/>
                  </a:lnTo>
                  <a:lnTo>
                    <a:pt x="647319" y="442975"/>
                  </a:lnTo>
                  <a:lnTo>
                    <a:pt x="639296" y="442950"/>
                  </a:lnTo>
                  <a:lnTo>
                    <a:pt x="606171" y="440436"/>
                  </a:lnTo>
                  <a:lnTo>
                    <a:pt x="602869" y="439420"/>
                  </a:lnTo>
                  <a:lnTo>
                    <a:pt x="600456" y="438023"/>
                  </a:lnTo>
                  <a:lnTo>
                    <a:pt x="599186" y="436245"/>
                  </a:lnTo>
                  <a:lnTo>
                    <a:pt x="597788" y="434466"/>
                  </a:lnTo>
                  <a:lnTo>
                    <a:pt x="596646" y="432181"/>
                  </a:lnTo>
                  <a:lnTo>
                    <a:pt x="595757" y="429260"/>
                  </a:lnTo>
                  <a:lnTo>
                    <a:pt x="566674" y="342138"/>
                  </a:lnTo>
                  <a:lnTo>
                    <a:pt x="403860" y="342138"/>
                  </a:lnTo>
                  <a:lnTo>
                    <a:pt x="376427" y="426847"/>
                  </a:lnTo>
                  <a:lnTo>
                    <a:pt x="375538" y="430022"/>
                  </a:lnTo>
                  <a:lnTo>
                    <a:pt x="374396" y="432688"/>
                  </a:lnTo>
                  <a:lnTo>
                    <a:pt x="372999" y="434721"/>
                  </a:lnTo>
                  <a:lnTo>
                    <a:pt x="371475" y="436879"/>
                  </a:lnTo>
                  <a:lnTo>
                    <a:pt x="369188" y="438531"/>
                  </a:lnTo>
                  <a:lnTo>
                    <a:pt x="365887" y="439800"/>
                  </a:lnTo>
                  <a:lnTo>
                    <a:pt x="362712" y="441071"/>
                  </a:lnTo>
                  <a:lnTo>
                    <a:pt x="358139" y="441833"/>
                  </a:lnTo>
                  <a:lnTo>
                    <a:pt x="352171" y="442340"/>
                  </a:lnTo>
                  <a:lnTo>
                    <a:pt x="346201" y="442722"/>
                  </a:lnTo>
                  <a:lnTo>
                    <a:pt x="338455" y="442975"/>
                  </a:lnTo>
                  <a:lnTo>
                    <a:pt x="328930" y="442975"/>
                  </a:lnTo>
                  <a:lnTo>
                    <a:pt x="318643" y="442975"/>
                  </a:lnTo>
                  <a:lnTo>
                    <a:pt x="292735" y="437134"/>
                  </a:lnTo>
                  <a:lnTo>
                    <a:pt x="290449" y="434594"/>
                  </a:lnTo>
                  <a:lnTo>
                    <a:pt x="289687" y="430911"/>
                  </a:lnTo>
                  <a:lnTo>
                    <a:pt x="290449" y="426212"/>
                  </a:lnTo>
                  <a:lnTo>
                    <a:pt x="291084" y="421513"/>
                  </a:lnTo>
                  <a:lnTo>
                    <a:pt x="429006" y="23113"/>
                  </a:lnTo>
                  <a:lnTo>
                    <a:pt x="433705" y="13842"/>
                  </a:lnTo>
                  <a:lnTo>
                    <a:pt x="435483" y="11557"/>
                  </a:lnTo>
                  <a:lnTo>
                    <a:pt x="477829" y="5631"/>
                  </a:lnTo>
                  <a:lnTo>
                    <a:pt x="485901" y="5587"/>
                  </a:lnTo>
                  <a:close/>
                </a:path>
                <a:path w="5532120" h="448945">
                  <a:moveTo>
                    <a:pt x="3023616" y="635"/>
                  </a:moveTo>
                  <a:lnTo>
                    <a:pt x="3066702" y="5252"/>
                  </a:lnTo>
                  <a:lnTo>
                    <a:pt x="3109172" y="19611"/>
                  </a:lnTo>
                  <a:lnTo>
                    <a:pt x="3130931" y="33654"/>
                  </a:lnTo>
                  <a:lnTo>
                    <a:pt x="3133979" y="36575"/>
                  </a:lnTo>
                  <a:lnTo>
                    <a:pt x="3139821" y="48895"/>
                  </a:lnTo>
                  <a:lnTo>
                    <a:pt x="3140583" y="51942"/>
                  </a:lnTo>
                  <a:lnTo>
                    <a:pt x="3140964" y="55625"/>
                  </a:lnTo>
                  <a:lnTo>
                    <a:pt x="3141345" y="59944"/>
                  </a:lnTo>
                  <a:lnTo>
                    <a:pt x="3141726" y="64135"/>
                  </a:lnTo>
                  <a:lnTo>
                    <a:pt x="3141853" y="69341"/>
                  </a:lnTo>
                  <a:lnTo>
                    <a:pt x="3141853" y="75564"/>
                  </a:lnTo>
                  <a:lnTo>
                    <a:pt x="3141853" y="82296"/>
                  </a:lnTo>
                  <a:lnTo>
                    <a:pt x="3138805" y="104139"/>
                  </a:lnTo>
                  <a:lnTo>
                    <a:pt x="3137789" y="106934"/>
                  </a:lnTo>
                  <a:lnTo>
                    <a:pt x="3136392" y="109092"/>
                  </a:lnTo>
                  <a:lnTo>
                    <a:pt x="3134868" y="110489"/>
                  </a:lnTo>
                  <a:lnTo>
                    <a:pt x="3133217" y="111760"/>
                  </a:lnTo>
                  <a:lnTo>
                    <a:pt x="3131439" y="112522"/>
                  </a:lnTo>
                  <a:lnTo>
                    <a:pt x="3129534" y="112522"/>
                  </a:lnTo>
                  <a:lnTo>
                    <a:pt x="3126105" y="112522"/>
                  </a:lnTo>
                  <a:lnTo>
                    <a:pt x="3121914" y="110489"/>
                  </a:lnTo>
                  <a:lnTo>
                    <a:pt x="3116707" y="106552"/>
                  </a:lnTo>
                  <a:lnTo>
                    <a:pt x="3111627" y="102742"/>
                  </a:lnTo>
                  <a:lnTo>
                    <a:pt x="3075854" y="83490"/>
                  </a:lnTo>
                  <a:lnTo>
                    <a:pt x="3038609" y="75035"/>
                  </a:lnTo>
                  <a:lnTo>
                    <a:pt x="3027299" y="74675"/>
                  </a:lnTo>
                  <a:lnTo>
                    <a:pt x="3014775" y="75322"/>
                  </a:lnTo>
                  <a:lnTo>
                    <a:pt x="2971534" y="91027"/>
                  </a:lnTo>
                  <a:lnTo>
                    <a:pt x="2940085" y="125628"/>
                  </a:lnTo>
                  <a:lnTo>
                    <a:pt x="2925191" y="162687"/>
                  </a:lnTo>
                  <a:lnTo>
                    <a:pt x="2918279" y="208317"/>
                  </a:lnTo>
                  <a:lnTo>
                    <a:pt x="2917825" y="225298"/>
                  </a:lnTo>
                  <a:lnTo>
                    <a:pt x="2918323" y="243726"/>
                  </a:lnTo>
                  <a:lnTo>
                    <a:pt x="2925699" y="291464"/>
                  </a:lnTo>
                  <a:lnTo>
                    <a:pt x="2941272" y="327790"/>
                  </a:lnTo>
                  <a:lnTo>
                    <a:pt x="2973377" y="359441"/>
                  </a:lnTo>
                  <a:lnTo>
                    <a:pt x="3017111" y="372812"/>
                  </a:lnTo>
                  <a:lnTo>
                    <a:pt x="3029712" y="373379"/>
                  </a:lnTo>
                  <a:lnTo>
                    <a:pt x="3041024" y="373024"/>
                  </a:lnTo>
                  <a:lnTo>
                    <a:pt x="3078416" y="364958"/>
                  </a:lnTo>
                  <a:lnTo>
                    <a:pt x="3114294" y="347090"/>
                  </a:lnTo>
                  <a:lnTo>
                    <a:pt x="3124835" y="339978"/>
                  </a:lnTo>
                  <a:lnTo>
                    <a:pt x="3128899" y="338200"/>
                  </a:lnTo>
                  <a:lnTo>
                    <a:pt x="3131820" y="338200"/>
                  </a:lnTo>
                  <a:lnTo>
                    <a:pt x="3134106" y="338200"/>
                  </a:lnTo>
                  <a:lnTo>
                    <a:pt x="3135884" y="338582"/>
                  </a:lnTo>
                  <a:lnTo>
                    <a:pt x="3137154" y="339471"/>
                  </a:lnTo>
                  <a:lnTo>
                    <a:pt x="3138551" y="340360"/>
                  </a:lnTo>
                  <a:lnTo>
                    <a:pt x="3139694" y="342138"/>
                  </a:lnTo>
                  <a:lnTo>
                    <a:pt x="3140583" y="344804"/>
                  </a:lnTo>
                  <a:lnTo>
                    <a:pt x="3141472" y="347599"/>
                  </a:lnTo>
                  <a:lnTo>
                    <a:pt x="3142107" y="351282"/>
                  </a:lnTo>
                  <a:lnTo>
                    <a:pt x="3142488" y="356108"/>
                  </a:lnTo>
                  <a:lnTo>
                    <a:pt x="3142996" y="360934"/>
                  </a:lnTo>
                  <a:lnTo>
                    <a:pt x="3143250" y="367284"/>
                  </a:lnTo>
                  <a:lnTo>
                    <a:pt x="3143250" y="375285"/>
                  </a:lnTo>
                  <a:lnTo>
                    <a:pt x="3143250" y="380873"/>
                  </a:lnTo>
                  <a:lnTo>
                    <a:pt x="3138551" y="406781"/>
                  </a:lnTo>
                  <a:lnTo>
                    <a:pt x="3137408" y="408813"/>
                  </a:lnTo>
                  <a:lnTo>
                    <a:pt x="3100417" y="432313"/>
                  </a:lnTo>
                  <a:lnTo>
                    <a:pt x="3058287" y="444373"/>
                  </a:lnTo>
                  <a:lnTo>
                    <a:pt x="3015996" y="448056"/>
                  </a:lnTo>
                  <a:lnTo>
                    <a:pt x="2994255" y="447178"/>
                  </a:lnTo>
                  <a:lnTo>
                    <a:pt x="2954059" y="440233"/>
                  </a:lnTo>
                  <a:lnTo>
                    <a:pt x="2918364" y="426517"/>
                  </a:lnTo>
                  <a:lnTo>
                    <a:pt x="2874645" y="393191"/>
                  </a:lnTo>
                  <a:lnTo>
                    <a:pt x="2843569" y="344668"/>
                  </a:lnTo>
                  <a:lnTo>
                    <a:pt x="2830256" y="303827"/>
                  </a:lnTo>
                  <a:lnTo>
                    <a:pt x="2823537" y="256289"/>
                  </a:lnTo>
                  <a:lnTo>
                    <a:pt x="2822702" y="229997"/>
                  </a:lnTo>
                  <a:lnTo>
                    <a:pt x="2823628" y="203138"/>
                  </a:lnTo>
                  <a:lnTo>
                    <a:pt x="2831006" y="154041"/>
                  </a:lnTo>
                  <a:lnTo>
                    <a:pt x="2845579" y="111253"/>
                  </a:lnTo>
                  <a:lnTo>
                    <a:pt x="2866205" y="75301"/>
                  </a:lnTo>
                  <a:lnTo>
                    <a:pt x="2892540" y="46251"/>
                  </a:lnTo>
                  <a:lnTo>
                    <a:pt x="2924250" y="24153"/>
                  </a:lnTo>
                  <a:lnTo>
                    <a:pt x="2961108" y="9100"/>
                  </a:lnTo>
                  <a:lnTo>
                    <a:pt x="3001875" y="1567"/>
                  </a:lnTo>
                  <a:lnTo>
                    <a:pt x="3023616" y="635"/>
                  </a:lnTo>
                  <a:close/>
                </a:path>
                <a:path w="5532120" h="448945">
                  <a:moveTo>
                    <a:pt x="3394329" y="0"/>
                  </a:moveTo>
                  <a:lnTo>
                    <a:pt x="3440620" y="3238"/>
                  </a:lnTo>
                  <a:lnTo>
                    <a:pt x="3481197" y="12953"/>
                  </a:lnTo>
                  <a:lnTo>
                    <a:pt x="3515788" y="29559"/>
                  </a:lnTo>
                  <a:lnTo>
                    <a:pt x="3556071" y="67641"/>
                  </a:lnTo>
                  <a:lnTo>
                    <a:pt x="3575121" y="101879"/>
                  </a:lnTo>
                  <a:lnTo>
                    <a:pt x="3587956" y="143265"/>
                  </a:lnTo>
                  <a:lnTo>
                    <a:pt x="3594433" y="192085"/>
                  </a:lnTo>
                  <a:lnTo>
                    <a:pt x="3595243" y="219328"/>
                  </a:lnTo>
                  <a:lnTo>
                    <a:pt x="3594407" y="245570"/>
                  </a:lnTo>
                  <a:lnTo>
                    <a:pt x="3587688" y="293766"/>
                  </a:lnTo>
                  <a:lnTo>
                    <a:pt x="3574301" y="336172"/>
                  </a:lnTo>
                  <a:lnTo>
                    <a:pt x="3554438" y="372264"/>
                  </a:lnTo>
                  <a:lnTo>
                    <a:pt x="3528004" y="401816"/>
                  </a:lnTo>
                  <a:lnTo>
                    <a:pt x="3495238" y="424398"/>
                  </a:lnTo>
                  <a:lnTo>
                    <a:pt x="3456229" y="439904"/>
                  </a:lnTo>
                  <a:lnTo>
                    <a:pt x="3411168" y="447714"/>
                  </a:lnTo>
                  <a:lnTo>
                    <a:pt x="3386328" y="448690"/>
                  </a:lnTo>
                  <a:lnTo>
                    <a:pt x="3361820" y="447859"/>
                  </a:lnTo>
                  <a:lnTo>
                    <a:pt x="3317712" y="441243"/>
                  </a:lnTo>
                  <a:lnTo>
                    <a:pt x="3279989" y="427958"/>
                  </a:lnTo>
                  <a:lnTo>
                    <a:pt x="3235198" y="395097"/>
                  </a:lnTo>
                  <a:lnTo>
                    <a:pt x="3204676" y="346108"/>
                  </a:lnTo>
                  <a:lnTo>
                    <a:pt x="3192105" y="304226"/>
                  </a:lnTo>
                  <a:lnTo>
                    <a:pt x="3185818" y="254644"/>
                  </a:lnTo>
                  <a:lnTo>
                    <a:pt x="3185032" y="226949"/>
                  </a:lnTo>
                  <a:lnTo>
                    <a:pt x="3185866" y="201324"/>
                  </a:lnTo>
                  <a:lnTo>
                    <a:pt x="3192533" y="154029"/>
                  </a:lnTo>
                  <a:lnTo>
                    <a:pt x="3205920" y="112142"/>
                  </a:lnTo>
                  <a:lnTo>
                    <a:pt x="3225835" y="76380"/>
                  </a:lnTo>
                  <a:lnTo>
                    <a:pt x="3252271" y="47001"/>
                  </a:lnTo>
                  <a:lnTo>
                    <a:pt x="3285037" y="24435"/>
                  </a:lnTo>
                  <a:lnTo>
                    <a:pt x="3324016" y="8840"/>
                  </a:lnTo>
                  <a:lnTo>
                    <a:pt x="3369304" y="978"/>
                  </a:lnTo>
                  <a:lnTo>
                    <a:pt x="3394329" y="0"/>
                  </a:lnTo>
                  <a:close/>
                </a:path>
                <a:path w="5532120" h="448945">
                  <a:moveTo>
                    <a:pt x="2098929" y="0"/>
                  </a:moveTo>
                  <a:lnTo>
                    <a:pt x="2145220" y="3238"/>
                  </a:lnTo>
                  <a:lnTo>
                    <a:pt x="2185797" y="12953"/>
                  </a:lnTo>
                  <a:lnTo>
                    <a:pt x="2220388" y="29559"/>
                  </a:lnTo>
                  <a:lnTo>
                    <a:pt x="2260671" y="67641"/>
                  </a:lnTo>
                  <a:lnTo>
                    <a:pt x="2279721" y="101879"/>
                  </a:lnTo>
                  <a:lnTo>
                    <a:pt x="2292556" y="143265"/>
                  </a:lnTo>
                  <a:lnTo>
                    <a:pt x="2299033" y="192085"/>
                  </a:lnTo>
                  <a:lnTo>
                    <a:pt x="2299843" y="219328"/>
                  </a:lnTo>
                  <a:lnTo>
                    <a:pt x="2299007" y="245570"/>
                  </a:lnTo>
                  <a:lnTo>
                    <a:pt x="2292288" y="293766"/>
                  </a:lnTo>
                  <a:lnTo>
                    <a:pt x="2278901" y="336172"/>
                  </a:lnTo>
                  <a:lnTo>
                    <a:pt x="2259038" y="372264"/>
                  </a:lnTo>
                  <a:lnTo>
                    <a:pt x="2232604" y="401816"/>
                  </a:lnTo>
                  <a:lnTo>
                    <a:pt x="2199838" y="424398"/>
                  </a:lnTo>
                  <a:lnTo>
                    <a:pt x="2160829" y="439904"/>
                  </a:lnTo>
                  <a:lnTo>
                    <a:pt x="2115768" y="447714"/>
                  </a:lnTo>
                  <a:lnTo>
                    <a:pt x="2090927" y="448690"/>
                  </a:lnTo>
                  <a:lnTo>
                    <a:pt x="2066420" y="447859"/>
                  </a:lnTo>
                  <a:lnTo>
                    <a:pt x="2022312" y="441243"/>
                  </a:lnTo>
                  <a:lnTo>
                    <a:pt x="1984589" y="427958"/>
                  </a:lnTo>
                  <a:lnTo>
                    <a:pt x="1939798" y="395097"/>
                  </a:lnTo>
                  <a:lnTo>
                    <a:pt x="1909276" y="346108"/>
                  </a:lnTo>
                  <a:lnTo>
                    <a:pt x="1896705" y="304226"/>
                  </a:lnTo>
                  <a:lnTo>
                    <a:pt x="1890418" y="254644"/>
                  </a:lnTo>
                  <a:lnTo>
                    <a:pt x="1889633" y="226949"/>
                  </a:lnTo>
                  <a:lnTo>
                    <a:pt x="1890466" y="201324"/>
                  </a:lnTo>
                  <a:lnTo>
                    <a:pt x="1897133" y="154029"/>
                  </a:lnTo>
                  <a:lnTo>
                    <a:pt x="1910520" y="112142"/>
                  </a:lnTo>
                  <a:lnTo>
                    <a:pt x="1930435" y="76380"/>
                  </a:lnTo>
                  <a:lnTo>
                    <a:pt x="1956871" y="47001"/>
                  </a:lnTo>
                  <a:lnTo>
                    <a:pt x="1989637" y="24435"/>
                  </a:lnTo>
                  <a:lnTo>
                    <a:pt x="2028616" y="8840"/>
                  </a:lnTo>
                  <a:lnTo>
                    <a:pt x="2073904" y="978"/>
                  </a:lnTo>
                  <a:lnTo>
                    <a:pt x="2098929" y="0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87014" y="1721802"/>
            <a:ext cx="4647565" cy="3014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Clr>
                <a:srgbClr val="00FF00"/>
              </a:buClr>
              <a:buFont typeface="Wingdings"/>
              <a:buChar char=""/>
              <a:tabLst>
                <a:tab pos="469900" algn="l"/>
              </a:tabLst>
            </a:pP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Introduction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469900" algn="l"/>
              </a:tabLst>
            </a:pPr>
            <a:r>
              <a:rPr sz="2750" dirty="0">
                <a:solidFill>
                  <a:srgbClr val="00FF00"/>
                </a:solidFill>
                <a:latin typeface="Calibri"/>
                <a:cs typeface="Calibri"/>
              </a:rPr>
              <a:t>Problem</a:t>
            </a:r>
            <a:r>
              <a:rPr sz="2750" spc="-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469900" algn="l"/>
              </a:tabLst>
            </a:pPr>
            <a:r>
              <a:rPr sz="2750" dirty="0">
                <a:solidFill>
                  <a:srgbClr val="00FF00"/>
                </a:solidFill>
                <a:latin typeface="Calibri"/>
                <a:cs typeface="Calibri"/>
              </a:rPr>
              <a:t>Dashboard</a:t>
            </a:r>
            <a:r>
              <a:rPr sz="2750" spc="10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preview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900" algn="l"/>
              </a:tabLst>
            </a:pPr>
            <a:r>
              <a:rPr sz="2750" dirty="0">
                <a:solidFill>
                  <a:srgbClr val="00FF00"/>
                </a:solidFill>
                <a:latin typeface="Calibri"/>
                <a:cs typeface="Calibri"/>
              </a:rPr>
              <a:t>Primary</a:t>
            </a:r>
            <a:r>
              <a:rPr sz="2750" spc="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FF00"/>
                </a:solidFill>
                <a:latin typeface="Calibri"/>
                <a:cs typeface="Calibri"/>
              </a:rPr>
              <a:t>research</a:t>
            </a:r>
            <a:r>
              <a:rPr sz="2750" spc="7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question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469900" algn="l"/>
              </a:tabLst>
            </a:pPr>
            <a:r>
              <a:rPr sz="2750" dirty="0">
                <a:solidFill>
                  <a:srgbClr val="00FF00"/>
                </a:solidFill>
                <a:latin typeface="Calibri"/>
                <a:cs typeface="Calibri"/>
              </a:rPr>
              <a:t>Secondary</a:t>
            </a:r>
            <a:r>
              <a:rPr sz="2750" spc="10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FF00"/>
                </a:solidFill>
                <a:latin typeface="Calibri"/>
                <a:cs typeface="Calibri"/>
              </a:rPr>
              <a:t>research</a:t>
            </a:r>
            <a:r>
              <a:rPr sz="2750" spc="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question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469900" algn="l"/>
              </a:tabLst>
            </a:pP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Recommendation</a:t>
            </a:r>
            <a:endParaRPr sz="27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"/>
              <a:tabLst>
                <a:tab pos="469900" algn="l"/>
              </a:tabLst>
            </a:pPr>
            <a:r>
              <a:rPr sz="2750" spc="-10" dirty="0">
                <a:solidFill>
                  <a:srgbClr val="00FF00"/>
                </a:solidFill>
                <a:latin typeface="Calibri"/>
                <a:cs typeface="Calibri"/>
              </a:rPr>
              <a:t>Conclusion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5816"/>
            <a:ext cx="11144885" cy="754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90855" marR="5080" indent="-478155">
              <a:lnSpc>
                <a:spcPts val="2860"/>
              </a:lnSpc>
              <a:spcBef>
                <a:spcPts val="215"/>
              </a:spcBef>
              <a:tabLst>
                <a:tab pos="469900" algn="l"/>
              </a:tabLst>
            </a:pPr>
            <a:r>
              <a:rPr sz="2400" u="none" spc="-25" dirty="0"/>
              <a:t>1.</a:t>
            </a:r>
            <a:r>
              <a:rPr sz="2400" u="none" dirty="0"/>
              <a:t>	What</a:t>
            </a:r>
            <a:r>
              <a:rPr sz="2400" u="none" spc="-40" dirty="0"/>
              <a:t> </a:t>
            </a:r>
            <a:r>
              <a:rPr sz="2400" u="none" dirty="0"/>
              <a:t>are</a:t>
            </a:r>
            <a:r>
              <a:rPr sz="2400" u="none" spc="-45" dirty="0"/>
              <a:t> </a:t>
            </a:r>
            <a:r>
              <a:rPr sz="2400" u="none" dirty="0"/>
              <a:t>the</a:t>
            </a:r>
            <a:r>
              <a:rPr sz="2400" u="none" spc="-50" dirty="0"/>
              <a:t> </a:t>
            </a:r>
            <a:r>
              <a:rPr sz="2400" u="none" dirty="0"/>
              <a:t>primary</a:t>
            </a:r>
            <a:r>
              <a:rPr sz="2400" u="none" spc="-95" dirty="0"/>
              <a:t> </a:t>
            </a:r>
            <a:r>
              <a:rPr sz="2400" u="none" dirty="0"/>
              <a:t>reasons</a:t>
            </a:r>
            <a:r>
              <a:rPr sz="2400" u="none" spc="-95" dirty="0"/>
              <a:t> </a:t>
            </a:r>
            <a:r>
              <a:rPr sz="2400" u="none" dirty="0"/>
              <a:t>for</a:t>
            </a:r>
            <a:r>
              <a:rPr sz="2400" u="none" spc="5" dirty="0"/>
              <a:t> </a:t>
            </a:r>
            <a:r>
              <a:rPr sz="2400" u="none" spc="-10" dirty="0"/>
              <a:t>customers</a:t>
            </a:r>
            <a:r>
              <a:rPr sz="2400" u="none" spc="-25" dirty="0"/>
              <a:t> </a:t>
            </a:r>
            <a:r>
              <a:rPr sz="2400" u="none" dirty="0"/>
              <a:t>choosing</a:t>
            </a:r>
            <a:r>
              <a:rPr sz="2400" u="none" spc="-55" dirty="0"/>
              <a:t> </a:t>
            </a:r>
            <a:r>
              <a:rPr sz="2400" u="none" spc="-45" dirty="0"/>
              <a:t>4-</a:t>
            </a:r>
            <a:r>
              <a:rPr sz="2400" u="none" dirty="0"/>
              <a:t>wheeler</a:t>
            </a:r>
            <a:r>
              <a:rPr sz="2400" u="none" spc="-70" dirty="0"/>
              <a:t> </a:t>
            </a:r>
            <a:r>
              <a:rPr sz="2400" u="none" spc="-10" dirty="0"/>
              <a:t>EVs</a:t>
            </a:r>
            <a:r>
              <a:rPr sz="2400" u="none" spc="-95" dirty="0"/>
              <a:t> </a:t>
            </a:r>
            <a:r>
              <a:rPr sz="2400" u="none" dirty="0"/>
              <a:t>in</a:t>
            </a:r>
            <a:r>
              <a:rPr sz="2400" u="none" spc="-50" dirty="0"/>
              <a:t> </a:t>
            </a:r>
            <a:r>
              <a:rPr sz="2400" u="none" dirty="0"/>
              <a:t>2023</a:t>
            </a:r>
            <a:r>
              <a:rPr sz="2400" u="none" spc="-5" dirty="0"/>
              <a:t> </a:t>
            </a:r>
            <a:r>
              <a:rPr sz="2400" u="none" dirty="0"/>
              <a:t>and</a:t>
            </a:r>
            <a:r>
              <a:rPr sz="2400" u="none" spc="-50" dirty="0"/>
              <a:t> </a:t>
            </a:r>
            <a:r>
              <a:rPr sz="2400" u="none" spc="-20" dirty="0"/>
              <a:t>2024 </a:t>
            </a:r>
            <a:r>
              <a:rPr sz="2400" u="none" dirty="0"/>
              <a:t>(cost</a:t>
            </a:r>
            <a:r>
              <a:rPr sz="2400" u="none" spc="-65" dirty="0"/>
              <a:t> </a:t>
            </a:r>
            <a:r>
              <a:rPr sz="2400" u="none" spc="-10" dirty="0"/>
              <a:t>savings,</a:t>
            </a:r>
            <a:r>
              <a:rPr sz="2400" u="none" spc="-80" dirty="0"/>
              <a:t> </a:t>
            </a:r>
            <a:r>
              <a:rPr sz="2400" u="none" spc="-10" dirty="0"/>
              <a:t>environmental</a:t>
            </a:r>
            <a:r>
              <a:rPr sz="2400" u="none" spc="-35" dirty="0"/>
              <a:t> </a:t>
            </a:r>
            <a:r>
              <a:rPr sz="2400" u="none" dirty="0"/>
              <a:t>concerns,</a:t>
            </a:r>
            <a:r>
              <a:rPr sz="2400" u="none" spc="-80" dirty="0"/>
              <a:t> </a:t>
            </a:r>
            <a:r>
              <a:rPr sz="2400" u="none" spc="-10" dirty="0"/>
              <a:t>government</a:t>
            </a:r>
            <a:r>
              <a:rPr sz="2400" u="none" spc="-60" dirty="0"/>
              <a:t> </a:t>
            </a:r>
            <a:r>
              <a:rPr sz="2400" u="none" spc="-10" dirty="0"/>
              <a:t>incentives).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73989" y="1103312"/>
            <a:ext cx="11605260" cy="4629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55600" algn="l"/>
              </a:tabLst>
            </a:pP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Cost</a:t>
            </a:r>
            <a:r>
              <a:rPr sz="2000" b="1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Savings:</a:t>
            </a:r>
            <a:endParaRPr sz="2000" dirty="0">
              <a:latin typeface="Calibri"/>
              <a:cs typeface="Calibri"/>
            </a:endParaRPr>
          </a:p>
          <a:p>
            <a:pPr marL="470534" marR="254635" lvl="1" indent="-1333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58800" algn="l"/>
              </a:tabLst>
            </a:pP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	Fuel</a:t>
            </a:r>
            <a:r>
              <a:rPr sz="2000" b="1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Efficiency:</a:t>
            </a:r>
            <a:r>
              <a:rPr sz="20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consume</a:t>
            </a:r>
            <a:r>
              <a:rPr sz="2000" spc="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significantly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less energy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compared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traditional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vehicles,</a:t>
            </a:r>
            <a:r>
              <a:rPr sz="2000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resulting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lower operating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costs.</a:t>
            </a:r>
            <a:endParaRPr sz="2000" dirty="0">
              <a:latin typeface="Calibri"/>
              <a:cs typeface="Calibri"/>
            </a:endParaRPr>
          </a:p>
          <a:p>
            <a:pPr marL="470534" marR="5080" lvl="1" indent="-1333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58800" algn="l"/>
              </a:tabLst>
            </a:pP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	Maintenance:</a:t>
            </a:r>
            <a:r>
              <a:rPr sz="20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require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less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 maintenance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due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their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simpler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mechanical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components,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further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reducing long-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term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expenses.</a:t>
            </a:r>
            <a:endParaRPr sz="2000" dirty="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269875" algn="l"/>
              </a:tabLst>
            </a:pP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Environmental</a:t>
            </a:r>
            <a:r>
              <a:rPr sz="20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Concerns:</a:t>
            </a:r>
            <a:endParaRPr sz="2000" dirty="0">
              <a:latin typeface="Calibri"/>
              <a:cs typeface="Calibri"/>
            </a:endParaRPr>
          </a:p>
          <a:p>
            <a:pPr marL="558800" lvl="1" indent="-10160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558800" algn="l"/>
              </a:tabLst>
            </a:pP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Zero</a:t>
            </a:r>
            <a:r>
              <a:rPr sz="2000" b="1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Emissions:</a:t>
            </a:r>
            <a:r>
              <a:rPr sz="20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produce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no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tailpipe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emissions,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contributing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cleaner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air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reduced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pollution.</a:t>
            </a:r>
            <a:endParaRPr sz="2000" dirty="0">
              <a:latin typeface="Calibri"/>
              <a:cs typeface="Calibri"/>
            </a:endParaRPr>
          </a:p>
          <a:p>
            <a:pPr marL="470534" marR="182245" lvl="1" indent="-13335">
              <a:lnSpc>
                <a:spcPct val="100000"/>
              </a:lnSpc>
              <a:buSzPct val="95000"/>
              <a:buFont typeface="Arial MT"/>
              <a:buChar char="•"/>
              <a:tabLst>
                <a:tab pos="558800" algn="l"/>
              </a:tabLst>
            </a:pP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	Sustainability:</a:t>
            </a:r>
            <a:r>
              <a:rPr sz="20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sz="2000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are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seen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sz="2000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sustainable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transportation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solution,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aligning</a:t>
            </a:r>
            <a:r>
              <a:rPr sz="2000" spc="-10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growing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environmental consciousness.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40"/>
              </a:spcBef>
              <a:buFont typeface="Calibri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253365" indent="-2095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3365" algn="l"/>
              </a:tabLst>
            </a:pP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Government</a:t>
            </a:r>
            <a:r>
              <a:rPr sz="20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Incentives:</a:t>
            </a:r>
            <a:endParaRPr sz="2000" dirty="0">
              <a:latin typeface="Calibri"/>
              <a:cs typeface="Calibri"/>
            </a:endParaRPr>
          </a:p>
          <a:p>
            <a:pPr marL="514350" marR="74930" lvl="1" indent="-13335">
              <a:lnSpc>
                <a:spcPct val="100000"/>
              </a:lnSpc>
              <a:buSzPct val="95000"/>
              <a:buFont typeface="Calibri"/>
              <a:buChar char="•"/>
              <a:tabLst>
                <a:tab pos="640715" algn="l"/>
              </a:tabLst>
            </a:pP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	Subsidies</a:t>
            </a:r>
            <a:r>
              <a:rPr sz="2000" b="1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tax</a:t>
            </a:r>
            <a:r>
              <a:rPr sz="20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benefits:</a:t>
            </a:r>
            <a:r>
              <a:rPr sz="2000" b="1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government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provides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subsidies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purchase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prices,</a:t>
            </a:r>
            <a:r>
              <a:rPr sz="2000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reduced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road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tax,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exemptions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from</a:t>
            </a:r>
            <a:r>
              <a:rPr sz="20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registration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fees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encourage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adoption.</a:t>
            </a:r>
            <a:endParaRPr sz="2000" dirty="0">
              <a:latin typeface="Calibri"/>
              <a:cs typeface="Calibri"/>
            </a:endParaRPr>
          </a:p>
          <a:p>
            <a:pPr marL="640715" lvl="1" indent="-139700">
              <a:lnSpc>
                <a:spcPct val="100000"/>
              </a:lnSpc>
              <a:spcBef>
                <a:spcPts val="5"/>
              </a:spcBef>
              <a:buSzPct val="95000"/>
              <a:buFont typeface="Calibri"/>
              <a:buChar char="•"/>
              <a:tabLst>
                <a:tab pos="640715" algn="l"/>
              </a:tabLst>
            </a:pP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Faster</a:t>
            </a:r>
            <a:r>
              <a:rPr sz="20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registration</a:t>
            </a:r>
            <a:r>
              <a:rPr sz="20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permits:</a:t>
            </a:r>
            <a:r>
              <a:rPr sz="20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Many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cities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offer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expedited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processes</a:t>
            </a:r>
            <a:r>
              <a:rPr sz="2000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streamline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ownership.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u="none" dirty="0"/>
              <a:t>2.</a:t>
            </a:r>
            <a:r>
              <a:rPr sz="2400" u="none" spc="-30" dirty="0"/>
              <a:t> </a:t>
            </a:r>
            <a:r>
              <a:rPr sz="2400" u="none" dirty="0"/>
              <a:t>How</a:t>
            </a:r>
            <a:r>
              <a:rPr sz="2400" u="none" spc="-15" dirty="0"/>
              <a:t> </a:t>
            </a:r>
            <a:r>
              <a:rPr sz="2400" u="none" dirty="0"/>
              <a:t>do</a:t>
            </a:r>
            <a:r>
              <a:rPr sz="2400" u="none" spc="-20" dirty="0"/>
              <a:t> government</a:t>
            </a:r>
            <a:r>
              <a:rPr sz="2400" u="none" spc="-75" dirty="0"/>
              <a:t> </a:t>
            </a:r>
            <a:r>
              <a:rPr sz="2400" u="none" spc="-10" dirty="0"/>
              <a:t>incentives</a:t>
            </a:r>
            <a:r>
              <a:rPr sz="2400" u="none" spc="-60" dirty="0"/>
              <a:t> </a:t>
            </a:r>
            <a:r>
              <a:rPr sz="2400" u="none" dirty="0"/>
              <a:t>and</a:t>
            </a:r>
            <a:r>
              <a:rPr sz="2400" u="none" spc="-10" dirty="0"/>
              <a:t> </a:t>
            </a:r>
            <a:r>
              <a:rPr sz="2400" u="none" dirty="0"/>
              <a:t>subsidies</a:t>
            </a:r>
            <a:r>
              <a:rPr sz="2400" u="none" spc="-60" dirty="0"/>
              <a:t> </a:t>
            </a:r>
            <a:r>
              <a:rPr sz="2400" u="none" dirty="0"/>
              <a:t>impact the</a:t>
            </a:r>
            <a:r>
              <a:rPr sz="2400" u="none" spc="-15" dirty="0"/>
              <a:t> </a:t>
            </a:r>
            <a:r>
              <a:rPr sz="2400" u="none" dirty="0"/>
              <a:t>adoption</a:t>
            </a:r>
            <a:r>
              <a:rPr sz="2400" u="none" spc="-15" dirty="0"/>
              <a:t> </a:t>
            </a:r>
            <a:r>
              <a:rPr sz="2400" u="none" spc="-20" dirty="0"/>
              <a:t>rates</a:t>
            </a:r>
            <a:r>
              <a:rPr sz="2400" u="none" spc="-55" dirty="0"/>
              <a:t> </a:t>
            </a:r>
            <a:r>
              <a:rPr sz="2400" u="none" dirty="0"/>
              <a:t>of</a:t>
            </a:r>
            <a:r>
              <a:rPr sz="2400" u="none" spc="-10" dirty="0"/>
              <a:t> </a:t>
            </a:r>
            <a:r>
              <a:rPr sz="2400" u="none" dirty="0"/>
              <a:t>2-</a:t>
            </a:r>
            <a:r>
              <a:rPr sz="2400" u="none" spc="-10" dirty="0"/>
              <a:t>wheelers</a:t>
            </a:r>
            <a:r>
              <a:rPr sz="2400" u="none" spc="-60" dirty="0"/>
              <a:t> </a:t>
            </a:r>
            <a:r>
              <a:rPr sz="2400" u="none" spc="-25" dirty="0"/>
              <a:t>and</a:t>
            </a:r>
            <a:endParaRPr sz="2400"/>
          </a:p>
          <a:p>
            <a:pPr marL="12700">
              <a:lnSpc>
                <a:spcPts val="2870"/>
              </a:lnSpc>
            </a:pPr>
            <a:r>
              <a:rPr sz="2400" u="none" spc="-10" dirty="0"/>
              <a:t>4-</a:t>
            </a:r>
            <a:r>
              <a:rPr sz="2400" u="none" dirty="0"/>
              <a:t>wheelers?</a:t>
            </a:r>
            <a:r>
              <a:rPr sz="2400" u="none" spc="-75" dirty="0"/>
              <a:t> </a:t>
            </a:r>
            <a:r>
              <a:rPr sz="2400" u="none" dirty="0"/>
              <a:t>Which</a:t>
            </a:r>
            <a:r>
              <a:rPr sz="2400" u="none" spc="-70" dirty="0"/>
              <a:t> </a:t>
            </a:r>
            <a:r>
              <a:rPr sz="2400" u="none" dirty="0"/>
              <a:t>states</a:t>
            </a:r>
            <a:r>
              <a:rPr sz="2400" u="none" spc="-50" dirty="0"/>
              <a:t> </a:t>
            </a:r>
            <a:r>
              <a:rPr sz="2400" u="none" dirty="0"/>
              <a:t>in</a:t>
            </a:r>
            <a:r>
              <a:rPr sz="2400" u="none" spc="-75" dirty="0"/>
              <a:t> </a:t>
            </a:r>
            <a:r>
              <a:rPr sz="2400" u="none" dirty="0"/>
              <a:t>India</a:t>
            </a:r>
            <a:r>
              <a:rPr sz="2400" u="none" spc="-40" dirty="0"/>
              <a:t> </a:t>
            </a:r>
            <a:r>
              <a:rPr sz="2400" u="none" spc="-20" dirty="0"/>
              <a:t>provided</a:t>
            </a:r>
            <a:r>
              <a:rPr sz="2400" u="none" spc="-65" dirty="0"/>
              <a:t> </a:t>
            </a:r>
            <a:r>
              <a:rPr sz="2400" u="none" dirty="0"/>
              <a:t>most</a:t>
            </a:r>
            <a:r>
              <a:rPr sz="2400" u="none" spc="-65" dirty="0"/>
              <a:t> </a:t>
            </a:r>
            <a:r>
              <a:rPr sz="2400" u="none" spc="-10" dirty="0"/>
              <a:t>subsidies?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12090" y="1270317"/>
            <a:ext cx="11746865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8279" indent="-200025">
              <a:lnSpc>
                <a:spcPct val="100000"/>
              </a:lnSpc>
              <a:spcBef>
                <a:spcPts val="125"/>
              </a:spcBef>
              <a:buSzPct val="95000"/>
              <a:buAutoNum type="arabicPeriod"/>
              <a:tabLst>
                <a:tab pos="208279" algn="l"/>
              </a:tabLst>
            </a:pPr>
            <a:r>
              <a:rPr sz="2000" b="1" spc="-35" dirty="0">
                <a:solidFill>
                  <a:srgbClr val="C5DFB4"/>
                </a:solidFill>
                <a:latin typeface="Calibri"/>
                <a:cs typeface="Calibri"/>
              </a:rPr>
              <a:t>Two-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Wheelers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54380" marR="150495" lvl="1" indent="-2844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</a:tabLst>
            </a:pP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central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 government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has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extended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sz="20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Mobility</a:t>
            </a:r>
            <a:r>
              <a:rPr sz="20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Promotion</a:t>
            </a:r>
            <a:r>
              <a:rPr sz="20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Scheme</a:t>
            </a:r>
            <a:r>
              <a:rPr sz="2000" b="1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2024</a:t>
            </a:r>
            <a:r>
              <a:rPr sz="20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until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September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30, 	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2024,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increased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budget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₹778</a:t>
            </a:r>
            <a:r>
              <a:rPr sz="20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crore.</a:t>
            </a:r>
            <a:r>
              <a:rPr sz="2000" spc="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Originally</a:t>
            </a:r>
            <a:r>
              <a:rPr sz="20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set</a:t>
            </a: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from</a:t>
            </a:r>
            <a:r>
              <a:rPr sz="2000" spc="-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April</a:t>
            </a:r>
            <a:r>
              <a:rPr sz="20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July</a:t>
            </a:r>
            <a:r>
              <a:rPr sz="200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31,</a:t>
            </a:r>
            <a:r>
              <a:rPr sz="20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2024,</a:t>
            </a:r>
            <a:r>
              <a:rPr sz="20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this</a:t>
            </a:r>
            <a:r>
              <a:rPr sz="2000" spc="-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scheme 	offers</a:t>
            </a:r>
            <a:r>
              <a:rPr sz="2000" spc="-8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subsidies</a:t>
            </a:r>
            <a:r>
              <a:rPr sz="2000" spc="-8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up</a:t>
            </a:r>
            <a:r>
              <a:rPr sz="2000" spc="-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₹10,000</a:t>
            </a:r>
            <a:r>
              <a:rPr sz="20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electric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 two-wheelers.</a:t>
            </a:r>
            <a:endParaRPr sz="2000" dirty="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754380" algn="l"/>
                <a:tab pos="756285" algn="l"/>
              </a:tabLst>
            </a:pP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Additionally,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C5DFB4"/>
                </a:solidFill>
                <a:latin typeface="Calibri"/>
                <a:cs typeface="Calibri"/>
              </a:rPr>
              <a:t>FAME-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II</a:t>
            </a:r>
            <a:r>
              <a:rPr sz="2000" b="1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scheme</a:t>
            </a:r>
            <a:r>
              <a:rPr sz="20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provides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0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two-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wheelers</a:t>
            </a:r>
            <a:r>
              <a:rPr sz="20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based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battery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capacity.</a:t>
            </a:r>
            <a:endParaRPr sz="2000" dirty="0">
              <a:latin typeface="Calibri"/>
              <a:cs typeface="Calibri"/>
            </a:endParaRPr>
          </a:p>
          <a:p>
            <a:pPr marL="927735" marR="103505" indent="-1714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Buyers can</a:t>
            </a:r>
            <a:r>
              <a:rPr sz="20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receive</a:t>
            </a:r>
            <a:r>
              <a:rPr sz="2000" spc="-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subsidy</a:t>
            </a: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benefit</a:t>
            </a:r>
            <a:r>
              <a:rPr sz="20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up</a:t>
            </a: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₹15,000</a:t>
            </a:r>
            <a:r>
              <a:rPr sz="2000" spc="-7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per</a:t>
            </a:r>
            <a:r>
              <a:rPr sz="2000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75B6"/>
                </a:solidFill>
                <a:latin typeface="Calibri"/>
                <a:cs typeface="Calibri"/>
              </a:rPr>
              <a:t>kilowatt-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hour</a:t>
            </a:r>
            <a:r>
              <a:rPr sz="2000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(kWh)</a:t>
            </a:r>
            <a:r>
              <a:rPr sz="2000" spc="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battery</a:t>
            </a: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75B6"/>
                </a:solidFill>
                <a:latin typeface="Calibri"/>
                <a:cs typeface="Calibri"/>
              </a:rPr>
              <a:t>capacity,</a:t>
            </a:r>
            <a:r>
              <a:rPr sz="2000" spc="-8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capped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40%</a:t>
            </a: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75B6"/>
                </a:solidFill>
                <a:latin typeface="Calibri"/>
                <a:cs typeface="Calibri"/>
              </a:rPr>
              <a:t>ex-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showroom</a:t>
            </a:r>
            <a:r>
              <a:rPr sz="20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price.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000" dirty="0">
              <a:latin typeface="Calibri"/>
              <a:cs typeface="Calibri"/>
            </a:endParaRPr>
          </a:p>
          <a:p>
            <a:pPr marL="211454" indent="-200025">
              <a:lnSpc>
                <a:spcPct val="100000"/>
              </a:lnSpc>
              <a:buSzPct val="95000"/>
              <a:buAutoNum type="arabicPeriod" startAt="2"/>
              <a:tabLst>
                <a:tab pos="211454" algn="l"/>
              </a:tabLst>
            </a:pPr>
            <a:r>
              <a:rPr sz="2000" b="1" spc="-20" dirty="0">
                <a:solidFill>
                  <a:srgbClr val="C5DFB4"/>
                </a:solidFill>
                <a:latin typeface="Calibri"/>
                <a:cs typeface="Calibri"/>
              </a:rPr>
              <a:t>Four-</a:t>
            </a:r>
            <a:r>
              <a:rPr sz="2000" b="1" spc="-10" dirty="0">
                <a:solidFill>
                  <a:srgbClr val="C5DFB4"/>
                </a:solidFill>
                <a:latin typeface="Calibri"/>
                <a:cs typeface="Calibri"/>
              </a:rPr>
              <a:t>Wheelers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754380" marR="5080" lvl="1" indent="-28448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C5DFB4"/>
                </a:solidFill>
                <a:latin typeface="Calibri"/>
                <a:cs typeface="Calibri"/>
              </a:rPr>
              <a:t>FAME-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II</a:t>
            </a:r>
            <a:r>
              <a:rPr sz="20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DFB4"/>
                </a:solidFill>
                <a:latin typeface="Calibri"/>
                <a:cs typeface="Calibri"/>
              </a:rPr>
              <a:t>scheme</a:t>
            </a:r>
            <a:r>
              <a:rPr sz="20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also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supports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electric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four-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wheelers.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However,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focus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primarily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two-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wheelers 	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three-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wheelers.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scheme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aims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promote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advanced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technologies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encourages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EVs</a:t>
            </a:r>
            <a:r>
              <a:rPr sz="2000" spc="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equipped 	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advanced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batteries.</a:t>
            </a:r>
            <a:endParaRPr sz="2000" dirty="0">
              <a:latin typeface="Calibri"/>
              <a:cs typeface="Calibri"/>
            </a:endParaRPr>
          </a:p>
          <a:p>
            <a:pPr marL="754380" marR="34290" lvl="1" indent="-28448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756285" algn="l"/>
              </a:tabLst>
            </a:pP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State-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level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subsidies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vary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across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India.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Some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states,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such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Delhi,</a:t>
            </a:r>
            <a:r>
              <a:rPr sz="20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Maharashtra,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Karnataka,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have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been 	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proactive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providing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000" spc="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adoption.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These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include</a:t>
            </a:r>
            <a:r>
              <a:rPr sz="2000" spc="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registration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fee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waivers,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road 	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tax</a:t>
            </a:r>
            <a:r>
              <a:rPr sz="2000" spc="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exemptions,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financial</a:t>
            </a:r>
            <a:r>
              <a:rPr sz="20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purchasing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EVs.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u="none" dirty="0"/>
              <a:t>3.</a:t>
            </a:r>
            <a:r>
              <a:rPr sz="2400" u="none" spc="-45" dirty="0"/>
              <a:t> </a:t>
            </a:r>
            <a:r>
              <a:rPr sz="2400" u="none" dirty="0"/>
              <a:t>How</a:t>
            </a:r>
            <a:r>
              <a:rPr sz="2400" u="none" spc="-40" dirty="0"/>
              <a:t> </a:t>
            </a:r>
            <a:r>
              <a:rPr sz="2400" u="none" dirty="0"/>
              <a:t>does</a:t>
            </a:r>
            <a:r>
              <a:rPr sz="2400" u="none" spc="-70" dirty="0"/>
              <a:t> </a:t>
            </a:r>
            <a:r>
              <a:rPr sz="2400" u="none" dirty="0"/>
              <a:t>the</a:t>
            </a:r>
            <a:r>
              <a:rPr sz="2400" u="none" spc="-35" dirty="0"/>
              <a:t> </a:t>
            </a:r>
            <a:r>
              <a:rPr sz="2400" u="none" spc="-10" dirty="0"/>
              <a:t>availability</a:t>
            </a:r>
            <a:r>
              <a:rPr sz="2400" u="none" spc="-75" dirty="0"/>
              <a:t> </a:t>
            </a:r>
            <a:r>
              <a:rPr sz="2400" u="none" dirty="0"/>
              <a:t>of</a:t>
            </a:r>
            <a:r>
              <a:rPr sz="2400" u="none" spc="-25" dirty="0"/>
              <a:t> </a:t>
            </a:r>
            <a:r>
              <a:rPr sz="2400" u="none" dirty="0"/>
              <a:t>charging</a:t>
            </a:r>
            <a:r>
              <a:rPr sz="2400" u="none" spc="-45" dirty="0"/>
              <a:t> </a:t>
            </a:r>
            <a:r>
              <a:rPr sz="2400" u="none" dirty="0"/>
              <a:t>stations</a:t>
            </a:r>
            <a:r>
              <a:rPr sz="2400" u="none" spc="-5" dirty="0"/>
              <a:t> </a:t>
            </a:r>
            <a:r>
              <a:rPr sz="2400" u="none" spc="-10" dirty="0"/>
              <a:t>infrastructure</a:t>
            </a:r>
            <a:r>
              <a:rPr sz="2400" u="none" spc="-40" dirty="0"/>
              <a:t> </a:t>
            </a:r>
            <a:r>
              <a:rPr sz="2400" u="none" spc="-10" dirty="0"/>
              <a:t>correlate</a:t>
            </a:r>
            <a:r>
              <a:rPr sz="2400" u="none" spc="-35" dirty="0"/>
              <a:t> </a:t>
            </a:r>
            <a:r>
              <a:rPr sz="2400" u="none" dirty="0"/>
              <a:t>with</a:t>
            </a:r>
            <a:r>
              <a:rPr sz="2400" u="none" spc="-30" dirty="0"/>
              <a:t> </a:t>
            </a:r>
            <a:r>
              <a:rPr sz="2400" u="none" dirty="0"/>
              <a:t>the</a:t>
            </a:r>
            <a:r>
              <a:rPr sz="2400" u="none" spc="-35" dirty="0"/>
              <a:t> </a:t>
            </a:r>
            <a:r>
              <a:rPr sz="2400" u="none" dirty="0"/>
              <a:t>EV</a:t>
            </a:r>
            <a:r>
              <a:rPr sz="2400" u="none" spc="-55" dirty="0"/>
              <a:t> </a:t>
            </a:r>
            <a:r>
              <a:rPr sz="2400" u="none" dirty="0"/>
              <a:t>sales</a:t>
            </a:r>
            <a:r>
              <a:rPr sz="2400" u="none" spc="-70" dirty="0"/>
              <a:t> </a:t>
            </a:r>
            <a:r>
              <a:rPr sz="2400" u="none" spc="-25" dirty="0"/>
              <a:t>and</a:t>
            </a:r>
            <a:endParaRPr sz="2400"/>
          </a:p>
          <a:p>
            <a:pPr marL="12700">
              <a:lnSpc>
                <a:spcPts val="2870"/>
              </a:lnSpc>
            </a:pPr>
            <a:r>
              <a:rPr sz="2400" u="none" spc="-10" dirty="0"/>
              <a:t>penetration</a:t>
            </a:r>
            <a:r>
              <a:rPr sz="2400" u="none" spc="-45" dirty="0"/>
              <a:t> </a:t>
            </a:r>
            <a:r>
              <a:rPr sz="2400" u="none" spc="-20" dirty="0"/>
              <a:t>rates </a:t>
            </a:r>
            <a:r>
              <a:rPr sz="2400" u="none" dirty="0"/>
              <a:t>in</a:t>
            </a:r>
            <a:r>
              <a:rPr sz="2400" u="none" spc="-45" dirty="0"/>
              <a:t> </a:t>
            </a:r>
            <a:r>
              <a:rPr sz="2400" u="none" dirty="0"/>
              <a:t>the</a:t>
            </a:r>
            <a:r>
              <a:rPr sz="2400" u="none" spc="-50" dirty="0"/>
              <a:t> </a:t>
            </a:r>
            <a:r>
              <a:rPr sz="2400" u="none" dirty="0"/>
              <a:t>top</a:t>
            </a:r>
            <a:r>
              <a:rPr sz="2400" u="none" spc="-45" dirty="0"/>
              <a:t> </a:t>
            </a:r>
            <a:r>
              <a:rPr sz="2400" u="none" dirty="0"/>
              <a:t>5 </a:t>
            </a:r>
            <a:r>
              <a:rPr sz="2400" u="none" spc="-10" dirty="0"/>
              <a:t>states?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Top</a:t>
            </a:r>
            <a:r>
              <a:rPr spc="-15" dirty="0"/>
              <a:t> </a:t>
            </a:r>
            <a:r>
              <a:rPr dirty="0"/>
              <a:t>5</a:t>
            </a:r>
            <a:r>
              <a:rPr spc="-85" dirty="0"/>
              <a:t> </a:t>
            </a:r>
            <a:r>
              <a:rPr dirty="0"/>
              <a:t>States</a:t>
            </a:r>
            <a:r>
              <a:rPr spc="-3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India</a:t>
            </a:r>
            <a:r>
              <a:rPr spc="-70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Significant</a:t>
            </a:r>
            <a:r>
              <a:rPr spc="-65" dirty="0"/>
              <a:t> </a:t>
            </a:r>
            <a:r>
              <a:rPr dirty="0"/>
              <a:t>EV</a:t>
            </a:r>
            <a:r>
              <a:rPr spc="-45" dirty="0"/>
              <a:t> </a:t>
            </a:r>
            <a:r>
              <a:rPr dirty="0"/>
              <a:t>Sales</a:t>
            </a:r>
            <a:r>
              <a:rPr spc="-2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Charging</a:t>
            </a:r>
            <a:r>
              <a:rPr spc="-35" dirty="0"/>
              <a:t> </a:t>
            </a:r>
            <a:r>
              <a:rPr spc="-10" dirty="0"/>
              <a:t>Infrastructure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pc="-10" dirty="0">
                <a:solidFill>
                  <a:srgbClr val="00AF50"/>
                </a:solidFill>
              </a:rPr>
              <a:t>Maharashtra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pc="-10" dirty="0">
                <a:solidFill>
                  <a:srgbClr val="00AF50"/>
                </a:solidFill>
              </a:rPr>
              <a:t>Delhi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pc="-20" dirty="0">
                <a:solidFill>
                  <a:srgbClr val="00AF50"/>
                </a:solidFill>
              </a:rPr>
              <a:t>Tamil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20" dirty="0">
                <a:solidFill>
                  <a:srgbClr val="00AF50"/>
                </a:solidFill>
              </a:rPr>
              <a:t>Nadu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pc="-10" dirty="0">
                <a:solidFill>
                  <a:srgbClr val="00AF50"/>
                </a:solidFill>
              </a:rPr>
              <a:t>Gujarat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pc="-10" dirty="0">
                <a:solidFill>
                  <a:srgbClr val="00AF50"/>
                </a:solidFill>
              </a:rPr>
              <a:t>Karnataka</a:t>
            </a: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pc="-10" dirty="0"/>
              <a:t>Correlation</a:t>
            </a:r>
            <a:r>
              <a:rPr spc="-65" dirty="0"/>
              <a:t> </a:t>
            </a:r>
            <a:r>
              <a:rPr dirty="0"/>
              <a:t>Between</a:t>
            </a:r>
            <a:r>
              <a:rPr spc="-65" dirty="0"/>
              <a:t> </a:t>
            </a:r>
            <a:r>
              <a:rPr dirty="0"/>
              <a:t>Charging</a:t>
            </a:r>
            <a:r>
              <a:rPr spc="-20" dirty="0"/>
              <a:t> </a:t>
            </a:r>
            <a:r>
              <a:rPr spc="-10" dirty="0"/>
              <a:t>Infrastructure</a:t>
            </a:r>
            <a:r>
              <a:rPr dirty="0"/>
              <a:t> and</a:t>
            </a:r>
            <a:r>
              <a:rPr spc="-65" dirty="0"/>
              <a:t> </a:t>
            </a:r>
            <a:r>
              <a:rPr dirty="0"/>
              <a:t>EV</a:t>
            </a:r>
            <a:r>
              <a:rPr spc="-30" dirty="0"/>
              <a:t> </a:t>
            </a:r>
            <a:r>
              <a:rPr spc="-10" dirty="0"/>
              <a:t>Sales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>
                <a:solidFill>
                  <a:srgbClr val="00AF50"/>
                </a:solidFill>
              </a:rPr>
              <a:t>Range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Anxiety</a:t>
            </a:r>
            <a:r>
              <a:rPr spc="-3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Mitigation</a:t>
            </a: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dirty="0">
                <a:solidFill>
                  <a:srgbClr val="00AF50"/>
                </a:solidFill>
              </a:rPr>
              <a:t>Sales</a:t>
            </a:r>
            <a:r>
              <a:rPr spc="-10" dirty="0">
                <a:solidFill>
                  <a:srgbClr val="00AF50"/>
                </a:solidFill>
              </a:rPr>
              <a:t> Growth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>
                <a:solidFill>
                  <a:srgbClr val="00AF50"/>
                </a:solidFill>
              </a:rPr>
              <a:t>Public</a:t>
            </a:r>
            <a:r>
              <a:rPr spc="-6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and</a:t>
            </a:r>
            <a:r>
              <a:rPr spc="-7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Private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Investment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>
                <a:solidFill>
                  <a:srgbClr val="00AF50"/>
                </a:solidFill>
              </a:rPr>
              <a:t>Urban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vs.</a:t>
            </a:r>
            <a:r>
              <a:rPr spc="-5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Rural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Dynamics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3588"/>
            <a:ext cx="11878945" cy="604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705" indent="-294005">
              <a:lnSpc>
                <a:spcPts val="2870"/>
              </a:lnSpc>
              <a:spcBef>
                <a:spcPts val="105"/>
              </a:spcBef>
              <a:buClr>
                <a:srgbClr val="00FF00"/>
              </a:buClr>
              <a:buFont typeface="Calibri"/>
              <a:buAutoNum type="arabicPeriod" startAt="5"/>
              <a:tabLst>
                <a:tab pos="306705" algn="l"/>
              </a:tabLst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Which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state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India</a:t>
            </a:r>
            <a:r>
              <a:rPr sz="24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ideal</a:t>
            </a:r>
            <a:r>
              <a:rPr sz="24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start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manufacturing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unit?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(Based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on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subsidies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provided,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ease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doing</a:t>
            </a:r>
            <a:r>
              <a:rPr sz="24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business,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stability</a:t>
            </a:r>
            <a:r>
              <a:rPr sz="2400" spc="-9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governance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2400">
              <a:latin typeface="Calibri"/>
              <a:cs typeface="Calibri"/>
            </a:endParaRPr>
          </a:p>
          <a:p>
            <a:pPr marL="146050">
              <a:lnSpc>
                <a:spcPts val="2870"/>
              </a:lnSpc>
            </a:pPr>
            <a:r>
              <a:rPr sz="2400" b="1" u="sng" spc="-10" dirty="0">
                <a:solidFill>
                  <a:srgbClr val="C5DFB4"/>
                </a:solidFill>
                <a:uFill>
                  <a:solidFill>
                    <a:srgbClr val="C5DFB4"/>
                  </a:solidFill>
                </a:uFill>
                <a:latin typeface="Calibri"/>
                <a:cs typeface="Calibri"/>
              </a:rPr>
              <a:t>Gujarat:</a:t>
            </a:r>
            <a:endParaRPr sz="2400">
              <a:latin typeface="Calibri"/>
              <a:cs typeface="Calibri"/>
            </a:endParaRPr>
          </a:p>
          <a:p>
            <a:pPr marL="488950" lvl="1" indent="-342900">
              <a:lnSpc>
                <a:spcPts val="2870"/>
              </a:lnSpc>
              <a:buFont typeface="Arial MT"/>
              <a:buChar char="•"/>
              <a:tabLst>
                <a:tab pos="488950" algn="l"/>
              </a:tabLst>
            </a:pP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Subsidies</a:t>
            </a:r>
            <a:r>
              <a:rPr sz="2400" b="1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Incentives:</a:t>
            </a:r>
            <a:r>
              <a:rPr sz="2400" b="1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Gujarat</a:t>
            </a:r>
            <a:r>
              <a:rPr sz="24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has</a:t>
            </a:r>
            <a:r>
              <a:rPr sz="2400" b="1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become</a:t>
            </a:r>
            <a:r>
              <a:rPr sz="2400" b="1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4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hub</a:t>
            </a:r>
            <a:r>
              <a:rPr sz="2400" b="1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400" b="1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4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manufacturing,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offering</a:t>
            </a:r>
            <a:endParaRPr sz="2400">
              <a:latin typeface="Calibri"/>
              <a:cs typeface="Calibri"/>
            </a:endParaRPr>
          </a:p>
          <a:p>
            <a:pPr marL="488950">
              <a:lnSpc>
                <a:spcPts val="2870"/>
              </a:lnSpc>
              <a:spcBef>
                <a:spcPts val="50"/>
              </a:spcBef>
            </a:pP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attractive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subsidies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b="1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under</a:t>
            </a:r>
            <a:r>
              <a:rPr sz="24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its</a:t>
            </a:r>
            <a:r>
              <a:rPr sz="2400" b="1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400" b="1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policy,</a:t>
            </a:r>
            <a:r>
              <a:rPr sz="2400" b="1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which</a:t>
            </a:r>
            <a:r>
              <a:rPr sz="2400" b="1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supports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both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manufacturers</a:t>
            </a:r>
            <a:endParaRPr sz="2400">
              <a:latin typeface="Calibri"/>
              <a:cs typeface="Calibri"/>
            </a:endParaRPr>
          </a:p>
          <a:p>
            <a:pPr marL="488950">
              <a:lnSpc>
                <a:spcPts val="2870"/>
              </a:lnSpc>
            </a:pP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consumers.</a:t>
            </a:r>
            <a:endParaRPr sz="2400">
              <a:latin typeface="Calibri"/>
              <a:cs typeface="Calibri"/>
            </a:endParaRPr>
          </a:p>
          <a:p>
            <a:pPr marL="488950" marR="404495" lvl="1" indent="-343535">
              <a:lnSpc>
                <a:spcPct val="100400"/>
              </a:lnSpc>
              <a:spcBef>
                <a:spcPts val="2890"/>
              </a:spcBef>
              <a:buFont typeface="Arial MT"/>
              <a:buChar char="•"/>
              <a:tabLst>
                <a:tab pos="488950" algn="l"/>
              </a:tabLst>
            </a:pP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Ease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Doing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Business: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400" b="1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state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ranks</a:t>
            </a:r>
            <a:r>
              <a:rPr sz="24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highly</a:t>
            </a:r>
            <a:r>
              <a:rPr sz="2400" b="1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4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Ease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Doing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Business</a:t>
            </a:r>
            <a:r>
              <a:rPr sz="24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index,</a:t>
            </a:r>
            <a:r>
              <a:rPr sz="2400" b="1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streamlined</a:t>
            </a:r>
            <a:r>
              <a:rPr sz="2400" b="1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processes</a:t>
            </a:r>
            <a:r>
              <a:rPr sz="2400" b="1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400" b="1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setting</a:t>
            </a:r>
            <a:r>
              <a:rPr sz="2400" b="1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up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manufacturing</a:t>
            </a:r>
            <a:r>
              <a:rPr sz="2400" b="1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units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obtaining</a:t>
            </a:r>
            <a:r>
              <a:rPr sz="2400" b="1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necessary approvals.</a:t>
            </a:r>
            <a:endParaRPr sz="2400">
              <a:latin typeface="Calibri"/>
              <a:cs typeface="Calibri"/>
            </a:endParaRPr>
          </a:p>
          <a:p>
            <a:pPr marL="488950" lvl="1" indent="-342900">
              <a:lnSpc>
                <a:spcPts val="2870"/>
              </a:lnSpc>
              <a:spcBef>
                <a:spcPts val="2900"/>
              </a:spcBef>
              <a:buFont typeface="Arial MT"/>
              <a:buChar char="•"/>
              <a:tabLst>
                <a:tab pos="488950" algn="l"/>
              </a:tabLst>
            </a:pP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Infrastructure: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Gujarat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has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400" b="1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well-developed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infrastructure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manufacturing </a:t>
            </a:r>
            <a:r>
              <a:rPr sz="2400" b="1" spc="-25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488950">
              <a:lnSpc>
                <a:spcPts val="2870"/>
              </a:lnSpc>
            </a:pP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charging</a:t>
            </a:r>
            <a:r>
              <a:rPr sz="2400" b="1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stations,</a:t>
            </a:r>
            <a:r>
              <a:rPr sz="2400" b="1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making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it</a:t>
            </a:r>
            <a:r>
              <a:rPr sz="24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conducive</a:t>
            </a:r>
            <a:r>
              <a:rPr sz="24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400" b="1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production</a:t>
            </a:r>
            <a:r>
              <a:rPr sz="2400" b="1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b="1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sales.</a:t>
            </a:r>
            <a:endParaRPr sz="2400">
              <a:latin typeface="Calibri"/>
              <a:cs typeface="Calibri"/>
            </a:endParaRPr>
          </a:p>
          <a:p>
            <a:pPr marL="488950" lvl="1" indent="-342900">
              <a:lnSpc>
                <a:spcPct val="100000"/>
              </a:lnSpc>
              <a:spcBef>
                <a:spcPts val="2905"/>
              </a:spcBef>
              <a:buFont typeface="Arial MT"/>
              <a:buChar char="•"/>
              <a:tabLst>
                <a:tab pos="488950" algn="l"/>
              </a:tabLst>
            </a:pP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Stability</a:t>
            </a:r>
            <a:r>
              <a:rPr sz="2400" b="1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400" b="1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Governance:</a:t>
            </a:r>
            <a:r>
              <a:rPr sz="2400" b="1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400" b="1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state</a:t>
            </a:r>
            <a:r>
              <a:rPr sz="2400" b="1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has</a:t>
            </a:r>
            <a:r>
              <a:rPr sz="2400" b="1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400" b="1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history</a:t>
            </a:r>
            <a:r>
              <a:rPr sz="2400" b="1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stable</a:t>
            </a:r>
            <a:r>
              <a:rPr sz="2400" b="1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5DFB4"/>
                </a:solidFill>
                <a:latin typeface="Calibri"/>
                <a:cs typeface="Calibri"/>
              </a:rPr>
              <a:t>governance.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99055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Top</a:t>
            </a:r>
            <a:r>
              <a:rPr spc="-85" dirty="0"/>
              <a:t> </a:t>
            </a:r>
            <a:r>
              <a:rPr dirty="0"/>
              <a:t>3</a:t>
            </a:r>
            <a:r>
              <a:rPr spc="-95" dirty="0"/>
              <a:t> </a:t>
            </a:r>
            <a:r>
              <a:rPr spc="-10" dirty="0"/>
              <a:t>Recommendations</a:t>
            </a:r>
            <a:r>
              <a:rPr spc="-10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AtliQ</a:t>
            </a:r>
            <a:r>
              <a:rPr spc="-105" dirty="0"/>
              <a:t> </a:t>
            </a:r>
            <a:r>
              <a:rPr spc="-10" dirty="0"/>
              <a:t>Motors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090" y="1270317"/>
            <a:ext cx="11729720" cy="460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Focus</a:t>
            </a:r>
            <a:r>
              <a:rPr sz="2000" b="1" u="sng" spc="-7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on</a:t>
            </a:r>
            <a:r>
              <a:rPr sz="2000" b="1" u="sng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High</a:t>
            </a:r>
            <a:r>
              <a:rPr sz="2000" b="1" u="sng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Penetration</a:t>
            </a:r>
            <a:r>
              <a:rPr sz="2000" b="1" u="sng" spc="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States:</a:t>
            </a:r>
            <a:endParaRPr sz="2000">
              <a:latin typeface="Calibri"/>
              <a:cs typeface="Calibri"/>
            </a:endParaRPr>
          </a:p>
          <a:p>
            <a:pPr marL="12700" marR="1536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Based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research,</a:t>
            </a:r>
            <a:r>
              <a:rPr sz="2000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AtliQ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Motors</a:t>
            </a:r>
            <a:r>
              <a:rPr sz="20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prioritize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launching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its</a:t>
            </a:r>
            <a:r>
              <a:rPr sz="20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models</a:t>
            </a:r>
            <a:r>
              <a:rPr sz="20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states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high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penetration rates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both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2-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wheelers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4-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wheelers.These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states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already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show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significant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acceptance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growth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potential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for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EVs,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indicating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higher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likelihood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of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success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quicker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entry.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Enhance</a:t>
            </a:r>
            <a:r>
              <a:rPr sz="2000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Charging</a:t>
            </a:r>
            <a:r>
              <a:rPr sz="2000" b="1" u="sng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Infrastructure</a:t>
            </a:r>
            <a:r>
              <a:rPr sz="2000" b="1" u="sng" spc="-3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Partnerships: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correlation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between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charging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station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availability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adoption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rates suggests</a:t>
            </a:r>
            <a:r>
              <a:rPr sz="20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AtliQ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Motors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should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partner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local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governments</a:t>
            </a:r>
            <a:r>
              <a:rPr sz="20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private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companies to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expand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charging infrastructure, especially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high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penetration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states.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This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will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enhance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convenience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reduce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range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anxiety,</a:t>
            </a:r>
            <a:r>
              <a:rPr sz="20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fostering</a:t>
            </a:r>
            <a:r>
              <a:rPr sz="2000" spc="-9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greater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adoption.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Leverage</a:t>
            </a:r>
            <a:r>
              <a:rPr sz="2000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Government</a:t>
            </a:r>
            <a:r>
              <a:rPr sz="2000" b="1" u="sng" spc="-8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Incentives</a:t>
            </a:r>
            <a:r>
              <a:rPr sz="2000" b="1" u="sng" spc="-4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sng" spc="-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Subsidies:</a:t>
            </a:r>
            <a:endParaRPr sz="2000">
              <a:latin typeface="Calibri"/>
              <a:cs typeface="Calibri"/>
            </a:endParaRPr>
          </a:p>
          <a:p>
            <a:pPr marL="12700" marR="558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AtliQ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Motors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should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strategically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utilize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government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subsidies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promote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adoption.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Launching</a:t>
            </a:r>
            <a:r>
              <a:rPr sz="20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vehicles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states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robust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subsidy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programs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will</a:t>
            </a:r>
            <a:r>
              <a:rPr sz="20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make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AtliQ’s</a:t>
            </a:r>
            <a:r>
              <a:rPr sz="20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offerings</a:t>
            </a:r>
            <a:r>
              <a:rPr sz="20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more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competitive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C5DFB4"/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attractive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customers.</a:t>
            </a:r>
            <a:r>
              <a:rPr sz="2000" spc="-2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Additionally,</a:t>
            </a:r>
            <a:r>
              <a:rPr sz="20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aligning</a:t>
            </a:r>
            <a:r>
              <a:rPr sz="20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0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government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policies</a:t>
            </a:r>
            <a:r>
              <a:rPr sz="20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provide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financial</a:t>
            </a:r>
            <a:r>
              <a:rPr sz="20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benefits</a:t>
            </a:r>
            <a:r>
              <a:rPr sz="20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reduce operational</a:t>
            </a:r>
            <a:r>
              <a:rPr sz="20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costs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increase</a:t>
            </a:r>
            <a:r>
              <a:rPr sz="20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FB4"/>
                </a:solidFill>
                <a:latin typeface="Calibri"/>
                <a:cs typeface="Calibri"/>
              </a:rPr>
              <a:t>profitability.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181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090" y="1270317"/>
            <a:ext cx="11715115" cy="4417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337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AtliQ</a:t>
            </a:r>
            <a:r>
              <a:rPr sz="24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Motors</a:t>
            </a:r>
            <a:r>
              <a:rPr sz="24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is</a:t>
            </a:r>
            <a:r>
              <a:rPr sz="24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poised</a:t>
            </a:r>
            <a:r>
              <a:rPr sz="24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expand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its</a:t>
            </a:r>
            <a:r>
              <a:rPr sz="24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presence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Indian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sz="24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leveraging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insights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from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our</a:t>
            </a:r>
            <a:r>
              <a:rPr sz="2400" spc="-10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comprehensive</a:t>
            </a:r>
            <a:r>
              <a:rPr sz="2400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sz="24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analysis.</a:t>
            </a:r>
            <a:r>
              <a:rPr sz="24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400" spc="-9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research</a:t>
            </a:r>
            <a:r>
              <a:rPr sz="24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highlights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significant</a:t>
            </a:r>
            <a:r>
              <a:rPr sz="24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opportunities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5DFB4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C5DFB4"/>
                </a:solidFill>
                <a:latin typeface="Calibri"/>
                <a:cs typeface="Calibri"/>
              </a:rPr>
              <a:t>states</a:t>
            </a:r>
            <a:r>
              <a:rPr sz="24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high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EV</a:t>
            </a:r>
            <a:r>
              <a:rPr sz="24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penetration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rates</a:t>
            </a:r>
            <a:r>
              <a:rPr sz="24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suggests</a:t>
            </a:r>
            <a:r>
              <a:rPr sz="24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4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strong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link</a:t>
            </a:r>
            <a:r>
              <a:rPr sz="24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between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charging </a:t>
            </a:r>
            <a:r>
              <a:rPr sz="2400" spc="-20" dirty="0">
                <a:solidFill>
                  <a:srgbClr val="C5DFB4"/>
                </a:solidFill>
                <a:latin typeface="Calibri"/>
                <a:cs typeface="Calibri"/>
              </a:rPr>
              <a:t>infrastructure</a:t>
            </a:r>
            <a:r>
              <a:rPr sz="2400" spc="-114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spc="-10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adoption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rates.</a:t>
            </a:r>
            <a:r>
              <a:rPr sz="2400" spc="-2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45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capitalize</a:t>
            </a:r>
            <a:r>
              <a:rPr sz="24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on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these</a:t>
            </a:r>
            <a:r>
              <a:rPr sz="2400" spc="-1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findings,</a:t>
            </a:r>
            <a:r>
              <a:rPr sz="24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AtliQ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Motors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should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focus </a:t>
            </a:r>
            <a:r>
              <a:rPr sz="2400" spc="-25" dirty="0">
                <a:solidFill>
                  <a:srgbClr val="C5DFB4"/>
                </a:solidFill>
                <a:latin typeface="Calibri"/>
                <a:cs typeface="Calibri"/>
              </a:rPr>
              <a:t>on:</a:t>
            </a:r>
            <a:endParaRPr sz="2400">
              <a:latin typeface="Calibri"/>
              <a:cs typeface="Calibri"/>
            </a:endParaRPr>
          </a:p>
          <a:p>
            <a:pPr marL="241935" indent="-233045">
              <a:lnSpc>
                <a:spcPct val="100000"/>
              </a:lnSpc>
              <a:spcBef>
                <a:spcPts val="2825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Launching</a:t>
            </a:r>
            <a:r>
              <a:rPr sz="24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strategically</a:t>
            </a:r>
            <a:r>
              <a:rPr sz="2400" spc="-114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selected</a:t>
            </a:r>
            <a:r>
              <a:rPr sz="24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states</a:t>
            </a:r>
            <a:r>
              <a:rPr sz="2400" spc="-1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proven</a:t>
            </a:r>
            <a:r>
              <a:rPr sz="24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market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demand.</a:t>
            </a:r>
            <a:endParaRPr sz="2400">
              <a:latin typeface="Calibri"/>
              <a:cs typeface="Calibri"/>
            </a:endParaRPr>
          </a:p>
          <a:p>
            <a:pPr marL="241935" indent="-233679">
              <a:lnSpc>
                <a:spcPts val="2865"/>
              </a:lnSpc>
              <a:spcBef>
                <a:spcPts val="50"/>
              </a:spcBef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Expanding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partnerships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enhance</a:t>
            </a:r>
            <a:r>
              <a:rPr sz="2400" spc="-3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charging</a:t>
            </a:r>
            <a:r>
              <a:rPr sz="24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infrastructure.</a:t>
            </a:r>
            <a:endParaRPr sz="2400">
              <a:latin typeface="Calibri"/>
              <a:cs typeface="Calibri"/>
            </a:endParaRPr>
          </a:p>
          <a:p>
            <a:pPr marL="241935" indent="-233045">
              <a:lnSpc>
                <a:spcPts val="2865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Utilizing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government</a:t>
            </a:r>
            <a:r>
              <a:rPr sz="24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incentives</a:t>
            </a:r>
            <a:r>
              <a:rPr sz="24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boost</a:t>
            </a:r>
            <a:r>
              <a:rPr sz="24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competitiveness</a:t>
            </a:r>
            <a:r>
              <a:rPr sz="24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appeal.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60"/>
              </a:lnSpc>
            </a:pP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implementing</a:t>
            </a:r>
            <a:r>
              <a:rPr sz="24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these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strategies,</a:t>
            </a:r>
            <a:r>
              <a:rPr sz="2400" spc="-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AtliQ</a:t>
            </a:r>
            <a:r>
              <a:rPr sz="2400" spc="-11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Motors</a:t>
            </a:r>
            <a:r>
              <a:rPr sz="2400" spc="-4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establish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strong</a:t>
            </a:r>
            <a:r>
              <a:rPr sz="24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foothold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Indian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5DFB4"/>
                </a:solidFill>
                <a:latin typeface="Calibri"/>
                <a:cs typeface="Calibri"/>
              </a:rPr>
              <a:t>EV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market,</a:t>
            </a:r>
            <a:r>
              <a:rPr sz="24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align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with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consumer</a:t>
            </a:r>
            <a:r>
              <a:rPr sz="2400" spc="-8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trends,</a:t>
            </a:r>
            <a:r>
              <a:rPr sz="24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achieve</a:t>
            </a:r>
            <a:r>
              <a:rPr sz="2400" spc="-7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sustainable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growth</a:t>
            </a:r>
            <a:r>
              <a:rPr sz="2400" spc="-6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in</a:t>
            </a:r>
            <a:r>
              <a:rPr sz="2400" spc="-7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this</a:t>
            </a:r>
            <a:r>
              <a:rPr sz="2400" spc="-45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DFB4"/>
                </a:solidFill>
                <a:latin typeface="Calibri"/>
                <a:cs typeface="Calibri"/>
              </a:rPr>
              <a:t>emerging</a:t>
            </a:r>
            <a:r>
              <a:rPr sz="2400" spc="-80" dirty="0">
                <a:solidFill>
                  <a:srgbClr val="C5DFB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FB4"/>
                </a:solidFill>
                <a:latin typeface="Calibri"/>
                <a:cs typeface="Calibri"/>
              </a:rPr>
              <a:t>sector.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6B9-371E-3911-9A8A-C2655047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4444"/>
            <a:ext cx="11890375" cy="492443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077A-479A-3B19-9CAA-9E4E9A9F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90" y="1270317"/>
            <a:ext cx="7686040" cy="5909310"/>
          </a:xfrm>
        </p:spPr>
        <p:txBody>
          <a:bodyPr/>
          <a:lstStyle/>
          <a:p>
            <a:r>
              <a:rPr lang="en-US" sz="9600" dirty="0"/>
              <a:t>THANK YOU !!</a:t>
            </a:r>
          </a:p>
          <a:p>
            <a:endParaRPr lang="en-US" sz="9600" dirty="0"/>
          </a:p>
          <a:p>
            <a:r>
              <a:rPr lang="en-US" sz="9600" dirty="0" err="1">
                <a:hlinkClick r:id="rId2" action="ppaction://hlinkfile"/>
              </a:rPr>
              <a:t>Powerbi</a:t>
            </a:r>
            <a:r>
              <a:rPr lang="en-US" sz="9600" dirty="0">
                <a:hlinkClick r:id="rId2" action="ppaction://hlinkfile"/>
              </a:rPr>
              <a:t> File</a:t>
            </a:r>
            <a:endParaRPr lang="en-US" sz="9600" dirty="0"/>
          </a:p>
          <a:p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7571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>
              <a:hlinkClick r:id="rId2" action="ppaction://hlinkfile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>
              <a:hlinkClick r:id="rId2" action="ppaction://hlinkfile" tooltip="Powerbi File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5450" y="0"/>
              <a:ext cx="10496550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2982" y="2257107"/>
            <a:ext cx="8768715" cy="1176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510"/>
              </a:lnSpc>
              <a:spcBef>
                <a:spcPts val="130"/>
              </a:spcBef>
            </a:pPr>
            <a:r>
              <a:rPr sz="3950" u="none" dirty="0">
                <a:solidFill>
                  <a:srgbClr val="F3C80F"/>
                </a:solidFill>
                <a:latin typeface="Segoe UI Light"/>
                <a:cs typeface="Segoe UI Light"/>
              </a:rPr>
              <a:t>AtliQ</a:t>
            </a:r>
            <a:r>
              <a:rPr sz="3950" u="none" spc="-40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3950" u="none" spc="-10" dirty="0">
                <a:solidFill>
                  <a:srgbClr val="F3C80F"/>
                </a:solidFill>
                <a:latin typeface="Segoe UI Light"/>
                <a:cs typeface="Segoe UI Light"/>
              </a:rPr>
              <a:t>Motors:</a:t>
            </a:r>
            <a:endParaRPr sz="3950">
              <a:latin typeface="Segoe UI Light"/>
              <a:cs typeface="Segoe UI Light"/>
            </a:endParaRPr>
          </a:p>
          <a:p>
            <a:pPr marL="12700">
              <a:lnSpc>
                <a:spcPts val="4510"/>
              </a:lnSpc>
            </a:pPr>
            <a:r>
              <a:rPr sz="3950" u="none" dirty="0">
                <a:solidFill>
                  <a:srgbClr val="F3C80F"/>
                </a:solidFill>
                <a:latin typeface="Segoe UI Light"/>
                <a:cs typeface="Segoe UI Light"/>
              </a:rPr>
              <a:t>India</a:t>
            </a:r>
            <a:r>
              <a:rPr sz="3950" u="none" spc="85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3950" u="none" dirty="0">
                <a:solidFill>
                  <a:srgbClr val="F3C80F"/>
                </a:solidFill>
                <a:latin typeface="Segoe UI Light"/>
                <a:cs typeface="Segoe UI Light"/>
              </a:rPr>
              <a:t>EV/Hybrid</a:t>
            </a:r>
            <a:r>
              <a:rPr sz="3950" u="none" spc="45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3950" u="none" dirty="0">
                <a:solidFill>
                  <a:srgbClr val="F3C80F"/>
                </a:solidFill>
                <a:latin typeface="Segoe UI Light"/>
                <a:cs typeface="Segoe UI Light"/>
              </a:rPr>
              <a:t>Market</a:t>
            </a:r>
            <a:r>
              <a:rPr sz="3950" u="none" spc="105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3950" u="none" dirty="0">
                <a:solidFill>
                  <a:srgbClr val="F3C80F"/>
                </a:solidFill>
                <a:latin typeface="Segoe UI Light"/>
                <a:cs typeface="Segoe UI Light"/>
              </a:rPr>
              <a:t>Study</a:t>
            </a:r>
            <a:r>
              <a:rPr sz="3950" u="none" spc="10" dirty="0">
                <a:solidFill>
                  <a:srgbClr val="F3C80F"/>
                </a:solidFill>
                <a:latin typeface="Segoe UI Light"/>
                <a:cs typeface="Segoe UI Light"/>
              </a:rPr>
              <a:t> </a:t>
            </a:r>
            <a:r>
              <a:rPr sz="3950" u="none" spc="-10" dirty="0">
                <a:solidFill>
                  <a:srgbClr val="F3C80F"/>
                </a:solidFill>
                <a:latin typeface="Segoe UI Light"/>
                <a:cs typeface="Segoe UI Light"/>
              </a:rPr>
              <a:t>Dashboard</a:t>
            </a:r>
            <a:endParaRPr sz="395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5448300"/>
            <a:ext cx="3047999" cy="12990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FFFFFF"/>
                </a:solidFill>
                <a:latin typeface="Segoe UI Semibold"/>
                <a:cs typeface="Segoe UI Semibold"/>
              </a:rPr>
              <a:t>Made</a:t>
            </a:r>
            <a:r>
              <a:rPr sz="2750" spc="1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75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by:</a:t>
            </a:r>
            <a:endParaRPr sz="2750" dirty="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en-US" sz="2750" dirty="0">
                <a:solidFill>
                  <a:srgbClr val="FFFFFF"/>
                </a:solidFill>
                <a:latin typeface="Segoe UI"/>
                <a:cs typeface="Segoe UI"/>
              </a:rPr>
              <a:t>Harsh </a:t>
            </a:r>
            <a:r>
              <a:rPr lang="en-US" sz="2750" dirty="0" err="1">
                <a:solidFill>
                  <a:srgbClr val="FFFFFF"/>
                </a:solidFill>
                <a:latin typeface="Segoe UI"/>
                <a:cs typeface="Segoe UI"/>
              </a:rPr>
              <a:t>Wardhan</a:t>
            </a:r>
            <a:r>
              <a:rPr lang="en-US" sz="2750" dirty="0">
                <a:solidFill>
                  <a:srgbClr val="FFFFFF"/>
                </a:solidFill>
                <a:latin typeface="Segoe UI"/>
                <a:cs typeface="Segoe UI"/>
              </a:rPr>
              <a:t> Singh</a:t>
            </a:r>
            <a:endParaRPr sz="2750" dirty="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23925" y="723900"/>
            <a:ext cx="1485900" cy="3124200"/>
            <a:chOff x="923925" y="723900"/>
            <a:chExt cx="1485900" cy="31242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925" y="723900"/>
              <a:ext cx="1485900" cy="247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3125" y="3695700"/>
              <a:ext cx="161925" cy="15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4654" y="309880"/>
            <a:ext cx="88220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AtliQ</a:t>
            </a:r>
            <a:r>
              <a:rPr b="1" u="none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Motors:</a:t>
            </a:r>
            <a:r>
              <a:rPr b="1" u="none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Pioneers</a:t>
            </a:r>
            <a:r>
              <a:rPr b="1" u="none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b="1" u="none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Electric</a:t>
            </a:r>
            <a:r>
              <a:rPr b="1" u="none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spc="-10" dirty="0">
                <a:solidFill>
                  <a:srgbClr val="FFFFFF"/>
                </a:solidFill>
                <a:latin typeface="Calibri"/>
                <a:cs typeface="Calibri"/>
              </a:rPr>
              <a:t>Vehicle</a:t>
            </a:r>
            <a:r>
              <a:rPr b="1" u="none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spc="-10" dirty="0">
                <a:solidFill>
                  <a:srgbClr val="FFFFFF"/>
                </a:solidFill>
                <a:latin typeface="Calibri"/>
                <a:cs typeface="Calibri"/>
              </a:rPr>
              <a:t>Innovation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157" y="1111186"/>
            <a:ext cx="11391900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965" indent="-96520">
              <a:lnSpc>
                <a:spcPct val="100000"/>
              </a:lnSpc>
              <a:spcBef>
                <a:spcPts val="1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20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Overview:</a:t>
            </a:r>
            <a:endParaRPr sz="2000">
              <a:latin typeface="Calibri"/>
              <a:cs typeface="Calibri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Founded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USA,</a:t>
            </a:r>
            <a:r>
              <a:rPr sz="2000" spc="-9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AtliQ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Motors</a:t>
            </a:r>
            <a:r>
              <a:rPr sz="20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sz="2000" spc="-8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leading</a:t>
            </a:r>
            <a:r>
              <a:rPr sz="2000" spc="-9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automotive</a:t>
            </a:r>
            <a:r>
              <a:rPr sz="2000" spc="-7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manufacturer</a:t>
            </a:r>
            <a:r>
              <a:rPr sz="2000" spc="-7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specializing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electric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 vehicles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(EVs)</a:t>
            </a:r>
            <a:r>
              <a:rPr sz="20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hybrid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technology.</a:t>
            </a:r>
            <a:endParaRPr sz="2000">
              <a:latin typeface="Calibri"/>
              <a:cs typeface="Calibri"/>
            </a:endParaRPr>
          </a:p>
          <a:p>
            <a:pPr marL="755650" marR="30035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commitment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sustainability</a:t>
            </a:r>
            <a:r>
              <a:rPr sz="20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innovation,</a:t>
            </a:r>
            <a:r>
              <a:rPr sz="20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AtliQ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Motors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has</a:t>
            </a:r>
            <a:r>
              <a:rPr sz="2000" spc="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become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major</a:t>
            </a:r>
            <a:r>
              <a:rPr sz="2000" spc="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player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FF0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North</a:t>
            </a:r>
            <a:r>
              <a:rPr sz="20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American</a:t>
            </a:r>
            <a:r>
              <a:rPr sz="20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EV</a:t>
            </a:r>
            <a:r>
              <a:rPr sz="2000" spc="-3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market.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157" y="3247707"/>
            <a:ext cx="10862310" cy="308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965" indent="-96520">
              <a:lnSpc>
                <a:spcPct val="100000"/>
              </a:lnSpc>
              <a:spcBef>
                <a:spcPts val="12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Leadership: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past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5</a:t>
            </a:r>
            <a:r>
              <a:rPr sz="2000" spc="-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years,</a:t>
            </a:r>
            <a:r>
              <a:rPr sz="2000" spc="-8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AtliQ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Motors</a:t>
            </a:r>
            <a:r>
              <a:rPr sz="2000" spc="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has</a:t>
            </a:r>
            <a:r>
              <a:rPr sz="2000" spc="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captured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25%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market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share</a:t>
            </a:r>
            <a:r>
              <a:rPr sz="20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EV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hybrid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vehicle</a:t>
            </a:r>
            <a:endParaRPr sz="200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segment</a:t>
            </a:r>
            <a:r>
              <a:rPr sz="2000" spc="-7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across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North</a:t>
            </a:r>
            <a:r>
              <a:rPr sz="2000" spc="-8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America.</a:t>
            </a:r>
            <a:endParaRPr sz="2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company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renowned</a:t>
            </a:r>
            <a:r>
              <a:rPr sz="20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its</a:t>
            </a:r>
            <a:r>
              <a:rPr sz="2000" spc="-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cutting-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edge</a:t>
            </a:r>
            <a:r>
              <a:rPr sz="2000" spc="-7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technology,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superior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performance,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eco-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friendly</a:t>
            </a:r>
            <a:endParaRPr sz="2000">
              <a:latin typeface="Calibri"/>
              <a:cs typeface="Calibri"/>
            </a:endParaRPr>
          </a:p>
          <a:p>
            <a:pPr marL="75565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vehicles.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65"/>
              </a:spcBef>
            </a:pPr>
            <a:endParaRPr sz="2000">
              <a:latin typeface="Calibri"/>
              <a:cs typeface="Calibri"/>
            </a:endParaRPr>
          </a:p>
          <a:p>
            <a:pPr marL="100965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Expansion</a:t>
            </a:r>
            <a:r>
              <a:rPr sz="20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Goals:</a:t>
            </a:r>
            <a:endParaRPr sz="2000">
              <a:latin typeface="Calibri"/>
              <a:cs typeface="Calibri"/>
            </a:endParaRPr>
          </a:p>
          <a:p>
            <a:pPr marL="755650" marR="22923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As</a:t>
            </a:r>
            <a:r>
              <a:rPr sz="2000" spc="-8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part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its</a:t>
            </a:r>
            <a:r>
              <a:rPr sz="2000" spc="-7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expansion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0FF00"/>
                </a:solidFill>
                <a:latin typeface="Calibri"/>
                <a:cs typeface="Calibri"/>
              </a:rPr>
              <a:t>strategy,</a:t>
            </a:r>
            <a:r>
              <a:rPr sz="2000" spc="-8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AtliQ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Motors is</a:t>
            </a:r>
            <a:r>
              <a:rPr sz="2000" spc="-7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now</a:t>
            </a:r>
            <a:r>
              <a:rPr sz="20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eyeing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Indian</a:t>
            </a:r>
            <a:r>
              <a:rPr sz="20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market,</a:t>
            </a:r>
            <a:r>
              <a:rPr sz="2000" spc="-1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FF00"/>
                </a:solidFill>
                <a:latin typeface="Calibri"/>
                <a:cs typeface="Calibri"/>
              </a:rPr>
              <a:t>where</a:t>
            </a:r>
            <a:r>
              <a:rPr sz="20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FF00"/>
                </a:solidFill>
                <a:latin typeface="Calibri"/>
                <a:cs typeface="Calibri"/>
              </a:rPr>
              <a:t>EV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adoption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FF00"/>
                </a:solidFill>
                <a:latin typeface="Calibri"/>
                <a:cs typeface="Calibri"/>
              </a:rPr>
              <a:t>rise.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202" rIns="0" bIns="0" rtlCol="0">
            <a:spAutoFit/>
          </a:bodyPr>
          <a:lstStyle/>
          <a:p>
            <a:pPr marL="1983105">
              <a:lnSpc>
                <a:spcPct val="100000"/>
              </a:lnSpc>
              <a:spcBef>
                <a:spcPts val="125"/>
              </a:spcBef>
            </a:pP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Expanding</a:t>
            </a:r>
            <a:r>
              <a:rPr b="1" u="none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AtliQ</a:t>
            </a:r>
            <a:r>
              <a:rPr b="1" u="none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Motors</a:t>
            </a:r>
            <a:r>
              <a:rPr b="1" u="none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b="1" u="none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b="1" u="none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dirty="0">
                <a:solidFill>
                  <a:srgbClr val="FFFFFF"/>
                </a:solidFill>
                <a:latin typeface="Calibri"/>
                <a:cs typeface="Calibri"/>
              </a:rPr>
              <a:t>Indian</a:t>
            </a:r>
            <a:r>
              <a:rPr b="1" u="none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u="none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0829" y="1320418"/>
            <a:ext cx="11252835" cy="4427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Purpose:</a:t>
            </a:r>
            <a:endParaRPr sz="2400">
              <a:latin typeface="Calibri"/>
              <a:cs typeface="Calibri"/>
            </a:endParaRPr>
          </a:p>
          <a:p>
            <a:pPr marL="756285" marR="113664" lvl="1" indent="-286385">
              <a:lnSpc>
                <a:spcPts val="2850"/>
              </a:lnSpc>
              <a:spcBef>
                <a:spcPts val="170"/>
              </a:spcBef>
              <a:buFont typeface="Arial MT"/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AtliQ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Motors</a:t>
            </a:r>
            <a:r>
              <a:rPr sz="2400" spc="-9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aims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expand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market</a:t>
            </a:r>
            <a:r>
              <a:rPr sz="24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presence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India</a:t>
            </a:r>
            <a:r>
              <a:rPr sz="2400" spc="-8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by</a:t>
            </a:r>
            <a:r>
              <a:rPr sz="2400" spc="-10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launching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bestselling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EV</a:t>
            </a:r>
            <a:r>
              <a:rPr sz="2400" spc="-8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hybrid</a:t>
            </a:r>
            <a:r>
              <a:rPr sz="24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30"/>
              </a:lnSpc>
              <a:buFont typeface="Arial MT"/>
              <a:buChar char="•"/>
              <a:tabLst>
                <a:tab pos="755650" algn="l"/>
              </a:tabLst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goal</a:t>
            </a:r>
            <a:r>
              <a:rPr sz="2400" spc="-8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significantly</a:t>
            </a:r>
            <a:r>
              <a:rPr sz="2400" spc="-9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increase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market</a:t>
            </a:r>
            <a:r>
              <a:rPr sz="24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share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from</a:t>
            </a:r>
            <a:r>
              <a:rPr sz="2400" spc="-9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current</a:t>
            </a:r>
            <a:r>
              <a:rPr sz="2400" spc="-10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less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than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2%</a:t>
            </a:r>
            <a:r>
              <a:rPr sz="2400" spc="-4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70"/>
              </a:lnSpc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more</a:t>
            </a:r>
            <a:r>
              <a:rPr sz="2400" spc="-6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competitive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position.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25"/>
              </a:spcBef>
            </a:pP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 MT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240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Statement: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755650" algn="l"/>
              </a:tabLst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Despite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success</a:t>
            </a:r>
            <a:r>
              <a:rPr sz="2400" spc="-10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North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America,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AtliQ</a:t>
            </a:r>
            <a:r>
              <a:rPr sz="24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Motors</a:t>
            </a:r>
            <a:r>
              <a:rPr sz="2400" spc="-3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has</a:t>
            </a:r>
            <a:r>
              <a:rPr sz="2400" spc="-9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minimal</a:t>
            </a:r>
            <a:r>
              <a:rPr sz="2400" spc="-8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footprint</a:t>
            </a:r>
            <a:r>
              <a:rPr sz="2400" spc="-1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Indian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855"/>
              </a:lnSpc>
            </a:pP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market.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ts val="2865"/>
              </a:lnSpc>
              <a:buFont typeface="Arial MT"/>
              <a:buChar char="•"/>
              <a:tabLst>
                <a:tab pos="755650" algn="l"/>
              </a:tabLst>
            </a:pP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challenge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understand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dynamics</a:t>
            </a:r>
            <a:r>
              <a:rPr sz="2400" spc="-4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Indian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FF00"/>
                </a:solidFill>
                <a:latin typeface="Calibri"/>
                <a:cs typeface="Calibri"/>
              </a:rPr>
              <a:t>EV/Hybrid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market</a:t>
            </a:r>
            <a:r>
              <a:rPr sz="2400" spc="-5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identify</a:t>
            </a:r>
            <a:r>
              <a:rPr sz="2400" spc="-12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key</a:t>
            </a:r>
            <a:r>
              <a:rPr sz="2400" spc="-1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opportunities</a:t>
            </a:r>
            <a:r>
              <a:rPr sz="2400" spc="-5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FF00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FF00"/>
                </a:solidFill>
                <a:latin typeface="Calibri"/>
                <a:cs typeface="Calibri"/>
              </a:rPr>
              <a:t>threats.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4F9-B742-8A62-1956-58C46B14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979B-DE2F-20B4-7546-47DFACB31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C7EA1-4080-CCB7-2BDF-B11716E3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77" y="-26856"/>
            <a:ext cx="12144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10B8C-F9F3-5D96-894A-15487499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2969-1B9D-B041-8F77-7DC0106C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A02CD-C1C4-D42E-179C-C15632C9F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F6CC7-08F1-7E52-F075-718CAD13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4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0294" y="1077594"/>
            <a:ext cx="65430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Preliminary</a:t>
            </a:r>
            <a:r>
              <a:rPr sz="3950" spc="-10" dirty="0"/>
              <a:t> </a:t>
            </a:r>
            <a:r>
              <a:rPr sz="3950" dirty="0"/>
              <a:t>Research</a:t>
            </a:r>
            <a:r>
              <a:rPr sz="3950" spc="-15" dirty="0"/>
              <a:t> </a:t>
            </a:r>
            <a:r>
              <a:rPr sz="3950" spc="-10" dirty="0"/>
              <a:t>Questions</a:t>
            </a:r>
            <a:endParaRPr sz="39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4D63D5-795A-1E9D-F1BA-D3BD721C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4444"/>
            <a:ext cx="11890375" cy="984885"/>
          </a:xfrm>
        </p:spPr>
        <p:txBody>
          <a:bodyPr/>
          <a:lstStyle/>
          <a:p>
            <a:r>
              <a:rPr lang="en-GB" dirty="0"/>
              <a:t>1. List the top 3 and bottom 3 makers for the fiscal years 2023 and 2024 in terms of the number of 2-wheelers sold.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A6B40E-95AA-B2FE-B342-5A5D700301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" y="1752600"/>
            <a:ext cx="5830194" cy="49530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AB93A3-01E1-7221-1E32-72308718B98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600"/>
            <a:ext cx="5784156" cy="4800600"/>
          </a:xfrm>
        </p:spPr>
      </p:pic>
    </p:spTree>
    <p:extLst>
      <p:ext uri="{BB962C8B-B14F-4D97-AF65-F5344CB8AC3E}">
        <p14:creationId xmlns:p14="http://schemas.microsoft.com/office/powerpoint/2010/main" val="213976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1400</Words>
  <Application>Microsoft Office PowerPoint</Application>
  <PresentationFormat>Widescreen</PresentationFormat>
  <Paragraphs>122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MT</vt:lpstr>
      <vt:lpstr>Calibri</vt:lpstr>
      <vt:lpstr>Consolas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AtliQ Motors: India EV/Hybrid Market Study Dashboard</vt:lpstr>
      <vt:lpstr>AtliQ Motors: Pioneers in Electric Vehicle Innovation</vt:lpstr>
      <vt:lpstr>Expanding AtliQ Motors into the Indian Market</vt:lpstr>
      <vt:lpstr>PowerPoint Presentation</vt:lpstr>
      <vt:lpstr>PowerPoint Presentation</vt:lpstr>
      <vt:lpstr>Preliminary Research Questions</vt:lpstr>
      <vt:lpstr>1. List the top 3 and bottom 3 makers for the fiscal years 2023 and 2024 in terms of the number of 2-wheelers sold.</vt:lpstr>
      <vt:lpstr>2. Identify the top 5 states with the highest penetration rate in 2-wheeler and 4-wheeler EV sales in FY 2024.</vt:lpstr>
      <vt:lpstr>3. List the states with negative penetration (decline) in EV sales from 2022 to 2024?</vt:lpstr>
      <vt:lpstr>4. What are the quarterly trends based on sales volume for the top 5 EV makers (4-wheelers) from 2022 to 2024?</vt:lpstr>
      <vt:lpstr>5. How do the EV sales and penetration rates in Delhi compare to Karnataka for 2024?</vt:lpstr>
      <vt:lpstr>6. List down the compounded annual growth rate (CAGR) in 4-wheeler units for the top 5 makers from 2022 to 2024.</vt:lpstr>
      <vt:lpstr>7. List down the top 10 states that had the highest compounded annual growth rate (CAGR) from 2022 to 2024 in total vehicles sold.</vt:lpstr>
      <vt:lpstr>8. What are the peak and low season months for EV sales based on the data from 2022 to 2024?</vt:lpstr>
      <vt:lpstr>9. What is the projected number of EV sales (including 2-wheelers and 4- wheelers) for the top 10 states by penetration rate in 2030, based on the compounded annual growth rate (CAGR) from previous years?</vt:lpstr>
      <vt:lpstr>10. Estimate the revenue growth rate of 4-wheeler and 2-wheelers EVs in India for 2022 vs 2024 and 2023 vs 2024, assuming an average unit price</vt:lpstr>
      <vt:lpstr>Secondary Research Questions</vt:lpstr>
      <vt:lpstr>1. What are the primary reasons for customers choosing 4-wheeler EVs in 2023 and 2024 (cost savings, environmental concerns, government incentives).</vt:lpstr>
      <vt:lpstr>2. How do government incentives and subsidies impact the adoption rates of 2-wheelers and 4-wheelers? Which states in India provided most subsidies?</vt:lpstr>
      <vt:lpstr>3. How does the availability of charging stations infrastructure correlate with the EV sales and penetration rates in the top 5 states?</vt:lpstr>
      <vt:lpstr>PowerPoint Presentation</vt:lpstr>
      <vt:lpstr>Top 3 Recommendations for AtliQ Motors</vt:lpstr>
      <vt:lpstr>Conclusion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sharshvardhan1995@outlook.com</cp:lastModifiedBy>
  <cp:revision>1</cp:revision>
  <dcterms:created xsi:type="dcterms:W3CDTF">2025-06-26T12:00:22Z</dcterms:created>
  <dcterms:modified xsi:type="dcterms:W3CDTF">2025-06-26T13:15:18Z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2024-08-24T00:00:00Z</vt:filetime>
  </property>
  <property fmtid="{D5CDD505-2E9C-101B-9397-08002B2CF9AE}" pid="3" name="LastSaved">
    <vt:filetime>2025-06-26T00:00:00Z</vt:filetime>
  </property>
</Properties>
</file>