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4" r:id="rId2"/>
    <p:sldId id="309" r:id="rId3"/>
    <p:sldId id="314" r:id="rId4"/>
    <p:sldId id="315" r:id="rId5"/>
    <p:sldId id="317" r:id="rId6"/>
    <p:sldId id="318" r:id="rId7"/>
    <p:sldId id="310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951F"/>
    <a:srgbClr val="436315"/>
    <a:srgbClr val="86BC25"/>
    <a:srgbClr val="6E9E1F"/>
    <a:srgbClr val="A2E72E"/>
    <a:srgbClr val="F3BE21"/>
    <a:srgbClr val="7BA681"/>
    <a:srgbClr val="28402F"/>
    <a:srgbClr val="FF58D4"/>
    <a:srgbClr val="F4A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7" autoAdjust="0"/>
    <p:restoredTop sz="94934" autoAdjust="0"/>
  </p:normalViewPr>
  <p:slideViewPr>
    <p:cSldViewPr snapToGrid="0" showGuides="1">
      <p:cViewPr varScale="1">
        <p:scale>
          <a:sx n="108" d="100"/>
          <a:sy n="108" d="100"/>
        </p:scale>
        <p:origin x="84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33701D-4330-4EE7-9BF0-6431F8E2A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CF998-A782-4C8A-8747-A2CA7D048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2FADE-C6AB-4765-AB22-74EE1FC26D60}" type="datetime1">
              <a:rPr lang="en-ID" smtClean="0"/>
              <a:t>20/06/2025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3B75D-11DD-4E29-B21A-3BEFD7843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A97F-C387-40BF-A80D-9B120372E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A19D-7FE1-442D-97C1-2F2B47ADDD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63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15F4-625F-497D-BCA7-BD8E44F22A44}" type="datetime1">
              <a:rPr lang="en-ID" smtClean="0"/>
              <a:t>20/06/2025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837E-594B-4F0F-92F5-F20D4296AC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3288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owomen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siness-consultant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hecoachspace?utm_content=attributionCopyText&amp;utm_medium=referral&amp;utm_source=pexe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woman-doing-a-presentation-2977547/?utm_content=attributionCopyText&amp;utm_medium=referral&amp;utm_source=pexel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hecoachspace?utm_content=attributionCopyText&amp;utm_medium=referral&amp;utm_source=pexel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woman-doing-a-presentation-2977547/?utm_content=attributionCopyText&amp;utm_medium=referral&amp;utm_source=pexel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hecoachspace?utm_content=attributionCopyText&amp;utm_medium=referral&amp;utm_source=pexel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woman-doing-a-presentation-2977547/?utm_content=attributionCopyText&amp;utm_medium=referral&amp;utm_source=pexel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hecoachspace?utm_content=attributionCopyText&amp;utm_medium=referral&amp;utm_source=pexel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woman-doing-a-presentation-2977547/?utm_content=attributionCopyText&amp;utm_medium=referral&amp;utm_source=pexel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thecoachspace?utm_content=attributionCopyText&amp;utm_medium=referral&amp;utm_source=pexel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woman-doing-a-presentation-2977547/?utm_content=attributionCopyText&amp;utm_medium=referral&amp;utm_source=pexel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arles_forerunner?utm_source=unsplash&amp;utm_medium=referral&amp;utm_content=creditCopyTex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siness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CoWomen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495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Coach Space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36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3EB3-9649-C8EF-C327-E66ED00F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6ED1E-F32D-9BCD-B1C0-066A162D8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8FF7E-3F9D-BF50-6FF6-F8A8ED3EE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Coach Space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9628A-17C7-E162-97D5-2A39ACC5E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046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DF9B-46BC-5F20-C9CB-1071DA06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CFF4AF-B6AC-870F-43BC-09824826C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E3791-2FFB-2DE6-A82E-09BE71BB1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Coach Space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8D4B-18DC-7BD9-EAEA-69C8DBC67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710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7D608-41F9-ACFF-A423-3470A6D5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FE055-8106-7874-DDE3-18F88A0F7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DAC92-DC0F-E92A-6016-A533DCF75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Coach Space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647AE-63BA-6E6D-5AD4-D44F3E7E7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400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B4E3-4090-2185-587A-9418D7A4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B9A8-9D74-3393-2E40-5DF2EEAB5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6572C7-89B9-1A5B-F310-3C7F72136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The Coach Space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 </a:t>
            </a:r>
            <a:r>
              <a:rPr lang="en-ID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26753-A549-F14D-33F8-DFBE7BB29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38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Charles 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Forerunner</a:t>
            </a:r>
            <a:r>
              <a:rPr lang="en-ID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FFAA-25BE-47A2-A60E-349BE354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AA34-980C-44A0-9965-D1AF72E12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41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295E-5F2E-469B-B4C3-767643F2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4A6C5-DA12-455A-81DD-2B5C41D0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9A1D-8CC0-43CE-9EB7-F5DE71D0A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D26D96-3156-2848-AB33-A9008AE2C557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84C1F-30EF-3C4C-8967-A6865E8EB0C2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E0FD78-D048-D14B-A2E4-6F25A7EFF0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F9B1180-7809-2943-B3EC-F4893DF8F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4EC518-7F56-445E-BDCE-430F0606D7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77510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B649-33B5-49E0-AF95-5C2F7436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3234-B853-4DD4-ACD3-949D5F28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825624"/>
            <a:ext cx="11125200" cy="442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959934-2835-AE43-91EB-3C6E5C77E231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D9F5A-FE11-E746-855D-AC2B7AA10458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2AED00-603F-E445-A23C-8C7DC1BA8DE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57818A7-A482-8045-892D-2A6EBE31CB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E7C96-C046-41EB-986A-65DADF9E88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83368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4D309-A159-49EF-AA30-9AD12AF5D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933700" cy="5883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69772-6562-4B91-92CF-F6615BFA1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365124"/>
            <a:ext cx="8039100" cy="5883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E7E851-7B1F-5B41-A538-D8C96A6243C4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B31ED-59E1-3B48-A990-8369105A3802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46F576-47E3-1443-BA29-3F7CA369F9DA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53208E-2781-FF47-9832-DD5197DC4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184F9E-D229-42AC-B4B6-4DCBF9424E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9475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3E93-BC38-4864-A0B9-1D065247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DEF6-B94F-4858-A2BA-F37F3A9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4"/>
            <a:ext cx="11125200" cy="4422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99E37B-8FC5-0742-89FE-ACCBE1136F61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DC8A9-1DD4-EC44-8F7A-85F58B794F01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7334D0-D23C-B74C-8AB6-2D325160C63D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ADCAAA5-1607-8440-AAFD-0D661E596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B7116-2A8E-4BFA-A433-BB14A7986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09377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3D7A-540E-425A-BEF5-69BB8D40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BEA5-6625-4A00-B51E-8641A4AE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00FA-CA57-4FCA-BFA6-C374C16C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965A-09CA-4AA8-9C52-A5770F423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E6E0D-8C89-4C4D-B2ED-BC0A4867F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86400" cy="4422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5F6394-DF9E-DB41-B2E0-8A4E1F481E7B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80A44A-0BBC-2244-BFF4-AC83777F9144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400D30-4739-DB4D-8EC5-8E0ECE9BFF5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6A48583-5C8A-A643-989B-307723716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7E64894-46B9-4752-8B83-9DD7B148E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80477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B064-2B6B-4DB3-B5F2-73FB6436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112837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4BD-656F-49D4-978C-1EF0460D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81163"/>
            <a:ext cx="5464175" cy="837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C1E74-B5DE-489B-8062-6F648F39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505074"/>
            <a:ext cx="5464175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AC3-B164-43D5-8EE3-2B3FACE1F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86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9746C-CBAC-4D9D-AFCA-8ED31A88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486400" cy="3743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F1ED6E-A873-9042-A44A-C7F177FC672B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AACF9-2286-E04C-AEF9-921404973FC2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158E91-3963-B94C-81C3-90D561A16DCD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CC10119-76F8-D645-8BFC-6F99E08572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5E9A169-F9C7-46D5-9988-A7F87BFBB1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25435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DFF5-D2DF-4F4C-B84D-A9AF846D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ADEBAC-E497-CB48-8513-F33DB82A8973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01E58-B497-624D-AB7C-62DCAC1049CF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9A1467-2B26-DF46-B85E-EE1EAB739A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D185FA-9EC1-D04D-A76A-2570C478D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1AC1C2-7B26-48A2-B6CA-246EE22EF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33672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3190A20-3C04-DC4E-A880-61B87B2EC187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C449-D20B-064B-9BC3-66C4F03460ED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0215C1-CA65-5A4A-9318-B0F0D84DEA1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1116461-0D22-4840-909B-36241F117F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03CCA7B-D4C6-4F0D-8944-CD952C879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72518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DCC-E58D-4E90-BD32-93612EB1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CF97-5037-48C8-8243-48B5F7870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3ED2-55B1-4F90-9569-25377B50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1AA91A-8BDA-0448-804D-55BE2B24CDE9}"/>
              </a:ext>
            </a:extLst>
          </p:cNvPr>
          <p:cNvSpPr/>
          <p:nvPr userDrawn="1"/>
        </p:nvSpPr>
        <p:spPr>
          <a:xfrm>
            <a:off x="11295856" y="6386786"/>
            <a:ext cx="331788" cy="342490"/>
          </a:xfrm>
          <a:prstGeom prst="ellipse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91EE4-107C-7844-9E67-F49992CCB1DA}"/>
              </a:ext>
            </a:extLst>
          </p:cNvPr>
          <p:cNvSpPr txBox="1"/>
          <p:nvPr userDrawn="1"/>
        </p:nvSpPr>
        <p:spPr>
          <a:xfrm>
            <a:off x="11295856" y="6474607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52A424-560A-E643-92A0-AD492D88461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824855" y="6558030"/>
            <a:ext cx="36714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C5C263B-0737-F945-8FB7-56A8C9471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t="30941" r="12562" b="30941"/>
          <a:stretch/>
        </p:blipFill>
        <p:spPr>
          <a:xfrm>
            <a:off x="564356" y="6480724"/>
            <a:ext cx="747609" cy="15461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5BF172-CA75-4405-BB87-7557CB58BE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63568" y="6462295"/>
            <a:ext cx="1241788" cy="150812"/>
          </a:xfrm>
        </p:spPr>
        <p:txBody>
          <a:bodyPr anchor="ctr">
            <a:noAutofit/>
          </a:bodyPr>
          <a:lstStyle>
            <a:lvl1pPr marL="0" indent="0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Place 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47545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6A468B-75FD-447C-A98D-924DA44CAD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902072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83" imgH="384" progId="TCLayout.ActiveDocument.1">
                  <p:embed/>
                </p:oleObj>
              </mc:Choice>
              <mc:Fallback>
                <p:oleObj name="think-cell Slide" r:id="rId16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FECB9EA-7CB4-48FC-95B4-2F138DEA56F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1" i="0" baseline="0" dirty="0">
              <a:latin typeface="Segoe UI" panose="020B0502040204020203" pitchFamily="34" charset="0"/>
              <a:ea typeface="+mj-ea"/>
              <a:cs typeface="Segoe UI" panose="020B0502040204020203" pitchFamily="34" charset="0"/>
              <a:sym typeface="Segoe UI" panose="020B0502040204020203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E9C95-668D-4C97-99D8-074E1701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6400"/>
            <a:ext cx="11125200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BE55-B1B7-4BDF-8E9F-D05E9390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111252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665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hyperlink" Target="../Desktop/Deloitte%20Assignment.pbix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F86910-73AD-2742-8CCF-E5783893E9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 14">
            <a:hlinkClick r:id="rId5" action="ppaction://hlinkfile"/>
            <a:extLst>
              <a:ext uri="{FF2B5EF4-FFF2-40B4-BE49-F238E27FC236}">
                <a16:creationId xmlns:a16="http://schemas.microsoft.com/office/drawing/2014/main" id="{0A2F1384-0B8B-194B-A1FD-B054DA070A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295400 h 6858000"/>
              <a:gd name="connsiteX3" fmla="*/ 5875903 w 12192000"/>
              <a:gd name="connsiteY3" fmla="*/ 1295400 h 6858000"/>
              <a:gd name="connsiteX4" fmla="*/ 5486401 w 12192000"/>
              <a:gd name="connsiteY4" fmla="*/ 1625596 h 6858000"/>
              <a:gd name="connsiteX5" fmla="*/ 5486401 w 12192000"/>
              <a:gd name="connsiteY5" fmla="*/ 5232404 h 6858000"/>
              <a:gd name="connsiteX6" fmla="*/ 5875903 w 12192000"/>
              <a:gd name="connsiteY6" fmla="*/ 5562600 h 6858000"/>
              <a:gd name="connsiteX7" fmla="*/ 12192000 w 12192000"/>
              <a:gd name="connsiteY7" fmla="*/ 5562600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295400"/>
                </a:lnTo>
                <a:lnTo>
                  <a:pt x="5875903" y="1295400"/>
                </a:lnTo>
                <a:cubicBezTo>
                  <a:pt x="5660787" y="1295400"/>
                  <a:pt x="5486401" y="1443234"/>
                  <a:pt x="5486401" y="1625596"/>
                </a:cubicBezTo>
                <a:lnTo>
                  <a:pt x="5486401" y="5232404"/>
                </a:lnTo>
                <a:cubicBezTo>
                  <a:pt x="5486401" y="5414766"/>
                  <a:pt x="5660787" y="5562600"/>
                  <a:pt x="5875903" y="5562600"/>
                </a:cubicBezTo>
                <a:lnTo>
                  <a:pt x="12192000" y="556260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E6A0D7-B889-6243-A943-14CCCE37CA1A}"/>
              </a:ext>
            </a:extLst>
          </p:cNvPr>
          <p:cNvSpPr/>
          <p:nvPr/>
        </p:nvSpPr>
        <p:spPr>
          <a:xfrm>
            <a:off x="5486400" y="1295400"/>
            <a:ext cx="6705599" cy="4267200"/>
          </a:xfrm>
          <a:custGeom>
            <a:avLst/>
            <a:gdLst>
              <a:gd name="connsiteX0" fmla="*/ 330196 w 5684604"/>
              <a:gd name="connsiteY0" fmla="*/ 0 h 4267200"/>
              <a:gd name="connsiteX1" fmla="*/ 5684604 w 5684604"/>
              <a:gd name="connsiteY1" fmla="*/ 0 h 4267200"/>
              <a:gd name="connsiteX2" fmla="*/ 5684604 w 5684604"/>
              <a:gd name="connsiteY2" fmla="*/ 4267200 h 4267200"/>
              <a:gd name="connsiteX3" fmla="*/ 330196 w 5684604"/>
              <a:gd name="connsiteY3" fmla="*/ 4267200 h 4267200"/>
              <a:gd name="connsiteX4" fmla="*/ 0 w 5684604"/>
              <a:gd name="connsiteY4" fmla="*/ 3937004 h 4267200"/>
              <a:gd name="connsiteX5" fmla="*/ 0 w 5684604"/>
              <a:gd name="connsiteY5" fmla="*/ 330196 h 4267200"/>
              <a:gd name="connsiteX6" fmla="*/ 330196 w 5684604"/>
              <a:gd name="connsiteY6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84604" h="4267200">
                <a:moveTo>
                  <a:pt x="330196" y="0"/>
                </a:moveTo>
                <a:lnTo>
                  <a:pt x="5684604" y="0"/>
                </a:lnTo>
                <a:lnTo>
                  <a:pt x="5684604" y="4267200"/>
                </a:lnTo>
                <a:lnTo>
                  <a:pt x="330196" y="4267200"/>
                </a:lnTo>
                <a:cubicBezTo>
                  <a:pt x="147834" y="4267200"/>
                  <a:pt x="0" y="4119366"/>
                  <a:pt x="0" y="3937004"/>
                </a:cubicBezTo>
                <a:lnTo>
                  <a:pt x="0" y="330196"/>
                </a:lnTo>
                <a:cubicBezTo>
                  <a:pt x="0" y="147834"/>
                  <a:pt x="147834" y="0"/>
                  <a:pt x="330196" y="0"/>
                </a:cubicBezTo>
                <a:close/>
              </a:path>
            </a:pathLst>
          </a:custGeom>
          <a:gradFill flip="none" rotWithShape="1">
            <a:gsLst>
              <a:gs pos="0">
                <a:srgbClr val="A2E72E">
                  <a:alpha val="84000"/>
                </a:srgbClr>
              </a:gs>
              <a:gs pos="100000">
                <a:srgbClr val="86BC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6A7C4-D736-C04D-B468-566F60DB4360}"/>
              </a:ext>
            </a:extLst>
          </p:cNvPr>
          <p:cNvSpPr txBox="1"/>
          <p:nvPr/>
        </p:nvSpPr>
        <p:spPr>
          <a:xfrm>
            <a:off x="6891549" y="1948960"/>
            <a:ext cx="292414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Assignment - NSE Alliance – I &amp; CPM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256E26-6D99-9C48-9294-087B870E6362}"/>
              </a:ext>
            </a:extLst>
          </p:cNvPr>
          <p:cNvCxnSpPr>
            <a:cxnSpLocks/>
          </p:cNvCxnSpPr>
          <p:nvPr/>
        </p:nvCxnSpPr>
        <p:spPr>
          <a:xfrm flipH="1">
            <a:off x="3791415" y="4232473"/>
            <a:ext cx="8400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1BD040C-FD16-C542-8D50-26395D4EB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44" y="4707723"/>
            <a:ext cx="1819354" cy="3449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CCABB1-C14F-C04E-BB1E-B35C97C41183}"/>
              </a:ext>
            </a:extLst>
          </p:cNvPr>
          <p:cNvSpPr txBox="1"/>
          <p:nvPr/>
        </p:nvSpPr>
        <p:spPr>
          <a:xfrm>
            <a:off x="1441103" y="4109362"/>
            <a:ext cx="1868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Harsh </a:t>
            </a:r>
            <a:r>
              <a:rPr lang="en-US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Wardhan</a:t>
            </a: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 Singh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E5F2BA-8925-734F-A0E5-53285E0F63EE}"/>
              </a:ext>
            </a:extLst>
          </p:cNvPr>
          <p:cNvGrpSpPr/>
          <p:nvPr/>
        </p:nvGrpSpPr>
        <p:grpSpPr>
          <a:xfrm>
            <a:off x="1692739" y="2002629"/>
            <a:ext cx="1117368" cy="1492017"/>
            <a:chOff x="7764463" y="723900"/>
            <a:chExt cx="269875" cy="360363"/>
          </a:xfrm>
          <a:solidFill>
            <a:schemeClr val="bg1"/>
          </a:solidFill>
        </p:grpSpPr>
        <p:sp>
          <p:nvSpPr>
            <p:cNvPr id="23" name="Freeform 1542">
              <a:extLst>
                <a:ext uri="{FF2B5EF4-FFF2-40B4-BE49-F238E27FC236}">
                  <a16:creationId xmlns:a16="http://schemas.microsoft.com/office/drawing/2014/main" id="{287EBA95-BB27-AB4A-A969-FF01FD002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025" y="798513"/>
              <a:ext cx="68263" cy="117475"/>
            </a:xfrm>
            <a:custGeom>
              <a:avLst/>
              <a:gdLst>
                <a:gd name="T0" fmla="*/ 9 w 18"/>
                <a:gd name="T1" fmla="*/ 31 h 31"/>
                <a:gd name="T2" fmla="*/ 0 w 18"/>
                <a:gd name="T3" fmla="*/ 23 h 31"/>
                <a:gd name="T4" fmla="*/ 2 w 18"/>
                <a:gd name="T5" fmla="*/ 21 h 31"/>
                <a:gd name="T6" fmla="*/ 4 w 18"/>
                <a:gd name="T7" fmla="*/ 23 h 31"/>
                <a:gd name="T8" fmla="*/ 9 w 18"/>
                <a:gd name="T9" fmla="*/ 27 h 31"/>
                <a:gd name="T10" fmla="*/ 14 w 18"/>
                <a:gd name="T11" fmla="*/ 23 h 31"/>
                <a:gd name="T12" fmla="*/ 9 w 18"/>
                <a:gd name="T13" fmla="*/ 18 h 31"/>
                <a:gd name="T14" fmla="*/ 0 w 18"/>
                <a:gd name="T15" fmla="*/ 9 h 31"/>
                <a:gd name="T16" fmla="*/ 9 w 18"/>
                <a:gd name="T17" fmla="*/ 0 h 31"/>
                <a:gd name="T18" fmla="*/ 18 w 18"/>
                <a:gd name="T19" fmla="*/ 9 h 31"/>
                <a:gd name="T20" fmla="*/ 16 w 18"/>
                <a:gd name="T21" fmla="*/ 11 h 31"/>
                <a:gd name="T22" fmla="*/ 14 w 18"/>
                <a:gd name="T23" fmla="*/ 9 h 31"/>
                <a:gd name="T24" fmla="*/ 9 w 18"/>
                <a:gd name="T25" fmla="*/ 4 h 31"/>
                <a:gd name="T26" fmla="*/ 4 w 18"/>
                <a:gd name="T27" fmla="*/ 9 h 31"/>
                <a:gd name="T28" fmla="*/ 9 w 18"/>
                <a:gd name="T29" fmla="*/ 14 h 31"/>
                <a:gd name="T30" fmla="*/ 18 w 18"/>
                <a:gd name="T31" fmla="*/ 23 h 31"/>
                <a:gd name="T32" fmla="*/ 9 w 18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" h="31">
                  <a:moveTo>
                    <a:pt x="9" y="31"/>
                  </a:moveTo>
                  <a:cubicBezTo>
                    <a:pt x="4" y="31"/>
                    <a:pt x="0" y="28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3" y="21"/>
                    <a:pt x="4" y="22"/>
                    <a:pt x="4" y="23"/>
                  </a:cubicBezTo>
                  <a:cubicBezTo>
                    <a:pt x="4" y="25"/>
                    <a:pt x="6" y="27"/>
                    <a:pt x="9" y="27"/>
                  </a:cubicBezTo>
                  <a:cubicBezTo>
                    <a:pt x="12" y="27"/>
                    <a:pt x="14" y="25"/>
                    <a:pt x="14" y="23"/>
                  </a:cubicBezTo>
                  <a:cubicBezTo>
                    <a:pt x="14" y="20"/>
                    <a:pt x="12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0"/>
                    <a:pt x="17" y="11"/>
                    <a:pt x="16" y="11"/>
                  </a:cubicBezTo>
                  <a:cubicBezTo>
                    <a:pt x="15" y="11"/>
                    <a:pt x="14" y="10"/>
                    <a:pt x="14" y="9"/>
                  </a:cubicBezTo>
                  <a:cubicBezTo>
                    <a:pt x="14" y="7"/>
                    <a:pt x="12" y="4"/>
                    <a:pt x="9" y="4"/>
                  </a:cubicBezTo>
                  <a:cubicBezTo>
                    <a:pt x="6" y="4"/>
                    <a:pt x="4" y="7"/>
                    <a:pt x="4" y="9"/>
                  </a:cubicBezTo>
                  <a:cubicBezTo>
                    <a:pt x="4" y="12"/>
                    <a:pt x="6" y="14"/>
                    <a:pt x="9" y="14"/>
                  </a:cubicBezTo>
                  <a:cubicBezTo>
                    <a:pt x="14" y="14"/>
                    <a:pt x="18" y="18"/>
                    <a:pt x="18" y="23"/>
                  </a:cubicBezTo>
                  <a:cubicBezTo>
                    <a:pt x="18" y="28"/>
                    <a:pt x="14" y="31"/>
                    <a:pt x="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Freeform 1543">
              <a:extLst>
                <a:ext uri="{FF2B5EF4-FFF2-40B4-BE49-F238E27FC236}">
                  <a16:creationId xmlns:a16="http://schemas.microsoft.com/office/drawing/2014/main" id="{3870CE23-1310-8C4E-A488-813A9F240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900113"/>
              <a:ext cx="14288" cy="34925"/>
            </a:xfrm>
            <a:custGeom>
              <a:avLst/>
              <a:gdLst>
                <a:gd name="T0" fmla="*/ 2 w 4"/>
                <a:gd name="T1" fmla="*/ 9 h 9"/>
                <a:gd name="T2" fmla="*/ 0 w 4"/>
                <a:gd name="T3" fmla="*/ 7 h 9"/>
                <a:gd name="T4" fmla="*/ 0 w 4"/>
                <a:gd name="T5" fmla="*/ 2 h 9"/>
                <a:gd name="T6" fmla="*/ 2 w 4"/>
                <a:gd name="T7" fmla="*/ 0 h 9"/>
                <a:gd name="T8" fmla="*/ 4 w 4"/>
                <a:gd name="T9" fmla="*/ 2 h 9"/>
                <a:gd name="T10" fmla="*/ 4 w 4"/>
                <a:gd name="T11" fmla="*/ 7 h 9"/>
                <a:gd name="T12" fmla="*/ 2 w 4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8"/>
                    <a:pt x="3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544">
              <a:extLst>
                <a:ext uri="{FF2B5EF4-FFF2-40B4-BE49-F238E27FC236}">
                  <a16:creationId xmlns:a16="http://schemas.microsoft.com/office/drawing/2014/main" id="{DF6CE066-361F-B34B-A4D6-8207F0E1E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7013" y="784225"/>
              <a:ext cx="14288" cy="30163"/>
            </a:xfrm>
            <a:custGeom>
              <a:avLst/>
              <a:gdLst>
                <a:gd name="T0" fmla="*/ 2 w 4"/>
                <a:gd name="T1" fmla="*/ 8 h 8"/>
                <a:gd name="T2" fmla="*/ 0 w 4"/>
                <a:gd name="T3" fmla="*/ 6 h 8"/>
                <a:gd name="T4" fmla="*/ 0 w 4"/>
                <a:gd name="T5" fmla="*/ 2 h 8"/>
                <a:gd name="T6" fmla="*/ 2 w 4"/>
                <a:gd name="T7" fmla="*/ 0 h 8"/>
                <a:gd name="T8" fmla="*/ 4 w 4"/>
                <a:gd name="T9" fmla="*/ 2 h 8"/>
                <a:gd name="T10" fmla="*/ 4 w 4"/>
                <a:gd name="T11" fmla="*/ 6 h 8"/>
                <a:gd name="T12" fmla="*/ 2 w 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1" y="8"/>
                    <a:pt x="0" y="8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3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1545">
              <a:extLst>
                <a:ext uri="{FF2B5EF4-FFF2-40B4-BE49-F238E27FC236}">
                  <a16:creationId xmlns:a16="http://schemas.microsoft.com/office/drawing/2014/main" id="{ED1F78B8-CBCF-F941-B172-1F20FC0C6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4463" y="723900"/>
              <a:ext cx="269875" cy="360363"/>
            </a:xfrm>
            <a:custGeom>
              <a:avLst/>
              <a:gdLst>
                <a:gd name="T0" fmla="*/ 70 w 72"/>
                <a:gd name="T1" fmla="*/ 96 h 96"/>
                <a:gd name="T2" fmla="*/ 2 w 72"/>
                <a:gd name="T3" fmla="*/ 96 h 96"/>
                <a:gd name="T4" fmla="*/ 0 w 72"/>
                <a:gd name="T5" fmla="*/ 94 h 96"/>
                <a:gd name="T6" fmla="*/ 0 w 72"/>
                <a:gd name="T7" fmla="*/ 2 h 96"/>
                <a:gd name="T8" fmla="*/ 2 w 72"/>
                <a:gd name="T9" fmla="*/ 0 h 96"/>
                <a:gd name="T10" fmla="*/ 46 w 72"/>
                <a:gd name="T11" fmla="*/ 0 h 96"/>
                <a:gd name="T12" fmla="*/ 47 w 72"/>
                <a:gd name="T13" fmla="*/ 1 h 96"/>
                <a:gd name="T14" fmla="*/ 71 w 72"/>
                <a:gd name="T15" fmla="*/ 25 h 96"/>
                <a:gd name="T16" fmla="*/ 72 w 72"/>
                <a:gd name="T17" fmla="*/ 26 h 96"/>
                <a:gd name="T18" fmla="*/ 72 w 72"/>
                <a:gd name="T19" fmla="*/ 94 h 96"/>
                <a:gd name="T20" fmla="*/ 70 w 72"/>
                <a:gd name="T21" fmla="*/ 96 h 96"/>
                <a:gd name="T22" fmla="*/ 4 w 72"/>
                <a:gd name="T23" fmla="*/ 92 h 96"/>
                <a:gd name="T24" fmla="*/ 68 w 72"/>
                <a:gd name="T25" fmla="*/ 92 h 96"/>
                <a:gd name="T26" fmla="*/ 68 w 72"/>
                <a:gd name="T27" fmla="*/ 27 h 96"/>
                <a:gd name="T28" fmla="*/ 45 w 72"/>
                <a:gd name="T29" fmla="*/ 4 h 96"/>
                <a:gd name="T30" fmla="*/ 4 w 72"/>
                <a:gd name="T31" fmla="*/ 4 h 96"/>
                <a:gd name="T32" fmla="*/ 4 w 72"/>
                <a:gd name="T33" fmla="*/ 9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96">
                  <a:moveTo>
                    <a:pt x="70" y="96"/>
                  </a:moveTo>
                  <a:cubicBezTo>
                    <a:pt x="2" y="96"/>
                    <a:pt x="2" y="96"/>
                    <a:pt x="2" y="96"/>
                  </a:cubicBezTo>
                  <a:cubicBezTo>
                    <a:pt x="1" y="96"/>
                    <a:pt x="0" y="95"/>
                    <a:pt x="0" y="9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1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2" y="25"/>
                    <a:pt x="72" y="25"/>
                    <a:pt x="72" y="26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5"/>
                    <a:pt x="71" y="96"/>
                    <a:pt x="70" y="96"/>
                  </a:cubicBezTo>
                  <a:close/>
                  <a:moveTo>
                    <a:pt x="4" y="92"/>
                  </a:moveTo>
                  <a:cubicBezTo>
                    <a:pt x="68" y="92"/>
                    <a:pt x="68" y="92"/>
                    <a:pt x="68" y="92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1546">
              <a:extLst>
                <a:ext uri="{FF2B5EF4-FFF2-40B4-BE49-F238E27FC236}">
                  <a16:creationId xmlns:a16="http://schemas.microsoft.com/office/drawing/2014/main" id="{398DAD96-9058-FD4A-9C6F-BC2A11AB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723900"/>
              <a:ext cx="104775" cy="104775"/>
            </a:xfrm>
            <a:custGeom>
              <a:avLst/>
              <a:gdLst>
                <a:gd name="T0" fmla="*/ 26 w 28"/>
                <a:gd name="T1" fmla="*/ 28 h 28"/>
                <a:gd name="T2" fmla="*/ 2 w 28"/>
                <a:gd name="T3" fmla="*/ 28 h 28"/>
                <a:gd name="T4" fmla="*/ 0 w 28"/>
                <a:gd name="T5" fmla="*/ 26 h 28"/>
                <a:gd name="T6" fmla="*/ 0 w 28"/>
                <a:gd name="T7" fmla="*/ 2 h 28"/>
                <a:gd name="T8" fmla="*/ 2 w 28"/>
                <a:gd name="T9" fmla="*/ 0 h 28"/>
                <a:gd name="T10" fmla="*/ 4 w 28"/>
                <a:gd name="T11" fmla="*/ 2 h 28"/>
                <a:gd name="T12" fmla="*/ 4 w 28"/>
                <a:gd name="T13" fmla="*/ 24 h 28"/>
                <a:gd name="T14" fmla="*/ 26 w 28"/>
                <a:gd name="T15" fmla="*/ 24 h 28"/>
                <a:gd name="T16" fmla="*/ 28 w 28"/>
                <a:gd name="T17" fmla="*/ 26 h 28"/>
                <a:gd name="T18" fmla="*/ 26 w 28"/>
                <a:gd name="T1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26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0" y="27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4"/>
                    <a:pt x="28" y="25"/>
                    <a:pt x="28" y="26"/>
                  </a:cubicBezTo>
                  <a:cubicBezTo>
                    <a:pt x="28" y="27"/>
                    <a:pt x="27" y="28"/>
                    <a:pt x="2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1547">
              <a:extLst>
                <a:ext uri="{FF2B5EF4-FFF2-40B4-BE49-F238E27FC236}">
                  <a16:creationId xmlns:a16="http://schemas.microsoft.com/office/drawing/2014/main" id="{81275A0E-D9FC-7A4D-BEBC-9AC43E133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65200"/>
              <a:ext cx="180975" cy="14288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1548">
              <a:extLst>
                <a:ext uri="{FF2B5EF4-FFF2-40B4-BE49-F238E27FC236}">
                  <a16:creationId xmlns:a16="http://schemas.microsoft.com/office/drawing/2014/main" id="{00924BC3-8374-ED4B-B4CA-265D4014D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9400" y="935038"/>
              <a:ext cx="90488" cy="14288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1550">
              <a:extLst>
                <a:ext uri="{FF2B5EF4-FFF2-40B4-BE49-F238E27FC236}">
                  <a16:creationId xmlns:a16="http://schemas.microsoft.com/office/drawing/2014/main" id="{5D0360F5-4F3B-F34F-8602-6E030577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904875"/>
              <a:ext cx="60325" cy="14288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1551">
              <a:extLst>
                <a:ext uri="{FF2B5EF4-FFF2-40B4-BE49-F238E27FC236}">
                  <a16:creationId xmlns:a16="http://schemas.microsoft.com/office/drawing/2014/main" id="{4F36EFBE-ECE8-A34E-89E7-0AF504D17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9563" y="874713"/>
              <a:ext cx="60325" cy="14288"/>
            </a:xfrm>
            <a:custGeom>
              <a:avLst/>
              <a:gdLst>
                <a:gd name="T0" fmla="*/ 14 w 16"/>
                <a:gd name="T1" fmla="*/ 4 h 4"/>
                <a:gd name="T2" fmla="*/ 2 w 16"/>
                <a:gd name="T3" fmla="*/ 4 h 4"/>
                <a:gd name="T4" fmla="*/ 0 w 16"/>
                <a:gd name="T5" fmla="*/ 2 h 4"/>
                <a:gd name="T6" fmla="*/ 2 w 16"/>
                <a:gd name="T7" fmla="*/ 0 h 4"/>
                <a:gd name="T8" fmla="*/ 14 w 16"/>
                <a:gd name="T9" fmla="*/ 0 h 4"/>
                <a:gd name="T10" fmla="*/ 16 w 16"/>
                <a:gd name="T11" fmla="*/ 2 h 4"/>
                <a:gd name="T12" fmla="*/ 14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552">
              <a:extLst>
                <a:ext uri="{FF2B5EF4-FFF2-40B4-BE49-F238E27FC236}">
                  <a16:creationId xmlns:a16="http://schemas.microsoft.com/office/drawing/2014/main" id="{FFB7CECD-7209-5F47-898D-88C991D95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993775"/>
              <a:ext cx="180975" cy="1587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553">
              <a:extLst>
                <a:ext uri="{FF2B5EF4-FFF2-40B4-BE49-F238E27FC236}">
                  <a16:creationId xmlns:a16="http://schemas.microsoft.com/office/drawing/2014/main" id="{AAD7271B-F8DA-F544-A9DA-F87F37E5F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13" y="1023938"/>
              <a:ext cx="180975" cy="1587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881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F198-C41A-5443-9494-244844FD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Geographic Insights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9272D31-448D-1C4B-B5F7-2BCC705F869D}"/>
              </a:ext>
            </a:extLst>
          </p:cNvPr>
          <p:cNvGrpSpPr/>
          <p:nvPr/>
        </p:nvGrpSpPr>
        <p:grpSpPr>
          <a:xfrm>
            <a:off x="8451610" y="2101331"/>
            <a:ext cx="3115624" cy="889000"/>
            <a:chOff x="4202633" y="1877895"/>
            <a:chExt cx="3452982" cy="889000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72677B58-8291-894B-9CD6-3D5B5D2DCB1A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1133F85-20C9-BF47-96B0-25AF97E887EB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06B080B-4E25-DF4C-BD51-DB3CB29CE981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26">
                <a:extLst>
                  <a:ext uri="{FF2B5EF4-FFF2-40B4-BE49-F238E27FC236}">
                    <a16:creationId xmlns:a16="http://schemas.microsoft.com/office/drawing/2014/main" id="{637780C1-18DE-674E-9B98-1714A9DA2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F62E19B-EAB8-FD45-AA04-8BCB959666A4}"/>
                </a:ext>
              </a:extLst>
            </p:cNvPr>
            <p:cNvSpPr/>
            <p:nvPr/>
          </p:nvSpPr>
          <p:spPr>
            <a:xfrm>
              <a:off x="4656173" y="1945391"/>
              <a:ext cx="2464235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The United States leads both as an acquirer and target nation, accounting for the highest volume of M&amp;A activity.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73D06C-206C-CD4F-B324-942043E9E097}"/>
              </a:ext>
            </a:extLst>
          </p:cNvPr>
          <p:cNvGrpSpPr/>
          <p:nvPr/>
        </p:nvGrpSpPr>
        <p:grpSpPr>
          <a:xfrm>
            <a:off x="8451610" y="3220713"/>
            <a:ext cx="3115624" cy="889000"/>
            <a:chOff x="4202633" y="1877895"/>
            <a:chExt cx="3452982" cy="889000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88939BA9-BD28-C445-B589-1D8010079C07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D918CFF-0A73-C14A-A286-A3A9BDE0ED43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461FA4A-8C9B-EE44-9A0B-8473516A93FA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Freeform 26">
                <a:extLst>
                  <a:ext uri="{FF2B5EF4-FFF2-40B4-BE49-F238E27FC236}">
                    <a16:creationId xmlns:a16="http://schemas.microsoft.com/office/drawing/2014/main" id="{86B07A13-8CDC-544F-8E06-CCDE5C235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434E7F-A847-3148-8ADB-A313A8306D43}"/>
                </a:ext>
              </a:extLst>
            </p:cNvPr>
            <p:cNvSpPr/>
            <p:nvPr/>
          </p:nvSpPr>
          <p:spPr>
            <a:xfrm>
              <a:off x="4656173" y="2021880"/>
              <a:ext cx="2464235" cy="553998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China (Mainland), Japan, and the United Kingdom follow as the next most active acquirers.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A43B289-89C2-DD40-A288-7D48A7B909B3}"/>
              </a:ext>
            </a:extLst>
          </p:cNvPr>
          <p:cNvGrpSpPr/>
          <p:nvPr/>
        </p:nvGrpSpPr>
        <p:grpSpPr>
          <a:xfrm>
            <a:off x="8451610" y="4292541"/>
            <a:ext cx="3115624" cy="889000"/>
            <a:chOff x="4202633" y="1877895"/>
            <a:chExt cx="3452982" cy="889000"/>
          </a:xfrm>
        </p:grpSpPr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6BEDBF89-B905-8C46-8463-19042FC9D1F3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189C26C-8BEC-6847-866B-CCE55EBE7282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74165CA-2CDC-C84B-B757-F17D3D6BC3A2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57BDF903-7EFB-EF4C-8E29-CC2370566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4F67042-8ADB-5549-A019-95B7BA2E63F8}"/>
                </a:ext>
              </a:extLst>
            </p:cNvPr>
            <p:cNvSpPr/>
            <p:nvPr/>
          </p:nvSpPr>
          <p:spPr>
            <a:xfrm>
              <a:off x="4656172" y="1942250"/>
              <a:ext cx="2811435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As target nations, China, the UK, Japan, and Canada also feature prominently, indicating strong bilateral deal flows among major economies.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0E6AF-5533-3C66-9D51-95EF63746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" y="1295400"/>
            <a:ext cx="8425350" cy="474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CFE8-0A26-4EFF-A6FB-92ECE7A73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381B-9359-8CB4-D415-2E4FDCB0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Industry Insights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8CAC7A-8E56-6569-55FC-9C0B0977CD88}"/>
              </a:ext>
            </a:extLst>
          </p:cNvPr>
          <p:cNvGrpSpPr/>
          <p:nvPr/>
        </p:nvGrpSpPr>
        <p:grpSpPr>
          <a:xfrm>
            <a:off x="8449238" y="2243262"/>
            <a:ext cx="3284671" cy="1159266"/>
            <a:chOff x="4202632" y="1877895"/>
            <a:chExt cx="3452983" cy="889000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DCC87694-03C5-4627-2866-7E4CD815FB3D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36067A8-5DFF-A767-8DF0-F6FC5794FEF3}"/>
                </a:ext>
              </a:extLst>
            </p:cNvPr>
            <p:cNvGrpSpPr/>
            <p:nvPr/>
          </p:nvGrpSpPr>
          <p:grpSpPr>
            <a:xfrm>
              <a:off x="4202632" y="2141606"/>
              <a:ext cx="361578" cy="361578"/>
              <a:chOff x="533399" y="3133272"/>
              <a:chExt cx="361950" cy="36195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AB5E9AD-539A-4033-1DD5-130397357E67}"/>
                  </a:ext>
                </a:extLst>
              </p:cNvPr>
              <p:cNvSpPr/>
              <p:nvPr/>
            </p:nvSpPr>
            <p:spPr>
              <a:xfrm>
                <a:off x="533399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26">
                <a:extLst>
                  <a:ext uri="{FF2B5EF4-FFF2-40B4-BE49-F238E27FC236}">
                    <a16:creationId xmlns:a16="http://schemas.microsoft.com/office/drawing/2014/main" id="{CE17391B-EB0D-BE08-5B0E-D5EAE6606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B2EC639-AF13-B958-8185-3EB50CF796ED}"/>
                </a:ext>
              </a:extLst>
            </p:cNvPr>
            <p:cNvSpPr/>
            <p:nvPr/>
          </p:nvSpPr>
          <p:spPr>
            <a:xfrm>
              <a:off x="4656173" y="1889881"/>
              <a:ext cx="2464235" cy="84968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The most active sectors for acquisition include: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TMT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E&amp;R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CB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" panose="020B0502040204020203" pitchFamily="34" charset="0"/>
                </a:rPr>
                <a:t>FSI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33ACC86-F6AE-989A-2868-F313A1303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" y="1466526"/>
            <a:ext cx="8445096" cy="4878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6663EC4-7FE9-A88C-11FA-8663A3103A33}"/>
              </a:ext>
            </a:extLst>
          </p:cNvPr>
          <p:cNvGrpSpPr/>
          <p:nvPr/>
        </p:nvGrpSpPr>
        <p:grpSpPr>
          <a:xfrm>
            <a:off x="8451609" y="3561784"/>
            <a:ext cx="3284672" cy="889000"/>
            <a:chOff x="4202633" y="1978513"/>
            <a:chExt cx="3452983" cy="889000"/>
          </a:xfrm>
        </p:grpSpPr>
        <p:sp>
          <p:nvSpPr>
            <p:cNvPr id="6" name="Rounded Rectangle 125">
              <a:extLst>
                <a:ext uri="{FF2B5EF4-FFF2-40B4-BE49-F238E27FC236}">
                  <a16:creationId xmlns:a16="http://schemas.microsoft.com/office/drawing/2014/main" id="{70F74499-171B-99A1-8EE0-D17C2AEE2D12}"/>
                </a:ext>
              </a:extLst>
            </p:cNvPr>
            <p:cNvSpPr/>
            <p:nvPr/>
          </p:nvSpPr>
          <p:spPr>
            <a:xfrm>
              <a:off x="4383423" y="1978513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72062F-C17B-F61E-D511-1C809479BEB5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42DB101-E75E-F7C1-B968-928DD6266DD7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4409B454-6E1D-5E5E-0123-CC424631E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B83918-0098-A2B2-5BF4-3164964229E7}"/>
                </a:ext>
              </a:extLst>
            </p:cNvPr>
            <p:cNvSpPr/>
            <p:nvPr/>
          </p:nvSpPr>
          <p:spPr>
            <a:xfrm>
              <a:off x="4656173" y="2206546"/>
              <a:ext cx="2464235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EA40DDD-6070-193C-6045-F7565D482683}"/>
              </a:ext>
            </a:extLst>
          </p:cNvPr>
          <p:cNvSpPr txBox="1"/>
          <p:nvPr/>
        </p:nvSpPr>
        <p:spPr>
          <a:xfrm>
            <a:off x="8756718" y="3558984"/>
            <a:ext cx="2977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Total Deal Value increased by 14.67%, indicating stronger capital deployment and a possible shift toward higher-value transactions.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CFD891-D98A-BDD0-7E5E-CF7541D63225}"/>
              </a:ext>
            </a:extLst>
          </p:cNvPr>
          <p:cNvGrpSpPr/>
          <p:nvPr/>
        </p:nvGrpSpPr>
        <p:grpSpPr>
          <a:xfrm>
            <a:off x="8451609" y="4565640"/>
            <a:ext cx="3284672" cy="1124946"/>
            <a:chOff x="8451609" y="4565640"/>
            <a:chExt cx="3284672" cy="1124946"/>
          </a:xfrm>
        </p:grpSpPr>
        <p:sp>
          <p:nvSpPr>
            <p:cNvPr id="21" name="Rounded Rectangle 125">
              <a:extLst>
                <a:ext uri="{FF2B5EF4-FFF2-40B4-BE49-F238E27FC236}">
                  <a16:creationId xmlns:a16="http://schemas.microsoft.com/office/drawing/2014/main" id="{B9E45C10-E390-4CB8-38AE-1AD759FFFC8C}"/>
                </a:ext>
              </a:extLst>
            </p:cNvPr>
            <p:cNvSpPr/>
            <p:nvPr/>
          </p:nvSpPr>
          <p:spPr>
            <a:xfrm>
              <a:off x="8623587" y="4565640"/>
              <a:ext cx="3112694" cy="1124946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1EDF0E-BD33-167F-C174-3750449D4C7B}"/>
                </a:ext>
              </a:extLst>
            </p:cNvPr>
            <p:cNvGrpSpPr/>
            <p:nvPr/>
          </p:nvGrpSpPr>
          <p:grpSpPr>
            <a:xfrm>
              <a:off x="8451609" y="4861034"/>
              <a:ext cx="343953" cy="457543"/>
              <a:chOff x="533400" y="3203689"/>
              <a:chExt cx="361950" cy="36195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D6EBF0-528A-0BAD-235E-A62FDA65E479}"/>
                  </a:ext>
                </a:extLst>
              </p:cNvPr>
              <p:cNvSpPr/>
              <p:nvPr/>
            </p:nvSpPr>
            <p:spPr>
              <a:xfrm>
                <a:off x="533400" y="3203689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FE8E4D2B-8895-DFA4-09C8-D63C59409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68" y="3290705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50E786-7CCB-E361-9304-31B64F857246}"/>
                </a:ext>
              </a:extLst>
            </p:cNvPr>
            <p:cNvSpPr/>
            <p:nvPr/>
          </p:nvSpPr>
          <p:spPr>
            <a:xfrm>
              <a:off x="8883042" y="4854194"/>
              <a:ext cx="2344119" cy="2336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3B9A62-20CB-542F-3137-41BE3C429E3F}"/>
              </a:ext>
            </a:extLst>
          </p:cNvPr>
          <p:cNvSpPr txBox="1"/>
          <p:nvPr/>
        </p:nvSpPr>
        <p:spPr>
          <a:xfrm>
            <a:off x="8701210" y="4628452"/>
            <a:ext cx="3136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Despite this growth in value, the total number of deals declined by 12.47%, suggesting a more selective M&amp;A environment where fewer, but larger or more strategic, deals are being executed.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5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1CBE-2480-E089-15A0-2CFF1AF4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5881-140F-EBB1-37B3-198D0B45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 Size Distribution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0956464-EF0E-38E8-D816-3375F69AD1AC}"/>
              </a:ext>
            </a:extLst>
          </p:cNvPr>
          <p:cNvGrpSpPr/>
          <p:nvPr/>
        </p:nvGrpSpPr>
        <p:grpSpPr>
          <a:xfrm>
            <a:off x="8446866" y="2511615"/>
            <a:ext cx="3284671" cy="830997"/>
            <a:chOff x="4202632" y="1877895"/>
            <a:chExt cx="3452983" cy="889000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E41582C-AB73-0D96-A9FE-28338CADA82A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5317C92-08D3-375B-8F0C-C9FD4F489F32}"/>
                </a:ext>
              </a:extLst>
            </p:cNvPr>
            <p:cNvGrpSpPr/>
            <p:nvPr/>
          </p:nvGrpSpPr>
          <p:grpSpPr>
            <a:xfrm>
              <a:off x="4202632" y="2141606"/>
              <a:ext cx="361578" cy="361578"/>
              <a:chOff x="533399" y="3133272"/>
              <a:chExt cx="361950" cy="36195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676BF8A-24AD-B516-424B-3BC6BF9A130A}"/>
                  </a:ext>
                </a:extLst>
              </p:cNvPr>
              <p:cNvSpPr/>
              <p:nvPr/>
            </p:nvSpPr>
            <p:spPr>
              <a:xfrm>
                <a:off x="533399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26">
                <a:extLst>
                  <a:ext uri="{FF2B5EF4-FFF2-40B4-BE49-F238E27FC236}">
                    <a16:creationId xmlns:a16="http://schemas.microsoft.com/office/drawing/2014/main" id="{EE290217-4427-4172-0075-FBA4B2F1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F8DDB53-E994-E5F2-76D8-974F1C396BF7}"/>
                </a:ext>
              </a:extLst>
            </p:cNvPr>
            <p:cNvSpPr/>
            <p:nvPr/>
          </p:nvSpPr>
          <p:spPr>
            <a:xfrm>
              <a:off x="4656173" y="2243916"/>
              <a:ext cx="2464235" cy="14161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0C720C4-1AB5-C7E8-8A68-52BBD766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" y="1466526"/>
            <a:ext cx="8445096" cy="4878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0792873-C778-2DA6-B941-3A648C60B1FF}"/>
              </a:ext>
            </a:extLst>
          </p:cNvPr>
          <p:cNvGrpSpPr/>
          <p:nvPr/>
        </p:nvGrpSpPr>
        <p:grpSpPr>
          <a:xfrm>
            <a:off x="8451609" y="3561784"/>
            <a:ext cx="3284672" cy="889000"/>
            <a:chOff x="4202633" y="1978513"/>
            <a:chExt cx="3452983" cy="889000"/>
          </a:xfrm>
        </p:grpSpPr>
        <p:sp>
          <p:nvSpPr>
            <p:cNvPr id="6" name="Rounded Rectangle 125">
              <a:extLst>
                <a:ext uri="{FF2B5EF4-FFF2-40B4-BE49-F238E27FC236}">
                  <a16:creationId xmlns:a16="http://schemas.microsoft.com/office/drawing/2014/main" id="{740ECDB3-D2FF-D7E9-9D70-B62982D004EB}"/>
                </a:ext>
              </a:extLst>
            </p:cNvPr>
            <p:cNvSpPr/>
            <p:nvPr/>
          </p:nvSpPr>
          <p:spPr>
            <a:xfrm>
              <a:off x="4383423" y="1978513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18E9FC-EE8B-C349-BD81-79DAD4FF0E4E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C044C14-25EB-AA67-5E0C-44596BDB7094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CBB1C33F-6DDD-819C-D0AD-1BDBF5676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CDEF48-46B5-03F2-5C52-EE3C0A5F7FE5}"/>
                </a:ext>
              </a:extLst>
            </p:cNvPr>
            <p:cNvSpPr/>
            <p:nvPr/>
          </p:nvSpPr>
          <p:spPr>
            <a:xfrm>
              <a:off x="4656173" y="2206546"/>
              <a:ext cx="2464235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55ACEC2-D03F-FCA3-CC26-DF020C6B66EE}"/>
              </a:ext>
            </a:extLst>
          </p:cNvPr>
          <p:cNvSpPr txBox="1"/>
          <p:nvPr/>
        </p:nvSpPr>
        <p:spPr>
          <a:xfrm>
            <a:off x="8756718" y="3558984"/>
            <a:ext cx="2977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Only a small fraction of deals were classified as mid-sized or large, with just 52 mega-deals (&gt; $10 billion) recorded across the two years..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F801DC-46B7-4664-25AB-43A9E359E9D5}"/>
              </a:ext>
            </a:extLst>
          </p:cNvPr>
          <p:cNvGrpSpPr/>
          <p:nvPr/>
        </p:nvGrpSpPr>
        <p:grpSpPr>
          <a:xfrm>
            <a:off x="8451609" y="4565640"/>
            <a:ext cx="3284672" cy="1124946"/>
            <a:chOff x="8451609" y="4565640"/>
            <a:chExt cx="3284672" cy="1124946"/>
          </a:xfrm>
        </p:grpSpPr>
        <p:sp>
          <p:nvSpPr>
            <p:cNvPr id="21" name="Rounded Rectangle 125">
              <a:extLst>
                <a:ext uri="{FF2B5EF4-FFF2-40B4-BE49-F238E27FC236}">
                  <a16:creationId xmlns:a16="http://schemas.microsoft.com/office/drawing/2014/main" id="{5B0395E9-AC73-6C59-7B25-FFCCD76353C3}"/>
                </a:ext>
              </a:extLst>
            </p:cNvPr>
            <p:cNvSpPr/>
            <p:nvPr/>
          </p:nvSpPr>
          <p:spPr>
            <a:xfrm>
              <a:off x="8623587" y="4565640"/>
              <a:ext cx="3112694" cy="1124946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6218131-2C9A-55D6-C74B-B94209FA674C}"/>
                </a:ext>
              </a:extLst>
            </p:cNvPr>
            <p:cNvGrpSpPr/>
            <p:nvPr/>
          </p:nvGrpSpPr>
          <p:grpSpPr>
            <a:xfrm>
              <a:off x="8451609" y="4861034"/>
              <a:ext cx="343953" cy="457543"/>
              <a:chOff x="533400" y="3203689"/>
              <a:chExt cx="361950" cy="36195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4DEC404-0BBB-2EAA-DA6D-D5312EBADBB6}"/>
                  </a:ext>
                </a:extLst>
              </p:cNvPr>
              <p:cNvSpPr/>
              <p:nvPr/>
            </p:nvSpPr>
            <p:spPr>
              <a:xfrm>
                <a:off x="533400" y="3203689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09DEA712-232D-4511-99B0-08AC73D3B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468" y="3290705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629192-206A-DE4B-8861-ACE4EB259CB6}"/>
                </a:ext>
              </a:extLst>
            </p:cNvPr>
            <p:cNvSpPr/>
            <p:nvPr/>
          </p:nvSpPr>
          <p:spPr>
            <a:xfrm>
              <a:off x="8883042" y="4854194"/>
              <a:ext cx="2344119" cy="2336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347701E-55F4-AF93-1945-D002D625277D}"/>
              </a:ext>
            </a:extLst>
          </p:cNvPr>
          <p:cNvSpPr txBox="1"/>
          <p:nvPr/>
        </p:nvSpPr>
        <p:spPr>
          <a:xfrm>
            <a:off x="8701210" y="4628452"/>
            <a:ext cx="3136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This indicates that the M&amp;A market remains fragmented, with a high volume of strategic or niche acquisitions rather than blockbuster transactions..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F0A3D2-6DCD-CAB9-EBD8-4E601070B441}"/>
              </a:ext>
            </a:extLst>
          </p:cNvPr>
          <p:cNvSpPr txBox="1"/>
          <p:nvPr/>
        </p:nvSpPr>
        <p:spPr>
          <a:xfrm>
            <a:off x="8798217" y="2645090"/>
            <a:ext cx="2925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A majority of deals were either small (&lt;$250 million) or had undisclosed values.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3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3283-1814-5F35-32DA-5693AADE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31C5-392D-5142-5B06-A7A5ECAB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Deal Volume Trends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1631B3-5E6E-1B7B-BBD8-565A3A1A1644}"/>
              </a:ext>
            </a:extLst>
          </p:cNvPr>
          <p:cNvGrpSpPr/>
          <p:nvPr/>
        </p:nvGrpSpPr>
        <p:grpSpPr>
          <a:xfrm>
            <a:off x="8446866" y="2511615"/>
            <a:ext cx="3284671" cy="830997"/>
            <a:chOff x="4202632" y="1877895"/>
            <a:chExt cx="3452983" cy="889000"/>
          </a:xfrm>
        </p:grpSpPr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A19F9A26-FDA0-A1C4-5C07-5E905C5F2BC6}"/>
                </a:ext>
              </a:extLst>
            </p:cNvPr>
            <p:cNvSpPr/>
            <p:nvPr/>
          </p:nvSpPr>
          <p:spPr>
            <a:xfrm>
              <a:off x="4383422" y="1877895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A641F15-232C-FEC1-AF04-C76711DCC6D3}"/>
                </a:ext>
              </a:extLst>
            </p:cNvPr>
            <p:cNvGrpSpPr/>
            <p:nvPr/>
          </p:nvGrpSpPr>
          <p:grpSpPr>
            <a:xfrm>
              <a:off x="4202632" y="2141606"/>
              <a:ext cx="361578" cy="361578"/>
              <a:chOff x="533399" y="3133272"/>
              <a:chExt cx="361950" cy="36195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7562D09-91CC-63A8-FFA2-C23D7953B2B0}"/>
                  </a:ext>
                </a:extLst>
              </p:cNvPr>
              <p:cNvSpPr/>
              <p:nvPr/>
            </p:nvSpPr>
            <p:spPr>
              <a:xfrm>
                <a:off x="533399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Freeform 26">
                <a:extLst>
                  <a:ext uri="{FF2B5EF4-FFF2-40B4-BE49-F238E27FC236}">
                    <a16:creationId xmlns:a16="http://schemas.microsoft.com/office/drawing/2014/main" id="{68D69F28-7DEA-EFE1-EEFD-54480CEFE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B173770-B252-02B5-6063-E86A6E9048E2}"/>
                </a:ext>
              </a:extLst>
            </p:cNvPr>
            <p:cNvSpPr/>
            <p:nvPr/>
          </p:nvSpPr>
          <p:spPr>
            <a:xfrm>
              <a:off x="4656173" y="2243916"/>
              <a:ext cx="2464235" cy="14161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EE52F7-E81F-292D-5C6E-A62EF3A6C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" y="1466526"/>
            <a:ext cx="8445096" cy="48782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391CBCE-7468-9C9E-3265-3A99F19FB7C7}"/>
              </a:ext>
            </a:extLst>
          </p:cNvPr>
          <p:cNvGrpSpPr/>
          <p:nvPr/>
        </p:nvGrpSpPr>
        <p:grpSpPr>
          <a:xfrm>
            <a:off x="8451609" y="3561784"/>
            <a:ext cx="3284672" cy="889000"/>
            <a:chOff x="4202633" y="1978513"/>
            <a:chExt cx="3452983" cy="889000"/>
          </a:xfrm>
        </p:grpSpPr>
        <p:sp>
          <p:nvSpPr>
            <p:cNvPr id="6" name="Rounded Rectangle 125">
              <a:extLst>
                <a:ext uri="{FF2B5EF4-FFF2-40B4-BE49-F238E27FC236}">
                  <a16:creationId xmlns:a16="http://schemas.microsoft.com/office/drawing/2014/main" id="{AB0685CF-8674-45DC-23F2-BFA34E4A8237}"/>
                </a:ext>
              </a:extLst>
            </p:cNvPr>
            <p:cNvSpPr/>
            <p:nvPr/>
          </p:nvSpPr>
          <p:spPr>
            <a:xfrm>
              <a:off x="4383423" y="1978513"/>
              <a:ext cx="3272193" cy="889000"/>
            </a:xfrm>
            <a:prstGeom prst="roundRect">
              <a:avLst>
                <a:gd name="adj" fmla="val 18519"/>
              </a:avLst>
            </a:prstGeom>
            <a:solidFill>
              <a:srgbClr val="86BC25"/>
            </a:solidFill>
            <a:ln>
              <a:noFill/>
            </a:ln>
            <a:effectLst>
              <a:outerShdw blurRad="508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094649-3F05-4313-C5C5-69AF7FEF3AF0}"/>
                </a:ext>
              </a:extLst>
            </p:cNvPr>
            <p:cNvGrpSpPr/>
            <p:nvPr/>
          </p:nvGrpSpPr>
          <p:grpSpPr>
            <a:xfrm>
              <a:off x="4202633" y="2141606"/>
              <a:ext cx="361578" cy="361578"/>
              <a:chOff x="533400" y="3133272"/>
              <a:chExt cx="361950" cy="36195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989A409-FF3E-BD46-AC2E-7B2638A24802}"/>
                  </a:ext>
                </a:extLst>
              </p:cNvPr>
              <p:cNvSpPr/>
              <p:nvPr/>
            </p:nvSpPr>
            <p:spPr>
              <a:xfrm>
                <a:off x="533400" y="3133272"/>
                <a:ext cx="361950" cy="361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0" dist="38100" dir="2700000" algn="t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CC407F49-8D7B-8614-5FA4-75366AD96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79" y="3232561"/>
                <a:ext cx="142593" cy="163373"/>
              </a:xfrm>
              <a:custGeom>
                <a:avLst/>
                <a:gdLst>
                  <a:gd name="T0" fmla="*/ 83 w 84"/>
                  <a:gd name="T1" fmla="*/ 47 h 96"/>
                  <a:gd name="T2" fmla="*/ 38 w 84"/>
                  <a:gd name="T3" fmla="*/ 1 h 96"/>
                  <a:gd name="T4" fmla="*/ 37 w 84"/>
                  <a:gd name="T5" fmla="*/ 0 h 96"/>
                  <a:gd name="T6" fmla="*/ 2 w 84"/>
                  <a:gd name="T7" fmla="*/ 0 h 96"/>
                  <a:gd name="T8" fmla="*/ 0 w 84"/>
                  <a:gd name="T9" fmla="*/ 1 h 96"/>
                  <a:gd name="T10" fmla="*/ 1 w 84"/>
                  <a:gd name="T11" fmla="*/ 3 h 96"/>
                  <a:gd name="T12" fmla="*/ 45 w 84"/>
                  <a:gd name="T13" fmla="*/ 48 h 96"/>
                  <a:gd name="T14" fmla="*/ 1 w 84"/>
                  <a:gd name="T15" fmla="*/ 93 h 96"/>
                  <a:gd name="T16" fmla="*/ 0 w 84"/>
                  <a:gd name="T17" fmla="*/ 95 h 96"/>
                  <a:gd name="T18" fmla="*/ 2 w 84"/>
                  <a:gd name="T19" fmla="*/ 96 h 96"/>
                  <a:gd name="T20" fmla="*/ 37 w 84"/>
                  <a:gd name="T21" fmla="*/ 96 h 96"/>
                  <a:gd name="T22" fmla="*/ 38 w 84"/>
                  <a:gd name="T23" fmla="*/ 95 h 96"/>
                  <a:gd name="T24" fmla="*/ 83 w 84"/>
                  <a:gd name="T25" fmla="*/ 49 h 96"/>
                  <a:gd name="T26" fmla="*/ 83 w 84"/>
                  <a:gd name="T27" fmla="*/ 4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" h="96">
                    <a:moveTo>
                      <a:pt x="83" y="47"/>
                    </a:moveTo>
                    <a:cubicBezTo>
                      <a:pt x="38" y="1"/>
                      <a:pt x="38" y="1"/>
                      <a:pt x="38" y="1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1" y="93"/>
                      <a:pt x="1" y="93"/>
                      <a:pt x="1" y="93"/>
                    </a:cubicBezTo>
                    <a:cubicBezTo>
                      <a:pt x="0" y="93"/>
                      <a:pt x="0" y="94"/>
                      <a:pt x="0" y="95"/>
                    </a:cubicBezTo>
                    <a:cubicBezTo>
                      <a:pt x="1" y="96"/>
                      <a:pt x="1" y="96"/>
                      <a:pt x="2" y="96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37" y="96"/>
                      <a:pt x="38" y="96"/>
                      <a:pt x="38" y="95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4" y="49"/>
                      <a:pt x="84" y="47"/>
                      <a:pt x="83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B5B01E-7039-371F-1E69-20A3DCBAEE32}"/>
                </a:ext>
              </a:extLst>
            </p:cNvPr>
            <p:cNvSpPr/>
            <p:nvPr/>
          </p:nvSpPr>
          <p:spPr>
            <a:xfrm>
              <a:off x="4656173" y="2206546"/>
              <a:ext cx="2464235" cy="184666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0F8928-6E65-0236-F01D-B7E40A719DF7}"/>
              </a:ext>
            </a:extLst>
          </p:cNvPr>
          <p:cNvSpPr txBox="1"/>
          <p:nvPr/>
        </p:nvSpPr>
        <p:spPr>
          <a:xfrm>
            <a:off x="8756718" y="3558984"/>
            <a:ext cx="2977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The drop may reflect broader macroeconomic caution or sector-specific slowdowns in key markets.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24ACD-4302-65EE-C4FF-B2999B487191}"/>
              </a:ext>
            </a:extLst>
          </p:cNvPr>
          <p:cNvSpPr txBox="1"/>
          <p:nvPr/>
        </p:nvSpPr>
        <p:spPr>
          <a:xfrm>
            <a:off x="8798217" y="2645090"/>
            <a:ext cx="2925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 Light" panose="020B0502040204020203" pitchFamily="34" charset="0"/>
                <a:cs typeface="Segoe UI" panose="020B0502040204020203" pitchFamily="34" charset="0"/>
              </a:rPr>
              <a:t>M&amp;A activity declined in 2024, with 35,485 deals, down from 40,541 in 2023..</a:t>
            </a:r>
            <a:endParaRPr lang="en-US" sz="1200" dirty="0">
              <a:solidFill>
                <a:schemeClr val="bg1"/>
              </a:solidFill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5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AA72A-3426-FC10-88A4-FF3E2CAA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E24D-F2DF-3BB1-3349-1F16FD37F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5998E-4152-F331-E885-0F31E691C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M&amp;A landscape is dominated by major economies, particularly the U.S. and China, with financial services and technology sectors leading acquisition activity.</a:t>
            </a:r>
          </a:p>
          <a:p>
            <a:r>
              <a:rPr lang="en-GB" sz="1800" dirty="0"/>
              <a:t> While deal counts remain high, most transactions are small-scale or undisclosed, highlighting a shift toward targeted, strategic M&amp;A rather than high-value consolidation plays.</a:t>
            </a:r>
          </a:p>
          <a:p>
            <a:r>
              <a:rPr lang="en-GB" sz="1800" dirty="0"/>
              <a:t> The slight decline in 2024 deal volume may warrant closer observation in future periods.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670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A5ED30-3AB9-3047-848B-02CD451C5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4B775B3-4EED-B140-BD37-ED3586DDC4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33400 w 12192000"/>
              <a:gd name="connsiteY1" fmla="*/ 0 h 6858000"/>
              <a:gd name="connsiteX2" fmla="*/ 533400 w 12192000"/>
              <a:gd name="connsiteY2" fmla="*/ 5118072 h 6858000"/>
              <a:gd name="connsiteX3" fmla="*/ 1003328 w 12192000"/>
              <a:gd name="connsiteY3" fmla="*/ 5588000 h 6858000"/>
              <a:gd name="connsiteX4" fmla="*/ 5626072 w 12192000"/>
              <a:gd name="connsiteY4" fmla="*/ 5588000 h 6858000"/>
              <a:gd name="connsiteX5" fmla="*/ 6096000 w 12192000"/>
              <a:gd name="connsiteY5" fmla="*/ 5118072 h 6858000"/>
              <a:gd name="connsiteX6" fmla="*/ 609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33400" y="0"/>
                </a:lnTo>
                <a:lnTo>
                  <a:pt x="533400" y="5118072"/>
                </a:lnTo>
                <a:cubicBezTo>
                  <a:pt x="533400" y="5377606"/>
                  <a:pt x="743794" y="5588000"/>
                  <a:pt x="1003328" y="5588000"/>
                </a:cubicBezTo>
                <a:lnTo>
                  <a:pt x="5626072" y="5588000"/>
                </a:lnTo>
                <a:cubicBezTo>
                  <a:pt x="5885606" y="5588000"/>
                  <a:pt x="6096000" y="5377606"/>
                  <a:pt x="6096000" y="5118072"/>
                </a:cubicBezTo>
                <a:lnTo>
                  <a:pt x="6096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  <a:alpha val="5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7B95B97-4D6E-DC4F-A072-89BAE3F6FAEF}"/>
              </a:ext>
            </a:extLst>
          </p:cNvPr>
          <p:cNvSpPr/>
          <p:nvPr/>
        </p:nvSpPr>
        <p:spPr>
          <a:xfrm>
            <a:off x="533400" y="2"/>
            <a:ext cx="5562600" cy="5587999"/>
          </a:xfrm>
          <a:custGeom>
            <a:avLst/>
            <a:gdLst>
              <a:gd name="connsiteX0" fmla="*/ 0 w 5562600"/>
              <a:gd name="connsiteY0" fmla="*/ 0 h 5587999"/>
              <a:gd name="connsiteX1" fmla="*/ 5562600 w 5562600"/>
              <a:gd name="connsiteY1" fmla="*/ 0 h 5587999"/>
              <a:gd name="connsiteX2" fmla="*/ 5562600 w 5562600"/>
              <a:gd name="connsiteY2" fmla="*/ 5118071 h 5587999"/>
              <a:gd name="connsiteX3" fmla="*/ 5092672 w 5562600"/>
              <a:gd name="connsiteY3" fmla="*/ 5587999 h 5587999"/>
              <a:gd name="connsiteX4" fmla="*/ 469928 w 5562600"/>
              <a:gd name="connsiteY4" fmla="*/ 5587999 h 5587999"/>
              <a:gd name="connsiteX5" fmla="*/ 0 w 5562600"/>
              <a:gd name="connsiteY5" fmla="*/ 5118071 h 55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2600" h="5587999">
                <a:moveTo>
                  <a:pt x="0" y="0"/>
                </a:moveTo>
                <a:lnTo>
                  <a:pt x="5562600" y="0"/>
                </a:lnTo>
                <a:lnTo>
                  <a:pt x="5562600" y="5118071"/>
                </a:lnTo>
                <a:cubicBezTo>
                  <a:pt x="5562600" y="5377605"/>
                  <a:pt x="5352206" y="5587999"/>
                  <a:pt x="5092672" y="5587999"/>
                </a:cubicBezTo>
                <a:lnTo>
                  <a:pt x="469928" y="5587999"/>
                </a:lnTo>
                <a:cubicBezTo>
                  <a:pt x="210394" y="5587999"/>
                  <a:pt x="0" y="5377605"/>
                  <a:pt x="0" y="5118071"/>
                </a:cubicBezTo>
                <a:close/>
              </a:path>
            </a:pathLst>
          </a:custGeom>
          <a:gradFill flip="none" rotWithShape="1">
            <a:gsLst>
              <a:gs pos="0">
                <a:srgbClr val="A2E72E">
                  <a:alpha val="84000"/>
                </a:srgbClr>
              </a:gs>
              <a:gs pos="100000">
                <a:srgbClr val="86BC2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BC269-86E9-1D40-9949-AA258634A5A5}"/>
              </a:ext>
            </a:extLst>
          </p:cNvPr>
          <p:cNvSpPr txBox="1"/>
          <p:nvPr/>
        </p:nvSpPr>
        <p:spPr>
          <a:xfrm>
            <a:off x="1832636" y="1524000"/>
            <a:ext cx="296412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A1987-BFF6-C140-86D0-0B8AC2E80103}"/>
              </a:ext>
            </a:extLst>
          </p:cNvPr>
          <p:cNvCxnSpPr>
            <a:cxnSpLocks/>
          </p:cNvCxnSpPr>
          <p:nvPr/>
        </p:nvCxnSpPr>
        <p:spPr>
          <a:xfrm flipH="1">
            <a:off x="1895708" y="3953073"/>
            <a:ext cx="77253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002145-386E-BE40-BC7A-18151B9C5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8" y="4521475"/>
            <a:ext cx="1427769" cy="2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8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QDplMbAZPZmukVBHQ6EQ"/>
</p:tagLst>
</file>

<file path=ppt/theme/theme1.xml><?xml version="1.0" encoding="utf-8"?>
<a:theme xmlns:a="http://schemas.openxmlformats.org/drawingml/2006/main" name="Office Theme">
  <a:themeElements>
    <a:clrScheme name="Deloi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000"/>
      </a:accent1>
      <a:accent2>
        <a:srgbClr val="85BB24"/>
      </a:accent2>
      <a:accent3>
        <a:srgbClr val="D8D9D8"/>
      </a:accent3>
      <a:accent4>
        <a:srgbClr val="FEFFFE"/>
      </a:accent4>
      <a:accent5>
        <a:srgbClr val="FEFFFE"/>
      </a:accent5>
      <a:accent6>
        <a:srgbClr val="FEFFFE"/>
      </a:accent6>
      <a:hlink>
        <a:srgbClr val="85BB24"/>
      </a:hlink>
      <a:folHlink>
        <a:srgbClr val="85BB2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391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Office Theme</vt:lpstr>
      <vt:lpstr>think-cell Slide</vt:lpstr>
      <vt:lpstr>PowerPoint Presentation</vt:lpstr>
      <vt:lpstr>Geographic Insights</vt:lpstr>
      <vt:lpstr>Industry Insights</vt:lpstr>
      <vt:lpstr>Deal Size Distribution</vt:lpstr>
      <vt:lpstr> Deal Volume Trends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erybagas</dc:creator>
  <cp:lastModifiedBy>sharshvardhan1995@outlook.com</cp:lastModifiedBy>
  <cp:revision>201</cp:revision>
  <dcterms:created xsi:type="dcterms:W3CDTF">2019-08-16T12:08:31Z</dcterms:created>
  <dcterms:modified xsi:type="dcterms:W3CDTF">2025-06-20T02:22:38Z</dcterms:modified>
</cp:coreProperties>
</file>