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73" r:id="rId11"/>
    <p:sldId id="264" r:id="rId12"/>
    <p:sldId id="265" r:id="rId13"/>
    <p:sldId id="267" r:id="rId14"/>
    <p:sldId id="268" r:id="rId15"/>
    <p:sldId id="269" r:id="rId16"/>
    <p:sldId id="266" r:id="rId17"/>
    <p:sldId id="270" r:id="rId18"/>
    <p:sldId id="274" r:id="rId19"/>
    <p:sldId id="271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-336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3B90-82B2-4403-89A0-261445539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5887" y="-163098"/>
            <a:ext cx="8791575" cy="2387600"/>
          </a:xfrm>
        </p:spPr>
        <p:txBody>
          <a:bodyPr/>
          <a:lstStyle/>
          <a:p>
            <a:r>
              <a:rPr lang="en-US" dirty="0"/>
              <a:t>Reaction Sphere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EFE26-85BE-494F-9220-2447744E6F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Bushra Kiyani </a:t>
            </a:r>
          </a:p>
          <a:p>
            <a:r>
              <a:rPr lang="en-US" dirty="0"/>
              <a:t>Nick </a:t>
            </a:r>
            <a:r>
              <a:rPr lang="en-US" dirty="0" err="1"/>
              <a:t>Poelstra</a:t>
            </a:r>
            <a:r>
              <a:rPr lang="en-US" dirty="0"/>
              <a:t> </a:t>
            </a:r>
          </a:p>
          <a:p>
            <a:r>
              <a:rPr lang="en-US" dirty="0" err="1"/>
              <a:t>Huib</a:t>
            </a:r>
            <a:r>
              <a:rPr lang="en-US" dirty="0"/>
              <a:t> </a:t>
            </a:r>
            <a:r>
              <a:rPr lang="en-US" dirty="0" err="1"/>
              <a:t>Versteeg</a:t>
            </a:r>
            <a:r>
              <a:rPr lang="en-US" dirty="0"/>
              <a:t> </a:t>
            </a:r>
          </a:p>
          <a:p>
            <a:r>
              <a:rPr lang="en-US" dirty="0"/>
              <a:t>Laurens Van der </a:t>
            </a:r>
            <a:r>
              <a:rPr lang="en-US" dirty="0" err="1"/>
              <a:t>heijden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7AD846-F42B-4B21-8920-E94DA4EC3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674" y="3429000"/>
            <a:ext cx="2038349" cy="1828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F815EA-AAE6-49E5-B8EA-A7A9ABEFE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7462" y="5915456"/>
            <a:ext cx="870772" cy="33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511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5994F3B-9A9A-4123-A41D-3B656227873C}"/>
              </a:ext>
            </a:extLst>
          </p:cNvPr>
          <p:cNvSpPr txBox="1"/>
          <p:nvPr/>
        </p:nvSpPr>
        <p:spPr>
          <a:xfrm>
            <a:off x="3286539" y="671691"/>
            <a:ext cx="7262191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Satellite Equations of Motion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Reaction sphere reference frame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V</a:t>
            </a:r>
            <a:r>
              <a:rPr lang="en-US" baseline="-25000" dirty="0"/>
              <a:t>SC</a:t>
            </a:r>
            <a:r>
              <a:rPr lang="en-US" dirty="0"/>
              <a:t> and V</a:t>
            </a:r>
            <a:r>
              <a:rPr lang="en-US" baseline="-25000" dirty="0"/>
              <a:t>RS</a:t>
            </a:r>
            <a:r>
              <a:rPr lang="en-US" dirty="0"/>
              <a:t> are vectors in s/c and RS reference frame respectively. C is the rotation matrix describing the orientation of s/c or Rs in the inertial reference frame.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Dynamics and kinematics are the same as for the s/c, but with torque input flipped and transformed to RS frame.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178BA9-2FA8-4127-8823-E85CD1F1D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325" y="3228975"/>
            <a:ext cx="1657350" cy="400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78061D-E8B7-4264-8423-ABFC13537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7462" y="5915456"/>
            <a:ext cx="870772" cy="33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791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EE6C02-B4CC-44B7-A3AA-0425200014C5}"/>
              </a:ext>
            </a:extLst>
          </p:cNvPr>
          <p:cNvSpPr txBox="1"/>
          <p:nvPr/>
        </p:nvSpPr>
        <p:spPr>
          <a:xfrm>
            <a:off x="3233530" y="370969"/>
            <a:ext cx="731112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Control Schemes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Multi-Axis PID controller (MA PID)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Model Predictive Controller (MPC)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Angle-Axis PID Controller (AA PID)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Non-linear Dynamic Inversion control (NDI)</a:t>
            </a:r>
          </a:p>
          <a:p>
            <a:endParaRPr lang="en-US" dirty="0"/>
          </a:p>
          <a:p>
            <a:r>
              <a:rPr lang="en-US" dirty="0"/>
              <a:t>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626500-6BBB-4DD1-9042-E2EA589C7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7462" y="5915456"/>
            <a:ext cx="870772" cy="33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070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5994F3B-9A9A-4123-A41D-3B656227873C}"/>
              </a:ext>
            </a:extLst>
          </p:cNvPr>
          <p:cNvSpPr txBox="1"/>
          <p:nvPr/>
        </p:nvSpPr>
        <p:spPr>
          <a:xfrm>
            <a:off x="3300187" y="671691"/>
            <a:ext cx="72621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Result Analysis</a:t>
            </a:r>
          </a:p>
          <a:p>
            <a:endParaRPr lang="en-US" sz="3600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/>
              <a:t>Multi-axis PID controller (MA PID)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104D30-0806-4DA0-B79D-6A703D47E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392" y="4938947"/>
            <a:ext cx="2841211" cy="124736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6690BA8-21BE-4D3A-A68D-396C67701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459" y="671691"/>
            <a:ext cx="3914775" cy="4667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86F4FB-AF7E-4769-A9B8-35E139723F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6631" y="2281526"/>
            <a:ext cx="4351621" cy="22949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9A5BF2-9CBC-4DE7-8EF6-D9EDA660D9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67462" y="5915456"/>
            <a:ext cx="870772" cy="33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82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78D858-97A5-4375-9C7A-834A7B79F941}"/>
              </a:ext>
            </a:extLst>
          </p:cNvPr>
          <p:cNvSpPr txBox="1"/>
          <p:nvPr/>
        </p:nvSpPr>
        <p:spPr>
          <a:xfrm>
            <a:off x="3300187" y="671691"/>
            <a:ext cx="72621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Result Analysis</a:t>
            </a:r>
          </a:p>
          <a:p>
            <a:endParaRPr lang="en-US" sz="3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Model Predictive control system (MPC)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0248E3-6C45-4D7A-8618-A9B2B407D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644" y="4844340"/>
            <a:ext cx="2577584" cy="10978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CB1263-DE72-4AF2-9EFF-B5C344A08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1084" y="671691"/>
            <a:ext cx="3867150" cy="472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48FAF6-4DEE-4174-A339-0848615979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0736" y="2238168"/>
            <a:ext cx="3742802" cy="24060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06067E-2F5B-4037-B58D-E8100BD0F6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67462" y="5915456"/>
            <a:ext cx="870772" cy="33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801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7910D8-8909-455F-B193-F3607D0B5DDA}"/>
              </a:ext>
            </a:extLst>
          </p:cNvPr>
          <p:cNvSpPr txBox="1"/>
          <p:nvPr/>
        </p:nvSpPr>
        <p:spPr>
          <a:xfrm>
            <a:off x="3300187" y="671691"/>
            <a:ext cx="72621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Result Analysis</a:t>
            </a:r>
          </a:p>
          <a:p>
            <a:endParaRPr lang="en-US" sz="3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Angle-Axis PID Controller (AA PID)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819B2E-9D88-4423-A401-AE55A99348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67"/>
          <a:stretch/>
        </p:blipFill>
        <p:spPr>
          <a:xfrm>
            <a:off x="7806645" y="851101"/>
            <a:ext cx="4159937" cy="49632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4D40F4-B455-4BFA-BBC9-0C556BAD6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299" y="2320993"/>
            <a:ext cx="5162550" cy="1685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A8C475-2892-4259-8F23-33B928C94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2983" y="4249599"/>
            <a:ext cx="3043423" cy="1685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9CF09A-C7EC-4E2A-8DC2-F3960FB2B1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67462" y="5915456"/>
            <a:ext cx="870772" cy="33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931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7910D8-8909-455F-B193-F3607D0B5DDA}"/>
              </a:ext>
            </a:extLst>
          </p:cNvPr>
          <p:cNvSpPr txBox="1"/>
          <p:nvPr/>
        </p:nvSpPr>
        <p:spPr>
          <a:xfrm>
            <a:off x="3300187" y="671691"/>
            <a:ext cx="726219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Result Analysis</a:t>
            </a:r>
          </a:p>
          <a:p>
            <a:endParaRPr lang="en-US" sz="3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Non-linear Dynamic Inversion control (NDI)</a:t>
            </a:r>
          </a:p>
          <a:p>
            <a:endParaRPr lang="en-US" dirty="0"/>
          </a:p>
          <a:p>
            <a:endParaRPr lang="en-US" sz="3600" dirty="0"/>
          </a:p>
          <a:p>
            <a:endParaRPr lang="en-US" sz="3600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557D71-323B-4BE1-81C0-49BB8F302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884" y="796230"/>
            <a:ext cx="3943350" cy="4676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EA7325-7C2C-4EAE-91D3-86D22332B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187" y="2255561"/>
            <a:ext cx="4019550" cy="2638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F67295-6317-4B83-9371-ABB26180F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2387" y="5144392"/>
            <a:ext cx="2506641" cy="10419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0058F9-73E8-4916-8A61-7ED2A844E2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67462" y="5915456"/>
            <a:ext cx="870772" cy="33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30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5994F3B-9A9A-4123-A41D-3B656227873C}"/>
              </a:ext>
            </a:extLst>
          </p:cNvPr>
          <p:cNvSpPr txBox="1"/>
          <p:nvPr/>
        </p:nvSpPr>
        <p:spPr>
          <a:xfrm>
            <a:off x="3286539" y="671691"/>
            <a:ext cx="72621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Controller Comparison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C0C4BA-82F3-4C94-BD68-841F0DD53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046" y="1674226"/>
            <a:ext cx="7822684" cy="35095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A7DA6E-DB48-4E4B-BAD7-5CA93509A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7462" y="5915456"/>
            <a:ext cx="870772" cy="33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372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5994F3B-9A9A-4123-A41D-3B656227873C}"/>
              </a:ext>
            </a:extLst>
          </p:cNvPr>
          <p:cNvSpPr txBox="1"/>
          <p:nvPr/>
        </p:nvSpPr>
        <p:spPr>
          <a:xfrm>
            <a:off x="3286539" y="671691"/>
            <a:ext cx="726219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Effect of Alterations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Time step Alteration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7569FA-AFC8-4EA6-9489-8BC520F50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334" y="1866486"/>
            <a:ext cx="6572379" cy="28645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D763B1-AD02-4CB9-AFA9-811ECCA53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7462" y="5915456"/>
            <a:ext cx="870772" cy="33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62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5994F3B-9A9A-4123-A41D-3B656227873C}"/>
              </a:ext>
            </a:extLst>
          </p:cNvPr>
          <p:cNvSpPr txBox="1"/>
          <p:nvPr/>
        </p:nvSpPr>
        <p:spPr>
          <a:xfrm>
            <a:off x="3286539" y="671691"/>
            <a:ext cx="726219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Effect of Alterations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Redundancy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E00C8A-815D-4662-8A62-7C503FE3E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459" y="2066095"/>
            <a:ext cx="5325125" cy="18300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2625BD-D061-4677-9F3F-314CBCD3E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7462" y="5915456"/>
            <a:ext cx="870772" cy="33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172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5994F3B-9A9A-4123-A41D-3B656227873C}"/>
              </a:ext>
            </a:extLst>
          </p:cNvPr>
          <p:cNvSpPr txBox="1"/>
          <p:nvPr/>
        </p:nvSpPr>
        <p:spPr>
          <a:xfrm>
            <a:off x="3286539" y="671691"/>
            <a:ext cx="72621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Conclusion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MPC is preferable controller for a Reaction sphere in a </a:t>
            </a:r>
            <a:r>
              <a:rPr lang="en-US" dirty="0" err="1"/>
              <a:t>Microsat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Ability to stay within a certain torque range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Arrives at desired setpoint fastest with smallest pointing error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Angle Axis PID a good alternative when computing resources are limited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Gains should be changed per maneuver to stay within torque range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FCAE78-C789-4997-AA3D-F15ED942C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7462" y="5915456"/>
            <a:ext cx="870772" cy="33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310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5994F3B-9A9A-4123-A41D-3B656227873C}"/>
              </a:ext>
            </a:extLst>
          </p:cNvPr>
          <p:cNvSpPr txBox="1"/>
          <p:nvPr/>
        </p:nvSpPr>
        <p:spPr>
          <a:xfrm>
            <a:off x="3286539" y="671691"/>
            <a:ext cx="890546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Contents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Assumptions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Dynamics &amp; Kinematics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Control Schemes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Result 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Conclusion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3AC507-3BB5-4865-A8B2-479AD3467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7462" y="5915456"/>
            <a:ext cx="870772" cy="33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585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5994F3B-9A9A-4123-A41D-3B656227873C}"/>
              </a:ext>
            </a:extLst>
          </p:cNvPr>
          <p:cNvSpPr txBox="1"/>
          <p:nvPr/>
        </p:nvSpPr>
        <p:spPr>
          <a:xfrm>
            <a:off x="3286539" y="671691"/>
            <a:ext cx="726219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					THANK YOU!</a:t>
            </a:r>
          </a:p>
          <a:p>
            <a:endParaRPr lang="en-US" sz="36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4B9736-0766-4A9E-AB13-F1FB07987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7462" y="5915456"/>
            <a:ext cx="870772" cy="33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903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5994F3B-9A9A-4123-A41D-3B656227873C}"/>
              </a:ext>
            </a:extLst>
          </p:cNvPr>
          <p:cNvSpPr txBox="1"/>
          <p:nvPr/>
        </p:nvSpPr>
        <p:spPr>
          <a:xfrm>
            <a:off x="3233530" y="370969"/>
            <a:ext cx="7311123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Introduction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Why reaction spheres (RS)?</a:t>
            </a:r>
          </a:p>
          <a:p>
            <a:endParaRPr lang="en-US" sz="2000" b="1" dirty="0"/>
          </a:p>
          <a:p>
            <a:r>
              <a:rPr lang="en-US" dirty="0"/>
              <a:t>	Compared to reaction wheels (RW), RS have the following advantages: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4</a:t>
            </a:r>
            <a:r>
              <a:rPr lang="el-GR" dirty="0"/>
              <a:t>π</a:t>
            </a:r>
            <a:r>
              <a:rPr lang="en-US" dirty="0"/>
              <a:t> Rotation: RS is suspended by magnets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3 axis control : Savings of size, weight and power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Eliminates friction of rotating parts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Solve ball bearing problems: Lubrication is a challenge in the 	space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Why not? </a:t>
            </a:r>
          </a:p>
          <a:p>
            <a:r>
              <a:rPr lang="en-US" dirty="0"/>
              <a:t>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Still need to achieve technological readiness level (TRL)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5E8531-C206-492C-A44B-44312716F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7462" y="5915456"/>
            <a:ext cx="870772" cy="33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651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5994F3B-9A9A-4123-A41D-3B656227873C}"/>
              </a:ext>
            </a:extLst>
          </p:cNvPr>
          <p:cNvSpPr txBox="1"/>
          <p:nvPr/>
        </p:nvSpPr>
        <p:spPr>
          <a:xfrm>
            <a:off x="3286540" y="671691"/>
            <a:ext cx="747422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Approach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Design 4 RS control schemes with the following in mind:</a:t>
            </a:r>
            <a:endParaRPr lang="en-US" dirty="0"/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Stable and quick movement to desired attitude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Micro-satellite power and computing capabilities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Probable torque limits for 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Disturbance torque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7602F3-DDAE-46D4-B044-C4C6FBBA0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7462" y="5915456"/>
            <a:ext cx="870772" cy="33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173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5994F3B-9A9A-4123-A41D-3B656227873C}"/>
              </a:ext>
            </a:extLst>
          </p:cNvPr>
          <p:cNvSpPr txBox="1"/>
          <p:nvPr/>
        </p:nvSpPr>
        <p:spPr>
          <a:xfrm>
            <a:off x="3286540" y="671691"/>
            <a:ext cx="7487478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Assumptions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Main assumptions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initial power limit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computing power limit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noise, lag or errors in attitude determination sensors or Reaction sphere actuator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Constant Perturbation torques of 0.1 </a:t>
            </a:r>
            <a:r>
              <a:rPr lang="en-US" dirty="0" err="1"/>
              <a:t>mNm</a:t>
            </a:r>
            <a:r>
              <a:rPr lang="en-US" dirty="0"/>
              <a:t> in every direction (s/c frame).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Circular orbit around Earth at 700 km altitude.  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Symmetric satellite (I = 2.5 kg\m^2) 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Test inputs are a series of consecutive attitude step responses.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A1763B-8622-44E6-8BEA-FA006FBD7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7462" y="5915456"/>
            <a:ext cx="870772" cy="33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412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5994F3B-9A9A-4123-A41D-3B656227873C}"/>
              </a:ext>
            </a:extLst>
          </p:cNvPr>
          <p:cNvSpPr txBox="1"/>
          <p:nvPr/>
        </p:nvSpPr>
        <p:spPr>
          <a:xfrm>
            <a:off x="3286539" y="671691"/>
            <a:ext cx="7262191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Satellite Equations of Motion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Attitude Dynamics </a:t>
            </a:r>
          </a:p>
          <a:p>
            <a:r>
              <a:rPr lang="en-US" dirty="0"/>
              <a:t>	Converts input moments into angular velocity and angular momentum in 	s/c body fixed reference frame.</a:t>
            </a:r>
          </a:p>
          <a:p>
            <a:endParaRPr lang="en-US" dirty="0"/>
          </a:p>
          <a:p>
            <a:r>
              <a:rPr lang="en-US" dirty="0"/>
              <a:t>	Rate of change of angular velocity in s/c body frame: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Integrate angular accelerations to obtain angular velocity and multiply 	with 	moment of inertia (J) to obtain angular momentum: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991B74-E8D8-4883-B183-D9DE12104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481" y="3211788"/>
            <a:ext cx="4096380" cy="10309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4192C5-0CCB-4FE9-B686-75D5D0832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481" y="4966611"/>
            <a:ext cx="2650228" cy="9404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F12EB8-2F8E-4AB7-AE88-5340C9484C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7462" y="5915456"/>
            <a:ext cx="870772" cy="33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201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5994F3B-9A9A-4123-A41D-3B656227873C}"/>
              </a:ext>
            </a:extLst>
          </p:cNvPr>
          <p:cNvSpPr txBox="1"/>
          <p:nvPr/>
        </p:nvSpPr>
        <p:spPr>
          <a:xfrm>
            <a:off x="3286539" y="671691"/>
            <a:ext cx="7262191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Satellite Equations of Motion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Quaternion Kinematics</a:t>
            </a:r>
          </a:p>
          <a:p>
            <a:endParaRPr lang="en-US" dirty="0"/>
          </a:p>
          <a:p>
            <a:r>
              <a:rPr lang="en-US" dirty="0"/>
              <a:t>1. Convert body fixed rotation to quaternion derivative with the following kinematics: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2. Integrate </a:t>
            </a:r>
            <a:r>
              <a:rPr lang="en-US" dirty="0" err="1"/>
              <a:t>dq</a:t>
            </a:r>
            <a:r>
              <a:rPr lang="en-US" dirty="0"/>
              <a:t>/dt and then calculate rotation matrix and Euler angles from q as follows: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EDFCC7-457D-4AE3-A438-746E0EC2D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786" y="2928201"/>
            <a:ext cx="2673018" cy="10781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0AB366-1FC1-4493-8C55-8C752D7AB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634" y="2964139"/>
            <a:ext cx="892697" cy="10781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909380F-C866-488F-87CF-69C8619DCB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8327" y="4462969"/>
            <a:ext cx="4159846" cy="8801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1F72EA-B567-43B8-93EA-A3BF1FE4A9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8898" y="5454611"/>
            <a:ext cx="4238704" cy="8801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B017D2-77D2-4EE4-B5B7-D6ABC6E876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67462" y="5915456"/>
            <a:ext cx="870772" cy="33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253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5994F3B-9A9A-4123-A41D-3B656227873C}"/>
              </a:ext>
            </a:extLst>
          </p:cNvPr>
          <p:cNvSpPr txBox="1"/>
          <p:nvPr/>
        </p:nvSpPr>
        <p:spPr>
          <a:xfrm>
            <a:off x="3286539" y="671691"/>
            <a:ext cx="7262191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Satellite Equations of Motion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Relative attitude from absolute attitude</a:t>
            </a:r>
          </a:p>
          <a:p>
            <a:r>
              <a:rPr lang="en-US" dirty="0"/>
              <a:t>The relative quaternion is calculated from the attitude of the s/c and attitude of orbital, nadir pointing frame as follows: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Conversion from quaternion to axis angle rotation where  e is the rotation eigen axis and theta the rotation angle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9B45FB-306B-48CE-ABF4-4166DBA02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4" y="2762653"/>
            <a:ext cx="3754039" cy="10539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BE2CE2-7635-4D96-9FE3-6307E81DB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921" y="4586915"/>
            <a:ext cx="1685327" cy="14825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2EF8A3-AFD2-442D-A016-3FABBEAA5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7462" y="5915456"/>
            <a:ext cx="870772" cy="33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888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5994F3B-9A9A-4123-A41D-3B656227873C}"/>
              </a:ext>
            </a:extLst>
          </p:cNvPr>
          <p:cNvSpPr txBox="1"/>
          <p:nvPr/>
        </p:nvSpPr>
        <p:spPr>
          <a:xfrm>
            <a:off x="3286539" y="671691"/>
            <a:ext cx="7262191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Satellite Equations of Motion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Relative attitude from absolute attitude</a:t>
            </a:r>
          </a:p>
          <a:p>
            <a:r>
              <a:rPr lang="en-US" dirty="0"/>
              <a:t>	Quaternion representing orbit orientation. Orbital frame is nadir 	pointing frame with Z-axis pointing to the Earth’s center, x axis pointing 	in the direction of flight and y –axis completing the right handed frame. 	Results is a continuous  rotation of orbital frame about the negative y 	axis.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6ADC3D-3CEE-4CC6-A6B6-384AB1B59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278" y="3717773"/>
            <a:ext cx="2173356" cy="12677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026AEA-705B-4DDC-A4BE-4F0B26AFA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7462" y="5915456"/>
            <a:ext cx="870772" cy="33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2429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823</TotalTime>
  <Words>377</Words>
  <Application>Microsoft Office PowerPoint</Application>
  <PresentationFormat>Widescreen</PresentationFormat>
  <Paragraphs>250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Trebuchet MS</vt:lpstr>
      <vt:lpstr>Tw Cen MT</vt:lpstr>
      <vt:lpstr>Wingdings</vt:lpstr>
      <vt:lpstr>Circuit</vt:lpstr>
      <vt:lpstr>Reaction Sphere control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Reaction Sphere control</dc:title>
  <dc:creator>Bushra K</dc:creator>
  <cp:lastModifiedBy>Huib Versteeg</cp:lastModifiedBy>
  <cp:revision>38</cp:revision>
  <dcterms:created xsi:type="dcterms:W3CDTF">2018-05-09T10:11:03Z</dcterms:created>
  <dcterms:modified xsi:type="dcterms:W3CDTF">2018-05-13T18:35:44Z</dcterms:modified>
</cp:coreProperties>
</file>