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e69b9fc1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ee69b9fc1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e69b9fc1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e69b9fc1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e69b9fc1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e69b9fc1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e69b9fc1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ee69b9fc1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e69b9fc1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ee69b9fc1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e69b9fc1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e69b9fc1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ee69b9fc1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ee69b9fc1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ee69b9fc1f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ee69b9fc1f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e69b9fc1f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ee69b9fc1f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ee69b9fc1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ee69b9fc1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e69b9fc1f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e69b9fc1f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e69b9fc1f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e69b9fc1f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ee69b9fc1f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e69b9fc1f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e69b9fc1f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e69b9fc1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ee69b9fc1f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ee69b9fc1f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e69b9fc1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e69b9fc1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e69b9fc1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e69b9fc1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e69b9fc1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e69b9fc1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e69b9fc1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e69b9fc1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ee69b9fc1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ee69b9fc1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e69b9fc1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ee69b9fc1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e69b9fc1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e69b9fc1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e69b9fc1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e69b9fc1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lorenzovzquez/data-jobs-salaries?resource=download&amp;select=salarie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pt-BR"/>
              <a:t>Exploratory Analysis of Data job salaries around the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Salary behavior over the years</a:t>
            </a:r>
            <a:endParaRPr/>
          </a:p>
        </p:txBody>
      </p:sp>
      <p:pic>
        <p:nvPicPr>
          <p:cNvPr id="329" name="Google Shape;329;p22"/>
          <p:cNvPicPr preferRelativeResize="0"/>
          <p:nvPr/>
        </p:nvPicPr>
        <p:blipFill>
          <a:blip r:embed="rId3">
            <a:alphaModFix/>
          </a:blip>
          <a:stretch>
            <a:fillRect/>
          </a:stretch>
        </p:blipFill>
        <p:spPr>
          <a:xfrm>
            <a:off x="1083550" y="1482850"/>
            <a:ext cx="7095726" cy="347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title"/>
          </p:nvPr>
        </p:nvSpPr>
        <p:spPr>
          <a:xfrm>
            <a:off x="1303800" y="598575"/>
            <a:ext cx="7030500" cy="69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Number of employees by work experience</a:t>
            </a:r>
            <a:endParaRPr/>
          </a:p>
        </p:txBody>
      </p:sp>
      <p:pic>
        <p:nvPicPr>
          <p:cNvPr id="335" name="Google Shape;335;p23"/>
          <p:cNvPicPr preferRelativeResize="0"/>
          <p:nvPr/>
        </p:nvPicPr>
        <p:blipFill>
          <a:blip r:embed="rId3">
            <a:alphaModFix/>
          </a:blip>
          <a:stretch>
            <a:fillRect/>
          </a:stretch>
        </p:blipFill>
        <p:spPr>
          <a:xfrm>
            <a:off x="1367076" y="1128900"/>
            <a:ext cx="7108455" cy="3802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1303800" y="598575"/>
            <a:ext cx="7030500" cy="6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Number of employees by work model</a:t>
            </a:r>
            <a:endParaRPr/>
          </a:p>
        </p:txBody>
      </p:sp>
      <p:pic>
        <p:nvPicPr>
          <p:cNvPr id="341" name="Google Shape;341;p24"/>
          <p:cNvPicPr preferRelativeResize="0"/>
          <p:nvPr/>
        </p:nvPicPr>
        <p:blipFill>
          <a:blip r:embed="rId3">
            <a:alphaModFix/>
          </a:blip>
          <a:stretch>
            <a:fillRect/>
          </a:stretch>
        </p:blipFill>
        <p:spPr>
          <a:xfrm>
            <a:off x="1303800" y="1174775"/>
            <a:ext cx="7119275" cy="380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Conclusions</a:t>
            </a:r>
            <a:endParaRPr/>
          </a:p>
        </p:txBody>
      </p:sp>
      <p:sp>
        <p:nvSpPr>
          <p:cNvPr id="347" name="Google Shape;347;p25"/>
          <p:cNvSpPr txBox="1"/>
          <p:nvPr>
            <p:ph idx="1" type="body"/>
          </p:nvPr>
        </p:nvSpPr>
        <p:spPr>
          <a:xfrm>
            <a:off x="1303800" y="1392050"/>
            <a:ext cx="7030500" cy="2988600"/>
          </a:xfrm>
          <a:prstGeom prst="rect">
            <a:avLst/>
          </a:prstGeom>
        </p:spPr>
        <p:txBody>
          <a:bodyPr anchorCtr="0" anchor="t" bIns="91425" lIns="91425" spcFirstLastPara="1" rIns="91425" wrap="square" tIns="91425">
            <a:noAutofit/>
          </a:bodyPr>
          <a:lstStyle/>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Over the year, the mean salaries in all of these countries have grown.</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With the exception of Australia, all countries show an increase in the number of records for expert-level employees. This suggests that the growth in salaries may be partly due to an increase in senior employees, rather than a general rise in the career field itself (although there is growth regardless).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Australia exhibited a significant number of intermediate-level records, however, It has a low number of total records.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In the United States, Canada and Australia, the majority of recorded contracts are In-person. In contrast, Germany show a more balanced distribution between contract types, and all of them have high salaries.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The high increase in Germany salary from 2021 to 2023 may be due to the increase in number of records of Expert employees.</a:t>
            </a:r>
            <a:endParaRPr sz="1050">
              <a:solidFill>
                <a:srgbClr val="3C4043"/>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rPr b="1" lang="pt-BR" sz="1050">
                <a:solidFill>
                  <a:srgbClr val="3C4043"/>
                </a:solidFill>
                <a:highlight>
                  <a:srgbClr val="FFFFFF"/>
                </a:highlight>
                <a:latin typeface="Arial"/>
                <a:ea typeface="Arial"/>
                <a:cs typeface="Arial"/>
                <a:sym typeface="Arial"/>
              </a:rPr>
              <a:t>In general, much of the salary growth is attributed to the increase in records of employees in high-level positions, and not necessarily just the growth of the field itself. Contract models do not show significant influence on salaries.</a:t>
            </a:r>
            <a:endParaRPr b="1" sz="1050">
              <a:solidFill>
                <a:srgbClr val="3C4043"/>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ctrTitle"/>
          </p:nvPr>
        </p:nvSpPr>
        <p:spPr>
          <a:xfrm>
            <a:off x="399325" y="1582350"/>
            <a:ext cx="4712700" cy="1872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pt-BR"/>
              <a:t>3</a:t>
            </a:r>
            <a:r>
              <a:rPr lang="pt-BR"/>
              <a:t>. The countries with the lowest salaries in 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The four lowest-ranking countries in terms of salary</a:t>
            </a:r>
            <a:endParaRPr/>
          </a:p>
        </p:txBody>
      </p:sp>
      <p:pic>
        <p:nvPicPr>
          <p:cNvPr id="358" name="Google Shape;358;p27"/>
          <p:cNvPicPr preferRelativeResize="0"/>
          <p:nvPr/>
        </p:nvPicPr>
        <p:blipFill>
          <a:blip r:embed="rId3">
            <a:alphaModFix/>
          </a:blip>
          <a:stretch>
            <a:fillRect/>
          </a:stretch>
        </p:blipFill>
        <p:spPr>
          <a:xfrm>
            <a:off x="886975" y="1718800"/>
            <a:ext cx="5363125" cy="3220225"/>
          </a:xfrm>
          <a:prstGeom prst="rect">
            <a:avLst/>
          </a:prstGeom>
          <a:noFill/>
          <a:ln>
            <a:noFill/>
          </a:ln>
        </p:spPr>
      </p:pic>
      <p:sp>
        <p:nvSpPr>
          <p:cNvPr id="359" name="Google Shape;359;p27"/>
          <p:cNvSpPr txBox="1"/>
          <p:nvPr>
            <p:ph idx="1" type="body"/>
          </p:nvPr>
        </p:nvSpPr>
        <p:spPr>
          <a:xfrm>
            <a:off x="5904650" y="1718800"/>
            <a:ext cx="2832900" cy="117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sz="1050">
                <a:solidFill>
                  <a:srgbClr val="3C4043"/>
                </a:solidFill>
                <a:highlight>
                  <a:srgbClr val="FFFFFF"/>
                </a:highlight>
                <a:latin typeface="Arial"/>
                <a:ea typeface="Arial"/>
                <a:cs typeface="Arial"/>
                <a:sym typeface="Arial"/>
              </a:rPr>
              <a:t>The four lowest-ranking countries in terms of salary are:</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120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India: </a:t>
            </a:r>
            <a:r>
              <a:rPr lang="pt-BR" sz="1050">
                <a:solidFill>
                  <a:srgbClr val="3C4043"/>
                </a:solidFill>
                <a:highlight>
                  <a:srgbClr val="FFFFFF"/>
                </a:highlight>
                <a:latin typeface="Arial"/>
                <a:ea typeface="Arial"/>
                <a:cs typeface="Arial"/>
                <a:sym typeface="Arial"/>
              </a:rPr>
              <a:t>$42729.00</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Spain: </a:t>
            </a:r>
            <a:r>
              <a:rPr lang="pt-BR" sz="1050">
                <a:solidFill>
                  <a:srgbClr val="3C4043"/>
                </a:solidFill>
                <a:highlight>
                  <a:srgbClr val="FFFFFF"/>
                </a:highlight>
                <a:latin typeface="Arial"/>
                <a:ea typeface="Arial"/>
                <a:cs typeface="Arial"/>
                <a:sym typeface="Arial"/>
              </a:rPr>
              <a:t>$50357.00</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Colombia: </a:t>
            </a:r>
            <a:r>
              <a:rPr lang="pt-BR" sz="1050">
                <a:solidFill>
                  <a:srgbClr val="3C4043"/>
                </a:solidFill>
                <a:highlight>
                  <a:srgbClr val="FFFFFF"/>
                </a:highlight>
                <a:latin typeface="Arial"/>
                <a:ea typeface="Arial"/>
                <a:cs typeface="Arial"/>
                <a:sym typeface="Arial"/>
              </a:rPr>
              <a:t>$83833.00</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France: </a:t>
            </a:r>
            <a:r>
              <a:rPr lang="pt-BR" sz="1050">
                <a:solidFill>
                  <a:srgbClr val="3C4043"/>
                </a:solidFill>
                <a:highlight>
                  <a:srgbClr val="FFFFFF"/>
                </a:highlight>
                <a:latin typeface="Arial"/>
                <a:ea typeface="Arial"/>
                <a:cs typeface="Arial"/>
                <a:sym typeface="Arial"/>
              </a:rPr>
              <a:t>$95796.00</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935"/>
              <a:buNone/>
            </a:pPr>
            <a:r>
              <a:t/>
            </a:r>
            <a:endParaRPr sz="1050"/>
          </a:p>
          <a:p>
            <a:pPr indent="0" lvl="0" marL="0" rtl="0" algn="l">
              <a:lnSpc>
                <a:spcPct val="95000"/>
              </a:lnSpc>
              <a:spcBef>
                <a:spcPts val="1200"/>
              </a:spcBef>
              <a:spcAft>
                <a:spcPts val="1200"/>
              </a:spcAft>
              <a:buSzPts val="935"/>
              <a:buNone/>
            </a:pPr>
            <a:r>
              <a:t/>
            </a: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Salary behavior over the years</a:t>
            </a:r>
            <a:endParaRPr/>
          </a:p>
        </p:txBody>
      </p:sp>
      <p:pic>
        <p:nvPicPr>
          <p:cNvPr id="365" name="Google Shape;365;p28"/>
          <p:cNvPicPr preferRelativeResize="0"/>
          <p:nvPr/>
        </p:nvPicPr>
        <p:blipFill>
          <a:blip r:embed="rId3">
            <a:alphaModFix/>
          </a:blip>
          <a:stretch>
            <a:fillRect/>
          </a:stretch>
        </p:blipFill>
        <p:spPr>
          <a:xfrm>
            <a:off x="1303800" y="1309850"/>
            <a:ext cx="6836151" cy="3626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1303800" y="598575"/>
            <a:ext cx="7030500" cy="69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Number of employees by work experience</a:t>
            </a:r>
            <a:endParaRPr/>
          </a:p>
        </p:txBody>
      </p:sp>
      <p:pic>
        <p:nvPicPr>
          <p:cNvPr id="371" name="Google Shape;371;p29"/>
          <p:cNvPicPr preferRelativeResize="0"/>
          <p:nvPr/>
        </p:nvPicPr>
        <p:blipFill>
          <a:blip r:embed="rId3">
            <a:alphaModFix/>
          </a:blip>
          <a:stretch>
            <a:fillRect/>
          </a:stretch>
        </p:blipFill>
        <p:spPr>
          <a:xfrm>
            <a:off x="1303800" y="1221975"/>
            <a:ext cx="7111399" cy="380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type="title"/>
          </p:nvPr>
        </p:nvSpPr>
        <p:spPr>
          <a:xfrm>
            <a:off x="1303800" y="598575"/>
            <a:ext cx="7030500" cy="6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Number of employees by work model</a:t>
            </a:r>
            <a:endParaRPr/>
          </a:p>
        </p:txBody>
      </p:sp>
      <p:pic>
        <p:nvPicPr>
          <p:cNvPr id="377" name="Google Shape;377;p30"/>
          <p:cNvPicPr preferRelativeResize="0"/>
          <p:nvPr/>
        </p:nvPicPr>
        <p:blipFill>
          <a:blip r:embed="rId3">
            <a:alphaModFix/>
          </a:blip>
          <a:stretch>
            <a:fillRect/>
          </a:stretch>
        </p:blipFill>
        <p:spPr>
          <a:xfrm>
            <a:off x="1303800" y="1198375"/>
            <a:ext cx="7142875" cy="3820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Conclusions</a:t>
            </a:r>
            <a:endParaRPr/>
          </a:p>
        </p:txBody>
      </p:sp>
      <p:sp>
        <p:nvSpPr>
          <p:cNvPr id="383" name="Google Shape;383;p31"/>
          <p:cNvSpPr txBox="1"/>
          <p:nvPr>
            <p:ph idx="1" type="body"/>
          </p:nvPr>
        </p:nvSpPr>
        <p:spPr>
          <a:xfrm>
            <a:off x="1303800" y="1431375"/>
            <a:ext cx="7030500" cy="3027900"/>
          </a:xfrm>
          <a:prstGeom prst="rect">
            <a:avLst/>
          </a:prstGeom>
        </p:spPr>
        <p:txBody>
          <a:bodyPr anchorCtr="0" anchor="t" bIns="91425" lIns="91425" spcFirstLastPara="1" rIns="91425" wrap="square" tIns="91425">
            <a:noAutofit/>
          </a:bodyPr>
          <a:lstStyle/>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Despite their low salary base, these countries have seen salary growth each year, which could be attributed to overall career growth around the globe.</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The limited number of records for these countries may introduce bias into the analysis.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A higher frequency of junior-level positions in India may explain the lower salaries there. Of course, these salaries also reflect the country's reality, including the cost of living, culture, politics, etc.</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For countries like Colombia (COL) and France (FRA), a substantial number of intermediate-level records could contribute to a lower average salary when compared with other countries.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AutoNum type="arabicPeriod"/>
            </a:pPr>
            <a:r>
              <a:rPr lang="pt-BR" sz="1050">
                <a:solidFill>
                  <a:srgbClr val="3C4043"/>
                </a:solidFill>
                <a:highlight>
                  <a:srgbClr val="FFFFFF"/>
                </a:highlight>
                <a:latin typeface="Arial"/>
                <a:ea typeface="Arial"/>
                <a:cs typeface="Arial"/>
                <a:sym typeface="Arial"/>
              </a:rPr>
              <a:t>Spain, despite its lower salaries, has a considerable number of expert-level positions. The low salaries in USD may be due to other factors such as a lower minimum wage and a lower cost of living compared to other countries.</a:t>
            </a:r>
            <a:endParaRPr sz="1050">
              <a:solidFill>
                <a:srgbClr val="3C4043"/>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rPr b="1" lang="pt-BR" sz="1050">
                <a:solidFill>
                  <a:srgbClr val="3C4043"/>
                </a:solidFill>
                <a:highlight>
                  <a:srgbClr val="FFFFFF"/>
                </a:highlight>
                <a:latin typeface="Arial"/>
                <a:ea typeface="Arial"/>
                <a:cs typeface="Arial"/>
                <a:sym typeface="Arial"/>
              </a:rPr>
              <a:t>Countries with lower salaries do not share many common factors regarding the number of employees by experience level or specific work model, and they still exhibit growth throughout the year. In other words, aside from the low number of records, some reasons may be unique to each country, such as technology policies, prioritization of other sectors, low minimum wages, or even a lower cost of living.</a:t>
            </a:r>
            <a:endParaRPr b="1" sz="1050">
              <a:solidFill>
                <a:srgbClr val="3C4043"/>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idx="1" type="body"/>
          </p:nvPr>
        </p:nvSpPr>
        <p:spPr>
          <a:xfrm>
            <a:off x="1303800" y="1557200"/>
            <a:ext cx="7030500" cy="227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pt-BR" sz="1125">
                <a:solidFill>
                  <a:srgbClr val="3C4043"/>
                </a:solidFill>
                <a:highlight>
                  <a:srgbClr val="FFFFFF"/>
                </a:highlight>
                <a:latin typeface="Arial"/>
                <a:ea typeface="Arial"/>
                <a:cs typeface="Arial"/>
                <a:sym typeface="Arial"/>
              </a:rPr>
              <a:t>At some point, certain categories may have few records, which could affect the reliability of statements based on the data. However, for the sake of studies related to data exploration, visualization, and comparison, I will proceed with the analysis even in these cases.</a:t>
            </a:r>
            <a:endParaRPr sz="1125">
              <a:solidFill>
                <a:srgbClr val="3C4043"/>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1018"/>
              <a:buNone/>
            </a:pPr>
            <a:r>
              <a:rPr lang="pt-BR" sz="1125">
                <a:solidFill>
                  <a:srgbClr val="3C4043"/>
                </a:solidFill>
                <a:highlight>
                  <a:srgbClr val="FFFFFF"/>
                </a:highlight>
                <a:latin typeface="Arial"/>
                <a:ea typeface="Arial"/>
                <a:cs typeface="Arial"/>
                <a:sym typeface="Arial"/>
              </a:rPr>
              <a:t>This is a portfolio project, and although the data is real, I have no control over how it was initially collected.</a:t>
            </a:r>
            <a:endParaRPr sz="1125">
              <a:solidFill>
                <a:srgbClr val="3C4043"/>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1018"/>
              <a:buNone/>
            </a:pPr>
            <a:r>
              <a:rPr lang="pt-BR" sz="1125">
                <a:solidFill>
                  <a:srgbClr val="3C4043"/>
                </a:solidFill>
                <a:highlight>
                  <a:srgbClr val="FFFFFF"/>
                </a:highlight>
                <a:latin typeface="Arial"/>
                <a:ea typeface="Arial"/>
                <a:cs typeface="Arial"/>
                <a:sym typeface="Arial"/>
              </a:rPr>
              <a:t>The objective of this stage will be to explore salaries by careers, understand which countries have the best and worst salaries, and if there is any relationship that can be highlighted solely through comparative data observation and data visualization.</a:t>
            </a:r>
            <a:endParaRPr sz="1125">
              <a:solidFill>
                <a:srgbClr val="3C4043"/>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1018"/>
              <a:buNone/>
            </a:pPr>
            <a:r>
              <a:t/>
            </a:r>
            <a:endParaRPr sz="1125"/>
          </a:p>
        </p:txBody>
      </p:sp>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Exploratory Data Analysis (EDA)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ctrTitle"/>
          </p:nvPr>
        </p:nvSpPr>
        <p:spPr>
          <a:xfrm>
            <a:off x="399325" y="1582350"/>
            <a:ext cx="4712700" cy="1872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pt-BR"/>
              <a:t>4</a:t>
            </a:r>
            <a:r>
              <a:rPr lang="pt-BR"/>
              <a:t>. Average salary by company size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3"/>
          <p:cNvSpPr txBox="1"/>
          <p:nvPr>
            <p:ph type="title"/>
          </p:nvPr>
        </p:nvSpPr>
        <p:spPr>
          <a:xfrm>
            <a:off x="1303800" y="598575"/>
            <a:ext cx="70305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Average salary by company size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4" name="Google Shape;394;p33"/>
          <p:cNvSpPr txBox="1"/>
          <p:nvPr>
            <p:ph idx="1" type="body"/>
          </p:nvPr>
        </p:nvSpPr>
        <p:spPr>
          <a:xfrm>
            <a:off x="1303800" y="1431375"/>
            <a:ext cx="7030500" cy="12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sz="1050">
                <a:solidFill>
                  <a:srgbClr val="3C4043"/>
                </a:solidFill>
                <a:highlight>
                  <a:srgbClr val="FFFFFF"/>
                </a:highlight>
                <a:latin typeface="Arial"/>
                <a:ea typeface="Arial"/>
                <a:cs typeface="Arial"/>
                <a:sym typeface="Arial"/>
              </a:rPr>
              <a:t>To analyze this aspect, I selected a specific country and year to minimize data bias: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1200"/>
              </a:spcBef>
              <a:spcAft>
                <a:spcPts val="0"/>
              </a:spcAft>
              <a:buClr>
                <a:srgbClr val="3C4043"/>
              </a:buClr>
              <a:buSzPts val="1050"/>
              <a:buFont typeface="Arial"/>
              <a:buChar char="●"/>
            </a:pPr>
            <a:r>
              <a:rPr lang="pt-BR" sz="1050">
                <a:solidFill>
                  <a:srgbClr val="3C4043"/>
                </a:solidFill>
                <a:highlight>
                  <a:srgbClr val="FFFFFF"/>
                </a:highlight>
                <a:latin typeface="Arial"/>
                <a:ea typeface="Arial"/>
                <a:cs typeface="Arial"/>
                <a:sym typeface="Arial"/>
              </a:rPr>
              <a:t>Country: United States</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lang="pt-BR" sz="1050">
                <a:solidFill>
                  <a:srgbClr val="3C4043"/>
                </a:solidFill>
                <a:highlight>
                  <a:srgbClr val="FFFFFF"/>
                </a:highlight>
                <a:latin typeface="Arial"/>
                <a:ea typeface="Arial"/>
                <a:cs typeface="Arial"/>
                <a:sym typeface="Arial"/>
              </a:rPr>
              <a:t>Year: 2023</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pt-BR" sz="1050">
                <a:solidFill>
                  <a:srgbClr val="3C4043"/>
                </a:solidFill>
                <a:highlight>
                  <a:srgbClr val="FFFFFF"/>
                </a:highlight>
                <a:latin typeface="Arial"/>
                <a:ea typeface="Arial"/>
                <a:cs typeface="Arial"/>
                <a:sym typeface="Arial"/>
              </a:rPr>
              <a:t>These selections are based on the number of records available.</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t/>
            </a:r>
            <a:endParaRPr sz="1050">
              <a:solidFill>
                <a:srgbClr val="3C4043"/>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1303800" y="433800"/>
            <a:ext cx="70305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Average salary by company size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0" name="Google Shape;400;p34"/>
          <p:cNvPicPr preferRelativeResize="0"/>
          <p:nvPr/>
        </p:nvPicPr>
        <p:blipFill>
          <a:blip r:embed="rId3">
            <a:alphaModFix/>
          </a:blip>
          <a:stretch>
            <a:fillRect/>
          </a:stretch>
        </p:blipFill>
        <p:spPr>
          <a:xfrm>
            <a:off x="1130800" y="1117200"/>
            <a:ext cx="4838526" cy="3861050"/>
          </a:xfrm>
          <a:prstGeom prst="rect">
            <a:avLst/>
          </a:prstGeom>
          <a:noFill/>
          <a:ln>
            <a:noFill/>
          </a:ln>
        </p:spPr>
      </p:pic>
      <p:sp>
        <p:nvSpPr>
          <p:cNvPr id="401" name="Google Shape;401;p34"/>
          <p:cNvSpPr txBox="1"/>
          <p:nvPr>
            <p:ph idx="1" type="body"/>
          </p:nvPr>
        </p:nvSpPr>
        <p:spPr>
          <a:xfrm>
            <a:off x="6205225" y="1117200"/>
            <a:ext cx="2603100" cy="1454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sz="1050">
                <a:solidFill>
                  <a:srgbClr val="3C4043"/>
                </a:solidFill>
                <a:highlight>
                  <a:srgbClr val="FFFFFF"/>
                </a:highlight>
                <a:latin typeface="Arial"/>
                <a:ea typeface="Arial"/>
                <a:cs typeface="Arial"/>
                <a:sym typeface="Arial"/>
              </a:rPr>
              <a:t>Here we can observe that for most careers, the trend of higher salaries is seen in medium-sized companies, followed by large companies, while smaller salaries are found in small companies. However, it can be noticed that the monthly variation can be very low.</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t/>
            </a:r>
            <a:endParaRPr sz="1050">
              <a:solidFill>
                <a:srgbClr val="3C4043"/>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ctrTitle"/>
          </p:nvPr>
        </p:nvSpPr>
        <p:spPr>
          <a:xfrm>
            <a:off x="399325" y="1582350"/>
            <a:ext cx="4712700" cy="1872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pt-BR"/>
              <a:t>5</a:t>
            </a:r>
            <a:r>
              <a:rPr lang="pt-BR"/>
              <a:t>. Next steps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6"/>
          <p:cNvSpPr txBox="1"/>
          <p:nvPr>
            <p:ph type="title"/>
          </p:nvPr>
        </p:nvSpPr>
        <p:spPr>
          <a:xfrm>
            <a:off x="1303800" y="598575"/>
            <a:ext cx="70305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Possible next steps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2" name="Google Shape;412;p36"/>
          <p:cNvSpPr txBox="1"/>
          <p:nvPr>
            <p:ph idx="1" type="body"/>
          </p:nvPr>
        </p:nvSpPr>
        <p:spPr>
          <a:xfrm>
            <a:off x="1303800" y="1431375"/>
            <a:ext cx="7030500" cy="327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sz="1050">
                <a:solidFill>
                  <a:srgbClr val="3C4043"/>
                </a:solidFill>
                <a:highlight>
                  <a:srgbClr val="FFFFFF"/>
                </a:highlight>
                <a:latin typeface="Arial"/>
                <a:ea typeface="Arial"/>
                <a:cs typeface="Arial"/>
                <a:sym typeface="Arial"/>
              </a:rPr>
              <a:t>All topics can be further explored by examining the data in a more granular fashion with greater statistical rigor. Assuming the United States as a standard country for analysis due to the large number of records across all careers over the years, we can conduct more robust analyses, such as predicting salary growth patterns for each field in the coming years and forecasting work model trends for the future.</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pt-BR" sz="1050">
                <a:solidFill>
                  <a:srgbClr val="3C4043"/>
                </a:solidFill>
                <a:highlight>
                  <a:srgbClr val="FFFFFF"/>
                </a:highlight>
                <a:latin typeface="Arial"/>
                <a:ea typeface="Arial"/>
                <a:cs typeface="Arial"/>
                <a:sym typeface="Arial"/>
              </a:rPr>
              <a:t>When looking at countries with the highest and lowest salaries, it would be important to delve into the data in a more granular manner. This involves understanding which areas are contributing to significant salary variations, and which ones are driving salaries up or down. This approach would provide more precision in determining whether the reasons are career-related trends or external factors affecting companies, such as political decisions, for instance.</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t/>
            </a:r>
            <a:endParaRPr sz="1050">
              <a:solidFill>
                <a:srgbClr val="3C404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03800" y="1305675"/>
            <a:ext cx="7030500" cy="335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pt-BR" sz="4000">
                <a:solidFill>
                  <a:srgbClr val="3C4043"/>
                </a:solidFill>
                <a:highlight>
                  <a:srgbClr val="FFFFFF"/>
                </a:highlight>
                <a:latin typeface="Arial"/>
                <a:ea typeface="Arial"/>
                <a:cs typeface="Arial"/>
                <a:sym typeface="Arial"/>
              </a:rPr>
              <a:t>The dataset was retrieved from </a:t>
            </a:r>
            <a:r>
              <a:rPr lang="pt-BR" sz="4000" u="sng">
                <a:solidFill>
                  <a:schemeClr val="hlink"/>
                </a:solidFill>
                <a:highlight>
                  <a:srgbClr val="FFFFFF"/>
                </a:highlight>
                <a:latin typeface="Arial"/>
                <a:ea typeface="Arial"/>
                <a:cs typeface="Arial"/>
                <a:sym typeface="Arial"/>
                <a:hlinkClick r:id="rId3"/>
              </a:rPr>
              <a:t>Kaggle</a:t>
            </a:r>
            <a:r>
              <a:rPr lang="pt-BR" sz="4000"/>
              <a:t>. </a:t>
            </a:r>
            <a:r>
              <a:rPr lang="pt-BR" sz="4000">
                <a:solidFill>
                  <a:srgbClr val="3C4043"/>
                </a:solidFill>
                <a:highlight>
                  <a:srgbClr val="FFFFFF"/>
                </a:highlight>
                <a:latin typeface="Arial"/>
                <a:ea typeface="Arial"/>
                <a:cs typeface="Arial"/>
                <a:sym typeface="Arial"/>
              </a:rPr>
              <a:t>This dataset has the goal to show what is being paid </a:t>
            </a:r>
            <a:r>
              <a:rPr lang="pt-BR" sz="4000">
                <a:solidFill>
                  <a:srgbClr val="3C4043"/>
                </a:solidFill>
                <a:highlight>
                  <a:srgbClr val="FFFFFF"/>
                </a:highlight>
                <a:latin typeface="Arial"/>
                <a:ea typeface="Arial"/>
                <a:cs typeface="Arial"/>
                <a:sym typeface="Arial"/>
              </a:rPr>
              <a:t>globally</a:t>
            </a:r>
            <a:r>
              <a:rPr lang="pt-BR" sz="4000">
                <a:solidFill>
                  <a:srgbClr val="3C4043"/>
                </a:solidFill>
                <a:highlight>
                  <a:srgbClr val="FFFFFF"/>
                </a:highlight>
                <a:latin typeface="Arial"/>
                <a:ea typeface="Arial"/>
                <a:cs typeface="Arial"/>
                <a:sym typeface="Arial"/>
              </a:rPr>
              <a:t> for jobs related to Data.</a:t>
            </a:r>
            <a:endParaRPr sz="400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rPr lang="pt-BR" sz="4000">
                <a:solidFill>
                  <a:srgbClr val="3C4043"/>
                </a:solidFill>
                <a:highlight>
                  <a:srgbClr val="FFFFFF"/>
                </a:highlight>
                <a:latin typeface="Arial"/>
                <a:ea typeface="Arial"/>
                <a:cs typeface="Arial"/>
                <a:sym typeface="Arial"/>
              </a:rPr>
              <a:t>After data maintenance, the dataset contains the followed fields:</a:t>
            </a:r>
            <a:endParaRPr sz="4000">
              <a:solidFill>
                <a:srgbClr val="3C4043"/>
              </a:solidFill>
              <a:highlight>
                <a:srgbClr val="FFFFFF"/>
              </a:highlight>
              <a:latin typeface="Arial"/>
              <a:ea typeface="Arial"/>
              <a:cs typeface="Arial"/>
              <a:sym typeface="Arial"/>
            </a:endParaRPr>
          </a:p>
          <a:p>
            <a:pPr indent="-292100" lvl="0" marL="457200" rtl="0" algn="l">
              <a:spcBef>
                <a:spcPts val="120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Work year: </a:t>
            </a:r>
            <a:r>
              <a:rPr lang="pt-BR" sz="4000">
                <a:solidFill>
                  <a:srgbClr val="3C4043"/>
                </a:solidFill>
                <a:highlight>
                  <a:srgbClr val="FFFFFF"/>
                </a:highlight>
                <a:latin typeface="Arial"/>
                <a:ea typeface="Arial"/>
                <a:cs typeface="Arial"/>
                <a:sym typeface="Arial"/>
              </a:rPr>
              <a:t>The year the salary was paid.</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Experience level: </a:t>
            </a:r>
            <a:r>
              <a:rPr lang="pt-BR" sz="4000">
                <a:solidFill>
                  <a:srgbClr val="3C4043"/>
                </a:solidFill>
                <a:highlight>
                  <a:srgbClr val="FFFFFF"/>
                </a:highlight>
                <a:latin typeface="Arial"/>
                <a:ea typeface="Arial"/>
                <a:cs typeface="Arial"/>
                <a:sym typeface="Arial"/>
              </a:rPr>
              <a:t>The experience level in the job during the year</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Employment type: </a:t>
            </a:r>
            <a:r>
              <a:rPr lang="pt-BR" sz="4000">
                <a:solidFill>
                  <a:srgbClr val="3C4043"/>
                </a:solidFill>
                <a:highlight>
                  <a:srgbClr val="FFFFFF"/>
                </a:highlight>
                <a:latin typeface="Arial"/>
                <a:ea typeface="Arial"/>
                <a:cs typeface="Arial"/>
                <a:sym typeface="Arial"/>
              </a:rPr>
              <a:t>The type of </a:t>
            </a:r>
            <a:r>
              <a:rPr lang="pt-BR" sz="4000">
                <a:solidFill>
                  <a:srgbClr val="3C4043"/>
                </a:solidFill>
                <a:highlight>
                  <a:srgbClr val="FFFFFF"/>
                </a:highlight>
                <a:latin typeface="Arial"/>
                <a:ea typeface="Arial"/>
                <a:cs typeface="Arial"/>
                <a:sym typeface="Arial"/>
              </a:rPr>
              <a:t>employment</a:t>
            </a:r>
            <a:r>
              <a:rPr lang="pt-BR" sz="4000">
                <a:solidFill>
                  <a:srgbClr val="3C4043"/>
                </a:solidFill>
                <a:highlight>
                  <a:srgbClr val="FFFFFF"/>
                </a:highlight>
                <a:latin typeface="Arial"/>
                <a:ea typeface="Arial"/>
                <a:cs typeface="Arial"/>
                <a:sym typeface="Arial"/>
              </a:rPr>
              <a:t> for the role</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Job title: </a:t>
            </a:r>
            <a:r>
              <a:rPr lang="pt-BR" sz="4000">
                <a:solidFill>
                  <a:srgbClr val="3C4043"/>
                </a:solidFill>
                <a:highlight>
                  <a:srgbClr val="FFFFFF"/>
                </a:highlight>
                <a:latin typeface="Arial"/>
                <a:ea typeface="Arial"/>
                <a:cs typeface="Arial"/>
                <a:sym typeface="Arial"/>
              </a:rPr>
              <a:t>The role worked in during the year</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Salary: </a:t>
            </a:r>
            <a:r>
              <a:rPr lang="pt-BR" sz="4000">
                <a:solidFill>
                  <a:srgbClr val="3C4043"/>
                </a:solidFill>
                <a:highlight>
                  <a:srgbClr val="FFFFFF"/>
                </a:highlight>
                <a:latin typeface="Arial"/>
                <a:ea typeface="Arial"/>
                <a:cs typeface="Arial"/>
                <a:sym typeface="Arial"/>
              </a:rPr>
              <a:t>The total gross salary amount paid</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Salary currency: </a:t>
            </a:r>
            <a:r>
              <a:rPr lang="pt-BR" sz="4000">
                <a:solidFill>
                  <a:srgbClr val="3C4043"/>
                </a:solidFill>
                <a:highlight>
                  <a:srgbClr val="FFFFFF"/>
                </a:highlight>
                <a:latin typeface="Arial"/>
                <a:ea typeface="Arial"/>
                <a:cs typeface="Arial"/>
                <a:sym typeface="Arial"/>
              </a:rPr>
              <a:t>The currency of the salary paid as an ISO 4217 currency code.</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Salary in USD: </a:t>
            </a:r>
            <a:r>
              <a:rPr lang="pt-BR" sz="4000">
                <a:solidFill>
                  <a:srgbClr val="3C4043"/>
                </a:solidFill>
                <a:highlight>
                  <a:srgbClr val="FFFFFF"/>
                </a:highlight>
                <a:latin typeface="Arial"/>
                <a:ea typeface="Arial"/>
                <a:cs typeface="Arial"/>
                <a:sym typeface="Arial"/>
              </a:rPr>
              <a:t>The salary in USD</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Employee residence: </a:t>
            </a:r>
            <a:r>
              <a:rPr lang="pt-BR" sz="4000">
                <a:solidFill>
                  <a:srgbClr val="3C4043"/>
                </a:solidFill>
                <a:highlight>
                  <a:srgbClr val="FFFFFF"/>
                </a:highlight>
                <a:latin typeface="Arial"/>
                <a:ea typeface="Arial"/>
                <a:cs typeface="Arial"/>
                <a:sym typeface="Arial"/>
              </a:rPr>
              <a:t>Employee's primary country of residence in during the work year</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Remote ratio: </a:t>
            </a:r>
            <a:r>
              <a:rPr lang="pt-BR" sz="4000">
                <a:solidFill>
                  <a:srgbClr val="3C4043"/>
                </a:solidFill>
                <a:highlight>
                  <a:srgbClr val="FFFFFF"/>
                </a:highlight>
                <a:latin typeface="Arial"/>
                <a:ea typeface="Arial"/>
                <a:cs typeface="Arial"/>
                <a:sym typeface="Arial"/>
              </a:rPr>
              <a:t>The overall amount of work done remotely</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Work model:</a:t>
            </a:r>
            <a:r>
              <a:rPr lang="pt-BR" sz="4000">
                <a:solidFill>
                  <a:srgbClr val="3C4043"/>
                </a:solidFill>
                <a:highlight>
                  <a:srgbClr val="FFFFFF"/>
                </a:highlight>
                <a:latin typeface="Arial"/>
                <a:ea typeface="Arial"/>
                <a:cs typeface="Arial"/>
                <a:sym typeface="Arial"/>
              </a:rPr>
              <a:t> If In-person, Hybrid or Remote</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Company location: </a:t>
            </a:r>
            <a:r>
              <a:rPr lang="pt-BR" sz="4000">
                <a:solidFill>
                  <a:srgbClr val="3C4043"/>
                </a:solidFill>
                <a:highlight>
                  <a:srgbClr val="FFFFFF"/>
                </a:highlight>
                <a:latin typeface="Arial"/>
                <a:ea typeface="Arial"/>
                <a:cs typeface="Arial"/>
                <a:sym typeface="Arial"/>
              </a:rPr>
              <a:t>The country of the employer's main office</a:t>
            </a:r>
            <a:endParaRPr sz="4000">
              <a:solidFill>
                <a:srgbClr val="3C4043"/>
              </a:solidFill>
              <a:highlight>
                <a:srgbClr val="FFFFFF"/>
              </a:highlight>
              <a:latin typeface="Arial"/>
              <a:ea typeface="Arial"/>
              <a:cs typeface="Arial"/>
              <a:sym typeface="Arial"/>
            </a:endParaRPr>
          </a:p>
          <a:p>
            <a:pPr indent="-292100" lvl="0" marL="457200" rtl="0" algn="l">
              <a:spcBef>
                <a:spcPts val="0"/>
              </a:spcBef>
              <a:spcAft>
                <a:spcPts val="0"/>
              </a:spcAft>
              <a:buClr>
                <a:srgbClr val="3C4043"/>
              </a:buClr>
              <a:buSzPct val="100000"/>
              <a:buFont typeface="Arial"/>
              <a:buChar char="●"/>
            </a:pPr>
            <a:r>
              <a:rPr b="1" lang="pt-BR" sz="4000">
                <a:solidFill>
                  <a:srgbClr val="3C4043"/>
                </a:solidFill>
                <a:highlight>
                  <a:srgbClr val="FFFFFF"/>
                </a:highlight>
                <a:latin typeface="Arial"/>
                <a:ea typeface="Arial"/>
                <a:cs typeface="Arial"/>
                <a:sym typeface="Arial"/>
              </a:rPr>
              <a:t>Company size: </a:t>
            </a:r>
            <a:r>
              <a:rPr lang="pt-BR" sz="4000">
                <a:solidFill>
                  <a:srgbClr val="3C4043"/>
                </a:solidFill>
                <a:highlight>
                  <a:srgbClr val="FFFFFF"/>
                </a:highlight>
                <a:latin typeface="Arial"/>
                <a:ea typeface="Arial"/>
                <a:cs typeface="Arial"/>
                <a:sym typeface="Arial"/>
              </a:rPr>
              <a:t>If Large, Medium or Small</a:t>
            </a:r>
            <a:endParaRPr sz="105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rPr lang="pt-BR" sz="4000">
                <a:solidFill>
                  <a:srgbClr val="3C4043"/>
                </a:solidFill>
                <a:highlight>
                  <a:srgbClr val="FFFFFF"/>
                </a:highlight>
                <a:latin typeface="Arial"/>
                <a:ea typeface="Arial"/>
                <a:cs typeface="Arial"/>
                <a:sym typeface="Arial"/>
              </a:rPr>
              <a:t>The dataset after modification contains data from 2020 to 2023.</a:t>
            </a:r>
            <a:endParaRPr sz="4000">
              <a:solidFill>
                <a:srgbClr val="3C404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289" name="Google Shape;289;p15"/>
          <p:cNvSpPr txBox="1"/>
          <p:nvPr>
            <p:ph type="title"/>
          </p:nvPr>
        </p:nvSpPr>
        <p:spPr>
          <a:xfrm>
            <a:off x="1303800" y="598575"/>
            <a:ext cx="7030500" cy="7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About the dataset analyzed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ctrTitle"/>
          </p:nvPr>
        </p:nvSpPr>
        <p:spPr>
          <a:xfrm>
            <a:off x="399325" y="1582350"/>
            <a:ext cx="4712700" cy="18729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SzPts val="3600"/>
              <a:buAutoNum type="arabicPeriod"/>
            </a:pPr>
            <a:r>
              <a:rPr lang="pt-BR"/>
              <a:t>Salaries by Career Over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Salaries by Career Over Time</a:t>
            </a:r>
            <a:endParaRPr/>
          </a:p>
        </p:txBody>
      </p:sp>
      <p:pic>
        <p:nvPicPr>
          <p:cNvPr id="300" name="Google Shape;300;p17"/>
          <p:cNvPicPr preferRelativeResize="0"/>
          <p:nvPr/>
        </p:nvPicPr>
        <p:blipFill>
          <a:blip r:embed="rId3">
            <a:alphaModFix/>
          </a:blip>
          <a:stretch>
            <a:fillRect/>
          </a:stretch>
        </p:blipFill>
        <p:spPr>
          <a:xfrm>
            <a:off x="1303800" y="1214600"/>
            <a:ext cx="6744899" cy="357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Machine Learning </a:t>
            </a:r>
            <a:r>
              <a:rPr lang="pt-BR"/>
              <a:t>Engineer</a:t>
            </a:r>
            <a:r>
              <a:rPr lang="pt-BR"/>
              <a:t> salary </a:t>
            </a:r>
            <a:r>
              <a:rPr lang="pt-BR"/>
              <a:t>decrease</a:t>
            </a:r>
            <a:endParaRPr/>
          </a:p>
        </p:txBody>
      </p:sp>
      <p:sp>
        <p:nvSpPr>
          <p:cNvPr id="306" name="Google Shape;306;p18"/>
          <p:cNvSpPr txBox="1"/>
          <p:nvPr>
            <p:ph idx="1" type="body"/>
          </p:nvPr>
        </p:nvSpPr>
        <p:spPr>
          <a:xfrm>
            <a:off x="1303800" y="1557200"/>
            <a:ext cx="7030500" cy="288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pt-BR" sz="1050">
                <a:solidFill>
                  <a:srgbClr val="3C4043"/>
                </a:solidFill>
                <a:highlight>
                  <a:srgbClr val="FFFFFF"/>
                </a:highlight>
                <a:latin typeface="Arial"/>
                <a:ea typeface="Arial"/>
                <a:cs typeface="Arial"/>
                <a:sym typeface="Arial"/>
              </a:rPr>
              <a:t>The number of </a:t>
            </a:r>
            <a:r>
              <a:rPr lang="pt-BR" sz="1050">
                <a:solidFill>
                  <a:srgbClr val="3C4043"/>
                </a:solidFill>
                <a:highlight>
                  <a:srgbClr val="FFFFFF"/>
                </a:highlight>
                <a:latin typeface="Arial"/>
                <a:ea typeface="Arial"/>
                <a:cs typeface="Arial"/>
                <a:sym typeface="Arial"/>
              </a:rPr>
              <a:t>Machine Learning Engineer’s records by</a:t>
            </a:r>
            <a:r>
              <a:rPr lang="pt-BR" sz="1050">
                <a:solidFill>
                  <a:srgbClr val="3C4043"/>
                </a:solidFill>
                <a:highlight>
                  <a:srgbClr val="FFFFFF"/>
                </a:highlight>
                <a:latin typeface="Arial"/>
                <a:ea typeface="Arial"/>
                <a:cs typeface="Arial"/>
                <a:sym typeface="Arial"/>
              </a:rPr>
              <a:t> year worked:</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120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2020:</a:t>
            </a:r>
            <a:r>
              <a:rPr lang="pt-BR" sz="1050">
                <a:solidFill>
                  <a:srgbClr val="3C4043"/>
                </a:solidFill>
                <a:highlight>
                  <a:srgbClr val="FFFFFF"/>
                </a:highlight>
                <a:latin typeface="Arial"/>
                <a:ea typeface="Arial"/>
                <a:cs typeface="Arial"/>
                <a:sym typeface="Arial"/>
              </a:rPr>
              <a:t> 4</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2021:</a:t>
            </a:r>
            <a:r>
              <a:rPr lang="pt-BR" sz="1050">
                <a:solidFill>
                  <a:srgbClr val="3C4043"/>
                </a:solidFill>
                <a:highlight>
                  <a:srgbClr val="FFFFFF"/>
                </a:highlight>
                <a:latin typeface="Arial"/>
                <a:ea typeface="Arial"/>
                <a:cs typeface="Arial"/>
                <a:sym typeface="Arial"/>
              </a:rPr>
              <a:t> 18</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2022:</a:t>
            </a:r>
            <a:r>
              <a:rPr lang="pt-BR" sz="1050">
                <a:solidFill>
                  <a:srgbClr val="3C4043"/>
                </a:solidFill>
                <a:highlight>
                  <a:srgbClr val="FFFFFF"/>
                </a:highlight>
                <a:latin typeface="Arial"/>
                <a:ea typeface="Arial"/>
                <a:cs typeface="Arial"/>
                <a:sym typeface="Arial"/>
              </a:rPr>
              <a:t> 108</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2023: </a:t>
            </a:r>
            <a:r>
              <a:rPr lang="pt-BR" sz="1050">
                <a:solidFill>
                  <a:srgbClr val="3C4043"/>
                </a:solidFill>
                <a:highlight>
                  <a:srgbClr val="FFFFFF"/>
                </a:highlight>
                <a:latin typeface="Arial"/>
                <a:ea typeface="Arial"/>
                <a:cs typeface="Arial"/>
                <a:sym typeface="Arial"/>
              </a:rPr>
              <a:t>940</a:t>
            </a:r>
            <a:endParaRPr sz="1050">
              <a:solidFill>
                <a:srgbClr val="3C4043"/>
              </a:solidFill>
              <a:highlight>
                <a:srgbClr val="FFFFFF"/>
              </a:highlight>
              <a:latin typeface="Arial"/>
              <a:ea typeface="Arial"/>
              <a:cs typeface="Arial"/>
              <a:sym typeface="Arial"/>
            </a:endParaRPr>
          </a:p>
          <a:p>
            <a:pPr indent="0" lvl="0" marL="914400" rtl="0" algn="l">
              <a:lnSpc>
                <a:spcPct val="95000"/>
              </a:lnSpc>
              <a:spcBef>
                <a:spcPts val="1200"/>
              </a:spcBef>
              <a:spcAft>
                <a:spcPts val="0"/>
              </a:spcAft>
              <a:buSzPts val="935"/>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pt-BR" sz="1050"/>
              <a:t>In 2020, there were only four salaries registered, and three of them were from US companies, which offer the highest salaries in USD. However, in 2021, there were 18 salaries registered, with the majority from other countries that pay less in USD for the same position.</a:t>
            </a:r>
            <a:endParaRPr sz="1050"/>
          </a:p>
          <a:p>
            <a:pPr indent="0" lvl="0" marL="0" rtl="0" algn="l">
              <a:lnSpc>
                <a:spcPct val="95000"/>
              </a:lnSpc>
              <a:spcBef>
                <a:spcPts val="1200"/>
              </a:spcBef>
              <a:spcAft>
                <a:spcPts val="0"/>
              </a:spcAft>
              <a:buNone/>
            </a:pPr>
            <a:r>
              <a:rPr lang="pt-BR" sz="1050"/>
              <a:t>The drop in Machine Learning Engineer salaries from 2020 to 2021 isn't indicative of a market trend; it's merely a result of data bias.</a:t>
            </a:r>
            <a:endParaRPr sz="1050"/>
          </a:p>
          <a:p>
            <a:pPr indent="0" lvl="0" marL="0" rtl="0" algn="l">
              <a:lnSpc>
                <a:spcPct val="95000"/>
              </a:lnSpc>
              <a:spcBef>
                <a:spcPts val="1200"/>
              </a:spcBef>
              <a:spcAft>
                <a:spcPts val="0"/>
              </a:spcAft>
              <a:buSzPts val="935"/>
              <a:buNone/>
            </a:pPr>
            <a:r>
              <a:t/>
            </a:r>
            <a:endParaRPr sz="1050"/>
          </a:p>
          <a:p>
            <a:pPr indent="0" lvl="0" marL="0" rtl="0" algn="l">
              <a:lnSpc>
                <a:spcPct val="95000"/>
              </a:lnSpc>
              <a:spcBef>
                <a:spcPts val="1200"/>
              </a:spcBef>
              <a:spcAft>
                <a:spcPts val="1200"/>
              </a:spcAft>
              <a:buSzPts val="935"/>
              <a:buNone/>
            </a:pPr>
            <a:r>
              <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Conclusions</a:t>
            </a:r>
            <a:endParaRPr/>
          </a:p>
        </p:txBody>
      </p:sp>
      <p:sp>
        <p:nvSpPr>
          <p:cNvPr id="312" name="Google Shape;312;p19"/>
          <p:cNvSpPr txBox="1"/>
          <p:nvPr>
            <p:ph idx="1" type="body"/>
          </p:nvPr>
        </p:nvSpPr>
        <p:spPr>
          <a:xfrm>
            <a:off x="1303800" y="1557200"/>
            <a:ext cx="7030500" cy="288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sz="1050">
                <a:solidFill>
                  <a:srgbClr val="3C4043"/>
                </a:solidFill>
                <a:highlight>
                  <a:srgbClr val="FFFFFF"/>
                </a:highlight>
                <a:latin typeface="Arial"/>
                <a:ea typeface="Arial"/>
                <a:cs typeface="Arial"/>
                <a:sym typeface="Arial"/>
              </a:rPr>
              <a:t>Salaries have shown significant growth from 2020 to 2023. However, this doesn't accurately reflect the growth rate, as there were fewer records from 2020 to 2021 compared to 2022 and 2023.</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pt-BR" sz="1050">
                <a:solidFill>
                  <a:srgbClr val="3C4043"/>
                </a:solidFill>
                <a:highlight>
                  <a:srgbClr val="FFFFFF"/>
                </a:highlight>
                <a:latin typeface="Arial"/>
                <a:ea typeface="Arial"/>
                <a:cs typeface="Arial"/>
                <a:sym typeface="Arial"/>
              </a:rPr>
              <a:t>The </a:t>
            </a:r>
            <a:r>
              <a:rPr b="1" lang="pt-BR" sz="1050">
                <a:solidFill>
                  <a:srgbClr val="3C4043"/>
                </a:solidFill>
                <a:highlight>
                  <a:srgbClr val="FFFFFF"/>
                </a:highlight>
                <a:latin typeface="Arial"/>
                <a:ea typeface="Arial"/>
                <a:cs typeface="Arial"/>
                <a:sym typeface="Arial"/>
              </a:rPr>
              <a:t>Data Analyst</a:t>
            </a:r>
            <a:r>
              <a:rPr lang="pt-BR" sz="1050">
                <a:solidFill>
                  <a:srgbClr val="3C4043"/>
                </a:solidFill>
                <a:highlight>
                  <a:srgbClr val="FFFFFF"/>
                </a:highlight>
                <a:latin typeface="Arial"/>
                <a:ea typeface="Arial"/>
                <a:cs typeface="Arial"/>
                <a:sym typeface="Arial"/>
              </a:rPr>
              <a:t> and </a:t>
            </a:r>
            <a:r>
              <a:rPr b="1" lang="pt-BR" sz="1050">
                <a:solidFill>
                  <a:srgbClr val="3C4043"/>
                </a:solidFill>
                <a:highlight>
                  <a:srgbClr val="FFFFFF"/>
                </a:highlight>
                <a:latin typeface="Arial"/>
                <a:ea typeface="Arial"/>
                <a:cs typeface="Arial"/>
                <a:sym typeface="Arial"/>
              </a:rPr>
              <a:t>Data Engineering </a:t>
            </a:r>
            <a:r>
              <a:rPr lang="pt-BR" sz="1050">
                <a:solidFill>
                  <a:srgbClr val="3C4043"/>
                </a:solidFill>
                <a:highlight>
                  <a:srgbClr val="FFFFFF"/>
                </a:highlight>
                <a:latin typeface="Arial"/>
                <a:ea typeface="Arial"/>
                <a:cs typeface="Arial"/>
                <a:sym typeface="Arial"/>
              </a:rPr>
              <a:t>careers exhibited salary stagnation from 2022 to 2023. This could be attributed to several factors, such as the accelerated growth in these fields during the pandemic, followed by a transition to a phase of equilibrium.</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pt-BR" sz="1050">
                <a:solidFill>
                  <a:srgbClr val="3C4043"/>
                </a:solidFill>
                <a:highlight>
                  <a:srgbClr val="FFFFFF"/>
                </a:highlight>
                <a:latin typeface="Arial"/>
                <a:ea typeface="Arial"/>
                <a:cs typeface="Arial"/>
                <a:sym typeface="Arial"/>
              </a:rPr>
              <a:t>The continuous growth, even from 2022 to 2022 in</a:t>
            </a:r>
            <a:r>
              <a:rPr b="1" lang="pt-BR" sz="1050">
                <a:solidFill>
                  <a:srgbClr val="3C4043"/>
                </a:solidFill>
                <a:highlight>
                  <a:srgbClr val="FFFFFF"/>
                </a:highlight>
                <a:latin typeface="Arial"/>
                <a:ea typeface="Arial"/>
                <a:cs typeface="Arial"/>
                <a:sym typeface="Arial"/>
              </a:rPr>
              <a:t> Data Science</a:t>
            </a:r>
            <a:r>
              <a:rPr lang="pt-BR" sz="1050">
                <a:solidFill>
                  <a:srgbClr val="3C4043"/>
                </a:solidFill>
                <a:highlight>
                  <a:srgbClr val="FFFFFF"/>
                </a:highlight>
                <a:latin typeface="Arial"/>
                <a:ea typeface="Arial"/>
                <a:cs typeface="Arial"/>
                <a:sym typeface="Arial"/>
              </a:rPr>
              <a:t> and </a:t>
            </a:r>
            <a:r>
              <a:rPr b="1" lang="pt-BR" sz="1050">
                <a:solidFill>
                  <a:srgbClr val="3C4043"/>
                </a:solidFill>
                <a:highlight>
                  <a:srgbClr val="FFFFFF"/>
                </a:highlight>
                <a:latin typeface="Arial"/>
                <a:ea typeface="Arial"/>
                <a:cs typeface="Arial"/>
                <a:sym typeface="Arial"/>
              </a:rPr>
              <a:t>Machine Learning</a:t>
            </a:r>
            <a:r>
              <a:rPr lang="pt-BR" sz="1050">
                <a:solidFill>
                  <a:srgbClr val="3C4043"/>
                </a:solidFill>
                <a:highlight>
                  <a:srgbClr val="FFFFFF"/>
                </a:highlight>
                <a:latin typeface="Arial"/>
                <a:ea typeface="Arial"/>
                <a:cs typeface="Arial"/>
                <a:sym typeface="Arial"/>
              </a:rPr>
              <a:t> careers may be related to the emergence of artificial intelligence.</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935"/>
              <a:buNone/>
            </a:pPr>
            <a:r>
              <a:t/>
            </a:r>
            <a:endParaRPr sz="1050"/>
          </a:p>
          <a:p>
            <a:pPr indent="0" lvl="0" marL="0" rtl="0" algn="l">
              <a:lnSpc>
                <a:spcPct val="95000"/>
              </a:lnSpc>
              <a:spcBef>
                <a:spcPts val="1200"/>
              </a:spcBef>
              <a:spcAft>
                <a:spcPts val="1200"/>
              </a:spcAft>
              <a:buSzPts val="935"/>
              <a:buNone/>
            </a:pPr>
            <a:r>
              <a:t/>
            </a:r>
            <a:endParaRPr sz="10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ctrTitle"/>
          </p:nvPr>
        </p:nvSpPr>
        <p:spPr>
          <a:xfrm>
            <a:off x="399325" y="1582350"/>
            <a:ext cx="4712700" cy="1872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pt-BR"/>
              <a:t>2. The countries with the highest salaries in 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The four top-ranking countries in terms of salary</a:t>
            </a:r>
            <a:endParaRPr/>
          </a:p>
        </p:txBody>
      </p:sp>
      <p:sp>
        <p:nvSpPr>
          <p:cNvPr id="323" name="Google Shape;323;p21"/>
          <p:cNvSpPr txBox="1"/>
          <p:nvPr>
            <p:ph idx="1" type="body"/>
          </p:nvPr>
        </p:nvSpPr>
        <p:spPr>
          <a:xfrm>
            <a:off x="1303800" y="1557200"/>
            <a:ext cx="7030500" cy="267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sz="1050">
                <a:solidFill>
                  <a:srgbClr val="3C4043"/>
                </a:solidFill>
                <a:highlight>
                  <a:srgbClr val="FFFFFF"/>
                </a:highlight>
                <a:latin typeface="Arial"/>
                <a:ea typeface="Arial"/>
                <a:cs typeface="Arial"/>
                <a:sym typeface="Arial"/>
              </a:rPr>
              <a:t>The </a:t>
            </a:r>
            <a:r>
              <a:rPr b="1" lang="pt-BR" sz="1050">
                <a:solidFill>
                  <a:srgbClr val="3C4043"/>
                </a:solidFill>
                <a:highlight>
                  <a:srgbClr val="FFFFFF"/>
                </a:highlight>
                <a:latin typeface="Arial"/>
                <a:ea typeface="Arial"/>
                <a:cs typeface="Arial"/>
                <a:sym typeface="Arial"/>
              </a:rPr>
              <a:t>majority of the recorded salaries are from the US</a:t>
            </a:r>
            <a:r>
              <a:rPr lang="pt-BR" sz="1050">
                <a:solidFill>
                  <a:srgbClr val="3C4043"/>
                </a:solidFill>
                <a:highlight>
                  <a:srgbClr val="FFFFFF"/>
                </a:highlight>
                <a:latin typeface="Arial"/>
                <a:ea typeface="Arial"/>
                <a:cs typeface="Arial"/>
                <a:sym typeface="Arial"/>
              </a:rPr>
              <a:t>, which could introduce bias into the analysis. However, for study purposes, I disregarded this factor and proceeded with the analysis anyway. Considering the median number of records per country is 3, I decided to </a:t>
            </a:r>
            <a:r>
              <a:rPr b="1" lang="pt-BR" sz="1050">
                <a:solidFill>
                  <a:srgbClr val="3C4043"/>
                </a:solidFill>
                <a:highlight>
                  <a:srgbClr val="FFFFFF"/>
                </a:highlight>
                <a:latin typeface="Arial"/>
                <a:ea typeface="Arial"/>
                <a:cs typeface="Arial"/>
                <a:sym typeface="Arial"/>
              </a:rPr>
              <a:t>analyze only countries with more than 10 salaries registered</a:t>
            </a:r>
            <a:r>
              <a:rPr lang="pt-BR" sz="1050">
                <a:solidFill>
                  <a:srgbClr val="3C4043"/>
                </a:solidFill>
                <a:highlight>
                  <a:srgbClr val="FFFFFF"/>
                </a:highlight>
                <a:latin typeface="Arial"/>
                <a:ea typeface="Arial"/>
                <a:cs typeface="Arial"/>
                <a:sym typeface="Arial"/>
              </a:rPr>
              <a:t>.</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pt-BR" sz="1050">
                <a:solidFill>
                  <a:srgbClr val="3C4043"/>
                </a:solidFill>
                <a:highlight>
                  <a:srgbClr val="FFFFFF"/>
                </a:highlight>
                <a:latin typeface="Arial"/>
                <a:ea typeface="Arial"/>
                <a:cs typeface="Arial"/>
                <a:sym typeface="Arial"/>
              </a:rPr>
              <a:t>The four top-ranking countries in terms of salary:</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120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Australia: </a:t>
            </a:r>
            <a:r>
              <a:rPr lang="pt-BR" sz="1050">
                <a:solidFill>
                  <a:srgbClr val="3C4043"/>
                </a:solidFill>
                <a:highlight>
                  <a:srgbClr val="FFFFFF"/>
                </a:highlight>
                <a:latin typeface="Arial"/>
                <a:ea typeface="Arial"/>
                <a:cs typeface="Arial"/>
                <a:sym typeface="Arial"/>
              </a:rPr>
              <a:t>$160325.00</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Canada: </a:t>
            </a:r>
            <a:r>
              <a:rPr lang="pt-BR" sz="1050">
                <a:solidFill>
                  <a:srgbClr val="3C4043"/>
                </a:solidFill>
                <a:highlight>
                  <a:srgbClr val="FFFFFF"/>
                </a:highlight>
                <a:latin typeface="Arial"/>
                <a:ea typeface="Arial"/>
                <a:cs typeface="Arial"/>
                <a:sym typeface="Arial"/>
              </a:rPr>
              <a:t>$159083.00</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United States: </a:t>
            </a:r>
            <a:r>
              <a:rPr lang="pt-BR" sz="1050">
                <a:solidFill>
                  <a:srgbClr val="3C4043"/>
                </a:solidFill>
                <a:highlight>
                  <a:srgbClr val="FFFFFF"/>
                </a:highlight>
                <a:latin typeface="Arial"/>
                <a:ea typeface="Arial"/>
                <a:cs typeface="Arial"/>
                <a:sym typeface="Arial"/>
              </a:rPr>
              <a:t>$</a:t>
            </a:r>
            <a:r>
              <a:rPr lang="pt-BR" sz="1050">
                <a:solidFill>
                  <a:srgbClr val="3C4043"/>
                </a:solidFill>
                <a:highlight>
                  <a:srgbClr val="FFFFFF"/>
                </a:highlight>
                <a:latin typeface="Arial"/>
                <a:ea typeface="Arial"/>
                <a:cs typeface="Arial"/>
                <a:sym typeface="Arial"/>
              </a:rPr>
              <a:t>157481</a:t>
            </a:r>
            <a:r>
              <a:rPr lang="pt-BR" sz="1050">
                <a:solidFill>
                  <a:srgbClr val="3C4043"/>
                </a:solidFill>
                <a:highlight>
                  <a:srgbClr val="FFFFFF"/>
                </a:highlight>
                <a:latin typeface="Arial"/>
                <a:ea typeface="Arial"/>
                <a:cs typeface="Arial"/>
                <a:sym typeface="Arial"/>
              </a:rPr>
              <a:t>.00</a:t>
            </a:r>
            <a:endParaRPr sz="1050">
              <a:solidFill>
                <a:srgbClr val="3C4043"/>
              </a:solidFill>
              <a:highlight>
                <a:srgbClr val="FFFFFF"/>
              </a:highlight>
              <a:latin typeface="Arial"/>
              <a:ea typeface="Arial"/>
              <a:cs typeface="Arial"/>
              <a:sym typeface="Arial"/>
            </a:endParaRPr>
          </a:p>
          <a:p>
            <a:pPr indent="-295275" lvl="0" marL="457200" rtl="0" algn="l">
              <a:lnSpc>
                <a:spcPct val="95000"/>
              </a:lnSpc>
              <a:spcBef>
                <a:spcPts val="0"/>
              </a:spcBef>
              <a:spcAft>
                <a:spcPts val="0"/>
              </a:spcAft>
              <a:buClr>
                <a:srgbClr val="3C4043"/>
              </a:buClr>
              <a:buSzPts val="1050"/>
              <a:buFont typeface="Arial"/>
              <a:buChar char="●"/>
            </a:pPr>
            <a:r>
              <a:rPr b="1" lang="pt-BR" sz="1050">
                <a:solidFill>
                  <a:srgbClr val="3C4043"/>
                </a:solidFill>
                <a:highlight>
                  <a:srgbClr val="FFFFFF"/>
                </a:highlight>
                <a:latin typeface="Arial"/>
                <a:ea typeface="Arial"/>
                <a:cs typeface="Arial"/>
                <a:sym typeface="Arial"/>
              </a:rPr>
              <a:t>Germany: </a:t>
            </a:r>
            <a:r>
              <a:rPr lang="pt-BR" sz="1050">
                <a:solidFill>
                  <a:srgbClr val="3C4043"/>
                </a:solidFill>
                <a:highlight>
                  <a:srgbClr val="FFFFFF"/>
                </a:highlight>
                <a:latin typeface="Arial"/>
                <a:ea typeface="Arial"/>
                <a:cs typeface="Arial"/>
                <a:sym typeface="Arial"/>
              </a:rPr>
              <a:t>$</a:t>
            </a:r>
            <a:r>
              <a:rPr lang="pt-BR" sz="1050">
                <a:solidFill>
                  <a:srgbClr val="3C4043"/>
                </a:solidFill>
                <a:highlight>
                  <a:srgbClr val="FFFFFF"/>
                </a:highlight>
                <a:latin typeface="Arial"/>
                <a:ea typeface="Arial"/>
                <a:cs typeface="Arial"/>
                <a:sym typeface="Arial"/>
              </a:rPr>
              <a:t>122766</a:t>
            </a:r>
            <a:r>
              <a:rPr lang="pt-BR" sz="1050">
                <a:solidFill>
                  <a:srgbClr val="3C4043"/>
                </a:solidFill>
                <a:highlight>
                  <a:srgbClr val="FFFFFF"/>
                </a:highlight>
                <a:latin typeface="Arial"/>
                <a:ea typeface="Arial"/>
                <a:cs typeface="Arial"/>
                <a:sym typeface="Arial"/>
              </a:rPr>
              <a:t>.00</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935"/>
              <a:buNone/>
            </a:pPr>
            <a:r>
              <a:t/>
            </a:r>
            <a:endParaRPr sz="1050"/>
          </a:p>
          <a:p>
            <a:pPr indent="0" lvl="0" marL="0" rtl="0" algn="l">
              <a:lnSpc>
                <a:spcPct val="95000"/>
              </a:lnSpc>
              <a:spcBef>
                <a:spcPts val="1200"/>
              </a:spcBef>
              <a:spcAft>
                <a:spcPts val="1200"/>
              </a:spcAft>
              <a:buSzPts val="935"/>
              <a:buNone/>
            </a:pPr>
            <a:r>
              <a:t/>
            </a:r>
            <a:endParaRPr sz="105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