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60" r:id="rId10"/>
    <p:sldId id="261" r:id="rId11"/>
    <p:sldId id="265" r:id="rId12"/>
    <p:sldId id="262" r:id="rId13"/>
    <p:sldId id="263" r:id="rId14"/>
    <p:sldId id="264" r:id="rId15"/>
    <p:sldId id="257" r:id="rId16"/>
    <p:sldId id="258" r:id="rId17"/>
    <p:sldId id="259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329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Richard Mader, Noah Bross, Sinan Yurttadur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1C596-BD10-2D41-8ABC-F85D16ED67E0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85504-FFE4-F44B-B031-B0BFBE8F2A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284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Richard Mader, Noah Bross, Sinan Yurttadur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FF09-2C69-441A-BD2D-35300F29A244}" type="datetimeFigureOut">
              <a:rPr lang="de-DE" smtClean="0"/>
              <a:t>07.10.2020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B93A-20CD-4C6D-9DB5-1BE24A53CC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66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e-de/services/machine-learning/#capabiliti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e-de/services/machine-learning/#get-starte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3B93A-20CD-4C6D-9DB5-1BE24A53CC3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Richard Mader, Noah Bross, Sinan Yurttadur</a:t>
            </a:r>
          </a:p>
        </p:txBody>
      </p:sp>
    </p:spTree>
    <p:extLst>
      <p:ext uri="{BB962C8B-B14F-4D97-AF65-F5344CB8AC3E}">
        <p14:creationId xmlns:p14="http://schemas.microsoft.com/office/powerpoint/2010/main" val="175106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Azure Machine Learning | Microsoft Azure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3B93A-20CD-4C6D-9DB5-1BE24A53CC3E}" type="slidenum">
              <a:rPr lang="de-DE" smtClean="0"/>
              <a:t>15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Richard Mader, Noah Bross, Sinan Yurttadur</a:t>
            </a:r>
          </a:p>
        </p:txBody>
      </p:sp>
    </p:spTree>
    <p:extLst>
      <p:ext uri="{BB962C8B-B14F-4D97-AF65-F5344CB8AC3E}">
        <p14:creationId xmlns:p14="http://schemas.microsoft.com/office/powerpoint/2010/main" val="352944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Azure Machine Learning | Microsoft Azure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3B93A-20CD-4C6D-9DB5-1BE24A53CC3E}" type="slidenum">
              <a:rPr lang="de-DE" smtClean="0"/>
              <a:t>16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Richard Mader, Noah Bross, Sinan Yurttadur</a:t>
            </a:r>
          </a:p>
        </p:txBody>
      </p:sp>
    </p:spTree>
    <p:extLst>
      <p:ext uri="{BB962C8B-B14F-4D97-AF65-F5344CB8AC3E}">
        <p14:creationId xmlns:p14="http://schemas.microsoft.com/office/powerpoint/2010/main" val="233500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792-7200-A241-B131-63F2827DDB36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4948-C037-4F46-A422-52AC3EFA87CD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8461-99A9-7745-A802-DA58AF947A4B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5298-FF45-8D4D-951C-EC6D8ACC2C6B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0F84-420C-134E-BE71-6F5439091186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6101-FBC3-7840-B74C-81AB28FC19CD}" type="datetime1">
              <a:rPr lang="de-DE" smtClean="0"/>
              <a:t>07.10.2020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63ED-085D-EF44-A630-F4710DBC4BE6}" type="datetime1">
              <a:rPr lang="de-DE" smtClean="0"/>
              <a:t>07.10.2020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93EB-6A2B-3449-AEF9-6B34AAA1D14F}" type="datetime1">
              <a:rPr lang="de-DE" smtClean="0"/>
              <a:t>07.10.2020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Most Popular ML Technologies &amp; Products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5B5298-FF45-8D4D-951C-EC6D8ACC2C6B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Most Popular ML Technologies &amp; Products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5298-FF45-8D4D-951C-EC6D8ACC2C6B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5B5298-FF45-8D4D-951C-EC6D8ACC2C6B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Most Popular ML Technologies &amp; Products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0CED9D-D19B-4E80-9F54-5BF97F0DA1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-means_clustering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4S4xrq9WkFHbKhNaqTX-M6hW0BmWqOc/view?usp=sharin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002D3-2C99-4AED-91F9-57EFBC41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r>
              <a:rPr lang="de-DE"/>
              <a:t> H1.1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E8E2D9-2677-4C7D-B3CA-FCDBD2F4F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Most </a:t>
            </a:r>
            <a:r>
              <a:rPr lang="de-DE" dirty="0" err="1"/>
              <a:t>Popular</a:t>
            </a:r>
            <a:r>
              <a:rPr lang="de-DE" dirty="0"/>
              <a:t> ML Technologies + Products</a:t>
            </a:r>
          </a:p>
          <a:p>
            <a:endParaRPr lang="de-DE" dirty="0"/>
          </a:p>
          <a:p>
            <a:r>
              <a:rPr lang="de-DE" sz="1800" dirty="0" err="1"/>
              <a:t>Presented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endParaRPr lang="de-DE" sz="1800" dirty="0"/>
          </a:p>
          <a:p>
            <a:r>
              <a:rPr lang="de-DE" sz="1800" dirty="0"/>
              <a:t>Richard Mader, Noah Bross, Sinan Yurttadur</a:t>
            </a:r>
          </a:p>
        </p:txBody>
      </p:sp>
    </p:spTree>
    <p:extLst>
      <p:ext uri="{BB962C8B-B14F-4D97-AF65-F5344CB8AC3E}">
        <p14:creationId xmlns:p14="http://schemas.microsoft.com/office/powerpoint/2010/main" val="174823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6E39-A37B-4A5B-B853-25829677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40397-31BE-4A6C-BFEC-D9ECAB56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Connection </a:t>
            </a:r>
            <a:r>
              <a:rPr lang="de-DE" dirty="0" err="1"/>
              <a:t>to</a:t>
            </a:r>
            <a:r>
              <a:rPr lang="de-DE" dirty="0"/>
              <a:t> Microsoft </a:t>
            </a:r>
            <a:r>
              <a:rPr lang="de-DE" dirty="0" err="1"/>
              <a:t>ecosystem</a:t>
            </a:r>
            <a:r>
              <a:rPr lang="de-DE" dirty="0"/>
              <a:t> (</a:t>
            </a:r>
            <a:r>
              <a:rPr lang="de-DE" dirty="0" err="1"/>
              <a:t>PowerBI</a:t>
            </a:r>
            <a:r>
              <a:rPr lang="de-DE" dirty="0"/>
              <a:t>, </a:t>
            </a:r>
            <a:r>
              <a:rPr lang="de-DE" dirty="0" err="1"/>
              <a:t>database</a:t>
            </a:r>
            <a:r>
              <a:rPr lang="de-DE" dirty="0"/>
              <a:t> ...)</a:t>
            </a:r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RL </a:t>
            </a:r>
            <a:r>
              <a:rPr lang="de-DE" dirty="0" err="1"/>
              <a:t>algorithms</a:t>
            </a:r>
            <a:r>
              <a:rPr lang="de-DE" dirty="0"/>
              <a:t> &amp; </a:t>
            </a:r>
            <a:r>
              <a:rPr lang="de-DE" dirty="0" err="1"/>
              <a:t>frameworks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 (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expert-</a:t>
            </a:r>
            <a:r>
              <a:rPr lang="de-DE" dirty="0" err="1"/>
              <a:t>friendly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MLAutomated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,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forecast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was </a:t>
            </a:r>
            <a:r>
              <a:rPr lang="de-DE" dirty="0" err="1"/>
              <a:t>created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1A0-E6F8-904E-AAC8-66C9D71CBEDB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10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4800600" y="5619988"/>
            <a:ext cx="729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azure.microsoft.com</a:t>
            </a:r>
            <a:r>
              <a:rPr lang="de-DE" dirty="0"/>
              <a:t>/de-de/</a:t>
            </a:r>
            <a:r>
              <a:rPr lang="de-DE" dirty="0" err="1"/>
              <a:t>services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r>
              <a:rPr lang="de-DE" dirty="0"/>
              <a:t>/#</a:t>
            </a:r>
            <a:r>
              <a:rPr lang="de-DE" dirty="0" err="1"/>
              <a:t>capabilities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05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29655-0931-4FC1-B7EB-A1E821D7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699A1-DCBE-48E7-A0CC-DBAC5EE1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computer vision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 forecasting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 text analysis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hardware acceleration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5E6B-5357-CF45-AE57-4B7E2F3C3FB9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D530C-154C-456D-8BDF-DC144460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Tooling</a:t>
            </a:r>
            <a:r>
              <a:rPr lang="de-DE" dirty="0"/>
              <a:t> &amp; Language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A3DFA-CAB2-49A2-822B-BBC7EEEC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Visual Studio Code</a:t>
            </a:r>
          </a:p>
          <a:p>
            <a:pPr>
              <a:buFont typeface="Wingdings" charset="2"/>
              <a:buChar char="§"/>
            </a:pPr>
            <a:r>
              <a:rPr lang="de-DE" dirty="0"/>
              <a:t> Visual Studio</a:t>
            </a:r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PyCharm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Jupyter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Python</a:t>
            </a:r>
          </a:p>
          <a:p>
            <a:pPr>
              <a:buFont typeface="Wingdings" charset="2"/>
              <a:buChar char="§"/>
            </a:pPr>
            <a:r>
              <a:rPr lang="de-DE" dirty="0"/>
              <a:t> 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92F1-9725-B346-9708-0496DFE77897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3292C-1C77-47E0-932C-110F8A0A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EC5A6-8539-4EA9-ACFD-18A897B5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MLflow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Kubeflow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ONNX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PyTorch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TensorFlow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B5F2-8A70-0548-9070-D7A3D16171BF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9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30ACB-D3CA-49AC-B6A7-5EBC0245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FA7BC-8247-4EC0-838F-2555D8FE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Studio supports around 100 methods that address </a:t>
            </a:r>
            <a:r>
              <a:rPr lang="en-US" i="1" dirty="0"/>
              <a:t>classification (</a:t>
            </a:r>
            <a:r>
              <a:rPr lang="en-US" i="1" dirty="0" err="1"/>
              <a:t>binary+multiclass</a:t>
            </a:r>
            <a:r>
              <a:rPr lang="en-US" i="1" dirty="0"/>
              <a:t>),</a:t>
            </a:r>
            <a:r>
              <a:rPr lang="en-US" dirty="0"/>
              <a:t> </a:t>
            </a:r>
            <a:r>
              <a:rPr lang="en-US" i="1" dirty="0"/>
              <a:t>anomaly detection</a:t>
            </a:r>
            <a:r>
              <a:rPr lang="en-US" dirty="0"/>
              <a:t>, </a:t>
            </a:r>
            <a:r>
              <a:rPr lang="en-US" i="1" dirty="0"/>
              <a:t>regression, recommendation, </a:t>
            </a:r>
            <a:r>
              <a:rPr lang="en-US" dirty="0"/>
              <a:t>and</a:t>
            </a:r>
            <a:r>
              <a:rPr lang="en-US" i="1" dirty="0"/>
              <a:t> text analysis. </a:t>
            </a:r>
            <a:r>
              <a:rPr lang="en-US" dirty="0"/>
              <a:t>It’s worth mentioning that the platform has one </a:t>
            </a:r>
            <a:r>
              <a:rPr lang="en-US" i="1" dirty="0"/>
              <a:t>clustering </a:t>
            </a:r>
            <a:r>
              <a:rPr lang="en-US" dirty="0"/>
              <a:t>algorithm (</a:t>
            </a:r>
            <a:r>
              <a:rPr lang="en-US" dirty="0">
                <a:hlinkClick r:id="rId2"/>
              </a:rPr>
              <a:t>K-means</a:t>
            </a:r>
            <a:r>
              <a:rPr lang="en-US" dirty="0"/>
              <a:t>).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638-796F-6141-BA4B-8F99E62A8C2B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14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E5A1B-28FC-4B76-9629-C68B0391BDD1}"/>
              </a:ext>
            </a:extLst>
          </p:cNvPr>
          <p:cNvSpPr txBox="1"/>
          <p:nvPr/>
        </p:nvSpPr>
        <p:spPr>
          <a:xfrm>
            <a:off x="1097280" y="5518108"/>
            <a:ext cx="849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www.altexsoft.com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datascience</a:t>
            </a:r>
            <a:r>
              <a:rPr lang="de-DE" dirty="0"/>
              <a:t>/comparing-machine-learning-as-a-service-amazon-microsoft-azure-google-cloud-ai-ibm-watson/</a:t>
            </a:r>
          </a:p>
        </p:txBody>
      </p:sp>
    </p:spTree>
    <p:extLst>
      <p:ext uri="{BB962C8B-B14F-4D97-AF65-F5344CB8AC3E}">
        <p14:creationId xmlns:p14="http://schemas.microsoft.com/office/powerpoint/2010/main" val="115168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A6CC-41AA-4EB2-91AB-AE0C1811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Pricing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BAF7FC-BF9A-45D0-B52A-8C4CCD27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1" b="2855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6C21-FBAD-1E4F-993C-A75AA7CB3638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E5173-F4A2-4C30-9E95-48F534AD1765}"/>
              </a:ext>
            </a:extLst>
          </p:cNvPr>
          <p:cNvSpPr txBox="1"/>
          <p:nvPr/>
        </p:nvSpPr>
        <p:spPr>
          <a:xfrm>
            <a:off x="4619625" y="562271"/>
            <a:ext cx="687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https://azure.microsoft.com/de-de/services/machine-learning/#pricing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0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BFD3E-29C0-4550-867F-E4993A4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1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93EA2EE-255A-4064-86B2-335C09FE2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9537" y="2530158"/>
            <a:ext cx="5715000" cy="166116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31DB-6350-2249-A352-851A194E4037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C33340-ECCF-4955-8605-14E62F362E77}"/>
              </a:ext>
            </a:extLst>
          </p:cNvPr>
          <p:cNvSpPr txBox="1"/>
          <p:nvPr/>
        </p:nvSpPr>
        <p:spPr>
          <a:xfrm>
            <a:off x="5189537" y="5653163"/>
            <a:ext cx="781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https://azure.microsoft.com/de-de/services/machine-learning/#customer-stories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26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75ED6-CCD5-4285-8927-0FB9071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43B468-F0E1-48D2-927E-2D015ED5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367" y="2686368"/>
            <a:ext cx="5387340" cy="134874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4EA8-6CB0-1B40-A9E7-17F1914F12A8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D8C2FE-35B5-4DB7-A85F-8A4607A12C24}"/>
              </a:ext>
            </a:extLst>
          </p:cNvPr>
          <p:cNvSpPr txBox="1"/>
          <p:nvPr/>
        </p:nvSpPr>
        <p:spPr>
          <a:xfrm>
            <a:off x="5353367" y="5935872"/>
            <a:ext cx="781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azure.microsoft.com</a:t>
            </a:r>
            <a:r>
              <a:rPr lang="de-DE" dirty="0"/>
              <a:t>/de-de/</a:t>
            </a:r>
            <a:r>
              <a:rPr lang="de-DE" dirty="0" err="1"/>
              <a:t>services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r>
              <a:rPr lang="de-DE" dirty="0"/>
              <a:t>/#</a:t>
            </a:r>
            <a:r>
              <a:rPr lang="de-DE" dirty="0" err="1"/>
              <a:t>customer-stories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87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51413-880D-477B-9CD5-ABB3DC0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Popularity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EB3996-AB47-4FF2-BD36-568AC243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240" y="1846263"/>
            <a:ext cx="8147846" cy="4022725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027F-F134-4346-9108-050657BDE7A4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18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8EFF03-62B1-4425-81FA-3E24D9600F94}"/>
              </a:ext>
            </a:extLst>
          </p:cNvPr>
          <p:cNvSpPr txBox="1"/>
          <p:nvPr/>
        </p:nvSpPr>
        <p:spPr>
          <a:xfrm>
            <a:off x="1559169" y="6236677"/>
            <a:ext cx="810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https://stackshare.io/stackups/amazon-machine-learning-vs-azure-machine-learning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3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Google Cloud AI-</a:t>
            </a:r>
            <a:r>
              <a:rPr lang="de-DE" dirty="0" err="1"/>
              <a:t>Platform</a:t>
            </a:r>
            <a:r>
              <a:rPr lang="de-DE" dirty="0"/>
              <a:t> </a:t>
            </a:r>
            <a:endParaRPr lang="de-DE" dirty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Infrastructure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-Learning </a:t>
            </a:r>
          </a:p>
          <a:p>
            <a:pPr>
              <a:buFont typeface="Wingdings" charset="2"/>
              <a:buChar char="§"/>
            </a:pPr>
            <a:r>
              <a:rPr lang="de-DE" dirty="0"/>
              <a:t> Tools &amp; </a:t>
            </a:r>
            <a:r>
              <a:rPr lang="de-DE" dirty="0" err="1"/>
              <a:t>accompanying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>
              <a:effectLst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05FA-CD5A-E74C-9F4D-1024613DEDFD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Content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/>
              <a:t> 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Technologies + Products</a:t>
            </a:r>
          </a:p>
          <a:p>
            <a:pPr>
              <a:buFont typeface="Wingdings" charset="2"/>
              <a:buChar char="ü"/>
            </a:pPr>
            <a:r>
              <a:rPr lang="de-DE" dirty="0"/>
              <a:t> IBM Watson ML</a:t>
            </a:r>
          </a:p>
          <a:p>
            <a:pPr>
              <a:buFont typeface="Wingdings" charset="2"/>
              <a:buChar char="ü"/>
            </a:pPr>
            <a:r>
              <a:rPr lang="de-DE" dirty="0"/>
              <a:t> Microsoft </a:t>
            </a:r>
            <a:r>
              <a:rPr lang="de-DE" dirty="0" err="1"/>
              <a:t>Azure</a:t>
            </a:r>
            <a:r>
              <a:rPr lang="de-DE" dirty="0"/>
              <a:t> ML Studio </a:t>
            </a:r>
          </a:p>
          <a:p>
            <a:pPr>
              <a:buFont typeface="Wingdings" charset="2"/>
              <a:buChar char="ü"/>
            </a:pPr>
            <a:r>
              <a:rPr lang="de-DE" dirty="0"/>
              <a:t> Google Cloud ML Plattform</a:t>
            </a:r>
          </a:p>
          <a:p>
            <a:pPr>
              <a:buFont typeface="Wingdings" charset="2"/>
              <a:buChar char="ü"/>
            </a:pP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268F-E93B-B941-B31F-9D756FCE5445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88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service</a:t>
            </a:r>
            <a:endParaRPr lang="de-DE" dirty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Train on </a:t>
            </a:r>
            <a:r>
              <a:rPr lang="de-DE" dirty="0" err="1"/>
              <a:t>Google's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Store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Google Cloud</a:t>
            </a:r>
            <a:endParaRPr lang="de-DE" dirty="0">
              <a:effectLst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26-22F8-7D4D-A747-66CB781C2F9C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4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Forecast </a:t>
            </a:r>
            <a:r>
              <a:rPr lang="de-DE" dirty="0" err="1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Host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operated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0C8-9403-2B4C-9335-76D18443ED27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8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Automation </a:t>
            </a:r>
            <a:r>
              <a:rPr lang="de-DE" dirty="0" err="1"/>
              <a:t>of</a:t>
            </a:r>
            <a:r>
              <a:rPr lang="de-DE" dirty="0"/>
              <a:t> ML </a:t>
            </a:r>
            <a:r>
              <a:rPr lang="de-DE" dirty="0" err="1"/>
              <a:t>tasks</a:t>
            </a:r>
            <a:endParaRPr lang="de-DE" dirty="0"/>
          </a:p>
          <a:p>
            <a:pPr lvl="1">
              <a:buFont typeface="Wingdings" charset="2"/>
              <a:buChar char="ü"/>
            </a:pP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lvl="1">
              <a:buFont typeface="Wingdings" charset="2"/>
              <a:buChar char="ü"/>
            </a:pPr>
            <a:r>
              <a:rPr lang="de-DE" dirty="0"/>
              <a:t>Train</a:t>
            </a:r>
          </a:p>
          <a:p>
            <a:pPr lvl="1">
              <a:buFont typeface="Wingdings" charset="2"/>
              <a:buChar char="ü"/>
            </a:pPr>
            <a:r>
              <a:rPr lang="de-DE" dirty="0" err="1"/>
              <a:t>Evaluate</a:t>
            </a:r>
            <a:r>
              <a:rPr lang="de-DE" dirty="0"/>
              <a:t> </a:t>
            </a:r>
          </a:p>
          <a:p>
            <a:pPr lvl="1">
              <a:buFont typeface="Wingdings" charset="2"/>
              <a:buChar char="ü"/>
            </a:pPr>
            <a:r>
              <a:rPr lang="de-DE" dirty="0" err="1"/>
              <a:t>Deployment</a:t>
            </a:r>
            <a:endParaRPr lang="de-DE" dirty="0">
              <a:effectLst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1A8-224D-A546-A858-5CA9FDBFC419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63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Notebooks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Jupyterlab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Google Cloud</a:t>
            </a:r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6E5B-927C-2C42-A9D1-37D007F9C817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0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Labeling</a:t>
            </a:r>
            <a:r>
              <a:rPr lang="de-DE" dirty="0"/>
              <a:t> Service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Pictures, </a:t>
            </a:r>
            <a:r>
              <a:rPr lang="de-DE" dirty="0" err="1"/>
              <a:t>videos</a:t>
            </a:r>
            <a:r>
              <a:rPr lang="de-DE" dirty="0"/>
              <a:t> &amp;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52C-4B20-1047-B3B5-3BC477B665E0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0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Cloud </a:t>
            </a:r>
            <a:r>
              <a:rPr lang="de-DE" dirty="0" err="1"/>
              <a:t>console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"</a:t>
            </a:r>
            <a:r>
              <a:rPr lang="de-DE" dirty="0" err="1"/>
              <a:t>Gcloud</a:t>
            </a:r>
            <a:r>
              <a:rPr lang="de-DE" dirty="0"/>
              <a:t>" CLI</a:t>
            </a:r>
          </a:p>
          <a:p>
            <a:pPr>
              <a:buFont typeface="Wingdings" charset="2"/>
              <a:buChar char="§"/>
            </a:pPr>
            <a:r>
              <a:rPr lang="de-DE" dirty="0"/>
              <a:t> Rest API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6FA-FF2F-1941-867A-2AF4DBB52B57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Compare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Technologies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2560320"/>
            <a:ext cx="6492240" cy="1877865"/>
          </a:xfrm>
        </p:spPr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compare.pdf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2"/>
              </a:rPr>
              <a:t>https://drive.google.com/file/d/1u4S4xrq9WkFHbKhNaqTX-M6hW0BmWqOc/view?usp=sharing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 Technologies/ Products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IBM Watson ML </a:t>
            </a:r>
            <a:r>
              <a:rPr lang="mr-IN" dirty="0"/>
              <a:t>–</a:t>
            </a:r>
            <a:r>
              <a:rPr lang="de-DE" dirty="0"/>
              <a:t> Sinan Yurttadur</a:t>
            </a:r>
          </a:p>
          <a:p>
            <a:r>
              <a:rPr lang="de-DE" dirty="0"/>
              <a:t>Microsoft </a:t>
            </a:r>
            <a:r>
              <a:rPr lang="de-DE" dirty="0" err="1"/>
              <a:t>Azure</a:t>
            </a:r>
            <a:r>
              <a:rPr lang="de-DE" dirty="0"/>
              <a:t> ML Studio </a:t>
            </a:r>
            <a:r>
              <a:rPr lang="mr-IN" dirty="0"/>
              <a:t>–</a:t>
            </a:r>
            <a:r>
              <a:rPr lang="de-DE" dirty="0"/>
              <a:t> Noah Bross</a:t>
            </a:r>
          </a:p>
          <a:p>
            <a:r>
              <a:rPr lang="de-DE" dirty="0"/>
              <a:t>Google Cloud ML Plattform </a:t>
            </a:r>
            <a:r>
              <a:rPr lang="mr-IN" dirty="0"/>
              <a:t>–</a:t>
            </a:r>
            <a:r>
              <a:rPr lang="de-DE" dirty="0"/>
              <a:t> Richard Mader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AE89-FDC0-EA40-82A8-6165AACE91FC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9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IBM Watson 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Cloud </a:t>
            </a:r>
            <a:r>
              <a:rPr lang="de-DE" dirty="0" err="1"/>
              <a:t>service</a:t>
            </a:r>
            <a:r>
              <a:rPr lang="de-DE" dirty="0"/>
              <a:t> </a:t>
            </a:r>
          </a:p>
          <a:p>
            <a:pPr>
              <a:buFont typeface="Wingdings" charset="2"/>
              <a:buChar char="§"/>
            </a:pPr>
            <a:r>
              <a:rPr lang="de-DE" dirty="0"/>
              <a:t> Run </a:t>
            </a:r>
            <a:r>
              <a:rPr lang="de-DE" dirty="0" err="1"/>
              <a:t>machine-learning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 </a:t>
            </a:r>
          </a:p>
          <a:p>
            <a:pPr>
              <a:buFont typeface="Wingdings" charset="2"/>
              <a:buChar char="§"/>
            </a:pPr>
            <a:r>
              <a:rPr lang="de-DE" dirty="0"/>
              <a:t> Ist Open AI</a:t>
            </a:r>
          </a:p>
          <a:p>
            <a:pPr>
              <a:buFont typeface="Wingdings" charset="2"/>
              <a:buChar char="§"/>
            </a:pP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manage,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4800600" y="5804654"/>
            <a:ext cx="459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www.ibm.com</a:t>
            </a:r>
            <a:r>
              <a:rPr lang="de-DE" dirty="0"/>
              <a:t>/</a:t>
            </a:r>
            <a:r>
              <a:rPr lang="de-DE" dirty="0" err="1"/>
              <a:t>cloud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8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Watson ML Cloud </a:t>
            </a:r>
          </a:p>
          <a:p>
            <a:pPr lvl="1">
              <a:buFont typeface="Wingdings" charset="2"/>
              <a:buChar char="§"/>
            </a:pP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IBM Cloud</a:t>
            </a:r>
          </a:p>
          <a:p>
            <a:pPr>
              <a:buFont typeface="Wingdings" charset="2"/>
              <a:buChar char="§"/>
            </a:pPr>
            <a:r>
              <a:rPr lang="de-DE" dirty="0"/>
              <a:t>Watson ML Server </a:t>
            </a:r>
          </a:p>
          <a:p>
            <a:pPr lvl="1">
              <a:buFont typeface="Wingdings" charset="2"/>
              <a:buChar char="§"/>
            </a:pP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4850746" y="5804654"/>
            <a:ext cx="459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www.ibm.com</a:t>
            </a:r>
            <a:r>
              <a:rPr lang="de-DE" dirty="0"/>
              <a:t>/</a:t>
            </a:r>
            <a:r>
              <a:rPr lang="de-DE" dirty="0" err="1"/>
              <a:t>cloud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8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AutoAI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-Click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Model </a:t>
            </a:r>
            <a:r>
              <a:rPr lang="de-DE" dirty="0" err="1"/>
              <a:t>operations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Intergrated</a:t>
            </a:r>
            <a:r>
              <a:rPr lang="de-DE" dirty="0"/>
              <a:t> UI end-</a:t>
            </a:r>
            <a:r>
              <a:rPr lang="de-DE" dirty="0" err="1"/>
              <a:t>to</a:t>
            </a:r>
            <a:r>
              <a:rPr lang="de-DE" dirty="0"/>
              <a:t>-end</a:t>
            </a:r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at </a:t>
            </a:r>
            <a:r>
              <a:rPr lang="de-DE" dirty="0" err="1"/>
              <a:t>scale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retraining</a:t>
            </a:r>
            <a:endParaRPr lang="de-DE" dirty="0"/>
          </a:p>
          <a:p>
            <a:pPr>
              <a:buFont typeface="Wingdings" charset="2"/>
              <a:buChar char="§"/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4800600" y="5855220"/>
            <a:ext cx="459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www.ibm.com</a:t>
            </a:r>
            <a:r>
              <a:rPr lang="de-DE" dirty="0"/>
              <a:t>/</a:t>
            </a:r>
            <a:r>
              <a:rPr lang="de-DE" dirty="0" err="1"/>
              <a:t>cloud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1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</a:t>
            </a:r>
            <a:r>
              <a:rPr lang="de-DE" dirty="0"/>
              <a:t> Image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31715"/>
            <a:ext cx="6492875" cy="4058046"/>
          </a:xfrm>
        </p:spPr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4800600" y="5935872"/>
            <a:ext cx="922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www.ibm.com</a:t>
            </a:r>
            <a:r>
              <a:rPr lang="de-DE" dirty="0"/>
              <a:t>/</a:t>
            </a:r>
            <a:r>
              <a:rPr lang="de-DE" dirty="0" err="1"/>
              <a:t>cloud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99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126485"/>
            <a:ext cx="10058400" cy="1450757"/>
          </a:xfrm>
        </p:spPr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IBM ML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92" y="1863848"/>
            <a:ext cx="7721542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159B-8408-FE4E-9CD1-16FFBBEE2413}" type="datetime1">
              <a:rPr lang="de-DE" smtClean="0"/>
              <a:t>07.10.2020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06703A-A063-44D9-8C4A-728AAD419A5C}"/>
              </a:ext>
            </a:extLst>
          </p:cNvPr>
          <p:cNvSpPr txBox="1"/>
          <p:nvPr/>
        </p:nvSpPr>
        <p:spPr>
          <a:xfrm>
            <a:off x="3827136" y="5926528"/>
            <a:ext cx="459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www.ibm.com</a:t>
            </a:r>
            <a:r>
              <a:rPr lang="de-DE" dirty="0"/>
              <a:t>/</a:t>
            </a:r>
            <a:r>
              <a:rPr lang="de-DE" dirty="0" err="1"/>
              <a:t>cloud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54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25DA4-DEF5-4CEF-A949-A7B53F35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ED660-C491-4652-9BB6-DA52C08C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/>
              <a:t> Cloud Service -&gt;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  <a:p>
            <a:pPr>
              <a:buFont typeface="Wingdings" charset="2"/>
              <a:buChar char="§"/>
            </a:pPr>
            <a:r>
              <a:rPr lang="de-DE" dirty="0"/>
              <a:t> 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&amp; </a:t>
            </a:r>
            <a:r>
              <a:rPr lang="de-DE" dirty="0" err="1"/>
              <a:t>developer</a:t>
            </a:r>
            <a:endParaRPr lang="de-DE" dirty="0"/>
          </a:p>
          <a:p>
            <a:pPr>
              <a:buFont typeface="Wingdings" charset="2"/>
              <a:buChar char="§"/>
            </a:pPr>
            <a:r>
              <a:rPr lang="de-DE" dirty="0"/>
              <a:t> 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manage,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3D24-BFD8-BA47-8853-EBA6A0F74330}" type="datetime1">
              <a:rPr lang="de-DE" smtClean="0"/>
              <a:t>07.10.2020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Most Popular ML Technologies &amp; Products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ED9D-D19B-4E80-9F54-5BF97F0DA193}" type="slidenum">
              <a:rPr lang="de-DE" smtClean="0"/>
              <a:t>9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247AF1-24C9-418C-A2B9-A5E0C1A39177}"/>
              </a:ext>
            </a:extLst>
          </p:cNvPr>
          <p:cNvSpPr txBox="1"/>
          <p:nvPr/>
        </p:nvSpPr>
        <p:spPr>
          <a:xfrm>
            <a:off x="4800600" y="5670554"/>
            <a:ext cx="662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azure.microsoft.com</a:t>
            </a:r>
            <a:r>
              <a:rPr lang="de-DE" dirty="0"/>
              <a:t>/de-de/</a:t>
            </a:r>
            <a:r>
              <a:rPr lang="de-DE" dirty="0" err="1"/>
              <a:t>services</a:t>
            </a:r>
            <a:r>
              <a:rPr lang="de-DE" dirty="0"/>
              <a:t>/</a:t>
            </a:r>
            <a:r>
              <a:rPr lang="de-DE" dirty="0" err="1"/>
              <a:t>machine-learning</a:t>
            </a:r>
            <a:r>
              <a:rPr lang="de-DE" dirty="0"/>
              <a:t>/#</a:t>
            </a:r>
            <a:r>
              <a:rPr lang="de-DE" dirty="0" err="1"/>
              <a:t>faqs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8098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870</Words>
  <Application>Microsoft Office PowerPoint</Application>
  <PresentationFormat>Breitbild</PresentationFormat>
  <Paragraphs>195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Mangal</vt:lpstr>
      <vt:lpstr>Wingdings</vt:lpstr>
      <vt:lpstr>Rückblick</vt:lpstr>
      <vt:lpstr>Homework H1.1</vt:lpstr>
      <vt:lpstr>Content </vt:lpstr>
      <vt:lpstr>Machine Learning Technologies/ Products </vt:lpstr>
      <vt:lpstr>This is IBM Watson ML</vt:lpstr>
      <vt:lpstr>Deployment options</vt:lpstr>
      <vt:lpstr>Functions</vt:lpstr>
      <vt:lpstr>Product Image</vt:lpstr>
      <vt:lpstr>Compare IBM ML </vt:lpstr>
      <vt:lpstr>This is Azure Machine Learning Studio</vt:lpstr>
      <vt:lpstr>Functions</vt:lpstr>
      <vt:lpstr>Use Case</vt:lpstr>
      <vt:lpstr>Tooling &amp; Language</vt:lpstr>
      <vt:lpstr>Frameworks </vt:lpstr>
      <vt:lpstr>Interesting</vt:lpstr>
      <vt:lpstr>Pricing</vt:lpstr>
      <vt:lpstr>Example 1</vt:lpstr>
      <vt:lpstr>Example 2</vt:lpstr>
      <vt:lpstr>Popularity</vt:lpstr>
      <vt:lpstr>This is Google Cloud AI-Platform </vt:lpstr>
      <vt:lpstr>Training service</vt:lpstr>
      <vt:lpstr>Forecast service</vt:lpstr>
      <vt:lpstr>Pipelines </vt:lpstr>
      <vt:lpstr>Notebooks </vt:lpstr>
      <vt:lpstr>Data Labeling Service </vt:lpstr>
      <vt:lpstr>Use Case</vt:lpstr>
      <vt:lpstr>Direct Compare of the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Bross, Noah</dc:creator>
  <cp:lastModifiedBy>Hermann Voellinger</cp:lastModifiedBy>
  <cp:revision>54</cp:revision>
  <dcterms:created xsi:type="dcterms:W3CDTF">2020-09-30T16:09:47Z</dcterms:created>
  <dcterms:modified xsi:type="dcterms:W3CDTF">2020-10-07T08:22:00Z</dcterms:modified>
</cp:coreProperties>
</file>