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60" r:id="rId2"/>
    <p:sldId id="358" r:id="rId3"/>
    <p:sldId id="359" r:id="rId4"/>
    <p:sldId id="371" r:id="rId5"/>
    <p:sldId id="360" r:id="rId6"/>
    <p:sldId id="365" r:id="rId7"/>
    <p:sldId id="361" r:id="rId8"/>
    <p:sldId id="370" r:id="rId9"/>
    <p:sldId id="367" r:id="rId10"/>
    <p:sldId id="363" r:id="rId11"/>
    <p:sldId id="366" r:id="rId12"/>
    <p:sldId id="362" r:id="rId13"/>
    <p:sldId id="369" r:id="rId14"/>
    <p:sldId id="368" r:id="rId15"/>
    <p:sldId id="364"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29851DA-E995-43EF-B4EB-6E83C8A91901}">
          <p14:sldIdLst>
            <p14:sldId id="260"/>
          </p14:sldIdLst>
        </p14:section>
        <p14:section name="Lab 03" id="{64CC8B49-7168-4C28-A352-903A1A372E51}">
          <p14:sldIdLst>
            <p14:sldId id="358"/>
            <p14:sldId id="359"/>
            <p14:sldId id="371"/>
            <p14:sldId id="360"/>
            <p14:sldId id="365"/>
            <p14:sldId id="361"/>
            <p14:sldId id="370"/>
            <p14:sldId id="367"/>
            <p14:sldId id="363"/>
            <p14:sldId id="366"/>
            <p14:sldId id="362"/>
            <p14:sldId id="369"/>
            <p14:sldId id="368"/>
            <p14:sldId id="3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6"/>
    <a:srgbClr val="65ADF5"/>
    <a:srgbClr val="08427D"/>
    <a:srgbClr val="282828"/>
    <a:srgbClr val="2D6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8" autoAdjust="0"/>
    <p:restoredTop sz="94660"/>
  </p:normalViewPr>
  <p:slideViewPr>
    <p:cSldViewPr>
      <p:cViewPr varScale="1">
        <p:scale>
          <a:sx n="96" d="100"/>
          <a:sy n="96" d="100"/>
        </p:scale>
        <p:origin x="90" y="5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Homepage corp">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5685" y="0"/>
            <a:ext cx="12191999" cy="6858000"/>
          </a:xfrm>
          <a:prstGeom prst="rect">
            <a:avLst/>
          </a:prstGeom>
        </p:spPr>
      </p:pic>
      <p:pic>
        <p:nvPicPr>
          <p:cNvPr id="7" name="Image 6"/>
          <p:cNvPicPr>
            <a:picLocks noChangeAspect="1"/>
          </p:cNvPicPr>
          <p:nvPr/>
        </p:nvPicPr>
        <p:blipFill>
          <a:blip r:embed="rId3"/>
          <a:stretch>
            <a:fillRect/>
          </a:stretch>
        </p:blipFill>
        <p:spPr>
          <a:xfrm>
            <a:off x="7768493" y="1863152"/>
            <a:ext cx="2980267" cy="1935480"/>
          </a:xfrm>
          <a:prstGeom prst="rect">
            <a:avLst/>
          </a:prstGeom>
        </p:spPr>
      </p:pic>
      <p:sp>
        <p:nvSpPr>
          <p:cNvPr id="18" name="Espace réservé du texte 6"/>
          <p:cNvSpPr>
            <a:spLocks noGrp="1"/>
          </p:cNvSpPr>
          <p:nvPr>
            <p:ph type="body" sz="quarter" idx="13" hasCustomPrompt="1"/>
          </p:nvPr>
        </p:nvSpPr>
        <p:spPr>
          <a:xfrm>
            <a:off x="7052148" y="4933398"/>
            <a:ext cx="4733624" cy="784860"/>
          </a:xfrm>
          <a:prstGeom prst="rect">
            <a:avLst/>
          </a:prstGeom>
        </p:spPr>
        <p:txBody>
          <a:bodyPr vert="horz" lIns="87916" tIns="43957" rIns="87916" bIns="43957"/>
          <a:lstStyle>
            <a:lvl1pPr>
              <a:defRPr sz="2667" b="0" i="0" baseline="0">
                <a:solidFill>
                  <a:srgbClr val="FFFFFF"/>
                </a:solidFill>
                <a:latin typeface="Titillium WebRegular"/>
                <a:cs typeface="Titillium WebRegular"/>
              </a:defRPr>
            </a:lvl1pPr>
          </a:lstStyle>
          <a:p>
            <a:pPr lvl="0"/>
            <a:r>
              <a:rPr lang="fr-FR" dirty="0" err="1"/>
              <a:t>Subtitle</a:t>
            </a:r>
            <a:endParaRPr lang="fr-FR"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667"/>
          <a:stretch/>
        </p:blipFill>
        <p:spPr>
          <a:xfrm>
            <a:off x="0" y="-21362"/>
            <a:ext cx="12192000" cy="6857999"/>
          </a:xfrm>
          <a:prstGeom prst="rect">
            <a:avLst/>
          </a:prstGeom>
        </p:spPr>
      </p:pic>
      <p:sp>
        <p:nvSpPr>
          <p:cNvPr id="12" name="Shape 19"/>
          <p:cNvSpPr/>
          <p:nvPr/>
        </p:nvSpPr>
        <p:spPr>
          <a:xfrm rot="10800000">
            <a:off x="5200434" y="-52797"/>
            <a:ext cx="70229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D2E50"/>
          </a:solidFill>
          <a:ln>
            <a:noFill/>
          </a:ln>
        </p:spPr>
      </p:sp>
      <p:sp>
        <p:nvSpPr>
          <p:cNvPr id="13" name="Espace réservé du texte 3"/>
          <p:cNvSpPr>
            <a:spLocks noGrp="1"/>
          </p:cNvSpPr>
          <p:nvPr>
            <p:ph type="body" sz="quarter" idx="12" hasCustomPrompt="1"/>
          </p:nvPr>
        </p:nvSpPr>
        <p:spPr>
          <a:xfrm>
            <a:off x="7059574" y="3962262"/>
            <a:ext cx="4726199" cy="673860"/>
          </a:xfrm>
          <a:prstGeom prst="rect">
            <a:avLst/>
          </a:prstGeom>
        </p:spPr>
        <p:txBody>
          <a:bodyPr vert="horz" lIns="87916" tIns="43957" rIns="87916" bIns="43957" anchor="b"/>
          <a:lstStyle>
            <a:lvl1pPr algn="r">
              <a:defRPr sz="2667" b="0" i="0" baseline="0">
                <a:solidFill>
                  <a:srgbClr val="FFFFFF"/>
                </a:solidFill>
                <a:latin typeface="Titillium WebSemiBold" panose="00000700000000000000" pitchFamily="2" charset="0"/>
                <a:cs typeface="Titillium WebSemiBold" panose="00000700000000000000" pitchFamily="2" charset="0"/>
              </a:defRPr>
            </a:lvl1pPr>
            <a:lvl2pPr>
              <a:defRPr sz="3067" b="0" i="0">
                <a:solidFill>
                  <a:srgbClr val="009CD4"/>
                </a:solidFill>
                <a:latin typeface="Titillium WebSemiBold"/>
                <a:cs typeface="Titillium WebSemiBold"/>
              </a:defRPr>
            </a:lvl2pPr>
            <a:lvl3pPr>
              <a:defRPr sz="3067" b="0" i="0">
                <a:solidFill>
                  <a:srgbClr val="009CD4"/>
                </a:solidFill>
                <a:latin typeface="Titillium WebSemiBold"/>
                <a:cs typeface="Titillium WebSemiBold"/>
              </a:defRPr>
            </a:lvl3pPr>
            <a:lvl4pPr>
              <a:defRPr sz="3067" b="0" i="0">
                <a:solidFill>
                  <a:srgbClr val="009CD4"/>
                </a:solidFill>
                <a:latin typeface="Titillium WebSemiBold"/>
                <a:cs typeface="Titillium WebSemiBold"/>
              </a:defRPr>
            </a:lvl4pPr>
            <a:lvl5pPr>
              <a:defRPr sz="3067" b="0" i="0">
                <a:solidFill>
                  <a:srgbClr val="009CD4"/>
                </a:solidFill>
                <a:latin typeface="Titillium WebSemiBold"/>
                <a:cs typeface="Titillium WebSemiBold"/>
              </a:defRPr>
            </a:lvl5pPr>
          </a:lstStyle>
          <a:p>
            <a:pPr lvl="0"/>
            <a:r>
              <a:rPr lang="fr-FR" dirty="0" err="1"/>
              <a:t>Title</a:t>
            </a:r>
            <a:r>
              <a:rPr lang="fr-FR" dirty="0"/>
              <a:t> of document</a:t>
            </a:r>
          </a:p>
        </p:txBody>
      </p:sp>
      <p:sp>
        <p:nvSpPr>
          <p:cNvPr id="15" name="Espace réservé du texte 2"/>
          <p:cNvSpPr>
            <a:spLocks noGrp="1"/>
          </p:cNvSpPr>
          <p:nvPr>
            <p:ph type="body" sz="quarter" idx="14" hasCustomPrompt="1"/>
          </p:nvPr>
        </p:nvSpPr>
        <p:spPr>
          <a:xfrm>
            <a:off x="7059573" y="4860985"/>
            <a:ext cx="4733624" cy="784860"/>
          </a:xfrm>
          <a:prstGeom prst="rect">
            <a:avLst/>
          </a:prstGeom>
        </p:spPr>
        <p:txBody>
          <a:bodyPr/>
          <a:lstStyle>
            <a:lvl1pPr algn="ctr">
              <a:defRPr baseline="0">
                <a:solidFill>
                  <a:srgbClr val="A6A6A6"/>
                </a:solidFill>
              </a:defRPr>
            </a:lvl1pPr>
          </a:lstStyle>
          <a:p>
            <a:pPr algn="r"/>
            <a:r>
              <a:rPr lang="fr-FR" i="1" dirty="0" err="1">
                <a:solidFill>
                  <a:schemeClr val="bg1">
                    <a:lumMod val="65000"/>
                  </a:schemeClr>
                </a:solidFill>
              </a:rPr>
              <a:t>Other</a:t>
            </a:r>
            <a:r>
              <a:rPr lang="fr-FR" i="1" dirty="0">
                <a:solidFill>
                  <a:schemeClr val="bg1">
                    <a:lumMod val="65000"/>
                  </a:schemeClr>
                </a:solidFill>
              </a:rPr>
              <a:t> </a:t>
            </a:r>
            <a:r>
              <a:rPr lang="fr-FR" i="1" dirty="0" err="1">
                <a:solidFill>
                  <a:schemeClr val="bg1">
                    <a:lumMod val="65000"/>
                  </a:schemeClr>
                </a:solidFill>
              </a:rPr>
              <a:t>text</a:t>
            </a:r>
            <a:endParaRPr lang="fr-FR" i="1" dirty="0">
              <a:solidFill>
                <a:schemeClr val="bg1">
                  <a:lumMod val="65000"/>
                </a:schemeClr>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0205" y="1464879"/>
            <a:ext cx="2546308" cy="1863152"/>
          </a:xfrm>
          <a:prstGeom prst="rect">
            <a:avLst/>
          </a:prstGeom>
        </p:spPr>
      </p:pic>
    </p:spTree>
    <p:extLst>
      <p:ext uri="{BB962C8B-B14F-4D97-AF65-F5344CB8AC3E}">
        <p14:creationId xmlns:p14="http://schemas.microsoft.com/office/powerpoint/2010/main" val="10775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4 bullet points">
    <p:spTree>
      <p:nvGrpSpPr>
        <p:cNvPr id="1" name="Shape 36"/>
        <p:cNvGrpSpPr/>
        <p:nvPr/>
      </p:nvGrpSpPr>
      <p:grpSpPr>
        <a:xfrm>
          <a:off x="0" y="0"/>
          <a:ext cx="0" cy="0"/>
          <a:chOff x="0" y="0"/>
          <a:chExt cx="0" cy="0"/>
        </a:xfrm>
      </p:grpSpPr>
      <p:sp>
        <p:nvSpPr>
          <p:cNvPr id="13" name="Rectangle 1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5"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9CD4"/>
                </a:solidFill>
                <a:latin typeface="Titillium WebSemiBold"/>
                <a:cs typeface="Titillium WebSemiBold"/>
              </a:defRPr>
            </a:lvl1pPr>
          </a:lstStyle>
          <a:p>
            <a:pPr lvl="0"/>
            <a:r>
              <a:rPr lang="fr-FR" dirty="0" err="1"/>
              <a:t>Title</a:t>
            </a:r>
            <a:r>
              <a:rPr lang="fr-FR" dirty="0"/>
              <a:t> of section</a:t>
            </a:r>
          </a:p>
        </p:txBody>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chemeClr val="accent1">
                    <a:lumMod val="75000"/>
                  </a:schemeClr>
                </a:solidFill>
                <a:latin typeface="Titillium WebSemiBold"/>
                <a:cs typeface="Titillium WebSemiBold"/>
              </a:defRPr>
            </a:lvl1pPr>
          </a:lstStyle>
          <a:p>
            <a:pPr lvl="0"/>
            <a:r>
              <a:rPr lang="fr-FR" dirty="0" err="1"/>
              <a:t>Subtitle</a:t>
            </a:r>
            <a:r>
              <a:rPr lang="fr-FR" dirty="0"/>
              <a:t> or sentence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Tree>
    <p:extLst>
      <p:ext uri="{BB962C8B-B14F-4D97-AF65-F5344CB8AC3E}">
        <p14:creationId xmlns:p14="http://schemas.microsoft.com/office/powerpoint/2010/main" val="37356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Home customer doc">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5" y="0"/>
            <a:ext cx="12191999" cy="6876536"/>
          </a:xfrm>
          <a:prstGeom prst="rect">
            <a:avLst/>
          </a:prstGeom>
        </p:spPr>
      </p:pic>
      <p:sp>
        <p:nvSpPr>
          <p:cNvPr id="10" name="Shape 10"/>
          <p:cNvSpPr/>
          <p:nvPr/>
        </p:nvSpPr>
        <p:spPr>
          <a:xfrm>
            <a:off x="-10789" y="-10789"/>
            <a:ext cx="70358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9" name="Espace réservé du texte 6"/>
          <p:cNvSpPr>
            <a:spLocks noGrp="1"/>
          </p:cNvSpPr>
          <p:nvPr>
            <p:ph type="body" sz="quarter" idx="11" hasCustomPrompt="1"/>
          </p:nvPr>
        </p:nvSpPr>
        <p:spPr>
          <a:xfrm>
            <a:off x="1" y="3642935"/>
            <a:ext cx="5850108" cy="784860"/>
          </a:xfrm>
          <a:prstGeom prst="rect">
            <a:avLst/>
          </a:prstGeom>
        </p:spPr>
        <p:txBody>
          <a:bodyPr vert="horz" lIns="87916" tIns="43957" rIns="87916" bIns="43957"/>
          <a:lstStyle>
            <a:lvl1pPr algn="ctr">
              <a:defRPr sz="2400" b="0" i="0" baseline="0">
                <a:solidFill>
                  <a:srgbClr val="003C69"/>
                </a:solidFill>
                <a:latin typeface="Titillium WebRegular"/>
                <a:cs typeface="Titillium WebRegular"/>
              </a:defRPr>
            </a:lvl1pPr>
          </a:lstStyle>
          <a:p>
            <a:pPr lvl="0"/>
            <a:r>
              <a:rPr lang="fr-FR" dirty="0" err="1"/>
              <a:t>Subtitle</a:t>
            </a:r>
            <a:endParaRPr lang="fr-FR" dirty="0"/>
          </a:p>
        </p:txBody>
      </p:sp>
      <p:sp>
        <p:nvSpPr>
          <p:cNvPr id="7" name="Espace réservé du texte 1"/>
          <p:cNvSpPr>
            <a:spLocks noGrp="1"/>
          </p:cNvSpPr>
          <p:nvPr>
            <p:ph type="body" sz="quarter" idx="12"/>
          </p:nvPr>
        </p:nvSpPr>
        <p:spPr>
          <a:xfrm>
            <a:off x="6963771" y="2875280"/>
            <a:ext cx="4923429" cy="598480"/>
          </a:xfrm>
          <a:prstGeom prst="rect">
            <a:avLst/>
          </a:prstGeom>
        </p:spPr>
        <p:txBody>
          <a:bodyPr/>
          <a:lstStyle>
            <a:lvl1pPr algn="ctr">
              <a:defRPr sz="2133" b="1">
                <a:solidFill>
                  <a:srgbClr val="00A9E0"/>
                </a:solidFill>
                <a:latin typeface="Titillium Web" panose="00000500000000000000" pitchFamily="2" charset="0"/>
              </a:defRPr>
            </a:lvl1pPr>
          </a:lstStyle>
          <a:p>
            <a:pPr lvl="0" algn="ctr"/>
            <a:r>
              <a:rPr lang="fr-FR" smtClean="0"/>
              <a:t>Modifiez les styles du texte du masque</a:t>
            </a:r>
          </a:p>
        </p:txBody>
      </p:sp>
      <p:sp>
        <p:nvSpPr>
          <p:cNvPr id="12" name="Espace réservé du texte 1"/>
          <p:cNvSpPr>
            <a:spLocks noGrp="1"/>
          </p:cNvSpPr>
          <p:nvPr>
            <p:ph type="body" sz="quarter" idx="13" hasCustomPrompt="1"/>
          </p:nvPr>
        </p:nvSpPr>
        <p:spPr>
          <a:xfrm>
            <a:off x="7268571" y="6250527"/>
            <a:ext cx="4923429" cy="598480"/>
          </a:xfrm>
          <a:prstGeom prst="rect">
            <a:avLst/>
          </a:prstGeom>
        </p:spPr>
        <p:txBody>
          <a:bodyPr/>
          <a:lstStyle>
            <a:lvl1pPr algn="r">
              <a:defRPr sz="1600" b="0">
                <a:solidFill>
                  <a:schemeClr val="tx2"/>
                </a:solidFill>
                <a:latin typeface="Titillium Web" panose="00000500000000000000" pitchFamily="2" charset="0"/>
              </a:defRPr>
            </a:lvl1pPr>
          </a:lstStyle>
          <a:p>
            <a:pPr algn="ctr"/>
            <a:r>
              <a:rPr lang="en-US" dirty="0"/>
              <a:t>Version :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56" y="562151"/>
            <a:ext cx="2992349" cy="2189524"/>
          </a:xfrm>
          <a:prstGeom prst="rect">
            <a:avLst/>
          </a:prstGeom>
        </p:spPr>
      </p:pic>
      <p:sp>
        <p:nvSpPr>
          <p:cNvPr id="2" name="Title 1">
            <a:extLst>
              <a:ext uri="{FF2B5EF4-FFF2-40B4-BE49-F238E27FC236}">
                <a16:creationId xmlns="" xmlns:a16="http://schemas.microsoft.com/office/drawing/2014/main" id="{75A2D3C5-0BBA-4475-A74A-9B10CE13EB0E}"/>
              </a:ext>
            </a:extLst>
          </p:cNvPr>
          <p:cNvSpPr>
            <a:spLocks noGrp="1"/>
          </p:cNvSpPr>
          <p:nvPr>
            <p:ph type="title"/>
          </p:nvPr>
        </p:nvSpPr>
        <p:spPr>
          <a:xfrm>
            <a:off x="0" y="2748206"/>
            <a:ext cx="5860899" cy="598480"/>
          </a:xfrm>
          <a:prstGeom prst="rect">
            <a:avLst/>
          </a:prstGeom>
        </p:spPr>
        <p:txBody>
          <a:bodyPr/>
          <a:lstStyle>
            <a:lvl1pPr>
              <a:defRPr sz="40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77025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of section #2">
    <p:spTree>
      <p:nvGrpSpPr>
        <p:cNvPr id="1" name="Shape 12"/>
        <p:cNvGrpSpPr/>
        <p:nvPr/>
      </p:nvGrpSpPr>
      <p:grpSpPr>
        <a:xfrm>
          <a:off x="0" y="0"/>
          <a:ext cx="0" cy="0"/>
          <a:chOff x="0" y="0"/>
          <a:chExt cx="0" cy="0"/>
        </a:xfrm>
      </p:grpSpPr>
      <p:pic>
        <p:nvPicPr>
          <p:cNvPr id="8" name="Image 4"/>
          <p:cNvPicPr>
            <a:picLocks noChangeAspect="1"/>
          </p:cNvPicPr>
          <p:nvPr/>
        </p:nvPicPr>
        <p:blipFill>
          <a:blip r:embed="rId2"/>
          <a:stretch>
            <a:fillRect/>
          </a:stretch>
        </p:blipFill>
        <p:spPr>
          <a:xfrm>
            <a:off x="264397" y="-18534"/>
            <a:ext cx="11927603" cy="6876535"/>
          </a:xfrm>
          <a:prstGeom prst="rect">
            <a:avLst/>
          </a:prstGeom>
        </p:spPr>
      </p:pic>
      <p:sp>
        <p:nvSpPr>
          <p:cNvPr id="14" name="Shape 14"/>
          <p:cNvSpPr/>
          <p:nvPr/>
        </p:nvSpPr>
        <p:spPr>
          <a:xfrm>
            <a:off x="-38004" y="-31433"/>
            <a:ext cx="7022933" cy="6907967"/>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pic>
        <p:nvPicPr>
          <p:cNvPr id="7" name="Image 6"/>
          <p:cNvPicPr>
            <a:picLocks noChangeAspect="1"/>
          </p:cNvPicPr>
          <p:nvPr/>
        </p:nvPicPr>
        <p:blipFill>
          <a:blip r:embed="rId3"/>
          <a:stretch>
            <a:fillRect/>
          </a:stretch>
        </p:blipFill>
        <p:spPr>
          <a:xfrm>
            <a:off x="7022935" y="444664"/>
            <a:ext cx="4508403" cy="4483696"/>
          </a:xfrm>
          <a:prstGeom prst="rect">
            <a:avLst/>
          </a:prstGeom>
        </p:spPr>
      </p:pic>
      <p:sp>
        <p:nvSpPr>
          <p:cNvPr id="2" name="Title 1">
            <a:extLst>
              <a:ext uri="{FF2B5EF4-FFF2-40B4-BE49-F238E27FC236}">
                <a16:creationId xmlns="" xmlns:a16="http://schemas.microsoft.com/office/drawing/2014/main" id="{45682A82-1886-4648-8B15-A4EEC660AA63}"/>
              </a:ext>
            </a:extLst>
          </p:cNvPr>
          <p:cNvSpPr>
            <a:spLocks noGrp="1"/>
          </p:cNvSpPr>
          <p:nvPr>
            <p:ph type="title"/>
          </p:nvPr>
        </p:nvSpPr>
        <p:spPr>
          <a:xfrm>
            <a:off x="-38004" y="2750090"/>
            <a:ext cx="5888112" cy="678909"/>
          </a:xfrm>
          <a:prstGeom prst="rect">
            <a:avLst/>
          </a:prstGeom>
        </p:spPr>
        <p:txBody>
          <a:bodyPr/>
          <a:lstStyle>
            <a:lvl1pPr>
              <a:defRPr sz="2800"/>
            </a:lvl1pPr>
          </a:lstStyle>
          <a:p>
            <a:r>
              <a:rPr lang="fr-FR" smtClean="0"/>
              <a:t>Modifiez le style du titre</a:t>
            </a:r>
            <a:endParaRPr lang="en-US" dirty="0"/>
          </a:p>
        </p:txBody>
      </p:sp>
    </p:spTree>
    <p:extLst>
      <p:ext uri="{BB962C8B-B14F-4D97-AF65-F5344CB8AC3E}">
        <p14:creationId xmlns:p14="http://schemas.microsoft.com/office/powerpoint/2010/main" val="125295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le, subtitle and 4 bullet points">
    <p:spTree>
      <p:nvGrpSpPr>
        <p:cNvPr id="1" name="Shape 36"/>
        <p:cNvGrpSpPr/>
        <p:nvPr/>
      </p:nvGrpSpPr>
      <p:grpSpPr>
        <a:xfrm>
          <a:off x="0" y="0"/>
          <a:ext cx="0" cy="0"/>
          <a:chOff x="0" y="0"/>
          <a:chExt cx="0" cy="0"/>
        </a:xfrm>
      </p:grpSpPr>
      <p:sp>
        <p:nvSpPr>
          <p:cNvPr id="3" name="Rectangle 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rgbClr val="003C69"/>
                </a:solidFill>
                <a:latin typeface="Titillium WebSemiBold"/>
                <a:cs typeface="Titillium WebSemiBold"/>
              </a:defRPr>
            </a:lvl1pPr>
          </a:lstStyle>
          <a:p>
            <a:pPr lvl="0"/>
            <a:r>
              <a:rPr lang="fr-FR" dirty="0" err="1"/>
              <a:t>Subtitle</a:t>
            </a:r>
            <a:r>
              <a:rPr lang="fr-FR" dirty="0"/>
              <a:t> or sentence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
        <p:nvSpPr>
          <p:cNvPr id="2" name="Title 1">
            <a:extLst>
              <a:ext uri="{FF2B5EF4-FFF2-40B4-BE49-F238E27FC236}">
                <a16:creationId xmlns="" xmlns:a16="http://schemas.microsoft.com/office/drawing/2014/main" id="{A6382AAE-12BB-4123-9126-EC8008489960}"/>
              </a:ext>
            </a:extLst>
          </p:cNvPr>
          <p:cNvSpPr>
            <a:spLocks noGrp="1"/>
          </p:cNvSpPr>
          <p:nvPr>
            <p:ph type="title"/>
          </p:nvPr>
        </p:nvSpPr>
        <p:spPr>
          <a:xfrm>
            <a:off x="457030" y="474441"/>
            <a:ext cx="10869084" cy="595406"/>
          </a:xfrm>
          <a:prstGeom prst="rect">
            <a:avLst/>
          </a:prstGeom>
        </p:spPr>
        <p:txBody>
          <a:bodyPr/>
          <a:lstStyle>
            <a:lvl1pPr>
              <a:defRPr sz="26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3067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_Testimonials 2">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26202" y="0"/>
            <a:ext cx="12191999" cy="6858000"/>
          </a:xfrm>
          <a:prstGeom prst="rect">
            <a:avLst/>
          </a:prstGeom>
        </p:spPr>
      </p:pic>
      <p:sp>
        <p:nvSpPr>
          <p:cNvPr id="10" name="Shape 28"/>
          <p:cNvSpPr/>
          <p:nvPr/>
        </p:nvSpPr>
        <p:spPr>
          <a:xfrm>
            <a:off x="-126999" y="-34512"/>
            <a:ext cx="11099417" cy="6892511"/>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2" name="Shape 30"/>
          <p:cNvSpPr txBox="1">
            <a:spLocks noGrp="1"/>
          </p:cNvSpPr>
          <p:nvPr>
            <p:ph type="body" idx="1" hasCustomPrompt="1"/>
          </p:nvPr>
        </p:nvSpPr>
        <p:spPr>
          <a:xfrm>
            <a:off x="936657" y="2304288"/>
            <a:ext cx="8169243" cy="3867912"/>
          </a:xfrm>
          <a:prstGeom prst="rect">
            <a:avLst/>
          </a:prstGeom>
        </p:spPr>
        <p:txBody>
          <a:bodyPr lIns="87901" tIns="87901" rIns="87901" bIns="87901" anchor="t" anchorCtr="0"/>
          <a:lstStyle>
            <a:lvl1pPr lvl="0" rtl="0">
              <a:spcBef>
                <a:spcPts val="0"/>
              </a:spcBef>
              <a:buSzPct val="100000"/>
              <a:buFont typeface="Montserrat"/>
              <a:defRPr sz="3733" b="0" i="0">
                <a:solidFill>
                  <a:srgbClr val="009CD4"/>
                </a:solidFill>
                <a:latin typeface="Titillium WebLight Italic"/>
                <a:ea typeface="Montserrat"/>
                <a:cs typeface="Titillium WebLight Italic"/>
                <a:sym typeface="Montserrat"/>
              </a:defRPr>
            </a:lvl1pPr>
            <a:lvl2pPr lvl="1" rtl="0">
              <a:spcBef>
                <a:spcPts val="0"/>
              </a:spcBef>
              <a:buSzPct val="100000"/>
              <a:buFont typeface="Montserrat"/>
              <a:defRPr sz="3067">
                <a:latin typeface="Montserrat"/>
                <a:ea typeface="Montserrat"/>
                <a:cs typeface="Montserrat"/>
                <a:sym typeface="Montserrat"/>
              </a:defRPr>
            </a:lvl2pPr>
            <a:lvl3pPr lvl="2" rtl="0">
              <a:spcBef>
                <a:spcPts val="0"/>
              </a:spcBef>
              <a:buSzPct val="100000"/>
              <a:buFont typeface="Montserrat"/>
              <a:defRPr sz="3067">
                <a:latin typeface="Montserrat"/>
                <a:ea typeface="Montserrat"/>
                <a:cs typeface="Montserrat"/>
                <a:sym typeface="Montserrat"/>
              </a:defRPr>
            </a:lvl3pPr>
            <a:lvl4pPr lvl="3" rtl="0">
              <a:spcBef>
                <a:spcPts val="0"/>
              </a:spcBef>
              <a:buSzPct val="100000"/>
              <a:buFont typeface="Montserrat"/>
              <a:defRPr sz="3067">
                <a:latin typeface="Montserrat"/>
                <a:ea typeface="Montserrat"/>
                <a:cs typeface="Montserrat"/>
                <a:sym typeface="Montserrat"/>
              </a:defRPr>
            </a:lvl4pPr>
            <a:lvl5pPr lvl="4" rtl="0">
              <a:spcBef>
                <a:spcPts val="0"/>
              </a:spcBef>
              <a:buSzPct val="100000"/>
              <a:buFont typeface="Montserrat"/>
              <a:defRPr sz="3067">
                <a:latin typeface="Montserrat"/>
                <a:ea typeface="Montserrat"/>
                <a:cs typeface="Montserrat"/>
                <a:sym typeface="Montserrat"/>
              </a:defRPr>
            </a:lvl5pPr>
            <a:lvl6pPr lvl="5" rtl="0">
              <a:spcBef>
                <a:spcPts val="0"/>
              </a:spcBef>
              <a:buSzPct val="100000"/>
              <a:buFont typeface="Montserrat"/>
              <a:defRPr sz="3067">
                <a:latin typeface="Montserrat"/>
                <a:ea typeface="Montserrat"/>
                <a:cs typeface="Montserrat"/>
                <a:sym typeface="Montserrat"/>
              </a:defRPr>
            </a:lvl6pPr>
            <a:lvl7pPr lvl="6" rtl="0">
              <a:spcBef>
                <a:spcPts val="0"/>
              </a:spcBef>
              <a:buSzPct val="100000"/>
              <a:buFont typeface="Montserrat"/>
              <a:defRPr sz="3067">
                <a:latin typeface="Montserrat"/>
                <a:ea typeface="Montserrat"/>
                <a:cs typeface="Montserrat"/>
                <a:sym typeface="Montserrat"/>
              </a:defRPr>
            </a:lvl7pPr>
            <a:lvl8pPr lvl="7" rtl="0">
              <a:spcBef>
                <a:spcPts val="0"/>
              </a:spcBef>
              <a:buSzPct val="100000"/>
              <a:buFont typeface="Montserrat"/>
              <a:defRPr sz="3067">
                <a:latin typeface="Montserrat"/>
                <a:ea typeface="Montserrat"/>
                <a:cs typeface="Montserrat"/>
                <a:sym typeface="Montserrat"/>
              </a:defRPr>
            </a:lvl8pPr>
            <a:lvl9pPr lvl="8" rtl="0">
              <a:spcBef>
                <a:spcPts val="0"/>
              </a:spcBef>
              <a:buSzPct val="100000"/>
              <a:buFont typeface="Montserrat"/>
              <a:defRPr sz="3067">
                <a:latin typeface="Montserrat"/>
                <a:ea typeface="Montserrat"/>
                <a:cs typeface="Montserrat"/>
                <a:sym typeface="Montserrat"/>
              </a:defRPr>
            </a:lvl9pPr>
          </a:lstStyle>
          <a:p>
            <a:r>
              <a:rPr lang="fr-FR" dirty="0" err="1"/>
              <a:t>Text</a:t>
            </a:r>
            <a:endParaRPr dirty="0"/>
          </a:p>
        </p:txBody>
      </p:sp>
      <p:sp>
        <p:nvSpPr>
          <p:cNvPr id="13"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4"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A9E0"/>
                </a:solidFill>
                <a:latin typeface="Titillium WebSemiBold"/>
                <a:cs typeface="Titillium WebSemiBold"/>
              </a:defRPr>
            </a:lvl1pPr>
          </a:lstStyle>
          <a:p>
            <a:pPr lvl="0"/>
            <a:r>
              <a:rPr lang="fr-FR" dirty="0" err="1"/>
              <a:t>Title</a:t>
            </a:r>
            <a:r>
              <a:rPr lang="fr-FR" dirty="0"/>
              <a:t> of section</a:t>
            </a:r>
          </a:p>
        </p:txBody>
      </p:sp>
      <p:sp>
        <p:nvSpPr>
          <p:cNvPr id="24" name="Shape 29"/>
          <p:cNvSpPr txBox="1"/>
          <p:nvPr/>
        </p:nvSpPr>
        <p:spPr>
          <a:xfrm>
            <a:off x="1066193" y="930234"/>
            <a:ext cx="2609600" cy="871599"/>
          </a:xfrm>
          <a:prstGeom prst="rect">
            <a:avLst/>
          </a:prstGeom>
          <a:noFill/>
          <a:ln>
            <a:noFill/>
          </a:ln>
        </p:spPr>
        <p:txBody>
          <a:bodyPr lIns="117201" tIns="117201" rIns="117201" bIns="117201" anchor="t" anchorCtr="0">
            <a:noAutofit/>
          </a:bodyPr>
          <a:lstStyle/>
          <a:p>
            <a:pPr lvl="0">
              <a:spcBef>
                <a:spcPts val="0"/>
              </a:spcBef>
              <a:buNone/>
            </a:pPr>
            <a:r>
              <a:rPr lang="en" sz="18400" dirty="0">
                <a:solidFill>
                  <a:srgbClr val="00A9E0"/>
                </a:solidFill>
                <a:latin typeface="Montserrat"/>
                <a:ea typeface="Montserrat"/>
                <a:cs typeface="Montserrat"/>
                <a:sym typeface="Montserrat"/>
              </a:rPr>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2533" y="378947"/>
            <a:ext cx="1216487" cy="909317"/>
          </a:xfrm>
          <a:prstGeom prst="rect">
            <a:avLst/>
          </a:prstGeom>
        </p:spPr>
      </p:pic>
    </p:spTree>
    <p:extLst>
      <p:ext uri="{BB962C8B-B14F-4D97-AF65-F5344CB8AC3E}">
        <p14:creationId xmlns:p14="http://schemas.microsoft.com/office/powerpoint/2010/main" val="199148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picture">
    <p:spTree>
      <p:nvGrpSpPr>
        <p:cNvPr id="1" name=""/>
        <p:cNvGrpSpPr/>
        <p:nvPr/>
      </p:nvGrpSpPr>
      <p:grpSpPr>
        <a:xfrm>
          <a:off x="0" y="0"/>
          <a:ext cx="0" cy="0"/>
          <a:chOff x="0" y="0"/>
          <a:chExt cx="0" cy="0"/>
        </a:xfrm>
      </p:grpSpPr>
      <p:sp>
        <p:nvSpPr>
          <p:cNvPr id="2" name="Rectangle 1"/>
          <p:cNvSpPr/>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303"/>
            <a:ext cx="12172909" cy="6857999"/>
          </a:xfrm>
          <a:prstGeom prst="rect">
            <a:avLst/>
          </a:prstGeom>
        </p:spPr>
      </p:pic>
      <p:sp>
        <p:nvSpPr>
          <p:cNvPr id="4" name="Rectangle 3"/>
          <p:cNvSpPr/>
          <p:nvPr/>
        </p:nvSpPr>
        <p:spPr>
          <a:xfrm>
            <a:off x="3730" y="-3723"/>
            <a:ext cx="12201548" cy="6887024"/>
          </a:xfrm>
          <a:prstGeom prst="rect">
            <a:avLst/>
          </a:prstGeom>
          <a:solidFill>
            <a:srgbClr val="003C69">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0"/>
          <p:cNvSpPr/>
          <p:nvPr/>
        </p:nvSpPr>
        <p:spPr>
          <a:xfrm>
            <a:off x="-19092" y="523189"/>
            <a:ext cx="476120" cy="582348"/>
          </a:xfrm>
          <a:custGeom>
            <a:avLst/>
            <a:gdLst>
              <a:gd name="connsiteX0" fmla="*/ 0 w 342772"/>
              <a:gd name="connsiteY0" fmla="*/ 0 h 431998"/>
              <a:gd name="connsiteX1" fmla="*/ 342772 w 342772"/>
              <a:gd name="connsiteY1" fmla="*/ 0 h 431998"/>
              <a:gd name="connsiteX2" fmla="*/ 342772 w 342772"/>
              <a:gd name="connsiteY2" fmla="*/ 431998 h 431998"/>
              <a:gd name="connsiteX3" fmla="*/ 0 w 342772"/>
              <a:gd name="connsiteY3" fmla="*/ 431998 h 431998"/>
              <a:gd name="connsiteX4" fmla="*/ 0 w 342772"/>
              <a:gd name="connsiteY4" fmla="*/ 0 h 431998"/>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1998 h 436761"/>
              <a:gd name="connsiteX4" fmla="*/ 0 w 342772"/>
              <a:gd name="connsiteY4" fmla="*/ 0 h 436761"/>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6760 h 436761"/>
              <a:gd name="connsiteX4" fmla="*/ 0 w 342772"/>
              <a:gd name="connsiteY4" fmla="*/ 0 h 43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72" h="436761">
                <a:moveTo>
                  <a:pt x="0" y="0"/>
                </a:moveTo>
                <a:lnTo>
                  <a:pt x="342772" y="0"/>
                </a:lnTo>
                <a:lnTo>
                  <a:pt x="237997" y="436761"/>
                </a:lnTo>
                <a:lnTo>
                  <a:pt x="0" y="436760"/>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Espace réservé du texte 23"/>
          <p:cNvSpPr>
            <a:spLocks noGrp="1"/>
          </p:cNvSpPr>
          <p:nvPr>
            <p:ph type="body" sz="quarter" idx="12"/>
          </p:nvPr>
        </p:nvSpPr>
        <p:spPr>
          <a:xfrm>
            <a:off x="457030" y="1105537"/>
            <a:ext cx="10869084" cy="862967"/>
          </a:xfrm>
          <a:prstGeom prst="rect">
            <a:avLst/>
          </a:prstGeom>
        </p:spPr>
        <p:txBody>
          <a:bodyPr vert="horz" lIns="87916" tIns="43957" rIns="87916" bIns="43957"/>
          <a:lstStyle>
            <a:lvl1pPr>
              <a:defRPr sz="2000" b="0" i="0">
                <a:solidFill>
                  <a:schemeClr val="bg1"/>
                </a:solidFill>
                <a:latin typeface="Titillium WebSemiBold"/>
                <a:cs typeface="Titillium WebSemiBold"/>
              </a:defRPr>
            </a:lvl1pPr>
          </a:lstStyle>
          <a:p>
            <a:pPr lvl="0"/>
            <a:r>
              <a:rPr lang="fr-FR" smtClean="0"/>
              <a:t>Modifiez les styles du texte du masque</a:t>
            </a:r>
          </a:p>
        </p:txBody>
      </p:sp>
      <p:sp>
        <p:nvSpPr>
          <p:cNvPr id="16" name="Espace réservé du texte 4"/>
          <p:cNvSpPr>
            <a:spLocks noGrp="1"/>
          </p:cNvSpPr>
          <p:nvPr>
            <p:ph type="body" sz="quarter" idx="10" hasCustomPrompt="1"/>
          </p:nvPr>
        </p:nvSpPr>
        <p:spPr>
          <a:xfrm>
            <a:off x="457030" y="512500"/>
            <a:ext cx="10870281" cy="577216"/>
          </a:xfrm>
          <a:prstGeom prst="rect">
            <a:avLst/>
          </a:prstGeom>
        </p:spPr>
        <p:txBody>
          <a:bodyPr vert="horz" lIns="87916" tIns="43957" rIns="87916" bIns="43957" anchor="ctr"/>
          <a:lstStyle>
            <a:lvl1pPr>
              <a:defRPr sz="3600" b="0" i="0">
                <a:solidFill>
                  <a:schemeClr val="bg1"/>
                </a:solidFill>
                <a:latin typeface="Titillium WebSemiBold"/>
                <a:cs typeface="Titillium WebSemiBold"/>
              </a:defRPr>
            </a:lvl1pPr>
          </a:lstStyle>
          <a:p>
            <a:pPr lvl="0"/>
            <a:r>
              <a:rPr lang="fr-FR" dirty="0" err="1"/>
              <a:t>Title</a:t>
            </a:r>
            <a:r>
              <a:rPr lang="fr-FR" dirty="0"/>
              <a:t> of section</a:t>
            </a:r>
          </a:p>
        </p:txBody>
      </p:sp>
    </p:spTree>
    <p:extLst>
      <p:ext uri="{BB962C8B-B14F-4D97-AF65-F5344CB8AC3E}">
        <p14:creationId xmlns:p14="http://schemas.microsoft.com/office/powerpoint/2010/main" val="34288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numbers">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6" name="Espace réservé du texte 2"/>
          <p:cNvSpPr>
            <a:spLocks noGrp="1"/>
          </p:cNvSpPr>
          <p:nvPr>
            <p:ph type="body" sz="quarter" idx="10" hasCustomPrompt="1"/>
          </p:nvPr>
        </p:nvSpPr>
        <p:spPr>
          <a:xfrm>
            <a:off x="7001471" y="1040939"/>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9" name="Espace réservé du texte 2"/>
          <p:cNvSpPr>
            <a:spLocks noGrp="1"/>
          </p:cNvSpPr>
          <p:nvPr>
            <p:ph type="body" sz="quarter" idx="11" hasCustomPrompt="1"/>
          </p:nvPr>
        </p:nvSpPr>
        <p:spPr>
          <a:xfrm>
            <a:off x="7001471" y="2669714"/>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1" name="Espace réservé du texte 2"/>
          <p:cNvSpPr>
            <a:spLocks noGrp="1"/>
          </p:cNvSpPr>
          <p:nvPr>
            <p:ph type="body" sz="quarter" idx="12" hasCustomPrompt="1"/>
          </p:nvPr>
        </p:nvSpPr>
        <p:spPr>
          <a:xfrm>
            <a:off x="7001471" y="4312599"/>
            <a:ext cx="4530187" cy="1643208"/>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6" name="Espace réservé du texte 15"/>
          <p:cNvSpPr>
            <a:spLocks noGrp="1"/>
          </p:cNvSpPr>
          <p:nvPr>
            <p:ph type="body" sz="quarter" idx="13" hasCustomPrompt="1"/>
          </p:nvPr>
        </p:nvSpPr>
        <p:spPr>
          <a:xfrm>
            <a:off x="3939596" y="2668906"/>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sp>
        <p:nvSpPr>
          <p:cNvPr id="20" name="Espace réservé du texte 19"/>
          <p:cNvSpPr>
            <a:spLocks noGrp="1"/>
          </p:cNvSpPr>
          <p:nvPr>
            <p:ph type="body" sz="quarter" idx="14" hasCustomPrompt="1"/>
          </p:nvPr>
        </p:nvSpPr>
        <p:spPr>
          <a:xfrm>
            <a:off x="3939596" y="4311791"/>
            <a:ext cx="3062816" cy="1644016"/>
          </a:xfrm>
          <a:prstGeom prst="rect">
            <a:avLst/>
          </a:prstGeom>
        </p:spPr>
        <p:txBody>
          <a:bodyPr vert="horz" lIns="87916" tIns="43957" rIns="87916" bIns="43957" anchor="ctr"/>
          <a:lstStyle>
            <a:lvl1pPr algn="r">
              <a:defRPr sz="11200" b="0" i="0">
                <a:solidFill>
                  <a:srgbClr val="FFFFFF"/>
                </a:solidFill>
                <a:latin typeface="Titillium WebSemiBold"/>
                <a:cs typeface="Titillium WebSemiBold"/>
              </a:defRPr>
            </a:lvl1pPr>
          </a:lstStyle>
          <a:p>
            <a:pPr lvl="0"/>
            <a:r>
              <a:rPr lang="fr-FR" dirty="0"/>
              <a:t>XX</a:t>
            </a:r>
          </a:p>
        </p:txBody>
      </p:sp>
      <p:sp>
        <p:nvSpPr>
          <p:cNvPr id="21" name="Espace réservé du texte 15"/>
          <p:cNvSpPr>
            <a:spLocks noGrp="1"/>
          </p:cNvSpPr>
          <p:nvPr>
            <p:ph type="body" sz="quarter" idx="15" hasCustomPrompt="1"/>
          </p:nvPr>
        </p:nvSpPr>
        <p:spPr>
          <a:xfrm>
            <a:off x="3939596" y="1040131"/>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pic>
        <p:nvPicPr>
          <p:cNvPr id="10" name="Image 6"/>
          <p:cNvPicPr>
            <a:picLocks noChangeAspect="1"/>
          </p:cNvPicPr>
          <p:nvPr/>
        </p:nvPicPr>
        <p:blipFill>
          <a:blip r:embed="rId3"/>
          <a:stretch>
            <a:fillRect/>
          </a:stretch>
        </p:blipFill>
        <p:spPr>
          <a:xfrm>
            <a:off x="343194" y="363256"/>
            <a:ext cx="2840533" cy="6403272"/>
          </a:xfrm>
          <a:prstGeom prst="rect">
            <a:avLst/>
          </a:prstGeom>
        </p:spPr>
      </p:pic>
    </p:spTree>
    <p:extLst>
      <p:ext uri="{BB962C8B-B14F-4D97-AF65-F5344CB8AC3E}">
        <p14:creationId xmlns:p14="http://schemas.microsoft.com/office/powerpoint/2010/main" val="16414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page">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12" name="Text Placeholder 1"/>
          <p:cNvSpPr>
            <a:spLocks noGrp="1"/>
          </p:cNvSpPr>
          <p:nvPr>
            <p:ph type="body" sz="quarter" idx="11" hasCustomPrompt="1"/>
          </p:nvPr>
        </p:nvSpPr>
        <p:spPr>
          <a:xfrm>
            <a:off x="-15678" y="211957"/>
            <a:ext cx="12207679" cy="1040363"/>
          </a:xfrm>
          <a:prstGeom prst="rect">
            <a:avLst/>
          </a:prstGeom>
        </p:spPr>
        <p:txBody>
          <a:bodyPr/>
          <a:lstStyle>
            <a:lvl1pPr algn="ctr">
              <a:defRPr lang="en-US" sz="4800" b="1" i="0" u="none" strike="noStrike" cap="none" dirty="0">
                <a:solidFill>
                  <a:srgbClr val="00A9E0"/>
                </a:solidFill>
                <a:latin typeface="Titillium WebRegular"/>
                <a:ea typeface="Arial"/>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3" name="Text Placeholder 1"/>
          <p:cNvSpPr>
            <a:spLocks noGrp="1"/>
          </p:cNvSpPr>
          <p:nvPr>
            <p:ph type="body" sz="quarter" idx="12" hasCustomPrompt="1"/>
          </p:nvPr>
        </p:nvSpPr>
        <p:spPr>
          <a:xfrm>
            <a:off x="-15678" y="995143"/>
            <a:ext cx="12207679" cy="1040363"/>
          </a:xfrm>
          <a:prstGeom prst="rect">
            <a:avLst/>
          </a:prstGeom>
        </p:spPr>
        <p:txBody>
          <a:bodyPr/>
          <a:lstStyle>
            <a:lvl1pPr algn="ctr">
              <a:defRPr lang="en-US" sz="4267" b="0" i="0" u="none" strike="noStrike" cap="none" dirty="0">
                <a:solidFill>
                  <a:srgbClr val="00A9E0"/>
                </a:solidFill>
                <a:latin typeface="Titillium Web" panose="00000500000000000000" pitchFamily="2" charset="0"/>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4" name="Text Placeholder 1"/>
          <p:cNvSpPr>
            <a:spLocks noGrp="1"/>
          </p:cNvSpPr>
          <p:nvPr>
            <p:ph type="body" sz="quarter" idx="13" hasCustomPrompt="1"/>
          </p:nvPr>
        </p:nvSpPr>
        <p:spPr>
          <a:xfrm>
            <a:off x="283221"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5" name="Text Placeholder 1"/>
          <p:cNvSpPr>
            <a:spLocks noGrp="1"/>
          </p:cNvSpPr>
          <p:nvPr>
            <p:ph type="body" sz="quarter" idx="14" hasCustomPrompt="1"/>
          </p:nvPr>
        </p:nvSpPr>
        <p:spPr>
          <a:xfrm>
            <a:off x="4456895"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7" name="Text Placeholder 1"/>
          <p:cNvSpPr>
            <a:spLocks noGrp="1"/>
          </p:cNvSpPr>
          <p:nvPr>
            <p:ph type="body" sz="quarter" idx="15" hasCustomPrompt="1"/>
          </p:nvPr>
        </p:nvSpPr>
        <p:spPr>
          <a:xfrm>
            <a:off x="8740260"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Tree>
    <p:extLst>
      <p:ext uri="{BB962C8B-B14F-4D97-AF65-F5344CB8AC3E}">
        <p14:creationId xmlns:p14="http://schemas.microsoft.com/office/powerpoint/2010/main" val="26850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s">
    <p:spTree>
      <p:nvGrpSpPr>
        <p:cNvPr id="1" name="Shape 36"/>
        <p:cNvGrpSpPr/>
        <p:nvPr/>
      </p:nvGrpSpPr>
      <p:grpSpPr>
        <a:xfrm>
          <a:off x="0" y="0"/>
          <a:ext cx="0" cy="0"/>
          <a:chOff x="0" y="0"/>
          <a:chExt cx="0" cy="0"/>
        </a:xfrm>
      </p:grpSpPr>
      <p:sp>
        <p:nvSpPr>
          <p:cNvPr id="38" name="Shape 38"/>
          <p:cNvSpPr/>
          <p:nvPr/>
        </p:nvSpPr>
        <p:spPr>
          <a:xfrm>
            <a:off x="0" y="-13916"/>
            <a:ext cx="10972419"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pic>
        <p:nvPicPr>
          <p:cNvPr id="3" name="Image 2"/>
          <p:cNvPicPr>
            <a:picLocks noChangeAspect="1"/>
          </p:cNvPicPr>
          <p:nvPr/>
        </p:nvPicPr>
        <p:blipFill>
          <a:blip r:embed="rId2"/>
          <a:stretch>
            <a:fillRect/>
          </a:stretch>
        </p:blipFill>
        <p:spPr>
          <a:xfrm>
            <a:off x="-37921" y="-13913"/>
            <a:ext cx="12223357" cy="6882433"/>
          </a:xfrm>
          <a:prstGeom prst="rect">
            <a:avLst/>
          </a:prstGeom>
        </p:spPr>
      </p:pic>
      <p:pic>
        <p:nvPicPr>
          <p:cNvPr id="8" name="Image 7"/>
          <p:cNvPicPr>
            <a:picLocks noChangeAspect="1"/>
          </p:cNvPicPr>
          <p:nvPr/>
        </p:nvPicPr>
        <p:blipFill>
          <a:blip r:embed="rId3"/>
          <a:stretch>
            <a:fillRect/>
          </a:stretch>
        </p:blipFill>
        <p:spPr>
          <a:xfrm>
            <a:off x="7695439" y="-675275"/>
            <a:ext cx="3633832" cy="4001628"/>
          </a:xfrm>
          <a:prstGeom prst="rect">
            <a:avLst/>
          </a:prstGeom>
        </p:spPr>
      </p:pic>
      <p:sp>
        <p:nvSpPr>
          <p:cNvPr id="12" name="Rectangle 11"/>
          <p:cNvSpPr/>
          <p:nvPr/>
        </p:nvSpPr>
        <p:spPr>
          <a:xfrm>
            <a:off x="-213139" y="6372065"/>
            <a:ext cx="12622724" cy="528796"/>
          </a:xfrm>
          <a:prstGeom prst="rect">
            <a:avLst/>
          </a:prstGeom>
        </p:spPr>
        <p:txBody>
          <a:bodyPr wrap="square" lIns="117221" tIns="58609" rIns="117221" bIns="58609">
            <a:spAutoFit/>
          </a:bodyPr>
          <a:lstStyle/>
          <a:p>
            <a:r>
              <a:rPr lang="en-US" sz="1067" kern="1200" dirty="0">
                <a:solidFill>
                  <a:schemeClr val="bg1"/>
                </a:solidFill>
                <a:latin typeface="Titillium WebLight"/>
                <a:ea typeface="+mn-ea"/>
                <a:cs typeface="Titillium WebLight"/>
              </a:rPr>
              <a:t> </a:t>
            </a:r>
            <a:endParaRPr lang="fr-FR" sz="1067"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©2018 Witekio &amp; Subsidiaries. All Rights Reserved. </a:t>
            </a:r>
            <a:endParaRPr lang="fr-FR" sz="800"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This document and the information it contains is confidential and remains the property of our company. It may not be copied or communicated to a third party or used for any purpose other than that for which it is supplied without the prior written consent of our company.</a:t>
            </a:r>
            <a:endParaRPr lang="fr-FR" sz="800" kern="1200" dirty="0">
              <a:solidFill>
                <a:schemeClr val="bg1"/>
              </a:solidFill>
              <a:latin typeface="Titillium WebLight"/>
              <a:ea typeface="+mn-ea"/>
              <a:cs typeface="Titillium WebLight"/>
            </a:endParaRPr>
          </a:p>
        </p:txBody>
      </p:sp>
      <p:sp>
        <p:nvSpPr>
          <p:cNvPr id="20" name="TextBox 19"/>
          <p:cNvSpPr txBox="1"/>
          <p:nvPr/>
        </p:nvSpPr>
        <p:spPr>
          <a:xfrm>
            <a:off x="2853939" y="3781701"/>
            <a:ext cx="3641268" cy="872098"/>
          </a:xfrm>
          <a:prstGeom prst="rect">
            <a:avLst/>
          </a:prstGeom>
          <a:noFill/>
        </p:spPr>
        <p:txBody>
          <a:bodyPr wrap="square" rtlCol="0">
            <a:spAutoFit/>
          </a:bodyPr>
          <a:lstStyle/>
          <a:p>
            <a:r>
              <a:rPr lang="en-US" sz="5067" b="1" dirty="0">
                <a:solidFill>
                  <a:srgbClr val="2CBAF0"/>
                </a:solidFill>
                <a:latin typeface="Titillium Web" panose="00000500000000000000" pitchFamily="2" charset="0"/>
              </a:rPr>
              <a:t>Than</a:t>
            </a:r>
            <a:r>
              <a:rPr lang="en-US" sz="5067" b="1" dirty="0">
                <a:solidFill>
                  <a:schemeClr val="bg1"/>
                </a:solidFill>
                <a:latin typeface="Titillium Web" panose="00000500000000000000" pitchFamily="2" charset="0"/>
              </a:rPr>
              <a:t>k</a:t>
            </a:r>
            <a:r>
              <a:rPr lang="en-US" sz="5067" b="1" dirty="0">
                <a:solidFill>
                  <a:srgbClr val="2CBAF0"/>
                </a:solidFill>
                <a:latin typeface="Titillium Web" panose="00000500000000000000" pitchFamily="2" charset="0"/>
              </a:rPr>
              <a:t> you</a:t>
            </a:r>
            <a:endParaRPr lang="en-US" sz="5067" b="1" dirty="0">
              <a:latin typeface="Titillium Web" panose="00000500000000000000" pitchFamily="2" charset="0"/>
            </a:endParaRPr>
          </a:p>
        </p:txBody>
      </p:sp>
      <p:sp>
        <p:nvSpPr>
          <p:cNvPr id="26" name="Rectangle 25"/>
          <p:cNvSpPr/>
          <p:nvPr/>
        </p:nvSpPr>
        <p:spPr>
          <a:xfrm>
            <a:off x="1219582" y="5515096"/>
            <a:ext cx="2520525"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France</a:t>
            </a:r>
          </a:p>
          <a:p>
            <a:pPr algn="ctr"/>
            <a:r>
              <a:rPr lang="fr-FR" sz="1067" dirty="0">
                <a:solidFill>
                  <a:schemeClr val="bg1"/>
                </a:solidFill>
                <a:latin typeface="Titillium WebLight"/>
                <a:ea typeface="Segoe UI" panose="020B0502040204020203" pitchFamily="34" charset="0"/>
                <a:cs typeface="Titillium WebLight"/>
              </a:rPr>
              <a:t>4, chemin du ruisseau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69134, Ecully France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Phone : + 33(0) 4 26 49 25 39</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sales.emea@witekio.com</a:t>
            </a:r>
          </a:p>
        </p:txBody>
      </p:sp>
      <p:sp>
        <p:nvSpPr>
          <p:cNvPr id="27" name="Rectangle 26"/>
          <p:cNvSpPr/>
          <p:nvPr/>
        </p:nvSpPr>
        <p:spPr>
          <a:xfrm>
            <a:off x="3505581" y="5510207"/>
            <a:ext cx="2623488"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USA</a:t>
            </a:r>
            <a:br>
              <a:rPr lang="fr-FR" sz="1200" dirty="0">
                <a:solidFill>
                  <a:schemeClr val="bg1"/>
                </a:solidFill>
                <a:latin typeface="Titillium WebSemiBold"/>
                <a:ea typeface="Segoe UI" panose="020B0502040204020203" pitchFamily="34" charset="0"/>
                <a:cs typeface="Titillium WebSemiBold"/>
              </a:rPr>
            </a:br>
            <a:r>
              <a:rPr lang="fr-FR" sz="1067" kern="1200" dirty="0">
                <a:solidFill>
                  <a:schemeClr val="bg1"/>
                </a:solidFill>
                <a:latin typeface="Titillium WebLight"/>
                <a:ea typeface="Segoe UI" panose="020B0502040204020203" pitchFamily="34" charset="0"/>
                <a:cs typeface="Titillium WebLight"/>
              </a:rPr>
              <a:t>3150 Richards Roads Suite 210 Bellevue, WA, 98005, USA</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+ 1 425 749 4335</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sales.amer@witekio.com</a:t>
            </a:r>
          </a:p>
        </p:txBody>
      </p:sp>
      <p:sp>
        <p:nvSpPr>
          <p:cNvPr id="28" name="Rectangle 27"/>
          <p:cNvSpPr/>
          <p:nvPr/>
        </p:nvSpPr>
        <p:spPr>
          <a:xfrm>
            <a:off x="5569331" y="5513851"/>
            <a:ext cx="2976331"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Germany</a:t>
            </a:r>
          </a:p>
          <a:p>
            <a:pPr algn="ctr"/>
            <a:r>
              <a:rPr lang="fr-FR" sz="1067" kern="1200" dirty="0">
                <a:solidFill>
                  <a:schemeClr val="bg1"/>
                </a:solidFill>
                <a:latin typeface="Titillium WebLight"/>
                <a:ea typeface="Segoe UI" panose="020B0502040204020203" pitchFamily="34" charset="0"/>
                <a:cs typeface="Titillium WebLight"/>
              </a:rPr>
              <a:t>Am Wartfeld- 61169</a:t>
            </a:r>
          </a:p>
          <a:p>
            <a:pPr algn="ctr"/>
            <a:r>
              <a:rPr lang="fr-FR" sz="1067" kern="1200" dirty="0">
                <a:solidFill>
                  <a:schemeClr val="bg1"/>
                </a:solidFill>
                <a:latin typeface="Titillium WebLight"/>
                <a:ea typeface="Segoe UI" panose="020B0502040204020203" pitchFamily="34" charset="0"/>
                <a:cs typeface="Titillium WebLight"/>
              </a:rPr>
              <a:t>Friedberg, Germany</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+ 49 6031 693 7070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sales.dach@witekio.com</a:t>
            </a:r>
          </a:p>
        </p:txBody>
      </p:sp>
      <p:sp>
        <p:nvSpPr>
          <p:cNvPr id="30" name="Rectangle 29"/>
          <p:cNvSpPr/>
          <p:nvPr/>
        </p:nvSpPr>
        <p:spPr>
          <a:xfrm>
            <a:off x="8096071" y="5513851"/>
            <a:ext cx="2572367"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err="1">
                <a:solidFill>
                  <a:schemeClr val="bg1"/>
                </a:solidFill>
                <a:latin typeface="Titillium WebSemiBold"/>
                <a:ea typeface="Segoe UI" panose="020B0502040204020203" pitchFamily="34" charset="0"/>
                <a:cs typeface="Titillium WebSemiBold"/>
              </a:rPr>
              <a:t>Witekio</a:t>
            </a:r>
            <a:r>
              <a:rPr lang="fr-FR" sz="1200" dirty="0">
                <a:solidFill>
                  <a:schemeClr val="bg1"/>
                </a:solidFill>
                <a:latin typeface="Titillium WebSemiBold"/>
                <a:ea typeface="Segoe UI" panose="020B0502040204020203" pitchFamily="34" charset="0"/>
                <a:cs typeface="Titillium WebSemiBold"/>
              </a:rPr>
              <a:t> UK</a:t>
            </a:r>
          </a:p>
          <a:p>
            <a:pPr algn="ctr"/>
            <a:r>
              <a:rPr lang="fr-FR" sz="1067" kern="1200" dirty="0">
                <a:solidFill>
                  <a:schemeClr val="bg1"/>
                </a:solidFill>
                <a:latin typeface="Titillium WebLight"/>
                <a:ea typeface="Segoe UI" panose="020B0502040204020203" pitchFamily="34" charset="0"/>
                <a:cs typeface="Titillium WebLight"/>
              </a:rPr>
              <a:t>Hollywood Mansion, Hollywood Lane, Bristol BS10 7TW, UK</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+ 44(0) 117 369 0930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sales.uk@witekio.com</a:t>
            </a:r>
          </a:p>
        </p:txBody>
      </p:sp>
      <p:sp>
        <p:nvSpPr>
          <p:cNvPr id="13" name="TextBox 12"/>
          <p:cNvSpPr txBox="1"/>
          <p:nvPr/>
        </p:nvSpPr>
        <p:spPr>
          <a:xfrm>
            <a:off x="932616" y="443659"/>
            <a:ext cx="5661560" cy="584775"/>
          </a:xfrm>
          <a:prstGeom prst="rect">
            <a:avLst/>
          </a:prstGeom>
          <a:noFill/>
        </p:spPr>
        <p:txBody>
          <a:bodyPr wrap="square" rtlCol="0">
            <a:spAutoFit/>
          </a:bodyPr>
          <a:lstStyle/>
          <a:p>
            <a:r>
              <a:rPr lang="fr-FR" sz="3200" b="1" dirty="0">
                <a:solidFill>
                  <a:schemeClr val="bg1"/>
                </a:solidFill>
                <a:latin typeface="Titillium Web" panose="00000500000000000000" pitchFamily="2" charset="0"/>
              </a:rPr>
              <a:t>Accountability &amp; Commitment</a:t>
            </a:r>
            <a:endParaRPr lang="en-US" sz="3200" b="1" dirty="0">
              <a:solidFill>
                <a:schemeClr val="bg1"/>
              </a:solidFill>
              <a:latin typeface="Titillium Web" panose="00000500000000000000" pitchFamily="2" charset="0"/>
            </a:endParaRPr>
          </a:p>
        </p:txBody>
      </p:sp>
      <p:sp>
        <p:nvSpPr>
          <p:cNvPr id="14" name="TextBox 13"/>
          <p:cNvSpPr txBox="1"/>
          <p:nvPr/>
        </p:nvSpPr>
        <p:spPr>
          <a:xfrm>
            <a:off x="412197" y="835077"/>
            <a:ext cx="5661560"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Up</a:t>
            </a:r>
            <a:r>
              <a:rPr lang="fr-FR" sz="2400" b="1" baseline="0" dirty="0">
                <a:solidFill>
                  <a:schemeClr val="bg1"/>
                </a:solidFill>
                <a:latin typeface="Titillium Web" panose="00000500000000000000" pitchFamily="2" charset="0"/>
              </a:rPr>
              <a:t> to date expertise</a:t>
            </a:r>
            <a:endParaRPr lang="en-US" sz="2400" b="1" dirty="0">
              <a:solidFill>
                <a:schemeClr val="bg1"/>
              </a:solidFill>
              <a:latin typeface="Titillium Web" panose="00000500000000000000" pitchFamily="2" charset="0"/>
            </a:endParaRPr>
          </a:p>
        </p:txBody>
      </p:sp>
      <p:sp>
        <p:nvSpPr>
          <p:cNvPr id="15" name="TextBox 14"/>
          <p:cNvSpPr txBox="1"/>
          <p:nvPr/>
        </p:nvSpPr>
        <p:spPr>
          <a:xfrm>
            <a:off x="63500" y="1158038"/>
            <a:ext cx="3367272" cy="502766"/>
          </a:xfrm>
          <a:prstGeom prst="rect">
            <a:avLst/>
          </a:prstGeom>
          <a:noFill/>
        </p:spPr>
        <p:txBody>
          <a:bodyPr wrap="square" rtlCol="0">
            <a:spAutoFit/>
          </a:bodyPr>
          <a:lstStyle/>
          <a:p>
            <a:r>
              <a:rPr lang="fr-FR" sz="2667" b="1" dirty="0">
                <a:solidFill>
                  <a:schemeClr val="bg1"/>
                </a:solidFill>
                <a:latin typeface="Titillium Web" panose="00000500000000000000" pitchFamily="2" charset="0"/>
              </a:rPr>
              <a:t>Agility</a:t>
            </a:r>
            <a:r>
              <a:rPr lang="fr-FR" sz="2667" b="1" baseline="0" dirty="0">
                <a:solidFill>
                  <a:schemeClr val="bg1"/>
                </a:solidFill>
                <a:latin typeface="Titillium Web" panose="00000500000000000000" pitchFamily="2" charset="0"/>
              </a:rPr>
              <a:t> &amp; Scalability </a:t>
            </a:r>
            <a:endParaRPr lang="en-US" sz="2667" b="1" dirty="0">
              <a:solidFill>
                <a:schemeClr val="bg1"/>
              </a:solidFill>
              <a:latin typeface="Titillium Web" panose="00000500000000000000" pitchFamily="2" charset="0"/>
            </a:endParaRPr>
          </a:p>
        </p:txBody>
      </p:sp>
      <p:sp>
        <p:nvSpPr>
          <p:cNvPr id="16" name="TextBox 15"/>
          <p:cNvSpPr txBox="1"/>
          <p:nvPr/>
        </p:nvSpPr>
        <p:spPr>
          <a:xfrm>
            <a:off x="3153529" y="1160271"/>
            <a:ext cx="3367272"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Reliability</a:t>
            </a:r>
            <a:endParaRPr lang="en-US" sz="2933" b="1" dirty="0">
              <a:solidFill>
                <a:schemeClr val="bg1"/>
              </a:solidFill>
              <a:latin typeface="Titillium Web" panose="00000500000000000000" pitchFamily="2" charset="0"/>
            </a:endParaRPr>
          </a:p>
        </p:txBody>
      </p:sp>
      <p:sp>
        <p:nvSpPr>
          <p:cNvPr id="17" name="TextBox 16"/>
          <p:cNvSpPr txBox="1"/>
          <p:nvPr/>
        </p:nvSpPr>
        <p:spPr>
          <a:xfrm>
            <a:off x="2564679" y="1503084"/>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Worldwide</a:t>
            </a:r>
            <a:r>
              <a:rPr lang="fr-FR" sz="2933" b="1" baseline="0" dirty="0">
                <a:solidFill>
                  <a:schemeClr val="bg1"/>
                </a:solidFill>
                <a:latin typeface="Titillium Web" panose="00000500000000000000" pitchFamily="2" charset="0"/>
              </a:rPr>
              <a:t> presence</a:t>
            </a:r>
            <a:endParaRPr lang="en-US" sz="2933" b="1" dirty="0">
              <a:solidFill>
                <a:schemeClr val="bg1"/>
              </a:solidFill>
              <a:latin typeface="Titillium Web" panose="00000500000000000000" pitchFamily="2" charset="0"/>
            </a:endParaRPr>
          </a:p>
        </p:txBody>
      </p:sp>
      <p:sp>
        <p:nvSpPr>
          <p:cNvPr id="19" name="TextBox 18"/>
          <p:cNvSpPr txBox="1"/>
          <p:nvPr/>
        </p:nvSpPr>
        <p:spPr>
          <a:xfrm>
            <a:off x="752666" y="1615127"/>
            <a:ext cx="2215447"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Local Teams</a:t>
            </a:r>
            <a:endParaRPr lang="en-US" sz="2400" b="1" dirty="0">
              <a:solidFill>
                <a:schemeClr val="bg1"/>
              </a:solidFill>
              <a:latin typeface="Titillium Web" panose="00000500000000000000" pitchFamily="2" charset="0"/>
            </a:endParaRPr>
          </a:p>
        </p:txBody>
      </p:sp>
      <p:sp>
        <p:nvSpPr>
          <p:cNvPr id="21" name="TextBox 20"/>
          <p:cNvSpPr txBox="1"/>
          <p:nvPr/>
        </p:nvSpPr>
        <p:spPr>
          <a:xfrm>
            <a:off x="2391335" y="1837270"/>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Global</a:t>
            </a:r>
            <a:r>
              <a:rPr lang="fr-FR" sz="2933" b="1" baseline="0" dirty="0">
                <a:solidFill>
                  <a:schemeClr val="bg1"/>
                </a:solidFill>
                <a:latin typeface="Titillium Web" panose="00000500000000000000" pitchFamily="2" charset="0"/>
              </a:rPr>
              <a:t> Actions</a:t>
            </a:r>
            <a:endParaRPr lang="en-US" sz="2933" b="1" dirty="0">
              <a:solidFill>
                <a:schemeClr val="bg1"/>
              </a:solidFill>
              <a:latin typeface="Titillium Web" panose="00000500000000000000" pitchFamily="2" charset="0"/>
            </a:endParaRPr>
          </a:p>
        </p:txBody>
      </p:sp>
      <p:sp>
        <p:nvSpPr>
          <p:cNvPr id="23" name="TextBox 22"/>
          <p:cNvSpPr txBox="1"/>
          <p:nvPr/>
        </p:nvSpPr>
        <p:spPr>
          <a:xfrm>
            <a:off x="1420726" y="2191692"/>
            <a:ext cx="6159105"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Compliance</a:t>
            </a:r>
            <a:r>
              <a:rPr lang="fr-FR" sz="2933" b="1" baseline="0" dirty="0">
                <a:solidFill>
                  <a:schemeClr val="bg1"/>
                </a:solidFill>
                <a:latin typeface="Titillium Web" panose="00000500000000000000" pitchFamily="2" charset="0"/>
              </a:rPr>
              <a:t> with customers teams</a:t>
            </a:r>
            <a:endParaRPr lang="en-US" sz="2933" b="1" dirty="0">
              <a:solidFill>
                <a:schemeClr val="bg1"/>
              </a:solidFill>
              <a:latin typeface="Titillium Web" panose="00000500000000000000" pitchFamily="2" charset="0"/>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541" y="3781701"/>
            <a:ext cx="1748919" cy="1307307"/>
          </a:xfrm>
          <a:prstGeom prst="rect">
            <a:avLst/>
          </a:prstGeom>
        </p:spPr>
      </p:pic>
    </p:spTree>
    <p:extLst>
      <p:ext uri="{BB962C8B-B14F-4D97-AF65-F5344CB8AC3E}">
        <p14:creationId xmlns:p14="http://schemas.microsoft.com/office/powerpoint/2010/main" val="63775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pic>
        <p:nvPicPr>
          <p:cNvPr id="2" name="Picture 2" descr="RÃ©sultat de recherche d'images pour &quot;ynov lyon&quot;">
            <a:extLst>
              <a:ext uri="{FF2B5EF4-FFF2-40B4-BE49-F238E27FC236}">
                <a16:creationId xmlns="" xmlns:a16="http://schemas.microsoft.com/office/drawing/2014/main" id="{92ABB00D-ADA6-4A5E-80E9-D89620C9233F}"/>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9939752" y="125012"/>
            <a:ext cx="2144035" cy="107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58161"/>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1" i="0" u="none" strike="noStrike" cap="none">
          <a:solidFill>
            <a:srgbClr val="009CD4"/>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0DBFCC4-DB58-4F06-97D0-A741F5586722}"/>
              </a:ext>
            </a:extLst>
          </p:cNvPr>
          <p:cNvSpPr>
            <a:spLocks noGrp="1"/>
          </p:cNvSpPr>
          <p:nvPr>
            <p:ph type="body" sz="quarter" idx="12"/>
          </p:nvPr>
        </p:nvSpPr>
        <p:spPr/>
        <p:txBody>
          <a:bodyPr/>
          <a:lstStyle/>
          <a:p>
            <a:r>
              <a:rPr lang="fr-FR" dirty="0"/>
              <a:t>Internet of </a:t>
            </a:r>
            <a:r>
              <a:rPr lang="fr-FR" dirty="0" err="1"/>
              <a:t>Things</a:t>
            </a:r>
            <a:endParaRPr lang="en-US" dirty="0"/>
          </a:p>
        </p:txBody>
      </p:sp>
      <p:pic>
        <p:nvPicPr>
          <p:cNvPr id="1026" name="Picture 2" descr="RÃ©sultat de recherche d'images pour &quot;ynov lyon&quot;">
            <a:extLst>
              <a:ext uri="{FF2B5EF4-FFF2-40B4-BE49-F238E27FC236}">
                <a16:creationId xmlns="" xmlns:a16="http://schemas.microsoft.com/office/drawing/2014/main" id="{6EB9BD3B-0D8D-4FB9-B6AA-34EEBF39FE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52" y="476672"/>
            <a:ext cx="4653878" cy="23263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499A71F-347A-4043-B5B9-A2E6917C84E7}"/>
              </a:ext>
            </a:extLst>
          </p:cNvPr>
          <p:cNvSpPr txBox="1"/>
          <p:nvPr/>
        </p:nvSpPr>
        <p:spPr>
          <a:xfrm>
            <a:off x="335360" y="3512668"/>
            <a:ext cx="2068195" cy="769441"/>
          </a:xfrm>
          <a:prstGeom prst="rect">
            <a:avLst/>
          </a:prstGeom>
          <a:noFill/>
        </p:spPr>
        <p:txBody>
          <a:bodyPr wrap="none" rtlCol="0">
            <a:spAutoFit/>
          </a:bodyPr>
          <a:lstStyle/>
          <a:p>
            <a:r>
              <a:rPr lang="fr-FR" sz="4400" dirty="0" err="1" smtClean="0">
                <a:solidFill>
                  <a:schemeClr val="bg1"/>
                </a:solidFill>
              </a:rPr>
              <a:t>poTech</a:t>
            </a:r>
            <a:endParaRPr lang="en-US" sz="4400" dirty="0">
              <a:solidFill>
                <a:schemeClr val="bg1"/>
              </a:solidFill>
            </a:endParaRPr>
          </a:p>
        </p:txBody>
      </p:sp>
      <p:sp>
        <p:nvSpPr>
          <p:cNvPr id="6" name="TextBox 5">
            <a:extLst>
              <a:ext uri="{FF2B5EF4-FFF2-40B4-BE49-F238E27FC236}">
                <a16:creationId xmlns="" xmlns:a16="http://schemas.microsoft.com/office/drawing/2014/main" id="{A664C523-DC2F-4D39-853C-07F0BFDABF81}"/>
              </a:ext>
            </a:extLst>
          </p:cNvPr>
          <p:cNvSpPr txBox="1"/>
          <p:nvPr/>
        </p:nvSpPr>
        <p:spPr>
          <a:xfrm>
            <a:off x="345704" y="4933398"/>
            <a:ext cx="2108269" cy="646331"/>
          </a:xfrm>
          <a:prstGeom prst="rect">
            <a:avLst/>
          </a:prstGeom>
          <a:noFill/>
        </p:spPr>
        <p:txBody>
          <a:bodyPr wrap="none" rtlCol="0">
            <a:spAutoFit/>
          </a:bodyPr>
          <a:lstStyle/>
          <a:p>
            <a:r>
              <a:rPr lang="fr-FR" sz="3600" dirty="0" smtClean="0">
                <a:solidFill>
                  <a:schemeClr val="bg1"/>
                </a:solidFill>
              </a:rPr>
              <a:t>Groupe 5</a:t>
            </a:r>
            <a:endParaRPr lang="en-US" sz="3600" dirty="0">
              <a:solidFill>
                <a:schemeClr val="bg1"/>
              </a:solidFill>
            </a:endParaRPr>
          </a:p>
        </p:txBody>
      </p:sp>
    </p:spTree>
    <p:extLst>
      <p:ext uri="{BB962C8B-B14F-4D97-AF65-F5344CB8AC3E}">
        <p14:creationId xmlns:p14="http://schemas.microsoft.com/office/powerpoint/2010/main" val="148293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3DBDAB2-BE11-4B9D-85BC-5DE3D2A0A607}"/>
              </a:ext>
            </a:extLst>
          </p:cNvPr>
          <p:cNvSpPr>
            <a:spLocks noGrp="1"/>
          </p:cNvSpPr>
          <p:nvPr>
            <p:ph type="body" idx="1"/>
          </p:nvPr>
        </p:nvSpPr>
        <p:spPr/>
        <p:txBody>
          <a:bodyPr/>
          <a:lstStyle/>
          <a:p>
            <a:r>
              <a:rPr lang="en-US" dirty="0" err="1" smtClean="0"/>
              <a:t>Tâche</a:t>
            </a:r>
            <a:r>
              <a:rPr lang="en-US" dirty="0" smtClean="0"/>
              <a:t> 2 : </a:t>
            </a:r>
            <a:r>
              <a:rPr lang="en-US" dirty="0" err="1" smtClean="0"/>
              <a:t>Mise</a:t>
            </a:r>
            <a:r>
              <a:rPr lang="en-US" dirty="0" smtClean="0"/>
              <a:t> </a:t>
            </a:r>
            <a:r>
              <a:rPr lang="en-US" dirty="0" err="1" smtClean="0"/>
              <a:t>en</a:t>
            </a:r>
            <a:r>
              <a:rPr lang="en-US" dirty="0" smtClean="0"/>
              <a:t> place des </a:t>
            </a:r>
            <a:r>
              <a:rPr lang="en-US" dirty="0" err="1" smtClean="0"/>
              <a:t>accès</a:t>
            </a:r>
            <a:r>
              <a:rPr lang="en-US" dirty="0" smtClean="0"/>
              <a:t> à distance aux </a:t>
            </a:r>
            <a:r>
              <a:rPr lang="en-US" dirty="0" err="1" smtClean="0"/>
              <a:t>données</a:t>
            </a:r>
            <a:r>
              <a:rPr lang="en-US" dirty="0" smtClean="0"/>
              <a:t> et aux </a:t>
            </a:r>
            <a:r>
              <a:rPr lang="en-US" dirty="0" err="1" smtClean="0"/>
              <a:t>fonctionnalités</a:t>
            </a:r>
            <a:r>
              <a:rPr lang="en-US" dirty="0" smtClean="0"/>
              <a:t> à travers </a:t>
            </a:r>
            <a:r>
              <a:rPr lang="en-US" dirty="0" err="1" smtClean="0"/>
              <a:t>notre</a:t>
            </a:r>
            <a:r>
              <a:rPr lang="en-US" dirty="0" smtClean="0"/>
              <a:t> application mobile et web. Nous </a:t>
            </a:r>
            <a:r>
              <a:rPr lang="en-US" dirty="0" err="1" smtClean="0"/>
              <a:t>allons</a:t>
            </a:r>
            <a:r>
              <a:rPr lang="en-US" dirty="0" smtClean="0"/>
              <a:t> </a:t>
            </a:r>
            <a:r>
              <a:rPr lang="en-US" dirty="0" err="1" smtClean="0"/>
              <a:t>ici</a:t>
            </a:r>
            <a:r>
              <a:rPr lang="en-US" dirty="0" smtClean="0"/>
              <a:t> </a:t>
            </a:r>
            <a:r>
              <a:rPr lang="en-US" dirty="0" err="1" smtClean="0"/>
              <a:t>gérer</a:t>
            </a:r>
            <a:r>
              <a:rPr lang="en-US" dirty="0" smtClean="0"/>
              <a:t> </a:t>
            </a:r>
            <a:r>
              <a:rPr lang="en-US" dirty="0" err="1" smtClean="0"/>
              <a:t>toute</a:t>
            </a:r>
            <a:r>
              <a:rPr lang="en-US" dirty="0" smtClean="0"/>
              <a:t> la </a:t>
            </a:r>
            <a:r>
              <a:rPr lang="en-US" dirty="0" err="1" smtClean="0"/>
              <a:t>mise</a:t>
            </a:r>
            <a:r>
              <a:rPr lang="en-US" dirty="0" smtClean="0"/>
              <a:t> </a:t>
            </a:r>
            <a:r>
              <a:rPr lang="en-US" dirty="0" err="1" smtClean="0"/>
              <a:t>en</a:t>
            </a:r>
            <a:r>
              <a:rPr lang="en-US" dirty="0" smtClean="0"/>
              <a:t> place de </a:t>
            </a:r>
            <a:r>
              <a:rPr lang="en-US" dirty="0" err="1" smtClean="0"/>
              <a:t>notre</a:t>
            </a:r>
            <a:r>
              <a:rPr lang="en-US" dirty="0" smtClean="0"/>
              <a:t> application mobile (et web), </a:t>
            </a:r>
            <a:r>
              <a:rPr lang="en-US" dirty="0" err="1" smtClean="0"/>
              <a:t>ainsi</a:t>
            </a:r>
            <a:r>
              <a:rPr lang="en-US" dirty="0" smtClean="0"/>
              <a:t> que les </a:t>
            </a:r>
            <a:r>
              <a:rPr lang="en-US" dirty="0" err="1" smtClean="0"/>
              <a:t>différentes</a:t>
            </a:r>
            <a:r>
              <a:rPr lang="en-US" dirty="0" smtClean="0"/>
              <a:t> API </a:t>
            </a:r>
            <a:r>
              <a:rPr lang="en-US" dirty="0" err="1" smtClean="0"/>
              <a:t>nécessaires</a:t>
            </a:r>
            <a:r>
              <a:rPr lang="en-US" dirty="0" smtClean="0"/>
              <a:t> pour </a:t>
            </a:r>
            <a:r>
              <a:rPr lang="en-US" dirty="0" err="1" smtClean="0"/>
              <a:t>accéder</a:t>
            </a:r>
            <a:r>
              <a:rPr lang="en-US" dirty="0" smtClean="0"/>
              <a:t> aux </a:t>
            </a:r>
            <a:r>
              <a:rPr lang="en-US" dirty="0" err="1" smtClean="0"/>
              <a:t>données</a:t>
            </a:r>
            <a:r>
              <a:rPr lang="en-US" dirty="0" smtClean="0"/>
              <a:t> et </a:t>
            </a:r>
            <a:r>
              <a:rPr lang="en-US" dirty="0" err="1" smtClean="0"/>
              <a:t>envoyer</a:t>
            </a:r>
            <a:r>
              <a:rPr lang="en-US" dirty="0" smtClean="0"/>
              <a:t> des instructions aux </a:t>
            </a:r>
            <a:r>
              <a:rPr lang="en-US" dirty="0" err="1" smtClean="0"/>
              <a:t>appareils</a:t>
            </a:r>
            <a:r>
              <a:rPr lang="en-US" dirty="0" smtClean="0"/>
              <a:t> </a:t>
            </a:r>
            <a:r>
              <a:rPr lang="en-US" dirty="0" err="1" smtClean="0"/>
              <a:t>distants</a:t>
            </a:r>
            <a:r>
              <a:rPr lang="en-US" dirty="0"/>
              <a:t>.</a:t>
            </a:r>
          </a:p>
        </p:txBody>
      </p:sp>
      <p:sp>
        <p:nvSpPr>
          <p:cNvPr id="3" name="Text Placeholder 2">
            <a:extLst>
              <a:ext uri="{FF2B5EF4-FFF2-40B4-BE49-F238E27FC236}">
                <a16:creationId xmlns="" xmlns:a16="http://schemas.microsoft.com/office/drawing/2014/main"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[2/3]</a:t>
            </a:r>
            <a:endParaRPr lang="en-US" dirty="0"/>
          </a:p>
        </p:txBody>
      </p:sp>
    </p:spTree>
    <p:extLst>
      <p:ext uri="{BB962C8B-B14F-4D97-AF65-F5344CB8AC3E}">
        <p14:creationId xmlns:p14="http://schemas.microsoft.com/office/powerpoint/2010/main" val="5327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3DBDAB2-BE11-4B9D-85BC-5DE3D2A0A607}"/>
              </a:ext>
            </a:extLst>
          </p:cNvPr>
          <p:cNvSpPr>
            <a:spLocks noGrp="1"/>
          </p:cNvSpPr>
          <p:nvPr>
            <p:ph type="body" idx="1"/>
          </p:nvPr>
        </p:nvSpPr>
        <p:spPr/>
        <p:txBody>
          <a:bodyPr/>
          <a:lstStyle/>
          <a:p>
            <a:r>
              <a:rPr lang="en-US" dirty="0" err="1" smtClean="0"/>
              <a:t>Tâche</a:t>
            </a:r>
            <a:r>
              <a:rPr lang="en-US" dirty="0" smtClean="0"/>
              <a:t> 3 : </a:t>
            </a:r>
            <a:r>
              <a:rPr lang="en-US" dirty="0" err="1" smtClean="0"/>
              <a:t>Définition</a:t>
            </a:r>
            <a:r>
              <a:rPr lang="en-US" dirty="0" smtClean="0"/>
              <a:t> et </a:t>
            </a:r>
            <a:r>
              <a:rPr lang="en-US" dirty="0" err="1" smtClean="0"/>
              <a:t>mise</a:t>
            </a:r>
            <a:r>
              <a:rPr lang="en-US" dirty="0" smtClean="0"/>
              <a:t> </a:t>
            </a:r>
            <a:r>
              <a:rPr lang="en-US" dirty="0" err="1" smtClean="0"/>
              <a:t>en</a:t>
            </a:r>
            <a:r>
              <a:rPr lang="en-US" dirty="0" smtClean="0"/>
              <a:t> place de la </a:t>
            </a:r>
            <a:r>
              <a:rPr lang="en-US" dirty="0" err="1" smtClean="0"/>
              <a:t>logique</a:t>
            </a:r>
            <a:r>
              <a:rPr lang="en-US" dirty="0" smtClean="0"/>
              <a:t> interne du robot. </a:t>
            </a:r>
            <a:r>
              <a:rPr lang="en-US" dirty="0" err="1" smtClean="0"/>
              <a:t>Ici</a:t>
            </a:r>
            <a:r>
              <a:rPr lang="en-US" dirty="0" smtClean="0"/>
              <a:t> </a:t>
            </a:r>
            <a:r>
              <a:rPr lang="en-US" dirty="0" err="1" smtClean="0"/>
              <a:t>il</a:t>
            </a:r>
            <a:r>
              <a:rPr lang="en-US" dirty="0" smtClean="0"/>
              <a:t> </a:t>
            </a:r>
            <a:r>
              <a:rPr lang="en-US" dirty="0" err="1" smtClean="0"/>
              <a:t>s’agira</a:t>
            </a:r>
            <a:r>
              <a:rPr lang="en-US" dirty="0" smtClean="0"/>
              <a:t> de </a:t>
            </a:r>
            <a:r>
              <a:rPr lang="en-US" dirty="0" err="1" smtClean="0"/>
              <a:t>définir</a:t>
            </a:r>
            <a:r>
              <a:rPr lang="en-US" dirty="0" smtClean="0"/>
              <a:t> le </a:t>
            </a:r>
            <a:r>
              <a:rPr lang="en-US" dirty="0" err="1" smtClean="0"/>
              <a:t>comportement</a:t>
            </a:r>
            <a:r>
              <a:rPr lang="en-US" dirty="0" smtClean="0"/>
              <a:t> </a:t>
            </a:r>
            <a:r>
              <a:rPr lang="en-US" dirty="0" err="1" smtClean="0"/>
              <a:t>adéquat</a:t>
            </a:r>
            <a:r>
              <a:rPr lang="en-US" dirty="0" smtClean="0"/>
              <a:t> du robot, </a:t>
            </a:r>
            <a:r>
              <a:rPr lang="en-US" dirty="0" err="1" smtClean="0"/>
              <a:t>quand</a:t>
            </a:r>
            <a:r>
              <a:rPr lang="en-US" dirty="0" smtClean="0"/>
              <a:t> </a:t>
            </a:r>
            <a:r>
              <a:rPr lang="en-US" dirty="0" err="1" smtClean="0"/>
              <a:t>bouger</a:t>
            </a:r>
            <a:r>
              <a:rPr lang="en-US" dirty="0" smtClean="0"/>
              <a:t>, comment </a:t>
            </a:r>
            <a:r>
              <a:rPr lang="en-US" dirty="0" err="1" smtClean="0"/>
              <a:t>bouger</a:t>
            </a:r>
            <a:r>
              <a:rPr lang="en-US" dirty="0" smtClean="0"/>
              <a:t>, etc</a:t>
            </a:r>
            <a:r>
              <a:rPr lang="en-US" dirty="0"/>
              <a:t>.</a:t>
            </a:r>
          </a:p>
        </p:txBody>
      </p:sp>
      <p:sp>
        <p:nvSpPr>
          <p:cNvPr id="3" name="Text Placeholder 2">
            <a:extLst>
              <a:ext uri="{FF2B5EF4-FFF2-40B4-BE49-F238E27FC236}">
                <a16:creationId xmlns="" xmlns:a16="http://schemas.microsoft.com/office/drawing/2014/main"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[3/3]</a:t>
            </a:r>
            <a:endParaRPr lang="en-US" dirty="0"/>
          </a:p>
        </p:txBody>
      </p:sp>
    </p:spTree>
    <p:extLst>
      <p:ext uri="{BB962C8B-B14F-4D97-AF65-F5344CB8AC3E}">
        <p14:creationId xmlns:p14="http://schemas.microsoft.com/office/powerpoint/2010/main" val="341131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737593-5087-4FE7-BE7B-97290A8959AA}"/>
              </a:ext>
            </a:extLst>
          </p:cNvPr>
          <p:cNvSpPr>
            <a:spLocks noGrp="1"/>
          </p:cNvSpPr>
          <p:nvPr>
            <p:ph type="body" idx="1"/>
          </p:nvPr>
        </p:nvSpPr>
        <p:spPr>
          <a:xfrm>
            <a:off x="457030" y="2182721"/>
            <a:ext cx="4414834" cy="4226428"/>
          </a:xfrm>
        </p:spPr>
        <p:txBody>
          <a:bodyPr/>
          <a:lstStyle/>
          <a:p>
            <a:r>
              <a:rPr lang="fr-FR" dirty="0" smtClean="0"/>
              <a:t>Tableau représentant les différentes US du projet, et leurs affectations.</a:t>
            </a:r>
          </a:p>
          <a:p>
            <a:endParaRPr lang="fr-FR" dirty="0"/>
          </a:p>
          <a:p>
            <a:r>
              <a:rPr lang="fr-FR" dirty="0" smtClean="0"/>
              <a:t>Le détail jour par jour est disponible sur les pages suivantes.</a:t>
            </a:r>
          </a:p>
        </p:txBody>
      </p:sp>
      <p:sp>
        <p:nvSpPr>
          <p:cNvPr id="3" name="Text Placeholder 2">
            <a:extLst>
              <a:ext uri="{FF2B5EF4-FFF2-40B4-BE49-F238E27FC236}">
                <a16:creationId xmlns="" xmlns:a16="http://schemas.microsoft.com/office/drawing/2014/main"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B58880D4-F928-4BAB-8F86-FB3A27D3AE1E}"/>
              </a:ext>
            </a:extLst>
          </p:cNvPr>
          <p:cNvSpPr>
            <a:spLocks noGrp="1"/>
          </p:cNvSpPr>
          <p:nvPr>
            <p:ph type="title"/>
          </p:nvPr>
        </p:nvSpPr>
        <p:spPr/>
        <p:txBody>
          <a:bodyPr/>
          <a:lstStyle/>
          <a:p>
            <a:r>
              <a:rPr lang="fr-FR" dirty="0"/>
              <a:t>Product </a:t>
            </a:r>
            <a:r>
              <a:rPr lang="fr-FR" dirty="0" smtClean="0"/>
              <a:t>Planning [1/3]</a:t>
            </a:r>
            <a:endParaRPr lang="en-US" dirty="0"/>
          </a:p>
        </p:txBody>
      </p:sp>
      <p:pic>
        <p:nvPicPr>
          <p:cNvPr id="5" name="Image 4"/>
          <p:cNvPicPr>
            <a:picLocks noChangeAspect="1"/>
          </p:cNvPicPr>
          <p:nvPr/>
        </p:nvPicPr>
        <p:blipFill>
          <a:blip r:embed="rId2"/>
          <a:stretch>
            <a:fillRect/>
          </a:stretch>
        </p:blipFill>
        <p:spPr>
          <a:xfrm>
            <a:off x="6023992" y="620688"/>
            <a:ext cx="5382013" cy="5859142"/>
          </a:xfrm>
          <a:prstGeom prst="rect">
            <a:avLst/>
          </a:prstGeom>
        </p:spPr>
      </p:pic>
    </p:spTree>
    <p:extLst>
      <p:ext uri="{BB962C8B-B14F-4D97-AF65-F5344CB8AC3E}">
        <p14:creationId xmlns:p14="http://schemas.microsoft.com/office/powerpoint/2010/main" val="66337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737593-5087-4FE7-BE7B-97290A8959AA}"/>
              </a:ext>
            </a:extLst>
          </p:cNvPr>
          <p:cNvSpPr>
            <a:spLocks noGrp="1"/>
          </p:cNvSpPr>
          <p:nvPr>
            <p:ph type="body" idx="1"/>
          </p:nvPr>
        </p:nvSpPr>
        <p:spPr/>
        <p:txBody>
          <a:bodyPr/>
          <a:lstStyle/>
          <a:p>
            <a:r>
              <a:rPr lang="fr-FR" dirty="0"/>
              <a:t>Notre planning concerne les 4 jours de développement mis à disposition.</a:t>
            </a:r>
          </a:p>
          <a:p>
            <a:r>
              <a:rPr lang="fr-FR" dirty="0"/>
              <a:t>Nous sommes 3, cependant les deux premiers jours de travail un membre de notre équipe sera absent.</a:t>
            </a:r>
          </a:p>
          <a:p>
            <a:endParaRPr lang="fr-FR" dirty="0"/>
          </a:p>
          <a:p>
            <a:r>
              <a:rPr lang="fr-FR" dirty="0"/>
              <a:t>Ainsi le planning prévisionnel (à préciser) sera le suivant :</a:t>
            </a:r>
          </a:p>
          <a:p>
            <a:endParaRPr lang="fr-FR" dirty="0"/>
          </a:p>
          <a:p>
            <a:r>
              <a:rPr lang="fr-FR" dirty="0"/>
              <a:t>Jour 1 : Alexandre sur le paramétrage de la </a:t>
            </a:r>
            <a:r>
              <a:rPr lang="fr-FR" dirty="0" err="1"/>
              <a:t>gateway</a:t>
            </a:r>
            <a:r>
              <a:rPr lang="fr-FR" dirty="0"/>
              <a:t> et du robot, </a:t>
            </a:r>
            <a:r>
              <a:rPr lang="fr-FR" dirty="0" err="1"/>
              <a:t>Saber</a:t>
            </a:r>
            <a:r>
              <a:rPr lang="fr-FR" dirty="0"/>
              <a:t> sur la création de l’application mobile.</a:t>
            </a:r>
          </a:p>
          <a:p>
            <a:endParaRPr lang="fr-FR" dirty="0"/>
          </a:p>
          <a:p>
            <a:r>
              <a:rPr lang="fr-FR" dirty="0"/>
              <a:t>Jour 2 : Alexandre sur la mise en place du service, le contrôle des sondes et des accès aux différents composants, </a:t>
            </a:r>
            <a:r>
              <a:rPr lang="fr-FR" dirty="0" err="1"/>
              <a:t>Saber</a:t>
            </a:r>
            <a:r>
              <a:rPr lang="fr-FR" dirty="0"/>
              <a:t> sur la finalisation de l’application et sur la mise en place des accès à distance aux fonctionnalités.</a:t>
            </a:r>
          </a:p>
        </p:txBody>
      </p:sp>
      <p:sp>
        <p:nvSpPr>
          <p:cNvPr id="3" name="Text Placeholder 2">
            <a:extLst>
              <a:ext uri="{FF2B5EF4-FFF2-40B4-BE49-F238E27FC236}">
                <a16:creationId xmlns="" xmlns:a16="http://schemas.microsoft.com/office/drawing/2014/main"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B58880D4-F928-4BAB-8F86-FB3A27D3AE1E}"/>
              </a:ext>
            </a:extLst>
          </p:cNvPr>
          <p:cNvSpPr>
            <a:spLocks noGrp="1"/>
          </p:cNvSpPr>
          <p:nvPr>
            <p:ph type="title"/>
          </p:nvPr>
        </p:nvSpPr>
        <p:spPr/>
        <p:txBody>
          <a:bodyPr/>
          <a:lstStyle/>
          <a:p>
            <a:r>
              <a:rPr lang="fr-FR" dirty="0"/>
              <a:t>Product </a:t>
            </a:r>
            <a:r>
              <a:rPr lang="fr-FR" dirty="0" smtClean="0"/>
              <a:t>Planning [</a:t>
            </a:r>
            <a:r>
              <a:rPr lang="fr-FR" dirty="0"/>
              <a:t>2</a:t>
            </a:r>
            <a:r>
              <a:rPr lang="fr-FR" dirty="0" smtClean="0"/>
              <a:t>/3]</a:t>
            </a:r>
            <a:endParaRPr lang="en-US" dirty="0"/>
          </a:p>
        </p:txBody>
      </p:sp>
    </p:spTree>
    <p:extLst>
      <p:ext uri="{BB962C8B-B14F-4D97-AF65-F5344CB8AC3E}">
        <p14:creationId xmlns:p14="http://schemas.microsoft.com/office/powerpoint/2010/main" val="384356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737593-5087-4FE7-BE7B-97290A8959AA}"/>
              </a:ext>
            </a:extLst>
          </p:cNvPr>
          <p:cNvSpPr>
            <a:spLocks noGrp="1"/>
          </p:cNvSpPr>
          <p:nvPr>
            <p:ph type="body" idx="1"/>
          </p:nvPr>
        </p:nvSpPr>
        <p:spPr/>
        <p:txBody>
          <a:bodyPr/>
          <a:lstStyle/>
          <a:p>
            <a:r>
              <a:rPr lang="fr-FR" dirty="0"/>
              <a:t>Jour 3 : Guillaume sur la vérification du paramétrage et de l’installation, Alexandre et </a:t>
            </a:r>
            <a:r>
              <a:rPr lang="fr-FR" dirty="0" err="1"/>
              <a:t>Saber</a:t>
            </a:r>
            <a:r>
              <a:rPr lang="fr-FR" dirty="0"/>
              <a:t> sur les </a:t>
            </a:r>
            <a:r>
              <a:rPr lang="fr-FR" dirty="0" err="1"/>
              <a:t>algo</a:t>
            </a:r>
            <a:r>
              <a:rPr lang="fr-FR" dirty="0"/>
              <a:t> liés à la logique du robot (gestion des déplacements, </a:t>
            </a:r>
            <a:r>
              <a:rPr lang="fr-FR" dirty="0" err="1"/>
              <a:t>etc</a:t>
            </a:r>
            <a:r>
              <a:rPr lang="fr-FR" dirty="0"/>
              <a:t>).</a:t>
            </a:r>
          </a:p>
          <a:p>
            <a:endParaRPr lang="fr-FR" dirty="0"/>
          </a:p>
          <a:p>
            <a:r>
              <a:rPr lang="fr-FR" dirty="0"/>
              <a:t>Jour 4 : </a:t>
            </a:r>
            <a:r>
              <a:rPr lang="fr-FR" dirty="0" err="1"/>
              <a:t>Saber</a:t>
            </a:r>
            <a:r>
              <a:rPr lang="fr-FR" dirty="0"/>
              <a:t> sur la finalisation de l’accès à distance aux déplacements, Alexandre sur la mise en forme des informations sur l’appli et Guillaume sur l’analyse du comportement et le retour de bugs.</a:t>
            </a:r>
          </a:p>
        </p:txBody>
      </p:sp>
      <p:sp>
        <p:nvSpPr>
          <p:cNvPr id="3" name="Text Placeholder 2">
            <a:extLst>
              <a:ext uri="{FF2B5EF4-FFF2-40B4-BE49-F238E27FC236}">
                <a16:creationId xmlns="" xmlns:a16="http://schemas.microsoft.com/office/drawing/2014/main"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B58880D4-F928-4BAB-8F86-FB3A27D3AE1E}"/>
              </a:ext>
            </a:extLst>
          </p:cNvPr>
          <p:cNvSpPr>
            <a:spLocks noGrp="1"/>
          </p:cNvSpPr>
          <p:nvPr>
            <p:ph type="title"/>
          </p:nvPr>
        </p:nvSpPr>
        <p:spPr/>
        <p:txBody>
          <a:bodyPr/>
          <a:lstStyle/>
          <a:p>
            <a:r>
              <a:rPr lang="fr-FR" dirty="0"/>
              <a:t>Product </a:t>
            </a:r>
            <a:r>
              <a:rPr lang="fr-FR" dirty="0" smtClean="0"/>
              <a:t>Planning [3/3]</a:t>
            </a:r>
            <a:endParaRPr lang="en-US" dirty="0"/>
          </a:p>
        </p:txBody>
      </p:sp>
    </p:spTree>
    <p:extLst>
      <p:ext uri="{BB962C8B-B14F-4D97-AF65-F5344CB8AC3E}">
        <p14:creationId xmlns:p14="http://schemas.microsoft.com/office/powerpoint/2010/main" val="52568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76D1632-C889-465C-A567-CA185B1F9244}"/>
              </a:ext>
            </a:extLst>
          </p:cNvPr>
          <p:cNvSpPr>
            <a:spLocks noGrp="1"/>
          </p:cNvSpPr>
          <p:nvPr>
            <p:ph type="body" idx="1"/>
          </p:nvPr>
        </p:nvSpPr>
        <p:spPr>
          <a:xfrm>
            <a:off x="457030" y="1662237"/>
            <a:ext cx="10869084" cy="4226428"/>
          </a:xfrm>
        </p:spPr>
        <p:txBody>
          <a:bodyPr/>
          <a:lstStyle/>
          <a:p>
            <a:r>
              <a:rPr lang="fr-FR" sz="1800" dirty="0"/>
              <a:t>Ici nous allons détailler un petit peu notre projet, et faire quelques précisions.</a:t>
            </a:r>
          </a:p>
          <a:p>
            <a:endParaRPr lang="fr-FR" sz="1800" dirty="0"/>
          </a:p>
          <a:p>
            <a:r>
              <a:rPr lang="fr-FR" sz="1800" dirty="0"/>
              <a:t>Les technos utilisées seront du </a:t>
            </a:r>
            <a:r>
              <a:rPr lang="fr-FR" sz="1800" dirty="0" err="1"/>
              <a:t>Node</a:t>
            </a:r>
            <a:r>
              <a:rPr lang="fr-FR" sz="1800" dirty="0"/>
              <a:t>/C++/Docker/Mosquito pour la gestion du serveur et des sondes (comme vu en TP).</a:t>
            </a:r>
          </a:p>
          <a:p>
            <a:r>
              <a:rPr lang="fr-FR" sz="1800" dirty="0"/>
              <a:t>Concernant l’application mobile et le site web nous utiliseront </a:t>
            </a:r>
            <a:r>
              <a:rPr lang="fr-FR" sz="1800" dirty="0" err="1"/>
              <a:t>Ionic</a:t>
            </a:r>
            <a:r>
              <a:rPr lang="fr-FR" sz="1800" dirty="0"/>
              <a:t>, cela nous permettra de développer une seule fois l’application tout en la rendant compatible PC et Mobile, vu que nous n’aurons pas besoin de fonctions natives poussées dans notre appli cela couvrira parfaitement notre besoin.</a:t>
            </a:r>
          </a:p>
          <a:p>
            <a:endParaRPr lang="fr-FR" sz="1800" dirty="0"/>
          </a:p>
          <a:p>
            <a:r>
              <a:rPr lang="fr-FR" sz="1800" dirty="0"/>
              <a:t>Quant au projet en lui même, le robot ne possède pas de sondes de luminosité, nous nous adapteront en utilisant la sonde de chaleur pour les démonstrations. Mais dans une version “finalisée” il nous faudrait bien sûr deux sondes de luminosités, Même chose pour l’arrosage, nous n’avons pas de hardware adapté, nous nous contenteront de faire d’autres actions motrices lorsque l’ont testera “l’arrosage” dans le cadre du cours.</a:t>
            </a:r>
          </a:p>
        </p:txBody>
      </p:sp>
      <p:sp>
        <p:nvSpPr>
          <p:cNvPr id="3" name="Text Placeholder 2">
            <a:extLst>
              <a:ext uri="{FF2B5EF4-FFF2-40B4-BE49-F238E27FC236}">
                <a16:creationId xmlns="" xmlns:a16="http://schemas.microsoft.com/office/drawing/2014/main" id="{3CE1B846-8A60-40E5-B39B-A284E2BB3899}"/>
              </a:ext>
            </a:extLst>
          </p:cNvPr>
          <p:cNvSpPr>
            <a:spLocks noGrp="1"/>
          </p:cNvSpPr>
          <p:nvPr>
            <p:ph type="body" sz="quarter" idx="12"/>
          </p:nvPr>
        </p:nvSpPr>
        <p:spPr/>
        <p:txBody>
          <a:bodyPr/>
          <a:lstStyle/>
          <a:p>
            <a:r>
              <a:rPr lang="en-US" dirty="0" err="1" smtClean="0"/>
              <a:t>Détails</a:t>
            </a:r>
            <a:r>
              <a:rPr lang="en-US" dirty="0" smtClean="0"/>
              <a:t> techniques et explications </a:t>
            </a:r>
            <a:r>
              <a:rPr lang="en-US" dirty="0" err="1" smtClean="0"/>
              <a:t>concernant</a:t>
            </a:r>
            <a:r>
              <a:rPr lang="en-US" dirty="0" smtClean="0"/>
              <a:t> le </a:t>
            </a:r>
            <a:r>
              <a:rPr lang="en-US" dirty="0" err="1" smtClean="0"/>
              <a:t>projet</a:t>
            </a:r>
            <a:r>
              <a:rPr lang="en-US" dirty="0"/>
              <a:t>.</a:t>
            </a:r>
          </a:p>
        </p:txBody>
      </p:sp>
      <p:sp>
        <p:nvSpPr>
          <p:cNvPr id="4" name="Title 3">
            <a:extLst>
              <a:ext uri="{FF2B5EF4-FFF2-40B4-BE49-F238E27FC236}">
                <a16:creationId xmlns="" xmlns:a16="http://schemas.microsoft.com/office/drawing/2014/main" id="{09ACD31A-B87D-43FD-8A7E-250C3FD8A9B0}"/>
              </a:ext>
            </a:extLst>
          </p:cNvPr>
          <p:cNvSpPr>
            <a:spLocks noGrp="1"/>
          </p:cNvSpPr>
          <p:nvPr>
            <p:ph type="title"/>
          </p:nvPr>
        </p:nvSpPr>
        <p:spPr/>
        <p:txBody>
          <a:bodyPr/>
          <a:lstStyle/>
          <a:p>
            <a:r>
              <a:rPr lang="fr-FR" dirty="0" err="1"/>
              <a:t>Other</a:t>
            </a:r>
            <a:endParaRPr lang="en-US" dirty="0"/>
          </a:p>
        </p:txBody>
      </p:sp>
    </p:spTree>
    <p:extLst>
      <p:ext uri="{BB962C8B-B14F-4D97-AF65-F5344CB8AC3E}">
        <p14:creationId xmlns:p14="http://schemas.microsoft.com/office/powerpoint/2010/main" val="74626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7618B06-C8A8-4469-855E-61B392DFFAFC}"/>
              </a:ext>
            </a:extLst>
          </p:cNvPr>
          <p:cNvSpPr>
            <a:spLocks noGrp="1"/>
          </p:cNvSpPr>
          <p:nvPr>
            <p:ph type="body" idx="1"/>
          </p:nvPr>
        </p:nvSpPr>
        <p:spPr/>
        <p:txBody>
          <a:bodyPr/>
          <a:lstStyle/>
          <a:p>
            <a:r>
              <a:rPr lang="en-US" dirty="0"/>
              <a:t>Goal of this document is to provide sections where you have to describe the development of the product that you have identified. This project have to be the development of an IoT product, based on the technical knowledge acquire during the first days of the training.</a:t>
            </a:r>
          </a:p>
          <a:p>
            <a:endParaRPr lang="en-US" dirty="0"/>
          </a:p>
          <a:p>
            <a:r>
              <a:rPr lang="en-US" dirty="0"/>
              <a:t>All topics are welcome, all ideas are good. Be imaginative. Surprise us.</a:t>
            </a:r>
          </a:p>
          <a:p>
            <a:endParaRPr lang="en-US" dirty="0"/>
          </a:p>
          <a:p>
            <a:r>
              <a:rPr lang="en-US" dirty="0"/>
              <a:t>Don’t think too big or too small, as you only have 4,5 days of development, but the trainer will assist you and help you if needed during this project.</a:t>
            </a:r>
          </a:p>
          <a:p>
            <a:endParaRPr lang="en-US" dirty="0"/>
          </a:p>
          <a:p>
            <a:endParaRPr lang="en-US" dirty="0"/>
          </a:p>
        </p:txBody>
      </p:sp>
      <p:sp>
        <p:nvSpPr>
          <p:cNvPr id="4" name="Title 3">
            <a:extLst>
              <a:ext uri="{FF2B5EF4-FFF2-40B4-BE49-F238E27FC236}">
                <a16:creationId xmlns="" xmlns:a16="http://schemas.microsoft.com/office/drawing/2014/main" id="{A8E00CF9-B64D-475E-8EFD-166477C1CA41}"/>
              </a:ext>
            </a:extLst>
          </p:cNvPr>
          <p:cNvSpPr>
            <a:spLocks noGrp="1"/>
          </p:cNvSpPr>
          <p:nvPr>
            <p:ph type="title"/>
          </p:nvPr>
        </p:nvSpPr>
        <p:spPr/>
        <p:txBody>
          <a:bodyPr/>
          <a:lstStyle/>
          <a:p>
            <a:r>
              <a:rPr lang="fr-FR" dirty="0"/>
              <a:t>Instructions</a:t>
            </a:r>
            <a:endParaRPr lang="en-US" dirty="0"/>
          </a:p>
        </p:txBody>
      </p:sp>
    </p:spTree>
    <p:extLst>
      <p:ext uri="{BB962C8B-B14F-4D97-AF65-F5344CB8AC3E}">
        <p14:creationId xmlns:p14="http://schemas.microsoft.com/office/powerpoint/2010/main" val="4087200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826A09AA-0F31-4462-9395-565580C8D524}"/>
              </a:ext>
            </a:extLst>
          </p:cNvPr>
          <p:cNvSpPr>
            <a:spLocks noGrp="1"/>
          </p:cNvSpPr>
          <p:nvPr>
            <p:ph type="body" idx="1"/>
          </p:nvPr>
        </p:nvSpPr>
        <p:spPr>
          <a:xfrm>
            <a:off x="276012" y="3356992"/>
            <a:ext cx="10869084" cy="4226428"/>
          </a:xfrm>
        </p:spPr>
        <p:txBody>
          <a:bodyPr/>
          <a:lstStyle/>
          <a:p>
            <a:r>
              <a:rPr lang="fr-FR" dirty="0"/>
              <a:t>En quelques mots, notre projet consiste à faciliter la vie des utilisateurs en leur fournissant un “pot connecté”, ce dernier se déplaçant en fonction de la luminosité et arrosant automatiquement les plantes.</a:t>
            </a:r>
          </a:p>
          <a:p>
            <a:r>
              <a:rPr lang="fr-FR" dirty="0"/>
              <a:t>Ainsi plus besoin de s’inquiéter lors des absences, tout se gère automatiquement il n’y a qu’à remplir le réservoir pour l’eau.</a:t>
            </a:r>
          </a:p>
          <a:p>
            <a:r>
              <a:rPr lang="fr-FR" dirty="0"/>
              <a:t>De plus une application mobile, et son équivalent Web, sont à disposition pour permettre de gérer manuellement ces comportements (déplacer au besoin un pot, arroser une plante).</a:t>
            </a:r>
          </a:p>
        </p:txBody>
      </p:sp>
      <p:sp>
        <p:nvSpPr>
          <p:cNvPr id="3" name="Text Placeholder 2">
            <a:extLst>
              <a:ext uri="{FF2B5EF4-FFF2-40B4-BE49-F238E27FC236}">
                <a16:creationId xmlns="" xmlns:a16="http://schemas.microsoft.com/office/drawing/2014/main" id="{5DCD3969-F3F4-474C-BFD9-B9942D360873}"/>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 xmlns:a16="http://schemas.microsoft.com/office/drawing/2014/main" id="{83DD17B1-6CB7-4354-8701-009D08BAB665}"/>
              </a:ext>
            </a:extLst>
          </p:cNvPr>
          <p:cNvSpPr>
            <a:spLocks noGrp="1"/>
          </p:cNvSpPr>
          <p:nvPr>
            <p:ph type="title"/>
          </p:nvPr>
        </p:nvSpPr>
        <p:spPr/>
        <p:txBody>
          <a:bodyPr/>
          <a:lstStyle/>
          <a:p>
            <a:r>
              <a:rPr lang="fr-FR" dirty="0"/>
              <a:t>Project </a:t>
            </a:r>
            <a:r>
              <a:rPr lang="fr-FR" dirty="0" smtClean="0"/>
              <a:t>Introduction [1/2]</a:t>
            </a:r>
            <a:endParaRPr lang="en-US" dirty="0"/>
          </a:p>
        </p:txBody>
      </p:sp>
      <p:pic>
        <p:nvPicPr>
          <p:cNvPr id="5" name="Image 4"/>
          <p:cNvPicPr>
            <a:picLocks noChangeAspect="1"/>
          </p:cNvPicPr>
          <p:nvPr/>
        </p:nvPicPr>
        <p:blipFill>
          <a:blip r:embed="rId2"/>
          <a:stretch>
            <a:fillRect/>
          </a:stretch>
        </p:blipFill>
        <p:spPr>
          <a:xfrm>
            <a:off x="3647728" y="980728"/>
            <a:ext cx="4125652" cy="2542433"/>
          </a:xfrm>
          <a:prstGeom prst="rect">
            <a:avLst/>
          </a:prstGeom>
        </p:spPr>
      </p:pic>
    </p:spTree>
    <p:extLst>
      <p:ext uri="{BB962C8B-B14F-4D97-AF65-F5344CB8AC3E}">
        <p14:creationId xmlns:p14="http://schemas.microsoft.com/office/powerpoint/2010/main" val="74097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DCD3969-F3F4-474C-BFD9-B9942D36087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83DD17B1-6CB7-4354-8701-009D08BAB665}"/>
              </a:ext>
            </a:extLst>
          </p:cNvPr>
          <p:cNvSpPr>
            <a:spLocks noGrp="1"/>
          </p:cNvSpPr>
          <p:nvPr>
            <p:ph type="title"/>
          </p:nvPr>
        </p:nvSpPr>
        <p:spPr/>
        <p:txBody>
          <a:bodyPr/>
          <a:lstStyle/>
          <a:p>
            <a:r>
              <a:rPr lang="fr-FR" dirty="0"/>
              <a:t>Project </a:t>
            </a:r>
            <a:r>
              <a:rPr lang="fr-FR" dirty="0" smtClean="0"/>
              <a:t>Introduction [2/2]</a:t>
            </a:r>
            <a:endParaRPr lang="en-US" dirty="0"/>
          </a:p>
        </p:txBody>
      </p:sp>
      <p:pic>
        <p:nvPicPr>
          <p:cNvPr id="1026" name="Picture 2" descr="https://cdn.discordapp.com/attachments/555745296341270529/568742703744024588/Presentation.00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1511498"/>
            <a:ext cx="6696744" cy="502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36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753048-6BD6-4745-A479-DBAD34CB3216}"/>
              </a:ext>
            </a:extLst>
          </p:cNvPr>
          <p:cNvSpPr>
            <a:spLocks noGrp="1"/>
          </p:cNvSpPr>
          <p:nvPr>
            <p:ph type="body" idx="1"/>
          </p:nvPr>
        </p:nvSpPr>
        <p:spPr/>
        <p:txBody>
          <a:bodyPr/>
          <a:lstStyle/>
          <a:p>
            <a:r>
              <a:rPr lang="fr-FR" dirty="0"/>
              <a:t>Rodrigo, cadre dans une entreprise du numérique, aime peaufiner la décoration de son appartement. Particulièrement adepte du “green house” il possède de nombreuses plantes.</a:t>
            </a:r>
          </a:p>
          <a:p>
            <a:r>
              <a:rPr lang="fr-FR" dirty="0"/>
              <a:t>Cependant ses horaires sont assez larges, 9h/18h en général et différents déplacements mensuels. Il ne peut donc pas arroser efficacement ses plantes tout au long de la journée, ni leur faire profiter d’un ensoleillement optimal.</a:t>
            </a:r>
          </a:p>
          <a:p>
            <a:endParaRPr lang="fr-FR" dirty="0"/>
          </a:p>
          <a:p>
            <a:r>
              <a:rPr lang="fr-FR" dirty="0"/>
              <a:t>Grâce à notre produit il pourra paramétrer au besoin les différents pots, et les contrôler à distance si nécessaire.</a:t>
            </a:r>
          </a:p>
        </p:txBody>
      </p:sp>
      <p:sp>
        <p:nvSpPr>
          <p:cNvPr id="3" name="Text Placeholder 2">
            <a:extLst>
              <a:ext uri="{FF2B5EF4-FFF2-40B4-BE49-F238E27FC236}">
                <a16:creationId xmlns="" xmlns:a16="http://schemas.microsoft.com/office/drawing/2014/main"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9E541666-6E26-4F40-A926-D9E557AF3D4F}"/>
              </a:ext>
            </a:extLst>
          </p:cNvPr>
          <p:cNvSpPr>
            <a:spLocks noGrp="1"/>
          </p:cNvSpPr>
          <p:nvPr>
            <p:ph type="title"/>
          </p:nvPr>
        </p:nvSpPr>
        <p:spPr/>
        <p:txBody>
          <a:bodyPr/>
          <a:lstStyle/>
          <a:p>
            <a:r>
              <a:rPr lang="fr-FR" dirty="0"/>
              <a:t>Project Use cases [</a:t>
            </a:r>
            <a:r>
              <a:rPr lang="fr-FR" dirty="0" smtClean="0"/>
              <a:t>1/2]</a:t>
            </a:r>
            <a:endParaRPr lang="en-US" dirty="0"/>
          </a:p>
        </p:txBody>
      </p:sp>
    </p:spTree>
    <p:extLst>
      <p:ext uri="{BB962C8B-B14F-4D97-AF65-F5344CB8AC3E}">
        <p14:creationId xmlns:p14="http://schemas.microsoft.com/office/powerpoint/2010/main" val="154607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753048-6BD6-4745-A479-DBAD34CB3216}"/>
              </a:ext>
            </a:extLst>
          </p:cNvPr>
          <p:cNvSpPr>
            <a:spLocks noGrp="1"/>
          </p:cNvSpPr>
          <p:nvPr>
            <p:ph type="body" idx="1"/>
          </p:nvPr>
        </p:nvSpPr>
        <p:spPr/>
        <p:txBody>
          <a:bodyPr/>
          <a:lstStyle/>
          <a:p>
            <a:r>
              <a:rPr lang="fr-FR" dirty="0" err="1"/>
              <a:t>Jeane</a:t>
            </a:r>
            <a:r>
              <a:rPr lang="fr-FR" dirty="0"/>
              <a:t>, fan de voyages et de week-end de trois jours, possède différentes plantes chez-elle. </a:t>
            </a:r>
          </a:p>
          <a:p>
            <a:endParaRPr lang="fr-FR" dirty="0"/>
          </a:p>
          <a:p>
            <a:r>
              <a:rPr lang="fr-FR" dirty="0"/>
              <a:t>A chaque week-end de trois jours (merci le lundi de Paques !) c’est pareil, ses plantations sont méconnaissables à son retour.</a:t>
            </a:r>
          </a:p>
          <a:p>
            <a:endParaRPr lang="fr-FR" dirty="0"/>
          </a:p>
          <a:p>
            <a:r>
              <a:rPr lang="fr-FR" dirty="0"/>
              <a:t>Grâce à notre produit elle pourra partir l’esprit tranquille, tout se gérera automatiquement. Et elle pourra consulter en temps réel le bon fonctionnement du matériel grâce aux données de l’appli.</a:t>
            </a:r>
          </a:p>
          <a:p>
            <a:endParaRPr lang="fr-FR" dirty="0" err="1"/>
          </a:p>
        </p:txBody>
      </p:sp>
      <p:sp>
        <p:nvSpPr>
          <p:cNvPr id="3" name="Text Placeholder 2">
            <a:extLst>
              <a:ext uri="{FF2B5EF4-FFF2-40B4-BE49-F238E27FC236}">
                <a16:creationId xmlns="" xmlns:a16="http://schemas.microsoft.com/office/drawing/2014/main"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9E541666-6E26-4F40-A926-D9E557AF3D4F}"/>
              </a:ext>
            </a:extLst>
          </p:cNvPr>
          <p:cNvSpPr>
            <a:spLocks noGrp="1"/>
          </p:cNvSpPr>
          <p:nvPr>
            <p:ph type="title"/>
          </p:nvPr>
        </p:nvSpPr>
        <p:spPr/>
        <p:txBody>
          <a:bodyPr/>
          <a:lstStyle/>
          <a:p>
            <a:r>
              <a:rPr lang="fr-FR" dirty="0"/>
              <a:t>Project Use cases </a:t>
            </a:r>
            <a:r>
              <a:rPr lang="fr-FR" dirty="0" smtClean="0"/>
              <a:t>[2/2]</a:t>
            </a:r>
            <a:endParaRPr lang="en-US" dirty="0"/>
          </a:p>
        </p:txBody>
      </p:sp>
    </p:spTree>
    <p:extLst>
      <p:ext uri="{BB962C8B-B14F-4D97-AF65-F5344CB8AC3E}">
        <p14:creationId xmlns:p14="http://schemas.microsoft.com/office/powerpoint/2010/main" val="359496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 xmlns:a16="http://schemas.microsoft.com/office/drawing/2014/main"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814F351C-F6DB-43DC-AD1C-1759C3C5EC88}"/>
              </a:ext>
            </a:extLst>
          </p:cNvPr>
          <p:cNvSpPr>
            <a:spLocks noGrp="1"/>
          </p:cNvSpPr>
          <p:nvPr>
            <p:ph type="title"/>
          </p:nvPr>
        </p:nvSpPr>
        <p:spPr/>
        <p:txBody>
          <a:bodyPr/>
          <a:lstStyle/>
          <a:p>
            <a:r>
              <a:rPr lang="fr-FR" dirty="0"/>
              <a:t>Product </a:t>
            </a:r>
            <a:r>
              <a:rPr lang="fr-FR" dirty="0" smtClean="0"/>
              <a:t>architecture [1/2]</a:t>
            </a:r>
            <a:endParaRPr lang="en-US" dirty="0"/>
          </a:p>
        </p:txBody>
      </p:sp>
      <p:pic>
        <p:nvPicPr>
          <p:cNvPr id="5" name="Picture 2" descr="https://cdn.discordapp.com/attachments/555745296341270529/568736976761651210/Presentation.00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196" y="1340768"/>
            <a:ext cx="7030751" cy="527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34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 xmlns:a16="http://schemas.microsoft.com/office/drawing/2014/main"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814F351C-F6DB-43DC-AD1C-1759C3C5EC88}"/>
              </a:ext>
            </a:extLst>
          </p:cNvPr>
          <p:cNvSpPr>
            <a:spLocks noGrp="1"/>
          </p:cNvSpPr>
          <p:nvPr>
            <p:ph type="title"/>
          </p:nvPr>
        </p:nvSpPr>
        <p:spPr/>
        <p:txBody>
          <a:bodyPr/>
          <a:lstStyle/>
          <a:p>
            <a:r>
              <a:rPr lang="fr-FR" dirty="0"/>
              <a:t>Product </a:t>
            </a:r>
            <a:r>
              <a:rPr lang="fr-FR" dirty="0" smtClean="0"/>
              <a:t>architecture [2/2]</a:t>
            </a:r>
            <a:endParaRPr lang="en-US" dirty="0"/>
          </a:p>
        </p:txBody>
      </p:sp>
      <p:sp>
        <p:nvSpPr>
          <p:cNvPr id="6" name="Text Placeholder 1">
            <a:extLst>
              <a:ext uri="{FF2B5EF4-FFF2-40B4-BE49-F238E27FC236}">
                <a16:creationId xmlns="" xmlns:a16="http://schemas.microsoft.com/office/drawing/2014/main" id="{53DBDAB2-BE11-4B9D-85BC-5DE3D2A0A607}"/>
              </a:ext>
            </a:extLst>
          </p:cNvPr>
          <p:cNvSpPr txBox="1">
            <a:spLocks/>
          </p:cNvSpPr>
          <p:nvPr/>
        </p:nvSpPr>
        <p:spPr>
          <a:xfrm>
            <a:off x="623392" y="1956655"/>
            <a:ext cx="10869084" cy="4226428"/>
          </a:xfrm>
          <a:prstGeom prst="rect">
            <a:avLst/>
          </a:prstGeom>
        </p:spPr>
        <p:txBody>
          <a:bodyPr lIns="87901" tIns="87901" rIns="87901" bIns="87901" anchor="t" anchorCtr="0"/>
          <a:lstStyle>
            <a:defPPr marR="0" lvl="0" algn="l" rtl="0">
              <a:lnSpc>
                <a:spcPct val="100000"/>
              </a:lnSpc>
              <a:spcBef>
                <a:spcPts val="0"/>
              </a:spcBef>
              <a:spcAft>
                <a:spcPts val="0"/>
              </a:spcAft>
            </a:defPPr>
            <a:lvl1pPr marL="0" marR="0" lvl="0" indent="0" algn="l" rtl="0" eaLnBrk="1" hangingPunct="1">
              <a:lnSpc>
                <a:spcPct val="110000"/>
              </a:lnSpc>
              <a:spcBef>
                <a:spcPts val="0"/>
              </a:spcBef>
              <a:spcAft>
                <a:spcPts val="0"/>
              </a:spcAft>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marR="0" lvl="1" indent="-228594" algn="l" defTabSz="10595768" rtl="0" eaLnBrk="1" hangingPunct="1">
              <a:lnSpc>
                <a:spcPct val="100000"/>
              </a:lnSpc>
              <a:spcBef>
                <a:spcPts val="0"/>
              </a:spcBef>
              <a:spcAft>
                <a:spcPts val="0"/>
              </a:spcAft>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marR="0" lvl="2" indent="-228594" algn="l" rtl="0" eaLnBrk="1" hangingPunct="1">
              <a:lnSpc>
                <a:spcPct val="100000"/>
              </a:lnSpc>
              <a:spcBef>
                <a:spcPts val="0"/>
              </a:spcBef>
              <a:spcAft>
                <a:spcPts val="0"/>
              </a:spcAft>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marR="0" lvl="3" indent="-150280" algn="l" defTabSz="10595768" rtl="0" eaLnBrk="1" hangingPunct="1">
              <a:lnSpc>
                <a:spcPct val="100000"/>
              </a:lnSpc>
              <a:spcBef>
                <a:spcPts val="0"/>
              </a:spcBef>
              <a:spcAft>
                <a:spcPts val="0"/>
              </a:spcAft>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b="0" i="0" u="none" strike="noStrike" cap="none">
                <a:solidFill>
                  <a:srgbClr val="000000"/>
                </a:solidFill>
                <a:latin typeface="Arial"/>
                <a:ea typeface="Arial"/>
                <a:cs typeface="Arial"/>
                <a:sym typeface="Arial"/>
              </a:defRPr>
            </a:lvl5pPr>
            <a:lvl6pPr marL="228594" marR="0" lvl="5" indent="-228594" algn="l" rtl="0" eaLnBrk="1" hangingPunct="1">
              <a:lnSpc>
                <a:spcPct val="100000"/>
              </a:lnSpc>
              <a:spcBef>
                <a:spcPts val="0"/>
              </a:spcBef>
              <a:spcAft>
                <a:spcPts val="0"/>
              </a:spcAft>
              <a:buClr>
                <a:srgbClr val="00ACE4"/>
              </a:buClr>
              <a:buFont typeface="Courier New" panose="02070309020205020404" pitchFamily="49" charset="0"/>
              <a:buChar char="o"/>
              <a:defRPr sz="2133" b="0" i="0" u="none" strike="noStrike" cap="none">
                <a:solidFill>
                  <a:schemeClr val="tx1"/>
                </a:solidFill>
                <a:latin typeface="Titillium Web" panose="00000500000000000000" pitchFamily="2" charset="0"/>
                <a:ea typeface="Arial"/>
                <a:cs typeface="Arial"/>
                <a:sym typeface="Arial"/>
              </a:defRPr>
            </a:lvl6pPr>
            <a:lvl7pPr marL="529153" marR="0" lvl="6" indent="-228594" algn="l" rtl="0" eaLnBrk="1" hangingPunct="1">
              <a:lnSpc>
                <a:spcPct val="100000"/>
              </a:lnSpc>
              <a:spcBef>
                <a:spcPts val="0"/>
              </a:spcBef>
              <a:spcAft>
                <a:spcPts val="0"/>
              </a:spcAft>
              <a:buClr>
                <a:srgbClr val="00ACE4"/>
              </a:buClr>
              <a:buSzPct val="122000"/>
              <a:buFont typeface="Arial" panose="020B0604020202020204" pitchFamily="34" charset="0"/>
              <a:buChar char="•"/>
              <a:defRPr sz="1867" b="0" i="0" u="none" strike="noStrike" cap="none">
                <a:solidFill>
                  <a:schemeClr val="bg2"/>
                </a:solidFill>
                <a:latin typeface="Titillium Web" panose="00000500000000000000" pitchFamily="2" charset="0"/>
                <a:ea typeface="Arial"/>
                <a:cs typeface="Arial"/>
                <a:sym typeface="Arial"/>
              </a:defRPr>
            </a:lvl7pPr>
            <a:lvl8pPr marL="842412" marR="0" lvl="7" indent="-228594" algn="l" rtl="0" eaLnBrk="1" hangingPunct="1">
              <a:lnSpc>
                <a:spcPct val="100000"/>
              </a:lnSpc>
              <a:spcBef>
                <a:spcPts val="0"/>
              </a:spcBef>
              <a:spcAft>
                <a:spcPts val="0"/>
              </a:spcAft>
              <a:buFont typeface="Wingdings" panose="05000000000000000000" pitchFamily="2" charset="2"/>
              <a:buChar char="§"/>
              <a:defRPr sz="1067" b="0" i="0" u="none" strike="noStrike" cap="none" baseline="0">
                <a:solidFill>
                  <a:srgbClr val="000000"/>
                </a:solidFill>
                <a:latin typeface="Arial"/>
                <a:ea typeface="Arial"/>
                <a:cs typeface="Arial"/>
                <a:sym typeface="Arial"/>
              </a:defRPr>
            </a:lvl8pPr>
            <a:lvl9pPr marL="1142971" marR="0" lvl="8" indent="-228594" algn="l" defTabSz="10595768" rtl="0" eaLnBrk="1" hangingPunct="1">
              <a:lnSpc>
                <a:spcPct val="100000"/>
              </a:lnSpc>
              <a:spcBef>
                <a:spcPts val="0"/>
              </a:spcBef>
              <a:spcAft>
                <a:spcPts val="0"/>
              </a:spcAft>
              <a:buFont typeface="Wingdings" panose="05000000000000000000" pitchFamily="2" charset="2"/>
              <a:buChar char="§"/>
              <a:tabLst/>
              <a:defRPr sz="1333" b="0" i="0" u="none" strike="noStrike" cap="none">
                <a:solidFill>
                  <a:schemeClr val="tx1"/>
                </a:solidFill>
                <a:latin typeface="Titillium Web" panose="00000500000000000000" pitchFamily="2" charset="0"/>
                <a:ea typeface="Arial"/>
                <a:cs typeface="Arial"/>
                <a:sym typeface="Arial"/>
              </a:defRPr>
            </a:lvl9pPr>
          </a:lstStyle>
          <a:p>
            <a:r>
              <a:rPr lang="fr-FR" dirty="0"/>
              <a:t>L’architecture sera la suivante :</a:t>
            </a:r>
          </a:p>
          <a:p>
            <a:endParaRPr lang="fr-FR" dirty="0"/>
          </a:p>
          <a:p>
            <a:r>
              <a:rPr lang="fr-FR" dirty="0"/>
              <a:t>Un robot </a:t>
            </a:r>
            <a:r>
              <a:rPr lang="fr-FR" dirty="0" err="1"/>
              <a:t>Alphabot</a:t>
            </a:r>
            <a:r>
              <a:rPr lang="fr-FR" dirty="0"/>
              <a:t> (qui représentera notre pot), les sondes dessus enverront les informations à la </a:t>
            </a:r>
            <a:r>
              <a:rPr lang="fr-FR" dirty="0" err="1"/>
              <a:t>Raspberry</a:t>
            </a:r>
            <a:r>
              <a:rPr lang="fr-FR" dirty="0"/>
              <a:t>, qui déclenchera des actions en fonction des données récoltées (taux d’humidité, luminosité).</a:t>
            </a:r>
          </a:p>
          <a:p>
            <a:endParaRPr lang="fr-FR" dirty="0"/>
          </a:p>
          <a:p>
            <a:r>
              <a:rPr lang="fr-FR" dirty="0"/>
              <a:t>A côté de cela nous mettront à disposition une application mobile, et web, permettant de visualiser en temps réel les informations liées aux pots ainsi que donnant accès à leur contrôle. On pourra ainsi les déplacer au besoin via l’application, ou arroser à distance</a:t>
            </a:r>
          </a:p>
        </p:txBody>
      </p:sp>
    </p:spTree>
    <p:extLst>
      <p:ext uri="{BB962C8B-B14F-4D97-AF65-F5344CB8AC3E}">
        <p14:creationId xmlns:p14="http://schemas.microsoft.com/office/powerpoint/2010/main" val="131312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3DBDAB2-BE11-4B9D-85BC-5DE3D2A0A607}"/>
              </a:ext>
            </a:extLst>
          </p:cNvPr>
          <p:cNvSpPr>
            <a:spLocks noGrp="1"/>
          </p:cNvSpPr>
          <p:nvPr>
            <p:ph type="body" idx="1"/>
          </p:nvPr>
        </p:nvSpPr>
        <p:spPr>
          <a:xfrm>
            <a:off x="447975" y="1929798"/>
            <a:ext cx="10869084" cy="4226428"/>
          </a:xfrm>
        </p:spPr>
        <p:txBody>
          <a:bodyPr/>
          <a:lstStyle/>
          <a:p>
            <a:r>
              <a:rPr lang="fr-FR" dirty="0"/>
              <a:t>Nous détaillons ici que les grandes taches, à découper ensuite en plus petites fonctionnalités pour mieux se les répartir,</a:t>
            </a:r>
          </a:p>
          <a:p>
            <a:endParaRPr lang="fr-FR" dirty="0"/>
          </a:p>
          <a:p>
            <a:r>
              <a:rPr lang="fr-FR" dirty="0"/>
              <a:t>Tâche 1 : Paramétrage de la Gateway et du robot, c’est à dire mettre en place tout l’environnement réseau pour que la </a:t>
            </a:r>
            <a:r>
              <a:rPr lang="fr-FR" dirty="0" err="1"/>
              <a:t>gateway</a:t>
            </a:r>
            <a:r>
              <a:rPr lang="fr-FR" dirty="0"/>
              <a:t> et le robot soient connectés, et que les informations transitent bien dans les deux sens sans problème.</a:t>
            </a:r>
          </a:p>
        </p:txBody>
      </p:sp>
      <p:sp>
        <p:nvSpPr>
          <p:cNvPr id="3" name="Text Placeholder 2">
            <a:extLst>
              <a:ext uri="{FF2B5EF4-FFF2-40B4-BE49-F238E27FC236}">
                <a16:creationId xmlns="" xmlns:a16="http://schemas.microsoft.com/office/drawing/2014/main"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1/3]</a:t>
            </a:r>
            <a:endParaRPr lang="en-US" dirty="0"/>
          </a:p>
        </p:txBody>
      </p:sp>
    </p:spTree>
    <p:extLst>
      <p:ext uri="{BB962C8B-B14F-4D97-AF65-F5344CB8AC3E}">
        <p14:creationId xmlns:p14="http://schemas.microsoft.com/office/powerpoint/2010/main" val="1969407979"/>
      </p:ext>
    </p:extLst>
  </p:cSld>
  <p:clrMapOvr>
    <a:masterClrMapping/>
  </p:clrMapOvr>
</p:sld>
</file>

<file path=ppt/theme/theme1.xml><?xml version="1.0" encoding="utf-8"?>
<a:theme xmlns:a="http://schemas.openxmlformats.org/drawingml/2006/main" name="Theme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Ynov - 05- Project Template.potx" id="{B435DCA4-8967-4BA2-97D2-790E386A0303}" vid="{D4C9BD9D-F0F2-4C4F-8666-155FEB07C86C}"/>
    </a:ext>
  </a:extLst>
</a:theme>
</file>

<file path=docProps/app.xml><?xml version="1.0" encoding="utf-8"?>
<Properties xmlns="http://schemas.openxmlformats.org/officeDocument/2006/extended-properties" xmlns:vt="http://schemas.openxmlformats.org/officeDocument/2006/docPropsVTypes">
  <Template>Ynov - 04- Project Template (1)</Template>
  <TotalTime>80</TotalTime>
  <Words>1069</Words>
  <Application>Microsoft Office PowerPoint</Application>
  <PresentationFormat>Grand écran</PresentationFormat>
  <Paragraphs>78</Paragraphs>
  <Slides>15</Slides>
  <Notes>0</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15</vt:i4>
      </vt:variant>
    </vt:vector>
  </HeadingPairs>
  <TitlesOfParts>
    <vt:vector size="28" baseType="lpstr">
      <vt:lpstr>Arial</vt:lpstr>
      <vt:lpstr>Calibri</vt:lpstr>
      <vt:lpstr>Courier New</vt:lpstr>
      <vt:lpstr>Montserrat</vt:lpstr>
      <vt:lpstr>Segoe UI</vt:lpstr>
      <vt:lpstr>Times New Roman</vt:lpstr>
      <vt:lpstr>Titillium Web</vt:lpstr>
      <vt:lpstr>Titillium WebLight</vt:lpstr>
      <vt:lpstr>Titillium WebLight Italic</vt:lpstr>
      <vt:lpstr>Titillium WebRegular</vt:lpstr>
      <vt:lpstr>Titillium WebSemiBold</vt:lpstr>
      <vt:lpstr>Wingdings</vt:lpstr>
      <vt:lpstr>Theme1</vt:lpstr>
      <vt:lpstr>Présentation PowerPoint</vt:lpstr>
      <vt:lpstr>Instructions</vt:lpstr>
      <vt:lpstr>Project Introduction [1/2]</vt:lpstr>
      <vt:lpstr>Project Introduction [2/2]</vt:lpstr>
      <vt:lpstr>Project Use cases [1/2]</vt:lpstr>
      <vt:lpstr>Project Use cases [2/2]</vt:lpstr>
      <vt:lpstr>Product architecture [1/2]</vt:lpstr>
      <vt:lpstr>Product architecture [2/2]</vt:lpstr>
      <vt:lpstr>Project Tasks [1/3]</vt:lpstr>
      <vt:lpstr>Project Tasks [2/3]</vt:lpstr>
      <vt:lpstr>Project Tasks [3/3]</vt:lpstr>
      <vt:lpstr>Product Planning [1/3]</vt:lpstr>
      <vt:lpstr>Product Planning [2/3]</vt:lpstr>
      <vt:lpstr>Product Planning [3/3]</vt:lpstr>
      <vt:lpstr>Other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12</cp:revision>
  <dcterms:created xsi:type="dcterms:W3CDTF">2019-04-07T20:30:53Z</dcterms:created>
  <dcterms:modified xsi:type="dcterms:W3CDTF">2019-04-19T10:27:52Z</dcterms:modified>
</cp:coreProperties>
</file>