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 id="2147483709" r:id="rId2"/>
  </p:sldMasterIdLst>
  <p:notesMasterIdLst>
    <p:notesMasterId r:id="rId33"/>
  </p:notesMasterIdLst>
  <p:handoutMasterIdLst>
    <p:handoutMasterId r:id="rId34"/>
  </p:handoutMasterIdLst>
  <p:sldIdLst>
    <p:sldId id="257" r:id="rId3"/>
    <p:sldId id="258" r:id="rId4"/>
    <p:sldId id="259" r:id="rId5"/>
    <p:sldId id="281" r:id="rId6"/>
    <p:sldId id="280" r:id="rId7"/>
    <p:sldId id="299" r:id="rId8"/>
    <p:sldId id="282" r:id="rId9"/>
    <p:sldId id="283" r:id="rId10"/>
    <p:sldId id="284" r:id="rId11"/>
    <p:sldId id="313" r:id="rId12"/>
    <p:sldId id="305" r:id="rId13"/>
    <p:sldId id="286" r:id="rId14"/>
    <p:sldId id="306" r:id="rId15"/>
    <p:sldId id="307" r:id="rId16"/>
    <p:sldId id="295" r:id="rId17"/>
    <p:sldId id="314" r:id="rId18"/>
    <p:sldId id="297" r:id="rId19"/>
    <p:sldId id="302" r:id="rId20"/>
    <p:sldId id="315" r:id="rId21"/>
    <p:sldId id="287" r:id="rId22"/>
    <p:sldId id="309" r:id="rId23"/>
    <p:sldId id="310" r:id="rId24"/>
    <p:sldId id="316" r:id="rId25"/>
    <p:sldId id="311" r:id="rId26"/>
    <p:sldId id="318" r:id="rId27"/>
    <p:sldId id="288" r:id="rId28"/>
    <p:sldId id="312" r:id="rId29"/>
    <p:sldId id="317" r:id="rId30"/>
    <p:sldId id="279" r:id="rId31"/>
    <p:sldId id="319" r:id="rId32"/>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52"/>
    <p:restoredTop sz="79249"/>
  </p:normalViewPr>
  <p:slideViewPr>
    <p:cSldViewPr snapToGrid="0" snapToObjects="1">
      <p:cViewPr varScale="1">
        <p:scale>
          <a:sx n="41" d="100"/>
          <a:sy n="41" d="100"/>
        </p:scale>
        <p:origin x="200" y="1360"/>
      </p:cViewPr>
      <p:guideLst/>
    </p:cSldViewPr>
  </p:slideViewPr>
  <p:notesTextViewPr>
    <p:cViewPr>
      <p:scale>
        <a:sx n="1" d="1"/>
        <a:sy n="1" d="1"/>
      </p:scale>
      <p:origin x="0" y="0"/>
    </p:cViewPr>
  </p:notesTextViewPr>
  <p:sorterViewPr>
    <p:cViewPr>
      <p:scale>
        <a:sx n="45" d="100"/>
        <a:sy n="45" d="100"/>
      </p:scale>
      <p:origin x="0" y="0"/>
    </p:cViewPr>
  </p:sorterViewPr>
  <p:notesViewPr>
    <p:cSldViewPr snapToGrid="0" snapToObjects="1">
      <p:cViewPr varScale="1">
        <p:scale>
          <a:sx n="156" d="100"/>
          <a:sy n="156" d="100"/>
        </p:scale>
        <p:origin x="22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D2730-923E-4540-8848-3AC3FEA548BD}" type="doc">
      <dgm:prSet loTypeId="urn:microsoft.com/office/officeart/2005/8/layout/venn2" loCatId="" qsTypeId="urn:microsoft.com/office/officeart/2005/8/quickstyle/simple4" qsCatId="simple" csTypeId="urn:microsoft.com/office/officeart/2005/8/colors/colorful5" csCatId="colorful" phldr="1"/>
      <dgm:spPr/>
      <dgm:t>
        <a:bodyPr/>
        <a:lstStyle/>
        <a:p>
          <a:endParaRPr lang="en-GB"/>
        </a:p>
      </dgm:t>
    </dgm:pt>
    <dgm:pt modelId="{919F51B1-123C-D843-82B3-36C2289BA79D}">
      <dgm:prSet phldrT="[Text]" custT="1"/>
      <dgm:spPr/>
      <dgm:t>
        <a:bodyPr/>
        <a:lstStyle/>
        <a:p>
          <a:r>
            <a:rPr lang="en-GB" sz="1050" dirty="0">
              <a:solidFill>
                <a:schemeClr val="tx1"/>
              </a:solidFill>
            </a:rPr>
            <a:t>1NF</a:t>
          </a:r>
        </a:p>
      </dgm:t>
    </dgm:pt>
    <dgm:pt modelId="{85A389E6-E01B-FD44-9BAF-9D2C226B1A14}" type="parTrans" cxnId="{1AFF73FA-6654-F440-A694-CB22EE0CB685}">
      <dgm:prSet/>
      <dgm:spPr/>
      <dgm:t>
        <a:bodyPr/>
        <a:lstStyle/>
        <a:p>
          <a:endParaRPr lang="en-GB"/>
        </a:p>
      </dgm:t>
    </dgm:pt>
    <dgm:pt modelId="{EBCB83CC-5692-8044-B0B7-43D43BA00CFB}" type="sibTrans" cxnId="{1AFF73FA-6654-F440-A694-CB22EE0CB685}">
      <dgm:prSet/>
      <dgm:spPr/>
      <dgm:t>
        <a:bodyPr/>
        <a:lstStyle/>
        <a:p>
          <a:endParaRPr lang="en-GB"/>
        </a:p>
      </dgm:t>
    </dgm:pt>
    <dgm:pt modelId="{8BDA8703-8713-754B-921F-02B258737CBD}">
      <dgm:prSet phldrT="[Text]" custT="1"/>
      <dgm:spPr/>
      <dgm:t>
        <a:bodyPr/>
        <a:lstStyle/>
        <a:p>
          <a:r>
            <a:rPr lang="en-GB" sz="1050" dirty="0">
              <a:solidFill>
                <a:schemeClr val="tx1"/>
              </a:solidFill>
            </a:rPr>
            <a:t>3NF</a:t>
          </a:r>
        </a:p>
      </dgm:t>
    </dgm:pt>
    <dgm:pt modelId="{120264C6-A9B0-AD4E-805C-F83610F1A8CB}" type="parTrans" cxnId="{7B2853E8-9A18-AD4C-8D99-251AE555FB81}">
      <dgm:prSet/>
      <dgm:spPr/>
      <dgm:t>
        <a:bodyPr/>
        <a:lstStyle/>
        <a:p>
          <a:endParaRPr lang="en-GB"/>
        </a:p>
      </dgm:t>
    </dgm:pt>
    <dgm:pt modelId="{15BCF471-6685-384E-B82F-30F783BC4348}" type="sibTrans" cxnId="{7B2853E8-9A18-AD4C-8D99-251AE555FB81}">
      <dgm:prSet/>
      <dgm:spPr/>
      <dgm:t>
        <a:bodyPr/>
        <a:lstStyle/>
        <a:p>
          <a:endParaRPr lang="en-GB"/>
        </a:p>
      </dgm:t>
    </dgm:pt>
    <dgm:pt modelId="{427B92E3-1A57-684E-9B7F-8819613037C6}">
      <dgm:prSet phldrT="[Text]" custT="1"/>
      <dgm:spPr/>
      <dgm:t>
        <a:bodyPr/>
        <a:lstStyle/>
        <a:p>
          <a:r>
            <a:rPr lang="en-GB" sz="1050" dirty="0">
              <a:solidFill>
                <a:schemeClr val="tx1"/>
              </a:solidFill>
            </a:rPr>
            <a:t>BCNF</a:t>
          </a:r>
        </a:p>
      </dgm:t>
    </dgm:pt>
    <dgm:pt modelId="{EA06C937-124F-B445-9540-691B912F8964}" type="parTrans" cxnId="{A4D68A82-2758-A44B-839E-3D22CEA97B6B}">
      <dgm:prSet/>
      <dgm:spPr/>
      <dgm:t>
        <a:bodyPr/>
        <a:lstStyle/>
        <a:p>
          <a:endParaRPr lang="en-GB"/>
        </a:p>
      </dgm:t>
    </dgm:pt>
    <dgm:pt modelId="{90407A44-D353-654A-B694-C0C9E6AC658C}" type="sibTrans" cxnId="{A4D68A82-2758-A44B-839E-3D22CEA97B6B}">
      <dgm:prSet/>
      <dgm:spPr/>
      <dgm:t>
        <a:bodyPr/>
        <a:lstStyle/>
        <a:p>
          <a:endParaRPr lang="en-GB"/>
        </a:p>
      </dgm:t>
    </dgm:pt>
    <dgm:pt modelId="{2309023F-3B72-BC46-8EE9-2C9E33C193B7}">
      <dgm:prSet phldrT="[Text]" custT="1"/>
      <dgm:spPr/>
      <dgm:t>
        <a:bodyPr/>
        <a:lstStyle/>
        <a:p>
          <a:r>
            <a:rPr lang="en-GB" sz="1050" dirty="0">
              <a:solidFill>
                <a:schemeClr val="tx1"/>
              </a:solidFill>
            </a:rPr>
            <a:t>4NF</a:t>
          </a:r>
        </a:p>
      </dgm:t>
    </dgm:pt>
    <dgm:pt modelId="{782DCAEC-29D3-9244-A29B-EAEAB87D929E}" type="parTrans" cxnId="{300999F0-251C-9D42-8F9E-2B8896C7CF9D}">
      <dgm:prSet/>
      <dgm:spPr/>
      <dgm:t>
        <a:bodyPr/>
        <a:lstStyle/>
        <a:p>
          <a:endParaRPr lang="en-GB"/>
        </a:p>
      </dgm:t>
    </dgm:pt>
    <dgm:pt modelId="{072BEEC6-3EB6-214A-8944-74B3AEEE6EA8}" type="sibTrans" cxnId="{300999F0-251C-9D42-8F9E-2B8896C7CF9D}">
      <dgm:prSet/>
      <dgm:spPr/>
      <dgm:t>
        <a:bodyPr/>
        <a:lstStyle/>
        <a:p>
          <a:endParaRPr lang="en-GB"/>
        </a:p>
      </dgm:t>
    </dgm:pt>
    <dgm:pt modelId="{97C7BB43-83BE-9546-93EB-1F96E5FA4940}">
      <dgm:prSet phldrT="[Text]" custT="1"/>
      <dgm:spPr/>
      <dgm:t>
        <a:bodyPr/>
        <a:lstStyle/>
        <a:p>
          <a:r>
            <a:rPr lang="en-GB" sz="1050" dirty="0">
              <a:solidFill>
                <a:schemeClr val="tx1"/>
              </a:solidFill>
            </a:rPr>
            <a:t>2NF</a:t>
          </a:r>
        </a:p>
      </dgm:t>
    </dgm:pt>
    <dgm:pt modelId="{85619F8E-8C1C-D348-BB5F-468E5E9AB80F}" type="parTrans" cxnId="{38031D2C-1692-CF41-8897-675366323090}">
      <dgm:prSet/>
      <dgm:spPr/>
      <dgm:t>
        <a:bodyPr/>
        <a:lstStyle/>
        <a:p>
          <a:endParaRPr lang="en-GB"/>
        </a:p>
      </dgm:t>
    </dgm:pt>
    <dgm:pt modelId="{33A95E2C-4812-6649-AE2A-6D078DBC3FAE}" type="sibTrans" cxnId="{38031D2C-1692-CF41-8897-675366323090}">
      <dgm:prSet/>
      <dgm:spPr/>
      <dgm:t>
        <a:bodyPr/>
        <a:lstStyle/>
        <a:p>
          <a:endParaRPr lang="en-GB"/>
        </a:p>
      </dgm:t>
    </dgm:pt>
    <dgm:pt modelId="{612F05E7-8007-DC43-A420-B129410A7D91}">
      <dgm:prSet phldrT="[Text]" custT="1"/>
      <dgm:spPr/>
      <dgm:t>
        <a:bodyPr/>
        <a:lstStyle/>
        <a:p>
          <a:r>
            <a:rPr lang="en-GB" sz="1050" dirty="0">
              <a:solidFill>
                <a:schemeClr val="tx1"/>
              </a:solidFill>
            </a:rPr>
            <a:t>5NF</a:t>
          </a:r>
        </a:p>
      </dgm:t>
    </dgm:pt>
    <dgm:pt modelId="{FFFD13F9-8D0D-2B40-8BCF-230E6E717B65}" type="parTrans" cxnId="{E54A065D-8B72-3A42-AE35-3A44C837E928}">
      <dgm:prSet/>
      <dgm:spPr/>
      <dgm:t>
        <a:bodyPr/>
        <a:lstStyle/>
        <a:p>
          <a:endParaRPr lang="en-GB"/>
        </a:p>
      </dgm:t>
    </dgm:pt>
    <dgm:pt modelId="{8B942D1D-EE5A-4C42-BF51-F53911B8DE31}" type="sibTrans" cxnId="{E54A065D-8B72-3A42-AE35-3A44C837E928}">
      <dgm:prSet/>
      <dgm:spPr/>
      <dgm:t>
        <a:bodyPr/>
        <a:lstStyle/>
        <a:p>
          <a:endParaRPr lang="en-GB"/>
        </a:p>
      </dgm:t>
    </dgm:pt>
    <dgm:pt modelId="{E08580B6-DDBB-DF4F-8658-0CD2F24452F7}">
      <dgm:prSet phldrT="[Text]" custT="1"/>
      <dgm:spPr/>
      <dgm:t>
        <a:bodyPr/>
        <a:lstStyle/>
        <a:p>
          <a:r>
            <a:rPr lang="en-GB" sz="1050" dirty="0">
              <a:solidFill>
                <a:schemeClr val="tx1"/>
              </a:solidFill>
            </a:rPr>
            <a:t>6NF</a:t>
          </a:r>
        </a:p>
      </dgm:t>
    </dgm:pt>
    <dgm:pt modelId="{FBCB91DD-AC21-5841-973D-E6F435414895}" type="parTrans" cxnId="{213B0964-02C1-8644-8FDA-171F948A4D5D}">
      <dgm:prSet/>
      <dgm:spPr/>
      <dgm:t>
        <a:bodyPr/>
        <a:lstStyle/>
        <a:p>
          <a:endParaRPr lang="en-GB"/>
        </a:p>
      </dgm:t>
    </dgm:pt>
    <dgm:pt modelId="{9CB1C77B-1883-F643-96E0-CEBA6DFA11F0}" type="sibTrans" cxnId="{213B0964-02C1-8644-8FDA-171F948A4D5D}">
      <dgm:prSet/>
      <dgm:spPr/>
      <dgm:t>
        <a:bodyPr/>
        <a:lstStyle/>
        <a:p>
          <a:endParaRPr lang="en-GB"/>
        </a:p>
      </dgm:t>
    </dgm:pt>
    <dgm:pt modelId="{BDC1A5DB-27EC-A144-9C0A-AD71B2BA2BFA}" type="pres">
      <dgm:prSet presAssocID="{0AED2730-923E-4540-8848-3AC3FEA548BD}" presName="Name0" presStyleCnt="0">
        <dgm:presLayoutVars>
          <dgm:chMax val="7"/>
          <dgm:resizeHandles val="exact"/>
        </dgm:presLayoutVars>
      </dgm:prSet>
      <dgm:spPr/>
    </dgm:pt>
    <dgm:pt modelId="{CA7B1FFA-89BC-A947-AC59-D3032E027170}" type="pres">
      <dgm:prSet presAssocID="{0AED2730-923E-4540-8848-3AC3FEA548BD}" presName="comp1" presStyleCnt="0"/>
      <dgm:spPr/>
    </dgm:pt>
    <dgm:pt modelId="{C54F96F2-8B64-1E4A-909A-CC175195B1C0}" type="pres">
      <dgm:prSet presAssocID="{0AED2730-923E-4540-8848-3AC3FEA548BD}" presName="circle1" presStyleLbl="node1" presStyleIdx="0" presStyleCnt="7"/>
      <dgm:spPr/>
    </dgm:pt>
    <dgm:pt modelId="{E47762E4-3B66-C047-8F6B-DF87AA65A6E2}" type="pres">
      <dgm:prSet presAssocID="{0AED2730-923E-4540-8848-3AC3FEA548BD}" presName="c1text" presStyleLbl="node1" presStyleIdx="0" presStyleCnt="7">
        <dgm:presLayoutVars>
          <dgm:bulletEnabled val="1"/>
        </dgm:presLayoutVars>
      </dgm:prSet>
      <dgm:spPr/>
    </dgm:pt>
    <dgm:pt modelId="{2D52123A-9FC0-9442-B324-92BE2359B956}" type="pres">
      <dgm:prSet presAssocID="{0AED2730-923E-4540-8848-3AC3FEA548BD}" presName="comp2" presStyleCnt="0"/>
      <dgm:spPr/>
    </dgm:pt>
    <dgm:pt modelId="{2DCEF636-EFFA-4544-9839-3F5C410B5FDF}" type="pres">
      <dgm:prSet presAssocID="{0AED2730-923E-4540-8848-3AC3FEA548BD}" presName="circle2" presStyleLbl="node1" presStyleIdx="1" presStyleCnt="7"/>
      <dgm:spPr/>
    </dgm:pt>
    <dgm:pt modelId="{30B84F0A-7F68-E94C-B18A-A42FEAAEA001}" type="pres">
      <dgm:prSet presAssocID="{0AED2730-923E-4540-8848-3AC3FEA548BD}" presName="c2text" presStyleLbl="node1" presStyleIdx="1" presStyleCnt="7">
        <dgm:presLayoutVars>
          <dgm:bulletEnabled val="1"/>
        </dgm:presLayoutVars>
      </dgm:prSet>
      <dgm:spPr/>
    </dgm:pt>
    <dgm:pt modelId="{E61AC1E4-3204-9047-8B4F-6480310FF821}" type="pres">
      <dgm:prSet presAssocID="{0AED2730-923E-4540-8848-3AC3FEA548BD}" presName="comp3" presStyleCnt="0"/>
      <dgm:spPr/>
    </dgm:pt>
    <dgm:pt modelId="{6CA4DE13-6F22-6F4C-A5EC-1FFDA2DA3C11}" type="pres">
      <dgm:prSet presAssocID="{0AED2730-923E-4540-8848-3AC3FEA548BD}" presName="circle3" presStyleLbl="node1" presStyleIdx="2" presStyleCnt="7"/>
      <dgm:spPr/>
    </dgm:pt>
    <dgm:pt modelId="{080D05A8-1221-544B-8BE1-5EDEA881A3A9}" type="pres">
      <dgm:prSet presAssocID="{0AED2730-923E-4540-8848-3AC3FEA548BD}" presName="c3text" presStyleLbl="node1" presStyleIdx="2" presStyleCnt="7">
        <dgm:presLayoutVars>
          <dgm:bulletEnabled val="1"/>
        </dgm:presLayoutVars>
      </dgm:prSet>
      <dgm:spPr/>
    </dgm:pt>
    <dgm:pt modelId="{6A13FE8D-AEF9-8F4F-BD41-466F16BDBEB0}" type="pres">
      <dgm:prSet presAssocID="{0AED2730-923E-4540-8848-3AC3FEA548BD}" presName="comp4" presStyleCnt="0"/>
      <dgm:spPr/>
    </dgm:pt>
    <dgm:pt modelId="{2D0B6DA1-C3E7-064A-8DAC-DD0350179465}" type="pres">
      <dgm:prSet presAssocID="{0AED2730-923E-4540-8848-3AC3FEA548BD}" presName="circle4" presStyleLbl="node1" presStyleIdx="3" presStyleCnt="7"/>
      <dgm:spPr/>
    </dgm:pt>
    <dgm:pt modelId="{15A65542-3BD7-204D-8AD0-4297BD7DECDC}" type="pres">
      <dgm:prSet presAssocID="{0AED2730-923E-4540-8848-3AC3FEA548BD}" presName="c4text" presStyleLbl="node1" presStyleIdx="3" presStyleCnt="7">
        <dgm:presLayoutVars>
          <dgm:bulletEnabled val="1"/>
        </dgm:presLayoutVars>
      </dgm:prSet>
      <dgm:spPr/>
    </dgm:pt>
    <dgm:pt modelId="{E138C3B7-675C-1C47-B03B-9350B669A213}" type="pres">
      <dgm:prSet presAssocID="{0AED2730-923E-4540-8848-3AC3FEA548BD}" presName="comp5" presStyleCnt="0"/>
      <dgm:spPr/>
    </dgm:pt>
    <dgm:pt modelId="{DE85F97A-4D66-0643-8C16-8B716DAA0EBB}" type="pres">
      <dgm:prSet presAssocID="{0AED2730-923E-4540-8848-3AC3FEA548BD}" presName="circle5" presStyleLbl="node1" presStyleIdx="4" presStyleCnt="7"/>
      <dgm:spPr/>
    </dgm:pt>
    <dgm:pt modelId="{E64B10CE-A2F9-134B-9940-329BAE5B2061}" type="pres">
      <dgm:prSet presAssocID="{0AED2730-923E-4540-8848-3AC3FEA548BD}" presName="c5text" presStyleLbl="node1" presStyleIdx="4" presStyleCnt="7">
        <dgm:presLayoutVars>
          <dgm:bulletEnabled val="1"/>
        </dgm:presLayoutVars>
      </dgm:prSet>
      <dgm:spPr/>
    </dgm:pt>
    <dgm:pt modelId="{B2070FCE-FBD6-6C49-A980-5D7A5813C9CD}" type="pres">
      <dgm:prSet presAssocID="{0AED2730-923E-4540-8848-3AC3FEA548BD}" presName="comp6" presStyleCnt="0"/>
      <dgm:spPr/>
    </dgm:pt>
    <dgm:pt modelId="{26553922-8AD6-1149-AFF4-68D9D1665156}" type="pres">
      <dgm:prSet presAssocID="{0AED2730-923E-4540-8848-3AC3FEA548BD}" presName="circle6" presStyleLbl="node1" presStyleIdx="5" presStyleCnt="7"/>
      <dgm:spPr/>
    </dgm:pt>
    <dgm:pt modelId="{B8201EB2-FA6F-6245-A0F1-56685D93A567}" type="pres">
      <dgm:prSet presAssocID="{0AED2730-923E-4540-8848-3AC3FEA548BD}" presName="c6text" presStyleLbl="node1" presStyleIdx="5" presStyleCnt="7">
        <dgm:presLayoutVars>
          <dgm:bulletEnabled val="1"/>
        </dgm:presLayoutVars>
      </dgm:prSet>
      <dgm:spPr/>
    </dgm:pt>
    <dgm:pt modelId="{2D7984C3-C7D1-D943-9EC3-94DA78B20FC9}" type="pres">
      <dgm:prSet presAssocID="{0AED2730-923E-4540-8848-3AC3FEA548BD}" presName="comp7" presStyleCnt="0"/>
      <dgm:spPr/>
    </dgm:pt>
    <dgm:pt modelId="{940B9811-F5F9-B84F-B746-E7CED518A3CD}" type="pres">
      <dgm:prSet presAssocID="{0AED2730-923E-4540-8848-3AC3FEA548BD}" presName="circle7" presStyleLbl="node1" presStyleIdx="6" presStyleCnt="7"/>
      <dgm:spPr/>
    </dgm:pt>
    <dgm:pt modelId="{DCAF3066-048A-9546-82ED-C34384F37610}" type="pres">
      <dgm:prSet presAssocID="{0AED2730-923E-4540-8848-3AC3FEA548BD}" presName="c7text" presStyleLbl="node1" presStyleIdx="6" presStyleCnt="7">
        <dgm:presLayoutVars>
          <dgm:bulletEnabled val="1"/>
        </dgm:presLayoutVars>
      </dgm:prSet>
      <dgm:spPr/>
    </dgm:pt>
  </dgm:ptLst>
  <dgm:cxnLst>
    <dgm:cxn modelId="{DCE3A201-5916-3D42-9F58-28AD6420A602}" type="presOf" srcId="{E08580B6-DDBB-DF4F-8658-0CD2F24452F7}" destId="{DCAF3066-048A-9546-82ED-C34384F37610}" srcOrd="1" destOrd="0" presId="urn:microsoft.com/office/officeart/2005/8/layout/venn2"/>
    <dgm:cxn modelId="{90CD5E12-931B-8348-B30B-BB5F01AEC540}" type="presOf" srcId="{427B92E3-1A57-684E-9B7F-8819613037C6}" destId="{15A65542-3BD7-204D-8AD0-4297BD7DECDC}" srcOrd="1" destOrd="0" presId="urn:microsoft.com/office/officeart/2005/8/layout/venn2"/>
    <dgm:cxn modelId="{38031D2C-1692-CF41-8897-675366323090}" srcId="{0AED2730-923E-4540-8848-3AC3FEA548BD}" destId="{97C7BB43-83BE-9546-93EB-1F96E5FA4940}" srcOrd="1" destOrd="0" parTransId="{85619F8E-8C1C-D348-BB5F-468E5E9AB80F}" sibTransId="{33A95E2C-4812-6649-AE2A-6D078DBC3FAE}"/>
    <dgm:cxn modelId="{295CF435-C016-DA43-B2D8-1871B78C1D9E}" type="presOf" srcId="{E08580B6-DDBB-DF4F-8658-0CD2F24452F7}" destId="{940B9811-F5F9-B84F-B746-E7CED518A3CD}" srcOrd="0" destOrd="0" presId="urn:microsoft.com/office/officeart/2005/8/layout/venn2"/>
    <dgm:cxn modelId="{7710FD39-AC1D-B64A-8903-9ABFA5FD3FBD}" type="presOf" srcId="{427B92E3-1A57-684E-9B7F-8819613037C6}" destId="{2D0B6DA1-C3E7-064A-8DAC-DD0350179465}" srcOrd="0" destOrd="0" presId="urn:microsoft.com/office/officeart/2005/8/layout/venn2"/>
    <dgm:cxn modelId="{82D44449-780F-EB40-A6E6-84938D8FD774}" type="presOf" srcId="{2309023F-3B72-BC46-8EE9-2C9E33C193B7}" destId="{E64B10CE-A2F9-134B-9940-329BAE5B2061}" srcOrd="1" destOrd="0" presId="urn:microsoft.com/office/officeart/2005/8/layout/venn2"/>
    <dgm:cxn modelId="{A927F64E-9872-2749-ADDE-CACE509B29FA}" type="presOf" srcId="{919F51B1-123C-D843-82B3-36C2289BA79D}" destId="{C54F96F2-8B64-1E4A-909A-CC175195B1C0}" srcOrd="0" destOrd="0" presId="urn:microsoft.com/office/officeart/2005/8/layout/venn2"/>
    <dgm:cxn modelId="{83A4035A-B0DE-2345-A37E-4C0EC950F4D7}" type="presOf" srcId="{0AED2730-923E-4540-8848-3AC3FEA548BD}" destId="{BDC1A5DB-27EC-A144-9C0A-AD71B2BA2BFA}" srcOrd="0" destOrd="0" presId="urn:microsoft.com/office/officeart/2005/8/layout/venn2"/>
    <dgm:cxn modelId="{E54A065D-8B72-3A42-AE35-3A44C837E928}" srcId="{0AED2730-923E-4540-8848-3AC3FEA548BD}" destId="{612F05E7-8007-DC43-A420-B129410A7D91}" srcOrd="5" destOrd="0" parTransId="{FFFD13F9-8D0D-2B40-8BCF-230E6E717B65}" sibTransId="{8B942D1D-EE5A-4C42-BF51-F53911B8DE31}"/>
    <dgm:cxn modelId="{213B0964-02C1-8644-8FDA-171F948A4D5D}" srcId="{0AED2730-923E-4540-8848-3AC3FEA548BD}" destId="{E08580B6-DDBB-DF4F-8658-0CD2F24452F7}" srcOrd="6" destOrd="0" parTransId="{FBCB91DD-AC21-5841-973D-E6F435414895}" sibTransId="{9CB1C77B-1883-F643-96E0-CEBA6DFA11F0}"/>
    <dgm:cxn modelId="{C6516867-DCAF-BC4E-B903-4F3B0E49798C}" type="presOf" srcId="{97C7BB43-83BE-9546-93EB-1F96E5FA4940}" destId="{2DCEF636-EFFA-4544-9839-3F5C410B5FDF}" srcOrd="0" destOrd="0" presId="urn:microsoft.com/office/officeart/2005/8/layout/venn2"/>
    <dgm:cxn modelId="{055C1175-3E91-DD40-BC07-F2B32C1A0A5D}" type="presOf" srcId="{612F05E7-8007-DC43-A420-B129410A7D91}" destId="{26553922-8AD6-1149-AFF4-68D9D1665156}" srcOrd="0" destOrd="0" presId="urn:microsoft.com/office/officeart/2005/8/layout/venn2"/>
    <dgm:cxn modelId="{A4D68A82-2758-A44B-839E-3D22CEA97B6B}" srcId="{0AED2730-923E-4540-8848-3AC3FEA548BD}" destId="{427B92E3-1A57-684E-9B7F-8819613037C6}" srcOrd="3" destOrd="0" parTransId="{EA06C937-124F-B445-9540-691B912F8964}" sibTransId="{90407A44-D353-654A-B694-C0C9E6AC658C}"/>
    <dgm:cxn modelId="{6CD356A7-E63B-AD44-9BA4-EC25DDC14140}" type="presOf" srcId="{8BDA8703-8713-754B-921F-02B258737CBD}" destId="{080D05A8-1221-544B-8BE1-5EDEA881A3A9}" srcOrd="1" destOrd="0" presId="urn:microsoft.com/office/officeart/2005/8/layout/venn2"/>
    <dgm:cxn modelId="{C0B6CFCA-B7B9-7D4A-AA0E-1AD984296606}" type="presOf" srcId="{8BDA8703-8713-754B-921F-02B258737CBD}" destId="{6CA4DE13-6F22-6F4C-A5EC-1FFDA2DA3C11}" srcOrd="0" destOrd="0" presId="urn:microsoft.com/office/officeart/2005/8/layout/venn2"/>
    <dgm:cxn modelId="{227FD8D3-6B93-2449-BC55-316EDD0C4E0D}" type="presOf" srcId="{97C7BB43-83BE-9546-93EB-1F96E5FA4940}" destId="{30B84F0A-7F68-E94C-B18A-A42FEAAEA001}" srcOrd="1" destOrd="0" presId="urn:microsoft.com/office/officeart/2005/8/layout/venn2"/>
    <dgm:cxn modelId="{41989DDD-4D61-5D45-BC11-CB4887876807}" type="presOf" srcId="{612F05E7-8007-DC43-A420-B129410A7D91}" destId="{B8201EB2-FA6F-6245-A0F1-56685D93A567}" srcOrd="1" destOrd="0" presId="urn:microsoft.com/office/officeart/2005/8/layout/venn2"/>
    <dgm:cxn modelId="{7B2853E8-9A18-AD4C-8D99-251AE555FB81}" srcId="{0AED2730-923E-4540-8848-3AC3FEA548BD}" destId="{8BDA8703-8713-754B-921F-02B258737CBD}" srcOrd="2" destOrd="0" parTransId="{120264C6-A9B0-AD4E-805C-F83610F1A8CB}" sibTransId="{15BCF471-6685-384E-B82F-30F783BC4348}"/>
    <dgm:cxn modelId="{EF2B74E8-B3D4-E44F-A81A-E14A5FA9336A}" type="presOf" srcId="{2309023F-3B72-BC46-8EE9-2C9E33C193B7}" destId="{DE85F97A-4D66-0643-8C16-8B716DAA0EBB}" srcOrd="0" destOrd="0" presId="urn:microsoft.com/office/officeart/2005/8/layout/venn2"/>
    <dgm:cxn modelId="{DCF549EC-B299-0D4D-992A-C2FDB163E7F9}" type="presOf" srcId="{919F51B1-123C-D843-82B3-36C2289BA79D}" destId="{E47762E4-3B66-C047-8F6B-DF87AA65A6E2}" srcOrd="1" destOrd="0" presId="urn:microsoft.com/office/officeart/2005/8/layout/venn2"/>
    <dgm:cxn modelId="{300999F0-251C-9D42-8F9E-2B8896C7CF9D}" srcId="{0AED2730-923E-4540-8848-3AC3FEA548BD}" destId="{2309023F-3B72-BC46-8EE9-2C9E33C193B7}" srcOrd="4" destOrd="0" parTransId="{782DCAEC-29D3-9244-A29B-EAEAB87D929E}" sibTransId="{072BEEC6-3EB6-214A-8944-74B3AEEE6EA8}"/>
    <dgm:cxn modelId="{1AFF73FA-6654-F440-A694-CB22EE0CB685}" srcId="{0AED2730-923E-4540-8848-3AC3FEA548BD}" destId="{919F51B1-123C-D843-82B3-36C2289BA79D}" srcOrd="0" destOrd="0" parTransId="{85A389E6-E01B-FD44-9BAF-9D2C226B1A14}" sibTransId="{EBCB83CC-5692-8044-B0B7-43D43BA00CFB}"/>
    <dgm:cxn modelId="{7D40A305-2E7C-EF40-A3C8-FAFAF6E776C3}" type="presParOf" srcId="{BDC1A5DB-27EC-A144-9C0A-AD71B2BA2BFA}" destId="{CA7B1FFA-89BC-A947-AC59-D3032E027170}" srcOrd="0" destOrd="0" presId="urn:microsoft.com/office/officeart/2005/8/layout/venn2"/>
    <dgm:cxn modelId="{98501196-0885-7543-AE6D-D4A632C5564C}" type="presParOf" srcId="{CA7B1FFA-89BC-A947-AC59-D3032E027170}" destId="{C54F96F2-8B64-1E4A-909A-CC175195B1C0}" srcOrd="0" destOrd="0" presId="urn:microsoft.com/office/officeart/2005/8/layout/venn2"/>
    <dgm:cxn modelId="{43AA9075-7BFE-8D45-A088-3199CA677D9B}" type="presParOf" srcId="{CA7B1FFA-89BC-A947-AC59-D3032E027170}" destId="{E47762E4-3B66-C047-8F6B-DF87AA65A6E2}" srcOrd="1" destOrd="0" presId="urn:microsoft.com/office/officeart/2005/8/layout/venn2"/>
    <dgm:cxn modelId="{EADEFE5C-B55D-8B44-9917-78BC7063654A}" type="presParOf" srcId="{BDC1A5DB-27EC-A144-9C0A-AD71B2BA2BFA}" destId="{2D52123A-9FC0-9442-B324-92BE2359B956}" srcOrd="1" destOrd="0" presId="urn:microsoft.com/office/officeart/2005/8/layout/venn2"/>
    <dgm:cxn modelId="{16EA4402-9D79-7945-B96A-109C892CAF59}" type="presParOf" srcId="{2D52123A-9FC0-9442-B324-92BE2359B956}" destId="{2DCEF636-EFFA-4544-9839-3F5C410B5FDF}" srcOrd="0" destOrd="0" presId="urn:microsoft.com/office/officeart/2005/8/layout/venn2"/>
    <dgm:cxn modelId="{47F9CAD6-9DCA-AD47-A657-986B381417AB}" type="presParOf" srcId="{2D52123A-9FC0-9442-B324-92BE2359B956}" destId="{30B84F0A-7F68-E94C-B18A-A42FEAAEA001}" srcOrd="1" destOrd="0" presId="urn:microsoft.com/office/officeart/2005/8/layout/venn2"/>
    <dgm:cxn modelId="{D68A5410-20AF-804B-A707-6393D3E60DBD}" type="presParOf" srcId="{BDC1A5DB-27EC-A144-9C0A-AD71B2BA2BFA}" destId="{E61AC1E4-3204-9047-8B4F-6480310FF821}" srcOrd="2" destOrd="0" presId="urn:microsoft.com/office/officeart/2005/8/layout/venn2"/>
    <dgm:cxn modelId="{433229D0-B01A-C546-AD2F-6C2E7DFFB20C}" type="presParOf" srcId="{E61AC1E4-3204-9047-8B4F-6480310FF821}" destId="{6CA4DE13-6F22-6F4C-A5EC-1FFDA2DA3C11}" srcOrd="0" destOrd="0" presId="urn:microsoft.com/office/officeart/2005/8/layout/venn2"/>
    <dgm:cxn modelId="{7A9FCA2C-59DA-9B44-ADF8-2AFD5EB6BA39}" type="presParOf" srcId="{E61AC1E4-3204-9047-8B4F-6480310FF821}" destId="{080D05A8-1221-544B-8BE1-5EDEA881A3A9}" srcOrd="1" destOrd="0" presId="urn:microsoft.com/office/officeart/2005/8/layout/venn2"/>
    <dgm:cxn modelId="{88BF507C-1691-B449-BF90-02AE0F557302}" type="presParOf" srcId="{BDC1A5DB-27EC-A144-9C0A-AD71B2BA2BFA}" destId="{6A13FE8D-AEF9-8F4F-BD41-466F16BDBEB0}" srcOrd="3" destOrd="0" presId="urn:microsoft.com/office/officeart/2005/8/layout/venn2"/>
    <dgm:cxn modelId="{35AB85F4-AE6D-E446-A779-34856A890C0C}" type="presParOf" srcId="{6A13FE8D-AEF9-8F4F-BD41-466F16BDBEB0}" destId="{2D0B6DA1-C3E7-064A-8DAC-DD0350179465}" srcOrd="0" destOrd="0" presId="urn:microsoft.com/office/officeart/2005/8/layout/venn2"/>
    <dgm:cxn modelId="{43E57F3F-D155-9B46-8EC4-4428606709C9}" type="presParOf" srcId="{6A13FE8D-AEF9-8F4F-BD41-466F16BDBEB0}" destId="{15A65542-3BD7-204D-8AD0-4297BD7DECDC}" srcOrd="1" destOrd="0" presId="urn:microsoft.com/office/officeart/2005/8/layout/venn2"/>
    <dgm:cxn modelId="{5F3A7F4C-0A31-D74C-B45E-DC5B29B0BACD}" type="presParOf" srcId="{BDC1A5DB-27EC-A144-9C0A-AD71B2BA2BFA}" destId="{E138C3B7-675C-1C47-B03B-9350B669A213}" srcOrd="4" destOrd="0" presId="urn:microsoft.com/office/officeart/2005/8/layout/venn2"/>
    <dgm:cxn modelId="{D7397B4E-DE5C-1B4D-8FDB-E84EBEF7C2AF}" type="presParOf" srcId="{E138C3B7-675C-1C47-B03B-9350B669A213}" destId="{DE85F97A-4D66-0643-8C16-8B716DAA0EBB}" srcOrd="0" destOrd="0" presId="urn:microsoft.com/office/officeart/2005/8/layout/venn2"/>
    <dgm:cxn modelId="{D4C021A4-8F59-084F-B0F3-A9A5680EC3FA}" type="presParOf" srcId="{E138C3B7-675C-1C47-B03B-9350B669A213}" destId="{E64B10CE-A2F9-134B-9940-329BAE5B2061}" srcOrd="1" destOrd="0" presId="urn:microsoft.com/office/officeart/2005/8/layout/venn2"/>
    <dgm:cxn modelId="{47E2BDAC-DF08-8646-91B0-90C1DA2D5CAF}" type="presParOf" srcId="{BDC1A5DB-27EC-A144-9C0A-AD71B2BA2BFA}" destId="{B2070FCE-FBD6-6C49-A980-5D7A5813C9CD}" srcOrd="5" destOrd="0" presId="urn:microsoft.com/office/officeart/2005/8/layout/venn2"/>
    <dgm:cxn modelId="{FD50F310-6B05-0B49-BC5F-847B622DEB74}" type="presParOf" srcId="{B2070FCE-FBD6-6C49-A980-5D7A5813C9CD}" destId="{26553922-8AD6-1149-AFF4-68D9D1665156}" srcOrd="0" destOrd="0" presId="urn:microsoft.com/office/officeart/2005/8/layout/venn2"/>
    <dgm:cxn modelId="{526FF7C5-D28B-634B-A47D-DEE7BEECE609}" type="presParOf" srcId="{B2070FCE-FBD6-6C49-A980-5D7A5813C9CD}" destId="{B8201EB2-FA6F-6245-A0F1-56685D93A567}" srcOrd="1" destOrd="0" presId="urn:microsoft.com/office/officeart/2005/8/layout/venn2"/>
    <dgm:cxn modelId="{E7EF56C0-EE70-D749-B737-7DA19C44CA24}" type="presParOf" srcId="{BDC1A5DB-27EC-A144-9C0A-AD71B2BA2BFA}" destId="{2D7984C3-C7D1-D943-9EC3-94DA78B20FC9}" srcOrd="6" destOrd="0" presId="urn:microsoft.com/office/officeart/2005/8/layout/venn2"/>
    <dgm:cxn modelId="{2754814D-DA23-8747-845B-59252EDBD3FB}" type="presParOf" srcId="{2D7984C3-C7D1-D943-9EC3-94DA78B20FC9}" destId="{940B9811-F5F9-B84F-B746-E7CED518A3CD}" srcOrd="0" destOrd="0" presId="urn:microsoft.com/office/officeart/2005/8/layout/venn2"/>
    <dgm:cxn modelId="{4B727F55-CA0D-EF4B-BEF4-EEAC1CF6E3E9}" type="presParOf" srcId="{2D7984C3-C7D1-D943-9EC3-94DA78B20FC9}" destId="{DCAF3066-048A-9546-82ED-C34384F37610}"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F96F2-8B64-1E4A-909A-CC175195B1C0}">
      <dsp:nvSpPr>
        <dsp:cNvPr id="0" name=""/>
        <dsp:cNvSpPr/>
      </dsp:nvSpPr>
      <dsp:spPr>
        <a:xfrm>
          <a:off x="1393117" y="0"/>
          <a:ext cx="5070756" cy="5070756"/>
        </a:xfrm>
        <a:prstGeom prst="ellipse">
          <a:avLst/>
        </a:prstGeom>
        <a:solidFill>
          <a:schemeClr val="accent5">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GB" sz="1050" kern="1200" dirty="0">
              <a:solidFill>
                <a:schemeClr val="tx1"/>
              </a:solidFill>
            </a:rPr>
            <a:t>1NF</a:t>
          </a:r>
        </a:p>
      </dsp:txBody>
      <dsp:txXfrm>
        <a:off x="2977728" y="253537"/>
        <a:ext cx="1901533" cy="507075"/>
      </dsp:txXfrm>
    </dsp:sp>
    <dsp:sp modelId="{2DCEF636-EFFA-4544-9839-3F5C410B5FDF}">
      <dsp:nvSpPr>
        <dsp:cNvPr id="0" name=""/>
        <dsp:cNvSpPr/>
      </dsp:nvSpPr>
      <dsp:spPr>
        <a:xfrm>
          <a:off x="1773424" y="760613"/>
          <a:ext cx="4310142" cy="4310142"/>
        </a:xfrm>
        <a:prstGeom prst="ellipse">
          <a:avLst/>
        </a:prstGeom>
        <a:solidFill>
          <a:schemeClr val="accent5">
            <a:hueOff val="-1489403"/>
            <a:satOff val="-5913"/>
            <a:lumOff val="3301"/>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GB" sz="1050" kern="1200" dirty="0">
              <a:solidFill>
                <a:schemeClr val="tx1"/>
              </a:solidFill>
            </a:rPr>
            <a:t>2NF</a:t>
          </a:r>
        </a:p>
      </dsp:txBody>
      <dsp:txXfrm>
        <a:off x="2999121" y="1008446"/>
        <a:ext cx="1858748" cy="495666"/>
      </dsp:txXfrm>
    </dsp:sp>
    <dsp:sp modelId="{6CA4DE13-6F22-6F4C-A5EC-1FFDA2DA3C11}">
      <dsp:nvSpPr>
        <dsp:cNvPr id="0" name=""/>
        <dsp:cNvSpPr/>
      </dsp:nvSpPr>
      <dsp:spPr>
        <a:xfrm>
          <a:off x="2153730" y="1521226"/>
          <a:ext cx="3549529" cy="3549529"/>
        </a:xfrm>
        <a:prstGeom prst="ellipse">
          <a:avLst/>
        </a:prstGeom>
        <a:solidFill>
          <a:schemeClr val="accent5">
            <a:hueOff val="-2978806"/>
            <a:satOff val="-11827"/>
            <a:lumOff val="6601"/>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GB" sz="1050" kern="1200" dirty="0">
              <a:solidFill>
                <a:schemeClr val="tx1"/>
              </a:solidFill>
            </a:rPr>
            <a:t>3NF</a:t>
          </a:r>
        </a:p>
      </dsp:txBody>
      <dsp:txXfrm>
        <a:off x="3010054" y="1766144"/>
        <a:ext cx="1836881" cy="489835"/>
      </dsp:txXfrm>
    </dsp:sp>
    <dsp:sp modelId="{2D0B6DA1-C3E7-064A-8DAC-DD0350179465}">
      <dsp:nvSpPr>
        <dsp:cNvPr id="0" name=""/>
        <dsp:cNvSpPr/>
      </dsp:nvSpPr>
      <dsp:spPr>
        <a:xfrm>
          <a:off x="2534037" y="2281840"/>
          <a:ext cx="2788915" cy="2788915"/>
        </a:xfrm>
        <a:prstGeom prst="ellipse">
          <a:avLst/>
        </a:prstGeom>
        <a:solidFill>
          <a:schemeClr val="accent5">
            <a:hueOff val="-4468210"/>
            <a:satOff val="-17740"/>
            <a:lumOff val="9902"/>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GB" sz="1050" kern="1200" dirty="0">
              <a:solidFill>
                <a:schemeClr val="tx1"/>
              </a:solidFill>
            </a:rPr>
            <a:t>BCNF</a:t>
          </a:r>
        </a:p>
      </dsp:txBody>
      <dsp:txXfrm>
        <a:off x="3175488" y="2532842"/>
        <a:ext cx="1506014" cy="502004"/>
      </dsp:txXfrm>
    </dsp:sp>
    <dsp:sp modelId="{DE85F97A-4D66-0643-8C16-8B716DAA0EBB}">
      <dsp:nvSpPr>
        <dsp:cNvPr id="0" name=""/>
        <dsp:cNvSpPr/>
      </dsp:nvSpPr>
      <dsp:spPr>
        <a:xfrm>
          <a:off x="2914344" y="3042453"/>
          <a:ext cx="2028302" cy="2028302"/>
        </a:xfrm>
        <a:prstGeom prst="ellipse">
          <a:avLst/>
        </a:prstGeom>
        <a:solidFill>
          <a:schemeClr val="accent5">
            <a:hueOff val="-5957613"/>
            <a:satOff val="-23653"/>
            <a:lumOff val="13203"/>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GB" sz="1050" kern="1200" dirty="0">
              <a:solidFill>
                <a:schemeClr val="tx1"/>
              </a:solidFill>
            </a:rPr>
            <a:t>4NF</a:t>
          </a:r>
        </a:p>
      </dsp:txBody>
      <dsp:txXfrm>
        <a:off x="3269297" y="3295991"/>
        <a:ext cx="1318396" cy="507075"/>
      </dsp:txXfrm>
    </dsp:sp>
    <dsp:sp modelId="{26553922-8AD6-1149-AFF4-68D9D1665156}">
      <dsp:nvSpPr>
        <dsp:cNvPr id="0" name=""/>
        <dsp:cNvSpPr/>
      </dsp:nvSpPr>
      <dsp:spPr>
        <a:xfrm>
          <a:off x="3294651" y="3803067"/>
          <a:ext cx="1267689" cy="1267689"/>
        </a:xfrm>
        <a:prstGeom prst="ellipse">
          <a:avLst/>
        </a:prstGeom>
        <a:solidFill>
          <a:schemeClr val="accent5">
            <a:hueOff val="-7447016"/>
            <a:satOff val="-29567"/>
            <a:lumOff val="16503"/>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GB" sz="1050" kern="1200" dirty="0">
              <a:solidFill>
                <a:schemeClr val="tx1"/>
              </a:solidFill>
            </a:rPr>
            <a:t>5NF</a:t>
          </a:r>
        </a:p>
      </dsp:txBody>
      <dsp:txXfrm>
        <a:off x="3497481" y="3992586"/>
        <a:ext cx="862028" cy="305513"/>
      </dsp:txXfrm>
    </dsp:sp>
    <dsp:sp modelId="{940B9811-F5F9-B84F-B746-E7CED518A3CD}">
      <dsp:nvSpPr>
        <dsp:cNvPr id="0" name=""/>
        <dsp:cNvSpPr/>
      </dsp:nvSpPr>
      <dsp:spPr>
        <a:xfrm>
          <a:off x="3548188" y="4310142"/>
          <a:ext cx="760613" cy="760613"/>
        </a:xfrm>
        <a:prstGeom prst="ellipse">
          <a:avLst/>
        </a:prstGeom>
        <a:solidFill>
          <a:schemeClr val="accent5">
            <a:hueOff val="-8936419"/>
            <a:satOff val="-35480"/>
            <a:lumOff val="19804"/>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66725">
            <a:lnSpc>
              <a:spcPct val="90000"/>
            </a:lnSpc>
            <a:spcBef>
              <a:spcPct val="0"/>
            </a:spcBef>
            <a:spcAft>
              <a:spcPct val="35000"/>
            </a:spcAft>
            <a:buNone/>
          </a:pPr>
          <a:r>
            <a:rPr lang="en-GB" sz="1050" kern="1200" dirty="0">
              <a:solidFill>
                <a:schemeClr val="tx1"/>
              </a:solidFill>
            </a:rPr>
            <a:t>6NF</a:t>
          </a:r>
        </a:p>
      </dsp:txBody>
      <dsp:txXfrm>
        <a:off x="3659578" y="4500295"/>
        <a:ext cx="537834" cy="380306"/>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GB"/>
              <a:t>F28DM: Database Normalisation</a:t>
            </a:r>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AA4B589-6D22-544B-B9FB-FDE00BD4C36D}" type="slidenum">
              <a:rPr lang="en-GB" smtClean="0"/>
              <a:t>‹#›</a:t>
            </a:fld>
            <a:endParaRPr lang="en-GB"/>
          </a:p>
        </p:txBody>
      </p:sp>
    </p:spTree>
    <p:extLst>
      <p:ext uri="{BB962C8B-B14F-4D97-AF65-F5344CB8AC3E}">
        <p14:creationId xmlns:p14="http://schemas.microsoft.com/office/powerpoint/2010/main" val="61302039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a:t>F28DM: Database Normalisation</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lang="en-US"/>
              <a:t>A.J.G. Gray</a:t>
            </a:r>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87ECF7B-90FB-0F48-B37E-470751787454}" type="slidenum">
              <a:rPr lang="en-US" smtClean="0"/>
              <a:t>‹#›</a:t>
            </a:fld>
            <a:endParaRPr lang="en-US"/>
          </a:p>
        </p:txBody>
      </p:sp>
    </p:spTree>
    <p:extLst>
      <p:ext uri="{BB962C8B-B14F-4D97-AF65-F5344CB8AC3E}">
        <p14:creationId xmlns:p14="http://schemas.microsoft.com/office/powerpoint/2010/main" val="11749847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1</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Database Normalisation</a:t>
            </a:r>
          </a:p>
        </p:txBody>
      </p:sp>
    </p:spTree>
    <p:extLst>
      <p:ext uri="{BB962C8B-B14F-4D97-AF65-F5344CB8AC3E}">
        <p14:creationId xmlns:p14="http://schemas.microsoft.com/office/powerpoint/2010/main" val="70250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Nothing</a:t>
            </a:r>
            <a:r>
              <a:rPr lang="en-US" baseline="0" dirty="0"/>
              <a:t> is functionally determined by </a:t>
            </a:r>
            <a:r>
              <a:rPr lang="en-US" baseline="0" dirty="0" err="1"/>
              <a:t>colour</a:t>
            </a:r>
            <a:r>
              <a:rPr lang="en-US" baseline="0"/>
              <a:t> </a:t>
            </a:r>
            <a:r>
              <a:rPr lang="en-US" baseline="0">
                <a:sym typeface="Wingdings"/>
              </a:rPr>
              <a:t> not in 2NF</a:t>
            </a:r>
            <a:endParaRPr lang="en-US"/>
          </a:p>
        </p:txBody>
      </p:sp>
      <p:sp>
        <p:nvSpPr>
          <p:cNvPr id="4" name="Slide Number Placeholder 3"/>
          <p:cNvSpPr>
            <a:spLocks noGrp="1"/>
          </p:cNvSpPr>
          <p:nvPr>
            <p:ph type="sldNum" sz="quarter" idx="10"/>
          </p:nvPr>
        </p:nvSpPr>
        <p:spPr/>
        <p:txBody>
          <a:bodyPr/>
          <a:lstStyle/>
          <a:p>
            <a:fld id="{F87ECF7B-90FB-0F48-B37E-470751787454}" type="slidenum">
              <a:rPr lang="en-US" smtClean="0"/>
              <a:t>22</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Database Normalisation</a:t>
            </a:r>
          </a:p>
        </p:txBody>
      </p:sp>
    </p:spTree>
    <p:extLst>
      <p:ext uri="{BB962C8B-B14F-4D97-AF65-F5344CB8AC3E}">
        <p14:creationId xmlns:p14="http://schemas.microsoft.com/office/powerpoint/2010/main" val="1965221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supplier --&gt; city</a:t>
            </a:r>
          </a:p>
          <a:p>
            <a:r>
              <a:rPr lang="en-GB" dirty="0"/>
              <a:t>supplier,</a:t>
            </a:r>
            <a:r>
              <a:rPr lang="en-GB" baseline="0" dirty="0"/>
              <a:t> part --&gt; quantity</a:t>
            </a:r>
            <a:endParaRPr lang="en-GB" dirty="0"/>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23</a:t>
            </a:fld>
            <a:endParaRPr lang="en-US"/>
          </a:p>
        </p:txBody>
      </p:sp>
    </p:spTree>
    <p:extLst>
      <p:ext uri="{BB962C8B-B14F-4D97-AF65-F5344CB8AC3E}">
        <p14:creationId xmlns:p14="http://schemas.microsoft.com/office/powerpoint/2010/main" val="1594612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ECF7B-90FB-0F48-B37E-470751787454}" type="slidenum">
              <a:rPr lang="en-US" smtClean="0"/>
              <a:t>24</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Database Normalisation</a:t>
            </a:r>
          </a:p>
        </p:txBody>
      </p:sp>
    </p:spTree>
    <p:extLst>
      <p:ext uri="{BB962C8B-B14F-4D97-AF65-F5344CB8AC3E}">
        <p14:creationId xmlns:p14="http://schemas.microsoft.com/office/powerpoint/2010/main" val="1933266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ECF7B-90FB-0F48-B37E-470751787454}" type="slidenum">
              <a:rPr lang="en-US" smtClean="0"/>
              <a:t>25</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Database Normalisation</a:t>
            </a:r>
          </a:p>
        </p:txBody>
      </p:sp>
    </p:spTree>
    <p:extLst>
      <p:ext uri="{BB962C8B-B14F-4D97-AF65-F5344CB8AC3E}">
        <p14:creationId xmlns:p14="http://schemas.microsoft.com/office/powerpoint/2010/main" val="119940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The branch manager is not dependent on an account number… </a:t>
            </a:r>
          </a:p>
          <a:p>
            <a:r>
              <a:rPr lang="en-GB" dirty="0"/>
              <a:t>The address is not dependent on an account number….</a:t>
            </a:r>
          </a:p>
          <a:p>
            <a:endParaRPr lang="en-GB" dirty="0"/>
          </a:p>
          <a:p>
            <a:r>
              <a:rPr lang="en-GB" dirty="0" err="1"/>
              <a:t>accountNo</a:t>
            </a:r>
            <a:r>
              <a:rPr lang="en-GB" dirty="0"/>
              <a:t> {PK} --&gt; balance, </a:t>
            </a:r>
            <a:r>
              <a:rPr lang="en-GB" dirty="0" err="1"/>
              <a:t>branchName</a:t>
            </a:r>
            <a:endParaRPr lang="en-GB" dirty="0"/>
          </a:p>
          <a:p>
            <a:r>
              <a:rPr lang="en-GB" dirty="0" err="1"/>
              <a:t>branchName</a:t>
            </a:r>
            <a:r>
              <a:rPr lang="en-GB" dirty="0"/>
              <a:t>  {PK} --&gt; address, manager</a:t>
            </a:r>
          </a:p>
          <a:p>
            <a:endParaRPr lang="en-GB" dirty="0"/>
          </a:p>
          <a:p>
            <a:endParaRPr lang="en-GB" dirty="0"/>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28</a:t>
            </a:fld>
            <a:endParaRPr lang="en-US"/>
          </a:p>
        </p:txBody>
      </p:sp>
    </p:spTree>
    <p:extLst>
      <p:ext uri="{BB962C8B-B14F-4D97-AF65-F5344CB8AC3E}">
        <p14:creationId xmlns:p14="http://schemas.microsoft.com/office/powerpoint/2010/main" val="941541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29</a:t>
            </a:fld>
            <a:endParaRPr lang="en-US"/>
          </a:p>
        </p:txBody>
      </p:sp>
    </p:spTree>
    <p:extLst>
      <p:ext uri="{BB962C8B-B14F-4D97-AF65-F5344CB8AC3E}">
        <p14:creationId xmlns:p14="http://schemas.microsoft.com/office/powerpoint/2010/main" val="121161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There are up to 7 normal forms</a:t>
            </a:r>
          </a:p>
          <a:p>
            <a:r>
              <a:rPr lang="en-GB" dirty="0"/>
              <a:t>Generally only use up to 3NF/Boyce-</a:t>
            </a:r>
            <a:r>
              <a:rPr lang="en-GB" dirty="0" err="1"/>
              <a:t>Codd</a:t>
            </a:r>
            <a:r>
              <a:rPr lang="en-GB" baseline="0" dirty="0"/>
              <a:t> NF</a:t>
            </a:r>
            <a:endParaRPr lang="en-GB" dirty="0"/>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3</a:t>
            </a:fld>
            <a:endParaRPr lang="en-US"/>
          </a:p>
        </p:txBody>
      </p:sp>
    </p:spTree>
    <p:extLst>
      <p:ext uri="{BB962C8B-B14F-4D97-AF65-F5344CB8AC3E}">
        <p14:creationId xmlns:p14="http://schemas.microsoft.com/office/powerpoint/2010/main" val="931918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Repeated data: Admin being the name of </a:t>
            </a:r>
            <a:r>
              <a:rPr lang="en-GB" dirty="0" err="1"/>
              <a:t>dept</a:t>
            </a:r>
            <a:r>
              <a:rPr lang="en-GB" dirty="0"/>
              <a:t> 5</a:t>
            </a:r>
          </a:p>
          <a:p>
            <a:r>
              <a:rPr lang="en-GB" dirty="0"/>
              <a:t>Contains data about multiple entities</a:t>
            </a:r>
          </a:p>
          <a:p>
            <a:endParaRPr lang="en-GB" dirty="0"/>
          </a:p>
          <a:p>
            <a:r>
              <a:rPr lang="en-GB" dirty="0"/>
              <a:t>Problems for inserting, updating, deleting data</a:t>
            </a:r>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5</a:t>
            </a:fld>
            <a:endParaRPr lang="en-US"/>
          </a:p>
        </p:txBody>
      </p:sp>
    </p:spTree>
    <p:extLst>
      <p:ext uri="{BB962C8B-B14F-4D97-AF65-F5344CB8AC3E}">
        <p14:creationId xmlns:p14="http://schemas.microsoft.com/office/powerpoint/2010/main" val="31035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No, we have repeating groups</a:t>
            </a:r>
          </a:p>
          <a:p>
            <a:endParaRPr lang="en-GB" dirty="0"/>
          </a:p>
          <a:p>
            <a:r>
              <a:rPr lang="en-GB" dirty="0"/>
              <a:t>For this assume each ITEM has only 1 colour (e.g. not a 2 coloured shirt)</a:t>
            </a:r>
          </a:p>
          <a:p>
            <a:r>
              <a:rPr lang="en-GB" dirty="0"/>
              <a:t>So what is meant by T-Shirt colour 1 red, colour 2 blue is we have a T-shirt in RED and a T-Shirt in Blue.</a:t>
            </a:r>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13</a:t>
            </a:fld>
            <a:endParaRPr lang="en-US"/>
          </a:p>
        </p:txBody>
      </p:sp>
    </p:spTree>
    <p:extLst>
      <p:ext uri="{BB962C8B-B14F-4D97-AF65-F5344CB8AC3E}">
        <p14:creationId xmlns:p14="http://schemas.microsoft.com/office/powerpoint/2010/main" val="77040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Duplicate rows for each different value of </a:t>
            </a:r>
            <a:r>
              <a:rPr lang="en-US" dirty="0" err="1"/>
              <a:t>colour</a:t>
            </a:r>
            <a:endParaRPr lang="en-US" dirty="0"/>
          </a:p>
          <a:p>
            <a:r>
              <a:rPr lang="en-US" dirty="0"/>
              <a:t>Remove identical rows where (item, </a:t>
            </a:r>
            <a:r>
              <a:rPr lang="en-US" dirty="0" err="1"/>
              <a:t>colour</a:t>
            </a:r>
            <a:r>
              <a:rPr lang="en-US" dirty="0"/>
              <a:t>) is the candidate key</a:t>
            </a:r>
          </a:p>
        </p:txBody>
      </p:sp>
      <p:sp>
        <p:nvSpPr>
          <p:cNvPr id="4" name="Slide Number Placeholder 3"/>
          <p:cNvSpPr>
            <a:spLocks noGrp="1"/>
          </p:cNvSpPr>
          <p:nvPr>
            <p:ph type="sldNum" sz="quarter" idx="10"/>
          </p:nvPr>
        </p:nvSpPr>
        <p:spPr/>
        <p:txBody>
          <a:bodyPr/>
          <a:lstStyle/>
          <a:p>
            <a:fld id="{F87ECF7B-90FB-0F48-B37E-470751787454}" type="slidenum">
              <a:rPr lang="en-US" smtClean="0"/>
              <a:t>14</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Database Normalisation</a:t>
            </a:r>
          </a:p>
        </p:txBody>
      </p:sp>
    </p:spTree>
    <p:extLst>
      <p:ext uri="{BB962C8B-B14F-4D97-AF65-F5344CB8AC3E}">
        <p14:creationId xmlns:p14="http://schemas.microsoft.com/office/powerpoint/2010/main" val="15769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Attributes cannot be repeated in a table – can’t have 2 columns called ‘name’. – would have to be something like </a:t>
            </a:r>
            <a:r>
              <a:rPr lang="en-GB" dirty="0" err="1"/>
              <a:t>firstName</a:t>
            </a:r>
            <a:r>
              <a:rPr lang="en-GB" dirty="0"/>
              <a:t> and </a:t>
            </a:r>
            <a:r>
              <a:rPr lang="en-GB" dirty="0" err="1"/>
              <a:t>lastName</a:t>
            </a:r>
            <a:r>
              <a:rPr lang="en-GB" dirty="0"/>
              <a:t> </a:t>
            </a:r>
          </a:p>
          <a:p>
            <a:endParaRPr lang="en-GB" dirty="0"/>
          </a:p>
          <a:p>
            <a:r>
              <a:rPr lang="en-GB" dirty="0"/>
              <a:t>Shouldn’t be duplicating identical rows – OK to duplicate FK but there would something different in the other attributes otherwise no point in storing an exact duplicate of the entire record. </a:t>
            </a:r>
          </a:p>
          <a:p>
            <a:endParaRPr lang="en-GB" dirty="0"/>
          </a:p>
          <a:p>
            <a:r>
              <a:rPr lang="en-GB" dirty="0"/>
              <a:t>No requirement to split names, depends on your</a:t>
            </a:r>
            <a:r>
              <a:rPr lang="en-GB" baseline="0" dirty="0"/>
              <a:t> data requirements, i.e. queries that will be posed</a:t>
            </a:r>
            <a:endParaRPr lang="en-GB" dirty="0"/>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15</a:t>
            </a:fld>
            <a:endParaRPr lang="en-US"/>
          </a:p>
        </p:txBody>
      </p:sp>
    </p:spTree>
    <p:extLst>
      <p:ext uri="{BB962C8B-B14F-4D97-AF65-F5344CB8AC3E}">
        <p14:creationId xmlns:p14="http://schemas.microsoft.com/office/powerpoint/2010/main" val="177661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supplier</a:t>
            </a:r>
            <a:r>
              <a:rPr lang="en-GB" baseline="0" dirty="0"/>
              <a:t> --&gt; city</a:t>
            </a:r>
          </a:p>
          <a:p>
            <a:r>
              <a:rPr lang="en-GB" baseline="0" dirty="0"/>
              <a:t>supplier, part --&gt; quantity</a:t>
            </a:r>
            <a:endParaRPr lang="en-GB" dirty="0"/>
          </a:p>
        </p:txBody>
      </p:sp>
      <p:sp>
        <p:nvSpPr>
          <p:cNvPr id="4" name="Header Placeholder 3"/>
          <p:cNvSpPr>
            <a:spLocks noGrp="1"/>
          </p:cNvSpPr>
          <p:nvPr>
            <p:ph type="hdr" sz="quarter" idx="10"/>
          </p:nvPr>
        </p:nvSpPr>
        <p:spPr/>
        <p:txBody>
          <a:bodyPr/>
          <a:lstStyle/>
          <a:p>
            <a:r>
              <a:rPr lang="en-US"/>
              <a:t>F28DM: Database Normalisation</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19</a:t>
            </a:fld>
            <a:endParaRPr lang="en-US"/>
          </a:p>
        </p:txBody>
      </p:sp>
    </p:spTree>
    <p:extLst>
      <p:ext uri="{BB962C8B-B14F-4D97-AF65-F5344CB8AC3E}">
        <p14:creationId xmlns:p14="http://schemas.microsoft.com/office/powerpoint/2010/main" val="41349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ECF7B-90FB-0F48-B37E-470751787454}" type="slidenum">
              <a:rPr lang="en-US" smtClean="0"/>
              <a:t>20</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Database Normalisation</a:t>
            </a:r>
          </a:p>
        </p:txBody>
      </p:sp>
    </p:spTree>
    <p:extLst>
      <p:ext uri="{BB962C8B-B14F-4D97-AF65-F5344CB8AC3E}">
        <p14:creationId xmlns:p14="http://schemas.microsoft.com/office/powerpoint/2010/main" val="2440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Nothing</a:t>
            </a:r>
            <a:r>
              <a:rPr lang="en-US" baseline="0" dirty="0"/>
              <a:t> is functionally determined by </a:t>
            </a:r>
            <a:r>
              <a:rPr lang="en-US" baseline="0" dirty="0" err="1"/>
              <a:t>colour</a:t>
            </a:r>
            <a:r>
              <a:rPr lang="en-US" baseline="0"/>
              <a:t> </a:t>
            </a:r>
            <a:r>
              <a:rPr lang="en-US" baseline="0">
                <a:sym typeface="Wingdings"/>
              </a:rPr>
              <a:t> not in 2NF</a:t>
            </a:r>
            <a:endParaRPr lang="en-US"/>
          </a:p>
        </p:txBody>
      </p:sp>
      <p:sp>
        <p:nvSpPr>
          <p:cNvPr id="4" name="Slide Number Placeholder 3"/>
          <p:cNvSpPr>
            <a:spLocks noGrp="1"/>
          </p:cNvSpPr>
          <p:nvPr>
            <p:ph type="sldNum" sz="quarter" idx="10"/>
          </p:nvPr>
        </p:nvSpPr>
        <p:spPr/>
        <p:txBody>
          <a:bodyPr/>
          <a:lstStyle/>
          <a:p>
            <a:fld id="{F87ECF7B-90FB-0F48-B37E-470751787454}" type="slidenum">
              <a:rPr lang="en-US" smtClean="0"/>
              <a:t>21</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A.J.G. Gray</a:t>
            </a:r>
          </a:p>
        </p:txBody>
      </p:sp>
      <p:sp>
        <p:nvSpPr>
          <p:cNvPr id="7" name="Header Placeholder 6"/>
          <p:cNvSpPr>
            <a:spLocks noGrp="1"/>
          </p:cNvSpPr>
          <p:nvPr>
            <p:ph type="hdr" sz="quarter" idx="13"/>
          </p:nvPr>
        </p:nvSpPr>
        <p:spPr/>
        <p:txBody>
          <a:bodyPr/>
          <a:lstStyle/>
          <a:p>
            <a:r>
              <a:rPr lang="en-US"/>
              <a:t>F28DM: Database Normalisation</a:t>
            </a:r>
          </a:p>
        </p:txBody>
      </p:sp>
    </p:spTree>
    <p:extLst>
      <p:ext uri="{BB962C8B-B14F-4D97-AF65-F5344CB8AC3E}">
        <p14:creationId xmlns:p14="http://schemas.microsoft.com/office/powerpoint/2010/main" val="120749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11887200" cy="877824"/>
          </a:xfrm>
        </p:spPr>
        <p:txBody>
          <a:bodyPr/>
          <a:lstStyle/>
          <a:p>
            <a:r>
              <a:rPr lang="en-GB"/>
              <a:t>Click to edit Master title style</a:t>
            </a:r>
            <a:endParaRPr/>
          </a:p>
        </p:txBody>
      </p:sp>
      <p:sp>
        <p:nvSpPr>
          <p:cNvPr id="3" name="Subtitle 2"/>
          <p:cNvSpPr>
            <a:spLocks noGrp="1"/>
          </p:cNvSpPr>
          <p:nvPr>
            <p:ph type="subTitle" idx="1"/>
          </p:nvPr>
        </p:nvSpPr>
        <p:spPr>
          <a:xfrm>
            <a:off x="1219200" y="3034554"/>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40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Picture Placeholder 2"/>
          <p:cNvSpPr>
            <a:spLocks noGrp="1"/>
          </p:cNvSpPr>
          <p:nvPr>
            <p:ph type="pic" idx="1"/>
          </p:nvPr>
        </p:nvSpPr>
        <p:spPr>
          <a:xfrm>
            <a:off x="7317317"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6197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19513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3522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GB"/>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213452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07277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GB"/>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8295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27051" y="260351"/>
            <a:ext cx="10399183" cy="720725"/>
          </a:xfrm>
        </p:spPr>
        <p:txBody>
          <a:bodyPr/>
          <a:lstStyle/>
          <a:p>
            <a:r>
              <a:rPr lang="en-US"/>
              <a:t>Click to edit Master title style</a:t>
            </a:r>
            <a:endParaRPr lang="en-GB"/>
          </a:p>
        </p:txBody>
      </p:sp>
      <p:sp>
        <p:nvSpPr>
          <p:cNvPr id="3" name="Table Placeholder 2"/>
          <p:cNvSpPr>
            <a:spLocks noGrp="1"/>
          </p:cNvSpPr>
          <p:nvPr>
            <p:ph type="tbl" idx="1"/>
          </p:nvPr>
        </p:nvSpPr>
        <p:spPr>
          <a:xfrm>
            <a:off x="431801" y="1052514"/>
            <a:ext cx="11137900" cy="5400675"/>
          </a:xfrm>
        </p:spPr>
        <p:txBody>
          <a:bodyPr/>
          <a:lstStyle/>
          <a:p>
            <a:pPr lvl="0"/>
            <a:endParaRPr lang="en-GB" noProof="0"/>
          </a:p>
        </p:txBody>
      </p:sp>
      <p:sp>
        <p:nvSpPr>
          <p:cNvPr id="4" name="Rectangle 7"/>
          <p:cNvSpPr>
            <a:spLocks noGrp="1" noChangeArrowheads="1"/>
          </p:cNvSpPr>
          <p:nvPr>
            <p:ph type="dt" sz="half" idx="10"/>
          </p:nvPr>
        </p:nvSpPr>
        <p:spPr>
          <a:ln/>
        </p:spPr>
        <p:txBody>
          <a:bodyPr/>
          <a:lstStyle>
            <a:lvl1pPr>
              <a:defRPr/>
            </a:lvl1pPr>
          </a:lstStyle>
          <a:p>
            <a:pPr>
              <a:defRPr/>
            </a:pPr>
            <a:endParaRPr lang="en-GB" dirty="0"/>
          </a:p>
        </p:txBody>
      </p:sp>
      <p:sp>
        <p:nvSpPr>
          <p:cNvPr id="5" name="Rectangle 8"/>
          <p:cNvSpPr>
            <a:spLocks noGrp="1" noChangeArrowheads="1"/>
          </p:cNvSpPr>
          <p:nvPr>
            <p:ph type="ftr" sz="quarter" idx="11"/>
          </p:nvPr>
        </p:nvSpPr>
        <p:spPr>
          <a:ln/>
        </p:spPr>
        <p:txBody>
          <a:bodyPr/>
          <a:lstStyle>
            <a:lvl1pPr>
              <a:defRPr/>
            </a:lvl1pPr>
          </a:lstStyle>
          <a:p>
            <a:pPr>
              <a:defRPr/>
            </a:pPr>
            <a:r>
              <a:rPr lang="en-GB" dirty="0"/>
              <a:t>F28DM Normalisation </a:t>
            </a:r>
          </a:p>
        </p:txBody>
      </p:sp>
      <p:sp>
        <p:nvSpPr>
          <p:cNvPr id="6" name="Rectangle 9"/>
          <p:cNvSpPr>
            <a:spLocks noGrp="1" noChangeArrowheads="1"/>
          </p:cNvSpPr>
          <p:nvPr>
            <p:ph type="sldNum" sz="quarter" idx="12"/>
          </p:nvPr>
        </p:nvSpPr>
        <p:spPr>
          <a:ln/>
        </p:spPr>
        <p:txBody>
          <a:bodyPr/>
          <a:lstStyle>
            <a:lvl1pPr>
              <a:defRPr/>
            </a:lvl1pPr>
          </a:lstStyle>
          <a:p>
            <a:fld id="{EB1DC101-A92A-5345-9B2D-0166F597CF52}" type="slidenum">
              <a:rPr lang="en-GB" altLang="en-US"/>
              <a:pPr/>
              <a:t>‹#›</a:t>
            </a:fld>
            <a:endParaRPr lang="en-GB" altLang="en-US"/>
          </a:p>
        </p:txBody>
      </p:sp>
    </p:spTree>
    <p:extLst>
      <p:ext uri="{BB962C8B-B14F-4D97-AF65-F5344CB8AC3E}">
        <p14:creationId xmlns:p14="http://schemas.microsoft.com/office/powerpoint/2010/main" val="537870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07094"/>
            <a:ext cx="11887200" cy="1179210"/>
          </a:xfrm>
        </p:spPr>
        <p:txBody>
          <a:bodyPr/>
          <a:lstStyle/>
          <a:p>
            <a:r>
              <a:rPr lang="en-US"/>
              <a:t>Click to edit Master title style</a:t>
            </a:r>
            <a:endParaRPr dirty="0"/>
          </a:p>
        </p:txBody>
      </p:sp>
      <p:sp>
        <p:nvSpPr>
          <p:cNvPr id="3" name="Subtitle 2"/>
          <p:cNvSpPr>
            <a:spLocks noGrp="1"/>
          </p:cNvSpPr>
          <p:nvPr>
            <p:ph type="subTitle" idx="1"/>
          </p:nvPr>
        </p:nvSpPr>
        <p:spPr>
          <a:xfrm>
            <a:off x="1219200" y="3034558"/>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32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normAutofit/>
          </a:bodyPr>
          <a:lstStyle>
            <a:lvl1pPr marL="0" indent="0" algn="l" defTabSz="914400" rtl="0" eaLnBrk="1" latinLnBrk="0" hangingPunct="1">
              <a:spcBef>
                <a:spcPts val="300"/>
              </a:spcBef>
              <a:buNone/>
              <a:defRPr sz="2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1pPr>
              <a:spcBef>
                <a:spcPts val="1400"/>
              </a:spcBef>
              <a:defRPr/>
            </a:lvl1pPr>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614683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dirty="0"/>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24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p:nvPr>
        </p:nvSpPr>
        <p:spPr>
          <a:xfrm>
            <a:off x="546148"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5016"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54116"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2196"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35832"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3912"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4"/>
            <a:ext cx="3860800" cy="365125"/>
          </a:xfrm>
        </p:spPr>
        <p:txBody>
          <a:bodyPr/>
          <a:lstStyle/>
          <a:p>
            <a:r>
              <a:rPr lang="en-GB" dirty="0">
                <a:solidFill>
                  <a:prstClr val="black">
                    <a:lumMod val="65000"/>
                    <a:lumOff val="35000"/>
                  </a:prstClr>
                </a:solidFill>
              </a:rPr>
              <a:t>F28DM Normalisation </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863379" y="2590805"/>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7317319"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US"/>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GB"/>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476882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39663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546148"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6245014"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03987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554116"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32196"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6335830"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3910"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0"/>
            <a:ext cx="3860800" cy="365125"/>
          </a:xfrm>
        </p:spPr>
        <p:txBody>
          <a:bodyPr/>
          <a:lstStyle/>
          <a:p>
            <a:r>
              <a:rPr lang="en-GB" dirty="0">
                <a:solidFill>
                  <a:prstClr val="black">
                    <a:lumMod val="65000"/>
                    <a:lumOff val="35000"/>
                  </a:prstClr>
                </a:solidFill>
              </a:rPr>
              <a:t>F28DM Normalisation </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cxnSp>
        <p:nvCxnSpPr>
          <p:cNvPr id="11" name="Straight Connector 10"/>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3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917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50304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Content Placeholder 2"/>
          <p:cNvSpPr>
            <a:spLocks noGrp="1"/>
          </p:cNvSpPr>
          <p:nvPr>
            <p:ph idx="1"/>
          </p:nvPr>
        </p:nvSpPr>
        <p:spPr>
          <a:xfrm>
            <a:off x="6863379" y="2590801"/>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87501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66656"/>
            <a:ext cx="11885084" cy="914400"/>
          </a:xfrm>
          <a:prstGeom prst="rect">
            <a:avLst/>
          </a:prstGeom>
          <a:solidFill>
            <a:schemeClr val="tx2"/>
          </a:solidFill>
        </p:spPr>
        <p:txBody>
          <a:bodyPr vert="horz" lIns="1188720" tIns="45720" rIns="274320" bIns="45720" rtlCol="0" anchor="ctr">
            <a:normAutofit/>
          </a:bodyPr>
          <a:lstStyle/>
          <a:p>
            <a:r>
              <a:rPr lang="en-GB"/>
              <a:t>Click to edit Master title style</a:t>
            </a:r>
            <a:endParaRPr/>
          </a:p>
        </p:txBody>
      </p:sp>
      <p:sp>
        <p:nvSpPr>
          <p:cNvPr id="3" name="Text Placeholder 2"/>
          <p:cNvSpPr>
            <a:spLocks noGrp="1"/>
          </p:cNvSpPr>
          <p:nvPr>
            <p:ph type="body" idx="1"/>
          </p:nvPr>
        </p:nvSpPr>
        <p:spPr>
          <a:xfrm>
            <a:off x="499296" y="1823374"/>
            <a:ext cx="11133905" cy="474570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2"/>
          </p:nvPr>
        </p:nvSpPr>
        <p:spPr>
          <a:xfrm>
            <a:off x="8773459" y="188260"/>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0"/>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4"/>
          </p:nvPr>
        </p:nvSpPr>
        <p:spPr>
          <a:xfrm>
            <a:off x="11719859" y="6569076"/>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1"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
        <p:nvSpPr>
          <p:cNvPr id="8" name="Rectangle 7"/>
          <p:cNvSpPr/>
          <p:nvPr/>
        </p:nvSpPr>
        <p:spPr>
          <a:xfrm>
            <a:off x="1219201"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Tree>
    <p:extLst>
      <p:ext uri="{BB962C8B-B14F-4D97-AF65-F5344CB8AC3E}">
        <p14:creationId xmlns:p14="http://schemas.microsoft.com/office/powerpoint/2010/main" val="52924439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hf hdr="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618504"/>
            <a:ext cx="11885084" cy="1156028"/>
          </a:xfrm>
          <a:prstGeom prst="rect">
            <a:avLst/>
          </a:prstGeom>
          <a:solidFill>
            <a:schemeClr val="tx2"/>
          </a:solidFill>
        </p:spPr>
        <p:txBody>
          <a:bodyPr vert="horz" lIns="1188720" tIns="45720" rIns="274320" bIns="45720" rtlCol="0" anchor="ctr">
            <a:noAutofit/>
          </a:bodyPr>
          <a:lstStyle/>
          <a:p>
            <a:r>
              <a:rPr lang="en-US"/>
              <a:t>Click to edit Master title style</a:t>
            </a:r>
            <a:endParaRPr dirty="0"/>
          </a:p>
        </p:txBody>
      </p:sp>
      <p:sp>
        <p:nvSpPr>
          <p:cNvPr id="3" name="Text Placeholder 2"/>
          <p:cNvSpPr>
            <a:spLocks noGrp="1"/>
          </p:cNvSpPr>
          <p:nvPr>
            <p:ph type="body" idx="1"/>
          </p:nvPr>
        </p:nvSpPr>
        <p:spPr>
          <a:xfrm>
            <a:off x="499298" y="1823378"/>
            <a:ext cx="11133905" cy="474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773459" y="188264"/>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4"/>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4"/>
          </p:nvPr>
        </p:nvSpPr>
        <p:spPr>
          <a:xfrm>
            <a:off x="11719859" y="6569080"/>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3"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1219203"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36852739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hdr="0"/>
  <p:txStyles>
    <p:titleStyle>
      <a:lvl1pPr marL="0" indent="0" algn="l"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slideshare.net/jagaarj/database-design-normalization"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hyperlink" Target="http://www.slideshare.net/DamianGordon1/database-normalisatio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Normalisation</a:t>
            </a:r>
          </a:p>
        </p:txBody>
      </p:sp>
      <p:sp>
        <p:nvSpPr>
          <p:cNvPr id="3" name="Subtitle 2"/>
          <p:cNvSpPr>
            <a:spLocks noGrp="1"/>
          </p:cNvSpPr>
          <p:nvPr>
            <p:ph type="subTitle" idx="1"/>
          </p:nvPr>
        </p:nvSpPr>
        <p:spPr/>
        <p:txBody>
          <a:bodyPr>
            <a:normAutofit/>
          </a:bodyPr>
          <a:lstStyle/>
          <a:p>
            <a:r>
              <a:rPr lang="en-GB" dirty="0"/>
              <a:t>F28DM Database Management Systems</a:t>
            </a:r>
            <a:br>
              <a:rPr lang="en-GB" dirty="0"/>
            </a:br>
            <a:endParaRPr lang="en-GB" dirty="0"/>
          </a:p>
          <a:p>
            <a:pPr>
              <a:spcBef>
                <a:spcPts val="800"/>
              </a:spcBef>
            </a:pPr>
            <a:r>
              <a:rPr lang="en-GB" sz="2800" dirty="0"/>
              <a:t>Phil Bartie</a:t>
            </a:r>
          </a:p>
          <a:p>
            <a:pPr>
              <a:spcBef>
                <a:spcPts val="800"/>
              </a:spcBef>
            </a:pPr>
            <a:endParaRPr lang="en-GB" sz="2200" dirty="0"/>
          </a:p>
          <a:p>
            <a:pPr>
              <a:spcBef>
                <a:spcPts val="800"/>
              </a:spcBef>
            </a:pPr>
            <a:r>
              <a:rPr lang="en-GB" sz="1600" dirty="0"/>
              <a:t>Based on material from </a:t>
            </a:r>
          </a:p>
          <a:p>
            <a:pPr marL="342900" indent="-342900">
              <a:spcBef>
                <a:spcPts val="800"/>
              </a:spcBef>
              <a:buFont typeface="Arial" charset="0"/>
              <a:buChar char="•"/>
            </a:pPr>
            <a:r>
              <a:rPr lang="en-GB" sz="1600" dirty="0"/>
              <a:t>Alasdair </a:t>
            </a:r>
            <a:r>
              <a:rPr lang="en-GB" sz="1600" dirty="0" err="1"/>
              <a:t>Gray</a:t>
            </a:r>
            <a:r>
              <a:rPr lang="en-GB" sz="1600" dirty="0"/>
              <a:t> ; Monica Farrow</a:t>
            </a:r>
          </a:p>
          <a:p>
            <a:pPr marL="342900" indent="-342900">
              <a:spcBef>
                <a:spcPts val="800"/>
              </a:spcBef>
              <a:buFont typeface="Arial" charset="0"/>
              <a:buChar char="•"/>
            </a:pPr>
            <a:r>
              <a:rPr lang="en-GB" sz="1600" dirty="0">
                <a:hlinkClick r:id="rId3"/>
              </a:rPr>
              <a:t>http://www.slideshare.net/jagaarj/database-design-normalization</a:t>
            </a:r>
            <a:endParaRPr lang="en-GB" sz="1600" dirty="0"/>
          </a:p>
          <a:p>
            <a:pPr marL="342900" indent="-342900">
              <a:spcBef>
                <a:spcPts val="800"/>
              </a:spcBef>
              <a:buFont typeface="Arial" charset="0"/>
              <a:buChar char="•"/>
            </a:pPr>
            <a:r>
              <a:rPr lang="en-GB" sz="1600" dirty="0">
                <a:hlinkClick r:id="rId4"/>
              </a:rPr>
              <a:t>http://www.slideshare.net/DamianGordon1/database-normalisation</a:t>
            </a:r>
            <a:r>
              <a:rPr lang="en-GB" sz="1600" dirty="0"/>
              <a:t> </a:t>
            </a:r>
          </a:p>
        </p:txBody>
      </p:sp>
    </p:spTree>
    <p:extLst>
      <p:ext uri="{BB962C8B-B14F-4D97-AF65-F5344CB8AC3E}">
        <p14:creationId xmlns:p14="http://schemas.microsoft.com/office/powerpoint/2010/main" val="55546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249766" y="1758253"/>
            <a:ext cx="5047385" cy="3768733"/>
            <a:chOff x="3871002" y="2875497"/>
            <a:chExt cx="5047385" cy="3768733"/>
          </a:xfrm>
        </p:grpSpPr>
        <p:pic>
          <p:nvPicPr>
            <p:cNvPr id="7" name="Picture 6"/>
            <p:cNvPicPr>
              <a:picLocks noChangeAspect="1"/>
            </p:cNvPicPr>
            <p:nvPr/>
          </p:nvPicPr>
          <p:blipFill>
            <a:blip r:embed="rId2"/>
            <a:stretch>
              <a:fillRect/>
            </a:stretch>
          </p:blipFill>
          <p:spPr>
            <a:xfrm>
              <a:off x="3871002" y="2875497"/>
              <a:ext cx="5047385" cy="3543265"/>
            </a:xfrm>
            <a:prstGeom prst="rect">
              <a:avLst/>
            </a:prstGeom>
          </p:spPr>
        </p:pic>
        <p:sp>
          <p:nvSpPr>
            <p:cNvPr id="8" name="TextBox 7"/>
            <p:cNvSpPr txBox="1"/>
            <p:nvPr/>
          </p:nvSpPr>
          <p:spPr>
            <a:xfrm>
              <a:off x="4396230" y="6367231"/>
              <a:ext cx="4517583" cy="276999"/>
            </a:xfrm>
            <a:prstGeom prst="rect">
              <a:avLst/>
            </a:prstGeom>
            <a:noFill/>
          </p:spPr>
          <p:txBody>
            <a:bodyPr wrap="none" rtlCol="0">
              <a:spAutoFit/>
            </a:bodyPr>
            <a:lstStyle/>
            <a:p>
              <a:pPr algn="r"/>
              <a:r>
                <a:rPr lang="en-GB" sz="1200" dirty="0"/>
                <a:t>http://</a:t>
              </a:r>
              <a:r>
                <a:rPr lang="en-GB" sz="1200" dirty="0" err="1"/>
                <a:t>gerardnico.com</a:t>
              </a:r>
              <a:r>
                <a:rPr lang="en-GB" sz="1200" dirty="0"/>
                <a:t>/wiki/</a:t>
              </a:r>
              <a:r>
                <a:rPr lang="en-GB" sz="1200" dirty="0" err="1"/>
                <a:t>data_modeling</a:t>
              </a:r>
              <a:r>
                <a:rPr lang="en-GB" sz="1200" dirty="0"/>
                <a:t>/normalization</a:t>
              </a:r>
            </a:p>
          </p:txBody>
        </p:sp>
      </p:grpSp>
      <p:sp>
        <p:nvSpPr>
          <p:cNvPr id="2" name="Title 1"/>
          <p:cNvSpPr>
            <a:spLocks noGrp="1"/>
          </p:cNvSpPr>
          <p:nvPr>
            <p:ph type="title"/>
          </p:nvPr>
        </p:nvSpPr>
        <p:spPr/>
        <p:txBody>
          <a:bodyPr/>
          <a:lstStyle/>
          <a:p>
            <a:r>
              <a:rPr lang="en-US" dirty="0" err="1"/>
              <a:t>Normalisation</a:t>
            </a:r>
            <a:endParaRPr lang="en-US" dirty="0"/>
          </a:p>
        </p:txBody>
      </p:sp>
      <p:sp>
        <p:nvSpPr>
          <p:cNvPr id="3" name="Content Placeholder 2"/>
          <p:cNvSpPr>
            <a:spLocks noGrp="1"/>
          </p:cNvSpPr>
          <p:nvPr>
            <p:ph sz="half" idx="1"/>
          </p:nvPr>
        </p:nvSpPr>
        <p:spPr>
          <a:xfrm>
            <a:off x="546148" y="1758253"/>
            <a:ext cx="5549852" cy="4810822"/>
          </a:xfrm>
        </p:spPr>
        <p:txBody>
          <a:bodyPr anchor="t">
            <a:normAutofit/>
          </a:bodyPr>
          <a:lstStyle/>
          <a:p>
            <a:r>
              <a:rPr lang="en-US" sz="2800" dirty="0"/>
              <a:t>Database design process</a:t>
            </a:r>
          </a:p>
          <a:p>
            <a:pPr lvl="1"/>
            <a:r>
              <a:rPr lang="en-US" sz="2400" dirty="0"/>
              <a:t>Alternative to ER modelling</a:t>
            </a:r>
          </a:p>
          <a:p>
            <a:pPr lvl="1"/>
            <a:r>
              <a:rPr lang="en-US" sz="2400" dirty="0"/>
              <a:t>Produces schema with desirable properties</a:t>
            </a:r>
          </a:p>
          <a:p>
            <a:pPr>
              <a:spcBef>
                <a:spcPts val="1400"/>
              </a:spcBef>
            </a:pPr>
            <a:endParaRPr lang="en-US" sz="2800" dirty="0"/>
          </a:p>
          <a:p>
            <a:pPr>
              <a:spcBef>
                <a:spcPts val="1400"/>
              </a:spcBef>
            </a:pPr>
            <a:r>
              <a:rPr lang="en-US" sz="2800" dirty="0"/>
              <a:t>Set of rules for grouping data</a:t>
            </a:r>
          </a:p>
          <a:p>
            <a:pPr lvl="1"/>
            <a:r>
              <a:rPr lang="en-US" sz="2400" dirty="0"/>
              <a:t>Useful for checking ER designs</a:t>
            </a:r>
          </a:p>
          <a:p>
            <a:pPr>
              <a:spcBef>
                <a:spcPts val="1400"/>
              </a:spcBef>
            </a:pPr>
            <a:endParaRPr lang="en-US" sz="2800" dirty="0"/>
          </a:p>
          <a:p>
            <a:pPr>
              <a:spcBef>
                <a:spcPts val="1400"/>
              </a:spcBef>
            </a:pPr>
            <a:r>
              <a:rPr lang="en-US" sz="2800" dirty="0"/>
              <a:t>3NF generally sufficient </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10</a:t>
            </a:fld>
            <a:endParaRPr lang="en-GB">
              <a:solidFill>
                <a:prstClr val="black">
                  <a:lumMod val="65000"/>
                  <a:lumOff val="35000"/>
                </a:prstClr>
              </a:solidFill>
            </a:endParaRPr>
          </a:p>
        </p:txBody>
      </p:sp>
    </p:spTree>
    <p:extLst>
      <p:ext uri="{BB962C8B-B14F-4D97-AF65-F5344CB8AC3E}">
        <p14:creationId xmlns:p14="http://schemas.microsoft.com/office/powerpoint/2010/main" val="57550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UNF: Unnormalized Form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relation with one or more repeated groups, or where there are multiple values for a single attribute (e.g. multiple phone numbers)</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pPr/>
              <a:t>11</a:t>
            </a:fld>
            <a:endParaRPr lang="en-GB"/>
          </a:p>
        </p:txBody>
      </p:sp>
      <p:graphicFrame>
        <p:nvGraphicFramePr>
          <p:cNvPr id="7" name="Content Placeholder 6"/>
          <p:cNvGraphicFramePr>
            <a:graphicFrameLocks/>
          </p:cNvGraphicFramePr>
          <p:nvPr>
            <p:extLst>
              <p:ext uri="{D42A27DB-BD31-4B8C-83A1-F6EECF244321}">
                <p14:modId xmlns:p14="http://schemas.microsoft.com/office/powerpoint/2010/main" val="2076350518"/>
              </p:ext>
            </p:extLst>
          </p:nvPr>
        </p:nvGraphicFramePr>
        <p:xfrm>
          <a:off x="3150929" y="3656175"/>
          <a:ext cx="5890142" cy="198120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gridCol w="1712286">
                  <a:extLst>
                    <a:ext uri="{9D8B030D-6E8A-4147-A177-3AD203B41FA5}">
                      <a16:colId xmlns:a16="http://schemas.microsoft.com/office/drawing/2014/main" val="20002"/>
                    </a:ext>
                  </a:extLst>
                </a:gridCol>
                <a:gridCol w="1110915">
                  <a:extLst>
                    <a:ext uri="{9D8B030D-6E8A-4147-A177-3AD203B41FA5}">
                      <a16:colId xmlns:a16="http://schemas.microsoft.com/office/drawing/2014/main" val="20003"/>
                    </a:ext>
                  </a:extLst>
                </a:gridCol>
              </a:tblGrid>
              <a:tr h="370840">
                <a:tc>
                  <a:txBody>
                    <a:bodyPr/>
                    <a:lstStyle/>
                    <a:p>
                      <a:r>
                        <a:rPr lang="en-US" sz="2000" u="none"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colours</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 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Frame 7"/>
          <p:cNvSpPr/>
          <p:nvPr/>
        </p:nvSpPr>
        <p:spPr>
          <a:xfrm>
            <a:off x="4442297" y="3660390"/>
            <a:ext cx="1809345" cy="1996440"/>
          </a:xfrm>
          <a:prstGeom prst="frame">
            <a:avLst>
              <a:gd name="adj1" fmla="val 158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3044443" y="4049071"/>
            <a:ext cx="6144953" cy="411700"/>
          </a:xfrm>
          <a:prstGeom prst="frame">
            <a:avLst>
              <a:gd name="adj1" fmla="val 3122"/>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3044443" y="4843223"/>
            <a:ext cx="6144952" cy="409714"/>
          </a:xfrm>
          <a:prstGeom prst="frame">
            <a:avLst>
              <a:gd name="adj1" fmla="val 3122"/>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881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a:t>
            </a:r>
          </a:p>
        </p:txBody>
      </p:sp>
      <p:sp>
        <p:nvSpPr>
          <p:cNvPr id="3" name="Content Placeholder 2"/>
          <p:cNvSpPr>
            <a:spLocks noGrp="1"/>
          </p:cNvSpPr>
          <p:nvPr>
            <p:ph idx="1"/>
          </p:nvPr>
        </p:nvSpPr>
        <p:spPr/>
        <p:txBody>
          <a:bodyPr>
            <a:normAutofit/>
          </a:bodyPr>
          <a:lstStyle/>
          <a:p>
            <a:pPr marL="0" indent="0">
              <a:buNone/>
            </a:pPr>
            <a:r>
              <a:rPr lang="en-US" sz="2400" dirty="0"/>
              <a:t>A relation is in </a:t>
            </a:r>
            <a:r>
              <a:rPr lang="en-US" sz="2400" b="1" dirty="0"/>
              <a:t>1NF </a:t>
            </a:r>
            <a:r>
              <a:rPr lang="en-US" sz="2400" dirty="0"/>
              <a:t>if it satisfies the following conditions</a:t>
            </a:r>
          </a:p>
          <a:p>
            <a:r>
              <a:rPr lang="en-US" sz="2400" dirty="0"/>
              <a:t>Contains </a:t>
            </a:r>
            <a:r>
              <a:rPr lang="en-US" sz="2400" b="1" dirty="0"/>
              <a:t>only atomic values </a:t>
            </a:r>
            <a:br>
              <a:rPr lang="en-US" sz="2400" dirty="0"/>
            </a:br>
            <a:r>
              <a:rPr lang="en-US" sz="2400" dirty="0"/>
              <a:t>Each cell contains one and only one value</a:t>
            </a:r>
          </a:p>
          <a:p>
            <a:r>
              <a:rPr lang="en-US" sz="2400" dirty="0"/>
              <a:t>There are </a:t>
            </a:r>
            <a:r>
              <a:rPr lang="en-US" sz="2400" b="1" dirty="0"/>
              <a:t>no repeating groups</a:t>
            </a:r>
            <a:br>
              <a:rPr lang="en-US" sz="2400" b="1" dirty="0"/>
            </a:br>
            <a:r>
              <a:rPr lang="en-US" sz="2400" dirty="0"/>
              <a:t>Attributes and rows cannot be repeated</a:t>
            </a:r>
            <a:endParaRPr lang="en-US" sz="2400" b="1" dirty="0"/>
          </a:p>
          <a:p>
            <a:pPr marL="0" indent="0">
              <a:buNone/>
            </a:pPr>
            <a:endParaRPr lang="en-US" sz="1800" b="1" dirty="0"/>
          </a:p>
          <a:p>
            <a:pPr marL="0" indent="0">
              <a:buNone/>
            </a:pPr>
            <a:r>
              <a:rPr lang="en-US" sz="2400" b="1" dirty="0"/>
              <a:t>Conversion to 1NF</a:t>
            </a:r>
          </a:p>
          <a:p>
            <a:pPr marL="457200" indent="-457200">
              <a:buFont typeface="+mj-lt"/>
              <a:buAutoNum type="arabicPeriod"/>
            </a:pPr>
            <a:r>
              <a:rPr lang="en-US" sz="2400" dirty="0"/>
              <a:t>Split multivalued attributes into separate attributes</a:t>
            </a:r>
          </a:p>
          <a:p>
            <a:pPr marL="457200" indent="-457200">
              <a:buFont typeface="+mj-lt"/>
              <a:buAutoNum type="arabicPeriod"/>
            </a:pPr>
            <a:r>
              <a:rPr lang="en-US" sz="2400" dirty="0"/>
              <a:t>Remove duplicate rows: nominate a key</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12</a:t>
            </a:fld>
            <a:endParaRPr lang="en-GB">
              <a:solidFill>
                <a:prstClr val="black">
                  <a:lumMod val="65000"/>
                  <a:lumOff val="35000"/>
                </a:prstClr>
              </a:solidFill>
            </a:endParaRPr>
          </a:p>
        </p:txBody>
      </p:sp>
    </p:spTree>
    <p:extLst>
      <p:ext uri="{BB962C8B-B14F-4D97-AF65-F5344CB8AC3E}">
        <p14:creationId xmlns:p14="http://schemas.microsoft.com/office/powerpoint/2010/main" val="11454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a:t>
            </a:r>
          </a:p>
        </p:txBody>
      </p:sp>
      <p:sp>
        <p:nvSpPr>
          <p:cNvPr id="3" name="Content Placeholder 2"/>
          <p:cNvSpPr>
            <a:spLocks noGrp="1"/>
          </p:cNvSpPr>
          <p:nvPr>
            <p:ph idx="1"/>
          </p:nvPr>
        </p:nvSpPr>
        <p:spPr/>
        <p:txBody>
          <a:bodyPr>
            <a:normAutofit lnSpcReduction="10000"/>
          </a:bodyPr>
          <a:lstStyle/>
          <a:p>
            <a:pPr marL="0" indent="0">
              <a:buNone/>
            </a:pPr>
            <a:r>
              <a:rPr lang="en-US" sz="2400" b="1" dirty="0"/>
              <a:t>Conversion to 1NF</a:t>
            </a:r>
          </a:p>
          <a:p>
            <a:pPr marL="457200" indent="-457200">
              <a:buFont typeface="+mj-lt"/>
              <a:buAutoNum type="arabicPeriod"/>
            </a:pPr>
            <a:r>
              <a:rPr lang="en-US" sz="2400" dirty="0"/>
              <a:t>Split multivalued attributes into separate attributes</a:t>
            </a:r>
          </a:p>
          <a:p>
            <a:pPr marL="457200" indent="-457200">
              <a:buFont typeface="+mj-lt"/>
              <a:buAutoNum type="arabicPeriod"/>
            </a:pPr>
            <a:r>
              <a:rPr lang="en-US" sz="2400" dirty="0"/>
              <a:t>Remove duplicate rows: nominate a key</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0" indent="0" algn="ctr">
              <a:buNone/>
            </a:pPr>
            <a:r>
              <a:rPr lang="en-US" sz="2400" i="1" dirty="0"/>
              <a:t>Is this relation in first normal form?</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13</a:t>
            </a:fld>
            <a:endParaRPr lang="en-GB">
              <a:solidFill>
                <a:prstClr val="black">
                  <a:lumMod val="65000"/>
                  <a:lumOff val="35000"/>
                </a:prstClr>
              </a:solidFill>
            </a:endParaRPr>
          </a:p>
        </p:txBody>
      </p:sp>
      <p:graphicFrame>
        <p:nvGraphicFramePr>
          <p:cNvPr id="8" name="Content Placeholder 6"/>
          <p:cNvGraphicFramePr>
            <a:graphicFrameLocks/>
          </p:cNvGraphicFramePr>
          <p:nvPr>
            <p:extLst>
              <p:ext uri="{D42A27DB-BD31-4B8C-83A1-F6EECF244321}">
                <p14:modId xmlns:p14="http://schemas.microsoft.com/office/powerpoint/2010/main" val="402647694"/>
              </p:ext>
            </p:extLst>
          </p:nvPr>
        </p:nvGraphicFramePr>
        <p:xfrm>
          <a:off x="3150929" y="3656175"/>
          <a:ext cx="5890142" cy="198120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gridCol w="1712286">
                  <a:extLst>
                    <a:ext uri="{9D8B030D-6E8A-4147-A177-3AD203B41FA5}">
                      <a16:colId xmlns:a16="http://schemas.microsoft.com/office/drawing/2014/main" val="20002"/>
                    </a:ext>
                  </a:extLst>
                </a:gridCol>
                <a:gridCol w="1110915">
                  <a:extLst>
                    <a:ext uri="{9D8B030D-6E8A-4147-A177-3AD203B41FA5}">
                      <a16:colId xmlns:a16="http://schemas.microsoft.com/office/drawing/2014/main" val="20003"/>
                    </a:ext>
                  </a:extLst>
                </a:gridCol>
              </a:tblGrid>
              <a:tr h="370840">
                <a:tc>
                  <a:txBody>
                    <a:bodyPr/>
                    <a:lstStyle/>
                    <a:p>
                      <a:r>
                        <a:rPr lang="en-US" sz="2000" u="none"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colours</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 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0" name="Content Placeholder 6"/>
          <p:cNvGraphicFramePr>
            <a:graphicFrameLocks/>
          </p:cNvGraphicFramePr>
          <p:nvPr>
            <p:extLst>
              <p:ext uri="{D42A27DB-BD31-4B8C-83A1-F6EECF244321}">
                <p14:modId xmlns:p14="http://schemas.microsoft.com/office/powerpoint/2010/main" val="587964942"/>
              </p:ext>
            </p:extLst>
          </p:nvPr>
        </p:nvGraphicFramePr>
        <p:xfrm>
          <a:off x="3042687" y="3656175"/>
          <a:ext cx="6106627" cy="1981200"/>
        </p:xfrm>
        <a:graphic>
          <a:graphicData uri="http://schemas.openxmlformats.org/drawingml/2006/table">
            <a:tbl>
              <a:tblPr firstRow="1">
                <a:tableStyleId>{93296810-A885-4BE3-A3E7-6D5BEEA58F35}</a:tableStyleId>
              </a:tblPr>
              <a:tblGrid>
                <a:gridCol w="1232861">
                  <a:extLst>
                    <a:ext uri="{9D8B030D-6E8A-4147-A177-3AD203B41FA5}">
                      <a16:colId xmlns:a16="http://schemas.microsoft.com/office/drawing/2014/main" val="20000"/>
                    </a:ext>
                  </a:extLst>
                </a:gridCol>
                <a:gridCol w="1348443">
                  <a:extLst>
                    <a:ext uri="{9D8B030D-6E8A-4147-A177-3AD203B41FA5}">
                      <a16:colId xmlns:a16="http://schemas.microsoft.com/office/drawing/2014/main" val="20001"/>
                    </a:ext>
                  </a:extLst>
                </a:gridCol>
                <a:gridCol w="1348443">
                  <a:extLst>
                    <a:ext uri="{9D8B030D-6E8A-4147-A177-3AD203B41FA5}">
                      <a16:colId xmlns:a16="http://schemas.microsoft.com/office/drawing/2014/main" val="20002"/>
                    </a:ext>
                  </a:extLst>
                </a:gridCol>
                <a:gridCol w="1320289">
                  <a:extLst>
                    <a:ext uri="{9D8B030D-6E8A-4147-A177-3AD203B41FA5}">
                      <a16:colId xmlns:a16="http://schemas.microsoft.com/office/drawing/2014/main" val="20003"/>
                    </a:ext>
                  </a:extLst>
                </a:gridCol>
                <a:gridCol w="856591">
                  <a:extLst>
                    <a:ext uri="{9D8B030D-6E8A-4147-A177-3AD203B41FA5}">
                      <a16:colId xmlns:a16="http://schemas.microsoft.com/office/drawing/2014/main" val="20004"/>
                    </a:ext>
                  </a:extLst>
                </a:gridCol>
              </a:tblGrid>
              <a:tr h="370840">
                <a:tc>
                  <a:txBody>
                    <a:bodyPr/>
                    <a:lstStyle/>
                    <a:p>
                      <a:r>
                        <a:rPr lang="en-US" sz="2000" u="none"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colour1</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colour2</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Multiply 10"/>
          <p:cNvSpPr/>
          <p:nvPr/>
        </p:nvSpPr>
        <p:spPr>
          <a:xfrm>
            <a:off x="453957" y="3284190"/>
            <a:ext cx="11264630" cy="2725170"/>
          </a:xfrm>
          <a:prstGeom prst="mathMultiply">
            <a:avLst>
              <a:gd name="adj1" fmla="val 1281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ame 11"/>
          <p:cNvSpPr/>
          <p:nvPr/>
        </p:nvSpPr>
        <p:spPr>
          <a:xfrm>
            <a:off x="4442297" y="3660390"/>
            <a:ext cx="1809345" cy="1996440"/>
          </a:xfrm>
          <a:prstGeom prst="frame">
            <a:avLst>
              <a:gd name="adj1" fmla="val 158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176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3" presetClass="emph" presetSubtype="2" fill="hold" nodeType="withEffect">
                                  <p:stCondLst>
                                    <p:cond delay="0"/>
                                  </p:stCondLst>
                                  <p:childTnLst>
                                    <p:animClr clrSpc="rgb" dir="cw">
                                      <p:cBhvr override="childStyle">
                                        <p:cTn id="9" dur="2000" fill="hold"/>
                                        <p:tgtEl>
                                          <p:spTgt spid="3">
                                            <p:txEl>
                                              <p:pRg st="1" end="1"/>
                                            </p:txEl>
                                          </p:spTgt>
                                        </p:tgtEl>
                                        <p:attrNameLst>
                                          <p:attrName>style.color</p:attrName>
                                        </p:attrNameLst>
                                      </p:cBhvr>
                                      <p:to>
                                        <a:srgbClr val="FF2507"/>
                                      </p:to>
                                    </p:animClr>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ssolve">
                                      <p:cBhvr>
                                        <p:cTn id="14" dur="500"/>
                                        <p:tgtEl>
                                          <p:spTgt spid="10"/>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dissolv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a:t>
            </a:r>
          </a:p>
        </p:txBody>
      </p:sp>
      <p:sp>
        <p:nvSpPr>
          <p:cNvPr id="3" name="Content Placeholder 2"/>
          <p:cNvSpPr>
            <a:spLocks noGrp="1"/>
          </p:cNvSpPr>
          <p:nvPr>
            <p:ph idx="1"/>
          </p:nvPr>
        </p:nvSpPr>
        <p:spPr/>
        <p:txBody>
          <a:bodyPr>
            <a:normAutofit/>
          </a:bodyPr>
          <a:lstStyle/>
          <a:p>
            <a:pPr marL="0" indent="0">
              <a:buNone/>
            </a:pPr>
            <a:r>
              <a:rPr lang="en-US" sz="2400" b="1" dirty="0"/>
              <a:t>Conversion to 1NF</a:t>
            </a:r>
          </a:p>
          <a:p>
            <a:pPr marL="457200" indent="-457200">
              <a:buFont typeface="+mj-lt"/>
              <a:buAutoNum type="arabicPeriod"/>
            </a:pPr>
            <a:r>
              <a:rPr lang="en-US" sz="2400" dirty="0"/>
              <a:t>Split multivalued attributes into separate attributes</a:t>
            </a:r>
          </a:p>
          <a:p>
            <a:pPr marL="457200" indent="-457200">
              <a:buFont typeface="+mj-lt"/>
              <a:buAutoNum type="arabicPeriod"/>
            </a:pPr>
            <a:r>
              <a:rPr lang="en-US" sz="2400" dirty="0"/>
              <a:t>Remove duplicate rows: nominate a key</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14</a:t>
            </a:fld>
            <a:endParaRPr lang="en-GB">
              <a:solidFill>
                <a:prstClr val="black">
                  <a:lumMod val="65000"/>
                  <a:lumOff val="35000"/>
                </a:prstClr>
              </a:solidFill>
            </a:endParaRPr>
          </a:p>
        </p:txBody>
      </p:sp>
      <p:graphicFrame>
        <p:nvGraphicFramePr>
          <p:cNvPr id="8" name="Content Placeholder 6"/>
          <p:cNvGraphicFramePr>
            <a:graphicFrameLocks/>
          </p:cNvGraphicFramePr>
          <p:nvPr>
            <p:extLst>
              <p:ext uri="{D42A27DB-BD31-4B8C-83A1-F6EECF244321}">
                <p14:modId xmlns:p14="http://schemas.microsoft.com/office/powerpoint/2010/main" val="402647694"/>
              </p:ext>
            </p:extLst>
          </p:nvPr>
        </p:nvGraphicFramePr>
        <p:xfrm>
          <a:off x="3150929" y="3656175"/>
          <a:ext cx="5890142" cy="198120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gridCol w="1712286">
                  <a:extLst>
                    <a:ext uri="{9D8B030D-6E8A-4147-A177-3AD203B41FA5}">
                      <a16:colId xmlns:a16="http://schemas.microsoft.com/office/drawing/2014/main" val="20002"/>
                    </a:ext>
                  </a:extLst>
                </a:gridCol>
                <a:gridCol w="1110915">
                  <a:extLst>
                    <a:ext uri="{9D8B030D-6E8A-4147-A177-3AD203B41FA5}">
                      <a16:colId xmlns:a16="http://schemas.microsoft.com/office/drawing/2014/main" val="20003"/>
                    </a:ext>
                  </a:extLst>
                </a:gridCol>
              </a:tblGrid>
              <a:tr h="370840">
                <a:tc>
                  <a:txBody>
                    <a:bodyPr/>
                    <a:lstStyle/>
                    <a:p>
                      <a:r>
                        <a:rPr lang="en-US" sz="2000" u="none"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colours</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 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 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252774337"/>
              </p:ext>
            </p:extLst>
          </p:nvPr>
        </p:nvGraphicFramePr>
        <p:xfrm>
          <a:off x="3150929" y="3656175"/>
          <a:ext cx="5890142" cy="277368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gridCol w="1712286">
                  <a:extLst>
                    <a:ext uri="{9D8B030D-6E8A-4147-A177-3AD203B41FA5}">
                      <a16:colId xmlns:a16="http://schemas.microsoft.com/office/drawing/2014/main" val="20002"/>
                    </a:ext>
                  </a:extLst>
                </a:gridCol>
                <a:gridCol w="1110915">
                  <a:extLst>
                    <a:ext uri="{9D8B030D-6E8A-4147-A177-3AD203B41FA5}">
                      <a16:colId xmlns:a16="http://schemas.microsoft.com/office/drawing/2014/main" val="20003"/>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sng" dirty="0" err="1">
                          <a:solidFill>
                            <a:schemeClr val="tx1"/>
                          </a:solidFill>
                        </a:rPr>
                        <a:t>colour</a:t>
                      </a:r>
                      <a:endParaRPr lang="en-US" sz="20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984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a:t>
            </a:r>
          </a:p>
        </p:txBody>
      </p:sp>
      <p:sp>
        <p:nvSpPr>
          <p:cNvPr id="3" name="Content Placeholder 2"/>
          <p:cNvSpPr>
            <a:spLocks noGrp="1"/>
          </p:cNvSpPr>
          <p:nvPr>
            <p:ph idx="1"/>
          </p:nvPr>
        </p:nvSpPr>
        <p:spPr/>
        <p:txBody>
          <a:bodyPr>
            <a:noAutofit/>
          </a:bodyPr>
          <a:lstStyle/>
          <a:p>
            <a:pPr marL="0" indent="0">
              <a:buNone/>
            </a:pPr>
            <a:r>
              <a:rPr lang="en-US" sz="2400" dirty="0"/>
              <a:t>A relation is in </a:t>
            </a:r>
            <a:r>
              <a:rPr lang="en-US" sz="2400" b="1" dirty="0"/>
              <a:t>1NF </a:t>
            </a:r>
            <a:r>
              <a:rPr lang="en-US" sz="2400" dirty="0"/>
              <a:t>if it satisfies the following conditions</a:t>
            </a:r>
          </a:p>
          <a:p>
            <a:r>
              <a:rPr lang="en-US" sz="2400" dirty="0"/>
              <a:t>Contains </a:t>
            </a:r>
            <a:r>
              <a:rPr lang="en-US" sz="2400" b="1" dirty="0"/>
              <a:t>only atomic values </a:t>
            </a:r>
            <a:br>
              <a:rPr lang="en-US" sz="2400" dirty="0"/>
            </a:br>
            <a:r>
              <a:rPr lang="en-US" sz="2400" dirty="0"/>
              <a:t>Each cell contains one and only one value</a:t>
            </a:r>
          </a:p>
          <a:p>
            <a:r>
              <a:rPr lang="en-US" sz="2400" dirty="0"/>
              <a:t>There are </a:t>
            </a:r>
            <a:r>
              <a:rPr lang="en-US" sz="2400" b="1" dirty="0"/>
              <a:t>no repeating groups</a:t>
            </a:r>
            <a:br>
              <a:rPr lang="en-US" sz="2400" b="1" dirty="0"/>
            </a:br>
            <a:r>
              <a:rPr lang="en-US" sz="2400" dirty="0"/>
              <a:t>Attributes and rows cannot be repeated</a:t>
            </a:r>
            <a:endParaRPr lang="en-US" sz="1800" dirty="0"/>
          </a:p>
          <a:p>
            <a:pPr marL="0" indent="0" algn="ctr">
              <a:buNone/>
            </a:pPr>
            <a:r>
              <a:rPr lang="en-US" sz="2400" i="1" dirty="0"/>
              <a:t>	</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15</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2603967710"/>
              </p:ext>
            </p:extLst>
          </p:nvPr>
        </p:nvGraphicFramePr>
        <p:xfrm>
          <a:off x="1494117" y="4975601"/>
          <a:ext cx="3497142" cy="1593474"/>
        </p:xfrm>
        <a:graphic>
          <a:graphicData uri="http://schemas.openxmlformats.org/drawingml/2006/table">
            <a:tbl>
              <a:tblPr firstRow="1">
                <a:tableStyleId>{93296810-A885-4BE3-A3E7-6D5BEEA58F35}</a:tableStyleId>
              </a:tblPr>
              <a:tblGrid>
                <a:gridCol w="1748571">
                  <a:extLst>
                    <a:ext uri="{9D8B030D-6E8A-4147-A177-3AD203B41FA5}">
                      <a16:colId xmlns:a16="http://schemas.microsoft.com/office/drawing/2014/main" val="20000"/>
                    </a:ext>
                  </a:extLst>
                </a:gridCol>
                <a:gridCol w="1748571">
                  <a:extLst>
                    <a:ext uri="{9D8B030D-6E8A-4147-A177-3AD203B41FA5}">
                      <a16:colId xmlns:a16="http://schemas.microsoft.com/office/drawing/2014/main" val="20001"/>
                    </a:ext>
                  </a:extLst>
                </a:gridCol>
              </a:tblGrid>
              <a:tr h="0">
                <a:tc>
                  <a:txBody>
                    <a:bodyPr/>
                    <a:lstStyle/>
                    <a:p>
                      <a:r>
                        <a:rPr lang="en-US" sz="1800" b="1" u="sng" dirty="0">
                          <a:solidFill>
                            <a:schemeClr val="tx1"/>
                          </a:solidFill>
                        </a:rPr>
                        <a:t>username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solidFill>
                            <a:schemeClr val="tx1"/>
                          </a:solidFill>
                        </a:rPr>
                        <a:t>name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9238">
                <a:tc>
                  <a:txBody>
                    <a:bodyPr/>
                    <a:lstStyle/>
                    <a:p>
                      <a:r>
                        <a:rPr lang="en-US" sz="1800" dirty="0"/>
                        <a:t>ajg33</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Alasdair Gray</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92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ts2</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t>Talal</a:t>
                      </a:r>
                      <a:r>
                        <a:rPr lang="en-US" sz="1800" baseline="0" dirty="0"/>
                        <a:t> Shaikh</a:t>
                      </a:r>
                      <a:endParaRPr lang="en-US" sz="1800" dirty="0"/>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2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hz1</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Hind </a:t>
                      </a:r>
                      <a:r>
                        <a:rPr lang="en-US" sz="1800" dirty="0" err="1"/>
                        <a:t>Zantout</a:t>
                      </a:r>
                      <a:endParaRPr lang="en-US" sz="1800" dirty="0"/>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Content Placeholder 6">
            <a:extLst>
              <a:ext uri="{FF2B5EF4-FFF2-40B4-BE49-F238E27FC236}">
                <a16:creationId xmlns:a16="http://schemas.microsoft.com/office/drawing/2014/main" id="{A8F0734A-8CAC-DA4C-B5C2-DBBA2CA4936C}"/>
              </a:ext>
            </a:extLst>
          </p:cNvPr>
          <p:cNvGraphicFramePr>
            <a:graphicFrameLocks/>
          </p:cNvGraphicFramePr>
          <p:nvPr>
            <p:extLst>
              <p:ext uri="{D42A27DB-BD31-4B8C-83A1-F6EECF244321}">
                <p14:modId xmlns:p14="http://schemas.microsoft.com/office/powerpoint/2010/main" val="2688489484"/>
              </p:ext>
            </p:extLst>
          </p:nvPr>
        </p:nvGraphicFramePr>
        <p:xfrm>
          <a:off x="6643046" y="4975599"/>
          <a:ext cx="3989096" cy="1593476"/>
        </p:xfrm>
        <a:graphic>
          <a:graphicData uri="http://schemas.openxmlformats.org/drawingml/2006/table">
            <a:tbl>
              <a:tblPr firstRow="1">
                <a:tableStyleId>{93296810-A885-4BE3-A3E7-6D5BEEA58F35}</a:tableStyleId>
              </a:tblPr>
              <a:tblGrid>
                <a:gridCol w="1355099">
                  <a:extLst>
                    <a:ext uri="{9D8B030D-6E8A-4147-A177-3AD203B41FA5}">
                      <a16:colId xmlns:a16="http://schemas.microsoft.com/office/drawing/2014/main" val="20000"/>
                    </a:ext>
                  </a:extLst>
                </a:gridCol>
                <a:gridCol w="1359861">
                  <a:extLst>
                    <a:ext uri="{9D8B030D-6E8A-4147-A177-3AD203B41FA5}">
                      <a16:colId xmlns:a16="http://schemas.microsoft.com/office/drawing/2014/main" val="20001"/>
                    </a:ext>
                  </a:extLst>
                </a:gridCol>
                <a:gridCol w="1274136">
                  <a:extLst>
                    <a:ext uri="{9D8B030D-6E8A-4147-A177-3AD203B41FA5}">
                      <a16:colId xmlns:a16="http://schemas.microsoft.com/office/drawing/2014/main" val="20002"/>
                    </a:ext>
                  </a:extLst>
                </a:gridCol>
              </a:tblGrid>
              <a:tr h="398369">
                <a:tc>
                  <a:txBody>
                    <a:bodyPr/>
                    <a:lstStyle/>
                    <a:p>
                      <a:r>
                        <a:rPr lang="en-US" sz="1800" b="1" u="sng" dirty="0">
                          <a:solidFill>
                            <a:schemeClr val="tx1"/>
                          </a:solidFill>
                        </a:rPr>
                        <a:t>username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err="1">
                          <a:solidFill>
                            <a:schemeClr val="tx1"/>
                          </a:solidFill>
                        </a:rPr>
                        <a:t>firstnames</a:t>
                      </a:r>
                      <a:endParaRPr lang="en-US" sz="1800" b="1"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err="1">
                          <a:solidFill>
                            <a:schemeClr val="tx1"/>
                          </a:solidFill>
                        </a:rPr>
                        <a:t>lastname</a:t>
                      </a:r>
                      <a:endParaRPr lang="en-US" sz="1800" b="1"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8369">
                <a:tc>
                  <a:txBody>
                    <a:bodyPr/>
                    <a:lstStyle/>
                    <a:p>
                      <a:r>
                        <a:rPr lang="en-US" sz="1800" dirty="0"/>
                        <a:t>ajg33</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Alasdair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Gray</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8369">
                <a:tc>
                  <a:txBody>
                    <a:bodyPr/>
                    <a:lstStyle/>
                    <a:p>
                      <a:r>
                        <a:rPr lang="en-US" sz="1800" dirty="0"/>
                        <a:t>ts2</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err="1"/>
                        <a:t>Talal</a:t>
                      </a:r>
                      <a:endParaRPr lang="en-US" sz="1800" dirty="0"/>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Shaikh</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8369">
                <a:tc>
                  <a:txBody>
                    <a:bodyPr/>
                    <a:lstStyle/>
                    <a:p>
                      <a:r>
                        <a:rPr lang="en-US" sz="1800" dirty="0"/>
                        <a:t>hz1</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Hind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Zantout</a:t>
                      </a:r>
                      <a:endParaRPr lang="en-US" sz="1800" dirty="0"/>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1F100436-01A0-EB43-971A-18CC6448BD4A}"/>
              </a:ext>
            </a:extLst>
          </p:cNvPr>
          <p:cNvSpPr/>
          <p:nvPr/>
        </p:nvSpPr>
        <p:spPr>
          <a:xfrm>
            <a:off x="1904398" y="4485110"/>
            <a:ext cx="2515432" cy="369332"/>
          </a:xfrm>
          <a:prstGeom prst="rect">
            <a:avLst/>
          </a:prstGeom>
        </p:spPr>
        <p:txBody>
          <a:bodyPr wrap="none">
            <a:spAutoFit/>
          </a:bodyPr>
          <a:lstStyle/>
          <a:p>
            <a:r>
              <a:rPr lang="en-US" i="1" dirty="0"/>
              <a:t>Is this relation in 1NF?</a:t>
            </a:r>
            <a:endParaRPr lang="en-US" dirty="0"/>
          </a:p>
        </p:txBody>
      </p:sp>
      <p:sp>
        <p:nvSpPr>
          <p:cNvPr id="10" name="Right Arrow 9">
            <a:extLst>
              <a:ext uri="{FF2B5EF4-FFF2-40B4-BE49-F238E27FC236}">
                <a16:creationId xmlns:a16="http://schemas.microsoft.com/office/drawing/2014/main" id="{509AC21A-B72B-1C43-AF16-129122140703}"/>
              </a:ext>
            </a:extLst>
          </p:cNvPr>
          <p:cNvSpPr/>
          <p:nvPr/>
        </p:nvSpPr>
        <p:spPr>
          <a:xfrm>
            <a:off x="5616839" y="5570461"/>
            <a:ext cx="479161" cy="403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6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Put into 1NF</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3810379"/>
              </p:ext>
            </p:extLst>
          </p:nvPr>
        </p:nvGraphicFramePr>
        <p:xfrm>
          <a:off x="2424270" y="2076957"/>
          <a:ext cx="7113272" cy="2296160"/>
        </p:xfrm>
        <a:graphic>
          <a:graphicData uri="http://schemas.openxmlformats.org/drawingml/2006/table">
            <a:tbl>
              <a:tblPr firstRow="1">
                <a:tableStyleId>{93296810-A885-4BE3-A3E7-6D5BEEA58F35}</a:tableStyleId>
              </a:tblPr>
              <a:tblGrid>
                <a:gridCol w="844868">
                  <a:extLst>
                    <a:ext uri="{9D8B030D-6E8A-4147-A177-3AD203B41FA5}">
                      <a16:colId xmlns:a16="http://schemas.microsoft.com/office/drawing/2014/main" val="20000"/>
                    </a:ext>
                  </a:extLst>
                </a:gridCol>
                <a:gridCol w="1549718">
                  <a:extLst>
                    <a:ext uri="{9D8B030D-6E8A-4147-A177-3AD203B41FA5}">
                      <a16:colId xmlns:a16="http://schemas.microsoft.com/office/drawing/2014/main" val="20001"/>
                    </a:ext>
                  </a:extLst>
                </a:gridCol>
                <a:gridCol w="1759268">
                  <a:extLst>
                    <a:ext uri="{9D8B030D-6E8A-4147-A177-3AD203B41FA5}">
                      <a16:colId xmlns:a16="http://schemas.microsoft.com/office/drawing/2014/main" val="20002"/>
                    </a:ext>
                  </a:extLst>
                </a:gridCol>
                <a:gridCol w="1289368">
                  <a:extLst>
                    <a:ext uri="{9D8B030D-6E8A-4147-A177-3AD203B41FA5}">
                      <a16:colId xmlns:a16="http://schemas.microsoft.com/office/drawing/2014/main" val="20003"/>
                    </a:ext>
                  </a:extLst>
                </a:gridCol>
                <a:gridCol w="1670050">
                  <a:extLst>
                    <a:ext uri="{9D8B030D-6E8A-4147-A177-3AD203B41FA5}">
                      <a16:colId xmlns:a16="http://schemas.microsoft.com/office/drawing/2014/main" val="20004"/>
                    </a:ext>
                  </a:extLst>
                </a:gridCol>
              </a:tblGrid>
              <a:tr h="370840">
                <a:tc>
                  <a:txBody>
                    <a:bodyPr/>
                    <a:lstStyle/>
                    <a:p>
                      <a:r>
                        <a:rPr lang="en-US" dirty="0" err="1">
                          <a:solidFill>
                            <a:schemeClr val="tx1"/>
                          </a:solidFill>
                        </a:rPr>
                        <a:t>refNo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solidFill>
                            <a:schemeClr val="tx1"/>
                          </a:solidFill>
                        </a:rPr>
                        <a:t>accNo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C.J.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 High Street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120768, 348973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543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F.D.</a:t>
                      </a:r>
                      <a:r>
                        <a:rPr lang="en-US" baseline="0" dirty="0"/>
                        <a:t> Rolland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45 </a:t>
                      </a:r>
                      <a:r>
                        <a:rPr lang="en-US" dirty="0" err="1"/>
                        <a:t>Ashgrove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Domestic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987654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D.R. Howe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17 </a:t>
                      </a:r>
                      <a:r>
                        <a:rPr lang="en-US" dirty="0" err="1"/>
                        <a:t>Cowgate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745363, 678453, 348973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16</a:t>
            </a:fld>
            <a:endParaRPr lang="en-GB">
              <a:solidFill>
                <a:prstClr val="black">
                  <a:lumMod val="65000"/>
                  <a:lumOff val="35000"/>
                </a:prstClr>
              </a:solidFill>
            </a:endParaRPr>
          </a:p>
        </p:txBody>
      </p:sp>
    </p:spTree>
    <p:extLst>
      <p:ext uri="{BB962C8B-B14F-4D97-AF65-F5344CB8AC3E}">
        <p14:creationId xmlns:p14="http://schemas.microsoft.com/office/powerpoint/2010/main" val="63903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 (FDs)</a:t>
            </a:r>
          </a:p>
        </p:txBody>
      </p:sp>
      <p:sp>
        <p:nvSpPr>
          <p:cNvPr id="3" name="Content Placeholder 2"/>
          <p:cNvSpPr>
            <a:spLocks noGrp="1"/>
          </p:cNvSpPr>
          <p:nvPr>
            <p:ph idx="1"/>
          </p:nvPr>
        </p:nvSpPr>
        <p:spPr/>
        <p:txBody>
          <a:bodyPr>
            <a:normAutofit/>
          </a:bodyPr>
          <a:lstStyle/>
          <a:p>
            <a:r>
              <a:rPr lang="en-US" dirty="0"/>
              <a:t>FDs are a constraint between two sets of attributes in a relation</a:t>
            </a:r>
          </a:p>
          <a:p>
            <a:pPr marL="0" indent="0">
              <a:buNone/>
            </a:pPr>
            <a:r>
              <a:rPr lang="en-US" sz="2400" b="1" dirty="0"/>
              <a:t>Definition</a:t>
            </a:r>
          </a:p>
          <a:p>
            <a:pPr marL="0" indent="0">
              <a:buNone/>
            </a:pPr>
            <a:r>
              <a:rPr lang="en-US" sz="2400" dirty="0"/>
              <a:t>Let </a:t>
            </a:r>
            <a:r>
              <a:rPr lang="en-US" sz="2400" b="1" dirty="0">
                <a:solidFill>
                  <a:schemeClr val="accent5"/>
                </a:solidFill>
              </a:rPr>
              <a:t>A</a:t>
            </a:r>
            <a:r>
              <a:rPr lang="en-US" sz="2400" dirty="0"/>
              <a:t> and </a:t>
            </a:r>
            <a:r>
              <a:rPr lang="en-US" sz="2400" b="1" dirty="0">
                <a:solidFill>
                  <a:schemeClr val="accent5"/>
                </a:solidFill>
              </a:rPr>
              <a:t>B</a:t>
            </a:r>
            <a:r>
              <a:rPr lang="en-US" sz="2400" dirty="0"/>
              <a:t> be non-overlapping sets of attributes in relation </a:t>
            </a:r>
            <a:r>
              <a:rPr lang="en-US" sz="2400" b="1" dirty="0">
                <a:solidFill>
                  <a:schemeClr val="accent5"/>
                </a:solidFill>
              </a:rPr>
              <a:t>R</a:t>
            </a:r>
          </a:p>
          <a:p>
            <a:pPr marL="0" indent="0">
              <a:buNone/>
            </a:pPr>
            <a:r>
              <a:rPr lang="en-US" sz="2400" b="1" dirty="0">
                <a:solidFill>
                  <a:schemeClr val="accent5"/>
                </a:solidFill>
              </a:rPr>
              <a:t>B</a:t>
            </a:r>
            <a:r>
              <a:rPr lang="en-US" sz="2400" dirty="0"/>
              <a:t> is functionally dependent on </a:t>
            </a:r>
            <a:r>
              <a:rPr lang="en-US" sz="2400" b="1" dirty="0">
                <a:solidFill>
                  <a:schemeClr val="accent5"/>
                </a:solidFill>
              </a:rPr>
              <a:t>A</a:t>
            </a:r>
            <a:r>
              <a:rPr lang="en-US" sz="2400" dirty="0"/>
              <a:t>, written </a:t>
            </a:r>
            <a:r>
              <a:rPr lang="en-US" sz="2400" b="1" dirty="0">
                <a:solidFill>
                  <a:schemeClr val="accent5"/>
                </a:solidFill>
              </a:rPr>
              <a:t>A </a:t>
            </a:r>
            <a:r>
              <a:rPr lang="en-US" sz="2400" b="1" dirty="0">
                <a:solidFill>
                  <a:schemeClr val="accent5"/>
                </a:solidFill>
                <a:sym typeface="Wingdings"/>
              </a:rPr>
              <a:t> B </a:t>
            </a:r>
            <a:r>
              <a:rPr lang="en-US" sz="2400" dirty="0">
                <a:sym typeface="Wingdings"/>
              </a:rPr>
              <a:t>if each value of </a:t>
            </a:r>
            <a:r>
              <a:rPr lang="en-US" sz="2400" b="1" dirty="0">
                <a:solidFill>
                  <a:schemeClr val="accent5"/>
                </a:solidFill>
                <a:sym typeface="Wingdings"/>
              </a:rPr>
              <a:t>A</a:t>
            </a:r>
            <a:r>
              <a:rPr lang="en-US" sz="2400" dirty="0">
                <a:sym typeface="Wingdings"/>
              </a:rPr>
              <a:t> is associated with </a:t>
            </a:r>
            <a:r>
              <a:rPr lang="en-US" sz="2400" b="1" dirty="0">
                <a:sym typeface="Wingdings"/>
              </a:rPr>
              <a:t>exactly one value of </a:t>
            </a:r>
            <a:r>
              <a:rPr lang="en-US" sz="2400" b="1" dirty="0">
                <a:solidFill>
                  <a:schemeClr val="accent5"/>
                </a:solidFill>
                <a:sym typeface="Wingdings"/>
              </a:rPr>
              <a:t>B</a:t>
            </a:r>
          </a:p>
          <a:p>
            <a:pPr marL="0" indent="0">
              <a:buNone/>
            </a:pPr>
            <a:r>
              <a:rPr lang="en-US" sz="2200" b="1" dirty="0">
                <a:sym typeface="Wingdings"/>
              </a:rPr>
              <a:t>Examples</a:t>
            </a:r>
          </a:p>
          <a:p>
            <a:r>
              <a:rPr lang="en-US" sz="2200" dirty="0">
                <a:solidFill>
                  <a:schemeClr val="accent6">
                    <a:lumMod val="50000"/>
                  </a:schemeClr>
                </a:solidFill>
                <a:sym typeface="Wingdings"/>
              </a:rPr>
              <a:t>item  price, tax</a:t>
            </a:r>
          </a:p>
          <a:p>
            <a:r>
              <a:rPr lang="en-US" sz="2200" dirty="0">
                <a:solidFill>
                  <a:schemeClr val="accent5"/>
                </a:solidFill>
                <a:sym typeface="Wingdings"/>
              </a:rPr>
              <a:t>price  tax</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a:xfrm>
            <a:off x="9944249" y="6510711"/>
            <a:ext cx="457200" cy="365125"/>
          </a:xfrm>
        </p:spPr>
        <p:txBody>
          <a:bodyPr/>
          <a:lstStyle/>
          <a:p>
            <a:fld id="{8B87F97C-F1BE-0944-AC20-8B895AF93BA4}" type="slidenum">
              <a:rPr lang="en-GB" smtClean="0">
                <a:solidFill>
                  <a:prstClr val="black">
                    <a:lumMod val="65000"/>
                    <a:lumOff val="35000"/>
                  </a:prstClr>
                </a:solidFill>
              </a:rPr>
              <a:pPr/>
              <a:t>17</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720686073"/>
              </p:ext>
            </p:extLst>
          </p:nvPr>
        </p:nvGraphicFramePr>
        <p:xfrm>
          <a:off x="4789378" y="5366186"/>
          <a:ext cx="5890142" cy="277368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gridCol w="1712286">
                  <a:extLst>
                    <a:ext uri="{9D8B030D-6E8A-4147-A177-3AD203B41FA5}">
                      <a16:colId xmlns:a16="http://schemas.microsoft.com/office/drawing/2014/main" val="20002"/>
                    </a:ext>
                  </a:extLst>
                </a:gridCol>
                <a:gridCol w="1110915">
                  <a:extLst>
                    <a:ext uri="{9D8B030D-6E8A-4147-A177-3AD203B41FA5}">
                      <a16:colId xmlns:a16="http://schemas.microsoft.com/office/drawing/2014/main" val="20003"/>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sng" dirty="0" err="1">
                          <a:solidFill>
                            <a:schemeClr val="tx1"/>
                          </a:solidFill>
                        </a:rPr>
                        <a:t>colour</a:t>
                      </a:r>
                      <a:endParaRPr lang="en-US" sz="20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8" name="Straight Connector 7"/>
          <p:cNvCxnSpPr/>
          <p:nvPr/>
        </p:nvCxnSpPr>
        <p:spPr>
          <a:xfrm flipV="1">
            <a:off x="5322164" y="5019470"/>
            <a:ext cx="0" cy="346717"/>
          </a:xfrm>
          <a:prstGeom prst="line">
            <a:avLst/>
          </a:prstGeom>
          <a:ln w="31750">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flipV="1">
            <a:off x="8456562" y="5019469"/>
            <a:ext cx="0" cy="342004"/>
          </a:xfrm>
          <a:prstGeom prst="line">
            <a:avLst/>
          </a:prstGeom>
          <a:ln w="31750">
            <a:solidFill>
              <a:schemeClr val="accent6">
                <a:lumMod val="50000"/>
              </a:schemeClr>
            </a:solidFill>
            <a:headEnd type="triangle"/>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5311121" y="5019469"/>
            <a:ext cx="4482829" cy="0"/>
          </a:xfrm>
          <a:prstGeom prst="line">
            <a:avLst/>
          </a:prstGeom>
          <a:ln w="31750">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8801248" y="4756581"/>
            <a:ext cx="1352" cy="623106"/>
          </a:xfrm>
          <a:prstGeom prst="line">
            <a:avLst/>
          </a:prstGeom>
          <a:ln w="3175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V="1">
            <a:off x="10142815" y="4756582"/>
            <a:ext cx="0" cy="604893"/>
          </a:xfrm>
          <a:prstGeom prst="line">
            <a:avLst/>
          </a:prstGeom>
          <a:ln w="31750">
            <a:solidFill>
              <a:schemeClr val="accent5"/>
            </a:solidFill>
            <a:headEnd type="triangle"/>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flipH="1">
            <a:off x="8801249" y="4756581"/>
            <a:ext cx="1341567" cy="2356"/>
          </a:xfrm>
          <a:prstGeom prst="line">
            <a:avLst/>
          </a:prstGeom>
          <a:ln w="3175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flipV="1">
            <a:off x="9793949" y="5019469"/>
            <a:ext cx="0" cy="342004"/>
          </a:xfrm>
          <a:prstGeom prst="line">
            <a:avLst/>
          </a:prstGeom>
          <a:ln w="31750">
            <a:solidFill>
              <a:schemeClr val="accent6">
                <a:lumMod val="50000"/>
              </a:schemeClr>
            </a:solidFill>
            <a:head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959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dissolve">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dissolve">
                                      <p:cBhvr>
                                        <p:cTn id="43" dur="500"/>
                                        <p:tgtEl>
                                          <p:spTgt spid="3">
                                            <p:txEl>
                                              <p:pRg st="6" end="6"/>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dissolve">
                                      <p:cBhvr>
                                        <p:cTn id="46" dur="500"/>
                                        <p:tgtEl>
                                          <p:spTgt spid="29"/>
                                        </p:tgtEl>
                                      </p:cBhvr>
                                    </p:animEffect>
                                  </p:childTnLst>
                                </p:cTn>
                              </p:par>
                              <p:par>
                                <p:cTn id="47" presetID="9"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par>
                                <p:cTn id="50" presetID="9"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FDs Example</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18</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260279736"/>
              </p:ext>
            </p:extLst>
          </p:nvPr>
        </p:nvGraphicFramePr>
        <p:xfrm>
          <a:off x="3373974" y="2056833"/>
          <a:ext cx="5399422" cy="1920240"/>
        </p:xfrm>
        <a:graphic>
          <a:graphicData uri="http://schemas.openxmlformats.org/drawingml/2006/table">
            <a:tbl>
              <a:tblPr firstRow="1">
                <a:tableStyleId>{93296810-A885-4BE3-A3E7-6D5BEEA58F35}</a:tableStyleId>
              </a:tblPr>
              <a:tblGrid>
                <a:gridCol w="1355099">
                  <a:extLst>
                    <a:ext uri="{9D8B030D-6E8A-4147-A177-3AD203B41FA5}">
                      <a16:colId xmlns:a16="http://schemas.microsoft.com/office/drawing/2014/main" val="20000"/>
                    </a:ext>
                  </a:extLst>
                </a:gridCol>
                <a:gridCol w="1028748">
                  <a:extLst>
                    <a:ext uri="{9D8B030D-6E8A-4147-A177-3AD203B41FA5}">
                      <a16:colId xmlns:a16="http://schemas.microsoft.com/office/drawing/2014/main" val="20001"/>
                    </a:ext>
                  </a:extLst>
                </a:gridCol>
                <a:gridCol w="1206230">
                  <a:extLst>
                    <a:ext uri="{9D8B030D-6E8A-4147-A177-3AD203B41FA5}">
                      <a16:colId xmlns:a16="http://schemas.microsoft.com/office/drawing/2014/main" val="20002"/>
                    </a:ext>
                  </a:extLst>
                </a:gridCol>
                <a:gridCol w="1809345">
                  <a:extLst>
                    <a:ext uri="{9D8B030D-6E8A-4147-A177-3AD203B41FA5}">
                      <a16:colId xmlns:a16="http://schemas.microsoft.com/office/drawing/2014/main" val="20003"/>
                    </a:ext>
                  </a:extLst>
                </a:gridCol>
              </a:tblGrid>
              <a:tr h="0">
                <a:tc>
                  <a:txBody>
                    <a:bodyPr/>
                    <a:lstStyle/>
                    <a:p>
                      <a:r>
                        <a:rPr lang="en-US" sz="1800" u="sng" dirty="0">
                          <a:solidFill>
                            <a:schemeClr val="tx1"/>
                          </a:solidFill>
                        </a:rPr>
                        <a:t>username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u="sng" dirty="0" err="1">
                          <a:solidFill>
                            <a:schemeClr val="tx1"/>
                          </a:solidFill>
                        </a:rPr>
                        <a:t>courseCode</a:t>
                      </a:r>
                      <a:endParaRPr lang="en-US" sz="18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u="none" dirty="0">
                          <a:solidFill>
                            <a:schemeClr val="tx1"/>
                          </a:solidFill>
                        </a:rPr>
                        <a:t>role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solidFill>
                            <a:schemeClr val="tx1"/>
                          </a:solidFill>
                        </a:rPr>
                        <a:t>courseName</a:t>
                      </a:r>
                      <a:endParaRPr lang="en-US" sz="18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800" dirty="0"/>
                        <a:t>ajg33</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F28DM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Course leader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Database Systems</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t>ajg33</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F20BD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Lecturer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Big Data Management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3897549" y="3977073"/>
            <a:ext cx="0" cy="342004"/>
          </a:xfrm>
          <a:prstGeom prst="line">
            <a:avLst/>
          </a:prstGeom>
          <a:ln w="31750">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186599" y="3977073"/>
            <a:ext cx="0" cy="342004"/>
          </a:xfrm>
          <a:prstGeom prst="line">
            <a:avLst/>
          </a:prstGeom>
          <a:ln w="31750">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321358" y="3977073"/>
            <a:ext cx="0" cy="342004"/>
          </a:xfrm>
          <a:prstGeom prst="line">
            <a:avLst/>
          </a:prstGeom>
          <a:ln w="31750">
            <a:solidFill>
              <a:schemeClr val="accent6">
                <a:lumMod val="50000"/>
              </a:schemeClr>
            </a:solidFill>
            <a:headEnd type="triangle"/>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3897550" y="4319077"/>
            <a:ext cx="2423809" cy="0"/>
          </a:xfrm>
          <a:prstGeom prst="line">
            <a:avLst/>
          </a:prstGeom>
          <a:ln w="31750">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5332650" y="3977074"/>
            <a:ext cx="1351" cy="720437"/>
          </a:xfrm>
          <a:prstGeom prst="line">
            <a:avLst/>
          </a:prstGeom>
          <a:ln w="3175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7910750" y="3977074"/>
            <a:ext cx="1351" cy="720437"/>
          </a:xfrm>
          <a:prstGeom prst="line">
            <a:avLst/>
          </a:prstGeom>
          <a:ln w="31750">
            <a:solidFill>
              <a:schemeClr val="accent5"/>
            </a:solidFill>
            <a:headEnd type="triangle"/>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flipH="1">
            <a:off x="5332650" y="4697510"/>
            <a:ext cx="2578099" cy="0"/>
          </a:xfrm>
          <a:prstGeom prst="line">
            <a:avLst/>
          </a:prstGeom>
          <a:ln w="31750">
            <a:solidFill>
              <a:schemeClr val="accent5"/>
            </a:solidFill>
          </a:ln>
        </p:spPr>
        <p:style>
          <a:lnRef idx="3">
            <a:schemeClr val="accent1"/>
          </a:lnRef>
          <a:fillRef idx="0">
            <a:schemeClr val="accent1"/>
          </a:fillRef>
          <a:effectRef idx="2">
            <a:schemeClr val="accent1"/>
          </a:effectRef>
          <a:fontRef idx="minor">
            <a:schemeClr val="tx1"/>
          </a:fontRef>
        </p:style>
      </p:cxnSp>
      <p:sp>
        <p:nvSpPr>
          <p:cNvPr id="25" name="Content Placeholder 2"/>
          <p:cNvSpPr>
            <a:spLocks noGrp="1"/>
          </p:cNvSpPr>
          <p:nvPr>
            <p:ph idx="1"/>
          </p:nvPr>
        </p:nvSpPr>
        <p:spPr>
          <a:xfrm>
            <a:off x="1898472" y="5019472"/>
            <a:ext cx="8350429" cy="1549602"/>
          </a:xfrm>
        </p:spPr>
        <p:txBody>
          <a:bodyPr>
            <a:normAutofit/>
          </a:bodyPr>
          <a:lstStyle/>
          <a:p>
            <a:r>
              <a:rPr lang="en-US" sz="2400" dirty="0">
                <a:solidFill>
                  <a:schemeClr val="accent6">
                    <a:lumMod val="50000"/>
                  </a:schemeClr>
                </a:solidFill>
                <a:sym typeface="Wingdings"/>
              </a:rPr>
              <a:t>username, </a:t>
            </a:r>
            <a:r>
              <a:rPr lang="en-US" sz="2400" dirty="0" err="1">
                <a:solidFill>
                  <a:schemeClr val="accent6">
                    <a:lumMod val="50000"/>
                  </a:schemeClr>
                </a:solidFill>
                <a:sym typeface="Wingdings"/>
              </a:rPr>
              <a:t>courseCode</a:t>
            </a:r>
            <a:r>
              <a:rPr lang="en-US" sz="2400" dirty="0">
                <a:solidFill>
                  <a:schemeClr val="accent6">
                    <a:lumMod val="50000"/>
                  </a:schemeClr>
                </a:solidFill>
                <a:sym typeface="Wingdings"/>
              </a:rPr>
              <a:t>  role</a:t>
            </a:r>
          </a:p>
          <a:p>
            <a:r>
              <a:rPr lang="en-US" sz="2400" dirty="0" err="1">
                <a:solidFill>
                  <a:schemeClr val="accent5"/>
                </a:solidFill>
                <a:sym typeface="Wingdings"/>
              </a:rPr>
              <a:t>courseCode</a:t>
            </a:r>
            <a:r>
              <a:rPr lang="en-US" sz="2400" dirty="0">
                <a:solidFill>
                  <a:schemeClr val="accent5"/>
                </a:solidFill>
                <a:sym typeface="Wingdings"/>
              </a:rPr>
              <a:t>  </a:t>
            </a:r>
            <a:r>
              <a:rPr lang="en-US" sz="2400" dirty="0" err="1">
                <a:solidFill>
                  <a:schemeClr val="accent5"/>
                </a:solidFill>
                <a:sym typeface="Wingdings"/>
              </a:rPr>
              <a:t>courseName</a:t>
            </a:r>
            <a:endParaRPr lang="en-US" sz="2400" dirty="0">
              <a:solidFill>
                <a:schemeClr val="accent5"/>
              </a:solidFill>
              <a:sym typeface="Wingdings"/>
            </a:endParaRPr>
          </a:p>
        </p:txBody>
      </p:sp>
    </p:spTree>
    <p:extLst>
      <p:ext uri="{BB962C8B-B14F-4D97-AF65-F5344CB8AC3E}">
        <p14:creationId xmlns:p14="http://schemas.microsoft.com/office/powerpoint/2010/main" val="42987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dissolve">
                                      <p:cBhvr>
                                        <p:cTn id="7" dur="500"/>
                                        <p:tgtEl>
                                          <p:spTgt spid="2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
                                            <p:txEl>
                                              <p:pRg st="1" end="1"/>
                                            </p:txEl>
                                          </p:spTgt>
                                        </p:tgtEl>
                                        <p:attrNameLst>
                                          <p:attrName>style.visibility</p:attrName>
                                        </p:attrNameLst>
                                      </p:cBhvr>
                                      <p:to>
                                        <p:strVal val="visible"/>
                                      </p:to>
                                    </p:set>
                                    <p:animEffect transition="in" filter="dissolve">
                                      <p:cBhvr>
                                        <p:cTn id="24" dur="500"/>
                                        <p:tgtEl>
                                          <p:spTgt spid="25">
                                            <p:txEl>
                                              <p:pRg st="1" end="1"/>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par>
                                <p:cTn id="28" presetID="9"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Identify the FDs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07095683"/>
              </p:ext>
            </p:extLst>
          </p:nvPr>
        </p:nvGraphicFramePr>
        <p:xfrm>
          <a:off x="1898650" y="1824038"/>
          <a:ext cx="8350252" cy="3337560"/>
        </p:xfrm>
        <a:graphic>
          <a:graphicData uri="http://schemas.openxmlformats.org/drawingml/2006/table">
            <a:tbl>
              <a:tblPr firstRow="1">
                <a:tableStyleId>{93296810-A885-4BE3-A3E7-6D5BEEA58F35}</a:tableStyleId>
              </a:tblPr>
              <a:tblGrid>
                <a:gridCol w="2087563">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2087563">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370840">
                <a:tc>
                  <a:txBody>
                    <a:bodyPr/>
                    <a:lstStyle/>
                    <a:p>
                      <a:r>
                        <a:rPr lang="en-US" u="sng" dirty="0">
                          <a:solidFill>
                            <a:schemeClr val="tx1"/>
                          </a:solidFill>
                        </a:rPr>
                        <a:t>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u="sng" dirty="0">
                          <a:solidFill>
                            <a:schemeClr val="tx1"/>
                          </a:solidFill>
                        </a:rPr>
                        <a:t>part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dirty="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Edinburgh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dirty="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Edinburgh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19</a:t>
            </a:fld>
            <a:endParaRPr lang="en-GB">
              <a:solidFill>
                <a:prstClr val="black">
                  <a:lumMod val="65000"/>
                  <a:lumOff val="35000"/>
                </a:prstClr>
              </a:solidFill>
            </a:endParaRPr>
          </a:p>
        </p:txBody>
      </p:sp>
    </p:spTree>
    <p:extLst>
      <p:ext uri="{BB962C8B-B14F-4D97-AF65-F5344CB8AC3E}">
        <p14:creationId xmlns:p14="http://schemas.microsoft.com/office/powerpoint/2010/main" val="177707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a:t>
            </a:r>
            <a:r>
              <a:rPr lang="en-US"/>
              <a:t>released </a:t>
            </a:r>
            <a:br>
              <a:rPr lang="en-US"/>
            </a:br>
            <a:r>
              <a:rPr lang="en-US"/>
              <a:t>under </a:t>
            </a:r>
            <a:r>
              <a:rPr lang="en-US" dirty="0"/>
              <a:t>CC-BY License</a:t>
            </a:r>
          </a:p>
        </p:txBody>
      </p:sp>
      <p:sp>
        <p:nvSpPr>
          <p:cNvPr id="3" name="Content Placeholder 2"/>
          <p:cNvSpPr>
            <a:spLocks noGrp="1"/>
          </p:cNvSpPr>
          <p:nvPr>
            <p:ph idx="1"/>
          </p:nvPr>
        </p:nvSpPr>
        <p:spPr/>
        <p:txBody>
          <a:bodyPr>
            <a:normAutofit/>
          </a:bodyPr>
          <a:lstStyle/>
          <a:p>
            <a:pPr marL="0" indent="0">
              <a:buNone/>
            </a:pPr>
            <a:r>
              <a:rPr lang="en-US" sz="2400" b="1" dirty="0"/>
              <a:t>You are free to:</a:t>
            </a:r>
            <a:endParaRPr lang="en-US" sz="2400" dirty="0"/>
          </a:p>
          <a:p>
            <a:pPr fontAlgn="base"/>
            <a:r>
              <a:rPr lang="en-US" b="1" dirty="0"/>
              <a:t>Share</a:t>
            </a:r>
            <a:r>
              <a:rPr lang="en-US" dirty="0"/>
              <a:t> — copy and redistribute the material in any medium or format</a:t>
            </a:r>
          </a:p>
          <a:p>
            <a:pPr fontAlgn="base"/>
            <a:r>
              <a:rPr lang="en-US" b="1" dirty="0"/>
              <a:t>Adapt</a:t>
            </a:r>
            <a:r>
              <a:rPr lang="en-US" dirty="0"/>
              <a:t> — remix, transform, and build upon the material for any purpose, even commercially.</a:t>
            </a:r>
          </a:p>
          <a:p>
            <a:pPr marL="0" indent="0">
              <a:buNone/>
            </a:pPr>
            <a:r>
              <a:rPr lang="en-US" dirty="0"/>
              <a:t>The licensor cannot revoke these freedoms as long as you follow the license terms.</a:t>
            </a:r>
          </a:p>
          <a:p>
            <a:pPr marL="0" indent="0">
              <a:buNone/>
            </a:pPr>
            <a:r>
              <a:rPr lang="en-US" sz="2400" b="1" dirty="0"/>
              <a:t>Under the following terms:</a:t>
            </a:r>
            <a:endParaRPr lang="en-US" sz="2400" dirty="0"/>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p:txBody>
      </p:sp>
      <p:pic>
        <p:nvPicPr>
          <p:cNvPr id="9218" name="Picture 2" descr="https://lh5.googleusercontent.com/sAUgPg3idNwn9CbkEYtUfs8AJfTeQ8a0eoZ4z45Au1zJSlwHjwjnDEtIskfXGh00MF4PCFOOrkqRgiI-X0tAxUarJx-qAnljxCFclaIGWPCJeUUBGiBk9p8T2_FNleYF6U1Fq0x_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271" y="687137"/>
            <a:ext cx="3247543" cy="11362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a:t>
            </a:fld>
            <a:endParaRPr lang="en-GB">
              <a:solidFill>
                <a:prstClr val="black">
                  <a:lumMod val="65000"/>
                  <a:lumOff val="35000"/>
                </a:prstClr>
              </a:solidFill>
            </a:endParaRPr>
          </a:p>
        </p:txBody>
      </p:sp>
    </p:spTree>
    <p:extLst>
      <p:ext uri="{BB962C8B-B14F-4D97-AF65-F5344CB8AC3E}">
        <p14:creationId xmlns:p14="http://schemas.microsoft.com/office/powerpoint/2010/main" val="1174917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Second Normal Form</a:t>
            </a:r>
          </a:p>
        </p:txBody>
      </p:sp>
      <p:sp>
        <p:nvSpPr>
          <p:cNvPr id="3" name="Content Placeholder 2"/>
          <p:cNvSpPr>
            <a:spLocks noGrp="1"/>
          </p:cNvSpPr>
          <p:nvPr>
            <p:ph idx="1"/>
          </p:nvPr>
        </p:nvSpPr>
        <p:spPr/>
        <p:txBody>
          <a:bodyPr>
            <a:normAutofit/>
          </a:bodyPr>
          <a:lstStyle/>
          <a:p>
            <a:pPr marL="0" indent="0">
              <a:buNone/>
            </a:pPr>
            <a:r>
              <a:rPr lang="en-US" sz="2400" dirty="0"/>
              <a:t>A relation is in </a:t>
            </a:r>
            <a:r>
              <a:rPr lang="en-US" sz="2400" b="1" dirty="0"/>
              <a:t>2NF</a:t>
            </a:r>
            <a:r>
              <a:rPr lang="en-US" sz="2400" dirty="0"/>
              <a:t> if it is </a:t>
            </a:r>
            <a:r>
              <a:rPr lang="en-US" sz="2400" b="1" dirty="0"/>
              <a:t>in 1NF </a:t>
            </a:r>
            <a:r>
              <a:rPr lang="en-US" sz="2400" dirty="0"/>
              <a:t>and no </a:t>
            </a:r>
            <a:r>
              <a:rPr lang="en-US" sz="2400" b="1" dirty="0"/>
              <a:t>non-key attribute </a:t>
            </a:r>
            <a:r>
              <a:rPr lang="en-US" sz="2400" dirty="0"/>
              <a:t>is dependent on any proper subset of the </a:t>
            </a:r>
            <a:r>
              <a:rPr lang="en-US" sz="2400" b="1" dirty="0"/>
              <a:t>whole primary key</a:t>
            </a:r>
            <a:r>
              <a:rPr lang="en-US" sz="2400" dirty="0"/>
              <a:t>.</a:t>
            </a:r>
          </a:p>
          <a:p>
            <a:pPr marL="285750" indent="-285750"/>
            <a:r>
              <a:rPr lang="en-US" sz="2200" i="1" dirty="0"/>
              <a:t>Only applies to relations with composite keys</a:t>
            </a:r>
          </a:p>
          <a:p>
            <a:pPr marL="0" indent="0">
              <a:buNone/>
            </a:pPr>
            <a:endParaRPr lang="en-US" sz="2400" b="1" dirty="0"/>
          </a:p>
          <a:p>
            <a:pPr marL="0" indent="0">
              <a:buNone/>
            </a:pPr>
            <a:r>
              <a:rPr lang="en-US" sz="2400" b="1" dirty="0"/>
              <a:t>Conversion to 2NF</a:t>
            </a:r>
          </a:p>
          <a:p>
            <a:pPr marL="457200" indent="-457200">
              <a:buFont typeface="+mj-lt"/>
              <a:buAutoNum type="arabicPeriod"/>
            </a:pPr>
            <a:r>
              <a:rPr lang="en-US" sz="2400" dirty="0"/>
              <a:t>Split into two or more relations based on Functional Dependencies</a:t>
            </a:r>
          </a:p>
          <a:p>
            <a:pPr marL="0" indent="0">
              <a:buNone/>
            </a:pPr>
            <a:endParaRPr lang="en-US" sz="2200" i="1"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20</a:t>
            </a:fld>
            <a:endParaRPr lang="en-GB">
              <a:solidFill>
                <a:prstClr val="black">
                  <a:lumMod val="65000"/>
                  <a:lumOff val="35000"/>
                </a:prstClr>
              </a:solidFill>
            </a:endParaRPr>
          </a:p>
        </p:txBody>
      </p:sp>
    </p:spTree>
    <p:extLst>
      <p:ext uri="{BB962C8B-B14F-4D97-AF65-F5344CB8AC3E}">
        <p14:creationId xmlns:p14="http://schemas.microsoft.com/office/powerpoint/2010/main" val="3254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Second Normal Form</a:t>
            </a:r>
          </a:p>
        </p:txBody>
      </p:sp>
      <p:sp>
        <p:nvSpPr>
          <p:cNvPr id="3" name="Content Placeholder 2"/>
          <p:cNvSpPr>
            <a:spLocks noGrp="1"/>
          </p:cNvSpPr>
          <p:nvPr>
            <p:ph idx="1"/>
          </p:nvPr>
        </p:nvSpPr>
        <p:spPr/>
        <p:txBody>
          <a:bodyPr>
            <a:normAutofit/>
          </a:bodyPr>
          <a:lstStyle/>
          <a:p>
            <a:pPr marL="0" indent="0">
              <a:buNone/>
            </a:pPr>
            <a:r>
              <a:rPr lang="en-US" sz="2400" dirty="0"/>
              <a:t>A relation is in </a:t>
            </a:r>
            <a:r>
              <a:rPr lang="en-US" sz="2400" b="1" dirty="0"/>
              <a:t>2NF</a:t>
            </a:r>
            <a:r>
              <a:rPr lang="en-US" sz="2400" dirty="0"/>
              <a:t> if it is </a:t>
            </a:r>
            <a:r>
              <a:rPr lang="en-US" sz="2400" b="1" dirty="0"/>
              <a:t>in 1NF </a:t>
            </a:r>
            <a:r>
              <a:rPr lang="en-US" sz="2400" dirty="0"/>
              <a:t>and no </a:t>
            </a:r>
            <a:r>
              <a:rPr lang="en-US" sz="2400" b="1" dirty="0"/>
              <a:t>non-key attribute </a:t>
            </a:r>
            <a:r>
              <a:rPr lang="en-US" sz="2400" dirty="0"/>
              <a:t>is dependent on any proper subset of the </a:t>
            </a:r>
            <a:r>
              <a:rPr lang="en-US" sz="2400" b="1" dirty="0"/>
              <a:t>whole primary key</a:t>
            </a:r>
            <a:r>
              <a:rPr lang="en-US" sz="2400" dirty="0"/>
              <a:t>.</a:t>
            </a:r>
          </a:p>
          <a:p>
            <a:pPr marL="0" indent="0" algn="ctr">
              <a:buNone/>
            </a:pPr>
            <a:r>
              <a:rPr lang="en-US" sz="2400" dirty="0">
                <a:sym typeface="Wingdings"/>
              </a:rPr>
              <a:t>item  price, tax		 price  tax</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21</a:t>
            </a:fld>
            <a:endParaRPr lang="en-GB">
              <a:solidFill>
                <a:prstClr val="black">
                  <a:lumMod val="65000"/>
                  <a:lumOff val="35000"/>
                </a:prstClr>
              </a:solidFill>
            </a:endParaRPr>
          </a:p>
        </p:txBody>
      </p:sp>
      <p:graphicFrame>
        <p:nvGraphicFramePr>
          <p:cNvPr id="15" name="Content Placeholder 6"/>
          <p:cNvGraphicFramePr>
            <a:graphicFrameLocks/>
          </p:cNvGraphicFramePr>
          <p:nvPr>
            <p:extLst>
              <p:ext uri="{D42A27DB-BD31-4B8C-83A1-F6EECF244321}">
                <p14:modId xmlns:p14="http://schemas.microsoft.com/office/powerpoint/2010/main" val="478069878"/>
              </p:ext>
            </p:extLst>
          </p:nvPr>
        </p:nvGraphicFramePr>
        <p:xfrm>
          <a:off x="3128614" y="3795394"/>
          <a:ext cx="5890142" cy="277368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gridCol w="1712286">
                  <a:extLst>
                    <a:ext uri="{9D8B030D-6E8A-4147-A177-3AD203B41FA5}">
                      <a16:colId xmlns:a16="http://schemas.microsoft.com/office/drawing/2014/main" val="20002"/>
                    </a:ext>
                  </a:extLst>
                </a:gridCol>
                <a:gridCol w="1110915">
                  <a:extLst>
                    <a:ext uri="{9D8B030D-6E8A-4147-A177-3AD203B41FA5}">
                      <a16:colId xmlns:a16="http://schemas.microsoft.com/office/drawing/2014/main" val="20003"/>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sng" dirty="0" err="1">
                          <a:solidFill>
                            <a:schemeClr val="tx1"/>
                          </a:solidFill>
                        </a:rPr>
                        <a:t>colour</a:t>
                      </a:r>
                      <a:endParaRPr lang="en-US" sz="20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 name="Multiply 11"/>
          <p:cNvSpPr/>
          <p:nvPr/>
        </p:nvSpPr>
        <p:spPr>
          <a:xfrm>
            <a:off x="453957" y="3284190"/>
            <a:ext cx="11264630" cy="3933733"/>
          </a:xfrm>
          <a:prstGeom prst="mathMultiply">
            <a:avLst>
              <a:gd name="adj1" fmla="val 10338"/>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57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Second Normal Form</a:t>
            </a:r>
          </a:p>
        </p:txBody>
      </p:sp>
      <p:sp>
        <p:nvSpPr>
          <p:cNvPr id="3" name="Content Placeholder 2"/>
          <p:cNvSpPr>
            <a:spLocks noGrp="1"/>
          </p:cNvSpPr>
          <p:nvPr>
            <p:ph idx="1"/>
          </p:nvPr>
        </p:nvSpPr>
        <p:spPr/>
        <p:txBody>
          <a:bodyPr>
            <a:normAutofit/>
          </a:bodyPr>
          <a:lstStyle/>
          <a:p>
            <a:pPr marL="0" indent="0">
              <a:buNone/>
            </a:pPr>
            <a:r>
              <a:rPr lang="en-US" sz="2400" dirty="0"/>
              <a:t>A relation is in </a:t>
            </a:r>
            <a:r>
              <a:rPr lang="en-US" sz="2400" b="1" dirty="0"/>
              <a:t>2NF</a:t>
            </a:r>
            <a:r>
              <a:rPr lang="en-US" sz="2400" dirty="0"/>
              <a:t> if it is </a:t>
            </a:r>
            <a:r>
              <a:rPr lang="en-US" sz="2400" b="1" dirty="0"/>
              <a:t>in 1NF </a:t>
            </a:r>
            <a:r>
              <a:rPr lang="en-US" sz="2400" dirty="0"/>
              <a:t>and no </a:t>
            </a:r>
            <a:r>
              <a:rPr lang="en-US" sz="2400" b="1" dirty="0"/>
              <a:t>non-key attribute </a:t>
            </a:r>
            <a:r>
              <a:rPr lang="en-US" sz="2400" dirty="0"/>
              <a:t>is dependent on any proper subset of the </a:t>
            </a:r>
            <a:r>
              <a:rPr lang="en-US" sz="2400" b="1" dirty="0"/>
              <a:t>whole primary key</a:t>
            </a:r>
            <a:r>
              <a:rPr lang="en-US" sz="2400" dirty="0"/>
              <a:t>.</a:t>
            </a:r>
          </a:p>
          <a:p>
            <a:pPr marL="0" indent="0" algn="ctr">
              <a:buNone/>
            </a:pPr>
            <a:r>
              <a:rPr lang="en-US" sz="2400" dirty="0">
                <a:sym typeface="Wingdings"/>
              </a:rPr>
              <a:t>item  price, tax		 price  tax</a:t>
            </a:r>
            <a:endParaRPr lang="en-US"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22</a:t>
            </a:fld>
            <a:endParaRPr lang="en-GB">
              <a:solidFill>
                <a:prstClr val="black">
                  <a:lumMod val="65000"/>
                  <a:lumOff val="35000"/>
                </a:prstClr>
              </a:solidFill>
            </a:endParaRPr>
          </a:p>
        </p:txBody>
      </p:sp>
      <p:graphicFrame>
        <p:nvGraphicFramePr>
          <p:cNvPr id="12" name="Content Placeholder 6"/>
          <p:cNvGraphicFramePr>
            <a:graphicFrameLocks/>
          </p:cNvGraphicFramePr>
          <p:nvPr>
            <p:extLst>
              <p:ext uri="{D42A27DB-BD31-4B8C-83A1-F6EECF244321}">
                <p14:modId xmlns:p14="http://schemas.microsoft.com/office/powerpoint/2010/main" val="1855742991"/>
              </p:ext>
            </p:extLst>
          </p:nvPr>
        </p:nvGraphicFramePr>
        <p:xfrm>
          <a:off x="6107558" y="3795394"/>
          <a:ext cx="4141343" cy="158496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12286">
                  <a:extLst>
                    <a:ext uri="{9D8B030D-6E8A-4147-A177-3AD203B41FA5}">
                      <a16:colId xmlns:a16="http://schemas.microsoft.com/office/drawing/2014/main" val="20001"/>
                    </a:ext>
                  </a:extLst>
                </a:gridCol>
                <a:gridCol w="1110915">
                  <a:extLst>
                    <a:ext uri="{9D8B030D-6E8A-4147-A177-3AD203B41FA5}">
                      <a16:colId xmlns:a16="http://schemas.microsoft.com/office/drawing/2014/main" val="20002"/>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5" name="Content Placeholder 6"/>
          <p:cNvGraphicFramePr>
            <a:graphicFrameLocks/>
          </p:cNvGraphicFramePr>
          <p:nvPr>
            <p:extLst>
              <p:ext uri="{D42A27DB-BD31-4B8C-83A1-F6EECF244321}">
                <p14:modId xmlns:p14="http://schemas.microsoft.com/office/powerpoint/2010/main" val="2006214021"/>
              </p:ext>
            </p:extLst>
          </p:nvPr>
        </p:nvGraphicFramePr>
        <p:xfrm>
          <a:off x="1898472" y="3795394"/>
          <a:ext cx="3066941" cy="277368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sng" dirty="0" err="1">
                          <a:solidFill>
                            <a:schemeClr val="tx1"/>
                          </a:solidFill>
                        </a:rPr>
                        <a:t>colour</a:t>
                      </a:r>
                      <a:endParaRPr lang="en-US" sz="20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85224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 Put into 2NF</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663323"/>
              </p:ext>
            </p:extLst>
          </p:nvPr>
        </p:nvGraphicFramePr>
        <p:xfrm>
          <a:off x="1898650" y="1824038"/>
          <a:ext cx="8350252" cy="3337560"/>
        </p:xfrm>
        <a:graphic>
          <a:graphicData uri="http://schemas.openxmlformats.org/drawingml/2006/table">
            <a:tbl>
              <a:tblPr firstRow="1">
                <a:tableStyleId>{93296810-A885-4BE3-A3E7-6D5BEEA58F35}</a:tableStyleId>
              </a:tblPr>
              <a:tblGrid>
                <a:gridCol w="2087563">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2087563">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370840">
                <a:tc>
                  <a:txBody>
                    <a:bodyPr/>
                    <a:lstStyle/>
                    <a:p>
                      <a:r>
                        <a:rPr lang="en-US" u="sng" dirty="0">
                          <a:solidFill>
                            <a:schemeClr val="tx1"/>
                          </a:solidFill>
                        </a:rPr>
                        <a:t>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u="sng" dirty="0">
                          <a:solidFill>
                            <a:schemeClr val="tx1"/>
                          </a:solidFill>
                        </a:rPr>
                        <a:t>part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dirty="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Edinburgh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dirty="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Edinburgh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23</a:t>
            </a:fld>
            <a:endParaRPr lang="en-GB">
              <a:solidFill>
                <a:prstClr val="black">
                  <a:lumMod val="65000"/>
                  <a:lumOff val="35000"/>
                </a:prstClr>
              </a:solidFill>
            </a:endParaRPr>
          </a:p>
        </p:txBody>
      </p:sp>
    </p:spTree>
    <p:extLst>
      <p:ext uri="{BB962C8B-B14F-4D97-AF65-F5344CB8AC3E}">
        <p14:creationId xmlns:p14="http://schemas.microsoft.com/office/powerpoint/2010/main" val="1445137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Transitive Functional Dependency</a:t>
            </a:r>
          </a:p>
        </p:txBody>
      </p:sp>
      <p:sp>
        <p:nvSpPr>
          <p:cNvPr id="3" name="Content Placeholder 2"/>
          <p:cNvSpPr>
            <a:spLocks noGrp="1"/>
          </p:cNvSpPr>
          <p:nvPr>
            <p:ph idx="1"/>
          </p:nvPr>
        </p:nvSpPr>
        <p:spPr/>
        <p:txBody>
          <a:bodyPr>
            <a:normAutofit/>
          </a:bodyPr>
          <a:lstStyle/>
          <a:p>
            <a:pPr marL="0" indent="0">
              <a:buNone/>
            </a:pPr>
            <a:r>
              <a:rPr lang="en-US" sz="2400" dirty="0"/>
              <a:t>A transitive functional dependency is where an attribute holds by virtue of transitivity.</a:t>
            </a:r>
            <a:br>
              <a:rPr lang="en-US" sz="2400" dirty="0"/>
            </a:br>
            <a:r>
              <a:rPr lang="en-US" sz="2400" dirty="0"/>
              <a:t>Example: tax isn’t determined by item but by price</a:t>
            </a:r>
            <a:endParaRPr lang="en-US" sz="2400" strike="sngStrike" dirty="0"/>
          </a:p>
          <a:p>
            <a:pPr marL="0" indent="0" algn="ctr">
              <a:buNone/>
            </a:pPr>
            <a:r>
              <a:rPr lang="en-US" sz="2400" dirty="0">
                <a:sym typeface="Wingdings"/>
              </a:rPr>
              <a:t>item  price, tax		 price  tax</a:t>
            </a:r>
            <a:br>
              <a:rPr lang="en-US" sz="2400" dirty="0">
                <a:sym typeface="Wingdings"/>
              </a:rPr>
            </a:br>
            <a:r>
              <a:rPr lang="en-US" sz="2400" i="1" dirty="0">
                <a:sym typeface="Wingdings"/>
              </a:rPr>
              <a:t>item  price  tax</a:t>
            </a:r>
            <a:endParaRPr lang="en-US" sz="2400" i="1"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24</a:t>
            </a:fld>
            <a:endParaRPr lang="en-GB">
              <a:solidFill>
                <a:prstClr val="black">
                  <a:lumMod val="65000"/>
                  <a:lumOff val="35000"/>
                </a:prstClr>
              </a:solidFill>
            </a:endParaRPr>
          </a:p>
        </p:txBody>
      </p:sp>
      <p:graphicFrame>
        <p:nvGraphicFramePr>
          <p:cNvPr id="12" name="Content Placeholder 6"/>
          <p:cNvGraphicFramePr>
            <a:graphicFrameLocks/>
          </p:cNvGraphicFramePr>
          <p:nvPr>
            <p:extLst>
              <p:ext uri="{D42A27DB-BD31-4B8C-83A1-F6EECF244321}">
                <p14:modId xmlns:p14="http://schemas.microsoft.com/office/powerpoint/2010/main" val="1589699479"/>
              </p:ext>
            </p:extLst>
          </p:nvPr>
        </p:nvGraphicFramePr>
        <p:xfrm>
          <a:off x="6107558" y="4048309"/>
          <a:ext cx="4141343" cy="158496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12286">
                  <a:extLst>
                    <a:ext uri="{9D8B030D-6E8A-4147-A177-3AD203B41FA5}">
                      <a16:colId xmlns:a16="http://schemas.microsoft.com/office/drawing/2014/main" val="20001"/>
                    </a:ext>
                  </a:extLst>
                </a:gridCol>
                <a:gridCol w="1110915">
                  <a:extLst>
                    <a:ext uri="{9D8B030D-6E8A-4147-A177-3AD203B41FA5}">
                      <a16:colId xmlns:a16="http://schemas.microsoft.com/office/drawing/2014/main" val="20002"/>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5" name="Content Placeholder 6"/>
          <p:cNvGraphicFramePr>
            <a:graphicFrameLocks/>
          </p:cNvGraphicFramePr>
          <p:nvPr>
            <p:extLst>
              <p:ext uri="{D42A27DB-BD31-4B8C-83A1-F6EECF244321}">
                <p14:modId xmlns:p14="http://schemas.microsoft.com/office/powerpoint/2010/main" val="469149888"/>
              </p:ext>
            </p:extLst>
          </p:nvPr>
        </p:nvGraphicFramePr>
        <p:xfrm>
          <a:off x="1898472" y="4048309"/>
          <a:ext cx="3066941" cy="277368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sng" dirty="0" err="1">
                          <a:solidFill>
                            <a:schemeClr val="tx1"/>
                          </a:solidFill>
                        </a:rPr>
                        <a:t>colour</a:t>
                      </a:r>
                      <a:endParaRPr lang="en-US" sz="20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4468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Transitive Functional Dependency</a:t>
            </a:r>
          </a:p>
        </p:txBody>
      </p:sp>
      <p:sp>
        <p:nvSpPr>
          <p:cNvPr id="3" name="Content Placeholder 2"/>
          <p:cNvSpPr>
            <a:spLocks noGrp="1"/>
          </p:cNvSpPr>
          <p:nvPr>
            <p:ph idx="1"/>
          </p:nvPr>
        </p:nvSpPr>
        <p:spPr/>
        <p:txBody>
          <a:bodyPr>
            <a:normAutofit/>
          </a:bodyPr>
          <a:lstStyle/>
          <a:p>
            <a:pPr marL="0" indent="0">
              <a:buNone/>
            </a:pPr>
            <a:r>
              <a:rPr lang="en-US" sz="2400" dirty="0"/>
              <a:t>A transitive functional dependency is where an attribute holds by virtue of transitivity.</a:t>
            </a:r>
          </a:p>
          <a:p>
            <a:pPr marL="0" indent="0">
              <a:buNone/>
            </a:pPr>
            <a:r>
              <a:rPr lang="en-US" sz="2400" dirty="0"/>
              <a:t>book </a:t>
            </a:r>
            <a:r>
              <a:rPr lang="en-US" sz="2400" dirty="0">
                <a:sym typeface="Wingdings"/>
              </a:rPr>
              <a:t> genre, author</a:t>
            </a:r>
          </a:p>
          <a:p>
            <a:pPr marL="0" indent="0">
              <a:buNone/>
            </a:pPr>
            <a:r>
              <a:rPr lang="en-US" sz="2400" dirty="0">
                <a:sym typeface="Wingdings"/>
              </a:rPr>
              <a:t>author  nationality</a:t>
            </a:r>
          </a:p>
          <a:p>
            <a:pPr marL="0" indent="0">
              <a:buNone/>
            </a:pPr>
            <a:r>
              <a:rPr lang="en-US" sz="2400" i="1" dirty="0">
                <a:sym typeface="Wingdings"/>
              </a:rPr>
              <a:t>book  author  nationality</a:t>
            </a:r>
            <a:endParaRPr lang="en-US" sz="2400" i="1"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25</a:t>
            </a:fld>
            <a:endParaRPr lang="en-GB">
              <a:solidFill>
                <a:prstClr val="black">
                  <a:lumMod val="65000"/>
                  <a:lumOff val="35000"/>
                </a:prstClr>
              </a:solidFill>
            </a:endParaRPr>
          </a:p>
        </p:txBody>
      </p:sp>
      <p:graphicFrame>
        <p:nvGraphicFramePr>
          <p:cNvPr id="15" name="Content Placeholder 6"/>
          <p:cNvGraphicFramePr>
            <a:graphicFrameLocks/>
          </p:cNvGraphicFramePr>
          <p:nvPr>
            <p:extLst>
              <p:ext uri="{D42A27DB-BD31-4B8C-83A1-F6EECF244321}">
                <p14:modId xmlns:p14="http://schemas.microsoft.com/office/powerpoint/2010/main" val="165475181"/>
              </p:ext>
            </p:extLst>
          </p:nvPr>
        </p:nvGraphicFramePr>
        <p:xfrm>
          <a:off x="1853403" y="4663150"/>
          <a:ext cx="8584410" cy="1584960"/>
        </p:xfrm>
        <a:graphic>
          <a:graphicData uri="http://schemas.openxmlformats.org/drawingml/2006/table">
            <a:tbl>
              <a:tblPr firstRow="1">
                <a:tableStyleId>{93296810-A885-4BE3-A3E7-6D5BEEA58F35}</a:tableStyleId>
              </a:tblPr>
              <a:tblGrid>
                <a:gridCol w="1910724">
                  <a:extLst>
                    <a:ext uri="{9D8B030D-6E8A-4147-A177-3AD203B41FA5}">
                      <a16:colId xmlns:a16="http://schemas.microsoft.com/office/drawing/2014/main" val="20000"/>
                    </a:ext>
                  </a:extLst>
                </a:gridCol>
                <a:gridCol w="2224562">
                  <a:extLst>
                    <a:ext uri="{9D8B030D-6E8A-4147-A177-3AD203B41FA5}">
                      <a16:colId xmlns:a16="http://schemas.microsoft.com/office/drawing/2014/main" val="20001"/>
                    </a:ext>
                  </a:extLst>
                </a:gridCol>
                <a:gridCol w="2224562">
                  <a:extLst>
                    <a:ext uri="{9D8B030D-6E8A-4147-A177-3AD203B41FA5}">
                      <a16:colId xmlns:a16="http://schemas.microsoft.com/office/drawing/2014/main" val="20002"/>
                    </a:ext>
                  </a:extLst>
                </a:gridCol>
                <a:gridCol w="2224562">
                  <a:extLst>
                    <a:ext uri="{9D8B030D-6E8A-4147-A177-3AD203B41FA5}">
                      <a16:colId xmlns:a16="http://schemas.microsoft.com/office/drawing/2014/main" val="20003"/>
                    </a:ext>
                  </a:extLst>
                </a:gridCol>
              </a:tblGrid>
              <a:tr h="119198">
                <a:tc>
                  <a:txBody>
                    <a:bodyPr/>
                    <a:lstStyle/>
                    <a:p>
                      <a:r>
                        <a:rPr lang="en-US" sz="2000" u="sng" dirty="0">
                          <a:solidFill>
                            <a:schemeClr val="tx1"/>
                          </a:solidFill>
                        </a:rPr>
                        <a:t>book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dirty="0">
                          <a:solidFill>
                            <a:schemeClr val="tx1"/>
                          </a:solidFill>
                        </a:rPr>
                        <a:t>genre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dirty="0">
                          <a:solidFill>
                            <a:schemeClr val="tx1"/>
                          </a:solidFill>
                        </a:rPr>
                        <a:t>author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dirty="0">
                          <a:solidFill>
                            <a:schemeClr val="tx1"/>
                          </a:solidFill>
                        </a:rPr>
                        <a:t>nationality</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Greenmantle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Action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John Buchan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Scottish</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Emma</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Romance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Jane Austin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English</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Augustus</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Biography</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John Buchan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Scottish</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277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p:txBody>
          <a:bodyPr>
            <a:normAutofit/>
          </a:bodyPr>
          <a:lstStyle/>
          <a:p>
            <a:pPr marL="0" indent="0">
              <a:buNone/>
            </a:pPr>
            <a:r>
              <a:rPr lang="en-GB" sz="2400" dirty="0"/>
              <a:t>A relation is in </a:t>
            </a:r>
            <a:r>
              <a:rPr lang="en-GB" sz="2400" b="1" dirty="0"/>
              <a:t>3NF</a:t>
            </a:r>
            <a:r>
              <a:rPr lang="en-GB" sz="2400" dirty="0"/>
              <a:t> if it is </a:t>
            </a:r>
            <a:r>
              <a:rPr lang="en-GB" sz="2400" b="1" dirty="0"/>
              <a:t>in 2NF</a:t>
            </a:r>
            <a:r>
              <a:rPr lang="en-GB" sz="2400" dirty="0"/>
              <a:t> and </a:t>
            </a:r>
            <a:r>
              <a:rPr lang="en-GB" sz="2400" b="1" dirty="0"/>
              <a:t>all non-key attributes are mutually independent </a:t>
            </a:r>
            <a:endParaRPr lang="en-GB" sz="2400" dirty="0"/>
          </a:p>
          <a:p>
            <a:r>
              <a:rPr lang="en-GB" sz="2200" dirty="0"/>
              <a:t>No transitive dependencies: </a:t>
            </a:r>
          </a:p>
          <a:p>
            <a:pPr marL="0" indent="0" algn="ctr">
              <a:buNone/>
            </a:pPr>
            <a:r>
              <a:rPr lang="en-GB" sz="2200" dirty="0"/>
              <a:t>item </a:t>
            </a:r>
            <a:r>
              <a:rPr lang="en-GB" sz="2200" dirty="0">
                <a:sym typeface="Wingdings"/>
              </a:rPr>
              <a:t> price, tax		price  tax</a:t>
            </a:r>
            <a:endParaRPr lang="en-US" sz="22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26</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708267939"/>
              </p:ext>
            </p:extLst>
          </p:nvPr>
        </p:nvGraphicFramePr>
        <p:xfrm>
          <a:off x="6107558" y="3737029"/>
          <a:ext cx="4141343" cy="158496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12286">
                  <a:extLst>
                    <a:ext uri="{9D8B030D-6E8A-4147-A177-3AD203B41FA5}">
                      <a16:colId xmlns:a16="http://schemas.microsoft.com/office/drawing/2014/main" val="20001"/>
                    </a:ext>
                  </a:extLst>
                </a:gridCol>
                <a:gridCol w="1110915">
                  <a:extLst>
                    <a:ext uri="{9D8B030D-6E8A-4147-A177-3AD203B41FA5}">
                      <a16:colId xmlns:a16="http://schemas.microsoft.com/office/drawing/2014/main" val="20002"/>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150374030"/>
              </p:ext>
            </p:extLst>
          </p:nvPr>
        </p:nvGraphicFramePr>
        <p:xfrm>
          <a:off x="1898472" y="3737029"/>
          <a:ext cx="3066941" cy="277368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sng" dirty="0" err="1">
                          <a:solidFill>
                            <a:schemeClr val="tx1"/>
                          </a:solidFill>
                        </a:rPr>
                        <a:t>colour</a:t>
                      </a:r>
                      <a:endParaRPr lang="en-US" sz="20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Multiply 8"/>
          <p:cNvSpPr/>
          <p:nvPr/>
        </p:nvSpPr>
        <p:spPr>
          <a:xfrm>
            <a:off x="-1757082" y="2957210"/>
            <a:ext cx="15652376" cy="4465567"/>
          </a:xfrm>
          <a:prstGeom prst="mathMultiply">
            <a:avLst>
              <a:gd name="adj1" fmla="val 672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6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p:txBody>
          <a:bodyPr>
            <a:normAutofit/>
          </a:bodyPr>
          <a:lstStyle/>
          <a:p>
            <a:pPr marL="0" indent="0">
              <a:buNone/>
            </a:pPr>
            <a:r>
              <a:rPr lang="en-GB" sz="2400" dirty="0"/>
              <a:t>A relation is in </a:t>
            </a:r>
            <a:r>
              <a:rPr lang="en-GB" sz="2400" b="1" dirty="0"/>
              <a:t>3NF</a:t>
            </a:r>
            <a:r>
              <a:rPr lang="en-GB" sz="2400" dirty="0"/>
              <a:t> if it is </a:t>
            </a:r>
            <a:r>
              <a:rPr lang="en-GB" sz="2400" b="1" dirty="0"/>
              <a:t>in 2NF</a:t>
            </a:r>
            <a:r>
              <a:rPr lang="en-GB" sz="2400" dirty="0"/>
              <a:t> and </a:t>
            </a:r>
            <a:r>
              <a:rPr lang="en-GB" sz="2400" b="1" dirty="0"/>
              <a:t>all non-key attributes are mutually independent </a:t>
            </a:r>
            <a:endParaRPr lang="en-GB" sz="2400" dirty="0"/>
          </a:p>
          <a:p>
            <a:r>
              <a:rPr lang="en-GB" sz="2200" dirty="0"/>
              <a:t>No transitive dependencies: </a:t>
            </a:r>
          </a:p>
          <a:p>
            <a:pPr marL="0" indent="0" algn="ctr">
              <a:buNone/>
            </a:pPr>
            <a:r>
              <a:rPr lang="en-GB" sz="2200" dirty="0"/>
              <a:t>item </a:t>
            </a:r>
            <a:r>
              <a:rPr lang="en-GB" sz="2200" dirty="0">
                <a:sym typeface="Wingdings"/>
              </a:rPr>
              <a:t> price, tax		price  tax</a:t>
            </a:r>
            <a:endParaRPr lang="en-US" sz="22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27</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877378604"/>
              </p:ext>
            </p:extLst>
          </p:nvPr>
        </p:nvGraphicFramePr>
        <p:xfrm>
          <a:off x="6107557" y="3737029"/>
          <a:ext cx="3030428" cy="158496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12286">
                  <a:extLst>
                    <a:ext uri="{9D8B030D-6E8A-4147-A177-3AD203B41FA5}">
                      <a16:colId xmlns:a16="http://schemas.microsoft.com/office/drawing/2014/main" val="20001"/>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150374030"/>
              </p:ext>
            </p:extLst>
          </p:nvPr>
        </p:nvGraphicFramePr>
        <p:xfrm>
          <a:off x="1898472" y="3737029"/>
          <a:ext cx="3066941" cy="2773680"/>
        </p:xfrm>
        <a:graphic>
          <a:graphicData uri="http://schemas.openxmlformats.org/drawingml/2006/table">
            <a:tbl>
              <a:tblPr firstRow="1">
                <a:tableStyleId>{93296810-A885-4BE3-A3E7-6D5BEEA58F35}</a:tableStyleId>
              </a:tblPr>
              <a:tblGrid>
                <a:gridCol w="1318142">
                  <a:extLst>
                    <a:ext uri="{9D8B030D-6E8A-4147-A177-3AD203B41FA5}">
                      <a16:colId xmlns:a16="http://schemas.microsoft.com/office/drawing/2014/main" val="20000"/>
                    </a:ext>
                  </a:extLst>
                </a:gridCol>
                <a:gridCol w="1748799">
                  <a:extLst>
                    <a:ext uri="{9D8B030D-6E8A-4147-A177-3AD203B41FA5}">
                      <a16:colId xmlns:a16="http://schemas.microsoft.com/office/drawing/2014/main" val="20001"/>
                    </a:ext>
                  </a:extLst>
                </a:gridCol>
              </a:tblGrid>
              <a:tr h="119198">
                <a:tc>
                  <a:txBody>
                    <a:bodyPr/>
                    <a:lstStyle/>
                    <a:p>
                      <a:r>
                        <a:rPr lang="en-US" sz="2000" u="sng" dirty="0">
                          <a:solidFill>
                            <a:schemeClr val="tx1"/>
                          </a:solidFill>
                        </a:rPr>
                        <a:t>item</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sng" dirty="0" err="1">
                          <a:solidFill>
                            <a:schemeClr val="tx1"/>
                          </a:solidFill>
                        </a:rPr>
                        <a:t>colour</a:t>
                      </a:r>
                      <a:endParaRPr lang="en-US" sz="2000" u="sng"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T-shirt</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polo</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yellow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blue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a:t>sweater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black</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922977356"/>
              </p:ext>
            </p:extLst>
          </p:nvPr>
        </p:nvGraphicFramePr>
        <p:xfrm>
          <a:off x="6585172" y="5447793"/>
          <a:ext cx="2823201" cy="1188720"/>
        </p:xfrm>
        <a:graphic>
          <a:graphicData uri="http://schemas.openxmlformats.org/drawingml/2006/table">
            <a:tbl>
              <a:tblPr firstRow="1">
                <a:tableStyleId>{93296810-A885-4BE3-A3E7-6D5BEEA58F35}</a:tableStyleId>
              </a:tblPr>
              <a:tblGrid>
                <a:gridCol w="1712286">
                  <a:extLst>
                    <a:ext uri="{9D8B030D-6E8A-4147-A177-3AD203B41FA5}">
                      <a16:colId xmlns:a16="http://schemas.microsoft.com/office/drawing/2014/main" val="20000"/>
                    </a:ext>
                  </a:extLst>
                </a:gridCol>
                <a:gridCol w="1110915">
                  <a:extLst>
                    <a:ext uri="{9D8B030D-6E8A-4147-A177-3AD203B41FA5}">
                      <a16:colId xmlns:a16="http://schemas.microsoft.com/office/drawing/2014/main" val="20001"/>
                    </a:ext>
                  </a:extLst>
                </a:gridCol>
              </a:tblGrid>
              <a:tr h="119198">
                <a:tc>
                  <a:txBody>
                    <a:bodyPr/>
                    <a:lstStyle/>
                    <a:p>
                      <a:r>
                        <a:rPr lang="en-US" sz="2000" u="sng" dirty="0">
                          <a:solidFill>
                            <a:schemeClr val="tx1"/>
                          </a:solidFill>
                        </a:rPr>
                        <a:t>price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tax</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12.00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25.00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7716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 Put into 3NF</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43517375"/>
              </p:ext>
            </p:extLst>
          </p:nvPr>
        </p:nvGraphicFramePr>
        <p:xfrm>
          <a:off x="1898651" y="1824038"/>
          <a:ext cx="8339045" cy="1854200"/>
        </p:xfrm>
        <a:graphic>
          <a:graphicData uri="http://schemas.openxmlformats.org/drawingml/2006/table">
            <a:tbl>
              <a:tblPr firstRow="1">
                <a:tableStyleId>{93296810-A885-4BE3-A3E7-6D5BEEA58F35}</a:tableStyleId>
              </a:tblPr>
              <a:tblGrid>
                <a:gridCol w="1667809">
                  <a:extLst>
                    <a:ext uri="{9D8B030D-6E8A-4147-A177-3AD203B41FA5}">
                      <a16:colId xmlns:a16="http://schemas.microsoft.com/office/drawing/2014/main" val="20000"/>
                    </a:ext>
                  </a:extLst>
                </a:gridCol>
                <a:gridCol w="1667809">
                  <a:extLst>
                    <a:ext uri="{9D8B030D-6E8A-4147-A177-3AD203B41FA5}">
                      <a16:colId xmlns:a16="http://schemas.microsoft.com/office/drawing/2014/main" val="20001"/>
                    </a:ext>
                  </a:extLst>
                </a:gridCol>
                <a:gridCol w="1667809">
                  <a:extLst>
                    <a:ext uri="{9D8B030D-6E8A-4147-A177-3AD203B41FA5}">
                      <a16:colId xmlns:a16="http://schemas.microsoft.com/office/drawing/2014/main" val="20002"/>
                    </a:ext>
                  </a:extLst>
                </a:gridCol>
                <a:gridCol w="1667809">
                  <a:extLst>
                    <a:ext uri="{9D8B030D-6E8A-4147-A177-3AD203B41FA5}">
                      <a16:colId xmlns:a16="http://schemas.microsoft.com/office/drawing/2014/main" val="20003"/>
                    </a:ext>
                  </a:extLst>
                </a:gridCol>
                <a:gridCol w="1667809">
                  <a:extLst>
                    <a:ext uri="{9D8B030D-6E8A-4147-A177-3AD203B41FA5}">
                      <a16:colId xmlns:a16="http://schemas.microsoft.com/office/drawing/2014/main" val="20004"/>
                    </a:ext>
                  </a:extLst>
                </a:gridCol>
              </a:tblGrid>
              <a:tr h="370840">
                <a:tc>
                  <a:txBody>
                    <a:bodyPr/>
                    <a:lstStyle/>
                    <a:p>
                      <a:r>
                        <a:rPr lang="en-US" dirty="0" err="1">
                          <a:solidFill>
                            <a:schemeClr val="tx1"/>
                          </a:solidFill>
                        </a:rPr>
                        <a:t>branchName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u="sng" dirty="0" err="1">
                          <a:solidFill>
                            <a:schemeClr val="tx1"/>
                          </a:solidFill>
                        </a:rPr>
                        <a:t>accountNo</a:t>
                      </a:r>
                      <a:endParaRPr lang="en-US"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Edinburgh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Riccarton</a:t>
                      </a:r>
                      <a:r>
                        <a:rPr lang="en-US" dirty="0"/>
                        <a:t>, UK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123.45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Dubai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Dubai,</a:t>
                      </a:r>
                      <a:r>
                        <a:rPr lang="en-US" baseline="0" dirty="0"/>
                        <a:t> UAE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8372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Edinburgh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Riccarton</a:t>
                      </a:r>
                      <a:r>
                        <a:rPr lang="en-US" dirty="0"/>
                        <a:t>, UK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3761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938.23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Dubai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Dubai, UAE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9273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329.35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28</a:t>
            </a:fld>
            <a:endParaRPr lang="en-GB">
              <a:solidFill>
                <a:prstClr val="black">
                  <a:lumMod val="65000"/>
                  <a:lumOff val="35000"/>
                </a:prstClr>
              </a:solidFill>
            </a:endParaRPr>
          </a:p>
        </p:txBody>
      </p:sp>
      <p:sp>
        <p:nvSpPr>
          <p:cNvPr id="8" name="TextBox 7"/>
          <p:cNvSpPr txBox="1"/>
          <p:nvPr/>
        </p:nvSpPr>
        <p:spPr>
          <a:xfrm>
            <a:off x="2949146" y="4805464"/>
            <a:ext cx="6293711" cy="369332"/>
          </a:xfrm>
          <a:prstGeom prst="rect">
            <a:avLst/>
          </a:prstGeom>
          <a:noFill/>
        </p:spPr>
        <p:txBody>
          <a:bodyPr wrap="none" rtlCol="0">
            <a:spAutoFit/>
          </a:bodyPr>
          <a:lstStyle/>
          <a:p>
            <a:r>
              <a:rPr lang="en-US" dirty="0"/>
              <a:t>Hint: are all values functionally dependent </a:t>
            </a:r>
            <a:r>
              <a:rPr lang="en-US"/>
              <a:t>on the key?</a:t>
            </a:r>
          </a:p>
        </p:txBody>
      </p:sp>
    </p:spTree>
    <p:extLst>
      <p:ext uri="{BB962C8B-B14F-4D97-AF65-F5344CB8AC3E}">
        <p14:creationId xmlns:p14="http://schemas.microsoft.com/office/powerpoint/2010/main" val="1339076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pPr lvl="0"/>
            <a:r>
              <a:rPr lang="en-GB" sz="2800" dirty="0"/>
              <a:t>Normalisation: alternative design method</a:t>
            </a:r>
          </a:p>
          <a:p>
            <a:pPr lvl="0"/>
            <a:r>
              <a:rPr lang="en-GB" sz="2800" dirty="0"/>
              <a:t>Generally design for 3NF</a:t>
            </a:r>
          </a:p>
          <a:p>
            <a:pPr lvl="1"/>
            <a:r>
              <a:rPr lang="en-GB" sz="2400" dirty="0"/>
              <a:t>A relation is in 1NF if and only if all attribute values are indivisible and there are no repeating groups</a:t>
            </a:r>
            <a:endParaRPr lang="en-US" sz="2400" dirty="0"/>
          </a:p>
          <a:p>
            <a:pPr lvl="1"/>
            <a:r>
              <a:rPr lang="en-GB" sz="2400" dirty="0"/>
              <a:t>A relation is in 2NF if it is in 1NF and every non-key attribute is functionally dependent on the whole primary key.                    </a:t>
            </a:r>
            <a:endParaRPr lang="en-US" sz="2400" dirty="0"/>
          </a:p>
          <a:p>
            <a:pPr lvl="1"/>
            <a:r>
              <a:rPr lang="en-GB" sz="2400" dirty="0"/>
              <a:t>A relation is in 3NF if it is in 2NF and all non-key attributes are mutually independent</a:t>
            </a:r>
          </a:p>
          <a:p>
            <a:pPr lvl="0"/>
            <a:r>
              <a:rPr lang="en-GB" sz="2800" dirty="0"/>
              <a:t>ER diagrams result in 3NF designs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29</a:t>
            </a:fld>
            <a:endParaRPr lang="en-GB">
              <a:solidFill>
                <a:prstClr val="black">
                  <a:lumMod val="65000"/>
                  <a:lumOff val="35000"/>
                </a:prstClr>
              </a:solidFill>
            </a:endParaRPr>
          </a:p>
        </p:txBody>
      </p:sp>
    </p:spTree>
    <p:extLst>
      <p:ext uri="{BB962C8B-B14F-4D97-AF65-F5344CB8AC3E}">
        <p14:creationId xmlns:p14="http://schemas.microsoft.com/office/powerpoint/2010/main" val="179270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in this Lecture</a:t>
            </a:r>
          </a:p>
        </p:txBody>
      </p:sp>
      <p:sp>
        <p:nvSpPr>
          <p:cNvPr id="3" name="Content Placeholder 2"/>
          <p:cNvSpPr>
            <a:spLocks noGrp="1"/>
          </p:cNvSpPr>
          <p:nvPr>
            <p:ph idx="1"/>
          </p:nvPr>
        </p:nvSpPr>
        <p:spPr/>
        <p:txBody>
          <a:bodyPr>
            <a:normAutofit/>
          </a:bodyPr>
          <a:lstStyle/>
          <a:p>
            <a:r>
              <a:rPr lang="en-US" sz="2600" dirty="0"/>
              <a:t>Normal Forms</a:t>
            </a:r>
          </a:p>
          <a:p>
            <a:pPr lvl="1"/>
            <a:r>
              <a:rPr lang="en-US" sz="2400" dirty="0"/>
              <a:t>First Normal Form</a:t>
            </a:r>
          </a:p>
          <a:p>
            <a:pPr lvl="1"/>
            <a:r>
              <a:rPr lang="en-US" sz="2400" dirty="0"/>
              <a:t>Second Normal Form</a:t>
            </a:r>
          </a:p>
          <a:p>
            <a:pPr lvl="1"/>
            <a:r>
              <a:rPr lang="en-US" sz="2400" dirty="0"/>
              <a:t>Third Normal Form</a:t>
            </a:r>
          </a:p>
          <a:p>
            <a:endParaRPr lang="en-US" sz="2600" dirty="0"/>
          </a:p>
          <a:p>
            <a:r>
              <a:rPr lang="en-US" sz="2600" dirty="0"/>
              <a:t>Database design</a:t>
            </a:r>
            <a:br>
              <a:rPr lang="en-US" sz="2600" dirty="0"/>
            </a:br>
            <a:r>
              <a:rPr lang="en-US" sz="2600" dirty="0"/>
              <a:t>through </a:t>
            </a:r>
            <a:r>
              <a:rPr lang="en-US" sz="2600" dirty="0" err="1"/>
              <a:t>normalisation</a:t>
            </a:r>
            <a:endParaRPr lang="en-US" sz="2600" dirty="0"/>
          </a:p>
          <a:p>
            <a:endParaRPr lang="en-US" sz="2600" dirty="0"/>
          </a:p>
          <a:p>
            <a:r>
              <a:rPr lang="en-US" sz="2600" dirty="0"/>
              <a:t>Functional Dependencies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a:t>
            </a:fld>
            <a:endParaRPr lang="en-GB">
              <a:solidFill>
                <a:prstClr val="black">
                  <a:lumMod val="65000"/>
                  <a:lumOff val="35000"/>
                </a:prstClr>
              </a:solidFill>
            </a:endParaRPr>
          </a:p>
        </p:txBody>
      </p:sp>
      <p:graphicFrame>
        <p:nvGraphicFramePr>
          <p:cNvPr id="7" name="Diagram 6"/>
          <p:cNvGraphicFramePr/>
          <p:nvPr>
            <p:extLst>
              <p:ext uri="{D42A27DB-BD31-4B8C-83A1-F6EECF244321}">
                <p14:modId xmlns:p14="http://schemas.microsoft.com/office/powerpoint/2010/main" val="1490458879"/>
              </p:ext>
            </p:extLst>
          </p:nvPr>
        </p:nvGraphicFramePr>
        <p:xfrm>
          <a:off x="4335009" y="1665324"/>
          <a:ext cx="7856991" cy="5070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521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F41D-E697-FD48-8486-DCC6FE056F24}"/>
              </a:ext>
            </a:extLst>
          </p:cNvPr>
          <p:cNvSpPr>
            <a:spLocks noGrp="1"/>
          </p:cNvSpPr>
          <p:nvPr>
            <p:ph type="title"/>
          </p:nvPr>
        </p:nvSpPr>
        <p:spPr/>
        <p:txBody>
          <a:bodyPr/>
          <a:lstStyle/>
          <a:p>
            <a:r>
              <a:rPr lang="en-US" dirty="0"/>
              <a:t>Tutorial this week is in JW2</a:t>
            </a:r>
          </a:p>
        </p:txBody>
      </p:sp>
      <p:sp>
        <p:nvSpPr>
          <p:cNvPr id="3" name="Content Placeholder 2">
            <a:extLst>
              <a:ext uri="{FF2B5EF4-FFF2-40B4-BE49-F238E27FC236}">
                <a16:creationId xmlns:a16="http://schemas.microsoft.com/office/drawing/2014/main" id="{09675E96-2E7F-7F40-8DB7-EC3230EA1E3C}"/>
              </a:ext>
            </a:extLst>
          </p:cNvPr>
          <p:cNvSpPr>
            <a:spLocks noGrp="1"/>
          </p:cNvSpPr>
          <p:nvPr>
            <p:ph idx="1"/>
          </p:nvPr>
        </p:nvSpPr>
        <p:spPr/>
        <p:txBody>
          <a:bodyPr/>
          <a:lstStyle/>
          <a:p>
            <a:r>
              <a:rPr lang="en-US" dirty="0"/>
              <a:t>The tutorial this week will be in JW2 and cover :</a:t>
            </a:r>
          </a:p>
          <a:p>
            <a:pPr lvl="1"/>
            <a:r>
              <a:rPr lang="en-US" dirty="0"/>
              <a:t>Relational Model</a:t>
            </a:r>
          </a:p>
          <a:p>
            <a:pPr lvl="1"/>
            <a:r>
              <a:rPr lang="en-US" dirty="0" err="1"/>
              <a:t>Normalisation</a:t>
            </a:r>
            <a:endParaRPr lang="en-US" dirty="0"/>
          </a:p>
        </p:txBody>
      </p:sp>
      <p:sp>
        <p:nvSpPr>
          <p:cNvPr id="4" name="Date Placeholder 3">
            <a:extLst>
              <a:ext uri="{FF2B5EF4-FFF2-40B4-BE49-F238E27FC236}">
                <a16:creationId xmlns:a16="http://schemas.microsoft.com/office/drawing/2014/main" id="{AED990AD-895F-DC47-A30B-AE3040471950}"/>
              </a:ext>
            </a:extLst>
          </p:cNvPr>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a:extLst>
              <a:ext uri="{FF2B5EF4-FFF2-40B4-BE49-F238E27FC236}">
                <a16:creationId xmlns:a16="http://schemas.microsoft.com/office/drawing/2014/main" id="{7FF63747-872C-404E-8BB8-CA43D2C5C96C}"/>
              </a:ext>
            </a:extLst>
          </p:cNvPr>
          <p:cNvSpPr>
            <a:spLocks noGrp="1"/>
          </p:cNvSpPr>
          <p:nvPr>
            <p:ph type="ftr" sz="quarter" idx="11"/>
          </p:nvPr>
        </p:nvSpPr>
        <p:spPr/>
        <p:txBody>
          <a:bodyPr/>
          <a:lstStyle/>
          <a:p>
            <a:r>
              <a:rPr lang="en-GB">
                <a:solidFill>
                  <a:prstClr val="black">
                    <a:lumMod val="65000"/>
                    <a:lumOff val="35000"/>
                  </a:prstClr>
                </a:solidFill>
              </a:rPr>
              <a:t>F28DM Normalisation </a:t>
            </a:r>
            <a:endParaRPr lang="en-GB" dirty="0">
              <a:solidFill>
                <a:prstClr val="black">
                  <a:lumMod val="65000"/>
                  <a:lumOff val="35000"/>
                </a:prstClr>
              </a:solidFill>
            </a:endParaRPr>
          </a:p>
        </p:txBody>
      </p:sp>
      <p:sp>
        <p:nvSpPr>
          <p:cNvPr id="6" name="Slide Number Placeholder 5">
            <a:extLst>
              <a:ext uri="{FF2B5EF4-FFF2-40B4-BE49-F238E27FC236}">
                <a16:creationId xmlns:a16="http://schemas.microsoft.com/office/drawing/2014/main" id="{C0899189-92DA-BA4D-A0BE-E15879367BE8}"/>
              </a:ext>
            </a:extLst>
          </p:cNvPr>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30</a:t>
            </a:fld>
            <a:endParaRPr lang="en-GB">
              <a:solidFill>
                <a:prstClr val="black">
                  <a:lumMod val="65000"/>
                  <a:lumOff val="35000"/>
                </a:prstClr>
              </a:solidFill>
            </a:endParaRPr>
          </a:p>
        </p:txBody>
      </p:sp>
    </p:spTree>
    <p:extLst>
      <p:ext uri="{BB962C8B-B14F-4D97-AF65-F5344CB8AC3E}">
        <p14:creationId xmlns:p14="http://schemas.microsoft.com/office/powerpoint/2010/main" val="11187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Aims</a:t>
            </a:r>
          </a:p>
        </p:txBody>
      </p:sp>
      <p:sp>
        <p:nvSpPr>
          <p:cNvPr id="3" name="Content Placeholder 2"/>
          <p:cNvSpPr>
            <a:spLocks noGrp="1"/>
          </p:cNvSpPr>
          <p:nvPr>
            <p:ph idx="1"/>
          </p:nvPr>
        </p:nvSpPr>
        <p:spPr/>
        <p:txBody>
          <a:bodyPr>
            <a:normAutofit/>
          </a:bodyPr>
          <a:lstStyle/>
          <a:p>
            <a:r>
              <a:rPr lang="en-US" sz="2400" dirty="0"/>
              <a:t>Ease data manipulation</a:t>
            </a:r>
          </a:p>
          <a:p>
            <a:pPr lvl="1"/>
            <a:r>
              <a:rPr lang="en-US" sz="2000" dirty="0"/>
              <a:t>Query efficiency</a:t>
            </a:r>
          </a:p>
          <a:p>
            <a:r>
              <a:rPr lang="en-US" sz="2400" dirty="0"/>
              <a:t>Remove duplication</a:t>
            </a:r>
          </a:p>
          <a:p>
            <a:pPr lvl="1"/>
            <a:r>
              <a:rPr lang="en-US" sz="2000" dirty="0"/>
              <a:t>Reduces errors</a:t>
            </a:r>
          </a:p>
          <a:p>
            <a:pPr marL="0" indent="0">
              <a:buNone/>
            </a:pPr>
            <a:r>
              <a:rPr lang="en-US" sz="2800" b="1" dirty="0"/>
              <a:t>Desirable Schema Characteristics</a:t>
            </a:r>
          </a:p>
          <a:p>
            <a:r>
              <a:rPr lang="en-US" sz="2400" dirty="0"/>
              <a:t>Minimal number of attributes</a:t>
            </a:r>
          </a:p>
          <a:p>
            <a:r>
              <a:rPr lang="en-US" sz="2400" dirty="0"/>
              <a:t>Attributes grouped by close logical relationship</a:t>
            </a:r>
          </a:p>
          <a:p>
            <a:r>
              <a:rPr lang="en-US" sz="2400" dirty="0"/>
              <a:t>Minimal redundancy</a:t>
            </a:r>
          </a:p>
          <a:p>
            <a:pPr lvl="1"/>
            <a:r>
              <a:rPr lang="en-US" sz="2000" dirty="0"/>
              <a:t>Attributes appear only once</a:t>
            </a:r>
          </a:p>
          <a:p>
            <a:endParaRPr lang="en-US"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a:t>
            </a:fld>
            <a:endParaRPr lang="en-GB">
              <a:solidFill>
                <a:prstClr val="black">
                  <a:lumMod val="65000"/>
                  <a:lumOff val="35000"/>
                </a:prstClr>
              </a:solidFill>
            </a:endParaRPr>
          </a:p>
        </p:txBody>
      </p:sp>
    </p:spTree>
    <p:extLst>
      <p:ext uri="{BB962C8B-B14F-4D97-AF65-F5344CB8AC3E}">
        <p14:creationId xmlns:p14="http://schemas.microsoft.com/office/powerpoint/2010/main" val="92711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Relation Design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1206238"/>
              </p:ext>
            </p:extLst>
          </p:nvPr>
        </p:nvGraphicFramePr>
        <p:xfrm>
          <a:off x="1925213" y="2603331"/>
          <a:ext cx="8111386" cy="2377440"/>
        </p:xfrm>
        <a:graphic>
          <a:graphicData uri="http://schemas.openxmlformats.org/drawingml/2006/table">
            <a:tbl>
              <a:tblPr firstRow="1">
                <a:tableStyleId>{93296810-A885-4BE3-A3E7-6D5BEEA58F35}</a:tableStyleId>
              </a:tblPr>
              <a:tblGrid>
                <a:gridCol w="676593">
                  <a:extLst>
                    <a:ext uri="{9D8B030D-6E8A-4147-A177-3AD203B41FA5}">
                      <a16:colId xmlns:a16="http://schemas.microsoft.com/office/drawing/2014/main" val="20000"/>
                    </a:ext>
                  </a:extLst>
                </a:gridCol>
                <a:gridCol w="1708997">
                  <a:extLst>
                    <a:ext uri="{9D8B030D-6E8A-4147-A177-3AD203B41FA5}">
                      <a16:colId xmlns:a16="http://schemas.microsoft.com/office/drawing/2014/main" val="20001"/>
                    </a:ext>
                  </a:extLst>
                </a:gridCol>
                <a:gridCol w="1605280">
                  <a:extLst>
                    <a:ext uri="{9D8B030D-6E8A-4147-A177-3AD203B41FA5}">
                      <a16:colId xmlns:a16="http://schemas.microsoft.com/office/drawing/2014/main" val="20002"/>
                    </a:ext>
                  </a:extLst>
                </a:gridCol>
                <a:gridCol w="1143318">
                  <a:extLst>
                    <a:ext uri="{9D8B030D-6E8A-4147-A177-3AD203B41FA5}">
                      <a16:colId xmlns:a16="http://schemas.microsoft.com/office/drawing/2014/main" val="20003"/>
                    </a:ext>
                  </a:extLst>
                </a:gridCol>
                <a:gridCol w="1584643">
                  <a:extLst>
                    <a:ext uri="{9D8B030D-6E8A-4147-A177-3AD203B41FA5}">
                      <a16:colId xmlns:a16="http://schemas.microsoft.com/office/drawing/2014/main" val="20004"/>
                    </a:ext>
                  </a:extLst>
                </a:gridCol>
                <a:gridCol w="1392555">
                  <a:extLst>
                    <a:ext uri="{9D8B030D-6E8A-4147-A177-3AD203B41FA5}">
                      <a16:colId xmlns:a16="http://schemas.microsoft.com/office/drawing/2014/main" val="20005"/>
                    </a:ext>
                  </a:extLst>
                </a:gridCol>
              </a:tblGrid>
              <a:tr h="370840">
                <a:tc>
                  <a:txBody>
                    <a:bodyPr/>
                    <a:lstStyle/>
                    <a:p>
                      <a:r>
                        <a:rPr lang="en-US" sz="2000" b="1" u="sng"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dob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deptno</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deptName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Jim Grey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01/12/1967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Jo 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04/06/1953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888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Sue 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12/09/1988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888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Tim Lee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30/07/1978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898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Mary</a:t>
                      </a:r>
                      <a:r>
                        <a:rPr lang="en-US" sz="2000" baseline="0" dirty="0"/>
                        <a:t> Law</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22/02/1960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5</a:t>
            </a:fld>
            <a:endParaRPr lang="en-GB">
              <a:solidFill>
                <a:prstClr val="black">
                  <a:lumMod val="65000"/>
                  <a:lumOff val="35000"/>
                </a:prstClr>
              </a:solidFill>
            </a:endParaRPr>
          </a:p>
        </p:txBody>
      </p:sp>
      <p:sp>
        <p:nvSpPr>
          <p:cNvPr id="8" name="TextBox 7"/>
          <p:cNvSpPr txBox="1"/>
          <p:nvPr/>
        </p:nvSpPr>
        <p:spPr>
          <a:xfrm>
            <a:off x="1925214" y="1861362"/>
            <a:ext cx="5678157" cy="461665"/>
          </a:xfrm>
          <a:prstGeom prst="rect">
            <a:avLst/>
          </a:prstGeom>
          <a:noFill/>
        </p:spPr>
        <p:txBody>
          <a:bodyPr wrap="none" rtlCol="0">
            <a:spAutoFit/>
          </a:bodyPr>
          <a:lstStyle/>
          <a:p>
            <a:r>
              <a:rPr lang="en-US" sz="2400" dirty="0"/>
              <a:t>What are the issues with this relation?</a:t>
            </a:r>
          </a:p>
        </p:txBody>
      </p:sp>
    </p:spTree>
    <p:extLst>
      <p:ext uri="{BB962C8B-B14F-4D97-AF65-F5344CB8AC3E}">
        <p14:creationId xmlns:p14="http://schemas.microsoft.com/office/powerpoint/2010/main" val="84329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Problems</a:t>
            </a:r>
          </a:p>
        </p:txBody>
      </p:sp>
      <p:sp>
        <p:nvSpPr>
          <p:cNvPr id="3" name="Content Placeholder 2"/>
          <p:cNvSpPr>
            <a:spLocks noGrp="1"/>
          </p:cNvSpPr>
          <p:nvPr>
            <p:ph idx="1"/>
          </p:nvPr>
        </p:nvSpPr>
        <p:spPr/>
        <p:txBody>
          <a:bodyPr>
            <a:normAutofit/>
          </a:bodyPr>
          <a:lstStyle/>
          <a:p>
            <a:r>
              <a:rPr lang="en-US" sz="2400" b="1" dirty="0"/>
              <a:t>Insert Anomaly:</a:t>
            </a:r>
            <a:r>
              <a:rPr lang="en-US" sz="2400" dirty="0"/>
              <a:t> Impossible to insert certain types of data</a:t>
            </a:r>
          </a:p>
          <a:p>
            <a:pPr lvl="1"/>
            <a:r>
              <a:rPr lang="en-US" sz="2000" dirty="0"/>
              <a:t>Example: can’t add a department without an employee</a:t>
            </a:r>
          </a:p>
          <a:p>
            <a:r>
              <a:rPr lang="en-US" sz="2400" b="1" dirty="0"/>
              <a:t>Delete Anomaly:</a:t>
            </a:r>
            <a:r>
              <a:rPr lang="en-US" sz="2400" dirty="0"/>
              <a:t> Deletion of a row results in the loss of data</a:t>
            </a:r>
          </a:p>
          <a:p>
            <a:pPr lvl="1"/>
            <a:r>
              <a:rPr lang="en-US" sz="2200" dirty="0"/>
              <a:t>Example: removing Sue Low removes the Finance department</a:t>
            </a:r>
          </a:p>
          <a:p>
            <a:r>
              <a:rPr lang="en-US" sz="2400" b="1" dirty="0"/>
              <a:t>Update Anomaly:</a:t>
            </a:r>
            <a:r>
              <a:rPr lang="en-US" sz="2400" dirty="0"/>
              <a:t> Updating values in one row lead to data inconsistencies</a:t>
            </a:r>
          </a:p>
          <a:p>
            <a:pPr lvl="1"/>
            <a:r>
              <a:rPr lang="en-US" sz="2200" dirty="0"/>
              <a:t>Example: changing HR to Human Resources for Tim Lee but not Mary Law</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6</a:t>
            </a:fld>
            <a:endParaRPr lang="en-GB">
              <a:solidFill>
                <a:prstClr val="black">
                  <a:lumMod val="65000"/>
                  <a:lumOff val="35000"/>
                </a:prstClr>
              </a:solidFill>
            </a:endParaRPr>
          </a:p>
        </p:txBody>
      </p:sp>
    </p:spTree>
    <p:extLst>
      <p:ext uri="{BB962C8B-B14F-4D97-AF65-F5344CB8AC3E}">
        <p14:creationId xmlns:p14="http://schemas.microsoft.com/office/powerpoint/2010/main" val="143499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Anomaly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9748415"/>
              </p:ext>
            </p:extLst>
          </p:nvPr>
        </p:nvGraphicFramePr>
        <p:xfrm>
          <a:off x="1898650" y="1824038"/>
          <a:ext cx="8351124" cy="2377440"/>
        </p:xfrm>
        <a:graphic>
          <a:graphicData uri="http://schemas.openxmlformats.org/drawingml/2006/table">
            <a:tbl>
              <a:tblPr firstRow="1">
                <a:tableStyleId>{93296810-A885-4BE3-A3E7-6D5BEEA58F35}</a:tableStyleId>
              </a:tblPr>
              <a:tblGrid>
                <a:gridCol w="696590">
                  <a:extLst>
                    <a:ext uri="{9D8B030D-6E8A-4147-A177-3AD203B41FA5}">
                      <a16:colId xmlns:a16="http://schemas.microsoft.com/office/drawing/2014/main" val="20000"/>
                    </a:ext>
                  </a:extLst>
                </a:gridCol>
                <a:gridCol w="1759508">
                  <a:extLst>
                    <a:ext uri="{9D8B030D-6E8A-4147-A177-3AD203B41FA5}">
                      <a16:colId xmlns:a16="http://schemas.microsoft.com/office/drawing/2014/main" val="20001"/>
                    </a:ext>
                  </a:extLst>
                </a:gridCol>
                <a:gridCol w="1652725">
                  <a:extLst>
                    <a:ext uri="{9D8B030D-6E8A-4147-A177-3AD203B41FA5}">
                      <a16:colId xmlns:a16="http://schemas.microsoft.com/office/drawing/2014/main" val="20002"/>
                    </a:ext>
                  </a:extLst>
                </a:gridCol>
                <a:gridCol w="1177110">
                  <a:extLst>
                    <a:ext uri="{9D8B030D-6E8A-4147-A177-3AD203B41FA5}">
                      <a16:colId xmlns:a16="http://schemas.microsoft.com/office/drawing/2014/main" val="20003"/>
                    </a:ext>
                  </a:extLst>
                </a:gridCol>
                <a:gridCol w="1631478">
                  <a:extLst>
                    <a:ext uri="{9D8B030D-6E8A-4147-A177-3AD203B41FA5}">
                      <a16:colId xmlns:a16="http://schemas.microsoft.com/office/drawing/2014/main" val="20004"/>
                    </a:ext>
                  </a:extLst>
                </a:gridCol>
                <a:gridCol w="1433713">
                  <a:extLst>
                    <a:ext uri="{9D8B030D-6E8A-4147-A177-3AD203B41FA5}">
                      <a16:colId xmlns:a16="http://schemas.microsoft.com/office/drawing/2014/main" val="20005"/>
                    </a:ext>
                  </a:extLst>
                </a:gridCol>
              </a:tblGrid>
              <a:tr h="370840">
                <a:tc>
                  <a:txBody>
                    <a:bodyPr/>
                    <a:lstStyle/>
                    <a:p>
                      <a:r>
                        <a:rPr lang="en-US" sz="2000" b="1" u="sng" dirty="0">
                          <a:solidFill>
                            <a:schemeClr val="tx1"/>
                          </a:solidFill>
                        </a:rPr>
                        <a:t>id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name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dob</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deptno</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deptName</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manager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Jim Grey</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01/12/1967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777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Jo White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04/06/1953</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888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Sue 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12/09/1988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Finance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888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Tim Lee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30/07/1978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898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Mary</a:t>
                      </a:r>
                      <a:r>
                        <a:rPr lang="en-US" sz="2000" baseline="0" dirty="0"/>
                        <a:t> Law</a:t>
                      </a:r>
                      <a:endParaRPr lang="en-US" sz="2000" dirty="0"/>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22/02/1960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7</a:t>
            </a:fld>
            <a:endParaRPr lang="en-GB">
              <a:solidFill>
                <a:prstClr val="black">
                  <a:lumMod val="65000"/>
                  <a:lumOff val="35000"/>
                </a:prstClr>
              </a:solidFill>
            </a:endParaRPr>
          </a:p>
        </p:txBody>
      </p:sp>
      <p:sp>
        <p:nvSpPr>
          <p:cNvPr id="9" name="Content Placeholder 2"/>
          <p:cNvSpPr txBox="1">
            <a:spLocks/>
          </p:cNvSpPr>
          <p:nvPr/>
        </p:nvSpPr>
        <p:spPr>
          <a:xfrm>
            <a:off x="1898472" y="4444460"/>
            <a:ext cx="8350429" cy="2124614"/>
          </a:xfrm>
          <a:prstGeom prst="rect">
            <a:avLst/>
          </a:prstGeom>
        </p:spPr>
        <p:txBody>
          <a:bodyPr vert="horz" lIns="91440" tIns="45720" rIns="91440" bIns="45720" rtlCol="0">
            <a:normAutofit/>
          </a:bodyPr>
          <a:lstStyle>
            <a:lvl1pPr marL="342900" indent="-342900" algn="l" defTabSz="914400" rtl="0" eaLnBrk="1" latinLnBrk="0" hangingPunct="1">
              <a:spcBef>
                <a:spcPts val="14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a:t>Adding a new department</a:t>
            </a:r>
          </a:p>
          <a:p>
            <a:pPr lvl="1"/>
            <a:r>
              <a:rPr lang="en-US" sz="2000" dirty="0"/>
              <a:t>Need to have an employee</a:t>
            </a:r>
          </a:p>
          <a:p>
            <a:r>
              <a:rPr lang="en-US" sz="2400" dirty="0"/>
              <a:t>Adding a new employee into Admin</a:t>
            </a:r>
          </a:p>
          <a:p>
            <a:pPr lvl="1"/>
            <a:r>
              <a:rPr lang="en-US" sz="2000" dirty="0"/>
              <a:t>Need to repeat </a:t>
            </a:r>
            <a:r>
              <a:rPr lang="en-US" sz="2000" dirty="0" err="1"/>
              <a:t>deptName</a:t>
            </a:r>
            <a:r>
              <a:rPr lang="en-US" sz="2000" dirty="0"/>
              <a:t>, manager information</a:t>
            </a:r>
          </a:p>
        </p:txBody>
      </p:sp>
    </p:spTree>
    <p:extLst>
      <p:ext uri="{BB962C8B-B14F-4D97-AF65-F5344CB8AC3E}">
        <p14:creationId xmlns:p14="http://schemas.microsoft.com/office/powerpoint/2010/main" val="165226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Anomaly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92042583"/>
              </p:ext>
            </p:extLst>
          </p:nvPr>
        </p:nvGraphicFramePr>
        <p:xfrm>
          <a:off x="1898650" y="1824038"/>
          <a:ext cx="8351124" cy="2377440"/>
        </p:xfrm>
        <a:graphic>
          <a:graphicData uri="http://schemas.openxmlformats.org/drawingml/2006/table">
            <a:tbl>
              <a:tblPr firstRow="1">
                <a:tableStyleId>{93296810-A885-4BE3-A3E7-6D5BEEA58F35}</a:tableStyleId>
              </a:tblPr>
              <a:tblGrid>
                <a:gridCol w="696590">
                  <a:extLst>
                    <a:ext uri="{9D8B030D-6E8A-4147-A177-3AD203B41FA5}">
                      <a16:colId xmlns:a16="http://schemas.microsoft.com/office/drawing/2014/main" val="20000"/>
                    </a:ext>
                  </a:extLst>
                </a:gridCol>
                <a:gridCol w="1759508">
                  <a:extLst>
                    <a:ext uri="{9D8B030D-6E8A-4147-A177-3AD203B41FA5}">
                      <a16:colId xmlns:a16="http://schemas.microsoft.com/office/drawing/2014/main" val="20001"/>
                    </a:ext>
                  </a:extLst>
                </a:gridCol>
                <a:gridCol w="1652725">
                  <a:extLst>
                    <a:ext uri="{9D8B030D-6E8A-4147-A177-3AD203B41FA5}">
                      <a16:colId xmlns:a16="http://schemas.microsoft.com/office/drawing/2014/main" val="20002"/>
                    </a:ext>
                  </a:extLst>
                </a:gridCol>
                <a:gridCol w="1177110">
                  <a:extLst>
                    <a:ext uri="{9D8B030D-6E8A-4147-A177-3AD203B41FA5}">
                      <a16:colId xmlns:a16="http://schemas.microsoft.com/office/drawing/2014/main" val="20003"/>
                    </a:ext>
                  </a:extLst>
                </a:gridCol>
                <a:gridCol w="1631478">
                  <a:extLst>
                    <a:ext uri="{9D8B030D-6E8A-4147-A177-3AD203B41FA5}">
                      <a16:colId xmlns:a16="http://schemas.microsoft.com/office/drawing/2014/main" val="20004"/>
                    </a:ext>
                  </a:extLst>
                </a:gridCol>
                <a:gridCol w="1433713">
                  <a:extLst>
                    <a:ext uri="{9D8B030D-6E8A-4147-A177-3AD203B41FA5}">
                      <a16:colId xmlns:a16="http://schemas.microsoft.com/office/drawing/2014/main" val="20005"/>
                    </a:ext>
                  </a:extLst>
                </a:gridCol>
              </a:tblGrid>
              <a:tr h="370840">
                <a:tc>
                  <a:txBody>
                    <a:bodyPr/>
                    <a:lstStyle/>
                    <a:p>
                      <a:r>
                        <a:rPr lang="en-US" sz="2000" b="1" u="sng" dirty="0">
                          <a:solidFill>
                            <a:schemeClr val="tx1"/>
                          </a:solidFill>
                        </a:rPr>
                        <a:t>id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name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dob</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deptno</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deptName</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manager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Jim Grey</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01/12/1967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777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Jo White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04/06/1953</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solidFill>
                            <a:srgbClr val="FF0000"/>
                          </a:solidFill>
                        </a:rPr>
                        <a:t>888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rPr>
                        <a:t>Sue 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rPr>
                        <a:t>12/09/1988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rPr>
                        <a:t>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rPr>
                        <a:t>Finance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rPr>
                        <a:t>888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Tim Lee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30/07/1978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898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Mary</a:t>
                      </a:r>
                      <a:r>
                        <a:rPr lang="en-US" sz="2000" baseline="0" dirty="0"/>
                        <a:t> Law</a:t>
                      </a:r>
                      <a:endParaRPr lang="en-US" sz="2000" dirty="0"/>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22/02/1960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8</a:t>
            </a:fld>
            <a:endParaRPr lang="en-GB">
              <a:solidFill>
                <a:prstClr val="black">
                  <a:lumMod val="65000"/>
                  <a:lumOff val="35000"/>
                </a:prstClr>
              </a:solidFill>
            </a:endParaRPr>
          </a:p>
        </p:txBody>
      </p:sp>
      <p:sp>
        <p:nvSpPr>
          <p:cNvPr id="9" name="Content Placeholder 2"/>
          <p:cNvSpPr txBox="1">
            <a:spLocks/>
          </p:cNvSpPr>
          <p:nvPr/>
        </p:nvSpPr>
        <p:spPr>
          <a:xfrm>
            <a:off x="1898472" y="4444460"/>
            <a:ext cx="8350429" cy="2124614"/>
          </a:xfrm>
          <a:prstGeom prst="rect">
            <a:avLst/>
          </a:prstGeom>
        </p:spPr>
        <p:txBody>
          <a:bodyPr vert="horz" lIns="91440" tIns="45720" rIns="91440" bIns="45720" rtlCol="0">
            <a:normAutofit/>
          </a:bodyPr>
          <a:lstStyle>
            <a:lvl1pPr marL="342900" indent="-342900" algn="l" defTabSz="914400" rtl="0" eaLnBrk="1" latinLnBrk="0" hangingPunct="1">
              <a:spcBef>
                <a:spcPts val="14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a:t>Deleting Sue Low removes the Finance department</a:t>
            </a:r>
          </a:p>
          <a:p>
            <a:pPr lvl="1"/>
            <a:r>
              <a:rPr lang="en-US" sz="2000" dirty="0"/>
              <a:t>Departments need to have an employee</a:t>
            </a:r>
          </a:p>
        </p:txBody>
      </p:sp>
    </p:spTree>
    <p:extLst>
      <p:ext uri="{BB962C8B-B14F-4D97-AF65-F5344CB8AC3E}">
        <p14:creationId xmlns:p14="http://schemas.microsoft.com/office/powerpoint/2010/main" val="151466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5138227"/>
              </p:ext>
            </p:extLst>
          </p:nvPr>
        </p:nvGraphicFramePr>
        <p:xfrm>
          <a:off x="1898650" y="1824038"/>
          <a:ext cx="8351124" cy="2377440"/>
        </p:xfrm>
        <a:graphic>
          <a:graphicData uri="http://schemas.openxmlformats.org/drawingml/2006/table">
            <a:tbl>
              <a:tblPr firstRow="1">
                <a:tableStyleId>{93296810-A885-4BE3-A3E7-6D5BEEA58F35}</a:tableStyleId>
              </a:tblPr>
              <a:tblGrid>
                <a:gridCol w="696590">
                  <a:extLst>
                    <a:ext uri="{9D8B030D-6E8A-4147-A177-3AD203B41FA5}">
                      <a16:colId xmlns:a16="http://schemas.microsoft.com/office/drawing/2014/main" val="20000"/>
                    </a:ext>
                  </a:extLst>
                </a:gridCol>
                <a:gridCol w="1759508">
                  <a:extLst>
                    <a:ext uri="{9D8B030D-6E8A-4147-A177-3AD203B41FA5}">
                      <a16:colId xmlns:a16="http://schemas.microsoft.com/office/drawing/2014/main" val="20001"/>
                    </a:ext>
                  </a:extLst>
                </a:gridCol>
                <a:gridCol w="1652725">
                  <a:extLst>
                    <a:ext uri="{9D8B030D-6E8A-4147-A177-3AD203B41FA5}">
                      <a16:colId xmlns:a16="http://schemas.microsoft.com/office/drawing/2014/main" val="20002"/>
                    </a:ext>
                  </a:extLst>
                </a:gridCol>
                <a:gridCol w="1177110">
                  <a:extLst>
                    <a:ext uri="{9D8B030D-6E8A-4147-A177-3AD203B41FA5}">
                      <a16:colId xmlns:a16="http://schemas.microsoft.com/office/drawing/2014/main" val="20003"/>
                    </a:ext>
                  </a:extLst>
                </a:gridCol>
                <a:gridCol w="1631478">
                  <a:extLst>
                    <a:ext uri="{9D8B030D-6E8A-4147-A177-3AD203B41FA5}">
                      <a16:colId xmlns:a16="http://schemas.microsoft.com/office/drawing/2014/main" val="20004"/>
                    </a:ext>
                  </a:extLst>
                </a:gridCol>
                <a:gridCol w="1433713">
                  <a:extLst>
                    <a:ext uri="{9D8B030D-6E8A-4147-A177-3AD203B41FA5}">
                      <a16:colId xmlns:a16="http://schemas.microsoft.com/office/drawing/2014/main" val="20005"/>
                    </a:ext>
                  </a:extLst>
                </a:gridCol>
              </a:tblGrid>
              <a:tr h="370840">
                <a:tc>
                  <a:txBody>
                    <a:bodyPr/>
                    <a:lstStyle/>
                    <a:p>
                      <a:r>
                        <a:rPr lang="en-US" sz="2000" b="1" u="sng" dirty="0">
                          <a:solidFill>
                            <a:schemeClr val="tx1"/>
                          </a:solidFill>
                        </a:rPr>
                        <a:t>id</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name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dob</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deptno</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solidFill>
                            <a:schemeClr val="tx1"/>
                          </a:solidFill>
                        </a:rPr>
                        <a:t>deptName</a:t>
                      </a:r>
                      <a:endParaRPr lang="en-US" sz="2000" dirty="0">
                        <a:solidFill>
                          <a:schemeClr val="tx1"/>
                        </a:solidFill>
                      </a:endParaRP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manager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Jim Grey</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01/12/1967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777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Jo White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04/06/1953</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5</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Admin</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666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888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Sue Low</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12/09/1988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Finance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888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Tim Lee</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30/07/1978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rPr>
                        <a:t>HR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a:t>898</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Mary</a:t>
                      </a:r>
                      <a:r>
                        <a:rPr lang="en-US" sz="2000" baseline="0" dirty="0"/>
                        <a:t> Law</a:t>
                      </a:r>
                      <a:endParaRPr lang="en-US" sz="2000" dirty="0"/>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22/02/1960</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7</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rPr>
                        <a:t>HR</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999</a:t>
                      </a:r>
                    </a:p>
                  </a:txBody>
                  <a:tcPr marL="94143" marR="941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Normalisation </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9</a:t>
            </a:fld>
            <a:endParaRPr lang="en-GB">
              <a:solidFill>
                <a:prstClr val="black">
                  <a:lumMod val="65000"/>
                  <a:lumOff val="35000"/>
                </a:prstClr>
              </a:solidFill>
            </a:endParaRPr>
          </a:p>
        </p:txBody>
      </p:sp>
      <p:sp>
        <p:nvSpPr>
          <p:cNvPr id="9" name="Content Placeholder 2"/>
          <p:cNvSpPr txBox="1">
            <a:spLocks/>
          </p:cNvSpPr>
          <p:nvPr/>
        </p:nvSpPr>
        <p:spPr>
          <a:xfrm>
            <a:off x="1898472" y="4444460"/>
            <a:ext cx="8350429" cy="2124614"/>
          </a:xfrm>
          <a:prstGeom prst="rect">
            <a:avLst/>
          </a:prstGeom>
        </p:spPr>
        <p:txBody>
          <a:bodyPr vert="horz" lIns="91440" tIns="45720" rIns="91440" bIns="45720" rtlCol="0">
            <a:normAutofit/>
          </a:bodyPr>
          <a:lstStyle>
            <a:lvl1pPr marL="342900" indent="-342900" algn="l" defTabSz="914400" rtl="0" eaLnBrk="1" latinLnBrk="0" hangingPunct="1">
              <a:spcBef>
                <a:spcPts val="14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a:t>Change HR to Human Resources</a:t>
            </a:r>
          </a:p>
          <a:p>
            <a:pPr lvl="1"/>
            <a:r>
              <a:rPr lang="en-US" sz="2000" dirty="0"/>
              <a:t>Data duplication</a:t>
            </a:r>
          </a:p>
        </p:txBody>
      </p:sp>
    </p:spTree>
    <p:extLst>
      <p:ext uri="{BB962C8B-B14F-4D97-AF65-F5344CB8AC3E}">
        <p14:creationId xmlns:p14="http://schemas.microsoft.com/office/powerpoint/2010/main" val="1796803497"/>
      </p:ext>
    </p:extLst>
  </p:cSld>
  <p:clrMapOvr>
    <a:masterClrMapping/>
  </p:clrMapOvr>
</p:sld>
</file>

<file path=ppt/theme/theme1.xml><?xml version="1.0" encoding="utf-8"?>
<a:theme xmlns:a="http://schemas.openxmlformats.org/drawingml/2006/main" name="Default Them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ctures">
  <a:themeElements>
    <a:clrScheme name="Custom 1">
      <a:dk1>
        <a:sysClr val="windowText" lastClr="000000"/>
      </a:dk1>
      <a:lt1>
        <a:sysClr val="window" lastClr="FFFFFF"/>
      </a:lt1>
      <a:dk2>
        <a:srgbClr val="333333"/>
      </a:dk2>
      <a:lt2>
        <a:srgbClr val="BBC0AC"/>
      </a:lt2>
      <a:accent1>
        <a:srgbClr val="6F8A0F"/>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s" id="{3CC78B15-488E-2A42-85F9-6BE9E4B8B684}" vid="{35102FEB-6D93-1048-826B-F9AA823E68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9256</TotalTime>
  <Words>2038</Words>
  <Application>Microsoft Macintosh PowerPoint</Application>
  <PresentationFormat>Widescreen</PresentationFormat>
  <Paragraphs>871</Paragraphs>
  <Slides>30</Slides>
  <Notes>15</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Century Gothic</vt:lpstr>
      <vt:lpstr>Wingdings 2</vt:lpstr>
      <vt:lpstr>Default Theme</vt:lpstr>
      <vt:lpstr>lectures</vt:lpstr>
      <vt:lpstr>Normalisation</vt:lpstr>
      <vt:lpstr>Materials released  under CC-BY License</vt:lpstr>
      <vt:lpstr>Topics in this Lecture</vt:lpstr>
      <vt:lpstr>Database Design Aims</vt:lpstr>
      <vt:lpstr>Bad Relation Design</vt:lpstr>
      <vt:lpstr>Data Problems</vt:lpstr>
      <vt:lpstr>Insert Anomaly</vt:lpstr>
      <vt:lpstr>Delete Anomaly</vt:lpstr>
      <vt:lpstr>Update Anomaly</vt:lpstr>
      <vt:lpstr>Normalisation</vt:lpstr>
      <vt:lpstr>UNF: Unnormalized Form</vt:lpstr>
      <vt:lpstr>1NF: First Normal Form</vt:lpstr>
      <vt:lpstr>1NF: First Normal Form</vt:lpstr>
      <vt:lpstr>1NF: First Normal Form</vt:lpstr>
      <vt:lpstr>1NF: First Normal Form</vt:lpstr>
      <vt:lpstr>Task: Put into 1NF</vt:lpstr>
      <vt:lpstr>Functional Dependencies (FDs)</vt:lpstr>
      <vt:lpstr>FDs Example</vt:lpstr>
      <vt:lpstr>Task 2: Identify the FDs</vt:lpstr>
      <vt:lpstr>2NF: Second Normal Form</vt:lpstr>
      <vt:lpstr>2NF: Second Normal Form</vt:lpstr>
      <vt:lpstr>2NF: Second Normal Form</vt:lpstr>
      <vt:lpstr>Task 3: Put into 2NF</vt:lpstr>
      <vt:lpstr>Transitive Functional Dependency</vt:lpstr>
      <vt:lpstr>Transitive Functional Dependency</vt:lpstr>
      <vt:lpstr>Third Normal Form</vt:lpstr>
      <vt:lpstr>Third Normal Form</vt:lpstr>
      <vt:lpstr>Task 4: Put into 3NF</vt:lpstr>
      <vt:lpstr>Summary</vt:lpstr>
      <vt:lpstr>Tutorial this week is in JW2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Alasdair J G</dc:creator>
  <cp:lastModifiedBy>Bartie, Phil</cp:lastModifiedBy>
  <cp:revision>403</cp:revision>
  <cp:lastPrinted>2016-01-20T14:24:17Z</cp:lastPrinted>
  <dcterms:created xsi:type="dcterms:W3CDTF">2015-12-16T11:50:33Z</dcterms:created>
  <dcterms:modified xsi:type="dcterms:W3CDTF">2019-01-11T15:36:27Z</dcterms:modified>
</cp:coreProperties>
</file>