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 id="2147483709" r:id="rId2"/>
  </p:sldMasterIdLst>
  <p:notesMasterIdLst>
    <p:notesMasterId r:id="rId6"/>
  </p:notesMasterIdLst>
  <p:handoutMasterIdLst>
    <p:handoutMasterId r:id="rId7"/>
  </p:handoutMasterIdLst>
  <p:sldIdLst>
    <p:sldId id="257" r:id="rId3"/>
    <p:sldId id="258" r:id="rId4"/>
    <p:sldId id="306" r:id="rId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y, Alasdair J G" initials="GAJ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21"/>
    <p:restoredTop sz="79267"/>
  </p:normalViewPr>
  <p:slideViewPr>
    <p:cSldViewPr snapToGrid="0" snapToObjects="1">
      <p:cViewPr varScale="1">
        <p:scale>
          <a:sx n="80" d="100"/>
          <a:sy n="80" d="100"/>
        </p:scale>
        <p:origin x="200" y="664"/>
      </p:cViewPr>
      <p:guideLst/>
    </p:cSldViewPr>
  </p:slideViewPr>
  <p:notesTextViewPr>
    <p:cViewPr>
      <p:scale>
        <a:sx n="1" d="1"/>
        <a:sy n="1" d="1"/>
      </p:scale>
      <p:origin x="0" y="0"/>
    </p:cViewPr>
  </p:notesTextViewPr>
  <p:sorterViewPr>
    <p:cViewPr>
      <p:scale>
        <a:sx n="45" d="100"/>
        <a:sy n="45" d="100"/>
      </p:scale>
      <p:origin x="0" y="0"/>
    </p:cViewPr>
  </p:sorterViewPr>
  <p:notesViewPr>
    <p:cSldViewPr snapToGrid="0" snapToObjects="1">
      <p:cViewPr varScale="1">
        <p:scale>
          <a:sx n="125" d="100"/>
          <a:sy n="125" d="100"/>
        </p:scale>
        <p:origin x="184" y="3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GB"/>
              <a:t>Physical Database Design</a:t>
            </a:r>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r>
              <a:rPr lang="en-GB"/>
              <a:t>2018</a:t>
            </a:r>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lang="en-GB" dirty="0"/>
              <a:t>F28DM Database Systems</a:t>
            </a:r>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4AA4B589-6D22-544B-B9FB-FDE00BD4C36D}" type="slidenum">
              <a:rPr lang="en-GB" smtClean="0"/>
              <a:t>‹#›</a:t>
            </a:fld>
            <a:endParaRPr lang="en-GB"/>
          </a:p>
        </p:txBody>
      </p:sp>
    </p:spTree>
    <p:extLst>
      <p:ext uri="{BB962C8B-B14F-4D97-AF65-F5344CB8AC3E}">
        <p14:creationId xmlns:p14="http://schemas.microsoft.com/office/powerpoint/2010/main" val="61302039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US"/>
              <a:t>Physical Database Design</a:t>
            </a:r>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r>
              <a:rPr lang="en-GB"/>
              <a:t>2018</a:t>
            </a:r>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lang="en-US"/>
              <a:t>F28DM Database Systems – A.J.G. Gray</a:t>
            </a:r>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87ECF7B-90FB-0F48-B37E-470751787454}" type="slidenum">
              <a:rPr lang="en-US" smtClean="0"/>
              <a:t>‹#›</a:t>
            </a:fld>
            <a:endParaRPr lang="en-US"/>
          </a:p>
        </p:txBody>
      </p:sp>
    </p:spTree>
    <p:extLst>
      <p:ext uri="{BB962C8B-B14F-4D97-AF65-F5344CB8AC3E}">
        <p14:creationId xmlns:p14="http://schemas.microsoft.com/office/powerpoint/2010/main" val="117498471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Dual projection for this lecture: one screen for the presentation, the other for live SQL coding</a:t>
            </a:r>
          </a:p>
        </p:txBody>
      </p:sp>
      <p:sp>
        <p:nvSpPr>
          <p:cNvPr id="4" name="Slide Number Placeholder 3"/>
          <p:cNvSpPr>
            <a:spLocks noGrp="1"/>
          </p:cNvSpPr>
          <p:nvPr>
            <p:ph type="sldNum" sz="quarter" idx="10"/>
          </p:nvPr>
        </p:nvSpPr>
        <p:spPr/>
        <p:txBody>
          <a:bodyPr/>
          <a:lstStyle/>
          <a:p>
            <a:fld id="{F87ECF7B-90FB-0F48-B37E-470751787454}" type="slidenum">
              <a:rPr lang="en-US" smtClean="0"/>
              <a:t>1</a:t>
            </a:fld>
            <a:endParaRPr lang="en-US"/>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Physical Database Design</a:t>
            </a:r>
          </a:p>
        </p:txBody>
      </p:sp>
    </p:spTree>
    <p:extLst>
      <p:ext uri="{BB962C8B-B14F-4D97-AF65-F5344CB8AC3E}">
        <p14:creationId xmlns:p14="http://schemas.microsoft.com/office/powerpoint/2010/main" val="70250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Employee</a:t>
            </a:r>
            <a:r>
              <a:rPr lang="en-GB" baseline="0" dirty="0"/>
              <a:t> supervisor columns are set to NULL on delete</a:t>
            </a:r>
          </a:p>
          <a:p>
            <a:endParaRPr lang="en-GB" baseline="0" dirty="0"/>
          </a:p>
          <a:p>
            <a:r>
              <a:rPr lang="en-GB" baseline="0" dirty="0"/>
              <a:t>Location deleted when the department is deleted</a:t>
            </a:r>
            <a:endParaRPr lang="en-GB" dirty="0"/>
          </a:p>
        </p:txBody>
      </p:sp>
      <p:sp>
        <p:nvSpPr>
          <p:cNvPr id="4" name="Header Placeholder 3"/>
          <p:cNvSpPr>
            <a:spLocks noGrp="1"/>
          </p:cNvSpPr>
          <p:nvPr>
            <p:ph type="hdr" sz="quarter" idx="10"/>
          </p:nvPr>
        </p:nvSpPr>
        <p:spPr/>
        <p:txBody>
          <a:bodyPr/>
          <a:lstStyle/>
          <a:p>
            <a:r>
              <a:rPr lang="en-US"/>
              <a:t>Physical Database Design</a:t>
            </a:r>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3</a:t>
            </a:fld>
            <a:endParaRPr lang="en-US"/>
          </a:p>
        </p:txBody>
      </p:sp>
    </p:spTree>
    <p:extLst>
      <p:ext uri="{BB962C8B-B14F-4D97-AF65-F5344CB8AC3E}">
        <p14:creationId xmlns:p14="http://schemas.microsoft.com/office/powerpoint/2010/main" val="88995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11887200" cy="877824"/>
          </a:xfrm>
        </p:spPr>
        <p:txBody>
          <a:bodyPr/>
          <a:lstStyle/>
          <a:p>
            <a:r>
              <a:rPr lang="en-GB"/>
              <a:t>Click to edit Master title style</a:t>
            </a:r>
            <a:endParaRPr/>
          </a:p>
        </p:txBody>
      </p:sp>
      <p:sp>
        <p:nvSpPr>
          <p:cNvPr id="3" name="Subtitle 2"/>
          <p:cNvSpPr>
            <a:spLocks noGrp="1"/>
          </p:cNvSpPr>
          <p:nvPr>
            <p:ph type="subTitle" idx="1"/>
          </p:nvPr>
        </p:nvSpPr>
        <p:spPr>
          <a:xfrm>
            <a:off x="1219200" y="3034554"/>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40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Picture Placeholder 2"/>
          <p:cNvSpPr>
            <a:spLocks noGrp="1"/>
          </p:cNvSpPr>
          <p:nvPr>
            <p:ph type="pic" idx="1"/>
          </p:nvPr>
        </p:nvSpPr>
        <p:spPr>
          <a:xfrm>
            <a:off x="7317317"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r>
              <a:rPr lang="en-GB">
                <a:solidFill>
                  <a:prstClr val="black">
                    <a:lumMod val="65000"/>
                    <a:lumOff val="35000"/>
                  </a:prstClr>
                </a:solidFill>
              </a:rPr>
              <a:t>2018</a:t>
            </a:r>
          </a:p>
        </p:txBody>
      </p:sp>
      <p:sp>
        <p:nvSpPr>
          <p:cNvPr id="6" name="Footer Placeholder 5"/>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61973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19513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a:xfrm>
            <a:off x="8773459" y="188260"/>
            <a:ext cx="2844800" cy="365125"/>
          </a:xfrm>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3522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a:p>
        </p:txBody>
      </p:sp>
      <p:sp>
        <p:nvSpPr>
          <p:cNvPr id="4" name="Date Placeholder 3"/>
          <p:cNvSpPr>
            <a:spLocks noGrp="1"/>
          </p:cNvSpPr>
          <p:nvPr>
            <p:ph type="dt" sz="half" idx="10"/>
          </p:nvPr>
        </p:nvSpPr>
        <p:spPr>
          <a:xfrm>
            <a:off x="8773459" y="188260"/>
            <a:ext cx="2844800" cy="365125"/>
          </a:xfrm>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GB"/>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213452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07277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GB"/>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8295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27051" y="260351"/>
            <a:ext cx="10399183" cy="720725"/>
          </a:xfrm>
        </p:spPr>
        <p:txBody>
          <a:bodyPr/>
          <a:lstStyle/>
          <a:p>
            <a:r>
              <a:rPr lang="en-US"/>
              <a:t>Click to edit Master title style</a:t>
            </a:r>
            <a:endParaRPr lang="en-GB"/>
          </a:p>
        </p:txBody>
      </p:sp>
      <p:sp>
        <p:nvSpPr>
          <p:cNvPr id="3" name="Table Placeholder 2"/>
          <p:cNvSpPr>
            <a:spLocks noGrp="1"/>
          </p:cNvSpPr>
          <p:nvPr>
            <p:ph type="tbl" idx="1"/>
          </p:nvPr>
        </p:nvSpPr>
        <p:spPr>
          <a:xfrm>
            <a:off x="431801" y="1052514"/>
            <a:ext cx="11137900" cy="5400675"/>
          </a:xfrm>
        </p:spPr>
        <p:txBody>
          <a:bodyPr/>
          <a:lstStyle/>
          <a:p>
            <a:pPr lvl="0"/>
            <a:endParaRPr lang="en-GB" noProof="0"/>
          </a:p>
        </p:txBody>
      </p:sp>
      <p:sp>
        <p:nvSpPr>
          <p:cNvPr id="4" name="Rectangle 7"/>
          <p:cNvSpPr>
            <a:spLocks noGrp="1" noChangeArrowheads="1"/>
          </p:cNvSpPr>
          <p:nvPr>
            <p:ph type="dt" sz="half" idx="10"/>
          </p:nvPr>
        </p:nvSpPr>
        <p:spPr>
          <a:ln/>
        </p:spPr>
        <p:txBody>
          <a:bodyPr/>
          <a:lstStyle>
            <a:lvl1pPr>
              <a:defRPr/>
            </a:lvl1pPr>
          </a:lstStyle>
          <a:p>
            <a:pPr>
              <a:defRPr/>
            </a:pPr>
            <a:r>
              <a:rPr lang="en-GB"/>
              <a:t>2018</a:t>
            </a:r>
          </a:p>
        </p:txBody>
      </p:sp>
      <p:sp>
        <p:nvSpPr>
          <p:cNvPr id="5" name="Rectangle 8"/>
          <p:cNvSpPr>
            <a:spLocks noGrp="1" noChangeArrowheads="1"/>
          </p:cNvSpPr>
          <p:nvPr>
            <p:ph type="ftr" sz="quarter" idx="11"/>
          </p:nvPr>
        </p:nvSpPr>
        <p:spPr>
          <a:ln/>
        </p:spPr>
        <p:txBody>
          <a:bodyPr/>
          <a:lstStyle>
            <a:lvl1pPr>
              <a:defRPr/>
            </a:lvl1pPr>
          </a:lstStyle>
          <a:p>
            <a:pPr>
              <a:defRPr/>
            </a:pPr>
            <a:r>
              <a:rPr lang="en-GB"/>
              <a:t>F28DM Physical Database Design – A.J.G. Gray</a:t>
            </a:r>
          </a:p>
        </p:txBody>
      </p:sp>
      <p:sp>
        <p:nvSpPr>
          <p:cNvPr id="6" name="Rectangle 9"/>
          <p:cNvSpPr>
            <a:spLocks noGrp="1" noChangeArrowheads="1"/>
          </p:cNvSpPr>
          <p:nvPr>
            <p:ph type="sldNum" sz="quarter" idx="12"/>
          </p:nvPr>
        </p:nvSpPr>
        <p:spPr>
          <a:ln/>
        </p:spPr>
        <p:txBody>
          <a:bodyPr/>
          <a:lstStyle>
            <a:lvl1pPr>
              <a:defRPr/>
            </a:lvl1pPr>
          </a:lstStyle>
          <a:p>
            <a:fld id="{EB1DC101-A92A-5345-9B2D-0166F597CF52}" type="slidenum">
              <a:rPr lang="en-GB" altLang="en-US"/>
              <a:pPr/>
              <a:t>‹#›</a:t>
            </a:fld>
            <a:endParaRPr lang="en-GB" altLang="en-US"/>
          </a:p>
        </p:txBody>
      </p:sp>
    </p:spTree>
    <p:extLst>
      <p:ext uri="{BB962C8B-B14F-4D97-AF65-F5344CB8AC3E}">
        <p14:creationId xmlns:p14="http://schemas.microsoft.com/office/powerpoint/2010/main" val="537870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807094"/>
            <a:ext cx="11887200" cy="1179210"/>
          </a:xfrm>
        </p:spPr>
        <p:txBody>
          <a:bodyPr/>
          <a:lstStyle/>
          <a:p>
            <a:r>
              <a:rPr lang="en-US"/>
              <a:t>Click to edit Master title style</a:t>
            </a:r>
            <a:endParaRPr dirty="0"/>
          </a:p>
        </p:txBody>
      </p:sp>
      <p:sp>
        <p:nvSpPr>
          <p:cNvPr id="3" name="Subtitle 2"/>
          <p:cNvSpPr>
            <a:spLocks noGrp="1"/>
          </p:cNvSpPr>
          <p:nvPr>
            <p:ph type="subTitle" idx="1"/>
          </p:nvPr>
        </p:nvSpPr>
        <p:spPr>
          <a:xfrm>
            <a:off x="1219200" y="3034558"/>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32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US"/>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normAutofit/>
          </a:bodyPr>
          <a:lstStyle>
            <a:lvl1pPr marL="0" indent="0" algn="l" defTabSz="914400" rtl="0" eaLnBrk="1" latinLnBrk="0" hangingPunct="1">
              <a:spcBef>
                <a:spcPts val="300"/>
              </a:spcBef>
              <a:buNone/>
              <a:defRPr sz="2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1pPr>
              <a:spcBef>
                <a:spcPts val="1400"/>
              </a:spcBef>
              <a:defRPr/>
            </a:lvl1pPr>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614683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dirty="0"/>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24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p:nvPr>
        </p:nvSpPr>
        <p:spPr>
          <a:xfrm>
            <a:off x="546148"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5016"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8773459" y="188264"/>
            <a:ext cx="2844800" cy="365125"/>
          </a:xfrm>
        </p:spPr>
        <p:txBody>
          <a:bodyPr/>
          <a:lstStyle/>
          <a:p>
            <a:r>
              <a:rPr lang="en-GB">
                <a:solidFill>
                  <a:prstClr val="black">
                    <a:lumMod val="65000"/>
                    <a:lumOff val="35000"/>
                  </a:prstClr>
                </a:solidFill>
              </a:rPr>
              <a:t>2018</a:t>
            </a:r>
          </a:p>
        </p:txBody>
      </p:sp>
      <p:sp>
        <p:nvSpPr>
          <p:cNvPr id="6" name="Footer Placeholder 5"/>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54116"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2196"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35832"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3912"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8773459" y="188264"/>
            <a:ext cx="2844800" cy="365125"/>
          </a:xfrm>
        </p:spPr>
        <p:txBody>
          <a:bodyPr/>
          <a:lstStyle/>
          <a:p>
            <a:r>
              <a:rPr lang="en-GB">
                <a:solidFill>
                  <a:prstClr val="black">
                    <a:lumMod val="65000"/>
                    <a:lumOff val="35000"/>
                  </a:prstClr>
                </a:solidFill>
              </a:rPr>
              <a:t>2018</a:t>
            </a:r>
          </a:p>
        </p:txBody>
      </p:sp>
      <p:sp>
        <p:nvSpPr>
          <p:cNvPr id="8" name="Footer Placeholder 7"/>
          <p:cNvSpPr>
            <a:spLocks noGrp="1"/>
          </p:cNvSpPr>
          <p:nvPr>
            <p:ph type="ftr" sz="quarter" idx="11"/>
          </p:nvPr>
        </p:nvSpPr>
        <p:spPr>
          <a:xfrm>
            <a:off x="1494117" y="188264"/>
            <a:ext cx="3860800" cy="365125"/>
          </a:xfrm>
        </p:spPr>
        <p:txBody>
          <a:bodyPr/>
          <a:lstStyle/>
          <a:p>
            <a:r>
              <a:rPr lang="en-GB">
                <a:solidFill>
                  <a:prstClr val="black">
                    <a:lumMod val="65000"/>
                    <a:lumOff val="35000"/>
                  </a:prstClr>
                </a:solidFill>
              </a:rPr>
              <a:t>F28DM Physical Database Design – A.J.G. Gray</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GB">
                <a:solidFill>
                  <a:prstClr val="black">
                    <a:lumMod val="65000"/>
                    <a:lumOff val="35000"/>
                  </a:prstClr>
                </a:solidFill>
              </a:rPr>
              <a:t>2018</a:t>
            </a:r>
          </a:p>
        </p:txBody>
      </p:sp>
      <p:sp>
        <p:nvSpPr>
          <p:cNvPr id="4" name="Footer Placeholder 3"/>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863379" y="2590805"/>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73459" y="188264"/>
            <a:ext cx="2844800" cy="365125"/>
          </a:xfrm>
        </p:spPr>
        <p:txBody>
          <a:bodyPr/>
          <a:lstStyle/>
          <a:p>
            <a:r>
              <a:rPr lang="en-GB">
                <a:solidFill>
                  <a:prstClr val="black">
                    <a:lumMod val="65000"/>
                    <a:lumOff val="35000"/>
                  </a:prstClr>
                </a:solidFill>
              </a:rPr>
              <a:t>2018</a:t>
            </a:r>
          </a:p>
        </p:txBody>
      </p:sp>
      <p:sp>
        <p:nvSpPr>
          <p:cNvPr id="6" name="Footer Placeholder 5"/>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7317319"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8773459" y="188264"/>
            <a:ext cx="2844800" cy="365125"/>
          </a:xfrm>
        </p:spPr>
        <p:txBody>
          <a:bodyPr/>
          <a:lstStyle/>
          <a:p>
            <a:r>
              <a:rPr lang="en-GB">
                <a:solidFill>
                  <a:prstClr val="black">
                    <a:lumMod val="65000"/>
                    <a:lumOff val="35000"/>
                  </a:prstClr>
                </a:solidFill>
              </a:rPr>
              <a:t>2018</a:t>
            </a:r>
          </a:p>
        </p:txBody>
      </p:sp>
      <p:sp>
        <p:nvSpPr>
          <p:cNvPr id="6" name="Footer Placeholder 5"/>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8773459" y="188264"/>
            <a:ext cx="2844800" cy="365125"/>
          </a:xfrm>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8773459" y="188264"/>
            <a:ext cx="2844800" cy="365125"/>
          </a:xfrm>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US"/>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GB"/>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476882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39663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p:nvPr>
        </p:nvSpPr>
        <p:spPr>
          <a:xfrm>
            <a:off x="546148"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Content Placeholder 3"/>
          <p:cNvSpPr>
            <a:spLocks noGrp="1"/>
          </p:cNvSpPr>
          <p:nvPr>
            <p:ph sz="half" idx="2"/>
          </p:nvPr>
        </p:nvSpPr>
        <p:spPr>
          <a:xfrm>
            <a:off x="6245014"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Date Placeholder 4"/>
          <p:cNvSpPr>
            <a:spLocks noGrp="1"/>
          </p:cNvSpPr>
          <p:nvPr>
            <p:ph type="dt" sz="half" idx="10"/>
          </p:nvPr>
        </p:nvSpPr>
        <p:spPr>
          <a:xfrm>
            <a:off x="8773459" y="188260"/>
            <a:ext cx="2844800" cy="365125"/>
          </a:xfrm>
        </p:spPr>
        <p:txBody>
          <a:bodyPr/>
          <a:lstStyle/>
          <a:p>
            <a:r>
              <a:rPr lang="en-GB">
                <a:solidFill>
                  <a:prstClr val="black">
                    <a:lumMod val="65000"/>
                    <a:lumOff val="35000"/>
                  </a:prstClr>
                </a:solidFill>
              </a:rPr>
              <a:t>2018</a:t>
            </a:r>
          </a:p>
        </p:txBody>
      </p:sp>
      <p:sp>
        <p:nvSpPr>
          <p:cNvPr id="6" name="Footer Placeholder 5"/>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03987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554116"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32196"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Text Placeholder 4"/>
          <p:cNvSpPr>
            <a:spLocks noGrp="1"/>
          </p:cNvSpPr>
          <p:nvPr>
            <p:ph type="body" sz="quarter" idx="3"/>
          </p:nvPr>
        </p:nvSpPr>
        <p:spPr>
          <a:xfrm>
            <a:off x="6335830"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3910"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7" name="Date Placeholder 6"/>
          <p:cNvSpPr>
            <a:spLocks noGrp="1"/>
          </p:cNvSpPr>
          <p:nvPr>
            <p:ph type="dt" sz="half" idx="10"/>
          </p:nvPr>
        </p:nvSpPr>
        <p:spPr>
          <a:xfrm>
            <a:off x="8773459" y="188260"/>
            <a:ext cx="2844800" cy="365125"/>
          </a:xfrm>
        </p:spPr>
        <p:txBody>
          <a:bodyPr/>
          <a:lstStyle/>
          <a:p>
            <a:r>
              <a:rPr lang="en-GB">
                <a:solidFill>
                  <a:prstClr val="black">
                    <a:lumMod val="65000"/>
                    <a:lumOff val="35000"/>
                  </a:prstClr>
                </a:solidFill>
              </a:rPr>
              <a:t>2018</a:t>
            </a:r>
          </a:p>
        </p:txBody>
      </p:sp>
      <p:sp>
        <p:nvSpPr>
          <p:cNvPr id="8" name="Footer Placeholder 7"/>
          <p:cNvSpPr>
            <a:spLocks noGrp="1"/>
          </p:cNvSpPr>
          <p:nvPr>
            <p:ph type="ftr" sz="quarter" idx="11"/>
          </p:nvPr>
        </p:nvSpPr>
        <p:spPr>
          <a:xfrm>
            <a:off x="1494117" y="188260"/>
            <a:ext cx="3860800" cy="365125"/>
          </a:xfrm>
        </p:spPr>
        <p:txBody>
          <a:bodyPr/>
          <a:lstStyle/>
          <a:p>
            <a:r>
              <a:rPr lang="en-GB">
                <a:solidFill>
                  <a:prstClr val="black">
                    <a:lumMod val="65000"/>
                    <a:lumOff val="35000"/>
                  </a:prstClr>
                </a:solidFill>
              </a:rPr>
              <a:t>F28DM Physical Database Design – A.J.G. Gray</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cxnSp>
        <p:nvCxnSpPr>
          <p:cNvPr id="11" name="Straight Connector 10"/>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3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r>
              <a:rPr lang="en-GB">
                <a:solidFill>
                  <a:prstClr val="black">
                    <a:lumMod val="65000"/>
                    <a:lumOff val="35000"/>
                  </a:prstClr>
                </a:solidFill>
              </a:rPr>
              <a:t>2018</a:t>
            </a:r>
          </a:p>
        </p:txBody>
      </p:sp>
      <p:sp>
        <p:nvSpPr>
          <p:cNvPr id="4" name="Footer Placeholder 3"/>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917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a:solidFill>
                  <a:prstClr val="black">
                    <a:lumMod val="65000"/>
                    <a:lumOff val="35000"/>
                  </a:prstClr>
                </a:solidFill>
              </a:rPr>
              <a:t>2018</a:t>
            </a:r>
          </a:p>
        </p:txBody>
      </p:sp>
      <p:sp>
        <p:nvSpPr>
          <p:cNvPr id="3" name="Footer Placeholder 2"/>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50304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Content Placeholder 2"/>
          <p:cNvSpPr>
            <a:spLocks noGrp="1"/>
          </p:cNvSpPr>
          <p:nvPr>
            <p:ph idx="1"/>
          </p:nvPr>
        </p:nvSpPr>
        <p:spPr>
          <a:xfrm>
            <a:off x="6863379" y="2590801"/>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r>
              <a:rPr lang="en-GB">
                <a:solidFill>
                  <a:prstClr val="black">
                    <a:lumMod val="65000"/>
                    <a:lumOff val="35000"/>
                  </a:prstClr>
                </a:solidFill>
              </a:rPr>
              <a:t>2018</a:t>
            </a:r>
          </a:p>
        </p:txBody>
      </p:sp>
      <p:sp>
        <p:nvSpPr>
          <p:cNvPr id="6" name="Footer Placeholder 5"/>
          <p:cNvSpPr>
            <a:spLocks noGrp="1"/>
          </p:cNvSpPr>
          <p:nvPr>
            <p:ph type="ftr" sz="quarter" idx="11"/>
          </p:nvPr>
        </p:nvSpPr>
        <p:spPr/>
        <p:txBody>
          <a:bodyPr/>
          <a:lstStyle/>
          <a:p>
            <a:r>
              <a:rPr lang="en-GB">
                <a:solidFill>
                  <a:prstClr val="black">
                    <a:lumMod val="65000"/>
                    <a:lumOff val="35000"/>
                  </a:prstClr>
                </a:solidFill>
              </a:rPr>
              <a:t>F28DM Physical Database Design – A.J.G. Gray</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87501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66656"/>
            <a:ext cx="11885084" cy="914400"/>
          </a:xfrm>
          <a:prstGeom prst="rect">
            <a:avLst/>
          </a:prstGeom>
          <a:solidFill>
            <a:schemeClr val="tx2"/>
          </a:solidFill>
        </p:spPr>
        <p:txBody>
          <a:bodyPr vert="horz" lIns="1188720" tIns="45720" rIns="274320" bIns="45720" rtlCol="0" anchor="ctr">
            <a:normAutofit/>
          </a:bodyPr>
          <a:lstStyle/>
          <a:p>
            <a:r>
              <a:rPr lang="en-GB"/>
              <a:t>Click to edit Master title style</a:t>
            </a:r>
            <a:endParaRPr/>
          </a:p>
        </p:txBody>
      </p:sp>
      <p:sp>
        <p:nvSpPr>
          <p:cNvPr id="3" name="Text Placeholder 2"/>
          <p:cNvSpPr>
            <a:spLocks noGrp="1"/>
          </p:cNvSpPr>
          <p:nvPr>
            <p:ph type="body" idx="1"/>
          </p:nvPr>
        </p:nvSpPr>
        <p:spPr>
          <a:xfrm>
            <a:off x="499296" y="1823374"/>
            <a:ext cx="11133905" cy="474570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2"/>
          </p:nvPr>
        </p:nvSpPr>
        <p:spPr>
          <a:xfrm>
            <a:off x="8773459" y="188260"/>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r>
              <a:rPr lang="en-GB">
                <a:solidFill>
                  <a:prstClr val="black">
                    <a:lumMod val="65000"/>
                    <a:lumOff val="35000"/>
                  </a:prstClr>
                </a:solidFill>
              </a:rPr>
              <a:t>2018</a:t>
            </a:r>
          </a:p>
        </p:txBody>
      </p:sp>
      <p:sp>
        <p:nvSpPr>
          <p:cNvPr id="5" name="Footer Placeholder 4"/>
          <p:cNvSpPr>
            <a:spLocks noGrp="1"/>
          </p:cNvSpPr>
          <p:nvPr>
            <p:ph type="ftr" sz="quarter" idx="3"/>
          </p:nvPr>
        </p:nvSpPr>
        <p:spPr>
          <a:xfrm>
            <a:off x="1494117" y="188260"/>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4"/>
          </p:nvPr>
        </p:nvSpPr>
        <p:spPr>
          <a:xfrm>
            <a:off x="11719859" y="6569076"/>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1"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
        <p:nvSpPr>
          <p:cNvPr id="8" name="Rectangle 7"/>
          <p:cNvSpPr/>
          <p:nvPr/>
        </p:nvSpPr>
        <p:spPr>
          <a:xfrm>
            <a:off x="1219201"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Tree>
    <p:extLst>
      <p:ext uri="{BB962C8B-B14F-4D97-AF65-F5344CB8AC3E}">
        <p14:creationId xmlns:p14="http://schemas.microsoft.com/office/powerpoint/2010/main" val="52924439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hf hdr="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618504"/>
            <a:ext cx="11885084" cy="1156028"/>
          </a:xfrm>
          <a:prstGeom prst="rect">
            <a:avLst/>
          </a:prstGeom>
          <a:solidFill>
            <a:schemeClr val="tx2"/>
          </a:solidFill>
        </p:spPr>
        <p:txBody>
          <a:bodyPr vert="horz" lIns="1188720" tIns="45720" rIns="274320" bIns="45720" rtlCol="0" anchor="ctr">
            <a:noAutofit/>
          </a:bodyPr>
          <a:lstStyle/>
          <a:p>
            <a:r>
              <a:rPr lang="en-US"/>
              <a:t>Click to edit Master title style</a:t>
            </a:r>
            <a:endParaRPr dirty="0"/>
          </a:p>
        </p:txBody>
      </p:sp>
      <p:sp>
        <p:nvSpPr>
          <p:cNvPr id="3" name="Text Placeholder 2"/>
          <p:cNvSpPr>
            <a:spLocks noGrp="1"/>
          </p:cNvSpPr>
          <p:nvPr>
            <p:ph type="body" idx="1"/>
          </p:nvPr>
        </p:nvSpPr>
        <p:spPr>
          <a:xfrm>
            <a:off x="499298" y="1823378"/>
            <a:ext cx="11133905" cy="474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773459" y="188264"/>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r>
              <a:rPr lang="en-GB">
                <a:solidFill>
                  <a:prstClr val="black">
                    <a:lumMod val="65000"/>
                    <a:lumOff val="35000"/>
                  </a:prstClr>
                </a:solidFill>
              </a:rPr>
              <a:t>2018</a:t>
            </a:r>
          </a:p>
        </p:txBody>
      </p:sp>
      <p:sp>
        <p:nvSpPr>
          <p:cNvPr id="5" name="Footer Placeholder 4"/>
          <p:cNvSpPr>
            <a:spLocks noGrp="1"/>
          </p:cNvSpPr>
          <p:nvPr>
            <p:ph type="ftr" sz="quarter" idx="3"/>
          </p:nvPr>
        </p:nvSpPr>
        <p:spPr>
          <a:xfrm>
            <a:off x="1494117" y="188264"/>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a:solidFill>
                  <a:prstClr val="black">
                    <a:lumMod val="65000"/>
                    <a:lumOff val="35000"/>
                  </a:prstClr>
                </a:solidFill>
              </a:rPr>
              <a:t>F28DM Physical Database Design – A.J.G. Gray</a:t>
            </a:r>
          </a:p>
        </p:txBody>
      </p:sp>
      <p:sp>
        <p:nvSpPr>
          <p:cNvPr id="6" name="Slide Number Placeholder 5"/>
          <p:cNvSpPr>
            <a:spLocks noGrp="1"/>
          </p:cNvSpPr>
          <p:nvPr>
            <p:ph type="sldNum" sz="quarter" idx="4"/>
          </p:nvPr>
        </p:nvSpPr>
        <p:spPr>
          <a:xfrm>
            <a:off x="11719859" y="6569080"/>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3"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1219203"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49958435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hdr="0"/>
  <p:txStyles>
    <p:titleStyle>
      <a:lvl1pPr marL="0" indent="0" algn="l" defTabSz="9144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a:t>Physical Design Answers</a:t>
            </a:r>
            <a:endParaRPr lang="en-GB" dirty="0"/>
          </a:p>
        </p:txBody>
      </p:sp>
      <p:sp>
        <p:nvSpPr>
          <p:cNvPr id="3" name="Subtitle 2"/>
          <p:cNvSpPr>
            <a:spLocks noGrp="1"/>
          </p:cNvSpPr>
          <p:nvPr>
            <p:ph type="subTitle" idx="1"/>
          </p:nvPr>
        </p:nvSpPr>
        <p:spPr/>
        <p:txBody>
          <a:bodyPr>
            <a:normAutofit/>
          </a:bodyPr>
          <a:lstStyle/>
          <a:p>
            <a:r>
              <a:rPr lang="en-GB" dirty="0"/>
              <a:t>F28DM Database Management Systems</a:t>
            </a:r>
          </a:p>
          <a:p>
            <a:pPr>
              <a:spcBef>
                <a:spcPts val="800"/>
              </a:spcBef>
            </a:pPr>
            <a:endParaRPr lang="en-GB" sz="2200" dirty="0"/>
          </a:p>
          <a:p>
            <a:pPr>
              <a:spcBef>
                <a:spcPts val="800"/>
              </a:spcBef>
            </a:pPr>
            <a:endParaRPr lang="en-GB" sz="2200" dirty="0"/>
          </a:p>
          <a:p>
            <a:pPr>
              <a:spcBef>
                <a:spcPts val="800"/>
              </a:spcBef>
            </a:pPr>
            <a:r>
              <a:rPr lang="en-GB" sz="2200" dirty="0"/>
              <a:t>Based on material from </a:t>
            </a:r>
          </a:p>
          <a:p>
            <a:pPr marL="342900" indent="-342900">
              <a:spcBef>
                <a:spcPts val="800"/>
              </a:spcBef>
              <a:buFont typeface="Arial" charset="0"/>
              <a:buChar char="•"/>
            </a:pPr>
            <a:r>
              <a:rPr lang="en-GB" sz="2200" dirty="0"/>
              <a:t>Alasdair </a:t>
            </a:r>
            <a:r>
              <a:rPr lang="en-GB" sz="2200" dirty="0" err="1"/>
              <a:t>Gray</a:t>
            </a:r>
            <a:endParaRPr lang="en-GB" sz="2200" dirty="0"/>
          </a:p>
          <a:p>
            <a:pPr marL="342900" indent="-342900">
              <a:spcBef>
                <a:spcPts val="800"/>
              </a:spcBef>
              <a:buFont typeface="Arial" charset="0"/>
              <a:buChar char="•"/>
            </a:pPr>
            <a:r>
              <a:rPr lang="en-GB" sz="2200" dirty="0"/>
              <a:t>Monica Farrow</a:t>
            </a:r>
          </a:p>
        </p:txBody>
      </p:sp>
    </p:spTree>
    <p:extLst>
      <p:ext uri="{BB962C8B-B14F-4D97-AF65-F5344CB8AC3E}">
        <p14:creationId xmlns:p14="http://schemas.microsoft.com/office/powerpoint/2010/main" val="55546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Materials </a:t>
            </a:r>
            <a:r>
              <a:rPr lang="en-US"/>
              <a:t>released </a:t>
            </a:r>
            <a:br>
              <a:rPr lang="en-US"/>
            </a:br>
            <a:r>
              <a:rPr lang="en-US"/>
              <a:t>under </a:t>
            </a:r>
            <a:r>
              <a:rPr lang="en-US" dirty="0"/>
              <a:t>CC-BY License</a:t>
            </a:r>
          </a:p>
        </p:txBody>
      </p:sp>
      <p:sp>
        <p:nvSpPr>
          <p:cNvPr id="3" name="Content Placeholder 2"/>
          <p:cNvSpPr>
            <a:spLocks noGrp="1"/>
          </p:cNvSpPr>
          <p:nvPr>
            <p:ph idx="1"/>
          </p:nvPr>
        </p:nvSpPr>
        <p:spPr/>
        <p:txBody>
          <a:bodyPr>
            <a:normAutofit/>
          </a:bodyPr>
          <a:lstStyle/>
          <a:p>
            <a:pPr marL="0" indent="0">
              <a:buNone/>
            </a:pPr>
            <a:r>
              <a:rPr lang="en-US" sz="2400" b="1" dirty="0"/>
              <a:t>You are free to:</a:t>
            </a:r>
            <a:endParaRPr lang="en-US" sz="2400" dirty="0"/>
          </a:p>
          <a:p>
            <a:pPr fontAlgn="base"/>
            <a:r>
              <a:rPr lang="en-US" b="1" dirty="0"/>
              <a:t>Share</a:t>
            </a:r>
            <a:r>
              <a:rPr lang="en-US" dirty="0"/>
              <a:t> — copy and redistribute the material in any medium or format</a:t>
            </a:r>
          </a:p>
          <a:p>
            <a:pPr fontAlgn="base"/>
            <a:r>
              <a:rPr lang="en-US" b="1" dirty="0"/>
              <a:t>Adapt</a:t>
            </a:r>
            <a:r>
              <a:rPr lang="en-US" dirty="0"/>
              <a:t> — remix, transform, and build upon the material for any purpose, even commercially.</a:t>
            </a:r>
          </a:p>
          <a:p>
            <a:pPr marL="0" indent="0">
              <a:buNone/>
            </a:pPr>
            <a:r>
              <a:rPr lang="en-US" dirty="0"/>
              <a:t>The licensor cannot revoke these freedoms as long as you follow the license terms.</a:t>
            </a:r>
          </a:p>
          <a:p>
            <a:pPr marL="0" indent="0">
              <a:buNone/>
            </a:pPr>
            <a:r>
              <a:rPr lang="en-US" sz="2400" b="1" dirty="0"/>
              <a:t>Under the following terms:</a:t>
            </a:r>
            <a:endParaRPr lang="en-US" sz="2400" dirty="0"/>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p:txBody>
      </p:sp>
      <p:pic>
        <p:nvPicPr>
          <p:cNvPr id="9218" name="Picture 2" descr="https://lh5.googleusercontent.com/sAUgPg3idNwn9CbkEYtUfs8AJfTeQ8a0eoZ4z45Au1zJSlwHjwjnDEtIskfXGh00MF4PCFOOrkqRgiI-X0tAxUarJx-qAnljxCFclaIGWPCJeUUBGiBk9p8T2_FNleYF6U1Fq0x_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271" y="687137"/>
            <a:ext cx="3247543" cy="11362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Database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a:t>
            </a:fld>
            <a:endParaRPr lang="en-GB">
              <a:solidFill>
                <a:prstClr val="black">
                  <a:lumMod val="65000"/>
                  <a:lumOff val="35000"/>
                </a:prstClr>
              </a:solidFill>
            </a:endParaRPr>
          </a:p>
        </p:txBody>
      </p:sp>
    </p:spTree>
    <p:extLst>
      <p:ext uri="{BB962C8B-B14F-4D97-AF65-F5344CB8AC3E}">
        <p14:creationId xmlns:p14="http://schemas.microsoft.com/office/powerpoint/2010/main" val="117491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Referential Integrity Examples</a:t>
            </a:r>
          </a:p>
        </p:txBody>
      </p:sp>
      <p:sp>
        <p:nvSpPr>
          <p:cNvPr id="3" name="Content Placeholder 2"/>
          <p:cNvSpPr>
            <a:spLocks noGrp="1"/>
          </p:cNvSpPr>
          <p:nvPr>
            <p:ph idx="1"/>
          </p:nvPr>
        </p:nvSpPr>
        <p:spPr/>
        <p:txBody>
          <a:bodyPr>
            <a:normAutofit/>
          </a:bodyPr>
          <a:lstStyle/>
          <a:p>
            <a:r>
              <a:rPr lang="en-GB" sz="2400" dirty="0"/>
              <a:t>What is the effect of the following constraint when an employee is deleted?</a:t>
            </a:r>
          </a:p>
          <a:p>
            <a:pPr marL="0" indent="0">
              <a:buNone/>
            </a:pPr>
            <a:r>
              <a:rPr lang="en-GB" sz="1900" dirty="0">
                <a:solidFill>
                  <a:schemeClr val="accent5"/>
                </a:solidFill>
                <a:latin typeface="Monaco" charset="0"/>
                <a:ea typeface="Monaco" charset="0"/>
                <a:cs typeface="Monaco" charset="0"/>
              </a:rPr>
              <a:t>	FOREIGN KEY </a:t>
            </a:r>
            <a:r>
              <a:rPr lang="en-GB" sz="1900" dirty="0">
                <a:latin typeface="Monaco" charset="0"/>
                <a:ea typeface="Monaco" charset="0"/>
                <a:cs typeface="Monaco" charset="0"/>
              </a:rPr>
              <a:t>(supervisor) </a:t>
            </a:r>
            <a:r>
              <a:rPr lang="en-GB" sz="1900" dirty="0">
                <a:solidFill>
                  <a:schemeClr val="accent5"/>
                </a:solidFill>
                <a:latin typeface="Monaco" charset="0"/>
                <a:ea typeface="Monaco" charset="0"/>
                <a:cs typeface="Monaco" charset="0"/>
              </a:rPr>
              <a:t>REFERENCES</a:t>
            </a:r>
            <a:r>
              <a:rPr lang="en-GB" sz="1900" dirty="0">
                <a:latin typeface="Monaco" charset="0"/>
                <a:ea typeface="Monaco" charset="0"/>
                <a:cs typeface="Monaco" charset="0"/>
              </a:rPr>
              <a:t> </a:t>
            </a:r>
            <a:br>
              <a:rPr lang="en-GB" sz="1900" dirty="0">
                <a:latin typeface="Monaco" charset="0"/>
                <a:ea typeface="Monaco" charset="0"/>
                <a:cs typeface="Monaco" charset="0"/>
              </a:rPr>
            </a:br>
            <a:r>
              <a:rPr lang="en-GB" sz="1900" dirty="0">
                <a:latin typeface="Monaco" charset="0"/>
                <a:ea typeface="Monaco" charset="0"/>
                <a:cs typeface="Monaco" charset="0"/>
              </a:rPr>
              <a:t>		Employee (</a:t>
            </a:r>
            <a:r>
              <a:rPr lang="en-GB" sz="1900" dirty="0" err="1">
                <a:latin typeface="Monaco" charset="0"/>
                <a:ea typeface="Monaco" charset="0"/>
                <a:cs typeface="Monaco" charset="0"/>
              </a:rPr>
              <a:t>ssn</a:t>
            </a:r>
            <a:r>
              <a:rPr lang="en-GB" sz="1900" dirty="0">
                <a:latin typeface="Monaco" charset="0"/>
                <a:ea typeface="Monaco" charset="0"/>
                <a:cs typeface="Monaco" charset="0"/>
              </a:rPr>
              <a:t>) </a:t>
            </a:r>
            <a:r>
              <a:rPr lang="en-GB" sz="1900" dirty="0">
                <a:solidFill>
                  <a:schemeClr val="accent5"/>
                </a:solidFill>
                <a:latin typeface="Monaco" charset="0"/>
                <a:ea typeface="Monaco" charset="0"/>
                <a:cs typeface="Monaco" charset="0"/>
              </a:rPr>
              <a:t>ON DELETE SET NULL</a:t>
            </a:r>
          </a:p>
          <a:p>
            <a:pPr marL="0" indent="0">
              <a:buNone/>
            </a:pPr>
            <a:r>
              <a:rPr lang="en-GB" sz="2400" i="1" dirty="0"/>
              <a:t>When a supervisor is deleted, the employees that are supervised by them have their supervisor column set to Null.</a:t>
            </a:r>
          </a:p>
          <a:p>
            <a:r>
              <a:rPr lang="en-GB" sz="2400" dirty="0"/>
              <a:t>What is the effect of the following constraint when a department is deleted?</a:t>
            </a:r>
          </a:p>
          <a:p>
            <a:pPr marL="0" indent="0">
              <a:buNone/>
            </a:pPr>
            <a:r>
              <a:rPr lang="en-GB" sz="1900" dirty="0">
                <a:solidFill>
                  <a:schemeClr val="accent5"/>
                </a:solidFill>
                <a:latin typeface="Monaco" charset="0"/>
                <a:ea typeface="Monaco" charset="0"/>
                <a:cs typeface="Monaco" charset="0"/>
              </a:rPr>
              <a:t>	FOREIGN KEY </a:t>
            </a:r>
            <a:r>
              <a:rPr lang="en-GB" sz="1900" dirty="0">
                <a:latin typeface="Monaco" charset="0"/>
                <a:ea typeface="Monaco" charset="0"/>
                <a:cs typeface="Monaco" charset="0"/>
              </a:rPr>
              <a:t>(</a:t>
            </a:r>
            <a:r>
              <a:rPr lang="en-GB" sz="1900" dirty="0" err="1">
                <a:latin typeface="Monaco" charset="0"/>
                <a:ea typeface="Monaco" charset="0"/>
                <a:cs typeface="Monaco" charset="0"/>
              </a:rPr>
              <a:t>dNum</a:t>
            </a:r>
            <a:r>
              <a:rPr lang="en-GB" sz="1900" dirty="0">
                <a:latin typeface="Monaco" charset="0"/>
                <a:ea typeface="Monaco" charset="0"/>
                <a:cs typeface="Monaco" charset="0"/>
              </a:rPr>
              <a:t>) </a:t>
            </a:r>
            <a:r>
              <a:rPr lang="en-GB" sz="1900" dirty="0">
                <a:solidFill>
                  <a:schemeClr val="accent5"/>
                </a:solidFill>
                <a:latin typeface="Monaco" charset="0"/>
                <a:ea typeface="Monaco" charset="0"/>
                <a:cs typeface="Monaco" charset="0"/>
              </a:rPr>
              <a:t>REFERENCES</a:t>
            </a:r>
            <a:r>
              <a:rPr lang="en-GB" sz="1900" dirty="0">
                <a:latin typeface="Monaco" charset="0"/>
                <a:ea typeface="Monaco" charset="0"/>
                <a:cs typeface="Monaco" charset="0"/>
              </a:rPr>
              <a:t> </a:t>
            </a:r>
            <a:br>
              <a:rPr lang="en-GB" sz="1900" dirty="0">
                <a:latin typeface="Monaco" charset="0"/>
                <a:ea typeface="Monaco" charset="0"/>
                <a:cs typeface="Monaco" charset="0"/>
              </a:rPr>
            </a:br>
            <a:r>
              <a:rPr lang="en-GB" sz="1900" dirty="0">
                <a:latin typeface="Monaco" charset="0"/>
                <a:ea typeface="Monaco" charset="0"/>
                <a:cs typeface="Monaco" charset="0"/>
              </a:rPr>
              <a:t>		Department (</a:t>
            </a:r>
            <a:r>
              <a:rPr lang="en-GB" sz="1900" dirty="0" err="1">
                <a:latin typeface="Monaco" charset="0"/>
                <a:ea typeface="Monaco" charset="0"/>
                <a:cs typeface="Monaco" charset="0"/>
              </a:rPr>
              <a:t>dNum</a:t>
            </a:r>
            <a:r>
              <a:rPr lang="en-GB" sz="1900" dirty="0">
                <a:latin typeface="Monaco" charset="0"/>
                <a:ea typeface="Monaco" charset="0"/>
                <a:cs typeface="Monaco" charset="0"/>
              </a:rPr>
              <a:t>) </a:t>
            </a:r>
            <a:r>
              <a:rPr lang="en-GB" sz="1900" dirty="0">
                <a:solidFill>
                  <a:schemeClr val="accent5"/>
                </a:solidFill>
                <a:latin typeface="Monaco" charset="0"/>
                <a:ea typeface="Monaco" charset="0"/>
                <a:cs typeface="Monaco" charset="0"/>
              </a:rPr>
              <a:t>ON DELETE CASCADE</a:t>
            </a:r>
            <a:endParaRPr lang="en-GB" sz="1900" dirty="0">
              <a:latin typeface="Monaco" charset="0"/>
              <a:ea typeface="Monaco" charset="0"/>
              <a:cs typeface="Monaco" charset="0"/>
            </a:endParaRPr>
          </a:p>
          <a:p>
            <a:pPr marL="0" indent="0">
              <a:buNone/>
            </a:pPr>
            <a:r>
              <a:rPr lang="en-GB" sz="2400" i="1" dirty="0"/>
              <a:t>The locations for the department stored in the Location table are deleted.</a:t>
            </a:r>
          </a:p>
          <a:p>
            <a:endParaRPr lang="en-GB" sz="2400" dirty="0"/>
          </a:p>
        </p:txBody>
      </p:sp>
      <p:sp>
        <p:nvSpPr>
          <p:cNvPr id="4" name="Date Placeholder 3"/>
          <p:cNvSpPr>
            <a:spLocks noGrp="1"/>
          </p:cNvSpPr>
          <p:nvPr>
            <p:ph type="dt" sz="half" idx="10"/>
          </p:nvPr>
        </p:nvSpPr>
        <p:spPr/>
        <p:txBody>
          <a:bodyPr/>
          <a:lstStyle/>
          <a:p>
            <a:r>
              <a:rPr lang="en-GB">
                <a:solidFill>
                  <a:prstClr val="black">
                    <a:lumMod val="65000"/>
                    <a:lumOff val="35000"/>
                  </a:prstClr>
                </a:solidFill>
              </a:rPr>
              <a:t>2018</a:t>
            </a: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Physical Database Design</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a:t>
            </a:fld>
            <a:endParaRPr lang="en-GB">
              <a:solidFill>
                <a:prstClr val="black">
                  <a:lumMod val="65000"/>
                  <a:lumOff val="35000"/>
                </a:prstClr>
              </a:solidFill>
            </a:endParaRPr>
          </a:p>
        </p:txBody>
      </p:sp>
    </p:spTree>
    <p:extLst>
      <p:ext uri="{BB962C8B-B14F-4D97-AF65-F5344CB8AC3E}">
        <p14:creationId xmlns:p14="http://schemas.microsoft.com/office/powerpoint/2010/main" val="824415136"/>
      </p:ext>
    </p:extLst>
  </p:cSld>
  <p:clrMapOvr>
    <a:masterClrMapping/>
  </p:clrMapOvr>
</p:sld>
</file>

<file path=ppt/theme/theme1.xml><?xml version="1.0" encoding="utf-8"?>
<a:theme xmlns:a="http://schemas.openxmlformats.org/drawingml/2006/main" name="Default Theme">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ectures">
  <a:themeElements>
    <a:clrScheme name="Custom 1">
      <a:dk1>
        <a:sysClr val="windowText" lastClr="000000"/>
      </a:dk1>
      <a:lt1>
        <a:sysClr val="window" lastClr="FFFFFF"/>
      </a:lt1>
      <a:dk2>
        <a:srgbClr val="333333"/>
      </a:dk2>
      <a:lt2>
        <a:srgbClr val="BBC0AC"/>
      </a:lt2>
      <a:accent1>
        <a:srgbClr val="6F8A0F"/>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s" id="{3CC78B15-488E-2A42-85F9-6BE9E4B8B684}" vid="{35102FEB-6D93-1048-826B-F9AA823E68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11038</TotalTime>
  <Words>213</Words>
  <Application>Microsoft Macintosh PowerPoint</Application>
  <PresentationFormat>Widescreen</PresentationFormat>
  <Paragraphs>39</Paragraphs>
  <Slides>3</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Calibri</vt:lpstr>
      <vt:lpstr>Century Gothic</vt:lpstr>
      <vt:lpstr>Monaco</vt:lpstr>
      <vt:lpstr>Wingdings 2</vt:lpstr>
      <vt:lpstr>Default Theme</vt:lpstr>
      <vt:lpstr>lectures</vt:lpstr>
      <vt:lpstr>Physical Design Answers</vt:lpstr>
      <vt:lpstr>Materials released  under CC-BY License</vt:lpstr>
      <vt:lpstr>Referential Integrity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Alasdair J G</dc:creator>
  <cp:lastModifiedBy>Bartie, Phil</cp:lastModifiedBy>
  <cp:revision>524</cp:revision>
  <cp:lastPrinted>2018-01-18T16:34:37Z</cp:lastPrinted>
  <dcterms:created xsi:type="dcterms:W3CDTF">2015-12-16T11:50:33Z</dcterms:created>
  <dcterms:modified xsi:type="dcterms:W3CDTF">2018-12-21T16:57:20Z</dcterms:modified>
</cp:coreProperties>
</file>