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2" r:id="rId1"/>
    <p:sldMasterId id="2147483709" r:id="rId2"/>
  </p:sldMasterIdLst>
  <p:notesMasterIdLst>
    <p:notesMasterId r:id="rId55"/>
  </p:notesMasterIdLst>
  <p:handoutMasterIdLst>
    <p:handoutMasterId r:id="rId56"/>
  </p:handoutMasterIdLst>
  <p:sldIdLst>
    <p:sldId id="257" r:id="rId3"/>
    <p:sldId id="357" r:id="rId4"/>
    <p:sldId id="258" r:id="rId5"/>
    <p:sldId id="259" r:id="rId6"/>
    <p:sldId id="338" r:id="rId7"/>
    <p:sldId id="290" r:id="rId8"/>
    <p:sldId id="303" r:id="rId9"/>
    <p:sldId id="353" r:id="rId10"/>
    <p:sldId id="293" r:id="rId11"/>
    <p:sldId id="291" r:id="rId12"/>
    <p:sldId id="294" r:id="rId13"/>
    <p:sldId id="292" r:id="rId14"/>
    <p:sldId id="295" r:id="rId15"/>
    <p:sldId id="333" r:id="rId16"/>
    <p:sldId id="335" r:id="rId17"/>
    <p:sldId id="336" r:id="rId18"/>
    <p:sldId id="337" r:id="rId19"/>
    <p:sldId id="296" r:id="rId20"/>
    <p:sldId id="297" r:id="rId21"/>
    <p:sldId id="298" r:id="rId22"/>
    <p:sldId id="302" r:id="rId23"/>
    <p:sldId id="300" r:id="rId24"/>
    <p:sldId id="301" r:id="rId25"/>
    <p:sldId id="304" r:id="rId26"/>
    <p:sldId id="306" r:id="rId27"/>
    <p:sldId id="307" r:id="rId28"/>
    <p:sldId id="308" r:id="rId29"/>
    <p:sldId id="325" r:id="rId30"/>
    <p:sldId id="355" r:id="rId31"/>
    <p:sldId id="326" r:id="rId32"/>
    <p:sldId id="332" r:id="rId33"/>
    <p:sldId id="329" r:id="rId34"/>
    <p:sldId id="327" r:id="rId35"/>
    <p:sldId id="312" r:id="rId36"/>
    <p:sldId id="313" r:id="rId37"/>
    <p:sldId id="309" r:id="rId38"/>
    <p:sldId id="310" r:id="rId39"/>
    <p:sldId id="314" r:id="rId40"/>
    <p:sldId id="315" r:id="rId41"/>
    <p:sldId id="316" r:id="rId42"/>
    <p:sldId id="317" r:id="rId43"/>
    <p:sldId id="305" r:id="rId44"/>
    <p:sldId id="323" r:id="rId45"/>
    <p:sldId id="330" r:id="rId46"/>
    <p:sldId id="331" r:id="rId47"/>
    <p:sldId id="322" r:id="rId48"/>
    <p:sldId id="339" r:id="rId49"/>
    <p:sldId id="318" r:id="rId50"/>
    <p:sldId id="319" r:id="rId51"/>
    <p:sldId id="321" r:id="rId52"/>
    <p:sldId id="279" r:id="rId53"/>
    <p:sldId id="264" r:id="rId54"/>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1"/>
    <p:restoredTop sz="79295"/>
  </p:normalViewPr>
  <p:slideViewPr>
    <p:cSldViewPr snapToGrid="0" snapToObjects="1">
      <p:cViewPr varScale="1">
        <p:scale>
          <a:sx n="119" d="100"/>
          <a:sy n="119" d="100"/>
        </p:scale>
        <p:origin x="216" y="2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2" d="100"/>
          <a:sy n="132" d="100"/>
        </p:scale>
        <p:origin x="1184" y="1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GB"/>
              <a:t>Relational Model</a:t>
            </a:r>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endParaRPr lang="en-GB"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lang="en-GB" dirty="0"/>
              <a:t>F28DM Database System</a:t>
            </a:r>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D459091-9678-074B-AB5B-24D5849CBB72}" type="slidenum">
              <a:rPr lang="en-GB" smtClean="0"/>
              <a:t>‹#›</a:t>
            </a:fld>
            <a:endParaRPr lang="en-GB"/>
          </a:p>
        </p:txBody>
      </p:sp>
    </p:spTree>
    <p:extLst>
      <p:ext uri="{BB962C8B-B14F-4D97-AF65-F5344CB8AC3E}">
        <p14:creationId xmlns:p14="http://schemas.microsoft.com/office/powerpoint/2010/main" val="1652692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r>
              <a:rPr lang="en-US"/>
              <a:t>Relational Model</a:t>
            </a:r>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lang="en-US" dirty="0"/>
              <a:t>F28DM Database Systems</a:t>
            </a:r>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87ECF7B-90FB-0F48-B37E-470751787454}" type="slidenum">
              <a:rPr lang="en-US" smtClean="0"/>
              <a:t>‹#›</a:t>
            </a:fld>
            <a:endParaRPr lang="en-US"/>
          </a:p>
        </p:txBody>
      </p:sp>
    </p:spTree>
    <p:extLst>
      <p:ext uri="{BB962C8B-B14F-4D97-AF65-F5344CB8AC3E}">
        <p14:creationId xmlns:p14="http://schemas.microsoft.com/office/powerpoint/2010/main" val="11749847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Have Company ER diagram</a:t>
            </a:r>
            <a:r>
              <a:rPr lang="en-GB" baseline="0" dirty="0"/>
              <a:t> on second screen throughout lecture</a:t>
            </a:r>
          </a:p>
          <a:p>
            <a:endParaRPr lang="en-GB" baseline="0" dirty="0"/>
          </a:p>
          <a:p>
            <a:r>
              <a:rPr lang="en-GB" baseline="0" dirty="0"/>
              <a:t>DEMOS: </a:t>
            </a:r>
          </a:p>
          <a:p>
            <a:r>
              <a:rPr lang="en-GB" baseline="0" dirty="0"/>
              <a:t>  a) </a:t>
            </a:r>
            <a:r>
              <a:rPr lang="en-GB" baseline="0" dirty="0" err="1"/>
              <a:t>mySQL</a:t>
            </a:r>
            <a:r>
              <a:rPr lang="en-GB" baseline="0" dirty="0"/>
              <a:t> output formatting</a:t>
            </a:r>
          </a:p>
          <a:p>
            <a:r>
              <a:rPr lang="en-GB" baseline="0" dirty="0"/>
              <a:t>  b) </a:t>
            </a:r>
            <a:r>
              <a:rPr lang="en-GB" baseline="0" dirty="0" err="1"/>
              <a:t>mySQL</a:t>
            </a:r>
            <a:r>
              <a:rPr lang="en-GB" baseline="0" dirty="0"/>
              <a:t> data types</a:t>
            </a:r>
          </a:p>
          <a:p>
            <a:endParaRPr lang="en-GB" dirty="0"/>
          </a:p>
          <a:p>
            <a:r>
              <a:rPr lang="en-GB" dirty="0"/>
              <a:t> </a:t>
            </a:r>
          </a:p>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1</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702509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 REGISTRATION plate – Natural Key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SSN – natural key</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to show GUID example}  GUID – globally unique Identifier   -- 128 bit integer used in databases and other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also sometimes called a UUID – universal unique identifier</a:t>
            </a:r>
          </a:p>
          <a:p>
            <a:endParaRPr lang="en-US" dirty="0"/>
          </a:p>
          <a:p>
            <a:r>
              <a:rPr lang="en-US" dirty="0"/>
              <a:t>ORCID – academics can sign up for an ORCID – when publish work it’s linked to this.. Hence if you change name, or how you write your name (</a:t>
            </a:r>
            <a:r>
              <a:rPr lang="en-US" dirty="0" err="1"/>
              <a:t>eg</a:t>
            </a:r>
            <a:r>
              <a:rPr lang="en-US" dirty="0"/>
              <a:t> include middle initial) then doesn’t matter as ORCID stays same.</a:t>
            </a:r>
          </a:p>
          <a:p>
            <a:endParaRPr lang="en-US" dirty="0"/>
          </a:p>
          <a:p>
            <a:r>
              <a:rPr lang="en-US" dirty="0"/>
              <a:t>We could use a serial number such as id 1, id 2, id 3, id 4….    </a:t>
            </a:r>
          </a:p>
          <a:p>
            <a:r>
              <a:rPr lang="en-US" dirty="0"/>
              <a:t>Why might this not be a good idea in some cases? </a:t>
            </a:r>
          </a:p>
          <a:p>
            <a:r>
              <a:rPr lang="en-US" dirty="0"/>
              <a:t>{CLICK to show Example Google link} &gt;&gt; People could guess links too easily – imagine a shared Google doc link that used serial integers</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19</a:t>
            </a:fld>
            <a:endParaRPr lang="en-US"/>
          </a:p>
        </p:txBody>
      </p:sp>
    </p:spTree>
    <p:extLst>
      <p:ext uri="{BB962C8B-B14F-4D97-AF65-F5344CB8AC3E}">
        <p14:creationId xmlns:p14="http://schemas.microsoft.com/office/powerpoint/2010/main" val="4267027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don’t add the FK to the ER diagram</a:t>
            </a:r>
          </a:p>
          <a:p>
            <a:endParaRPr lang="en-US" dirty="0"/>
          </a:p>
          <a:p>
            <a:r>
              <a:rPr lang="en-US" dirty="0"/>
              <a:t>Add the FK when making the Relational Schema. </a:t>
            </a:r>
          </a:p>
          <a:p>
            <a:r>
              <a:rPr lang="en-US" dirty="0"/>
              <a:t>-- here the ERD has:                 an Employee SUPERVISES between 0 and many Employees. </a:t>
            </a:r>
          </a:p>
          <a:p>
            <a:r>
              <a:rPr lang="en-US" dirty="0"/>
              <a:t>-- Read the other way this is:   an Employee is SUPERVISED BY 0 to 1 Employees   --- this fits into the ENTITY in the RELATIONAL SCHEMA and as</a:t>
            </a:r>
          </a:p>
          <a:p>
            <a:r>
              <a:rPr lang="en-US" dirty="0"/>
              <a:t>   it might be an EMPLOYEE not being supervised by anyone the field must accept NULL values.  </a:t>
            </a:r>
          </a:p>
          <a:p>
            <a:endParaRPr lang="en-US" dirty="0"/>
          </a:p>
          <a:p>
            <a:r>
              <a:rPr lang="en-US" dirty="0"/>
              <a:t>Why would NULL be preferable to using </a:t>
            </a:r>
            <a:r>
              <a:rPr lang="en-US" dirty="0" err="1"/>
              <a:t>supervisedBy</a:t>
            </a:r>
            <a:r>
              <a:rPr lang="en-US" dirty="0"/>
              <a:t> and putting 0 for the boss (</a:t>
            </a:r>
            <a:r>
              <a:rPr lang="en-US" dirty="0" err="1"/>
              <a:t>ssn</a:t>
            </a:r>
            <a:r>
              <a:rPr lang="en-US" dirty="0"/>
              <a:t>=122) ? </a:t>
            </a:r>
          </a:p>
          <a:p>
            <a:r>
              <a:rPr lang="en-US" dirty="0"/>
              <a:t>   --might have an employee with </a:t>
            </a:r>
            <a:r>
              <a:rPr lang="en-US" dirty="0" err="1"/>
              <a:t>ssn</a:t>
            </a:r>
            <a:r>
              <a:rPr lang="en-US" dirty="0"/>
              <a:t> 0  as it’s an acceptable PK (</a:t>
            </a:r>
            <a:r>
              <a:rPr lang="en-US" dirty="0" err="1"/>
              <a:t>ssn</a:t>
            </a:r>
            <a:r>
              <a:rPr lang="en-US" dirty="0"/>
              <a:t>)…. But we can’t have a PK of Null. </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20</a:t>
            </a:fld>
            <a:endParaRPr lang="en-US"/>
          </a:p>
        </p:txBody>
      </p:sp>
    </p:spTree>
    <p:extLst>
      <p:ext uri="{BB962C8B-B14F-4D97-AF65-F5344CB8AC3E}">
        <p14:creationId xmlns:p14="http://schemas.microsoft.com/office/powerpoint/2010/main" val="338038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does Null = Null    ??</a:t>
            </a:r>
          </a:p>
          <a:p>
            <a:endParaRPr lang="en-US" dirty="0"/>
          </a:p>
          <a:p>
            <a:r>
              <a:rPr lang="en-US" dirty="0"/>
              <a:t>If null means unknown then the answer is also unknown as it could be true or false.</a:t>
            </a:r>
          </a:p>
          <a:p>
            <a:endParaRPr lang="en-US" dirty="0"/>
          </a:p>
          <a:p>
            <a:r>
              <a:rPr lang="en-US" dirty="0"/>
              <a:t>SELECT null = null;</a:t>
            </a:r>
          </a:p>
          <a:p>
            <a:endParaRPr lang="en-US" dirty="0"/>
          </a:p>
          <a:p>
            <a:r>
              <a:rPr lang="en-US" dirty="0"/>
              <a:t>  </a:t>
            </a:r>
            <a:r>
              <a:rPr lang="en-US" dirty="0" err="1"/>
              <a:t>mySQL</a:t>
            </a:r>
            <a:r>
              <a:rPr lang="en-US" dirty="0"/>
              <a:t> will return NULL        </a:t>
            </a:r>
          </a:p>
          <a:p>
            <a:r>
              <a:rPr lang="en-US" dirty="0"/>
              <a:t>PostgreSQL will return NULL.</a:t>
            </a:r>
          </a:p>
          <a:p>
            <a:r>
              <a:rPr lang="en-US" dirty="0"/>
              <a:t>while MS SQL SERVER will return FALSE</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21</a:t>
            </a:fld>
            <a:endParaRPr lang="en-US"/>
          </a:p>
        </p:txBody>
      </p:sp>
    </p:spTree>
    <p:extLst>
      <p:ext uri="{BB962C8B-B14F-4D97-AF65-F5344CB8AC3E}">
        <p14:creationId xmlns:p14="http://schemas.microsoft.com/office/powerpoint/2010/main" val="124461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22</a:t>
            </a:fld>
            <a:endParaRPr lang="en-US"/>
          </a:p>
        </p:txBody>
      </p:sp>
    </p:spTree>
    <p:extLst>
      <p:ext uri="{BB962C8B-B14F-4D97-AF65-F5344CB8AC3E}">
        <p14:creationId xmlns:p14="http://schemas.microsoft.com/office/powerpoint/2010/main" val="4152054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23</a:t>
            </a:fld>
            <a:endParaRPr lang="en-US"/>
          </a:p>
        </p:txBody>
      </p:sp>
    </p:spTree>
    <p:extLst>
      <p:ext uri="{BB962C8B-B14F-4D97-AF65-F5344CB8AC3E}">
        <p14:creationId xmlns:p14="http://schemas.microsoft.com/office/powerpoint/2010/main" val="102558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8 steps to convert an ER diagram</a:t>
            </a:r>
            <a:r>
              <a:rPr lang="en-GB" baseline="0" dirty="0"/>
              <a:t> in to relational model</a:t>
            </a:r>
            <a:endParaRPr lang="en-GB" dirty="0"/>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24</a:t>
            </a:fld>
            <a:endParaRPr lang="en-US"/>
          </a:p>
        </p:txBody>
      </p:sp>
    </p:spTree>
    <p:extLst>
      <p:ext uri="{BB962C8B-B14F-4D97-AF65-F5344CB8AC3E}">
        <p14:creationId xmlns:p14="http://schemas.microsoft.com/office/powerpoint/2010/main" val="985743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write the ENTITY NAME and open brackets ( </a:t>
            </a:r>
          </a:p>
          <a:p>
            <a:r>
              <a:rPr lang="en-US" dirty="0"/>
              <a:t>Then put the Primary Key and underline it….</a:t>
            </a:r>
          </a:p>
          <a:p>
            <a:r>
              <a:rPr lang="en-US" dirty="0"/>
              <a:t>Then list the attributes… decomposing composite attributes (e.g. name is made from </a:t>
            </a:r>
            <a:r>
              <a:rPr lang="en-US" dirty="0" err="1"/>
              <a:t>firstName</a:t>
            </a:r>
            <a:r>
              <a:rPr lang="en-US" dirty="0"/>
              <a:t>, </a:t>
            </a:r>
            <a:r>
              <a:rPr lang="en-US" dirty="0" err="1"/>
              <a:t>secondName</a:t>
            </a:r>
            <a:r>
              <a:rPr lang="en-US" dirty="0"/>
              <a:t>) into their single parts… </a:t>
            </a:r>
          </a:p>
          <a:p>
            <a:r>
              <a:rPr lang="en-US" dirty="0"/>
              <a:t>Don’t include DERVIVED or MULTI-VALUE attributes….. The Derived need to be in a VIEW or application code… and we’ll deal with the multi-valued attributes a bit later.</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25</a:t>
            </a:fld>
            <a:endParaRPr lang="en-US"/>
          </a:p>
        </p:txBody>
      </p:sp>
    </p:spTree>
    <p:extLst>
      <p:ext uri="{BB962C8B-B14F-4D97-AF65-F5344CB8AC3E}">
        <p14:creationId xmlns:p14="http://schemas.microsoft.com/office/powerpoint/2010/main" val="403076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Depends on the DBMS and operating system as well if table names can be </a:t>
            </a:r>
            <a:r>
              <a:rPr lang="en-US" dirty="0" err="1"/>
              <a:t>captialised</a:t>
            </a:r>
            <a:r>
              <a:rPr lang="en-US" dirty="0"/>
              <a:t>… in </a:t>
            </a:r>
            <a:r>
              <a:rPr lang="en-US" dirty="0" err="1"/>
              <a:t>postgresql</a:t>
            </a:r>
            <a:r>
              <a:rPr lang="en-US" dirty="0"/>
              <a:t> you would need to put inverted commas around </a:t>
            </a:r>
            <a:r>
              <a:rPr lang="en-US" dirty="0" err="1"/>
              <a:t>Capitalised</a:t>
            </a:r>
            <a:r>
              <a:rPr lang="en-US" dirty="0"/>
              <a:t> table names </a:t>
            </a:r>
          </a:p>
          <a:p>
            <a:r>
              <a:rPr lang="en-US" dirty="0"/>
              <a:t>– which becomes very frustrating/error prone to type in long SQL statements.</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26</a:t>
            </a:fld>
            <a:endParaRPr lang="en-US"/>
          </a:p>
        </p:txBody>
      </p:sp>
    </p:spTree>
    <p:extLst>
      <p:ext uri="{BB962C8B-B14F-4D97-AF65-F5344CB8AC3E}">
        <p14:creationId xmlns:p14="http://schemas.microsoft.com/office/powerpoint/2010/main" val="3459823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 weak entity:  ERD=&gt;   LOAN (</a:t>
            </a:r>
            <a:r>
              <a:rPr lang="en-US" dirty="0" err="1"/>
              <a:t>loanID</a:t>
            </a:r>
            <a:r>
              <a:rPr lang="en-US" dirty="0"/>
              <a:t>, amount)  and PAYMENT (payment, amount, date)   </a:t>
            </a:r>
          </a:p>
          <a:p>
            <a:endParaRPr lang="en-US" dirty="0"/>
          </a:p>
          <a:p>
            <a:r>
              <a:rPr lang="en-US" dirty="0"/>
              <a:t>Relational Schema:</a:t>
            </a:r>
          </a:p>
          <a:p>
            <a:r>
              <a:rPr lang="en-US" dirty="0"/>
              <a:t>Loan (</a:t>
            </a:r>
            <a:r>
              <a:rPr lang="en-US" dirty="0" err="1"/>
              <a:t>loanID,amount</a:t>
            </a:r>
            <a:r>
              <a:rPr lang="en-US" dirty="0"/>
              <a:t>)</a:t>
            </a:r>
          </a:p>
          <a:p>
            <a:r>
              <a:rPr lang="en-US" dirty="0"/>
              <a:t>Payment (</a:t>
            </a:r>
            <a:r>
              <a:rPr lang="en-US" u="sng" dirty="0" err="1"/>
              <a:t>payment_number</a:t>
            </a:r>
            <a:r>
              <a:rPr lang="en-US" u="sng" dirty="0"/>
              <a:t>, </a:t>
            </a:r>
            <a:r>
              <a:rPr lang="en-US" u="sng" dirty="0" err="1"/>
              <a:t>loanID</a:t>
            </a:r>
            <a:r>
              <a:rPr lang="en-US" u="sng" dirty="0"/>
              <a:t>, </a:t>
            </a:r>
            <a:r>
              <a:rPr lang="en-US" dirty="0"/>
              <a:t>date, </a:t>
            </a:r>
            <a:r>
              <a:rPr lang="en-US" dirty="0" err="1"/>
              <a:t>paymentAmount</a:t>
            </a:r>
            <a:r>
              <a:rPr lang="en-US" dirty="0"/>
              <a:t>)    </a:t>
            </a:r>
          </a:p>
          <a:p>
            <a:r>
              <a:rPr lang="en-US" dirty="0"/>
              <a:t>   --the PK for the weak entity (Payment) is made up from the payment number and the </a:t>
            </a:r>
            <a:r>
              <a:rPr lang="en-US" dirty="0" err="1"/>
              <a:t>loanID</a:t>
            </a:r>
            <a:r>
              <a:rPr lang="en-US" dirty="0"/>
              <a:t> it is part of…. </a:t>
            </a:r>
          </a:p>
          <a:p>
            <a:r>
              <a:rPr lang="en-US" dirty="0"/>
              <a:t>   -- the payment only exists because there is a loan entity. </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27</a:t>
            </a:fld>
            <a:endParaRPr lang="en-US"/>
          </a:p>
        </p:txBody>
      </p:sp>
    </p:spTree>
    <p:extLst>
      <p:ext uri="{BB962C8B-B14F-4D97-AF65-F5344CB8AC3E}">
        <p14:creationId xmlns:p14="http://schemas.microsoft.com/office/powerpoint/2010/main" val="3080777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28</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1236915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not fit everything in today… so will continue tomorrow with this if we run out of time. </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4</a:t>
            </a:fld>
            <a:endParaRPr lang="en-US"/>
          </a:p>
        </p:txBody>
      </p:sp>
    </p:spTree>
    <p:extLst>
      <p:ext uri="{BB962C8B-B14F-4D97-AF65-F5344CB8AC3E}">
        <p14:creationId xmlns:p14="http://schemas.microsoft.com/office/powerpoint/2010/main" val="3410806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Mandatory / Optional is for the vertical (Super/Subclass)</a:t>
            </a:r>
          </a:p>
          <a:p>
            <a:r>
              <a:rPr lang="en-US" dirty="0"/>
              <a:t>OR / AND is for the horizontal (subclasses)   OR is MUST be 1 of the subclasses , AND means it can be  1/any/all of the listed subclasses</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29</a:t>
            </a:fld>
            <a:endParaRPr lang="en-US"/>
          </a:p>
        </p:txBody>
      </p:sp>
    </p:spTree>
    <p:extLst>
      <p:ext uri="{BB962C8B-B14F-4D97-AF65-F5344CB8AC3E}">
        <p14:creationId xmlns:p14="http://schemas.microsoft.com/office/powerpoint/2010/main" val="1616200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person must be an employee or client – they can be both</a:t>
            </a:r>
          </a:p>
          <a:p>
            <a:r>
              <a:rPr lang="en-US" dirty="0"/>
              <a:t>DOMAINS =&gt;  ENUM   a list of possible options (</a:t>
            </a:r>
            <a:r>
              <a:rPr lang="en-US" dirty="0" err="1"/>
              <a:t>eg</a:t>
            </a:r>
            <a:r>
              <a:rPr lang="en-US"/>
              <a:t> gender:  Male</a:t>
            </a:r>
            <a:r>
              <a:rPr lang="en-US" dirty="0"/>
              <a:t>, Female, Other) </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30</a:t>
            </a:fld>
            <a:endParaRPr lang="en-US"/>
          </a:p>
        </p:txBody>
      </p:sp>
    </p:spTree>
    <p:extLst>
      <p:ext uri="{BB962C8B-B14F-4D97-AF65-F5344CB8AC3E}">
        <p14:creationId xmlns:p14="http://schemas.microsoft.com/office/powerpoint/2010/main" val="374695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b="1" dirty="0"/>
              <a:t>AND</a:t>
            </a:r>
          </a:p>
          <a:p>
            <a:r>
              <a:rPr lang="en-GB" dirty="0"/>
              <a:t>A person could be an employee or a client….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 they could be both an employee and a client. </a:t>
            </a:r>
          </a:p>
          <a:p>
            <a:endParaRPr lang="en-GB" dirty="0"/>
          </a:p>
          <a:p>
            <a:r>
              <a:rPr lang="en-GB" b="1" dirty="0"/>
              <a:t>OPTIONAL</a:t>
            </a:r>
          </a:p>
          <a:p>
            <a:r>
              <a:rPr lang="en-GB" dirty="0"/>
              <a:t>or they may be neither a client not an employee…. </a:t>
            </a:r>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31</a:t>
            </a:fld>
            <a:endParaRPr lang="en-US"/>
          </a:p>
        </p:txBody>
      </p:sp>
    </p:spTree>
    <p:extLst>
      <p:ext uri="{BB962C8B-B14F-4D97-AF65-F5344CB8AC3E}">
        <p14:creationId xmlns:p14="http://schemas.microsoft.com/office/powerpoint/2010/main" val="58189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person is an employee or a client, but they can’t be both</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 – A.J.G. Gray</a:t>
            </a:r>
          </a:p>
        </p:txBody>
      </p:sp>
      <p:sp>
        <p:nvSpPr>
          <p:cNvPr id="7" name="Slide Number Placeholder 6"/>
          <p:cNvSpPr>
            <a:spLocks noGrp="1"/>
          </p:cNvSpPr>
          <p:nvPr>
            <p:ph type="sldNum" sz="quarter" idx="5"/>
          </p:nvPr>
        </p:nvSpPr>
        <p:spPr/>
        <p:txBody>
          <a:bodyPr/>
          <a:lstStyle/>
          <a:p>
            <a:fld id="{F87ECF7B-90FB-0F48-B37E-470751787454}" type="slidenum">
              <a:rPr lang="en-US" smtClean="0"/>
              <a:t>32</a:t>
            </a:fld>
            <a:endParaRPr lang="en-US"/>
          </a:p>
        </p:txBody>
      </p:sp>
    </p:spTree>
    <p:extLst>
      <p:ext uri="{BB962C8B-B14F-4D97-AF65-F5344CB8AC3E}">
        <p14:creationId xmlns:p14="http://schemas.microsoft.com/office/powerpoint/2010/main" val="2842626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person could be an employee or a client… or neither.</a:t>
            </a:r>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33</a:t>
            </a:fld>
            <a:endParaRPr lang="en-US"/>
          </a:p>
        </p:txBody>
      </p:sp>
    </p:spTree>
    <p:extLst>
      <p:ext uri="{BB962C8B-B14F-4D97-AF65-F5344CB8AC3E}">
        <p14:creationId xmlns:p14="http://schemas.microsoft.com/office/powerpoint/2010/main" val="435586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Can we capture the SSN on the Department side?</a:t>
            </a:r>
          </a:p>
          <a:p>
            <a:r>
              <a:rPr lang="en-GB" dirty="0"/>
              <a:t>- No, a cell</a:t>
            </a:r>
            <a:r>
              <a:rPr lang="en-GB" baseline="0" dirty="0"/>
              <a:t> can only contain one value</a:t>
            </a:r>
          </a:p>
          <a:p>
            <a:endParaRPr lang="en-GB" baseline="0" dirty="0"/>
          </a:p>
          <a:p>
            <a:r>
              <a:rPr lang="en-GB" baseline="0" dirty="0"/>
              <a:t>Need to capture on Employee side</a:t>
            </a:r>
            <a:endParaRPr lang="en-GB" dirty="0"/>
          </a:p>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34</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1979530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Does</a:t>
            </a:r>
            <a:r>
              <a:rPr lang="en-GB" baseline="0" dirty="0"/>
              <a:t> the manager information depend upon the Employee?</a:t>
            </a:r>
          </a:p>
          <a:p>
            <a:endParaRPr lang="en-GB" baseline="0" dirty="0"/>
          </a:p>
          <a:p>
            <a:r>
              <a:rPr lang="en-GB" baseline="0" dirty="0"/>
              <a:t>No they are a property of the department.</a:t>
            </a:r>
          </a:p>
          <a:p>
            <a:r>
              <a:rPr lang="en-GB" baseline="0" dirty="0"/>
              <a:t>Shown by total participation constraint</a:t>
            </a:r>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36</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1760704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sz="2800" dirty="0"/>
              <a:t>Create a new relation with</a:t>
            </a:r>
          </a:p>
          <a:p>
            <a:pPr lvl="1"/>
            <a:r>
              <a:rPr lang="en-GB" sz="2400" dirty="0"/>
              <a:t>Primary key of both relations</a:t>
            </a:r>
          </a:p>
          <a:p>
            <a:pPr lvl="1"/>
            <a:r>
              <a:rPr lang="en-GB" sz="2400" dirty="0"/>
              <a:t>Additional attributes for the relationship</a:t>
            </a:r>
          </a:p>
          <a:p>
            <a:pPr lvl="1"/>
            <a:r>
              <a:rPr lang="en-GB" sz="2400" dirty="0"/>
              <a:t>Primary key for the relation is the composite of the primary keys of the two relations</a:t>
            </a:r>
          </a:p>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38</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77815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44</a:t>
            </a:fld>
            <a:endParaRPr lang="en-US"/>
          </a:p>
        </p:txBody>
      </p:sp>
    </p:spTree>
    <p:extLst>
      <p:ext uri="{BB962C8B-B14F-4D97-AF65-F5344CB8AC3E}">
        <p14:creationId xmlns:p14="http://schemas.microsoft.com/office/powerpoint/2010/main" val="62290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altLang="en-US" b="1" dirty="0"/>
              <a:t>Data dictionary:</a:t>
            </a:r>
            <a:r>
              <a:rPr lang="en-GB" altLang="en-US" dirty="0"/>
              <a:t> A representation of each relation capturing the relation name and the following information for each attribute</a:t>
            </a:r>
          </a:p>
          <a:p>
            <a:pPr lvl="1"/>
            <a:r>
              <a:rPr lang="en-GB" altLang="en-US" dirty="0"/>
              <a:t>Name</a:t>
            </a:r>
          </a:p>
          <a:p>
            <a:pPr lvl="1"/>
            <a:r>
              <a:rPr lang="en-GB" altLang="en-US" dirty="0"/>
              <a:t>Description</a:t>
            </a:r>
          </a:p>
          <a:p>
            <a:pPr lvl="1"/>
            <a:r>
              <a:rPr lang="en-GB" altLang="en-US" dirty="0"/>
              <a:t>Domain</a:t>
            </a:r>
          </a:p>
          <a:p>
            <a:pPr lvl="1"/>
            <a:r>
              <a:rPr lang="en-GB" dirty="0"/>
              <a:t>NULL flag: whether NULL values are permitted</a:t>
            </a:r>
          </a:p>
          <a:p>
            <a:pPr lvl="1"/>
            <a:r>
              <a:rPr lang="en-GB" dirty="0"/>
              <a:t>Primary Key: flag stating whether it is part of the primary key</a:t>
            </a:r>
          </a:p>
          <a:p>
            <a:pPr lvl="1"/>
            <a:r>
              <a:rPr lang="en-GB" dirty="0"/>
              <a:t>Foreign Key: Relation and attribute referenced</a:t>
            </a:r>
          </a:p>
          <a:p>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45</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209386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Revise ER diagram concepts</a:t>
            </a:r>
          </a:p>
          <a:p>
            <a:endParaRPr lang="en-GB" dirty="0"/>
          </a:p>
          <a:p>
            <a:r>
              <a:rPr lang="en-GB" dirty="0"/>
              <a:t>Conceptual design</a:t>
            </a:r>
          </a:p>
          <a:p>
            <a:r>
              <a:rPr lang="en-GB" baseline="0" dirty="0"/>
              <a:t>Independent of data model: relational, object, document, </a:t>
            </a:r>
            <a:r>
              <a:rPr lang="en-GB" baseline="0" dirty="0" err="1"/>
              <a:t>etc</a:t>
            </a:r>
            <a:endParaRPr lang="en-GB" baseline="0" dirty="0"/>
          </a:p>
          <a:p>
            <a:r>
              <a:rPr lang="en-GB" baseline="0" dirty="0"/>
              <a:t>Captured as ER diagram</a:t>
            </a:r>
          </a:p>
          <a:p>
            <a:endParaRPr lang="en-GB" baseline="0" dirty="0"/>
          </a:p>
          <a:p>
            <a:r>
              <a:rPr lang="en-GB" baseline="0" dirty="0"/>
              <a:t>Used to create logical design</a:t>
            </a:r>
          </a:p>
          <a:p>
            <a:r>
              <a:rPr lang="en-GB" baseline="0" dirty="0"/>
              <a:t>Logical design is independent of </a:t>
            </a:r>
          </a:p>
          <a:p>
            <a:r>
              <a:rPr lang="en-GB" baseline="0" dirty="0"/>
              <a:t>* DBMS: Oracle, MySQL</a:t>
            </a:r>
          </a:p>
          <a:p>
            <a:r>
              <a:rPr lang="en-GB" baseline="0" dirty="0"/>
              <a:t>* Physical considerations: indexes, disk locations, </a:t>
            </a:r>
            <a:r>
              <a:rPr lang="en-GB" baseline="0" dirty="0" err="1"/>
              <a:t>etc</a:t>
            </a:r>
            <a:endParaRPr lang="en-GB" baseline="0"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5</a:t>
            </a:fld>
            <a:endParaRPr lang="en-US"/>
          </a:p>
        </p:txBody>
      </p:sp>
    </p:spTree>
    <p:extLst>
      <p:ext uri="{BB962C8B-B14F-4D97-AF65-F5344CB8AC3E}">
        <p14:creationId xmlns:p14="http://schemas.microsoft.com/office/powerpoint/2010/main" val="8425792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Revise ER diagram concepts</a:t>
            </a:r>
          </a:p>
          <a:p>
            <a:endParaRPr lang="en-GB" dirty="0"/>
          </a:p>
          <a:p>
            <a:r>
              <a:rPr lang="en-GB" dirty="0"/>
              <a:t>Conceptual design</a:t>
            </a:r>
          </a:p>
          <a:p>
            <a:r>
              <a:rPr lang="en-GB" baseline="0" dirty="0"/>
              <a:t>Independent of data model: relational, object, document, </a:t>
            </a:r>
            <a:r>
              <a:rPr lang="en-GB" baseline="0" dirty="0" err="1"/>
              <a:t>etc</a:t>
            </a:r>
            <a:endParaRPr lang="en-GB" baseline="0" dirty="0"/>
          </a:p>
          <a:p>
            <a:r>
              <a:rPr lang="en-GB" baseline="0" dirty="0"/>
              <a:t>Captured as ER diagram</a:t>
            </a:r>
          </a:p>
          <a:p>
            <a:endParaRPr lang="en-GB" baseline="0" dirty="0"/>
          </a:p>
          <a:p>
            <a:r>
              <a:rPr lang="en-GB" baseline="0" dirty="0"/>
              <a:t>Used to create logical design</a:t>
            </a:r>
          </a:p>
          <a:p>
            <a:r>
              <a:rPr lang="en-GB" baseline="0" dirty="0"/>
              <a:t>Logical design is independent of </a:t>
            </a:r>
          </a:p>
          <a:p>
            <a:r>
              <a:rPr lang="en-GB" baseline="0" dirty="0"/>
              <a:t>* DBMS: Oracle, MySQL</a:t>
            </a:r>
          </a:p>
          <a:p>
            <a:r>
              <a:rPr lang="en-GB" baseline="0" dirty="0"/>
              <a:t>* Physical considerations: indexes, disk locations, </a:t>
            </a:r>
            <a:r>
              <a:rPr lang="en-GB" baseline="0" dirty="0" err="1"/>
              <a:t>etc</a:t>
            </a:r>
            <a:endParaRPr lang="en-GB" baseline="0" dirty="0"/>
          </a:p>
        </p:txBody>
      </p:sp>
      <p:sp>
        <p:nvSpPr>
          <p:cNvPr id="4" name="Header Placeholder 3"/>
          <p:cNvSpPr>
            <a:spLocks noGrp="1"/>
          </p:cNvSpPr>
          <p:nvPr>
            <p:ph type="hdr" sz="quarter" idx="10"/>
          </p:nvPr>
        </p:nvSpPr>
        <p:spPr/>
        <p:txBody>
          <a:bodyPr/>
          <a:lstStyle/>
          <a:p>
            <a:r>
              <a:rPr lang="en-US"/>
              <a:t>ER Diagrams</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47</a:t>
            </a:fld>
            <a:endParaRPr lang="en-US"/>
          </a:p>
        </p:txBody>
      </p:sp>
    </p:spTree>
    <p:extLst>
      <p:ext uri="{BB962C8B-B14F-4D97-AF65-F5344CB8AC3E}">
        <p14:creationId xmlns:p14="http://schemas.microsoft.com/office/powerpoint/2010/main" val="1077591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48</a:t>
            </a:fld>
            <a:endParaRPr lang="en-US"/>
          </a:p>
        </p:txBody>
      </p:sp>
    </p:spTree>
    <p:extLst>
      <p:ext uri="{BB962C8B-B14F-4D97-AF65-F5344CB8AC3E}">
        <p14:creationId xmlns:p14="http://schemas.microsoft.com/office/powerpoint/2010/main" val="1654999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52</a:t>
            </a:fld>
            <a:endParaRPr lang="en-US"/>
          </a:p>
        </p:txBody>
      </p:sp>
    </p:spTree>
    <p:extLst>
      <p:ext uri="{BB962C8B-B14F-4D97-AF65-F5344CB8AC3E}">
        <p14:creationId xmlns:p14="http://schemas.microsoft.com/office/powerpoint/2010/main" val="77104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Edgar Codd (first wrote about this idea in 1969, but paper published in 1970)</a:t>
            </a:r>
          </a:p>
          <a:p>
            <a:r>
              <a:rPr lang="en-US" dirty="0"/>
              <a:t>  -- known as </a:t>
            </a:r>
            <a:r>
              <a:rPr lang="en-US" dirty="0" err="1"/>
              <a:t>Tedd</a:t>
            </a:r>
            <a:r>
              <a:rPr lang="en-US" dirty="0"/>
              <a:t> Codd</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8</a:t>
            </a:fld>
            <a:endParaRPr lang="en-US"/>
          </a:p>
        </p:txBody>
      </p:sp>
    </p:spTree>
    <p:extLst>
      <p:ext uri="{BB962C8B-B14F-4D97-AF65-F5344CB8AC3E}">
        <p14:creationId xmlns:p14="http://schemas.microsoft.com/office/powerpoint/2010/main" val="169711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Mathematical model </a:t>
            </a:r>
          </a:p>
          <a:p>
            <a:endParaRPr lang="en-GB" dirty="0"/>
          </a:p>
          <a:p>
            <a:r>
              <a:rPr lang="en-GB" dirty="0"/>
              <a:t>Name unique</a:t>
            </a:r>
          </a:p>
          <a:p>
            <a:r>
              <a:rPr lang="en-GB" dirty="0"/>
              <a:t>Attributes </a:t>
            </a:r>
          </a:p>
          <a:p>
            <a:r>
              <a:rPr lang="en-GB" dirty="0"/>
              <a:t>* Name unique within a relation</a:t>
            </a:r>
          </a:p>
          <a:p>
            <a:r>
              <a:rPr lang="en-GB" dirty="0"/>
              <a:t>* Fixed domain</a:t>
            </a:r>
          </a:p>
          <a:p>
            <a:r>
              <a:rPr lang="en-GB" dirty="0"/>
              <a:t>* Order not significant</a:t>
            </a:r>
          </a:p>
          <a:p>
            <a:endParaRPr lang="en-GB" dirty="0"/>
          </a:p>
          <a:p>
            <a:r>
              <a:rPr lang="en-GB" dirty="0"/>
              <a:t>Rows</a:t>
            </a:r>
          </a:p>
          <a:p>
            <a:r>
              <a:rPr lang="en-GB" dirty="0"/>
              <a:t>* Unique</a:t>
            </a:r>
          </a:p>
          <a:p>
            <a:pPr marL="171450" indent="-171450">
              <a:buFont typeface="Arial" panose="020B0604020202020204" pitchFamily="34" charset="0"/>
              <a:buChar char="•"/>
            </a:pPr>
            <a:r>
              <a:rPr lang="en-GB" dirty="0"/>
              <a:t>Order not significant</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DATE. YYY-MM-DD</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F87ECF7B-90FB-0F48-B37E-470751787454}" type="slidenum">
              <a:rPr lang="en-US" smtClean="0"/>
              <a:t>12</a:t>
            </a:fld>
            <a:endParaRPr lang="en-US"/>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Header Placeholder 6"/>
          <p:cNvSpPr>
            <a:spLocks noGrp="1"/>
          </p:cNvSpPr>
          <p:nvPr>
            <p:ph type="hdr" sz="quarter" idx="13"/>
          </p:nvPr>
        </p:nvSpPr>
        <p:spPr/>
        <p:txBody>
          <a:bodyPr/>
          <a:lstStyle/>
          <a:p>
            <a:r>
              <a:rPr lang="en-US"/>
              <a:t>Relational Model</a:t>
            </a:r>
          </a:p>
        </p:txBody>
      </p:sp>
    </p:spTree>
    <p:extLst>
      <p:ext uri="{BB962C8B-B14F-4D97-AF65-F5344CB8AC3E}">
        <p14:creationId xmlns:p14="http://schemas.microsoft.com/office/powerpoint/2010/main" val="90404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Relational instance: values</a:t>
            </a:r>
          </a:p>
          <a:p>
            <a:r>
              <a:rPr lang="en-GB" dirty="0"/>
              <a:t>Schema: specification</a:t>
            </a:r>
          </a:p>
          <a:p>
            <a:endParaRPr lang="en-GB" dirty="0"/>
          </a:p>
          <a:p>
            <a:r>
              <a:rPr lang="en-GB" dirty="0"/>
              <a:t>Still independent of RDBMS</a:t>
            </a:r>
          </a:p>
        </p:txBody>
      </p:sp>
      <p:sp>
        <p:nvSpPr>
          <p:cNvPr id="4" name="Header Placeholder 3"/>
          <p:cNvSpPr>
            <a:spLocks noGrp="1"/>
          </p:cNvSpPr>
          <p:nvPr>
            <p:ph type="hdr" sz="quarter" idx="10"/>
          </p:nvPr>
        </p:nvSpPr>
        <p:spPr/>
        <p:txBody>
          <a:bodyPr/>
          <a:lstStyle/>
          <a:p>
            <a:r>
              <a:rPr lang="en-US"/>
              <a:t>Relational Model</a:t>
            </a:r>
          </a:p>
        </p:txBody>
      </p:sp>
      <p:sp>
        <p:nvSpPr>
          <p:cNvPr id="5" name="Date Placeholder 4"/>
          <p:cNvSpPr>
            <a:spLocks noGrp="1"/>
          </p:cNvSpPr>
          <p:nvPr>
            <p:ph type="dt" idx="11"/>
          </p:nvPr>
        </p:nvSpPr>
        <p:spPr/>
        <p:txBody>
          <a:bodyPr/>
          <a:lstStyle/>
          <a:p>
            <a:endParaRPr lang="en-US" dirty="0"/>
          </a:p>
        </p:txBody>
      </p:sp>
      <p:sp>
        <p:nvSpPr>
          <p:cNvPr id="6" name="Footer Placeholder 5"/>
          <p:cNvSpPr>
            <a:spLocks noGrp="1"/>
          </p:cNvSpPr>
          <p:nvPr>
            <p:ph type="ftr" sz="quarter" idx="12"/>
          </p:nvPr>
        </p:nvSpPr>
        <p:spPr/>
        <p:txBody>
          <a:bodyPr/>
          <a:lstStyle/>
          <a:p>
            <a:r>
              <a:rPr lang="en-US"/>
              <a:t>F28DM Database Systems – A.J.G. Gray</a:t>
            </a:r>
          </a:p>
        </p:txBody>
      </p:sp>
      <p:sp>
        <p:nvSpPr>
          <p:cNvPr id="7" name="Slide Number Placeholder 6"/>
          <p:cNvSpPr>
            <a:spLocks noGrp="1"/>
          </p:cNvSpPr>
          <p:nvPr>
            <p:ph type="sldNum" sz="quarter" idx="13"/>
          </p:nvPr>
        </p:nvSpPr>
        <p:spPr/>
        <p:txBody>
          <a:bodyPr/>
          <a:lstStyle/>
          <a:p>
            <a:fld id="{F87ECF7B-90FB-0F48-B37E-470751787454}" type="slidenum">
              <a:rPr lang="en-US" smtClean="0"/>
              <a:t>13</a:t>
            </a:fld>
            <a:endParaRPr lang="en-US"/>
          </a:p>
        </p:txBody>
      </p:sp>
    </p:spTree>
    <p:extLst>
      <p:ext uri="{BB962C8B-B14F-4D97-AF65-F5344CB8AC3E}">
        <p14:creationId xmlns:p14="http://schemas.microsoft.com/office/powerpoint/2010/main" val="182267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to have all these different types? Why do we need a DATE type?</a:t>
            </a:r>
          </a:p>
          <a:p>
            <a:endParaRPr lang="en-US" dirty="0"/>
          </a:p>
          <a:p>
            <a:r>
              <a:rPr lang="en-US" dirty="0"/>
              <a:t>DATE is usually entered in the form:  YYYY - MM – DD </a:t>
            </a:r>
          </a:p>
          <a:p>
            <a:r>
              <a:rPr lang="en-US" dirty="0"/>
              <a:t>TIME in form:  HH:MM:SS.S</a:t>
            </a:r>
          </a:p>
          <a:p>
            <a:endParaRPr lang="en-US" dirty="0"/>
          </a:p>
          <a:p>
            <a:r>
              <a:rPr lang="en-US" dirty="0"/>
              <a:t>DATETIME or TIMESTAMP are  YYYY-MM-DD HH:MM:SS.S</a:t>
            </a:r>
          </a:p>
          <a:p>
            <a:endParaRPr lang="en-US" dirty="0"/>
          </a:p>
          <a:p>
            <a:r>
              <a:rPr lang="en-US" dirty="0"/>
              <a:t>DEMO of </a:t>
            </a:r>
            <a:r>
              <a:rPr lang="en-US" dirty="0" err="1"/>
              <a:t>mySQL</a:t>
            </a:r>
            <a:r>
              <a:rPr lang="en-US" dirty="0"/>
              <a:t> datatypes</a:t>
            </a:r>
          </a:p>
          <a:p>
            <a:endParaRPr lang="en-US" dirty="0"/>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14</a:t>
            </a:fld>
            <a:endParaRPr lang="en-US"/>
          </a:p>
        </p:txBody>
      </p:sp>
    </p:spTree>
    <p:extLst>
      <p:ext uri="{BB962C8B-B14F-4D97-AF65-F5344CB8AC3E}">
        <p14:creationId xmlns:p14="http://schemas.microsoft.com/office/powerpoint/2010/main" val="1187050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15</a:t>
            </a:fld>
            <a:endParaRPr lang="en-US"/>
          </a:p>
        </p:txBody>
      </p:sp>
    </p:spTree>
    <p:extLst>
      <p:ext uri="{BB962C8B-B14F-4D97-AF65-F5344CB8AC3E}">
        <p14:creationId xmlns:p14="http://schemas.microsoft.com/office/powerpoint/2010/main" val="848615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the data type for different DBMSs</a:t>
            </a:r>
          </a:p>
          <a:p>
            <a:r>
              <a:rPr lang="en-US" dirty="0"/>
              <a:t>For now we’ll just concentrate on the DATA TYPE column  -- so Boolean, integer, float, currency, string, binary object</a:t>
            </a:r>
          </a:p>
        </p:txBody>
      </p:sp>
      <p:sp>
        <p:nvSpPr>
          <p:cNvPr id="4" name="Header Placeholder 3"/>
          <p:cNvSpPr>
            <a:spLocks noGrp="1"/>
          </p:cNvSpPr>
          <p:nvPr>
            <p:ph type="hdr" sz="quarter"/>
          </p:nvPr>
        </p:nvSpPr>
        <p:spPr/>
        <p:txBody>
          <a:bodyPr/>
          <a:lstStyle/>
          <a:p>
            <a:r>
              <a:rPr lang="en-US"/>
              <a:t>Relational Model</a:t>
            </a:r>
          </a:p>
        </p:txBody>
      </p:sp>
      <p:sp>
        <p:nvSpPr>
          <p:cNvPr id="5" name="Date Placeholder 4"/>
          <p:cNvSpPr>
            <a:spLocks noGrp="1"/>
          </p:cNvSpPr>
          <p:nvPr>
            <p:ph type="dt" idx="1"/>
          </p:nvPr>
        </p:nvSpPr>
        <p:spPr/>
        <p:txBody>
          <a:bodyPr/>
          <a:lstStyle/>
          <a:p>
            <a:endParaRPr lang="en-US" dirty="0"/>
          </a:p>
        </p:txBody>
      </p:sp>
      <p:sp>
        <p:nvSpPr>
          <p:cNvPr id="6" name="Footer Placeholder 5"/>
          <p:cNvSpPr>
            <a:spLocks noGrp="1"/>
          </p:cNvSpPr>
          <p:nvPr>
            <p:ph type="ftr" sz="quarter" idx="4"/>
          </p:nvPr>
        </p:nvSpPr>
        <p:spPr/>
        <p:txBody>
          <a:bodyPr/>
          <a:lstStyle/>
          <a:p>
            <a:r>
              <a:rPr lang="en-US"/>
              <a:t>F28DM Database Systems</a:t>
            </a:r>
            <a:endParaRPr lang="en-US" dirty="0"/>
          </a:p>
        </p:txBody>
      </p:sp>
      <p:sp>
        <p:nvSpPr>
          <p:cNvPr id="7" name="Slide Number Placeholder 6"/>
          <p:cNvSpPr>
            <a:spLocks noGrp="1"/>
          </p:cNvSpPr>
          <p:nvPr>
            <p:ph type="sldNum" sz="quarter" idx="5"/>
          </p:nvPr>
        </p:nvSpPr>
        <p:spPr/>
        <p:txBody>
          <a:bodyPr/>
          <a:lstStyle/>
          <a:p>
            <a:fld id="{F87ECF7B-90FB-0F48-B37E-470751787454}" type="slidenum">
              <a:rPr lang="en-US" smtClean="0"/>
              <a:t>17</a:t>
            </a:fld>
            <a:endParaRPr lang="en-US"/>
          </a:p>
        </p:txBody>
      </p:sp>
    </p:spTree>
    <p:extLst>
      <p:ext uri="{BB962C8B-B14F-4D97-AF65-F5344CB8AC3E}">
        <p14:creationId xmlns:p14="http://schemas.microsoft.com/office/powerpoint/2010/main" val="3546594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11887200" cy="877824"/>
          </a:xfrm>
        </p:spPr>
        <p:txBody>
          <a:bodyPr/>
          <a:lstStyle/>
          <a:p>
            <a:r>
              <a:rPr lang="en-GB"/>
              <a:t>Click to edit Master title style</a:t>
            </a:r>
            <a:endParaRPr/>
          </a:p>
        </p:txBody>
      </p:sp>
      <p:sp>
        <p:nvSpPr>
          <p:cNvPr id="3" name="Subtitle 2"/>
          <p:cNvSpPr>
            <a:spLocks noGrp="1"/>
          </p:cNvSpPr>
          <p:nvPr>
            <p:ph type="subTitle" idx="1"/>
          </p:nvPr>
        </p:nvSpPr>
        <p:spPr>
          <a:xfrm>
            <a:off x="1219200" y="3034554"/>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407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Picture Placeholder 2"/>
          <p:cNvSpPr>
            <a:spLocks noGrp="1"/>
          </p:cNvSpPr>
          <p:nvPr>
            <p:ph type="pic" idx="1"/>
          </p:nvPr>
        </p:nvSpPr>
        <p:spPr>
          <a:xfrm>
            <a:off x="7317317"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61973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195130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3522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GB"/>
              <a:t>Click to edit Master title style</a:t>
            </a:r>
            <a:endParaRPr/>
          </a:p>
        </p:txBody>
      </p:sp>
      <p:sp>
        <p:nvSpPr>
          <p:cNvPr id="3" name="Subtitle 2"/>
          <p:cNvSpPr>
            <a:spLocks noGrp="1"/>
          </p:cNvSpPr>
          <p:nvPr>
            <p:ph type="subTitle" idx="1"/>
          </p:nvPr>
        </p:nvSpPr>
        <p:spPr>
          <a:xfrm>
            <a:off x="1219200" y="5002306"/>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a:p>
        </p:txBody>
      </p:sp>
      <p:sp>
        <p:nvSpPr>
          <p:cNvPr id="4" name="Date Placeholder 3"/>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GB"/>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GB"/>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213452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072771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GB"/>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28295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27051" y="260351"/>
            <a:ext cx="10399183" cy="720725"/>
          </a:xfrm>
        </p:spPr>
        <p:txBody>
          <a:bodyPr/>
          <a:lstStyle/>
          <a:p>
            <a:r>
              <a:rPr lang="en-US"/>
              <a:t>Click to edit Master title style</a:t>
            </a:r>
            <a:endParaRPr lang="en-GB"/>
          </a:p>
        </p:txBody>
      </p:sp>
      <p:sp>
        <p:nvSpPr>
          <p:cNvPr id="3" name="Table Placeholder 2"/>
          <p:cNvSpPr>
            <a:spLocks noGrp="1"/>
          </p:cNvSpPr>
          <p:nvPr>
            <p:ph type="tbl" idx="1"/>
          </p:nvPr>
        </p:nvSpPr>
        <p:spPr>
          <a:xfrm>
            <a:off x="431801" y="1052514"/>
            <a:ext cx="11137900" cy="5400675"/>
          </a:xfrm>
        </p:spPr>
        <p:txBody>
          <a:bodyPr/>
          <a:lstStyle/>
          <a:p>
            <a:pPr lvl="0"/>
            <a:endParaRPr lang="en-GB" noProof="0"/>
          </a:p>
        </p:txBody>
      </p:sp>
      <p:sp>
        <p:nvSpPr>
          <p:cNvPr id="4" name="Rectangle 7"/>
          <p:cNvSpPr>
            <a:spLocks noGrp="1" noChangeArrowheads="1"/>
          </p:cNvSpPr>
          <p:nvPr>
            <p:ph type="dt" sz="half" idx="10"/>
          </p:nvPr>
        </p:nvSpPr>
        <p:spPr>
          <a:ln/>
        </p:spPr>
        <p:txBody>
          <a:bodyPr/>
          <a:lstStyle>
            <a:lvl1pPr>
              <a:defRPr/>
            </a:lvl1pPr>
          </a:lstStyle>
          <a:p>
            <a:pPr>
              <a:defRPr/>
            </a:pPr>
            <a:endParaRPr lang="en-GB" dirty="0"/>
          </a:p>
        </p:txBody>
      </p:sp>
      <p:sp>
        <p:nvSpPr>
          <p:cNvPr id="5" name="Rectangle 8"/>
          <p:cNvSpPr>
            <a:spLocks noGrp="1" noChangeArrowheads="1"/>
          </p:cNvSpPr>
          <p:nvPr>
            <p:ph type="ftr" sz="quarter" idx="11"/>
          </p:nvPr>
        </p:nvSpPr>
        <p:spPr>
          <a:ln/>
        </p:spPr>
        <p:txBody>
          <a:bodyPr/>
          <a:lstStyle>
            <a:lvl1pPr>
              <a:defRPr/>
            </a:lvl1pPr>
          </a:lstStyle>
          <a:p>
            <a:pPr>
              <a:defRPr/>
            </a:pPr>
            <a:r>
              <a:rPr lang="en-GB" dirty="0"/>
              <a:t>F28DM Relational Model</a:t>
            </a:r>
          </a:p>
        </p:txBody>
      </p:sp>
      <p:sp>
        <p:nvSpPr>
          <p:cNvPr id="6" name="Rectangle 9"/>
          <p:cNvSpPr>
            <a:spLocks noGrp="1" noChangeArrowheads="1"/>
          </p:cNvSpPr>
          <p:nvPr>
            <p:ph type="sldNum" sz="quarter" idx="12"/>
          </p:nvPr>
        </p:nvSpPr>
        <p:spPr>
          <a:ln/>
        </p:spPr>
        <p:txBody>
          <a:bodyPr/>
          <a:lstStyle>
            <a:lvl1pPr>
              <a:defRPr/>
            </a:lvl1pPr>
          </a:lstStyle>
          <a:p>
            <a:fld id="{EB1DC101-A92A-5345-9B2D-0166F597CF52}" type="slidenum">
              <a:rPr lang="en-GB" altLang="en-US"/>
              <a:pPr/>
              <a:t>‹#›</a:t>
            </a:fld>
            <a:endParaRPr lang="en-GB" altLang="en-US"/>
          </a:p>
        </p:txBody>
      </p:sp>
    </p:spTree>
    <p:extLst>
      <p:ext uri="{BB962C8B-B14F-4D97-AF65-F5344CB8AC3E}">
        <p14:creationId xmlns:p14="http://schemas.microsoft.com/office/powerpoint/2010/main" val="537870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58"/>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32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914400" rtl="0" eaLnBrk="1" latinLnBrk="0" hangingPunct="1">
              <a:spcBef>
                <a:spcPts val="300"/>
              </a:spcBef>
              <a:buNone/>
              <a:defRPr sz="2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1pPr>
              <a:spcBef>
                <a:spcPts val="1400"/>
              </a:spcBef>
              <a:defRPr/>
            </a:lvl1pPr>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614683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24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800"/>
            </a:lvl1pPr>
            <a:lvl2pPr>
              <a:defRPr sz="2400"/>
            </a:lvl2pPr>
            <a:lvl3pPr>
              <a:defRPr sz="20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54116"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2196"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35832"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3912" y="2702499"/>
            <a:ext cx="5491181" cy="3947976"/>
          </a:xfrm>
        </p:spPr>
        <p:txBody>
          <a:bodyPr>
            <a:normAutofit/>
          </a:bodyPr>
          <a:lstStyle>
            <a:lvl1pPr>
              <a:defRPr sz="2800"/>
            </a:lvl1pPr>
            <a:lvl2pPr>
              <a:defRPr sz="2400"/>
            </a:lvl2pPr>
            <a:lvl3pPr>
              <a:defRPr sz="20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4"/>
            <a:ext cx="3860800" cy="365125"/>
          </a:xfrm>
        </p:spPr>
        <p:txBody>
          <a:bodyPr/>
          <a:lstStyle/>
          <a:p>
            <a:r>
              <a:rPr lang="en-GB" dirty="0">
                <a:solidFill>
                  <a:prstClr val="black">
                    <a:lumMod val="65000"/>
                    <a:lumOff val="35000"/>
                  </a:prstClr>
                </a:solidFill>
              </a:rPr>
              <a:t>F28DM Relational Model</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863379" y="2590805"/>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8773459" y="188264"/>
            <a:ext cx="2844800" cy="365125"/>
          </a:xfrm>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US"/>
              <a:t>Drag picture to placeholder or click icon to add</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GB"/>
              <a:t>Click to edit Master title style</a:t>
            </a:r>
            <a:endParaRPr/>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GB"/>
              <a:t>Drag picture to placeholder or click icon to add</a:t>
            </a:r>
            <a:endParaRPr/>
          </a:p>
        </p:txBody>
      </p:sp>
    </p:spTree>
    <p:extLst>
      <p:ext uri="{BB962C8B-B14F-4D97-AF65-F5344CB8AC3E}">
        <p14:creationId xmlns:p14="http://schemas.microsoft.com/office/powerpoint/2010/main" val="476882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39663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sz="half" idx="1"/>
          </p:nvPr>
        </p:nvSpPr>
        <p:spPr>
          <a:xfrm>
            <a:off x="546148"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Content Placeholder 3"/>
          <p:cNvSpPr>
            <a:spLocks noGrp="1"/>
          </p:cNvSpPr>
          <p:nvPr>
            <p:ph sz="half" idx="2"/>
          </p:nvPr>
        </p:nvSpPr>
        <p:spPr>
          <a:xfrm>
            <a:off x="6245014" y="1758253"/>
            <a:ext cx="5373245" cy="481082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03987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554116"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32196"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Text Placeholder 4"/>
          <p:cNvSpPr>
            <a:spLocks noGrp="1"/>
          </p:cNvSpPr>
          <p:nvPr>
            <p:ph type="body" sz="quarter" idx="3"/>
          </p:nvPr>
        </p:nvSpPr>
        <p:spPr>
          <a:xfrm>
            <a:off x="6335830" y="1708394"/>
            <a:ext cx="5369261"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3910" y="2621099"/>
            <a:ext cx="5491181" cy="394797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7" name="Date Placeholder 6"/>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8" name="Footer Placeholder 7"/>
          <p:cNvSpPr>
            <a:spLocks noGrp="1"/>
          </p:cNvSpPr>
          <p:nvPr>
            <p:ph type="ftr" sz="quarter" idx="11"/>
          </p:nvPr>
        </p:nvSpPr>
        <p:spPr>
          <a:xfrm>
            <a:off x="1494117" y="188260"/>
            <a:ext cx="3860800" cy="365125"/>
          </a:xfrm>
        </p:spPr>
        <p:txBody>
          <a:bodyPr/>
          <a:lstStyle/>
          <a:p>
            <a:r>
              <a:rPr lang="en-GB" dirty="0">
                <a:solidFill>
                  <a:prstClr val="black">
                    <a:lumMod val="65000"/>
                    <a:lumOff val="35000"/>
                  </a:prstClr>
                </a:solidFill>
              </a:rPr>
              <a:t>F28DM Relational Model</a:t>
            </a:r>
          </a:p>
        </p:txBody>
      </p:sp>
      <p:sp>
        <p:nvSpPr>
          <p:cNvPr id="9" name="Slide Number Placeholder 8"/>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cxnSp>
        <p:nvCxnSpPr>
          <p:cNvPr id="11" name="Straight Connector 10"/>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16037"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985299" y="2904565"/>
            <a:ext cx="451104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3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24917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4" name="Slide Number Placeholder 3"/>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503048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GB"/>
              <a:t>Click to edit Master title style</a:t>
            </a:r>
            <a:endParaRPr/>
          </a:p>
        </p:txBody>
      </p:sp>
      <p:sp>
        <p:nvSpPr>
          <p:cNvPr id="3" name="Content Placeholder 2"/>
          <p:cNvSpPr>
            <a:spLocks noGrp="1"/>
          </p:cNvSpPr>
          <p:nvPr>
            <p:ph idx="1"/>
          </p:nvPr>
        </p:nvSpPr>
        <p:spPr>
          <a:xfrm>
            <a:off x="6863379" y="2590801"/>
            <a:ext cx="475488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8773459" y="188260"/>
            <a:ext cx="2844800" cy="365125"/>
          </a:xfrm>
        </p:spPr>
        <p:txBody>
          <a:bodyPr/>
          <a:lstStyle/>
          <a:p>
            <a:endParaRPr lang="en-GB"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7" name="Slide Number Placeholder 6"/>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Tree>
    <p:extLst>
      <p:ext uri="{BB962C8B-B14F-4D97-AF65-F5344CB8AC3E}">
        <p14:creationId xmlns:p14="http://schemas.microsoft.com/office/powerpoint/2010/main" val="187501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66656"/>
            <a:ext cx="11885084" cy="914400"/>
          </a:xfrm>
          <a:prstGeom prst="rect">
            <a:avLst/>
          </a:prstGeom>
          <a:solidFill>
            <a:schemeClr val="tx2"/>
          </a:solidFill>
        </p:spPr>
        <p:txBody>
          <a:bodyPr vert="horz" lIns="1188720" tIns="45720" rIns="274320" bIns="45720" rtlCol="0" anchor="ctr">
            <a:normAutofit/>
          </a:bodyPr>
          <a:lstStyle/>
          <a:p>
            <a:r>
              <a:rPr lang="en-GB"/>
              <a:t>Click to edit Master title style</a:t>
            </a:r>
            <a:endParaRPr/>
          </a:p>
        </p:txBody>
      </p:sp>
      <p:sp>
        <p:nvSpPr>
          <p:cNvPr id="3" name="Text Placeholder 2"/>
          <p:cNvSpPr>
            <a:spLocks noGrp="1"/>
          </p:cNvSpPr>
          <p:nvPr>
            <p:ph type="body" idx="1"/>
          </p:nvPr>
        </p:nvSpPr>
        <p:spPr>
          <a:xfrm>
            <a:off x="499296" y="1823374"/>
            <a:ext cx="11133905" cy="474570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4" name="Date Placeholder 3"/>
          <p:cNvSpPr>
            <a:spLocks noGrp="1"/>
          </p:cNvSpPr>
          <p:nvPr>
            <p:ph type="dt" sz="half" idx="2"/>
          </p:nvPr>
        </p:nvSpPr>
        <p:spPr>
          <a:xfrm>
            <a:off x="8773459" y="188260"/>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0"/>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4"/>
          </p:nvPr>
        </p:nvSpPr>
        <p:spPr>
          <a:xfrm>
            <a:off x="11719859" y="6569076"/>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1"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
        <p:nvSpPr>
          <p:cNvPr id="8" name="Rectangle 7"/>
          <p:cNvSpPr/>
          <p:nvPr/>
        </p:nvSpPr>
        <p:spPr>
          <a:xfrm>
            <a:off x="1219201"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solidFill>
                <a:prstClr val="white"/>
              </a:solidFill>
            </a:endParaRPr>
          </a:p>
        </p:txBody>
      </p:sp>
    </p:spTree>
    <p:extLst>
      <p:ext uri="{BB962C8B-B14F-4D97-AF65-F5344CB8AC3E}">
        <p14:creationId xmlns:p14="http://schemas.microsoft.com/office/powerpoint/2010/main" val="52924439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hf hdr="0"/>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298" y="1823378"/>
            <a:ext cx="11133905" cy="4745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773459" y="188264"/>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endParaRPr lang="en-GB" dirty="0">
              <a:solidFill>
                <a:prstClr val="black">
                  <a:lumMod val="65000"/>
                  <a:lumOff val="35000"/>
                </a:prstClr>
              </a:solidFill>
            </a:endParaRPr>
          </a:p>
        </p:txBody>
      </p:sp>
      <p:sp>
        <p:nvSpPr>
          <p:cNvPr id="5" name="Footer Placeholder 4"/>
          <p:cNvSpPr>
            <a:spLocks noGrp="1"/>
          </p:cNvSpPr>
          <p:nvPr>
            <p:ph type="ftr" sz="quarter" idx="3"/>
          </p:nvPr>
        </p:nvSpPr>
        <p:spPr>
          <a:xfrm>
            <a:off x="1494117" y="188264"/>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4"/>
          </p:nvPr>
        </p:nvSpPr>
        <p:spPr>
          <a:xfrm>
            <a:off x="11719859" y="6569080"/>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8B87F97C-F1BE-0944-AC20-8B895AF93BA4}" type="slidenum">
              <a:rPr lang="en-GB" smtClean="0">
                <a:solidFill>
                  <a:prstClr val="black">
                    <a:lumMod val="65000"/>
                    <a:lumOff val="35000"/>
                  </a:prstClr>
                </a:solidFill>
              </a:rPr>
              <a:pPr/>
              <a:t>‹#›</a:t>
            </a:fld>
            <a:endParaRPr lang="en-GB">
              <a:solidFill>
                <a:prstClr val="black">
                  <a:lumMod val="65000"/>
                  <a:lumOff val="35000"/>
                </a:prstClr>
              </a:solidFill>
            </a:endParaRPr>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53591548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hdr="0"/>
  <p:txStyles>
    <p:titleStyle>
      <a:lvl1pPr marL="0" indent="0"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presentation/d/1vm-jtooykRSRupy5VPzEgwBLGlLOFxFkm3Woeyz0s9o/edit?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Relational Model</a:t>
            </a:r>
          </a:p>
        </p:txBody>
      </p:sp>
      <p:sp>
        <p:nvSpPr>
          <p:cNvPr id="3" name="Subtitle 2"/>
          <p:cNvSpPr>
            <a:spLocks noGrp="1"/>
          </p:cNvSpPr>
          <p:nvPr>
            <p:ph type="subTitle" idx="1"/>
          </p:nvPr>
        </p:nvSpPr>
        <p:spPr/>
        <p:txBody>
          <a:bodyPr/>
          <a:lstStyle/>
          <a:p>
            <a:r>
              <a:rPr lang="en-GB" dirty="0"/>
              <a:t>F28DM Database Management Systems</a:t>
            </a:r>
          </a:p>
          <a:p>
            <a:r>
              <a:rPr lang="en-GB" dirty="0"/>
              <a:t>Phil Bartie</a:t>
            </a:r>
          </a:p>
          <a:p>
            <a:r>
              <a:rPr lang="en-GB" sz="1400" dirty="0"/>
              <a:t>Based on material from Alasdair </a:t>
            </a:r>
            <a:r>
              <a:rPr lang="en-GB" sz="1400" dirty="0" err="1"/>
              <a:t>Gray</a:t>
            </a:r>
            <a:r>
              <a:rPr lang="en-GB" sz="1400" dirty="0"/>
              <a:t>; Monica Farrow</a:t>
            </a:r>
          </a:p>
        </p:txBody>
      </p:sp>
    </p:spTree>
    <p:extLst>
      <p:ext uri="{BB962C8B-B14F-4D97-AF65-F5344CB8AC3E}">
        <p14:creationId xmlns:p14="http://schemas.microsoft.com/office/powerpoint/2010/main" val="555468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a:t>
            </a:r>
          </a:p>
        </p:txBody>
      </p:sp>
      <p:sp>
        <p:nvSpPr>
          <p:cNvPr id="11" name="Content Placeholder 10"/>
          <p:cNvSpPr>
            <a:spLocks noGrp="1"/>
          </p:cNvSpPr>
          <p:nvPr>
            <p:ph idx="1"/>
          </p:nvPr>
        </p:nvSpPr>
        <p:spPr/>
        <p:txBody>
          <a:bodyPr>
            <a:normAutofit lnSpcReduction="10000"/>
          </a:bodyPr>
          <a:lstStyle/>
          <a:p>
            <a:r>
              <a:rPr lang="en-GB" dirty="0"/>
              <a:t>Relations have </a:t>
            </a:r>
          </a:p>
          <a:p>
            <a:pPr lvl="1"/>
            <a:r>
              <a:rPr lang="en-GB" b="1" dirty="0"/>
              <a:t>Name</a:t>
            </a:r>
            <a:endParaRPr lang="en-GB" dirty="0"/>
          </a:p>
          <a:p>
            <a:pPr lvl="1"/>
            <a:r>
              <a:rPr lang="en-GB" b="1" dirty="0"/>
              <a:t>Fixed set of attributes </a:t>
            </a:r>
            <a:r>
              <a:rPr lang="en-GB" dirty="0"/>
              <a:t>(aka columns)</a:t>
            </a:r>
          </a:p>
          <a:p>
            <a:pPr lvl="1"/>
            <a:r>
              <a:rPr lang="en-GB" b="1" dirty="0"/>
              <a:t>Tuples</a:t>
            </a:r>
            <a:r>
              <a:rPr lang="en-GB" dirty="0"/>
              <a:t>: a row of values</a:t>
            </a:r>
          </a:p>
          <a:p>
            <a:pPr lvl="1"/>
            <a:r>
              <a:rPr lang="en-GB" b="1" dirty="0"/>
              <a:t>Degree:</a:t>
            </a:r>
            <a:r>
              <a:rPr lang="en-GB" dirty="0"/>
              <a:t> number of attributes</a:t>
            </a:r>
          </a:p>
          <a:p>
            <a:pPr lvl="1"/>
            <a:r>
              <a:rPr lang="en-GB" b="1" dirty="0"/>
              <a:t>Cardinality:</a:t>
            </a:r>
            <a:r>
              <a:rPr lang="en-GB" dirty="0"/>
              <a:t> number of tuples</a:t>
            </a:r>
          </a:p>
          <a:p>
            <a:r>
              <a:rPr lang="en-GB" dirty="0"/>
              <a:t>Properties of relations</a:t>
            </a:r>
          </a:p>
          <a:p>
            <a:pPr lvl="1"/>
            <a:r>
              <a:rPr lang="en-GB" dirty="0"/>
              <a:t>Names are unique</a:t>
            </a:r>
          </a:p>
          <a:p>
            <a:pPr lvl="1"/>
            <a:r>
              <a:rPr lang="en-GB" dirty="0"/>
              <a:t>Each cell has atomic values</a:t>
            </a:r>
          </a:p>
          <a:p>
            <a:pPr lvl="2"/>
            <a:r>
              <a:rPr lang="en-GB" dirty="0"/>
              <a:t>Only one value can be stored for each tuple in each attribute</a:t>
            </a:r>
          </a:p>
          <a:p>
            <a:pPr lvl="1"/>
            <a:r>
              <a:rPr lang="en-GB" dirty="0"/>
              <a:t>Attributes within a relation are unique</a:t>
            </a:r>
          </a:p>
          <a:p>
            <a:pPr lvl="1"/>
            <a:r>
              <a:rPr lang="en-GB" dirty="0"/>
              <a:t>Attributes have a fixed domain</a:t>
            </a:r>
          </a:p>
          <a:p>
            <a:pPr lvl="1"/>
            <a:r>
              <a:rPr lang="en-GB" dirty="0"/>
              <a:t>Each tuple is unique: no duplicate rows</a:t>
            </a:r>
          </a:p>
          <a:p>
            <a:pPr lvl="1"/>
            <a:r>
              <a:rPr lang="en-GB" dirty="0"/>
              <a:t>Order of attributes and tuples are not significant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pPr/>
              <a:t>10</a:t>
            </a:fld>
            <a:endParaRPr lang="en-GB"/>
          </a:p>
        </p:txBody>
      </p:sp>
    </p:spTree>
    <p:extLst>
      <p:ext uri="{BB962C8B-B14F-4D97-AF65-F5344CB8AC3E}">
        <p14:creationId xmlns:p14="http://schemas.microsoft.com/office/powerpoint/2010/main" val="160766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Schema and Instances</a:t>
            </a:r>
          </a:p>
        </p:txBody>
      </p:sp>
      <p:sp>
        <p:nvSpPr>
          <p:cNvPr id="3" name="Content Placeholder 2"/>
          <p:cNvSpPr>
            <a:spLocks noGrp="1"/>
          </p:cNvSpPr>
          <p:nvPr>
            <p:ph idx="1"/>
          </p:nvPr>
        </p:nvSpPr>
        <p:spPr/>
        <p:txBody>
          <a:bodyPr/>
          <a:lstStyle/>
          <a:p>
            <a:r>
              <a:rPr lang="en-GB" b="1" dirty="0"/>
              <a:t>Relational schema:</a:t>
            </a:r>
            <a:r>
              <a:rPr lang="en-GB" dirty="0"/>
              <a:t> defines a relation – name of the relation and a set of attribute name/domain pairs</a:t>
            </a:r>
          </a:p>
          <a:p>
            <a:r>
              <a:rPr lang="en-GB" b="1" dirty="0"/>
              <a:t>Relational instance:</a:t>
            </a:r>
            <a:r>
              <a:rPr lang="en-GB" dirty="0"/>
              <a:t> an instantiation of a relational schema with values</a:t>
            </a:r>
          </a:p>
          <a:p>
            <a:endParaRPr lang="en-GB" b="1" dirty="0"/>
          </a:p>
          <a:p>
            <a:r>
              <a:rPr lang="en-GB" b="1" dirty="0"/>
              <a:t>Relational database schema:</a:t>
            </a:r>
            <a:r>
              <a:rPr lang="en-GB" dirty="0"/>
              <a:t> a set of relations, i.e. a set of relational schemas</a:t>
            </a:r>
          </a:p>
          <a:p>
            <a:r>
              <a:rPr lang="en-GB" b="1" dirty="0"/>
              <a:t>Relational database instance:</a:t>
            </a:r>
            <a:r>
              <a:rPr lang="en-GB" dirty="0"/>
              <a:t> an instantiation of a relational database schema</a:t>
            </a:r>
          </a:p>
          <a:p>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11</a:t>
            </a:fld>
            <a:endParaRPr lang="en-GB">
              <a:solidFill>
                <a:prstClr val="black">
                  <a:lumMod val="65000"/>
                  <a:lumOff val="35000"/>
                </a:prstClr>
              </a:solidFill>
            </a:endParaRPr>
          </a:p>
        </p:txBody>
      </p:sp>
    </p:spTree>
    <p:extLst>
      <p:ext uri="{BB962C8B-B14F-4D97-AF65-F5344CB8AC3E}">
        <p14:creationId xmlns:p14="http://schemas.microsoft.com/office/powerpoint/2010/main" val="141272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 Model</a:t>
            </a:r>
          </a:p>
        </p:txBody>
      </p:sp>
      <p:sp>
        <p:nvSpPr>
          <p:cNvPr id="3" name="Date Placeholder 2"/>
          <p:cNvSpPr>
            <a:spLocks noGrp="1"/>
          </p:cNvSpPr>
          <p:nvPr>
            <p:ph type="dt" sz="half" idx="10"/>
          </p:nvPr>
        </p:nvSpPr>
        <p:spPr/>
        <p:txBody>
          <a:bodyPr/>
          <a:lstStyle/>
          <a:p>
            <a:endParaRPr lang="en-GB"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5" name="Slide Number Placeholder 4"/>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12</a:t>
            </a:fld>
            <a:endParaRPr lang="en-GB">
              <a:solidFill>
                <a:prstClr val="black">
                  <a:lumMod val="65000"/>
                  <a:lumOff val="3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478297"/>
              </p:ext>
            </p:extLst>
          </p:nvPr>
        </p:nvGraphicFramePr>
        <p:xfrm>
          <a:off x="1724420" y="2857221"/>
          <a:ext cx="6304765" cy="1483360"/>
        </p:xfrm>
        <a:graphic>
          <a:graphicData uri="http://schemas.openxmlformats.org/drawingml/2006/table">
            <a:tbl>
              <a:tblPr firstRow="1">
                <a:tableStyleId>{93296810-A885-4BE3-A3E7-6D5BEEA58F35}</a:tableStyleId>
              </a:tblPr>
              <a:tblGrid>
                <a:gridCol w="1064710">
                  <a:extLst>
                    <a:ext uri="{9D8B030D-6E8A-4147-A177-3AD203B41FA5}">
                      <a16:colId xmlns:a16="http://schemas.microsoft.com/office/drawing/2014/main" val="20000"/>
                    </a:ext>
                  </a:extLst>
                </a:gridCol>
                <a:gridCol w="1365337">
                  <a:extLst>
                    <a:ext uri="{9D8B030D-6E8A-4147-A177-3AD203B41FA5}">
                      <a16:colId xmlns:a16="http://schemas.microsoft.com/office/drawing/2014/main" val="20001"/>
                    </a:ext>
                  </a:extLst>
                </a:gridCol>
                <a:gridCol w="1352812">
                  <a:extLst>
                    <a:ext uri="{9D8B030D-6E8A-4147-A177-3AD203B41FA5}">
                      <a16:colId xmlns:a16="http://schemas.microsoft.com/office/drawing/2014/main" val="20002"/>
                    </a:ext>
                  </a:extLst>
                </a:gridCol>
                <a:gridCol w="1440492">
                  <a:extLst>
                    <a:ext uri="{9D8B030D-6E8A-4147-A177-3AD203B41FA5}">
                      <a16:colId xmlns:a16="http://schemas.microsoft.com/office/drawing/2014/main" val="20003"/>
                    </a:ext>
                  </a:extLst>
                </a:gridCol>
                <a:gridCol w="1081414">
                  <a:extLst>
                    <a:ext uri="{9D8B030D-6E8A-4147-A177-3AD203B41FA5}">
                      <a16:colId xmlns:a16="http://schemas.microsoft.com/office/drawing/2014/main" val="20004"/>
                    </a:ext>
                  </a:extLst>
                </a:gridCol>
              </a:tblGrid>
              <a:tr h="370840">
                <a:tc>
                  <a:txBody>
                    <a:bodyPr/>
                    <a:lstStyle/>
                    <a:p>
                      <a:r>
                        <a:rPr lang="en-GB" dirty="0" err="1">
                          <a:solidFill>
                            <a:schemeClr val="tx1"/>
                          </a:solidFill>
                        </a:rPr>
                        <a:t>ssn</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lastName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firstName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dateOfBirth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solidFill>
                            <a:schemeClr val="tx1"/>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Gordon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1953-02-12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Fiona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1980-05-24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solidFill>
                            <a:schemeClr val="tx1"/>
                          </a:solidFill>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Keith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1974-01-07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1724420" y="2395557"/>
            <a:ext cx="1677062" cy="461665"/>
          </a:xfrm>
          <a:prstGeom prst="rect">
            <a:avLst/>
          </a:prstGeom>
          <a:noFill/>
        </p:spPr>
        <p:txBody>
          <a:bodyPr wrap="none" rtlCol="0">
            <a:spAutoFit/>
          </a:bodyPr>
          <a:lstStyle/>
          <a:p>
            <a:r>
              <a:rPr lang="en-GB" sz="2400" b="1" dirty="0"/>
              <a:t>Employee</a:t>
            </a:r>
          </a:p>
        </p:txBody>
      </p:sp>
      <p:sp>
        <p:nvSpPr>
          <p:cNvPr id="8" name="Left Brace 7"/>
          <p:cNvSpPr/>
          <p:nvPr/>
        </p:nvSpPr>
        <p:spPr>
          <a:xfrm rot="5400000">
            <a:off x="4594579" y="-477688"/>
            <a:ext cx="752336" cy="6492655"/>
          </a:xfrm>
          <a:prstGeom prst="leftBrace">
            <a:avLst/>
          </a:prstGeom>
          <a:ln>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 name="TextBox 8"/>
          <p:cNvSpPr txBox="1"/>
          <p:nvPr/>
        </p:nvSpPr>
        <p:spPr>
          <a:xfrm>
            <a:off x="4828246" y="1992362"/>
            <a:ext cx="1358064" cy="400110"/>
          </a:xfrm>
          <a:prstGeom prst="rect">
            <a:avLst/>
          </a:prstGeom>
          <a:noFill/>
        </p:spPr>
        <p:txBody>
          <a:bodyPr wrap="none" rtlCol="0">
            <a:spAutoFit/>
          </a:bodyPr>
          <a:lstStyle/>
          <a:p>
            <a:r>
              <a:rPr lang="en-GB" sz="2000" dirty="0">
                <a:solidFill>
                  <a:schemeClr val="accent5"/>
                </a:solidFill>
              </a:rPr>
              <a:t>Attributes</a:t>
            </a:r>
            <a:endParaRPr lang="en-GB" dirty="0">
              <a:solidFill>
                <a:schemeClr val="accent5"/>
              </a:solidFill>
            </a:endParaRPr>
          </a:p>
        </p:txBody>
      </p:sp>
      <p:sp>
        <p:nvSpPr>
          <p:cNvPr id="10" name="TextBox 9"/>
          <p:cNvSpPr txBox="1"/>
          <p:nvPr/>
        </p:nvSpPr>
        <p:spPr>
          <a:xfrm>
            <a:off x="1865361" y="1682966"/>
            <a:ext cx="2005677" cy="400110"/>
          </a:xfrm>
          <a:prstGeom prst="rect">
            <a:avLst/>
          </a:prstGeom>
          <a:noFill/>
        </p:spPr>
        <p:txBody>
          <a:bodyPr wrap="none" rtlCol="0">
            <a:spAutoFit/>
          </a:bodyPr>
          <a:lstStyle/>
          <a:p>
            <a:r>
              <a:rPr lang="en-GB" sz="2000">
                <a:solidFill>
                  <a:schemeClr val="accent5"/>
                </a:solidFill>
              </a:rPr>
              <a:t>Relation name</a:t>
            </a:r>
            <a:endParaRPr lang="en-GB" dirty="0">
              <a:solidFill>
                <a:schemeClr val="accent5"/>
              </a:solidFill>
            </a:endParaRPr>
          </a:p>
        </p:txBody>
      </p:sp>
      <p:cxnSp>
        <p:nvCxnSpPr>
          <p:cNvPr id="12" name="Straight Arrow Connector 11"/>
          <p:cNvCxnSpPr>
            <a:stCxn id="10" idx="2"/>
            <a:endCxn id="7" idx="0"/>
          </p:cNvCxnSpPr>
          <p:nvPr/>
        </p:nvCxnSpPr>
        <p:spPr>
          <a:xfrm flipH="1">
            <a:off x="2562951" y="2083076"/>
            <a:ext cx="305248" cy="312480"/>
          </a:xfrm>
          <a:prstGeom prst="straightConnector1">
            <a:avLst/>
          </a:prstGeom>
          <a:ln w="317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62514" y="3145363"/>
            <a:ext cx="841897" cy="400110"/>
          </a:xfrm>
          <a:prstGeom prst="rect">
            <a:avLst/>
          </a:prstGeom>
          <a:noFill/>
        </p:spPr>
        <p:txBody>
          <a:bodyPr wrap="none" rtlCol="0">
            <a:spAutoFit/>
          </a:bodyPr>
          <a:lstStyle/>
          <a:p>
            <a:r>
              <a:rPr lang="en-GB" sz="2000" dirty="0">
                <a:solidFill>
                  <a:schemeClr val="accent5"/>
                </a:solidFill>
              </a:rPr>
              <a:t>Tuple</a:t>
            </a:r>
            <a:endParaRPr lang="en-GB" dirty="0">
              <a:solidFill>
                <a:schemeClr val="accent5"/>
              </a:solidFill>
            </a:endParaRPr>
          </a:p>
        </p:txBody>
      </p:sp>
      <p:sp>
        <p:nvSpPr>
          <p:cNvPr id="14" name="Right Brace 13"/>
          <p:cNvSpPr/>
          <p:nvPr/>
        </p:nvSpPr>
        <p:spPr>
          <a:xfrm>
            <a:off x="8393287" y="3256769"/>
            <a:ext cx="363255" cy="1083812"/>
          </a:xfrm>
          <a:prstGeom prst="rightBrace">
            <a:avLst/>
          </a:prstGeom>
          <a:ln>
            <a:solidFill>
              <a:schemeClr val="accent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5" name="TextBox 14"/>
          <p:cNvSpPr txBox="1"/>
          <p:nvPr/>
        </p:nvSpPr>
        <p:spPr>
          <a:xfrm>
            <a:off x="1841597" y="4875092"/>
            <a:ext cx="8278619" cy="1754326"/>
          </a:xfrm>
          <a:prstGeom prst="rect">
            <a:avLst/>
          </a:prstGeom>
          <a:noFill/>
        </p:spPr>
        <p:txBody>
          <a:bodyPr wrap="square" rtlCol="0">
            <a:spAutoFit/>
          </a:bodyPr>
          <a:lstStyle/>
          <a:p>
            <a:r>
              <a:rPr lang="en-GB" dirty="0"/>
              <a:t>This is an example of a </a:t>
            </a:r>
            <a:r>
              <a:rPr lang="en-GB" b="1" dirty="0"/>
              <a:t>relational instance</a:t>
            </a:r>
          </a:p>
          <a:p>
            <a:pPr marL="285750" indent="-285750">
              <a:buFont typeface="Arial" charset="0"/>
              <a:buChar char="•"/>
            </a:pPr>
            <a:r>
              <a:rPr lang="en-GB" b="1" dirty="0"/>
              <a:t>Degree: </a:t>
            </a:r>
            <a:r>
              <a:rPr lang="en-GB" dirty="0"/>
              <a:t>5</a:t>
            </a:r>
            <a:endParaRPr lang="en-GB" b="1" dirty="0"/>
          </a:p>
          <a:p>
            <a:pPr marL="285750" indent="-285750">
              <a:buFont typeface="Arial" charset="0"/>
              <a:buChar char="•"/>
            </a:pPr>
            <a:r>
              <a:rPr lang="en-GB" b="1" dirty="0"/>
              <a:t>Cardinality: </a:t>
            </a:r>
            <a:r>
              <a:rPr lang="en-GB" dirty="0"/>
              <a:t>3</a:t>
            </a:r>
          </a:p>
          <a:p>
            <a:r>
              <a:rPr lang="en-GB" dirty="0"/>
              <a:t>Each tuple is read as a set of facts:</a:t>
            </a:r>
          </a:p>
          <a:p>
            <a:r>
              <a:rPr lang="en-GB" dirty="0"/>
              <a:t>“Fiona Brown has an SSN of 122, was born on 24 May 1980, is female”</a:t>
            </a:r>
          </a:p>
          <a:p>
            <a:r>
              <a:rPr lang="en-GB" dirty="0"/>
              <a:t>No other information is true, e.g. Fiona does not have a middle name</a:t>
            </a:r>
          </a:p>
        </p:txBody>
      </p:sp>
      <p:cxnSp>
        <p:nvCxnSpPr>
          <p:cNvPr id="17" name="Straight Arrow Connector 16"/>
          <p:cNvCxnSpPr>
            <a:cxnSpLocks/>
          </p:cNvCxnSpPr>
          <p:nvPr/>
        </p:nvCxnSpPr>
        <p:spPr>
          <a:xfrm>
            <a:off x="1724420" y="4404749"/>
            <a:ext cx="6304519" cy="0"/>
          </a:xfrm>
          <a:prstGeom prst="straightConnector1">
            <a:avLst/>
          </a:prstGeom>
          <a:ln w="31750">
            <a:solidFill>
              <a:schemeClr val="accent5"/>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944464" y="4357081"/>
            <a:ext cx="1125629" cy="400110"/>
          </a:xfrm>
          <a:prstGeom prst="rect">
            <a:avLst/>
          </a:prstGeom>
          <a:noFill/>
        </p:spPr>
        <p:txBody>
          <a:bodyPr wrap="square" rtlCol="0">
            <a:spAutoFit/>
          </a:bodyPr>
          <a:lstStyle/>
          <a:p>
            <a:r>
              <a:rPr lang="en-GB" sz="2000" dirty="0">
                <a:solidFill>
                  <a:schemeClr val="accent5"/>
                </a:solidFill>
              </a:rPr>
              <a:t>Degree</a:t>
            </a:r>
            <a:endParaRPr lang="en-GB" dirty="0">
              <a:solidFill>
                <a:schemeClr val="accent5"/>
              </a:solidFill>
            </a:endParaRPr>
          </a:p>
        </p:txBody>
      </p:sp>
      <p:cxnSp>
        <p:nvCxnSpPr>
          <p:cNvPr id="22" name="Straight Arrow Connector 21"/>
          <p:cNvCxnSpPr/>
          <p:nvPr/>
        </p:nvCxnSpPr>
        <p:spPr>
          <a:xfrm flipV="1">
            <a:off x="7812066" y="3256769"/>
            <a:ext cx="0" cy="1052186"/>
          </a:xfrm>
          <a:prstGeom prst="straightConnector1">
            <a:avLst/>
          </a:prstGeom>
          <a:ln w="31750">
            <a:solidFill>
              <a:schemeClr val="accent5"/>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792037" y="3626705"/>
            <a:ext cx="1675543" cy="400110"/>
          </a:xfrm>
          <a:prstGeom prst="rect">
            <a:avLst/>
          </a:prstGeom>
          <a:noFill/>
        </p:spPr>
        <p:txBody>
          <a:bodyPr wrap="square" rtlCol="0">
            <a:spAutoFit/>
          </a:bodyPr>
          <a:lstStyle/>
          <a:p>
            <a:r>
              <a:rPr lang="en-GB" sz="2000" dirty="0">
                <a:solidFill>
                  <a:schemeClr val="accent5"/>
                </a:solidFill>
              </a:rPr>
              <a:t>Cardinality</a:t>
            </a:r>
            <a:endParaRPr lang="en-GB" dirty="0">
              <a:solidFill>
                <a:schemeClr val="accent5"/>
              </a:solidFill>
            </a:endParaRPr>
          </a:p>
        </p:txBody>
      </p:sp>
      <p:cxnSp>
        <p:nvCxnSpPr>
          <p:cNvPr id="27" name="Straight Connector 26"/>
          <p:cNvCxnSpPr>
            <a:cxnSpLocks/>
            <a:stCxn id="13" idx="3"/>
          </p:cNvCxnSpPr>
          <p:nvPr/>
        </p:nvCxnSpPr>
        <p:spPr>
          <a:xfrm>
            <a:off x="1104411" y="3345418"/>
            <a:ext cx="362529" cy="30821"/>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7143520" y="2025405"/>
            <a:ext cx="760159" cy="400110"/>
          </a:xfrm>
          <a:prstGeom prst="rect">
            <a:avLst/>
          </a:prstGeom>
          <a:noFill/>
        </p:spPr>
        <p:txBody>
          <a:bodyPr wrap="square" rtlCol="0">
            <a:spAutoFit/>
          </a:bodyPr>
          <a:lstStyle/>
          <a:p>
            <a:r>
              <a:rPr lang="en-GB" sz="2000">
                <a:solidFill>
                  <a:schemeClr val="accent5"/>
                </a:solidFill>
              </a:rPr>
              <a:t>Cell</a:t>
            </a:r>
          </a:p>
        </p:txBody>
      </p:sp>
      <p:sp>
        <p:nvSpPr>
          <p:cNvPr id="31" name="Rectangle 30"/>
          <p:cNvSpPr/>
          <p:nvPr/>
        </p:nvSpPr>
        <p:spPr>
          <a:xfrm>
            <a:off x="5507277" y="3225144"/>
            <a:ext cx="1427302" cy="373477"/>
          </a:xfrm>
          <a:prstGeom prst="rect">
            <a:avLst/>
          </a:prstGeom>
          <a:noFill/>
          <a:ln w="28575">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32" name="Straight Connector 31"/>
          <p:cNvCxnSpPr>
            <a:stCxn id="31" idx="0"/>
            <a:endCxn id="30" idx="2"/>
          </p:cNvCxnSpPr>
          <p:nvPr/>
        </p:nvCxnSpPr>
        <p:spPr>
          <a:xfrm flipV="1">
            <a:off x="6220929" y="2425515"/>
            <a:ext cx="1302671" cy="799628"/>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22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dissolve">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dissolve">
                                      <p:cBhvr>
                                        <p:cTn id="34" dur="500"/>
                                        <p:tgtEl>
                                          <p:spTgt spid="31"/>
                                        </p:tgtEl>
                                      </p:cBhvr>
                                    </p:animEffect>
                                  </p:childTnLst>
                                </p:cTn>
                              </p:par>
                              <p:par>
                                <p:cTn id="35" presetID="9"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dissolv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par>
                                <p:cTn id="43" presetID="9"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dissolve">
                                      <p:cBhvr>
                                        <p:cTn id="45" dur="500"/>
                                        <p:tgtEl>
                                          <p:spTgt spid="17"/>
                                        </p:tgtEl>
                                      </p:cBhvr>
                                    </p:animEffect>
                                  </p:childTnLst>
                                </p:cTn>
                              </p:par>
                              <p:par>
                                <p:cTn id="46" presetID="9" presetClass="entr" presetSubtype="0" fill="hold" nodeType="withEffect">
                                  <p:stCondLst>
                                    <p:cond delay="0"/>
                                  </p:stCondLst>
                                  <p:childTnLst>
                                    <p:set>
                                      <p:cBhvr>
                                        <p:cTn id="47" dur="1" fill="hold">
                                          <p:stCondLst>
                                            <p:cond delay="0"/>
                                          </p:stCondLst>
                                        </p:cTn>
                                        <p:tgtEl>
                                          <p:spTgt spid="15">
                                            <p:txEl>
                                              <p:pRg st="1" end="1"/>
                                            </p:txEl>
                                          </p:spTgt>
                                        </p:tgtEl>
                                        <p:attrNameLst>
                                          <p:attrName>style.visibility</p:attrName>
                                        </p:attrNameLst>
                                      </p:cBhvr>
                                      <p:to>
                                        <p:strVal val="visible"/>
                                      </p:to>
                                    </p:set>
                                    <p:animEffect transition="in" filter="dissolve">
                                      <p:cBhvr>
                                        <p:cTn id="48" dur="500"/>
                                        <p:tgtEl>
                                          <p:spTgt spid="15">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dissolve">
                                      <p:cBhvr>
                                        <p:cTn id="53" dur="500"/>
                                        <p:tgtEl>
                                          <p:spTgt spid="23"/>
                                        </p:tgtEl>
                                      </p:cBhvr>
                                    </p:animEffect>
                                  </p:childTnLst>
                                </p:cTn>
                              </p:par>
                              <p:par>
                                <p:cTn id="54" presetID="9"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dissolve">
                                      <p:cBhvr>
                                        <p:cTn id="56" dur="500"/>
                                        <p:tgtEl>
                                          <p:spTgt spid="2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9" presetClass="entr" presetSubtype="0" fill="hold" nodeType="withEffect">
                                  <p:stCondLst>
                                    <p:cond delay="0"/>
                                  </p:stCondLst>
                                  <p:childTnLst>
                                    <p:set>
                                      <p:cBhvr>
                                        <p:cTn id="61" dur="1" fill="hold">
                                          <p:stCondLst>
                                            <p:cond delay="0"/>
                                          </p:stCondLst>
                                        </p:cTn>
                                        <p:tgtEl>
                                          <p:spTgt spid="15">
                                            <p:txEl>
                                              <p:pRg st="2" end="2"/>
                                            </p:txEl>
                                          </p:spTgt>
                                        </p:tgtEl>
                                        <p:attrNameLst>
                                          <p:attrName>style.visibility</p:attrName>
                                        </p:attrNameLst>
                                      </p:cBhvr>
                                      <p:to>
                                        <p:strVal val="visible"/>
                                      </p:to>
                                    </p:set>
                                    <p:animEffect transition="in" filter="dissolve">
                                      <p:cBhvr>
                                        <p:cTn id="62" dur="500"/>
                                        <p:tgtEl>
                                          <p:spTgt spid="1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5">
                                            <p:txEl>
                                              <p:pRg st="3" end="3"/>
                                            </p:txEl>
                                          </p:spTgt>
                                        </p:tgtEl>
                                        <p:attrNameLst>
                                          <p:attrName>style.visibility</p:attrName>
                                        </p:attrNameLst>
                                      </p:cBhvr>
                                      <p:to>
                                        <p:strVal val="visible"/>
                                      </p:to>
                                    </p:set>
                                    <p:animEffect transition="in" filter="dissolve">
                                      <p:cBhvr>
                                        <p:cTn id="67" dur="500"/>
                                        <p:tgtEl>
                                          <p:spTgt spid="15">
                                            <p:txEl>
                                              <p:pRg st="3" end="3"/>
                                            </p:txEl>
                                          </p:spTgt>
                                        </p:tgtEl>
                                      </p:cBhvr>
                                    </p:animEffect>
                                  </p:childTnLst>
                                </p:cTn>
                              </p:par>
                              <p:par>
                                <p:cTn id="68" presetID="9" presetClass="entr" presetSubtype="0" fill="hold" nodeType="withEffect">
                                  <p:stCondLst>
                                    <p:cond delay="0"/>
                                  </p:stCondLst>
                                  <p:childTnLst>
                                    <p:set>
                                      <p:cBhvr>
                                        <p:cTn id="69" dur="1" fill="hold">
                                          <p:stCondLst>
                                            <p:cond delay="0"/>
                                          </p:stCondLst>
                                        </p:cTn>
                                        <p:tgtEl>
                                          <p:spTgt spid="15">
                                            <p:txEl>
                                              <p:pRg st="4" end="4"/>
                                            </p:txEl>
                                          </p:spTgt>
                                        </p:tgtEl>
                                        <p:attrNameLst>
                                          <p:attrName>style.visibility</p:attrName>
                                        </p:attrNameLst>
                                      </p:cBhvr>
                                      <p:to>
                                        <p:strVal val="visible"/>
                                      </p:to>
                                    </p:set>
                                    <p:animEffect transition="in" filter="dissolve">
                                      <p:cBhvr>
                                        <p:cTn id="70" dur="500"/>
                                        <p:tgtEl>
                                          <p:spTgt spid="15">
                                            <p:txEl>
                                              <p:pRg st="4" end="4"/>
                                            </p:txEl>
                                          </p:spTgt>
                                        </p:tgtEl>
                                      </p:cBhvr>
                                    </p:animEffect>
                                  </p:childTnLst>
                                </p:cTn>
                              </p:par>
                              <p:par>
                                <p:cTn id="71" presetID="9" presetClass="entr" presetSubtype="0" fill="hold" nodeType="withEffect">
                                  <p:stCondLst>
                                    <p:cond delay="0"/>
                                  </p:stCondLst>
                                  <p:childTnLst>
                                    <p:set>
                                      <p:cBhvr>
                                        <p:cTn id="72" dur="1" fill="hold">
                                          <p:stCondLst>
                                            <p:cond delay="0"/>
                                          </p:stCondLst>
                                        </p:cTn>
                                        <p:tgtEl>
                                          <p:spTgt spid="15">
                                            <p:txEl>
                                              <p:pRg st="5" end="5"/>
                                            </p:txEl>
                                          </p:spTgt>
                                        </p:tgtEl>
                                        <p:attrNameLst>
                                          <p:attrName>style.visibility</p:attrName>
                                        </p:attrNameLst>
                                      </p:cBhvr>
                                      <p:to>
                                        <p:strVal val="visible"/>
                                      </p:to>
                                    </p:set>
                                    <p:animEffect transition="in" filter="dissolve">
                                      <p:cBhvr>
                                        <p:cTn id="73"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1"/>
      <p:bldP spid="13" grpId="0"/>
      <p:bldP spid="14" grpId="0" animBg="1"/>
      <p:bldP spid="19" grpId="0"/>
      <p:bldP spid="23" grpId="0"/>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Instance and Schema</a:t>
            </a:r>
          </a:p>
        </p:txBody>
      </p:sp>
      <p:sp>
        <p:nvSpPr>
          <p:cNvPr id="3" name="Content Placeholder 2"/>
          <p:cNvSpPr>
            <a:spLocks noGrp="1"/>
          </p:cNvSpPr>
          <p:nvPr>
            <p:ph idx="1"/>
          </p:nvPr>
        </p:nvSpPr>
        <p:spPr/>
        <p:txBody>
          <a:bodyPr/>
          <a:lstStyle/>
          <a:p>
            <a:pPr marL="0" indent="0">
              <a:buNone/>
            </a:pPr>
            <a:endParaRPr lang="en-GB" dirty="0">
              <a:solidFill>
                <a:schemeClr val="accent5"/>
              </a:solidFill>
              <a:latin typeface="Monaco" charset="0"/>
              <a:ea typeface="Monaco" charset="0"/>
              <a:cs typeface="Monaco" charset="0"/>
            </a:endParaRPr>
          </a:p>
          <a:p>
            <a:pPr marL="0" indent="0">
              <a:buNone/>
            </a:pPr>
            <a:endParaRPr lang="en-GB" dirty="0">
              <a:solidFill>
                <a:schemeClr val="accent5"/>
              </a:solidFill>
              <a:latin typeface="Monaco" charset="0"/>
              <a:ea typeface="Monaco" charset="0"/>
              <a:cs typeface="Monaco" charset="0"/>
            </a:endParaRPr>
          </a:p>
          <a:p>
            <a:pPr marL="0" indent="0">
              <a:buNone/>
            </a:pPr>
            <a:endParaRPr lang="en-GB" dirty="0">
              <a:solidFill>
                <a:schemeClr val="accent5"/>
              </a:solidFill>
              <a:latin typeface="Monaco" charset="0"/>
              <a:ea typeface="Monaco" charset="0"/>
              <a:cs typeface="Monaco" charset="0"/>
            </a:endParaRPr>
          </a:p>
          <a:p>
            <a:pPr marL="0" indent="0">
              <a:buNone/>
            </a:pPr>
            <a:endParaRPr lang="en-GB" dirty="0">
              <a:solidFill>
                <a:schemeClr val="accent5"/>
              </a:solidFill>
              <a:latin typeface="Monaco" charset="0"/>
              <a:ea typeface="Monaco" charset="0"/>
              <a:cs typeface="Monaco" charset="0"/>
            </a:endParaRPr>
          </a:p>
          <a:p>
            <a:pPr marL="0" indent="0">
              <a:buNone/>
            </a:pPr>
            <a:r>
              <a:rPr lang="en-GB" dirty="0">
                <a:solidFill>
                  <a:schemeClr val="accent5"/>
                </a:solidFill>
                <a:latin typeface="Monaco" charset="0"/>
                <a:ea typeface="Monaco" charset="0"/>
                <a:cs typeface="Monaco" charset="0"/>
              </a:rPr>
              <a:t>Employee (</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ssn</a:t>
            </a:r>
            <a:r>
              <a:rPr lang="en-GB" dirty="0">
                <a:solidFill>
                  <a:schemeClr val="accent5"/>
                </a:solidFill>
                <a:latin typeface="Monaco" charset="0"/>
                <a:ea typeface="Monaco" charset="0"/>
                <a:cs typeface="Monaco" charset="0"/>
              </a:rPr>
              <a:t>: integer (7),</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lastName</a:t>
            </a:r>
            <a:r>
              <a:rPr lang="en-GB" dirty="0">
                <a:solidFill>
                  <a:schemeClr val="accent5"/>
                </a:solidFill>
                <a:latin typeface="Monaco" charset="0"/>
                <a:ea typeface="Monaco" charset="0"/>
                <a:cs typeface="Monaco" charset="0"/>
              </a:rPr>
              <a:t>: string (50),</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firstName</a:t>
            </a:r>
            <a:r>
              <a:rPr lang="en-GB" dirty="0">
                <a:solidFill>
                  <a:schemeClr val="accent5"/>
                </a:solidFill>
                <a:latin typeface="Monaco" charset="0"/>
                <a:ea typeface="Monaco" charset="0"/>
                <a:cs typeface="Monaco" charset="0"/>
              </a:rPr>
              <a:t>: string (150),</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dateOfBirth</a:t>
            </a:r>
            <a:r>
              <a:rPr lang="en-GB" dirty="0">
                <a:solidFill>
                  <a:schemeClr val="accent5"/>
                </a:solidFill>
                <a:latin typeface="Monaco" charset="0"/>
                <a:ea typeface="Monaco" charset="0"/>
                <a:cs typeface="Monaco" charset="0"/>
              </a:rPr>
              <a:t>: date,</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gender: [M|F|N]</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13</a:t>
            </a:fld>
            <a:endParaRPr lang="en-GB">
              <a:solidFill>
                <a:prstClr val="black">
                  <a:lumMod val="65000"/>
                  <a:lumOff val="3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509277422"/>
              </p:ext>
            </p:extLst>
          </p:nvPr>
        </p:nvGraphicFramePr>
        <p:xfrm>
          <a:off x="1898471" y="2155993"/>
          <a:ext cx="6304765" cy="1483360"/>
        </p:xfrm>
        <a:graphic>
          <a:graphicData uri="http://schemas.openxmlformats.org/drawingml/2006/table">
            <a:tbl>
              <a:tblPr firstRow="1">
                <a:tableStyleId>{93296810-A885-4BE3-A3E7-6D5BEEA58F35}</a:tableStyleId>
              </a:tblPr>
              <a:tblGrid>
                <a:gridCol w="1064710">
                  <a:extLst>
                    <a:ext uri="{9D8B030D-6E8A-4147-A177-3AD203B41FA5}">
                      <a16:colId xmlns:a16="http://schemas.microsoft.com/office/drawing/2014/main" val="20000"/>
                    </a:ext>
                  </a:extLst>
                </a:gridCol>
                <a:gridCol w="1365337">
                  <a:extLst>
                    <a:ext uri="{9D8B030D-6E8A-4147-A177-3AD203B41FA5}">
                      <a16:colId xmlns:a16="http://schemas.microsoft.com/office/drawing/2014/main" val="20001"/>
                    </a:ext>
                  </a:extLst>
                </a:gridCol>
                <a:gridCol w="1352812">
                  <a:extLst>
                    <a:ext uri="{9D8B030D-6E8A-4147-A177-3AD203B41FA5}">
                      <a16:colId xmlns:a16="http://schemas.microsoft.com/office/drawing/2014/main" val="20002"/>
                    </a:ext>
                  </a:extLst>
                </a:gridCol>
                <a:gridCol w="1440492">
                  <a:extLst>
                    <a:ext uri="{9D8B030D-6E8A-4147-A177-3AD203B41FA5}">
                      <a16:colId xmlns:a16="http://schemas.microsoft.com/office/drawing/2014/main" val="20003"/>
                    </a:ext>
                  </a:extLst>
                </a:gridCol>
                <a:gridCol w="1081414">
                  <a:extLst>
                    <a:ext uri="{9D8B030D-6E8A-4147-A177-3AD203B41FA5}">
                      <a16:colId xmlns:a16="http://schemas.microsoft.com/office/drawing/2014/main" val="20004"/>
                    </a:ext>
                  </a:extLst>
                </a:gridCol>
              </a:tblGrid>
              <a:tr h="370840">
                <a:tc>
                  <a:txBody>
                    <a:bodyPr/>
                    <a:lstStyle/>
                    <a:p>
                      <a:r>
                        <a:rPr lang="en-GB" dirty="0" err="1">
                          <a:solidFill>
                            <a:schemeClr val="tx1"/>
                          </a:solidFill>
                        </a:rPr>
                        <a:t>ssn</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lastName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firstName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dateOfBirth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solidFill>
                            <a:schemeClr val="tx1"/>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Gordon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1953-02-12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Fiona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1980-05-24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solidFill>
                            <a:schemeClr val="tx1"/>
                          </a:solidFill>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Keith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1974-01-07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898471" y="1694329"/>
            <a:ext cx="1677062" cy="461665"/>
          </a:xfrm>
          <a:prstGeom prst="rect">
            <a:avLst/>
          </a:prstGeom>
          <a:noFill/>
        </p:spPr>
        <p:txBody>
          <a:bodyPr wrap="none" rtlCol="0">
            <a:spAutoFit/>
          </a:bodyPr>
          <a:lstStyle/>
          <a:p>
            <a:r>
              <a:rPr lang="en-GB" sz="2400" b="1" dirty="0"/>
              <a:t>Employee</a:t>
            </a:r>
          </a:p>
        </p:txBody>
      </p:sp>
    </p:spTree>
    <p:extLst>
      <p:ext uri="{BB962C8B-B14F-4D97-AF65-F5344CB8AC3E}">
        <p14:creationId xmlns:p14="http://schemas.microsoft.com/office/powerpoint/2010/main" val="180821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Types</a:t>
            </a:r>
          </a:p>
        </p:txBody>
      </p:sp>
      <p:sp>
        <p:nvSpPr>
          <p:cNvPr id="10" name="Content Placeholder 9"/>
          <p:cNvSpPr>
            <a:spLocks noGrp="1"/>
          </p:cNvSpPr>
          <p:nvPr>
            <p:ph sz="half" idx="1"/>
          </p:nvPr>
        </p:nvSpPr>
        <p:spPr>
          <a:xfrm>
            <a:off x="224525" y="1782299"/>
            <a:ext cx="5718018" cy="4810822"/>
          </a:xfrm>
        </p:spPr>
        <p:txBody>
          <a:bodyPr>
            <a:normAutofit/>
          </a:bodyPr>
          <a:lstStyle/>
          <a:p>
            <a:r>
              <a:rPr lang="en-GB" dirty="0"/>
              <a:t>Use appropriate data type (enables validation and manipulation)</a:t>
            </a:r>
          </a:p>
          <a:p>
            <a:pPr lvl="1"/>
            <a:r>
              <a:rPr lang="en-GB" dirty="0"/>
              <a:t>True/False using </a:t>
            </a:r>
            <a:r>
              <a:rPr lang="en-GB" dirty="0" err="1"/>
              <a:t>boolean</a:t>
            </a:r>
            <a:endParaRPr lang="en-GB" dirty="0"/>
          </a:p>
          <a:p>
            <a:pPr lvl="1"/>
            <a:r>
              <a:rPr lang="en-GB" dirty="0"/>
              <a:t>Dates using date rather than string</a:t>
            </a:r>
          </a:p>
          <a:p>
            <a:pPr>
              <a:spcBef>
                <a:spcPts val="800"/>
              </a:spcBef>
            </a:pPr>
            <a:r>
              <a:rPr lang="en-GB" dirty="0"/>
              <a:t>Not all types supported by all DBMS</a:t>
            </a:r>
            <a:br>
              <a:rPr lang="en-GB" dirty="0"/>
            </a:br>
            <a:r>
              <a:rPr lang="en-GB" dirty="0"/>
              <a:t>(See slide 16)</a:t>
            </a:r>
          </a:p>
          <a:p>
            <a:pPr>
              <a:spcBef>
                <a:spcPts val="800"/>
              </a:spcBef>
            </a:pPr>
            <a:r>
              <a:rPr lang="en-GB" dirty="0"/>
              <a:t>Representation affects storage requirements</a:t>
            </a:r>
          </a:p>
          <a:p>
            <a:pPr>
              <a:spcBef>
                <a:spcPts val="800"/>
              </a:spcBef>
            </a:pPr>
            <a:r>
              <a:rPr lang="en-GB" dirty="0"/>
              <a:t>Aim to minimise storage</a:t>
            </a:r>
          </a:p>
          <a:p>
            <a:pPr lvl="1"/>
            <a:r>
              <a:rPr lang="en-GB" dirty="0"/>
              <a:t>Choose smallest appropriate type</a:t>
            </a:r>
          </a:p>
          <a:p>
            <a:pPr lvl="1"/>
            <a:r>
              <a:rPr lang="en-GB" dirty="0"/>
              <a:t>Variable length </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14</a:t>
            </a:fld>
            <a:endParaRPr lang="en-GB">
              <a:solidFill>
                <a:prstClr val="black">
                  <a:lumMod val="65000"/>
                  <a:lumOff val="35000"/>
                </a:prstClr>
              </a:solidFill>
            </a:endParaRPr>
          </a:p>
        </p:txBody>
      </p:sp>
      <p:sp>
        <p:nvSpPr>
          <p:cNvPr id="13" name="Content Placeholder 2"/>
          <p:cNvSpPr>
            <a:spLocks noGrp="1"/>
          </p:cNvSpPr>
          <p:nvPr>
            <p:ph sz="half" idx="2"/>
          </p:nvPr>
        </p:nvSpPr>
        <p:spPr>
          <a:xfrm>
            <a:off x="6800193" y="1758253"/>
            <a:ext cx="4818066" cy="4810822"/>
          </a:xfrm>
        </p:spPr>
        <p:txBody>
          <a:bodyPr>
            <a:noAutofit/>
          </a:bodyPr>
          <a:lstStyle/>
          <a:p>
            <a:pPr marL="0" indent="0">
              <a:buNone/>
            </a:pPr>
            <a:r>
              <a:rPr lang="en-GB" dirty="0">
                <a:solidFill>
                  <a:schemeClr val="accent5"/>
                </a:solidFill>
                <a:latin typeface="Monaco" charset="0"/>
                <a:ea typeface="Monaco" charset="0"/>
                <a:cs typeface="Monaco" charset="0"/>
              </a:rPr>
              <a:t>Employee (</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ssn</a:t>
            </a:r>
            <a:r>
              <a:rPr lang="en-GB" dirty="0">
                <a:solidFill>
                  <a:schemeClr val="accent5"/>
                </a:solidFill>
                <a:latin typeface="Monaco" charset="0"/>
                <a:ea typeface="Monaco" charset="0"/>
                <a:cs typeface="Monaco" charset="0"/>
              </a:rPr>
              <a:t>: integer (7),</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lastName</a:t>
            </a:r>
            <a:r>
              <a:rPr lang="en-GB" dirty="0">
                <a:solidFill>
                  <a:schemeClr val="accent5"/>
                </a:solidFill>
                <a:latin typeface="Monaco" charset="0"/>
                <a:ea typeface="Monaco" charset="0"/>
                <a:cs typeface="Monaco" charset="0"/>
              </a:rPr>
              <a:t>: string (50),</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firstName</a:t>
            </a:r>
            <a:r>
              <a:rPr lang="en-GB" dirty="0">
                <a:solidFill>
                  <a:schemeClr val="accent5"/>
                </a:solidFill>
                <a:latin typeface="Monaco" charset="0"/>
                <a:ea typeface="Monaco" charset="0"/>
                <a:cs typeface="Monaco" charset="0"/>
              </a:rPr>
              <a:t>: string (150),</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a:t>
            </a:r>
            <a:r>
              <a:rPr lang="en-GB" dirty="0" err="1">
                <a:solidFill>
                  <a:schemeClr val="accent5"/>
                </a:solidFill>
                <a:latin typeface="Monaco" charset="0"/>
                <a:ea typeface="Monaco" charset="0"/>
                <a:cs typeface="Monaco" charset="0"/>
              </a:rPr>
              <a:t>dateOfBirth</a:t>
            </a:r>
            <a:r>
              <a:rPr lang="en-GB" dirty="0">
                <a:solidFill>
                  <a:schemeClr val="accent5"/>
                </a:solidFill>
                <a:latin typeface="Monaco" charset="0"/>
                <a:ea typeface="Monaco" charset="0"/>
                <a:cs typeface="Monaco" charset="0"/>
              </a:rPr>
              <a:t>: date,</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  gender: [M|F|N]</a:t>
            </a:r>
            <a:br>
              <a:rPr lang="en-GB" dirty="0">
                <a:solidFill>
                  <a:schemeClr val="accent5"/>
                </a:solidFill>
                <a:latin typeface="Monaco" charset="0"/>
                <a:ea typeface="Monaco" charset="0"/>
                <a:cs typeface="Monaco" charset="0"/>
              </a:rPr>
            </a:br>
            <a:r>
              <a:rPr lang="en-GB" dirty="0">
                <a:solidFill>
                  <a:schemeClr val="accent5"/>
                </a:solidFill>
                <a:latin typeface="Monaco" charset="0"/>
                <a:ea typeface="Monaco" charset="0"/>
                <a:cs typeface="Monaco" charset="0"/>
              </a:rPr>
              <a:t>)</a:t>
            </a:r>
          </a:p>
          <a:p>
            <a:pPr marL="0" indent="0">
              <a:buNone/>
            </a:pPr>
            <a:endParaRPr lang="en-GB" dirty="0">
              <a:solidFill>
                <a:schemeClr val="accent5"/>
              </a:solidFill>
              <a:latin typeface="Monaco" charset="0"/>
              <a:ea typeface="Monaco" charset="0"/>
              <a:cs typeface="Monaco" charset="0"/>
            </a:endParaRPr>
          </a:p>
          <a:p>
            <a:pPr marL="0" indent="0">
              <a:buNone/>
            </a:pPr>
            <a:endParaRPr lang="en-GB" dirty="0">
              <a:solidFill>
                <a:schemeClr val="accent5"/>
              </a:solidFill>
              <a:latin typeface="Monaco" charset="0"/>
              <a:ea typeface="Monaco" charset="0"/>
              <a:cs typeface="Monaco" charset="0"/>
            </a:endParaRPr>
          </a:p>
          <a:p>
            <a:pPr marL="0" indent="0">
              <a:buNone/>
            </a:pPr>
            <a:endParaRPr lang="en-GB" dirty="0">
              <a:solidFill>
                <a:schemeClr val="accent5"/>
              </a:solidFill>
              <a:latin typeface="Monaco" charset="0"/>
              <a:ea typeface="Monaco" charset="0"/>
              <a:cs typeface="Monaco" charset="0"/>
            </a:endParaRPr>
          </a:p>
          <a:p>
            <a:pPr marL="0" indent="0">
              <a:buNone/>
            </a:pPr>
            <a:endParaRPr lang="en-GB" dirty="0">
              <a:solidFill>
                <a:schemeClr val="accent5"/>
              </a:solidFill>
              <a:latin typeface="Monaco" charset="0"/>
              <a:ea typeface="Monaco" charset="0"/>
              <a:cs typeface="Monaco" charset="0"/>
            </a:endParaRPr>
          </a:p>
          <a:p>
            <a:pPr marL="0" indent="0">
              <a:buNone/>
            </a:pPr>
            <a:r>
              <a:rPr lang="en-GB" sz="1100" i="1" dirty="0"/>
              <a:t>Following tables taken from http://www.w3schools.com/</a:t>
            </a:r>
            <a:r>
              <a:rPr lang="en-GB" sz="1100" i="1" dirty="0" err="1"/>
              <a:t>sqL</a:t>
            </a:r>
            <a:r>
              <a:rPr lang="en-GB" sz="1100" i="1" dirty="0"/>
              <a:t>/</a:t>
            </a:r>
            <a:r>
              <a:rPr lang="en-GB" sz="1100" i="1" dirty="0" err="1"/>
              <a:t>sql_datatypes_general.asp</a:t>
            </a:r>
            <a:endParaRPr lang="en-GB" sz="1100" i="1" dirty="0"/>
          </a:p>
        </p:txBody>
      </p:sp>
    </p:spTree>
    <p:extLst>
      <p:ext uri="{BB962C8B-B14F-4D97-AF65-F5344CB8AC3E}">
        <p14:creationId xmlns:p14="http://schemas.microsoft.com/office/powerpoint/2010/main" val="97163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499016"/>
            <a:ext cx="8913813" cy="914400"/>
          </a:xfrm>
        </p:spPr>
        <p:txBody>
          <a:bodyPr>
            <a:normAutofit fontScale="90000"/>
          </a:bodyPr>
          <a:lstStyle/>
          <a:p>
            <a:r>
              <a:rPr lang="en-GB" dirty="0"/>
              <a:t>String, Boolean, and Date Data Types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15</a:t>
            </a:fld>
            <a:endParaRPr lang="en-GB">
              <a:solidFill>
                <a:prstClr val="black">
                  <a:lumMod val="65000"/>
                  <a:lumOff val="35000"/>
                </a:prstClr>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17059821"/>
              </p:ext>
            </p:extLst>
          </p:nvPr>
        </p:nvGraphicFramePr>
        <p:xfrm>
          <a:off x="1630680" y="1570725"/>
          <a:ext cx="8930640" cy="4845146"/>
        </p:xfrm>
        <a:graphic>
          <a:graphicData uri="http://schemas.openxmlformats.org/drawingml/2006/table">
            <a:tbl>
              <a:tblPr firstRow="1" bandRow="1">
                <a:tableStyleId>{9D7B26C5-4107-4FEC-AEDC-1716B250A1EF}</a:tableStyleId>
              </a:tblPr>
              <a:tblGrid>
                <a:gridCol w="2229694">
                  <a:extLst>
                    <a:ext uri="{9D8B030D-6E8A-4147-A177-3AD203B41FA5}">
                      <a16:colId xmlns:a16="http://schemas.microsoft.com/office/drawing/2014/main" val="20000"/>
                    </a:ext>
                  </a:extLst>
                </a:gridCol>
                <a:gridCol w="6700946">
                  <a:extLst>
                    <a:ext uri="{9D8B030D-6E8A-4147-A177-3AD203B41FA5}">
                      <a16:colId xmlns:a16="http://schemas.microsoft.com/office/drawing/2014/main" val="20001"/>
                    </a:ext>
                  </a:extLst>
                </a:gridCol>
              </a:tblGrid>
              <a:tr h="482592">
                <a:tc>
                  <a:txBody>
                    <a:bodyPr/>
                    <a:lstStyle/>
                    <a:p>
                      <a:pPr algn="l" fontAlgn="t"/>
                      <a:r>
                        <a:rPr lang="en-US" sz="1600" dirty="0">
                          <a:effectLst/>
                        </a:rPr>
                        <a:t>Data type</a:t>
                      </a:r>
                      <a:endParaRPr lang="en-US" sz="1600" b="1" dirty="0">
                        <a:effectLst/>
                      </a:endParaRPr>
                    </a:p>
                  </a:txBody>
                  <a:tcPr marL="177429"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Description</a:t>
                      </a:r>
                      <a:endParaRPr lang="en-US" sz="1600" b="1" dirty="0">
                        <a:effectLst/>
                      </a:endParaRPr>
                    </a:p>
                  </a:txBody>
                  <a:tcPr marL="88714"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2592">
                <a:tc>
                  <a:txBody>
                    <a:bodyPr/>
                    <a:lstStyle/>
                    <a:p>
                      <a:pPr algn="l" fontAlgn="t"/>
                      <a:r>
                        <a:rPr lang="en-US" sz="1600">
                          <a:effectLst/>
                        </a:rPr>
                        <a:t>CHARACTER(n)</a:t>
                      </a:r>
                    </a:p>
                  </a:txBody>
                  <a:tcPr marL="177429"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Character string. Fixed-length n</a:t>
                      </a:r>
                    </a:p>
                  </a:txBody>
                  <a:tcPr marL="88714"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5562">
                <a:tc>
                  <a:txBody>
                    <a:bodyPr/>
                    <a:lstStyle/>
                    <a:p>
                      <a:pPr algn="l" fontAlgn="t"/>
                      <a:r>
                        <a:rPr lang="en-US" sz="1600" dirty="0">
                          <a:effectLst/>
                        </a:rPr>
                        <a:t>VARCHAR(n)</a:t>
                      </a:r>
                    </a:p>
                  </a:txBody>
                  <a:tcPr marL="177429"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Character string. Variable length. Maximum length n</a:t>
                      </a:r>
                    </a:p>
                  </a:txBody>
                  <a:tcPr marL="88714"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82592">
                <a:tc>
                  <a:txBody>
                    <a:bodyPr/>
                    <a:lstStyle/>
                    <a:p>
                      <a:pPr algn="l" fontAlgn="t"/>
                      <a:r>
                        <a:rPr lang="en-US" sz="1600">
                          <a:effectLst/>
                        </a:rPr>
                        <a:t>BINARY(n)</a:t>
                      </a:r>
                    </a:p>
                  </a:txBody>
                  <a:tcPr marL="177429"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Binary string. Fixed-length n</a:t>
                      </a:r>
                    </a:p>
                  </a:txBody>
                  <a:tcPr marL="88714"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2592">
                <a:tc>
                  <a:txBody>
                    <a:bodyPr/>
                    <a:lstStyle/>
                    <a:p>
                      <a:pPr algn="l" fontAlgn="t"/>
                      <a:r>
                        <a:rPr lang="en-US" sz="1600" dirty="0">
                          <a:effectLst/>
                        </a:rPr>
                        <a:t>BOOLEAN</a:t>
                      </a:r>
                    </a:p>
                  </a:txBody>
                  <a:tcPr marL="177429"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Stores TRUE or FALSE values</a:t>
                      </a:r>
                    </a:p>
                  </a:txBody>
                  <a:tcPr marL="88714"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36896">
                <a:tc>
                  <a:txBody>
                    <a:bodyPr/>
                    <a:lstStyle/>
                    <a:p>
                      <a:pPr algn="l" fontAlgn="t"/>
                      <a:r>
                        <a:rPr lang="en-US" sz="1600" dirty="0">
                          <a:effectLst/>
                        </a:rPr>
                        <a:t>VARBINARY(n)</a:t>
                      </a:r>
                    </a:p>
                  </a:txBody>
                  <a:tcPr marL="177429"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Binary string. Variable length. Maximum length n</a:t>
                      </a:r>
                    </a:p>
                  </a:txBody>
                  <a:tcPr marL="88714" marR="88714" marT="88714" marB="88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6720">
                <a:tc>
                  <a:txBody>
                    <a:bodyPr/>
                    <a:lstStyle/>
                    <a:p>
                      <a:pPr algn="l" fontAlgn="t"/>
                      <a:r>
                        <a:rPr lang="en-US" sz="1600" dirty="0">
                          <a:effectLst/>
                        </a:rPr>
                        <a:t>DATE</a:t>
                      </a:r>
                    </a:p>
                  </a:txBody>
                  <a:tcPr marL="2032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Stores year, month, and day values</a:t>
                      </a:r>
                    </a:p>
                  </a:txBody>
                  <a:tcPr marL="1016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7360">
                <a:tc>
                  <a:txBody>
                    <a:bodyPr/>
                    <a:lstStyle/>
                    <a:p>
                      <a:pPr algn="l" fontAlgn="t"/>
                      <a:r>
                        <a:rPr lang="en-US" sz="1600" dirty="0">
                          <a:effectLst/>
                        </a:rPr>
                        <a:t>TIME</a:t>
                      </a:r>
                    </a:p>
                  </a:txBody>
                  <a:tcPr marL="2032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a:effectLst/>
                        </a:rPr>
                        <a:t>Stores hour, minute, and second values</a:t>
                      </a:r>
                    </a:p>
                  </a:txBody>
                  <a:tcPr marL="1016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1960">
                <a:tc>
                  <a:txBody>
                    <a:bodyPr/>
                    <a:lstStyle/>
                    <a:p>
                      <a:pPr algn="l" fontAlgn="t"/>
                      <a:r>
                        <a:rPr lang="en-US" sz="1600" dirty="0">
                          <a:effectLst/>
                        </a:rPr>
                        <a:t>TIMESTAMP</a:t>
                      </a:r>
                    </a:p>
                  </a:txBody>
                  <a:tcPr marL="2032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Stores year, month, day, hour, minute, and second values</a:t>
                      </a:r>
                    </a:p>
                  </a:txBody>
                  <a:tcPr marL="1016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680720">
                <a:tc>
                  <a:txBody>
                    <a:bodyPr/>
                    <a:lstStyle/>
                    <a:p>
                      <a:pPr algn="l" fontAlgn="t"/>
                      <a:r>
                        <a:rPr lang="en-US" sz="1600">
                          <a:effectLst/>
                        </a:rPr>
                        <a:t>INTERVAL</a:t>
                      </a:r>
                    </a:p>
                  </a:txBody>
                  <a:tcPr marL="2032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Composed of a number of integer fields, representing a period of time, depending on the type of interval</a:t>
                      </a:r>
                    </a:p>
                  </a:txBody>
                  <a:tcPr marL="101600" marR="101600" marT="101600" marB="1016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5132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499016"/>
            <a:ext cx="8913813" cy="914400"/>
          </a:xfrm>
        </p:spPr>
        <p:txBody>
          <a:bodyPr/>
          <a:lstStyle/>
          <a:p>
            <a:r>
              <a:rPr lang="en-GB"/>
              <a:t>Numeric Data Types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014801850"/>
              </p:ext>
            </p:extLst>
          </p:nvPr>
        </p:nvGraphicFramePr>
        <p:xfrm>
          <a:off x="1524000" y="1413414"/>
          <a:ext cx="9144000" cy="5404244"/>
        </p:xfrm>
        <a:graphic>
          <a:graphicData uri="http://schemas.openxmlformats.org/drawingml/2006/table">
            <a:tbl>
              <a:tblPr bandRow="1">
                <a:tableStyleId>{9D7B26C5-4107-4FEC-AEDC-1716B250A1EF}</a:tableStyleId>
              </a:tblPr>
              <a:tblGrid>
                <a:gridCol w="1949593">
                  <a:extLst>
                    <a:ext uri="{9D8B030D-6E8A-4147-A177-3AD203B41FA5}">
                      <a16:colId xmlns:a16="http://schemas.microsoft.com/office/drawing/2014/main" val="20000"/>
                    </a:ext>
                  </a:extLst>
                </a:gridCol>
                <a:gridCol w="7194407">
                  <a:extLst>
                    <a:ext uri="{9D8B030D-6E8A-4147-A177-3AD203B41FA5}">
                      <a16:colId xmlns:a16="http://schemas.microsoft.com/office/drawing/2014/main" val="20001"/>
                    </a:ext>
                  </a:extLst>
                </a:gridCol>
              </a:tblGrid>
              <a:tr h="407885">
                <a:tc>
                  <a:txBody>
                    <a:bodyPr/>
                    <a:lstStyle/>
                    <a:p>
                      <a:pPr algn="l" fontAlgn="t"/>
                      <a:r>
                        <a:rPr lang="en-US" sz="1800">
                          <a:effectLst/>
                        </a:rPr>
                        <a:t>INTEGER(p)</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Integer numerical (no decimal). Precision p</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7885">
                <a:tc>
                  <a:txBody>
                    <a:bodyPr/>
                    <a:lstStyle/>
                    <a:p>
                      <a:pPr algn="l" fontAlgn="t"/>
                      <a:r>
                        <a:rPr lang="en-US" sz="1800">
                          <a:effectLst/>
                        </a:rPr>
                        <a:t>SMALLINT</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Integer numerical (no decimal). Precision 5</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7885">
                <a:tc>
                  <a:txBody>
                    <a:bodyPr/>
                    <a:lstStyle/>
                    <a:p>
                      <a:pPr algn="l" fontAlgn="t"/>
                      <a:r>
                        <a:rPr lang="en-US" sz="1800" dirty="0">
                          <a:effectLst/>
                        </a:rPr>
                        <a:t>INTEGER</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Integer numerical (no decimal). Precision 10</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7885">
                <a:tc>
                  <a:txBody>
                    <a:bodyPr/>
                    <a:lstStyle/>
                    <a:p>
                      <a:pPr algn="l" fontAlgn="t"/>
                      <a:r>
                        <a:rPr lang="en-US" sz="1800" dirty="0">
                          <a:effectLst/>
                        </a:rPr>
                        <a:t>BIGINT</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Integer numerical (no decimal). Precision 19</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46713">
                <a:tc>
                  <a:txBody>
                    <a:bodyPr/>
                    <a:lstStyle/>
                    <a:p>
                      <a:pPr algn="l" fontAlgn="t"/>
                      <a:r>
                        <a:rPr lang="en-US" sz="1800" dirty="0">
                          <a:effectLst/>
                        </a:rPr>
                        <a:t>DECIMAL(</a:t>
                      </a:r>
                      <a:r>
                        <a:rPr lang="en-US" sz="1800" dirty="0" err="1">
                          <a:effectLst/>
                        </a:rPr>
                        <a:t>p,s</a:t>
                      </a:r>
                      <a:r>
                        <a:rPr lang="en-US" sz="1800" dirty="0">
                          <a:effectLst/>
                        </a:rPr>
                        <a:t>)</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Exact numerical, precision p, scale s. Example: decimal(5,2) is a number that has 3 digits before the decimal and 2 digits after the decimal</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07885">
                <a:tc>
                  <a:txBody>
                    <a:bodyPr/>
                    <a:lstStyle/>
                    <a:p>
                      <a:pPr algn="l" fontAlgn="t"/>
                      <a:r>
                        <a:rPr lang="en-US" sz="1800">
                          <a:effectLst/>
                        </a:rPr>
                        <a:t>NUMERIC(p,s)</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Exact numerical, precision p, scale s. (Same as DECIMAL)</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34448">
                <a:tc>
                  <a:txBody>
                    <a:bodyPr/>
                    <a:lstStyle/>
                    <a:p>
                      <a:pPr algn="l" fontAlgn="t"/>
                      <a:r>
                        <a:rPr lang="en-US" sz="1800">
                          <a:effectLst/>
                        </a:rPr>
                        <a:t>FLOAT(p)</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Approximate numerical, mantissa precision p. A floating number in base 10 exponential notation. Argument specifies the minimum precision</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07885">
                <a:tc>
                  <a:txBody>
                    <a:bodyPr/>
                    <a:lstStyle/>
                    <a:p>
                      <a:pPr algn="l" fontAlgn="t"/>
                      <a:r>
                        <a:rPr lang="en-US" sz="1800">
                          <a:effectLst/>
                        </a:rPr>
                        <a:t>REAL</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Approximate numerical, mantissa precision 7</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07885">
                <a:tc>
                  <a:txBody>
                    <a:bodyPr/>
                    <a:lstStyle/>
                    <a:p>
                      <a:pPr algn="l" fontAlgn="t"/>
                      <a:r>
                        <a:rPr lang="en-US" sz="1800">
                          <a:effectLst/>
                        </a:rPr>
                        <a:t>FLOAT</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Approximate numerical, mantissa precision 16</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667888">
                <a:tc>
                  <a:txBody>
                    <a:bodyPr/>
                    <a:lstStyle/>
                    <a:p>
                      <a:pPr algn="l" fontAlgn="t"/>
                      <a:r>
                        <a:rPr lang="en-US" sz="1800">
                          <a:effectLst/>
                        </a:rPr>
                        <a:t>DOUBLE PRECISION</a:t>
                      </a:r>
                    </a:p>
                  </a:txBody>
                  <a:tcPr marL="108458"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Approximate numerical, mantissa precision 16</a:t>
                      </a:r>
                    </a:p>
                  </a:txBody>
                  <a:tcPr marL="54229" marR="54229" marT="54229" marB="542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16</a:t>
            </a:fld>
            <a:endParaRPr lang="en-GB">
              <a:solidFill>
                <a:prstClr val="black">
                  <a:lumMod val="65000"/>
                  <a:lumOff val="35000"/>
                </a:prstClr>
              </a:solidFill>
            </a:endParaRPr>
          </a:p>
        </p:txBody>
      </p:sp>
    </p:spTree>
    <p:extLst>
      <p:ext uri="{BB962C8B-B14F-4D97-AF65-F5344CB8AC3E}">
        <p14:creationId xmlns:p14="http://schemas.microsoft.com/office/powerpoint/2010/main" val="70714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DBMS Data Type Support – different systems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7969741"/>
              </p:ext>
            </p:extLst>
          </p:nvPr>
        </p:nvGraphicFramePr>
        <p:xfrm>
          <a:off x="725214" y="1616782"/>
          <a:ext cx="10678509" cy="4952293"/>
        </p:xfrm>
        <a:graphic>
          <a:graphicData uri="http://schemas.openxmlformats.org/drawingml/2006/table">
            <a:tbl>
              <a:tblPr/>
              <a:tblGrid>
                <a:gridCol w="1817620">
                  <a:extLst>
                    <a:ext uri="{9D8B030D-6E8A-4147-A177-3AD203B41FA5}">
                      <a16:colId xmlns:a16="http://schemas.microsoft.com/office/drawing/2014/main" val="20000"/>
                    </a:ext>
                  </a:extLst>
                </a:gridCol>
                <a:gridCol w="1817620">
                  <a:extLst>
                    <a:ext uri="{9D8B030D-6E8A-4147-A177-3AD203B41FA5}">
                      <a16:colId xmlns:a16="http://schemas.microsoft.com/office/drawing/2014/main" val="20001"/>
                    </a:ext>
                  </a:extLst>
                </a:gridCol>
                <a:gridCol w="2243622">
                  <a:extLst>
                    <a:ext uri="{9D8B030D-6E8A-4147-A177-3AD203B41FA5}">
                      <a16:colId xmlns:a16="http://schemas.microsoft.com/office/drawing/2014/main" val="20002"/>
                    </a:ext>
                  </a:extLst>
                </a:gridCol>
                <a:gridCol w="1590415">
                  <a:extLst>
                    <a:ext uri="{9D8B030D-6E8A-4147-A177-3AD203B41FA5}">
                      <a16:colId xmlns:a16="http://schemas.microsoft.com/office/drawing/2014/main" val="20003"/>
                    </a:ext>
                  </a:extLst>
                </a:gridCol>
                <a:gridCol w="1313211">
                  <a:extLst>
                    <a:ext uri="{9D8B030D-6E8A-4147-A177-3AD203B41FA5}">
                      <a16:colId xmlns:a16="http://schemas.microsoft.com/office/drawing/2014/main" val="20004"/>
                    </a:ext>
                  </a:extLst>
                </a:gridCol>
                <a:gridCol w="1896021">
                  <a:extLst>
                    <a:ext uri="{9D8B030D-6E8A-4147-A177-3AD203B41FA5}">
                      <a16:colId xmlns:a16="http://schemas.microsoft.com/office/drawing/2014/main" val="20005"/>
                    </a:ext>
                  </a:extLst>
                </a:gridCol>
              </a:tblGrid>
              <a:tr h="376717">
                <a:tc>
                  <a:txBody>
                    <a:bodyPr/>
                    <a:lstStyle/>
                    <a:p>
                      <a:pPr algn="l" fontAlgn="t"/>
                      <a:r>
                        <a:rPr lang="en-US" sz="1400" b="1" dirty="0">
                          <a:effectLst/>
                        </a:rPr>
                        <a:t>Data type</a:t>
                      </a: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Access</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err="1">
                          <a:effectLst/>
                        </a:rPr>
                        <a:t>SQLServer</a:t>
                      </a:r>
                      <a:endParaRPr lang="en-US" sz="1400" b="1" dirty="0">
                        <a:effectLst/>
                      </a:endParaRP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Oracle</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MySQL</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PostgreSQL</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6717">
                <a:tc>
                  <a:txBody>
                    <a:bodyPr/>
                    <a:lstStyle/>
                    <a:p>
                      <a:pPr algn="l" fontAlgn="t"/>
                      <a:r>
                        <a:rPr lang="en-US" sz="1400" i="1">
                          <a:effectLst/>
                        </a:rPr>
                        <a:t>boolean</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Yes/No</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Bit</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Byte</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400">
                          <a:effectLst/>
                        </a:rPr>
                        <a:t>N/A</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Boolean</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93130">
                <a:tc>
                  <a:txBody>
                    <a:bodyPr/>
                    <a:lstStyle/>
                    <a:p>
                      <a:pPr algn="l" fontAlgn="t"/>
                      <a:r>
                        <a:rPr lang="en-US" sz="1400" i="1">
                          <a:effectLst/>
                        </a:rPr>
                        <a:t>integer</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Number (integer)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Int</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Number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Int</a:t>
                      </a:r>
                      <a:br>
                        <a:rPr lang="en-US" sz="1400">
                          <a:effectLst/>
                        </a:rPr>
                      </a:br>
                      <a:r>
                        <a:rPr lang="en-US" sz="1400">
                          <a:effectLst/>
                        </a:rPr>
                        <a:t>Integer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err="1">
                          <a:effectLst/>
                        </a:rPr>
                        <a:t>Int</a:t>
                      </a:r>
                      <a:br>
                        <a:rPr lang="en-US" sz="1400" dirty="0">
                          <a:effectLst/>
                        </a:rPr>
                      </a:br>
                      <a:r>
                        <a:rPr lang="en-US" sz="1400" dirty="0">
                          <a:effectLst/>
                        </a:rPr>
                        <a:t>Integer</a:t>
                      </a:r>
                    </a:p>
                    <a:p>
                      <a:pPr algn="l" fontAlgn="t"/>
                      <a:r>
                        <a:rPr lang="en-US" sz="1400" dirty="0" err="1">
                          <a:effectLst/>
                        </a:rPr>
                        <a:t>BigInt</a:t>
                      </a:r>
                      <a:endParaRPr lang="en-US" sz="1400" dirty="0">
                        <a:effectLst/>
                      </a:endParaRP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93130">
                <a:tc>
                  <a:txBody>
                    <a:bodyPr/>
                    <a:lstStyle/>
                    <a:p>
                      <a:pPr algn="l" fontAlgn="t"/>
                      <a:r>
                        <a:rPr lang="en-US" sz="1400" i="1">
                          <a:effectLst/>
                        </a:rPr>
                        <a:t>float</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Number (single)</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Float</a:t>
                      </a:r>
                      <a:br>
                        <a:rPr lang="en-US" sz="1400">
                          <a:effectLst/>
                        </a:rPr>
                      </a:br>
                      <a:r>
                        <a:rPr lang="en-US" sz="1400">
                          <a:effectLst/>
                        </a:rPr>
                        <a:t>Real</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Number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Float</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dirty="0">
                          <a:effectLst/>
                        </a:rPr>
                        <a:t>Numeric</a:t>
                      </a:r>
                    </a:p>
                    <a:p>
                      <a:pPr algn="l" fontAlgn="t"/>
                      <a:r>
                        <a:rPr lang="en-US" sz="1400" dirty="0">
                          <a:effectLst/>
                        </a:rPr>
                        <a:t>Double Precision</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6717">
                <a:tc>
                  <a:txBody>
                    <a:bodyPr/>
                    <a:lstStyle/>
                    <a:p>
                      <a:pPr algn="l" fontAlgn="t"/>
                      <a:r>
                        <a:rPr lang="en-US" sz="1400" i="1">
                          <a:effectLst/>
                        </a:rPr>
                        <a:t>currency</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Currency</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Money</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1400">
                          <a:effectLst/>
                        </a:rPr>
                        <a:t>N/A</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bg-BG" sz="1400">
                          <a:effectLst/>
                        </a:rPr>
                        <a:t>N/A</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Money</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93130">
                <a:tc>
                  <a:txBody>
                    <a:bodyPr/>
                    <a:lstStyle/>
                    <a:p>
                      <a:pPr algn="l" fontAlgn="t"/>
                      <a:r>
                        <a:rPr lang="en-US" sz="1400" i="1">
                          <a:effectLst/>
                        </a:rPr>
                        <a:t>string (fixed)</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bg-BG" sz="1400">
                          <a:effectLst/>
                        </a:rPr>
                        <a:t>N/A</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Char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Char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a:effectLst/>
                        </a:rPr>
                        <a:t>Char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400" dirty="0">
                          <a:effectLst/>
                        </a:rPr>
                        <a:t>Char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809542">
                <a:tc>
                  <a:txBody>
                    <a:bodyPr/>
                    <a:lstStyle/>
                    <a:p>
                      <a:pPr algn="l" fontAlgn="t"/>
                      <a:r>
                        <a:rPr lang="en-US" sz="1400" i="1">
                          <a:effectLst/>
                        </a:rPr>
                        <a:t>string (variable)</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is-IS" sz="1400">
                          <a:effectLst/>
                        </a:rPr>
                        <a:t>Text (&lt;256)</a:t>
                      </a:r>
                      <a:br>
                        <a:rPr lang="is-IS" sz="1400">
                          <a:effectLst/>
                        </a:rPr>
                      </a:br>
                      <a:r>
                        <a:rPr lang="is-IS" sz="1400">
                          <a:effectLst/>
                        </a:rPr>
                        <a:t>Memo (65k+)</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Varchar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Varchar</a:t>
                      </a:r>
                      <a:br>
                        <a:rPr lang="en-US" sz="1400">
                          <a:effectLst/>
                        </a:rPr>
                      </a:br>
                      <a:r>
                        <a:rPr lang="en-US" sz="1400">
                          <a:effectLst/>
                        </a:rPr>
                        <a:t>Varchar2</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Varchar</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Varchar</a:t>
                      </a:r>
                    </a:p>
                    <a:p>
                      <a:pPr algn="l" fontAlgn="t"/>
                      <a:r>
                        <a:rPr lang="en-US" sz="1400" dirty="0">
                          <a:effectLst/>
                        </a:rPr>
                        <a:t>Text</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025954">
                <a:tc>
                  <a:txBody>
                    <a:bodyPr/>
                    <a:lstStyle/>
                    <a:p>
                      <a:pPr algn="l" fontAlgn="t"/>
                      <a:r>
                        <a:rPr lang="en-US" sz="1400" i="1">
                          <a:effectLst/>
                        </a:rPr>
                        <a:t>binary object</a:t>
                      </a:r>
                      <a:endParaRPr lang="en-US" sz="1400">
                        <a:effectLst/>
                      </a:endParaRPr>
                    </a:p>
                  </a:txBody>
                  <a:tcPr marL="160305"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OLE Object Memo</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Binary (fixed up to 8K)</a:t>
                      </a:r>
                      <a:br>
                        <a:rPr lang="en-US" sz="1400">
                          <a:effectLst/>
                        </a:rPr>
                      </a:br>
                      <a:r>
                        <a:rPr lang="en-US" sz="1400">
                          <a:effectLst/>
                        </a:rPr>
                        <a:t>Varbinary (&lt;8K)</a:t>
                      </a:r>
                      <a:br>
                        <a:rPr lang="en-US" sz="1400">
                          <a:effectLst/>
                        </a:rPr>
                      </a:br>
                      <a:r>
                        <a:rPr lang="en-US" sz="1400">
                          <a:effectLst/>
                        </a:rPr>
                        <a:t>Image (&lt;2GB)</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Long</a:t>
                      </a:r>
                      <a:br>
                        <a:rPr lang="en-US" sz="1400">
                          <a:effectLst/>
                        </a:rPr>
                      </a:br>
                      <a:r>
                        <a:rPr lang="en-US" sz="1400">
                          <a:effectLst/>
                        </a:rPr>
                        <a:t>Raw</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a:effectLst/>
                        </a:rPr>
                        <a:t>Blob</a:t>
                      </a:r>
                      <a:br>
                        <a:rPr lang="en-US" sz="1400">
                          <a:effectLst/>
                        </a:rPr>
                      </a:br>
                      <a:r>
                        <a:rPr lang="en-US" sz="1400">
                          <a:effectLst/>
                        </a:rPr>
                        <a:t>Text</a:t>
                      </a: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400" dirty="0">
                          <a:effectLst/>
                        </a:rPr>
                        <a:t>Binary</a:t>
                      </a:r>
                      <a:br>
                        <a:rPr lang="en-US" sz="1400" dirty="0">
                          <a:effectLst/>
                        </a:rPr>
                      </a:br>
                      <a:r>
                        <a:rPr lang="en-US" sz="1400" dirty="0" err="1">
                          <a:effectLst/>
                        </a:rPr>
                        <a:t>Varbinary</a:t>
                      </a:r>
                      <a:endParaRPr lang="en-US" sz="1400" dirty="0">
                        <a:effectLst/>
                      </a:endParaRPr>
                    </a:p>
                  </a:txBody>
                  <a:tcPr marL="80153" marR="80153" marT="80153" marB="80153">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a:xfrm>
            <a:off x="1488142" y="188259"/>
            <a:ext cx="3860800" cy="365125"/>
          </a:xfrm>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17</a:t>
            </a:fld>
            <a:endParaRPr lang="en-GB">
              <a:solidFill>
                <a:prstClr val="black">
                  <a:lumMod val="65000"/>
                  <a:lumOff val="35000"/>
                </a:prstClr>
              </a:solidFill>
            </a:endParaRPr>
          </a:p>
        </p:txBody>
      </p:sp>
      <p:sp>
        <p:nvSpPr>
          <p:cNvPr id="8" name="TextBox 7"/>
          <p:cNvSpPr txBox="1"/>
          <p:nvPr/>
        </p:nvSpPr>
        <p:spPr>
          <a:xfrm>
            <a:off x="3147068" y="6581001"/>
            <a:ext cx="4618572" cy="276999"/>
          </a:xfrm>
          <a:prstGeom prst="rect">
            <a:avLst/>
          </a:prstGeom>
          <a:noFill/>
        </p:spPr>
        <p:txBody>
          <a:bodyPr wrap="none" rtlCol="0">
            <a:spAutoFit/>
          </a:bodyPr>
          <a:lstStyle/>
          <a:p>
            <a:r>
              <a:rPr lang="en-GB" sz="1200" dirty="0"/>
              <a:t>http://www.w3schools.com/</a:t>
            </a:r>
            <a:r>
              <a:rPr lang="en-GB" sz="1200" dirty="0" err="1"/>
              <a:t>sqL</a:t>
            </a:r>
            <a:r>
              <a:rPr lang="en-GB" sz="1200" dirty="0"/>
              <a:t>/</a:t>
            </a:r>
            <a:r>
              <a:rPr lang="en-GB" sz="1200" dirty="0" err="1"/>
              <a:t>sql_datatypes_general.asp</a:t>
            </a:r>
            <a:endParaRPr lang="en-GB" sz="1200" dirty="0"/>
          </a:p>
        </p:txBody>
      </p:sp>
    </p:spTree>
    <p:extLst>
      <p:ext uri="{BB962C8B-B14F-4D97-AF65-F5344CB8AC3E}">
        <p14:creationId xmlns:p14="http://schemas.microsoft.com/office/powerpoint/2010/main" val="137735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Keys</a:t>
            </a:r>
          </a:p>
        </p:txBody>
      </p:sp>
      <p:sp>
        <p:nvSpPr>
          <p:cNvPr id="3" name="Content Placeholder 2"/>
          <p:cNvSpPr>
            <a:spLocks noGrp="1"/>
          </p:cNvSpPr>
          <p:nvPr>
            <p:ph idx="1"/>
          </p:nvPr>
        </p:nvSpPr>
        <p:spPr/>
        <p:txBody>
          <a:bodyPr>
            <a:normAutofit/>
          </a:bodyPr>
          <a:lstStyle/>
          <a:p>
            <a:r>
              <a:rPr lang="en-GB" sz="2400" b="1" dirty="0"/>
              <a:t>Candidate Key:</a:t>
            </a:r>
            <a:r>
              <a:rPr lang="en-GB" sz="2400" dirty="0"/>
              <a:t> a minimal set of attributes which are unique for a tuple</a:t>
            </a:r>
          </a:p>
          <a:p>
            <a:pPr lvl="1"/>
            <a:r>
              <a:rPr lang="en-GB" sz="2000" dirty="0"/>
              <a:t>There can be multiple candidate keys for a relation, e.g. department name and department number for the Department relation</a:t>
            </a:r>
          </a:p>
          <a:p>
            <a:pPr lvl="1"/>
            <a:r>
              <a:rPr lang="en-GB" sz="2000" dirty="0"/>
              <a:t>Consist of one or more attributes</a:t>
            </a:r>
          </a:p>
          <a:p>
            <a:r>
              <a:rPr lang="en-GB" sz="2400" b="1" dirty="0"/>
              <a:t>Primary Key:</a:t>
            </a:r>
            <a:r>
              <a:rPr lang="en-GB" sz="2400" dirty="0"/>
              <a:t> a selected candidate key to identify tuples within the relation</a:t>
            </a:r>
          </a:p>
          <a:p>
            <a:pPr lvl="1"/>
            <a:r>
              <a:rPr lang="en-GB" sz="2000" dirty="0"/>
              <a:t>Used to uniquely identify a tuple</a:t>
            </a:r>
          </a:p>
          <a:p>
            <a:pPr lvl="2"/>
            <a:r>
              <a:rPr lang="en-GB" sz="2000" dirty="0"/>
              <a:t>Key constraint</a:t>
            </a:r>
          </a:p>
          <a:p>
            <a:pPr lvl="2"/>
            <a:r>
              <a:rPr lang="en-GB" sz="2000" dirty="0"/>
              <a:t>Joining relations</a:t>
            </a:r>
          </a:p>
          <a:p>
            <a:pPr lvl="1"/>
            <a:r>
              <a:rPr lang="en-GB" sz="2000" dirty="0"/>
              <a:t>Underlined when writing schemas e.g.</a:t>
            </a:r>
            <a:br>
              <a:rPr lang="en-GB" sz="2000" dirty="0"/>
            </a:br>
            <a:r>
              <a:rPr lang="en-GB" sz="2000" dirty="0">
                <a:latin typeface="Monaco" charset="0"/>
                <a:ea typeface="Monaco" charset="0"/>
                <a:cs typeface="Monaco" charset="0"/>
              </a:rPr>
              <a:t>Department (</a:t>
            </a:r>
            <a:r>
              <a:rPr lang="en-GB" sz="2000" u="sng" dirty="0" err="1">
                <a:latin typeface="Monaco" charset="0"/>
                <a:ea typeface="Monaco" charset="0"/>
                <a:cs typeface="Monaco" charset="0"/>
              </a:rPr>
              <a:t>deptNo</a:t>
            </a:r>
            <a:r>
              <a:rPr lang="en-GB" sz="2000" u="sng" dirty="0">
                <a:latin typeface="Monaco" charset="0"/>
                <a:ea typeface="Monaco" charset="0"/>
                <a:cs typeface="Monaco" charset="0"/>
              </a:rPr>
              <a:t>: integer</a:t>
            </a:r>
            <a:r>
              <a:rPr lang="en-GB" sz="2000" dirty="0">
                <a:latin typeface="Monaco" charset="0"/>
                <a:ea typeface="Monaco" charset="0"/>
                <a:cs typeface="Monaco" charset="0"/>
              </a:rPr>
              <a:t>; </a:t>
            </a:r>
            <a:r>
              <a:rPr lang="en-GB" sz="2000" dirty="0" err="1">
                <a:latin typeface="Monaco" charset="0"/>
                <a:ea typeface="Monaco" charset="0"/>
                <a:cs typeface="Monaco" charset="0"/>
              </a:rPr>
              <a:t>deptName</a:t>
            </a:r>
            <a:r>
              <a:rPr lang="en-GB" sz="2000" dirty="0">
                <a:latin typeface="Monaco" charset="0"/>
                <a:ea typeface="Monaco" charset="0"/>
                <a:cs typeface="Monaco" charset="0"/>
              </a:rPr>
              <a:t>: string (50))</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18</a:t>
            </a:fld>
            <a:endParaRPr lang="en-GB">
              <a:solidFill>
                <a:prstClr val="black">
                  <a:lumMod val="65000"/>
                  <a:lumOff val="35000"/>
                </a:prstClr>
              </a:solidFill>
            </a:endParaRPr>
          </a:p>
        </p:txBody>
      </p:sp>
    </p:spTree>
    <p:extLst>
      <p:ext uri="{BB962C8B-B14F-4D97-AF65-F5344CB8AC3E}">
        <p14:creationId xmlns:p14="http://schemas.microsoft.com/office/powerpoint/2010/main" val="103174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dissolve">
                                      <p:cBhvr>
                                        <p:cTn id="7" dur="500"/>
                                        <p:tgtEl>
                                          <p:spTgt spid="3">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dissolve">
                                      <p:cBhvr>
                                        <p:cTn id="10" dur="500"/>
                                        <p:tgtEl>
                                          <p:spTgt spid="3">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dissolve">
                                      <p:cBhvr>
                                        <p:cTn id="13" dur="500"/>
                                        <p:tgtEl>
                                          <p:spTgt spid="3">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dissolve">
                                      <p:cBhvr>
                                        <p:cTn id="16" dur="500"/>
                                        <p:tgtEl>
                                          <p:spTgt spid="3">
                                            <p:txEl>
                                              <p:pRg st="6" end="6"/>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dissolv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a Primary Key</a:t>
            </a:r>
          </a:p>
        </p:txBody>
      </p:sp>
      <p:sp>
        <p:nvSpPr>
          <p:cNvPr id="3" name="Content Placeholder 2"/>
          <p:cNvSpPr>
            <a:spLocks noGrp="1"/>
          </p:cNvSpPr>
          <p:nvPr>
            <p:ph idx="1"/>
          </p:nvPr>
        </p:nvSpPr>
        <p:spPr>
          <a:xfrm>
            <a:off x="499296" y="1823375"/>
            <a:ext cx="11133905" cy="4021372"/>
          </a:xfrm>
        </p:spPr>
        <p:txBody>
          <a:bodyPr/>
          <a:lstStyle/>
          <a:p>
            <a:r>
              <a:rPr lang="en-GB" b="1" dirty="0"/>
              <a:t>Natural key:</a:t>
            </a:r>
            <a:r>
              <a:rPr lang="en-GB" dirty="0"/>
              <a:t> one that exists beyond the database</a:t>
            </a:r>
          </a:p>
          <a:p>
            <a:pPr lvl="1"/>
            <a:r>
              <a:rPr lang="en-GB" dirty="0"/>
              <a:t>e.g. SSN numbers of employees (this is generated by someone else)</a:t>
            </a:r>
          </a:p>
          <a:p>
            <a:pPr lvl="1"/>
            <a:r>
              <a:rPr lang="en-GB" dirty="0"/>
              <a:t>Has meaning in the data</a:t>
            </a:r>
          </a:p>
          <a:p>
            <a:pPr lvl="1"/>
            <a:r>
              <a:rPr lang="en-GB" dirty="0"/>
              <a:t>Not always great though, e.g. addresses</a:t>
            </a:r>
          </a:p>
          <a:p>
            <a:pPr lvl="2"/>
            <a:r>
              <a:rPr lang="en-GB" dirty="0"/>
              <a:t>Long -&gt; prone to miss-entry</a:t>
            </a:r>
          </a:p>
          <a:p>
            <a:pPr lvl="2"/>
            <a:r>
              <a:rPr lang="en-GB" dirty="0"/>
              <a:t>Not consistent in format</a:t>
            </a:r>
          </a:p>
          <a:p>
            <a:r>
              <a:rPr lang="en-GB" b="1" dirty="0"/>
              <a:t>Automatically generated keys</a:t>
            </a:r>
          </a:p>
          <a:p>
            <a:pPr lvl="1"/>
            <a:r>
              <a:rPr lang="en-GB" dirty="0"/>
              <a:t>Great if your concepts are in flux, e.g. scientific knowledge</a:t>
            </a:r>
          </a:p>
          <a:p>
            <a:pPr lvl="1"/>
            <a:r>
              <a:rPr lang="en-GB" dirty="0"/>
              <a:t>Overcomes address problem</a:t>
            </a:r>
          </a:p>
          <a:p>
            <a:pPr marL="349250" lvl="1" indent="0">
              <a:buNone/>
            </a:pPr>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19</a:t>
            </a:fld>
            <a:endParaRPr lang="en-GB">
              <a:solidFill>
                <a:prstClr val="black">
                  <a:lumMod val="65000"/>
                  <a:lumOff val="35000"/>
                </a:prstClr>
              </a:solidFill>
            </a:endParaRPr>
          </a:p>
        </p:txBody>
      </p:sp>
      <p:sp>
        <p:nvSpPr>
          <p:cNvPr id="7" name="Rectangle 6">
            <a:extLst>
              <a:ext uri="{FF2B5EF4-FFF2-40B4-BE49-F238E27FC236}">
                <a16:creationId xmlns:a16="http://schemas.microsoft.com/office/drawing/2014/main" id="{8951E6A4-0BEB-F34E-8BB3-5E3AD482E20F}"/>
              </a:ext>
            </a:extLst>
          </p:cNvPr>
          <p:cNvSpPr/>
          <p:nvPr/>
        </p:nvSpPr>
        <p:spPr>
          <a:xfrm>
            <a:off x="1262917" y="5163586"/>
            <a:ext cx="6471643" cy="523220"/>
          </a:xfrm>
          <a:prstGeom prst="rect">
            <a:avLst/>
          </a:prstGeom>
        </p:spPr>
        <p:txBody>
          <a:bodyPr wrap="none">
            <a:spAutoFit/>
          </a:bodyPr>
          <a:lstStyle/>
          <a:p>
            <a:r>
              <a:rPr lang="en-US" b="1" dirty="0"/>
              <a:t>Example GUID:  </a:t>
            </a:r>
            <a:r>
              <a:rPr lang="en-US" dirty="0"/>
              <a:t>6e8f1a25-d873-4041-b24c-b3f8f6e4cc2c</a:t>
            </a:r>
          </a:p>
          <a:p>
            <a:r>
              <a:rPr lang="en-US" sz="1000" dirty="0"/>
              <a:t>https://</a:t>
            </a:r>
            <a:r>
              <a:rPr lang="en-US" sz="1000" dirty="0" err="1"/>
              <a:t>www.guidgenerator.com</a:t>
            </a:r>
            <a:r>
              <a:rPr lang="en-US" sz="1000" dirty="0"/>
              <a:t>/online-</a:t>
            </a:r>
            <a:r>
              <a:rPr lang="en-US" sz="1000" dirty="0" err="1"/>
              <a:t>guid</a:t>
            </a:r>
            <a:r>
              <a:rPr lang="en-US" sz="1000" dirty="0"/>
              <a:t>-</a:t>
            </a:r>
            <a:r>
              <a:rPr lang="en-US" sz="1000" dirty="0" err="1"/>
              <a:t>generator.aspx</a:t>
            </a:r>
            <a:endParaRPr lang="en-US" sz="1000" dirty="0"/>
          </a:p>
        </p:txBody>
      </p:sp>
      <p:sp>
        <p:nvSpPr>
          <p:cNvPr id="8" name="Rectangle 7">
            <a:extLst>
              <a:ext uri="{FF2B5EF4-FFF2-40B4-BE49-F238E27FC236}">
                <a16:creationId xmlns:a16="http://schemas.microsoft.com/office/drawing/2014/main" id="{0BFBC685-3C7C-234B-9FDD-6FBEC4123CD3}"/>
              </a:ext>
            </a:extLst>
          </p:cNvPr>
          <p:cNvSpPr/>
          <p:nvPr/>
        </p:nvSpPr>
        <p:spPr>
          <a:xfrm>
            <a:off x="78259" y="6236022"/>
            <a:ext cx="12035481" cy="338554"/>
          </a:xfrm>
          <a:prstGeom prst="rect">
            <a:avLst/>
          </a:prstGeom>
        </p:spPr>
        <p:txBody>
          <a:bodyPr wrap="square">
            <a:spAutoFit/>
          </a:bodyPr>
          <a:lstStyle/>
          <a:p>
            <a:r>
              <a:rPr lang="en-US" sz="1600" dirty="0">
                <a:hlinkClick r:id="rId3"/>
              </a:rPr>
              <a:t>https://docs.google.com/presentation/d/1vm-jtooykRSRupy5VPzEgwBLGlLOFxFkm3Woeyz0s9o/edit?usp=sharing</a:t>
            </a:r>
            <a:r>
              <a:rPr lang="en-US" sz="1600" dirty="0"/>
              <a:t> </a:t>
            </a:r>
          </a:p>
        </p:txBody>
      </p:sp>
      <p:sp>
        <p:nvSpPr>
          <p:cNvPr id="9" name="TextBox 8">
            <a:extLst>
              <a:ext uri="{FF2B5EF4-FFF2-40B4-BE49-F238E27FC236}">
                <a16:creationId xmlns:a16="http://schemas.microsoft.com/office/drawing/2014/main" id="{AA7CA330-5CB2-6C4F-847F-7CE0E3A46FAF}"/>
              </a:ext>
            </a:extLst>
          </p:cNvPr>
          <p:cNvSpPr txBox="1"/>
          <p:nvPr/>
        </p:nvSpPr>
        <p:spPr>
          <a:xfrm>
            <a:off x="78259" y="5902400"/>
            <a:ext cx="9124614" cy="369332"/>
          </a:xfrm>
          <a:prstGeom prst="rect">
            <a:avLst/>
          </a:prstGeom>
          <a:noFill/>
        </p:spPr>
        <p:txBody>
          <a:bodyPr wrap="none" rtlCol="0">
            <a:spAutoFit/>
          </a:bodyPr>
          <a:lstStyle/>
          <a:p>
            <a:r>
              <a:rPr lang="en-US" dirty="0"/>
              <a:t>Example of a shared Google doc link – not easy to guess the URL document id</a:t>
            </a:r>
          </a:p>
        </p:txBody>
      </p:sp>
    </p:spTree>
    <p:extLst>
      <p:ext uri="{BB962C8B-B14F-4D97-AF65-F5344CB8AC3E}">
        <p14:creationId xmlns:p14="http://schemas.microsoft.com/office/powerpoint/2010/main" val="168196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ssolve">
                                      <p:cBhvr>
                                        <p:cTn id="27" dur="500"/>
                                        <p:tgtEl>
                                          <p:spTgt spid="3">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dissolve">
                                      <p:cBhvr>
                                        <p:cTn id="30" dur="500"/>
                                        <p:tgtEl>
                                          <p:spTgt spid="3">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dissolv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dissolve">
                                      <p:cBhvr>
                                        <p:cTn id="43" dur="500"/>
                                        <p:tgtEl>
                                          <p:spTgt spid="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1B95A-2CAD-4E48-9F4E-641DCF465EFF}"/>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E94AEFE1-5B6D-AD4C-B94B-DC3CB8C43023}"/>
              </a:ext>
            </a:extLst>
          </p:cNvPr>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a:extLst>
              <a:ext uri="{FF2B5EF4-FFF2-40B4-BE49-F238E27FC236}">
                <a16:creationId xmlns:a16="http://schemas.microsoft.com/office/drawing/2014/main" id="{672FC13D-DDF8-7848-B598-26D6851361B7}"/>
              </a:ext>
            </a:extLst>
          </p:cNvPr>
          <p:cNvSpPr>
            <a:spLocks noGrp="1"/>
          </p:cNvSpPr>
          <p:nvPr>
            <p:ph type="ftr" sz="quarter" idx="11"/>
          </p:nvPr>
        </p:nvSpPr>
        <p:spPr/>
        <p:txBody>
          <a:bodyPr/>
          <a:lstStyle/>
          <a:p>
            <a:r>
              <a:rPr lang="en-GB">
                <a:solidFill>
                  <a:prstClr val="black">
                    <a:lumMod val="65000"/>
                    <a:lumOff val="35000"/>
                  </a:prstClr>
                </a:solidFill>
              </a:rPr>
              <a:t>F28DM Relational Model</a:t>
            </a:r>
            <a:endParaRPr lang="en-GB" dirty="0">
              <a:solidFill>
                <a:prstClr val="black">
                  <a:lumMod val="65000"/>
                  <a:lumOff val="35000"/>
                </a:prstClr>
              </a:solidFill>
            </a:endParaRPr>
          </a:p>
        </p:txBody>
      </p:sp>
      <p:sp>
        <p:nvSpPr>
          <p:cNvPr id="6" name="Slide Number Placeholder 5">
            <a:extLst>
              <a:ext uri="{FF2B5EF4-FFF2-40B4-BE49-F238E27FC236}">
                <a16:creationId xmlns:a16="http://schemas.microsoft.com/office/drawing/2014/main" id="{E24F9B59-64A6-6D49-BED8-CBCCF8982C5D}"/>
              </a:ext>
            </a:extLst>
          </p:cNvPr>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a:t>
            </a:fld>
            <a:endParaRPr lang="en-GB">
              <a:solidFill>
                <a:prstClr val="black">
                  <a:lumMod val="65000"/>
                  <a:lumOff val="35000"/>
                </a:prstClr>
              </a:solidFill>
            </a:endParaRPr>
          </a:p>
        </p:txBody>
      </p:sp>
    </p:spTree>
    <p:extLst>
      <p:ext uri="{BB962C8B-B14F-4D97-AF65-F5344CB8AC3E}">
        <p14:creationId xmlns:p14="http://schemas.microsoft.com/office/powerpoint/2010/main" val="283249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Foreign Keys</a:t>
            </a:r>
          </a:p>
        </p:txBody>
      </p:sp>
      <p:sp>
        <p:nvSpPr>
          <p:cNvPr id="3" name="Content Placeholder 2"/>
          <p:cNvSpPr>
            <a:spLocks noGrp="1"/>
          </p:cNvSpPr>
          <p:nvPr>
            <p:ph idx="1"/>
          </p:nvPr>
        </p:nvSpPr>
        <p:spPr>
          <a:xfrm>
            <a:off x="235167" y="1702215"/>
            <a:ext cx="8821487" cy="4745701"/>
          </a:xfrm>
        </p:spPr>
        <p:txBody>
          <a:bodyPr/>
          <a:lstStyle/>
          <a:p>
            <a:pPr marL="0" indent="0">
              <a:buNone/>
            </a:pPr>
            <a:r>
              <a:rPr lang="en-GB" dirty="0"/>
              <a:t>A </a:t>
            </a:r>
            <a:r>
              <a:rPr lang="en-GB" b="1" dirty="0"/>
              <a:t>foreign key</a:t>
            </a:r>
            <a:r>
              <a:rPr lang="en-GB" dirty="0"/>
              <a:t> is a set of attributes which matches the primary key of some relation.</a:t>
            </a:r>
          </a:p>
          <a:p>
            <a:r>
              <a:rPr lang="en-GB" dirty="0"/>
              <a:t>Set of attributes can be one or more</a:t>
            </a:r>
          </a:p>
          <a:p>
            <a:r>
              <a:rPr lang="en-GB" dirty="0"/>
              <a:t>Can reference itself (e.g. supervises relationship in Employee relation)</a:t>
            </a:r>
          </a:p>
          <a:p>
            <a:r>
              <a:rPr lang="en-GB" dirty="0"/>
              <a:t>Used for connecting data across relations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20</a:t>
            </a:fld>
            <a:endParaRPr lang="en-GB" dirty="0">
              <a:solidFill>
                <a:prstClr val="black">
                  <a:lumMod val="65000"/>
                  <a:lumOff val="35000"/>
                </a:prstClr>
              </a:solidFill>
            </a:endParaRPr>
          </a:p>
        </p:txBody>
      </p:sp>
      <p:graphicFrame>
        <p:nvGraphicFramePr>
          <p:cNvPr id="7" name="Content Placeholder 6">
            <a:extLst>
              <a:ext uri="{FF2B5EF4-FFF2-40B4-BE49-F238E27FC236}">
                <a16:creationId xmlns:a16="http://schemas.microsoft.com/office/drawing/2014/main" id="{631456CF-272B-8B4D-8617-3691AC7A6DBD}"/>
              </a:ext>
            </a:extLst>
          </p:cNvPr>
          <p:cNvGraphicFramePr>
            <a:graphicFrameLocks/>
          </p:cNvGraphicFramePr>
          <p:nvPr>
            <p:extLst>
              <p:ext uri="{D42A27DB-BD31-4B8C-83A1-F6EECF244321}">
                <p14:modId xmlns:p14="http://schemas.microsoft.com/office/powerpoint/2010/main" val="389581530"/>
              </p:ext>
            </p:extLst>
          </p:nvPr>
        </p:nvGraphicFramePr>
        <p:xfrm>
          <a:off x="9493813" y="3965628"/>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Connector 26">
            <a:extLst>
              <a:ext uri="{FF2B5EF4-FFF2-40B4-BE49-F238E27FC236}">
                <a16:creationId xmlns:a16="http://schemas.microsoft.com/office/drawing/2014/main" id="{6E8E1CD7-E0AA-8048-8336-8A8BE9D01E53}"/>
              </a:ext>
            </a:extLst>
          </p:cNvPr>
          <p:cNvCxnSpPr>
            <a:stCxn id="7" idx="0"/>
            <a:endCxn id="7" idx="1"/>
          </p:cNvCxnSpPr>
          <p:nvPr/>
        </p:nvCxnSpPr>
        <p:spPr>
          <a:xfrm rot="16200000" flipH="1" flipV="1">
            <a:off x="9429894" y="4029547"/>
            <a:ext cx="1240863" cy="1113023"/>
          </a:xfrm>
          <a:prstGeom prst="bentConnector4">
            <a:avLst>
              <a:gd name="adj1" fmla="val -46113"/>
              <a:gd name="adj2" fmla="val 158803"/>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1" name="Triangle 10">
            <a:extLst>
              <a:ext uri="{FF2B5EF4-FFF2-40B4-BE49-F238E27FC236}">
                <a16:creationId xmlns:a16="http://schemas.microsoft.com/office/drawing/2014/main" id="{66FDF533-4342-E84A-A0D6-4E32DC0A0AAF}"/>
              </a:ext>
            </a:extLst>
          </p:cNvPr>
          <p:cNvSpPr/>
          <p:nvPr/>
        </p:nvSpPr>
        <p:spPr>
          <a:xfrm rot="16200000">
            <a:off x="9030816" y="324008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CBCB4934-2EE2-E848-A075-76C8B6760513}"/>
              </a:ext>
            </a:extLst>
          </p:cNvPr>
          <p:cNvSpPr txBox="1"/>
          <p:nvPr/>
        </p:nvSpPr>
        <p:spPr>
          <a:xfrm>
            <a:off x="10022070" y="3599211"/>
            <a:ext cx="569387" cy="369332"/>
          </a:xfrm>
          <a:prstGeom prst="rect">
            <a:avLst/>
          </a:prstGeom>
          <a:noFill/>
        </p:spPr>
        <p:txBody>
          <a:bodyPr wrap="none" rtlCol="0">
            <a:spAutoFit/>
          </a:bodyPr>
          <a:lstStyle/>
          <a:p>
            <a:pPr algn="r"/>
            <a:r>
              <a:rPr lang="en-GB" dirty="0"/>
              <a:t>0..1</a:t>
            </a:r>
          </a:p>
        </p:txBody>
      </p:sp>
      <p:sp>
        <p:nvSpPr>
          <p:cNvPr id="13" name="TextBox 12">
            <a:extLst>
              <a:ext uri="{FF2B5EF4-FFF2-40B4-BE49-F238E27FC236}">
                <a16:creationId xmlns:a16="http://schemas.microsoft.com/office/drawing/2014/main" id="{00F3E614-5ACC-5B43-A276-0C30AA29BF85}"/>
              </a:ext>
            </a:extLst>
          </p:cNvPr>
          <p:cNvSpPr txBox="1"/>
          <p:nvPr/>
        </p:nvSpPr>
        <p:spPr>
          <a:xfrm>
            <a:off x="8936492" y="4861462"/>
            <a:ext cx="538930" cy="369332"/>
          </a:xfrm>
          <a:prstGeom prst="rect">
            <a:avLst/>
          </a:prstGeom>
          <a:noFill/>
        </p:spPr>
        <p:txBody>
          <a:bodyPr wrap="none" rtlCol="0">
            <a:spAutoFit/>
          </a:bodyPr>
          <a:lstStyle/>
          <a:p>
            <a:pPr algn="r"/>
            <a:r>
              <a:rPr lang="en-GB" dirty="0"/>
              <a:t>0</a:t>
            </a:r>
            <a:r>
              <a:rPr lang="en-GB"/>
              <a:t>..*</a:t>
            </a:r>
            <a:endParaRPr lang="en-GB" dirty="0"/>
          </a:p>
        </p:txBody>
      </p:sp>
      <p:graphicFrame>
        <p:nvGraphicFramePr>
          <p:cNvPr id="15" name="Table 14">
            <a:extLst>
              <a:ext uri="{FF2B5EF4-FFF2-40B4-BE49-F238E27FC236}">
                <a16:creationId xmlns:a16="http://schemas.microsoft.com/office/drawing/2014/main" id="{D15D6725-3463-A94D-A636-06C684517CD3}"/>
              </a:ext>
            </a:extLst>
          </p:cNvPr>
          <p:cNvGraphicFramePr>
            <a:graphicFrameLocks noGrp="1"/>
          </p:cNvGraphicFramePr>
          <p:nvPr>
            <p:extLst>
              <p:ext uri="{D42A27DB-BD31-4B8C-83A1-F6EECF244321}">
                <p14:modId xmlns:p14="http://schemas.microsoft.com/office/powerpoint/2010/main" val="4092649832"/>
              </p:ext>
            </p:extLst>
          </p:nvPr>
        </p:nvGraphicFramePr>
        <p:xfrm>
          <a:off x="136634" y="4707984"/>
          <a:ext cx="8393911" cy="1483360"/>
        </p:xfrm>
        <a:graphic>
          <a:graphicData uri="http://schemas.openxmlformats.org/drawingml/2006/table">
            <a:tbl>
              <a:tblPr firstRow="1">
                <a:tableStyleId>{93296810-A885-4BE3-A3E7-6D5BEEA58F35}</a:tableStyleId>
              </a:tblPr>
              <a:tblGrid>
                <a:gridCol w="771065">
                  <a:extLst>
                    <a:ext uri="{9D8B030D-6E8A-4147-A177-3AD203B41FA5}">
                      <a16:colId xmlns:a16="http://schemas.microsoft.com/office/drawing/2014/main" val="20000"/>
                    </a:ext>
                  </a:extLst>
                </a:gridCol>
                <a:gridCol w="1559298">
                  <a:extLst>
                    <a:ext uri="{9D8B030D-6E8A-4147-A177-3AD203B41FA5}">
                      <a16:colId xmlns:a16="http://schemas.microsoft.com/office/drawing/2014/main" val="20001"/>
                    </a:ext>
                  </a:extLst>
                </a:gridCol>
                <a:gridCol w="1664655">
                  <a:extLst>
                    <a:ext uri="{9D8B030D-6E8A-4147-A177-3AD203B41FA5}">
                      <a16:colId xmlns:a16="http://schemas.microsoft.com/office/drawing/2014/main" val="20002"/>
                    </a:ext>
                  </a:extLst>
                </a:gridCol>
                <a:gridCol w="1585976">
                  <a:extLst>
                    <a:ext uri="{9D8B030D-6E8A-4147-A177-3AD203B41FA5}">
                      <a16:colId xmlns:a16="http://schemas.microsoft.com/office/drawing/2014/main" val="20003"/>
                    </a:ext>
                  </a:extLst>
                </a:gridCol>
                <a:gridCol w="1208689">
                  <a:extLst>
                    <a:ext uri="{9D8B030D-6E8A-4147-A177-3AD203B41FA5}">
                      <a16:colId xmlns:a16="http://schemas.microsoft.com/office/drawing/2014/main" val="20004"/>
                    </a:ext>
                  </a:extLst>
                </a:gridCol>
                <a:gridCol w="1604228">
                  <a:extLst>
                    <a:ext uri="{9D8B030D-6E8A-4147-A177-3AD203B41FA5}">
                      <a16:colId xmlns:a16="http://schemas.microsoft.com/office/drawing/2014/main" val="20006"/>
                    </a:ext>
                  </a:extLst>
                </a:gridCol>
              </a:tblGrid>
              <a:tr h="370840">
                <a:tc>
                  <a:txBody>
                    <a:bodyPr/>
                    <a:lstStyle/>
                    <a:p>
                      <a:r>
                        <a:rPr lang="en-GB" sz="1400" u="sng" dirty="0" err="1">
                          <a:solidFill>
                            <a:schemeClr val="tx1"/>
                          </a:solidFill>
                        </a:rPr>
                        <a:t>ssn</a:t>
                      </a:r>
                      <a:endParaRPr lang="en-GB" sz="1400"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err="1">
                          <a:solidFill>
                            <a:schemeClr val="tx1"/>
                          </a:solidFill>
                        </a:rPr>
                        <a:t>lastName</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err="1">
                          <a:solidFill>
                            <a:schemeClr val="tx1"/>
                          </a:solidFill>
                        </a:rPr>
                        <a:t>firstName</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err="1">
                          <a:solidFill>
                            <a:schemeClr val="tx1"/>
                          </a:solidFill>
                        </a:rPr>
                        <a:t>dateOfBirth</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err="1">
                          <a:solidFill>
                            <a:schemeClr val="tx1"/>
                          </a:solidFill>
                        </a:rPr>
                        <a:t>supervisedBy</a:t>
                      </a:r>
                      <a:endParaRPr lang="en-GB"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sz="1400" dirty="0">
                          <a:solidFill>
                            <a:schemeClr val="tx1"/>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Gordon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1953-02-12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sz="1400"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Fiona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1980-05-24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i="1" dirty="0">
                          <a:solidFill>
                            <a:schemeClr val="tx1"/>
                          </a:solidFill>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sz="1400" dirty="0">
                          <a:solidFill>
                            <a:schemeClr val="tx1"/>
                          </a:solidFill>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Keith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1974-01-07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6" name="TextBox 15">
            <a:extLst>
              <a:ext uri="{FF2B5EF4-FFF2-40B4-BE49-F238E27FC236}">
                <a16:creationId xmlns:a16="http://schemas.microsoft.com/office/drawing/2014/main" id="{1D9FB86F-EB55-0240-ADB2-8D70A6E45964}"/>
              </a:ext>
            </a:extLst>
          </p:cNvPr>
          <p:cNvSpPr txBox="1"/>
          <p:nvPr/>
        </p:nvSpPr>
        <p:spPr>
          <a:xfrm>
            <a:off x="9440759" y="2923131"/>
            <a:ext cx="1297150" cy="369332"/>
          </a:xfrm>
          <a:prstGeom prst="rect">
            <a:avLst/>
          </a:prstGeom>
          <a:noFill/>
        </p:spPr>
        <p:txBody>
          <a:bodyPr wrap="none" rtlCol="0">
            <a:spAutoFit/>
          </a:bodyPr>
          <a:lstStyle/>
          <a:p>
            <a:r>
              <a:rPr lang="en-US" dirty="0"/>
              <a:t>supervises</a:t>
            </a:r>
          </a:p>
        </p:txBody>
      </p:sp>
    </p:spTree>
    <p:extLst>
      <p:ext uri="{BB962C8B-B14F-4D97-AF65-F5344CB8AC3E}">
        <p14:creationId xmlns:p14="http://schemas.microsoft.com/office/powerpoint/2010/main" val="103949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NULL</a:t>
            </a:r>
          </a:p>
        </p:txBody>
      </p:sp>
      <p:sp>
        <p:nvSpPr>
          <p:cNvPr id="3" name="Content Placeholder 2"/>
          <p:cNvSpPr>
            <a:spLocks noGrp="1"/>
          </p:cNvSpPr>
          <p:nvPr>
            <p:ph idx="1"/>
          </p:nvPr>
        </p:nvSpPr>
        <p:spPr/>
        <p:txBody>
          <a:bodyPr/>
          <a:lstStyle/>
          <a:p>
            <a:r>
              <a:rPr lang="en-GB" dirty="0"/>
              <a:t>Relational model requires a value for every cell</a:t>
            </a:r>
          </a:p>
          <a:p>
            <a:r>
              <a:rPr lang="en-GB" dirty="0"/>
              <a:t>NULL used to represent </a:t>
            </a:r>
          </a:p>
          <a:p>
            <a:pPr lvl="1"/>
            <a:r>
              <a:rPr lang="en-GB" dirty="0"/>
              <a:t>Unknown value</a:t>
            </a:r>
          </a:p>
          <a:p>
            <a:pPr lvl="1"/>
            <a:r>
              <a:rPr lang="en-GB" dirty="0"/>
              <a:t>Not applicable value</a:t>
            </a:r>
          </a:p>
          <a:p>
            <a:r>
              <a:rPr lang="en-GB" dirty="0"/>
              <a:t>Different from ‘0’ or ‘   ‘</a:t>
            </a:r>
          </a:p>
          <a:p>
            <a:r>
              <a:rPr lang="en-GB" dirty="0"/>
              <a:t>NULLs are problematic</a:t>
            </a:r>
          </a:p>
          <a:p>
            <a:pPr lvl="1"/>
            <a:r>
              <a:rPr lang="en-GB" dirty="0"/>
              <a:t>Affect query answers: SQL has quirks</a:t>
            </a:r>
          </a:p>
          <a:p>
            <a:pPr lvl="1"/>
            <a:r>
              <a:rPr lang="en-GB" dirty="0"/>
              <a:t>Can be indicative of poor database design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21</a:t>
            </a:fld>
            <a:endParaRPr lang="en-GB">
              <a:solidFill>
                <a:prstClr val="black">
                  <a:lumMod val="65000"/>
                  <a:lumOff val="35000"/>
                </a:prstClr>
              </a:solidFill>
            </a:endParaRPr>
          </a:p>
        </p:txBody>
      </p:sp>
      <p:cxnSp>
        <p:nvCxnSpPr>
          <p:cNvPr id="8" name="Straight Arrow Connector 7">
            <a:extLst>
              <a:ext uri="{FF2B5EF4-FFF2-40B4-BE49-F238E27FC236}">
                <a16:creationId xmlns:a16="http://schemas.microsoft.com/office/drawing/2014/main" id="{5619EE89-0550-4449-B37C-DFF2869F6704}"/>
              </a:ext>
            </a:extLst>
          </p:cNvPr>
          <p:cNvCxnSpPr>
            <a:cxnSpLocks/>
          </p:cNvCxnSpPr>
          <p:nvPr/>
        </p:nvCxnSpPr>
        <p:spPr>
          <a:xfrm flipH="1">
            <a:off x="3917092" y="3429000"/>
            <a:ext cx="1437825" cy="240957"/>
          </a:xfrm>
          <a:prstGeom prst="straightConnector1">
            <a:avLst/>
          </a:prstGeom>
          <a:ln w="38100">
            <a:tailEnd type="triangle"/>
          </a:ln>
        </p:spPr>
        <p:style>
          <a:lnRef idx="2">
            <a:schemeClr val="accent1"/>
          </a:lnRef>
          <a:fillRef idx="1">
            <a:schemeClr val="lt1"/>
          </a:fillRef>
          <a:effectRef idx="0">
            <a:schemeClr val="accent1"/>
          </a:effectRef>
          <a:fontRef idx="minor">
            <a:schemeClr val="dk1"/>
          </a:fontRef>
        </p:style>
      </p:cxnSp>
      <p:sp>
        <p:nvSpPr>
          <p:cNvPr id="10" name="TextBox 9">
            <a:extLst>
              <a:ext uri="{FF2B5EF4-FFF2-40B4-BE49-F238E27FC236}">
                <a16:creationId xmlns:a16="http://schemas.microsoft.com/office/drawing/2014/main" id="{2CA454C6-CA62-4D4A-9FFD-B4D556F6F863}"/>
              </a:ext>
            </a:extLst>
          </p:cNvPr>
          <p:cNvSpPr txBox="1"/>
          <p:nvPr/>
        </p:nvSpPr>
        <p:spPr>
          <a:xfrm>
            <a:off x="5354917" y="3186682"/>
            <a:ext cx="88838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space</a:t>
            </a:r>
          </a:p>
        </p:txBody>
      </p:sp>
    </p:spTree>
    <p:extLst>
      <p:ext uri="{BB962C8B-B14F-4D97-AF65-F5344CB8AC3E}">
        <p14:creationId xmlns:p14="http://schemas.microsoft.com/office/powerpoint/2010/main" val="6218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Bad Design</a:t>
            </a:r>
          </a:p>
        </p:txBody>
      </p:sp>
      <p:sp>
        <p:nvSpPr>
          <p:cNvPr id="3" name="Content Placeholder 2"/>
          <p:cNvSpPr>
            <a:spLocks noGrp="1"/>
          </p:cNvSpPr>
          <p:nvPr>
            <p:ph idx="1"/>
          </p:nvPr>
        </p:nvSpPr>
        <p:spPr>
          <a:xfrm>
            <a:off x="1898472" y="3958226"/>
            <a:ext cx="8350429" cy="2610849"/>
          </a:xfrm>
        </p:spPr>
        <p:txBody>
          <a:bodyPr/>
          <a:lstStyle/>
          <a:p>
            <a:r>
              <a:rPr lang="en-GB" dirty="0"/>
              <a:t>Data duplicated: redundancy</a:t>
            </a:r>
          </a:p>
          <a:p>
            <a:pPr lvl="1"/>
            <a:r>
              <a:rPr lang="en-GB" dirty="0"/>
              <a:t>Leads to errors:  Consider updating ‘HR’ to ‘Human Resource’ would need edits on many rows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22</a:t>
            </a:fld>
            <a:endParaRPr lang="en-GB">
              <a:solidFill>
                <a:prstClr val="black">
                  <a:lumMod val="65000"/>
                  <a:lumOff val="3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018570860"/>
              </p:ext>
            </p:extLst>
          </p:nvPr>
        </p:nvGraphicFramePr>
        <p:xfrm>
          <a:off x="1606361" y="2212364"/>
          <a:ext cx="8338186" cy="1483360"/>
        </p:xfrm>
        <a:graphic>
          <a:graphicData uri="http://schemas.openxmlformats.org/drawingml/2006/table">
            <a:tbl>
              <a:tblPr firstRow="1">
                <a:tableStyleId>{93296810-A885-4BE3-A3E7-6D5BEEA58F35}</a:tableStyleId>
              </a:tblPr>
              <a:tblGrid>
                <a:gridCol w="627380">
                  <a:extLst>
                    <a:ext uri="{9D8B030D-6E8A-4147-A177-3AD203B41FA5}">
                      <a16:colId xmlns:a16="http://schemas.microsoft.com/office/drawing/2014/main" val="20000"/>
                    </a:ext>
                  </a:extLst>
                </a:gridCol>
                <a:gridCol w="1268730">
                  <a:extLst>
                    <a:ext uri="{9D8B030D-6E8A-4147-A177-3AD203B41FA5}">
                      <a16:colId xmlns:a16="http://schemas.microsoft.com/office/drawing/2014/main" val="20001"/>
                    </a:ext>
                  </a:extLst>
                </a:gridCol>
                <a:gridCol w="1354455">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gridCol w="1049655">
                  <a:extLst>
                    <a:ext uri="{9D8B030D-6E8A-4147-A177-3AD203B41FA5}">
                      <a16:colId xmlns:a16="http://schemas.microsoft.com/office/drawing/2014/main" val="20004"/>
                    </a:ext>
                  </a:extLst>
                </a:gridCol>
                <a:gridCol w="1044893">
                  <a:extLst>
                    <a:ext uri="{9D8B030D-6E8A-4147-A177-3AD203B41FA5}">
                      <a16:colId xmlns:a16="http://schemas.microsoft.com/office/drawing/2014/main" val="20006"/>
                    </a:ext>
                  </a:extLst>
                </a:gridCol>
                <a:gridCol w="1508443">
                  <a:extLst>
                    <a:ext uri="{9D8B030D-6E8A-4147-A177-3AD203B41FA5}">
                      <a16:colId xmlns:a16="http://schemas.microsoft.com/office/drawing/2014/main" val="20007"/>
                    </a:ext>
                  </a:extLst>
                </a:gridCol>
              </a:tblGrid>
              <a:tr h="370840">
                <a:tc>
                  <a:txBody>
                    <a:bodyPr/>
                    <a:lstStyle/>
                    <a:p>
                      <a:r>
                        <a:rPr lang="en-GB" u="sng" dirty="0" err="1">
                          <a:solidFill>
                            <a:schemeClr val="tx1"/>
                          </a:solidFill>
                        </a:rPr>
                        <a:t>ssn</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lastName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firstName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dateOfBirth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deptno</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deptname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solidFill>
                            <a:schemeClr val="tx1"/>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Gordon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1953-02-12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Fiona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1980-05-24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solidFill>
                            <a:schemeClr val="tx1"/>
                          </a:solidFill>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Keith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1974-01-07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Computing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606360" y="1731008"/>
            <a:ext cx="1677062" cy="461665"/>
          </a:xfrm>
          <a:prstGeom prst="rect">
            <a:avLst/>
          </a:prstGeom>
          <a:noFill/>
        </p:spPr>
        <p:txBody>
          <a:bodyPr wrap="none" rtlCol="0">
            <a:spAutoFit/>
          </a:bodyPr>
          <a:lstStyle/>
          <a:p>
            <a:r>
              <a:rPr lang="en-GB" sz="2400" b="1" dirty="0"/>
              <a:t>Employee</a:t>
            </a:r>
          </a:p>
        </p:txBody>
      </p:sp>
    </p:spTree>
    <p:extLst>
      <p:ext uri="{BB962C8B-B14F-4D97-AF65-F5344CB8AC3E}">
        <p14:creationId xmlns:p14="http://schemas.microsoft.com/office/powerpoint/2010/main" val="80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Foreign Key</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23</a:t>
            </a:fld>
            <a:endParaRPr lang="en-GB">
              <a:solidFill>
                <a:prstClr val="black">
                  <a:lumMod val="65000"/>
                  <a:lumOff val="3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293114613"/>
              </p:ext>
            </p:extLst>
          </p:nvPr>
        </p:nvGraphicFramePr>
        <p:xfrm>
          <a:off x="2527671" y="2230609"/>
          <a:ext cx="6829743" cy="1483360"/>
        </p:xfrm>
        <a:graphic>
          <a:graphicData uri="http://schemas.openxmlformats.org/drawingml/2006/table">
            <a:tbl>
              <a:tblPr firstRow="1">
                <a:tableStyleId>{93296810-A885-4BE3-A3E7-6D5BEEA58F35}</a:tableStyleId>
              </a:tblPr>
              <a:tblGrid>
                <a:gridCol w="627380">
                  <a:extLst>
                    <a:ext uri="{9D8B030D-6E8A-4147-A177-3AD203B41FA5}">
                      <a16:colId xmlns:a16="http://schemas.microsoft.com/office/drawing/2014/main" val="20000"/>
                    </a:ext>
                  </a:extLst>
                </a:gridCol>
                <a:gridCol w="1268730">
                  <a:extLst>
                    <a:ext uri="{9D8B030D-6E8A-4147-A177-3AD203B41FA5}">
                      <a16:colId xmlns:a16="http://schemas.microsoft.com/office/drawing/2014/main" val="20001"/>
                    </a:ext>
                  </a:extLst>
                </a:gridCol>
                <a:gridCol w="1354455">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gridCol w="1049655">
                  <a:extLst>
                    <a:ext uri="{9D8B030D-6E8A-4147-A177-3AD203B41FA5}">
                      <a16:colId xmlns:a16="http://schemas.microsoft.com/office/drawing/2014/main" val="20004"/>
                    </a:ext>
                  </a:extLst>
                </a:gridCol>
                <a:gridCol w="1044893">
                  <a:extLst>
                    <a:ext uri="{9D8B030D-6E8A-4147-A177-3AD203B41FA5}">
                      <a16:colId xmlns:a16="http://schemas.microsoft.com/office/drawing/2014/main" val="20006"/>
                    </a:ext>
                  </a:extLst>
                </a:gridCol>
              </a:tblGrid>
              <a:tr h="370840">
                <a:tc>
                  <a:txBody>
                    <a:bodyPr/>
                    <a:lstStyle/>
                    <a:p>
                      <a:r>
                        <a:rPr lang="en-GB" u="sng" dirty="0" err="1">
                          <a:solidFill>
                            <a:schemeClr val="tx1"/>
                          </a:solidFill>
                        </a:rPr>
                        <a:t>ssn</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lastName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firstName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dateOfBirth</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deptno</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solidFill>
                            <a:schemeClr val="tx1"/>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Gordon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1953-02-12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solidFill>
                            <a:schemeClr val="tx1"/>
                          </a:solidFill>
                        </a:rPr>
                        <a:t>122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Brown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Fiona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1980-05-24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GB" dirty="0">
                          <a:solidFill>
                            <a:schemeClr val="tx1"/>
                          </a:solidFill>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Johnson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Keith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1974-01-07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7"/>
          <p:cNvSpPr txBox="1"/>
          <p:nvPr/>
        </p:nvSpPr>
        <p:spPr>
          <a:xfrm>
            <a:off x="1606360" y="1731008"/>
            <a:ext cx="1677062" cy="461665"/>
          </a:xfrm>
          <a:prstGeom prst="rect">
            <a:avLst/>
          </a:prstGeom>
          <a:noFill/>
        </p:spPr>
        <p:txBody>
          <a:bodyPr wrap="none" rtlCol="0">
            <a:spAutoFit/>
          </a:bodyPr>
          <a:lstStyle/>
          <a:p>
            <a:r>
              <a:rPr lang="en-GB" sz="2400" b="1" dirty="0"/>
              <a:t>Employee</a:t>
            </a:r>
          </a:p>
        </p:txBody>
      </p:sp>
      <p:graphicFrame>
        <p:nvGraphicFramePr>
          <p:cNvPr id="9" name="Table 8"/>
          <p:cNvGraphicFramePr>
            <a:graphicFrameLocks noGrp="1"/>
          </p:cNvGraphicFramePr>
          <p:nvPr>
            <p:extLst>
              <p:ext uri="{D42A27DB-BD31-4B8C-83A1-F6EECF244321}">
                <p14:modId xmlns:p14="http://schemas.microsoft.com/office/powerpoint/2010/main" val="1211173147"/>
              </p:ext>
            </p:extLst>
          </p:nvPr>
        </p:nvGraphicFramePr>
        <p:xfrm>
          <a:off x="7743407" y="5123145"/>
          <a:ext cx="2694406" cy="1112520"/>
        </p:xfrm>
        <a:graphic>
          <a:graphicData uri="http://schemas.openxmlformats.org/drawingml/2006/table">
            <a:tbl>
              <a:tblPr firstRow="1">
                <a:tableStyleId>{93296810-A885-4BE3-A3E7-6D5BEEA58F35}</a:tableStyleId>
              </a:tblPr>
              <a:tblGrid>
                <a:gridCol w="1180537">
                  <a:extLst>
                    <a:ext uri="{9D8B030D-6E8A-4147-A177-3AD203B41FA5}">
                      <a16:colId xmlns:a16="http://schemas.microsoft.com/office/drawing/2014/main" val="20000"/>
                    </a:ext>
                  </a:extLst>
                </a:gridCol>
                <a:gridCol w="1513869">
                  <a:extLst>
                    <a:ext uri="{9D8B030D-6E8A-4147-A177-3AD203B41FA5}">
                      <a16:colId xmlns:a16="http://schemas.microsoft.com/office/drawing/2014/main" val="20001"/>
                    </a:ext>
                  </a:extLst>
                </a:gridCol>
              </a:tblGrid>
              <a:tr h="370840">
                <a:tc>
                  <a:txBody>
                    <a:bodyPr/>
                    <a:lstStyle/>
                    <a:p>
                      <a:r>
                        <a:rPr lang="en-GB" u="sng" dirty="0" err="1">
                          <a:solidFill>
                            <a:schemeClr val="tx1"/>
                          </a:solidFill>
                        </a:rPr>
                        <a:t>deptno</a:t>
                      </a:r>
                      <a:endParaRPr lang="en-GB" u="sn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err="1">
                          <a:solidFill>
                            <a:schemeClr val="tx1"/>
                          </a:solidFill>
                        </a:rPr>
                        <a:t>deptname</a:t>
                      </a:r>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HR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a:solidFill>
                            <a:schemeClr val="tx1"/>
                          </a:solidFill>
                        </a:rPr>
                        <a:t>Computing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 name="TextBox 9"/>
          <p:cNvSpPr txBox="1"/>
          <p:nvPr/>
        </p:nvSpPr>
        <p:spPr>
          <a:xfrm>
            <a:off x="7743408" y="4661481"/>
            <a:ext cx="1957587" cy="461665"/>
          </a:xfrm>
          <a:prstGeom prst="rect">
            <a:avLst/>
          </a:prstGeom>
          <a:noFill/>
        </p:spPr>
        <p:txBody>
          <a:bodyPr wrap="none" rtlCol="0">
            <a:spAutoFit/>
          </a:bodyPr>
          <a:lstStyle/>
          <a:p>
            <a:r>
              <a:rPr lang="en-GB" sz="2400" b="1" dirty="0"/>
              <a:t>Department</a:t>
            </a:r>
          </a:p>
        </p:txBody>
      </p:sp>
      <p:cxnSp>
        <p:nvCxnSpPr>
          <p:cNvPr id="12" name="Straight Arrow Connector 11"/>
          <p:cNvCxnSpPr/>
          <p:nvPr/>
        </p:nvCxnSpPr>
        <p:spPr>
          <a:xfrm flipH="1">
            <a:off x="8152772" y="2768253"/>
            <a:ext cx="1012106" cy="2966509"/>
          </a:xfrm>
          <a:prstGeom prst="straightConnector1">
            <a:avLst/>
          </a:prstGeom>
          <a:ln w="317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8338160" y="3081403"/>
            <a:ext cx="826719" cy="2653358"/>
          </a:xfrm>
          <a:prstGeom prst="straightConnector1">
            <a:avLst/>
          </a:prstGeom>
          <a:ln w="317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8688888" y="3469711"/>
            <a:ext cx="475990" cy="2617939"/>
          </a:xfrm>
          <a:prstGeom prst="straightConnector1">
            <a:avLst/>
          </a:prstGeom>
          <a:ln w="317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1"/>
          </p:nvPr>
        </p:nvSpPr>
        <p:spPr>
          <a:xfrm>
            <a:off x="1898472" y="3958226"/>
            <a:ext cx="8350429" cy="2610849"/>
          </a:xfrm>
        </p:spPr>
        <p:txBody>
          <a:bodyPr/>
          <a:lstStyle/>
          <a:p>
            <a:r>
              <a:rPr lang="en-GB" dirty="0"/>
              <a:t>Only the foreign key is duplicated</a:t>
            </a:r>
          </a:p>
          <a:p>
            <a:r>
              <a:rPr lang="en-GB" dirty="0"/>
              <a:t>Used to show relationship</a:t>
            </a:r>
          </a:p>
        </p:txBody>
      </p:sp>
    </p:spTree>
    <p:extLst>
      <p:ext uri="{BB962C8B-B14F-4D97-AF65-F5344CB8AC3E}">
        <p14:creationId xmlns:p14="http://schemas.microsoft.com/office/powerpoint/2010/main" val="12953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ER Mapping to Relational Model</a:t>
            </a:r>
          </a:p>
        </p:txBody>
      </p:sp>
      <p:sp>
        <p:nvSpPr>
          <p:cNvPr id="3" name="Text Placeholder 2"/>
          <p:cNvSpPr>
            <a:spLocks noGrp="1"/>
          </p:cNvSpPr>
          <p:nvPr>
            <p:ph type="body" idx="1"/>
          </p:nvPr>
        </p:nvSpPr>
        <p:spPr/>
        <p:txBody>
          <a:bodyPr/>
          <a:lstStyle/>
          <a:p>
            <a:r>
              <a:rPr lang="en-GB" dirty="0"/>
              <a:t>8 Steps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24</a:t>
            </a:fld>
            <a:endParaRPr lang="en-GB">
              <a:solidFill>
                <a:prstClr val="black">
                  <a:lumMod val="65000"/>
                  <a:lumOff val="35000"/>
                </a:prstClr>
              </a:solidFill>
            </a:endParaRPr>
          </a:p>
        </p:txBody>
      </p:sp>
    </p:spTree>
    <p:extLst>
      <p:ext uri="{BB962C8B-B14F-4D97-AF65-F5344CB8AC3E}">
        <p14:creationId xmlns:p14="http://schemas.microsoft.com/office/powerpoint/2010/main" val="469284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 Strong Entities</a:t>
            </a:r>
          </a:p>
        </p:txBody>
      </p:sp>
      <p:sp>
        <p:nvSpPr>
          <p:cNvPr id="3" name="Content Placeholder 2"/>
          <p:cNvSpPr>
            <a:spLocks noGrp="1"/>
          </p:cNvSpPr>
          <p:nvPr>
            <p:ph idx="1"/>
          </p:nvPr>
        </p:nvSpPr>
        <p:spPr>
          <a:xfrm>
            <a:off x="306915" y="1786793"/>
            <a:ext cx="11133905" cy="4745701"/>
          </a:xfrm>
        </p:spPr>
        <p:txBody>
          <a:bodyPr/>
          <a:lstStyle/>
          <a:p>
            <a:r>
              <a:rPr lang="en-GB" dirty="0"/>
              <a:t>For each strong entity create a relation with:</a:t>
            </a:r>
          </a:p>
          <a:p>
            <a:pPr lvl="1"/>
            <a:r>
              <a:rPr lang="en-GB" dirty="0"/>
              <a:t>An attribute for each simple attribute</a:t>
            </a:r>
          </a:p>
          <a:p>
            <a:pPr lvl="1"/>
            <a:r>
              <a:rPr lang="en-GB" dirty="0"/>
              <a:t>Decompose composite attributes into their parts</a:t>
            </a:r>
          </a:p>
          <a:p>
            <a:pPr lvl="1"/>
            <a:r>
              <a:rPr lang="en-GB" dirty="0"/>
              <a:t>Choose primary key from candidate keys</a:t>
            </a:r>
          </a:p>
          <a:p>
            <a:pPr lvl="2"/>
            <a:r>
              <a:rPr lang="en-GB" dirty="0"/>
              <a:t>By convention, the primary key is written before other attributes</a:t>
            </a:r>
          </a:p>
          <a:p>
            <a:pPr lvl="1"/>
            <a:r>
              <a:rPr lang="en-GB" dirty="0"/>
              <a:t>Do not include derived attributes</a:t>
            </a:r>
          </a:p>
          <a:p>
            <a:pPr lvl="1"/>
            <a:r>
              <a:rPr lang="en-GB" dirty="0"/>
              <a:t>Do not include multi-valued attributes</a:t>
            </a:r>
          </a:p>
          <a:p>
            <a:pPr marL="6350" indent="0">
              <a:buNone/>
            </a:pPr>
            <a:r>
              <a:rPr lang="en-GB" sz="1400" dirty="0"/>
              <a:t>(Domains omitted from the following examples)</a:t>
            </a:r>
          </a:p>
          <a:p>
            <a:pPr marL="6350" indent="0">
              <a:buNone/>
            </a:pPr>
            <a:r>
              <a:rPr lang="en-GB" dirty="0">
                <a:latin typeface="Monaco" charset="0"/>
                <a:ea typeface="Monaco" charset="0"/>
                <a:cs typeface="Monaco" charset="0"/>
              </a:rPr>
              <a:t>Employee (</a:t>
            </a:r>
            <a:r>
              <a:rPr lang="en-GB" u="sng" dirty="0" err="1">
                <a:latin typeface="Monaco" charset="0"/>
                <a:ea typeface="Monaco" charset="0"/>
                <a:cs typeface="Monaco" charset="0"/>
              </a:rPr>
              <a:t>ssn</a:t>
            </a:r>
            <a:r>
              <a:rPr lang="en-GB" dirty="0">
                <a:latin typeface="Monaco" charset="0"/>
                <a:ea typeface="Monaco" charset="0"/>
                <a:cs typeface="Monaco" charset="0"/>
              </a:rPr>
              <a:t>, </a:t>
            </a:r>
            <a:r>
              <a:rPr lang="en-GB" dirty="0" err="1">
                <a:latin typeface="Monaco" charset="0"/>
                <a:ea typeface="Monaco" charset="0"/>
                <a:cs typeface="Monaco" charset="0"/>
              </a:rPr>
              <a:t>firstName</a:t>
            </a:r>
            <a:r>
              <a:rPr lang="en-GB" dirty="0">
                <a:latin typeface="Monaco" charset="0"/>
                <a:ea typeface="Monaco" charset="0"/>
                <a:cs typeface="Monaco" charset="0"/>
              </a:rPr>
              <a:t>, </a:t>
            </a:r>
            <a:r>
              <a:rPr lang="en-GB" dirty="0" err="1">
                <a:latin typeface="Monaco" charset="0"/>
                <a:ea typeface="Monaco" charset="0"/>
                <a:cs typeface="Monaco" charset="0"/>
              </a:rPr>
              <a:t>lastName</a:t>
            </a:r>
            <a:r>
              <a:rPr lang="en-GB" dirty="0">
                <a:latin typeface="Monaco" charset="0"/>
                <a:ea typeface="Monaco" charset="0"/>
                <a:cs typeface="Monaco" charset="0"/>
              </a:rPr>
              <a:t>, </a:t>
            </a:r>
            <a:r>
              <a:rPr lang="en-GB" dirty="0" err="1">
                <a:latin typeface="Monaco" charset="0"/>
                <a:ea typeface="Monaco" charset="0"/>
                <a:cs typeface="Monaco" charset="0"/>
              </a:rPr>
              <a:t>dateOfBirth</a:t>
            </a:r>
            <a:r>
              <a:rPr lang="en-GB" dirty="0">
                <a:latin typeface="Monaco" charset="0"/>
                <a:ea typeface="Monaco" charset="0"/>
                <a:cs typeface="Monaco" charset="0"/>
              </a:rPr>
              <a:t>, gender)</a:t>
            </a:r>
          </a:p>
          <a:p>
            <a:pPr marL="6350" indent="0">
              <a:buNone/>
            </a:pPr>
            <a:r>
              <a:rPr lang="en-GB" dirty="0">
                <a:latin typeface="Monaco" charset="0"/>
                <a:ea typeface="Monaco" charset="0"/>
                <a:cs typeface="Monaco" charset="0"/>
              </a:rPr>
              <a:t>Project (</a:t>
            </a:r>
            <a:r>
              <a:rPr lang="en-GB" u="sng" dirty="0" err="1">
                <a:latin typeface="Monaco" charset="0"/>
                <a:ea typeface="Monaco" charset="0"/>
                <a:cs typeface="Monaco" charset="0"/>
              </a:rPr>
              <a:t>pNumber</a:t>
            </a:r>
            <a:r>
              <a:rPr lang="en-GB" dirty="0">
                <a:latin typeface="Monaco" charset="0"/>
                <a:ea typeface="Monaco" charset="0"/>
                <a:cs typeface="Monaco" charset="0"/>
              </a:rPr>
              <a:t>, </a:t>
            </a:r>
            <a:r>
              <a:rPr lang="en-GB" dirty="0" err="1">
                <a:latin typeface="Monaco" charset="0"/>
                <a:ea typeface="Monaco" charset="0"/>
                <a:cs typeface="Monaco" charset="0"/>
              </a:rPr>
              <a:t>pName</a:t>
            </a:r>
            <a:r>
              <a:rPr lang="en-GB" dirty="0">
                <a:latin typeface="Monaco" charset="0"/>
                <a:ea typeface="Monaco" charset="0"/>
                <a:cs typeface="Monaco" charset="0"/>
              </a:rPr>
              <a:t>)</a:t>
            </a:r>
          </a:p>
          <a:p>
            <a:pPr marL="6350" indent="0">
              <a:buNone/>
            </a:pPr>
            <a:r>
              <a:rPr lang="en-GB" dirty="0">
                <a:latin typeface="Monaco" charset="0"/>
                <a:ea typeface="Monaco" charset="0"/>
                <a:cs typeface="Monaco" charset="0"/>
              </a:rPr>
              <a:t>Department (</a:t>
            </a:r>
            <a:r>
              <a:rPr lang="en-GB" u="sng" dirty="0" err="1">
                <a:latin typeface="Monaco" charset="0"/>
                <a:ea typeface="Monaco" charset="0"/>
                <a:cs typeface="Monaco" charset="0"/>
              </a:rPr>
              <a:t>deptNo</a:t>
            </a:r>
            <a:r>
              <a:rPr lang="en-GB" dirty="0">
                <a:latin typeface="Monaco" charset="0"/>
                <a:ea typeface="Monaco" charset="0"/>
                <a:cs typeface="Monaco" charset="0"/>
              </a:rPr>
              <a:t>, </a:t>
            </a:r>
            <a:r>
              <a:rPr lang="en-GB" dirty="0" err="1">
                <a:latin typeface="Monaco" charset="0"/>
                <a:ea typeface="Monaco" charset="0"/>
                <a:cs typeface="Monaco" charset="0"/>
              </a:rPr>
              <a:t>deptName</a:t>
            </a:r>
            <a:r>
              <a:rPr lang="en-GB" dirty="0">
                <a:latin typeface="Monaco" charset="0"/>
                <a:ea typeface="Monaco" charset="0"/>
                <a:cs typeface="Monaco" charset="0"/>
              </a:rPr>
              <a: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25</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3245092450"/>
              </p:ext>
            </p:extLst>
          </p:nvPr>
        </p:nvGraphicFramePr>
        <p:xfrm>
          <a:off x="9493813" y="182337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2088240692"/>
              </p:ext>
            </p:extLst>
          </p:nvPr>
        </p:nvGraphicFramePr>
        <p:xfrm>
          <a:off x="9659039" y="5187315"/>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 {AK}</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41034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General Naming Conventions</a:t>
            </a:r>
          </a:p>
        </p:txBody>
      </p:sp>
      <p:sp>
        <p:nvSpPr>
          <p:cNvPr id="3" name="Content Placeholder 2"/>
          <p:cNvSpPr>
            <a:spLocks noGrp="1"/>
          </p:cNvSpPr>
          <p:nvPr>
            <p:ph idx="1"/>
          </p:nvPr>
        </p:nvSpPr>
        <p:spPr/>
        <p:txBody>
          <a:bodyPr>
            <a:normAutofit lnSpcReduction="10000"/>
          </a:bodyPr>
          <a:lstStyle/>
          <a:p>
            <a:r>
              <a:rPr lang="en-GB" dirty="0"/>
              <a:t>Relation names are capitalised</a:t>
            </a:r>
          </a:p>
          <a:p>
            <a:r>
              <a:rPr lang="en-GB" dirty="0"/>
              <a:t>Attribute names are in camelCase, </a:t>
            </a:r>
            <a:br>
              <a:rPr lang="en-GB" dirty="0"/>
            </a:br>
            <a:r>
              <a:rPr lang="en-GB" dirty="0"/>
              <a:t>    (i.e. start in lower case, multiple words connected and capitalised)</a:t>
            </a:r>
          </a:p>
          <a:p>
            <a:pPr lvl="1"/>
            <a:r>
              <a:rPr lang="en-GB" dirty="0"/>
              <a:t>Alternative is to use underscores</a:t>
            </a:r>
          </a:p>
          <a:p>
            <a:r>
              <a:rPr lang="en-GB" dirty="0"/>
              <a:t>Relation names </a:t>
            </a:r>
            <a:r>
              <a:rPr lang="en-GB" b="1" dirty="0"/>
              <a:t>must</a:t>
            </a:r>
            <a:r>
              <a:rPr lang="en-GB" dirty="0"/>
              <a:t> be unique</a:t>
            </a:r>
          </a:p>
          <a:p>
            <a:r>
              <a:rPr lang="en-GB" dirty="0"/>
              <a:t>Attribute names </a:t>
            </a:r>
            <a:r>
              <a:rPr lang="en-GB" b="1" dirty="0"/>
              <a:t>must</a:t>
            </a:r>
            <a:r>
              <a:rPr lang="en-GB" dirty="0"/>
              <a:t> be unique within a relation</a:t>
            </a:r>
          </a:p>
          <a:p>
            <a:pPr lvl="1"/>
            <a:r>
              <a:rPr lang="en-GB" dirty="0"/>
              <a:t>Can make unique within database, e.g. </a:t>
            </a:r>
            <a:r>
              <a:rPr lang="en-GB" dirty="0" err="1"/>
              <a:t>pName</a:t>
            </a:r>
            <a:r>
              <a:rPr lang="en-GB" dirty="0"/>
              <a:t> for the name attribute in the Project relation</a:t>
            </a:r>
          </a:p>
          <a:p>
            <a:r>
              <a:rPr lang="en-GB" dirty="0"/>
              <a:t>Foreign keys should be handled systematically, either</a:t>
            </a:r>
          </a:p>
          <a:p>
            <a:pPr lvl="1"/>
            <a:r>
              <a:rPr lang="en-GB" dirty="0"/>
              <a:t>Meaning within the relation they appear, e.g. </a:t>
            </a:r>
            <a:r>
              <a:rPr lang="en-GB" dirty="0" err="1"/>
              <a:t>worksIn</a:t>
            </a:r>
            <a:r>
              <a:rPr lang="en-GB" dirty="0"/>
              <a:t> for the department number of an employee</a:t>
            </a:r>
          </a:p>
          <a:p>
            <a:pPr lvl="1"/>
            <a:r>
              <a:rPr lang="en-GB" dirty="0"/>
              <a:t>Same as the relation they are referencing, e.g. </a:t>
            </a:r>
            <a:r>
              <a:rPr lang="en-GB" dirty="0" err="1"/>
              <a:t>deptNo</a:t>
            </a:r>
            <a:r>
              <a:rPr lang="en-GB" dirty="0"/>
              <a:t> for the department number of an employee</a:t>
            </a:r>
          </a:p>
          <a:p>
            <a:pPr lvl="1"/>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26</a:t>
            </a:fld>
            <a:endParaRPr lang="en-GB">
              <a:solidFill>
                <a:prstClr val="black">
                  <a:lumMod val="65000"/>
                  <a:lumOff val="35000"/>
                </a:prstClr>
              </a:solidFill>
            </a:endParaRPr>
          </a:p>
        </p:txBody>
      </p:sp>
      <p:sp>
        <p:nvSpPr>
          <p:cNvPr id="7" name="Rectangle 6">
            <a:extLst>
              <a:ext uri="{FF2B5EF4-FFF2-40B4-BE49-F238E27FC236}">
                <a16:creationId xmlns:a16="http://schemas.microsoft.com/office/drawing/2014/main" id="{97C781E2-1278-CA47-9783-C9E527D2C19E}"/>
              </a:ext>
            </a:extLst>
          </p:cNvPr>
          <p:cNvSpPr/>
          <p:nvPr/>
        </p:nvSpPr>
        <p:spPr>
          <a:xfrm>
            <a:off x="4804183" y="1823374"/>
            <a:ext cx="6915676" cy="338554"/>
          </a:xfrm>
          <a:prstGeom prst="rect">
            <a:avLst/>
          </a:prstGeom>
        </p:spPr>
        <p:txBody>
          <a:bodyPr wrap="none">
            <a:spAutoFit/>
          </a:bodyPr>
          <a:lstStyle/>
          <a:p>
            <a:r>
              <a:rPr lang="en-GB" sz="1600" dirty="0">
                <a:solidFill>
                  <a:schemeClr val="accent5">
                    <a:lumMod val="50000"/>
                  </a:schemeClr>
                </a:solidFill>
              </a:rPr>
              <a:t>(Note: For PostgreSQL table names use lowercase with underscores)</a:t>
            </a:r>
          </a:p>
        </p:txBody>
      </p:sp>
    </p:spTree>
    <p:extLst>
      <p:ext uri="{BB962C8B-B14F-4D97-AF65-F5344CB8AC3E}">
        <p14:creationId xmlns:p14="http://schemas.microsoft.com/office/powerpoint/2010/main" val="198753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2. Weak Entity</a:t>
            </a:r>
          </a:p>
        </p:txBody>
      </p:sp>
      <p:sp>
        <p:nvSpPr>
          <p:cNvPr id="3" name="Content Placeholder 2"/>
          <p:cNvSpPr>
            <a:spLocks noGrp="1"/>
          </p:cNvSpPr>
          <p:nvPr>
            <p:ph idx="1"/>
          </p:nvPr>
        </p:nvSpPr>
        <p:spPr/>
        <p:txBody>
          <a:bodyPr/>
          <a:lstStyle/>
          <a:p>
            <a:r>
              <a:rPr lang="en-GB" dirty="0"/>
              <a:t>For each weak entity create a relation with:</a:t>
            </a:r>
          </a:p>
          <a:p>
            <a:pPr lvl="1"/>
            <a:r>
              <a:rPr lang="en-GB" dirty="0"/>
              <a:t>An attribute for each simple attribute</a:t>
            </a:r>
          </a:p>
          <a:p>
            <a:pPr lvl="1"/>
            <a:r>
              <a:rPr lang="en-GB" dirty="0"/>
              <a:t>Decompose composite attributes into their parts</a:t>
            </a:r>
          </a:p>
          <a:p>
            <a:pPr lvl="1"/>
            <a:r>
              <a:rPr lang="en-GB" dirty="0"/>
              <a:t>Add primary key from parent entity</a:t>
            </a:r>
            <a:br>
              <a:rPr lang="en-GB" dirty="0"/>
            </a:br>
            <a:r>
              <a:rPr lang="en-GB" dirty="0"/>
              <a:t>(called a </a:t>
            </a:r>
            <a:r>
              <a:rPr lang="en-GB" b="1" dirty="0"/>
              <a:t>Foreign key</a:t>
            </a:r>
            <a:r>
              <a:rPr lang="en-GB" dirty="0"/>
              <a:t>  - it references the parent entity)</a:t>
            </a:r>
          </a:p>
          <a:p>
            <a:pPr lvl="1"/>
            <a:r>
              <a:rPr lang="en-GB" dirty="0"/>
              <a:t>Primary key composed of </a:t>
            </a:r>
          </a:p>
          <a:p>
            <a:pPr lvl="2"/>
            <a:r>
              <a:rPr lang="en-GB" dirty="0"/>
              <a:t>Partial key of weak entity and</a:t>
            </a:r>
          </a:p>
          <a:p>
            <a:pPr lvl="2"/>
            <a:r>
              <a:rPr lang="en-GB" dirty="0"/>
              <a:t>Parent entity primary key </a:t>
            </a:r>
          </a:p>
          <a:p>
            <a:pPr lvl="1"/>
            <a:r>
              <a:rPr lang="en-GB" dirty="0"/>
              <a:t>Do not include derived attributes</a:t>
            </a:r>
          </a:p>
          <a:p>
            <a:pPr lvl="1"/>
            <a:r>
              <a:rPr lang="en-GB" dirty="0"/>
              <a:t>Do not include multi-valued attributes</a:t>
            </a:r>
          </a:p>
          <a:p>
            <a:pPr marL="6350" indent="0">
              <a:buClr>
                <a:srgbClr val="A2C816"/>
              </a:buClr>
              <a:buNone/>
            </a:pPr>
            <a:r>
              <a:rPr lang="en-GB" sz="1400" dirty="0">
                <a:solidFill>
                  <a:prstClr val="black">
                    <a:lumMod val="65000"/>
                    <a:lumOff val="35000"/>
                  </a:prstClr>
                </a:solidFill>
              </a:rPr>
              <a:t>(Domains omitted from the following examples)</a:t>
            </a:r>
            <a:endParaRPr lang="en-GB" dirty="0"/>
          </a:p>
          <a:p>
            <a:pPr marL="0" indent="0">
              <a:buNone/>
            </a:pPr>
            <a:r>
              <a:rPr lang="en-GB" dirty="0">
                <a:latin typeface="Monaco" charset="0"/>
                <a:ea typeface="Monaco" charset="0"/>
                <a:cs typeface="Monaco" charset="0"/>
              </a:rPr>
              <a:t>Deadline (</a:t>
            </a:r>
            <a:r>
              <a:rPr lang="en-GB" u="sng" dirty="0" err="1">
                <a:latin typeface="Monaco" charset="0"/>
                <a:ea typeface="Monaco" charset="0"/>
                <a:cs typeface="Monaco" charset="0"/>
              </a:rPr>
              <a:t>pNumber</a:t>
            </a:r>
            <a:r>
              <a:rPr lang="en-GB" dirty="0">
                <a:latin typeface="Monaco" charset="0"/>
                <a:ea typeface="Monaco" charset="0"/>
                <a:cs typeface="Monaco" charset="0"/>
              </a:rPr>
              <a:t>, </a:t>
            </a:r>
            <a:r>
              <a:rPr lang="en-GB" u="sng" dirty="0">
                <a:latin typeface="Monaco" charset="0"/>
                <a:ea typeface="Monaco" charset="0"/>
                <a:cs typeface="Monaco" charset="0"/>
              </a:rPr>
              <a:t>type</a:t>
            </a:r>
            <a:r>
              <a:rPr lang="en-GB" dirty="0">
                <a:latin typeface="Monaco" charset="0"/>
                <a:ea typeface="Monaco" charset="0"/>
                <a:cs typeface="Monaco" charset="0"/>
              </a:rPr>
              <a:t>, date)</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27</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669729370"/>
              </p:ext>
            </p:extLst>
          </p:nvPr>
        </p:nvGraphicFramePr>
        <p:xfrm>
          <a:off x="7103839" y="4718988"/>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type</a:t>
                      </a:r>
                      <a:endParaRPr lang="en-GB"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69322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66656"/>
            <a:ext cx="11885084" cy="914400"/>
          </a:xfrm>
        </p:spPr>
        <p:txBody>
          <a:bodyPr>
            <a:normAutofit/>
          </a:bodyPr>
          <a:lstStyle/>
          <a:p>
            <a:r>
              <a:rPr lang="en-GB" dirty="0"/>
              <a:t>3. Entity: Specialisation/Generalisation</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pPr/>
              <a:t>28</a:t>
            </a:fld>
            <a:endParaRPr lang="en-GB"/>
          </a:p>
        </p:txBody>
      </p:sp>
      <p:graphicFrame>
        <p:nvGraphicFramePr>
          <p:cNvPr id="8" name="Content Placeholder 6"/>
          <p:cNvGraphicFramePr>
            <a:graphicFrameLocks/>
          </p:cNvGraphicFramePr>
          <p:nvPr>
            <p:extLst>
              <p:ext uri="{D42A27DB-BD31-4B8C-83A1-F6EECF244321}">
                <p14:modId xmlns:p14="http://schemas.microsoft.com/office/powerpoint/2010/main" val="3580830128"/>
              </p:ext>
            </p:extLst>
          </p:nvPr>
        </p:nvGraphicFramePr>
        <p:xfrm>
          <a:off x="3353451" y="5606792"/>
          <a:ext cx="1582503" cy="744367"/>
        </p:xfrm>
        <a:graphic>
          <a:graphicData uri="http://schemas.openxmlformats.org/drawingml/2006/table">
            <a:tbl>
              <a:tblPr firstRow="1">
                <a:tableStyleId>{46F890A9-2807-4EBB-B81D-B2AA78EC7F39}</a:tableStyleId>
              </a:tblPr>
              <a:tblGrid>
                <a:gridCol w="1582503">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salaryGrade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Content Placeholder 6"/>
          <p:cNvGraphicFramePr>
            <a:graphicFrameLocks/>
          </p:cNvGraphicFramePr>
          <p:nvPr>
            <p:extLst>
              <p:ext uri="{D42A27DB-BD31-4B8C-83A1-F6EECF244321}">
                <p14:modId xmlns:p14="http://schemas.microsoft.com/office/powerpoint/2010/main" val="275420258"/>
              </p:ext>
            </p:extLst>
          </p:nvPr>
        </p:nvGraphicFramePr>
        <p:xfrm>
          <a:off x="5921838" y="5606791"/>
          <a:ext cx="1136466" cy="736600"/>
        </p:xfrm>
        <a:graphic>
          <a:graphicData uri="http://schemas.openxmlformats.org/drawingml/2006/table">
            <a:tbl>
              <a:tblPr firstRow="1">
                <a:tableStyleId>{46F890A9-2807-4EBB-B81D-B2AA78EC7F39}</a:tableStyleId>
              </a:tblPr>
              <a:tblGrid>
                <a:gridCol w="113646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7" name="Content Placeholder 6"/>
          <p:cNvGraphicFramePr>
            <a:graphicFrameLocks/>
          </p:cNvGraphicFramePr>
          <p:nvPr>
            <p:extLst>
              <p:ext uri="{D42A27DB-BD31-4B8C-83A1-F6EECF244321}">
                <p14:modId xmlns:p14="http://schemas.microsoft.com/office/powerpoint/2010/main" val="3548937118"/>
              </p:ext>
            </p:extLst>
          </p:nvPr>
        </p:nvGraphicFramePr>
        <p:xfrm>
          <a:off x="4241894" y="2004998"/>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6" name="Elbow Connector 15"/>
          <p:cNvCxnSpPr>
            <a:stCxn id="8" idx="0"/>
            <a:endCxn id="17" idx="2"/>
          </p:cNvCxnSpPr>
          <p:nvPr/>
        </p:nvCxnSpPr>
        <p:spPr>
          <a:xfrm rot="5400000" flipH="1" flipV="1">
            <a:off x="4185894" y="4437767"/>
            <a:ext cx="1127833" cy="1210216"/>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p:cNvCxnSpPr>
            <a:stCxn id="14" idx="0"/>
            <a:endCxn id="17" idx="2"/>
          </p:cNvCxnSpPr>
          <p:nvPr/>
        </p:nvCxnSpPr>
        <p:spPr>
          <a:xfrm rot="16200000" flipV="1">
            <a:off x="5358579" y="4475298"/>
            <a:ext cx="1127833" cy="1135154"/>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528067" y="4598597"/>
            <a:ext cx="4549405" cy="369332"/>
          </a:xfrm>
          <a:prstGeom prst="rect">
            <a:avLst/>
          </a:prstGeom>
          <a:noFill/>
        </p:spPr>
        <p:txBody>
          <a:bodyPr wrap="square" rtlCol="0">
            <a:spAutoFit/>
          </a:bodyPr>
          <a:lstStyle/>
          <a:p>
            <a:r>
              <a:rPr lang="en-GB" dirty="0"/>
              <a:t>(</a:t>
            </a:r>
            <a:r>
              <a:rPr lang="en-GB" dirty="0" err="1">
                <a:solidFill>
                  <a:schemeClr val="accent2"/>
                </a:solidFill>
              </a:rPr>
              <a:t>mandatory</a:t>
            </a:r>
            <a:r>
              <a:rPr lang="en-GB" dirty="0" err="1"/>
              <a:t>|</a:t>
            </a:r>
            <a:r>
              <a:rPr lang="en-GB" dirty="0" err="1">
                <a:solidFill>
                  <a:schemeClr val="accent2"/>
                </a:solidFill>
              </a:rPr>
              <a:t>optional</a:t>
            </a:r>
            <a:r>
              <a:rPr lang="en-GB" dirty="0"/>
              <a:t>,  </a:t>
            </a:r>
            <a:r>
              <a:rPr lang="en-GB" dirty="0">
                <a:solidFill>
                  <a:schemeClr val="accent2"/>
                </a:solidFill>
              </a:rPr>
              <a:t>or</a:t>
            </a:r>
            <a:r>
              <a:rPr lang="en-GB" dirty="0"/>
              <a:t> |</a:t>
            </a:r>
            <a:r>
              <a:rPr lang="en-GB" dirty="0">
                <a:solidFill>
                  <a:schemeClr val="accent2"/>
                </a:solidFill>
              </a:rPr>
              <a:t>and</a:t>
            </a:r>
            <a:r>
              <a:rPr lang="en-GB" dirty="0"/>
              <a:t>)</a:t>
            </a:r>
          </a:p>
        </p:txBody>
      </p:sp>
      <p:sp>
        <p:nvSpPr>
          <p:cNvPr id="9" name="TextBox 8">
            <a:extLst>
              <a:ext uri="{FF2B5EF4-FFF2-40B4-BE49-F238E27FC236}">
                <a16:creationId xmlns:a16="http://schemas.microsoft.com/office/drawing/2014/main" id="{1E5D6500-3489-AE43-B2F3-4B623C09DF82}"/>
              </a:ext>
            </a:extLst>
          </p:cNvPr>
          <p:cNvSpPr txBox="1"/>
          <p:nvPr/>
        </p:nvSpPr>
        <p:spPr>
          <a:xfrm>
            <a:off x="8338326" y="5103674"/>
            <a:ext cx="3151825" cy="1754326"/>
          </a:xfrm>
          <a:prstGeom prst="rect">
            <a:avLst/>
          </a:prstGeom>
          <a:noFill/>
        </p:spPr>
        <p:txBody>
          <a:bodyPr wrap="none" rtlCol="0">
            <a:spAutoFit/>
          </a:bodyPr>
          <a:lstStyle/>
          <a:p>
            <a:r>
              <a:rPr lang="en-US" b="1" dirty="0"/>
              <a:t>4 cases to look at in detail </a:t>
            </a:r>
          </a:p>
          <a:p>
            <a:r>
              <a:rPr lang="en-US" dirty="0"/>
              <a:t> mandatory, and</a:t>
            </a:r>
          </a:p>
          <a:p>
            <a:r>
              <a:rPr lang="en-US" dirty="0"/>
              <a:t> optional, and</a:t>
            </a:r>
          </a:p>
          <a:p>
            <a:r>
              <a:rPr lang="en-US" dirty="0"/>
              <a:t> mandatory, or</a:t>
            </a:r>
          </a:p>
          <a:p>
            <a:r>
              <a:rPr lang="en-US" dirty="0"/>
              <a:t> optional, or</a:t>
            </a:r>
          </a:p>
          <a:p>
            <a:endParaRPr lang="en-US" dirty="0"/>
          </a:p>
        </p:txBody>
      </p:sp>
    </p:spTree>
    <p:extLst>
      <p:ext uri="{BB962C8B-B14F-4D97-AF65-F5344CB8AC3E}">
        <p14:creationId xmlns:p14="http://schemas.microsoft.com/office/powerpoint/2010/main" val="9679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768E-5E59-CC4B-9885-D0A701B62757}"/>
              </a:ext>
            </a:extLst>
          </p:cNvPr>
          <p:cNvSpPr>
            <a:spLocks noGrp="1"/>
          </p:cNvSpPr>
          <p:nvPr>
            <p:ph type="title"/>
          </p:nvPr>
        </p:nvSpPr>
        <p:spPr/>
        <p:txBody>
          <a:bodyPr/>
          <a:lstStyle/>
          <a:p>
            <a:r>
              <a:rPr lang="en-US" dirty="0"/>
              <a:t>Overview of Membership Constraints</a:t>
            </a:r>
          </a:p>
        </p:txBody>
      </p:sp>
      <p:sp>
        <p:nvSpPr>
          <p:cNvPr id="4" name="Date Placeholder 3">
            <a:extLst>
              <a:ext uri="{FF2B5EF4-FFF2-40B4-BE49-F238E27FC236}">
                <a16:creationId xmlns:a16="http://schemas.microsoft.com/office/drawing/2014/main" id="{4C953DEA-81D3-4940-AAA2-46D158D79358}"/>
              </a:ext>
            </a:extLst>
          </p:cNvPr>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a:extLst>
              <a:ext uri="{FF2B5EF4-FFF2-40B4-BE49-F238E27FC236}">
                <a16:creationId xmlns:a16="http://schemas.microsoft.com/office/drawing/2014/main" id="{280B6911-D2C7-1D45-A58E-7F31B3A90485}"/>
              </a:ext>
            </a:extLst>
          </p:cNvPr>
          <p:cNvSpPr>
            <a:spLocks noGrp="1"/>
          </p:cNvSpPr>
          <p:nvPr>
            <p:ph type="ftr" sz="quarter" idx="11"/>
          </p:nvPr>
        </p:nvSpPr>
        <p:spPr/>
        <p:txBody>
          <a:bodyPr/>
          <a:lstStyle/>
          <a:p>
            <a:r>
              <a:rPr lang="en-GB">
                <a:solidFill>
                  <a:prstClr val="black">
                    <a:lumMod val="65000"/>
                    <a:lumOff val="35000"/>
                  </a:prstClr>
                </a:solidFill>
              </a:rPr>
              <a:t>F28DM Relational Model</a:t>
            </a:r>
            <a:endParaRPr lang="en-GB" dirty="0">
              <a:solidFill>
                <a:prstClr val="black">
                  <a:lumMod val="65000"/>
                  <a:lumOff val="35000"/>
                </a:prstClr>
              </a:solidFill>
            </a:endParaRPr>
          </a:p>
        </p:txBody>
      </p:sp>
      <p:sp>
        <p:nvSpPr>
          <p:cNvPr id="6" name="Slide Number Placeholder 5">
            <a:extLst>
              <a:ext uri="{FF2B5EF4-FFF2-40B4-BE49-F238E27FC236}">
                <a16:creationId xmlns:a16="http://schemas.microsoft.com/office/drawing/2014/main" id="{2AA48FD6-352A-074C-B526-5FACBA79FEE2}"/>
              </a:ext>
            </a:extLst>
          </p:cNvPr>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29</a:t>
            </a:fld>
            <a:endParaRPr lang="en-GB">
              <a:solidFill>
                <a:prstClr val="black">
                  <a:lumMod val="65000"/>
                  <a:lumOff val="35000"/>
                </a:prstClr>
              </a:solidFill>
            </a:endParaRPr>
          </a:p>
        </p:txBody>
      </p:sp>
      <p:sp>
        <p:nvSpPr>
          <p:cNvPr id="9" name="TextBox 8">
            <a:extLst>
              <a:ext uri="{FF2B5EF4-FFF2-40B4-BE49-F238E27FC236}">
                <a16:creationId xmlns:a16="http://schemas.microsoft.com/office/drawing/2014/main" id="{2BA56E15-82DC-DB47-BC7E-F86782127C6D}"/>
              </a:ext>
            </a:extLst>
          </p:cNvPr>
          <p:cNvSpPr txBox="1"/>
          <p:nvPr/>
        </p:nvSpPr>
        <p:spPr>
          <a:xfrm>
            <a:off x="1180134" y="2234893"/>
            <a:ext cx="1048685" cy="369332"/>
          </a:xfrm>
          <a:prstGeom prst="rect">
            <a:avLst/>
          </a:prstGeom>
          <a:noFill/>
        </p:spPr>
        <p:txBody>
          <a:bodyPr wrap="none" rtlCol="0">
            <a:spAutoFit/>
          </a:bodyPr>
          <a:lstStyle/>
          <a:p>
            <a:r>
              <a:rPr lang="en-US" dirty="0"/>
              <a:t>Student</a:t>
            </a:r>
          </a:p>
        </p:txBody>
      </p:sp>
      <p:sp>
        <p:nvSpPr>
          <p:cNvPr id="10" name="TextBox 9">
            <a:extLst>
              <a:ext uri="{FF2B5EF4-FFF2-40B4-BE49-F238E27FC236}">
                <a16:creationId xmlns:a16="http://schemas.microsoft.com/office/drawing/2014/main" id="{BEC62F0A-8C7B-0643-B56C-92DA564B0FDE}"/>
              </a:ext>
            </a:extLst>
          </p:cNvPr>
          <p:cNvSpPr txBox="1"/>
          <p:nvPr/>
        </p:nvSpPr>
        <p:spPr>
          <a:xfrm>
            <a:off x="296562" y="3237470"/>
            <a:ext cx="1180131" cy="369332"/>
          </a:xfrm>
          <a:prstGeom prst="rect">
            <a:avLst/>
          </a:prstGeom>
          <a:noFill/>
        </p:spPr>
        <p:txBody>
          <a:bodyPr wrap="none" rtlCol="0">
            <a:spAutoFit/>
          </a:bodyPr>
          <a:lstStyle/>
          <a:p>
            <a:r>
              <a:rPr lang="en-US" dirty="0"/>
              <a:t>Postgrad</a:t>
            </a:r>
          </a:p>
        </p:txBody>
      </p:sp>
      <p:sp>
        <p:nvSpPr>
          <p:cNvPr id="11" name="TextBox 10">
            <a:extLst>
              <a:ext uri="{FF2B5EF4-FFF2-40B4-BE49-F238E27FC236}">
                <a16:creationId xmlns:a16="http://schemas.microsoft.com/office/drawing/2014/main" id="{F0676363-9D48-5647-98C4-92606F72A7F1}"/>
              </a:ext>
            </a:extLst>
          </p:cNvPr>
          <p:cNvSpPr txBox="1"/>
          <p:nvPr/>
        </p:nvSpPr>
        <p:spPr>
          <a:xfrm>
            <a:off x="1661164" y="3244334"/>
            <a:ext cx="1394934" cy="369332"/>
          </a:xfrm>
          <a:prstGeom prst="rect">
            <a:avLst/>
          </a:prstGeom>
          <a:noFill/>
        </p:spPr>
        <p:txBody>
          <a:bodyPr wrap="none" rtlCol="0">
            <a:spAutoFit/>
          </a:bodyPr>
          <a:lstStyle/>
          <a:p>
            <a:r>
              <a:rPr lang="en-US" dirty="0"/>
              <a:t>Undergrad</a:t>
            </a:r>
          </a:p>
        </p:txBody>
      </p:sp>
      <p:sp>
        <p:nvSpPr>
          <p:cNvPr id="12" name="TextBox 11">
            <a:extLst>
              <a:ext uri="{FF2B5EF4-FFF2-40B4-BE49-F238E27FC236}">
                <a16:creationId xmlns:a16="http://schemas.microsoft.com/office/drawing/2014/main" id="{CF741B0F-F992-7246-9CF8-D55F2FB9AA5A}"/>
              </a:ext>
            </a:extLst>
          </p:cNvPr>
          <p:cNvSpPr txBox="1"/>
          <p:nvPr/>
        </p:nvSpPr>
        <p:spPr>
          <a:xfrm>
            <a:off x="816221" y="4683210"/>
            <a:ext cx="1542410" cy="369332"/>
          </a:xfrm>
          <a:prstGeom prst="rect">
            <a:avLst/>
          </a:prstGeom>
          <a:noFill/>
        </p:spPr>
        <p:txBody>
          <a:bodyPr wrap="none" rtlCol="0">
            <a:spAutoFit/>
          </a:bodyPr>
          <a:lstStyle/>
          <a:p>
            <a:r>
              <a:rPr lang="en-US" dirty="0"/>
              <a:t>Uni Member</a:t>
            </a:r>
          </a:p>
        </p:txBody>
      </p:sp>
      <p:sp>
        <p:nvSpPr>
          <p:cNvPr id="13" name="TextBox 12">
            <a:extLst>
              <a:ext uri="{FF2B5EF4-FFF2-40B4-BE49-F238E27FC236}">
                <a16:creationId xmlns:a16="http://schemas.microsoft.com/office/drawing/2014/main" id="{28BB1740-A531-F948-9336-FF446AFAC037}"/>
              </a:ext>
            </a:extLst>
          </p:cNvPr>
          <p:cNvSpPr txBox="1"/>
          <p:nvPr/>
        </p:nvSpPr>
        <p:spPr>
          <a:xfrm>
            <a:off x="580768" y="5659395"/>
            <a:ext cx="679994" cy="369332"/>
          </a:xfrm>
          <a:prstGeom prst="rect">
            <a:avLst/>
          </a:prstGeom>
          <a:noFill/>
        </p:spPr>
        <p:txBody>
          <a:bodyPr wrap="none" rtlCol="0">
            <a:spAutoFit/>
          </a:bodyPr>
          <a:lstStyle/>
          <a:p>
            <a:r>
              <a:rPr lang="en-US" dirty="0"/>
              <a:t>Staff</a:t>
            </a:r>
          </a:p>
        </p:txBody>
      </p:sp>
      <p:sp>
        <p:nvSpPr>
          <p:cNvPr id="14" name="TextBox 13">
            <a:extLst>
              <a:ext uri="{FF2B5EF4-FFF2-40B4-BE49-F238E27FC236}">
                <a16:creationId xmlns:a16="http://schemas.microsoft.com/office/drawing/2014/main" id="{DE5064C4-B41F-0144-A118-BBB99923920F}"/>
              </a:ext>
            </a:extLst>
          </p:cNvPr>
          <p:cNvSpPr txBox="1"/>
          <p:nvPr/>
        </p:nvSpPr>
        <p:spPr>
          <a:xfrm>
            <a:off x="1661164" y="5706075"/>
            <a:ext cx="1048685" cy="369332"/>
          </a:xfrm>
          <a:prstGeom prst="rect">
            <a:avLst/>
          </a:prstGeom>
          <a:noFill/>
        </p:spPr>
        <p:txBody>
          <a:bodyPr wrap="none" rtlCol="0">
            <a:spAutoFit/>
          </a:bodyPr>
          <a:lstStyle/>
          <a:p>
            <a:r>
              <a:rPr lang="en-US" dirty="0"/>
              <a:t>Student</a:t>
            </a:r>
          </a:p>
        </p:txBody>
      </p:sp>
      <p:cxnSp>
        <p:nvCxnSpPr>
          <p:cNvPr id="17" name="Straight Arrow Connector 16">
            <a:extLst>
              <a:ext uri="{FF2B5EF4-FFF2-40B4-BE49-F238E27FC236}">
                <a16:creationId xmlns:a16="http://schemas.microsoft.com/office/drawing/2014/main" id="{EE72CE37-1A99-FA4A-93C4-266DDC69BD3E}"/>
              </a:ext>
            </a:extLst>
          </p:cNvPr>
          <p:cNvCxnSpPr>
            <a:cxnSpLocks/>
          </p:cNvCxnSpPr>
          <p:nvPr/>
        </p:nvCxnSpPr>
        <p:spPr>
          <a:xfrm>
            <a:off x="1050324" y="2948463"/>
            <a:ext cx="0" cy="29587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898D45-60A0-B549-8B83-FFDF505E57E3}"/>
              </a:ext>
            </a:extLst>
          </p:cNvPr>
          <p:cNvCxnSpPr>
            <a:cxnSpLocks/>
          </p:cNvCxnSpPr>
          <p:nvPr/>
        </p:nvCxnSpPr>
        <p:spPr>
          <a:xfrm>
            <a:off x="2358631" y="2941599"/>
            <a:ext cx="0" cy="29587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AF82B8F-2B6F-4A45-B82E-884BFBD99669}"/>
              </a:ext>
            </a:extLst>
          </p:cNvPr>
          <p:cNvCxnSpPr>
            <a:cxnSpLocks/>
          </p:cNvCxnSpPr>
          <p:nvPr/>
        </p:nvCxnSpPr>
        <p:spPr>
          <a:xfrm>
            <a:off x="1050324" y="2940908"/>
            <a:ext cx="13083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EDE0147-DA2F-D048-AACC-4D5E2C43C55D}"/>
              </a:ext>
            </a:extLst>
          </p:cNvPr>
          <p:cNvCxnSpPr>
            <a:cxnSpLocks/>
          </p:cNvCxnSpPr>
          <p:nvPr/>
        </p:nvCxnSpPr>
        <p:spPr>
          <a:xfrm>
            <a:off x="1689996" y="2645037"/>
            <a:ext cx="0" cy="29587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762460B-48D7-C646-8BC0-5F2F95DFBC27}"/>
              </a:ext>
            </a:extLst>
          </p:cNvPr>
          <p:cNvCxnSpPr>
            <a:cxnSpLocks/>
          </p:cNvCxnSpPr>
          <p:nvPr/>
        </p:nvCxnSpPr>
        <p:spPr>
          <a:xfrm>
            <a:off x="920512" y="5386863"/>
            <a:ext cx="0" cy="29587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EE26958-14F9-B442-8FE8-F037404F8569}"/>
              </a:ext>
            </a:extLst>
          </p:cNvPr>
          <p:cNvCxnSpPr>
            <a:cxnSpLocks/>
          </p:cNvCxnSpPr>
          <p:nvPr/>
        </p:nvCxnSpPr>
        <p:spPr>
          <a:xfrm>
            <a:off x="2228819" y="5379999"/>
            <a:ext cx="0" cy="29587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C11F03-7639-0E4D-B20B-40BF79250E62}"/>
              </a:ext>
            </a:extLst>
          </p:cNvPr>
          <p:cNvCxnSpPr>
            <a:cxnSpLocks/>
          </p:cNvCxnSpPr>
          <p:nvPr/>
        </p:nvCxnSpPr>
        <p:spPr>
          <a:xfrm>
            <a:off x="920512" y="5379308"/>
            <a:ext cx="13083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D4207FA-561D-C849-8FEE-2022089AF62B}"/>
              </a:ext>
            </a:extLst>
          </p:cNvPr>
          <p:cNvCxnSpPr>
            <a:cxnSpLocks/>
          </p:cNvCxnSpPr>
          <p:nvPr/>
        </p:nvCxnSpPr>
        <p:spPr>
          <a:xfrm>
            <a:off x="1560184" y="5083437"/>
            <a:ext cx="0" cy="29587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23ADA71-1220-B746-9D43-4BFCDF051BCB}"/>
              </a:ext>
            </a:extLst>
          </p:cNvPr>
          <p:cNvSpPr txBox="1"/>
          <p:nvPr/>
        </p:nvSpPr>
        <p:spPr>
          <a:xfrm>
            <a:off x="2500448" y="2645037"/>
            <a:ext cx="1779654" cy="369332"/>
          </a:xfrm>
          <a:prstGeom prst="rect">
            <a:avLst/>
          </a:prstGeom>
          <a:noFill/>
        </p:spPr>
        <p:txBody>
          <a:bodyPr wrap="none" rtlCol="0">
            <a:spAutoFit/>
          </a:bodyPr>
          <a:lstStyle/>
          <a:p>
            <a:r>
              <a:rPr lang="en-US" dirty="0">
                <a:solidFill>
                  <a:schemeClr val="accent2"/>
                </a:solidFill>
              </a:rPr>
              <a:t>Mandatory, </a:t>
            </a:r>
            <a:r>
              <a:rPr lang="en-US" dirty="0">
                <a:solidFill>
                  <a:srgbClr val="00B050"/>
                </a:solidFill>
              </a:rPr>
              <a:t>or</a:t>
            </a:r>
          </a:p>
        </p:txBody>
      </p:sp>
      <p:sp>
        <p:nvSpPr>
          <p:cNvPr id="30" name="TextBox 29">
            <a:extLst>
              <a:ext uri="{FF2B5EF4-FFF2-40B4-BE49-F238E27FC236}">
                <a16:creationId xmlns:a16="http://schemas.microsoft.com/office/drawing/2014/main" id="{62533867-DAD5-AD4A-A0AC-5827242B555E}"/>
              </a:ext>
            </a:extLst>
          </p:cNvPr>
          <p:cNvSpPr txBox="1"/>
          <p:nvPr/>
        </p:nvSpPr>
        <p:spPr>
          <a:xfrm>
            <a:off x="2325721" y="5046706"/>
            <a:ext cx="1747594" cy="369332"/>
          </a:xfrm>
          <a:prstGeom prst="rect">
            <a:avLst/>
          </a:prstGeom>
          <a:noFill/>
        </p:spPr>
        <p:txBody>
          <a:bodyPr wrap="none" rtlCol="0">
            <a:spAutoFit/>
          </a:bodyPr>
          <a:lstStyle/>
          <a:p>
            <a:r>
              <a:rPr lang="en-US" dirty="0">
                <a:solidFill>
                  <a:schemeClr val="accent2"/>
                </a:solidFill>
              </a:rPr>
              <a:t>Optional, </a:t>
            </a:r>
            <a:r>
              <a:rPr lang="en-US" dirty="0">
                <a:solidFill>
                  <a:srgbClr val="00B050"/>
                </a:solidFill>
              </a:rPr>
              <a:t>and</a:t>
            </a:r>
          </a:p>
        </p:txBody>
      </p:sp>
      <p:sp>
        <p:nvSpPr>
          <p:cNvPr id="31" name="TextBox 30">
            <a:extLst>
              <a:ext uri="{FF2B5EF4-FFF2-40B4-BE49-F238E27FC236}">
                <a16:creationId xmlns:a16="http://schemas.microsoft.com/office/drawing/2014/main" id="{44863D41-F83B-0F42-934A-A5E71837D5CF}"/>
              </a:ext>
            </a:extLst>
          </p:cNvPr>
          <p:cNvSpPr txBox="1"/>
          <p:nvPr/>
        </p:nvSpPr>
        <p:spPr>
          <a:xfrm>
            <a:off x="5135338" y="2333368"/>
            <a:ext cx="5553123" cy="369332"/>
          </a:xfrm>
          <a:prstGeom prst="rect">
            <a:avLst/>
          </a:prstGeom>
          <a:noFill/>
        </p:spPr>
        <p:txBody>
          <a:bodyPr wrap="none" rtlCol="0">
            <a:spAutoFit/>
          </a:bodyPr>
          <a:lstStyle/>
          <a:p>
            <a:r>
              <a:rPr lang="en-US" dirty="0">
                <a:solidFill>
                  <a:srgbClr val="00B050"/>
                </a:solidFill>
              </a:rPr>
              <a:t>Each student can be an UG OR a PG – not both</a:t>
            </a:r>
          </a:p>
        </p:txBody>
      </p:sp>
      <p:sp>
        <p:nvSpPr>
          <p:cNvPr id="32" name="TextBox 31">
            <a:extLst>
              <a:ext uri="{FF2B5EF4-FFF2-40B4-BE49-F238E27FC236}">
                <a16:creationId xmlns:a16="http://schemas.microsoft.com/office/drawing/2014/main" id="{F3F9D4AB-0F59-9146-B8A9-D9ED986F1B24}"/>
              </a:ext>
            </a:extLst>
          </p:cNvPr>
          <p:cNvSpPr txBox="1"/>
          <p:nvPr/>
        </p:nvSpPr>
        <p:spPr>
          <a:xfrm>
            <a:off x="4797888" y="4962753"/>
            <a:ext cx="7087197" cy="369332"/>
          </a:xfrm>
          <a:prstGeom prst="rect">
            <a:avLst/>
          </a:prstGeom>
          <a:noFill/>
        </p:spPr>
        <p:txBody>
          <a:bodyPr wrap="none" rtlCol="0">
            <a:spAutoFit/>
          </a:bodyPr>
          <a:lstStyle/>
          <a:p>
            <a:r>
              <a:rPr lang="en-US" dirty="0">
                <a:solidFill>
                  <a:srgbClr val="00B050"/>
                </a:solidFill>
              </a:rPr>
              <a:t>Each </a:t>
            </a:r>
            <a:r>
              <a:rPr lang="en-US" dirty="0" err="1">
                <a:solidFill>
                  <a:srgbClr val="00B050"/>
                </a:solidFill>
              </a:rPr>
              <a:t>uni</a:t>
            </a:r>
            <a:r>
              <a:rPr lang="en-US" dirty="0">
                <a:solidFill>
                  <a:srgbClr val="00B050"/>
                </a:solidFill>
              </a:rPr>
              <a:t> member could be staff and also could be a student </a:t>
            </a:r>
          </a:p>
        </p:txBody>
      </p:sp>
      <p:sp>
        <p:nvSpPr>
          <p:cNvPr id="33" name="TextBox 32">
            <a:extLst>
              <a:ext uri="{FF2B5EF4-FFF2-40B4-BE49-F238E27FC236}">
                <a16:creationId xmlns:a16="http://schemas.microsoft.com/office/drawing/2014/main" id="{3DEA1A13-FC06-B54A-8C7C-817B87772C4D}"/>
              </a:ext>
            </a:extLst>
          </p:cNvPr>
          <p:cNvSpPr txBox="1"/>
          <p:nvPr/>
        </p:nvSpPr>
        <p:spPr>
          <a:xfrm>
            <a:off x="4972124" y="3519686"/>
            <a:ext cx="6431569" cy="646331"/>
          </a:xfrm>
          <a:prstGeom prst="rect">
            <a:avLst/>
          </a:prstGeom>
          <a:noFill/>
        </p:spPr>
        <p:txBody>
          <a:bodyPr wrap="none" rtlCol="0">
            <a:spAutoFit/>
          </a:bodyPr>
          <a:lstStyle/>
          <a:p>
            <a:r>
              <a:rPr lang="en-US" dirty="0">
                <a:solidFill>
                  <a:schemeClr val="accent2"/>
                </a:solidFill>
              </a:rPr>
              <a:t>Mandatory – each superclass must belong to a subclass</a:t>
            </a:r>
          </a:p>
          <a:p>
            <a:r>
              <a:rPr lang="en-US" dirty="0">
                <a:solidFill>
                  <a:schemeClr val="accent2"/>
                </a:solidFill>
              </a:rPr>
              <a:t>   </a:t>
            </a:r>
            <a:r>
              <a:rPr lang="en-US" dirty="0" err="1">
                <a:solidFill>
                  <a:schemeClr val="accent2"/>
                </a:solidFill>
              </a:rPr>
              <a:t>eg</a:t>
            </a:r>
            <a:r>
              <a:rPr lang="en-US" dirty="0">
                <a:solidFill>
                  <a:schemeClr val="accent2"/>
                </a:solidFill>
              </a:rPr>
              <a:t> student MUST BE a postgrad or undergraduate</a:t>
            </a:r>
          </a:p>
        </p:txBody>
      </p:sp>
      <p:sp>
        <p:nvSpPr>
          <p:cNvPr id="34" name="TextBox 33">
            <a:extLst>
              <a:ext uri="{FF2B5EF4-FFF2-40B4-BE49-F238E27FC236}">
                <a16:creationId xmlns:a16="http://schemas.microsoft.com/office/drawing/2014/main" id="{B3A93404-E686-ED40-81AA-12840C65FECE}"/>
              </a:ext>
            </a:extLst>
          </p:cNvPr>
          <p:cNvSpPr txBox="1"/>
          <p:nvPr/>
        </p:nvSpPr>
        <p:spPr>
          <a:xfrm>
            <a:off x="4972124" y="5618204"/>
            <a:ext cx="6817892" cy="646331"/>
          </a:xfrm>
          <a:prstGeom prst="rect">
            <a:avLst/>
          </a:prstGeom>
          <a:noFill/>
        </p:spPr>
        <p:txBody>
          <a:bodyPr wrap="none" rtlCol="0">
            <a:spAutoFit/>
          </a:bodyPr>
          <a:lstStyle/>
          <a:p>
            <a:r>
              <a:rPr lang="en-US" dirty="0">
                <a:solidFill>
                  <a:schemeClr val="accent2"/>
                </a:solidFill>
              </a:rPr>
              <a:t>Optional – some </a:t>
            </a:r>
            <a:r>
              <a:rPr lang="en-US" dirty="0" err="1">
                <a:solidFill>
                  <a:schemeClr val="accent2"/>
                </a:solidFill>
              </a:rPr>
              <a:t>superclasses</a:t>
            </a:r>
            <a:r>
              <a:rPr lang="en-US" dirty="0">
                <a:solidFill>
                  <a:schemeClr val="accent2"/>
                </a:solidFill>
              </a:rPr>
              <a:t> may not belong to a subclass</a:t>
            </a:r>
          </a:p>
          <a:p>
            <a:r>
              <a:rPr lang="en-US" dirty="0">
                <a:solidFill>
                  <a:schemeClr val="accent2"/>
                </a:solidFill>
              </a:rPr>
              <a:t>  e.g. some people at </a:t>
            </a:r>
            <a:r>
              <a:rPr lang="en-US" dirty="0" err="1">
                <a:solidFill>
                  <a:schemeClr val="accent2"/>
                </a:solidFill>
              </a:rPr>
              <a:t>uni</a:t>
            </a:r>
            <a:r>
              <a:rPr lang="en-US" dirty="0">
                <a:solidFill>
                  <a:schemeClr val="accent2"/>
                </a:solidFill>
              </a:rPr>
              <a:t> are neither students nor staff</a:t>
            </a:r>
          </a:p>
        </p:txBody>
      </p:sp>
    </p:spTree>
    <p:extLst>
      <p:ext uri="{BB962C8B-B14F-4D97-AF65-F5344CB8AC3E}">
        <p14:creationId xmlns:p14="http://schemas.microsoft.com/office/powerpoint/2010/main" val="298111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dissolve">
                                      <p:cBhvr>
                                        <p:cTn id="10" dur="500"/>
                                        <p:tgtEl>
                                          <p:spTgt spid="22"/>
                                        </p:tgtEl>
                                      </p:cBhvr>
                                    </p:animEffect>
                                  </p:childTnLst>
                                </p:cTn>
                              </p:par>
                              <p:par>
                                <p:cTn id="11" presetID="9"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dissolve">
                                      <p:cBhvr>
                                        <p:cTn id="16" dur="500"/>
                                        <p:tgtEl>
                                          <p:spTgt spid="17"/>
                                        </p:tgtEl>
                                      </p:cBhvr>
                                    </p:animEffect>
                                  </p:childTnLst>
                                </p:cTn>
                              </p:par>
                              <p:par>
                                <p:cTn id="17" presetID="9"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dissolve">
                                      <p:cBhvr>
                                        <p:cTn id="19" dur="500"/>
                                        <p:tgtEl>
                                          <p:spTgt spid="2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ssolve">
                                      <p:cBhvr>
                                        <p:cTn id="28" dur="500"/>
                                        <p:tgtEl>
                                          <p:spTgt spid="29"/>
                                        </p:tgtEl>
                                      </p:cBhvr>
                                    </p:animEffect>
                                  </p:childTnLst>
                                </p:cTn>
                              </p:par>
                              <p:par>
                                <p:cTn id="29" presetID="9"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dissolv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dissolv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dissolve">
                                      <p:cBhvr>
                                        <p:cTn id="52" dur="500"/>
                                        <p:tgtEl>
                                          <p:spTgt spid="14"/>
                                        </p:tgtEl>
                                      </p:cBhvr>
                                    </p:animEffect>
                                  </p:childTnLst>
                                </p:cTn>
                              </p:par>
                              <p:par>
                                <p:cTn id="53" presetID="9"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500"/>
                                        <p:tgtEl>
                                          <p:spTgt spid="25"/>
                                        </p:tgtEl>
                                      </p:cBhvr>
                                    </p:animEffect>
                                  </p:childTnLst>
                                </p:cTn>
                              </p:par>
                              <p:par>
                                <p:cTn id="56" presetID="9"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ssolve">
                                      <p:cBhvr>
                                        <p:cTn id="58" dur="500"/>
                                        <p:tgtEl>
                                          <p:spTgt spid="26"/>
                                        </p:tgtEl>
                                      </p:cBhvr>
                                    </p:animEffect>
                                  </p:childTnLst>
                                </p:cTn>
                              </p:par>
                              <p:par>
                                <p:cTn id="59" presetID="9"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dissolve">
                                      <p:cBhvr>
                                        <p:cTn id="61" dur="500"/>
                                        <p:tgtEl>
                                          <p:spTgt spid="27"/>
                                        </p:tgtEl>
                                      </p:cBhvr>
                                    </p:animEffect>
                                  </p:childTnLst>
                                </p:cTn>
                              </p:par>
                              <p:par>
                                <p:cTn id="62" presetID="9"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dissolve">
                                      <p:cBhvr>
                                        <p:cTn id="64" dur="500"/>
                                        <p:tgtEl>
                                          <p:spTgt spid="28"/>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dissolv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dissolv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29" grpId="0"/>
      <p:bldP spid="30" grpId="0"/>
      <p:bldP spid="31" grpId="0"/>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p>
        </p:txBody>
      </p:sp>
      <p:sp>
        <p:nvSpPr>
          <p:cNvPr id="3" name="Content Placeholder 2"/>
          <p:cNvSpPr>
            <a:spLocks noGrp="1"/>
          </p:cNvSpPr>
          <p:nvPr>
            <p:ph idx="1"/>
          </p:nvPr>
        </p:nvSpPr>
        <p:spPr/>
        <p:txBody>
          <a:bodyPr>
            <a:normAutofit/>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p>
          <a:p>
            <a:pPr fontAlgn="base"/>
            <a:r>
              <a:rPr lang="en-US" b="1" dirty="0"/>
              <a:t>Adapt</a:t>
            </a:r>
            <a:r>
              <a:rPr lang="en-US" dirty="0"/>
              <a:t> — remix, transform, and build upon the material for any purpose, even commercially.</a:t>
            </a:r>
          </a:p>
          <a:p>
            <a:pPr marL="0" indent="0">
              <a:buNone/>
            </a:pPr>
            <a:r>
              <a:rPr lang="en-US" dirty="0"/>
              <a:t>The licensor cannot revoke these freedoms as long as you follow the license terms.</a:t>
            </a:r>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0271" y="687137"/>
            <a:ext cx="3247543" cy="11362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a:t>
            </a:fld>
            <a:endParaRPr lang="en-GB">
              <a:solidFill>
                <a:prstClr val="black">
                  <a:lumMod val="65000"/>
                  <a:lumOff val="35000"/>
                </a:prstClr>
              </a:solidFill>
            </a:endParaRPr>
          </a:p>
        </p:txBody>
      </p:sp>
    </p:spTree>
    <p:extLst>
      <p:ext uri="{BB962C8B-B14F-4D97-AF65-F5344CB8AC3E}">
        <p14:creationId xmlns:p14="http://schemas.microsoft.com/office/powerpoint/2010/main" val="1174917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3. Entity Specialisation – Mandatory And</a:t>
            </a:r>
          </a:p>
        </p:txBody>
      </p:sp>
      <p:sp>
        <p:nvSpPr>
          <p:cNvPr id="3" name="Content Placeholder 2"/>
          <p:cNvSpPr>
            <a:spLocks noGrp="1"/>
          </p:cNvSpPr>
          <p:nvPr>
            <p:ph idx="1"/>
          </p:nvPr>
        </p:nvSpPr>
        <p:spPr>
          <a:xfrm>
            <a:off x="276275" y="1823375"/>
            <a:ext cx="7641741" cy="3625955"/>
          </a:xfrm>
        </p:spPr>
        <p:txBody>
          <a:bodyPr>
            <a:normAutofit/>
          </a:bodyPr>
          <a:lstStyle/>
          <a:p>
            <a:pPr marL="0" indent="0">
              <a:buNone/>
            </a:pPr>
            <a:r>
              <a:rPr lang="en-GB" sz="2400" b="1" dirty="0"/>
              <a:t>Mandatory And </a:t>
            </a:r>
          </a:p>
          <a:p>
            <a:r>
              <a:rPr lang="en-GB" sz="2400" dirty="0"/>
              <a:t>Create a single relation</a:t>
            </a:r>
          </a:p>
          <a:p>
            <a:pPr lvl="1"/>
            <a:r>
              <a:rPr lang="en-GB" sz="2000" dirty="0"/>
              <a:t>Add </a:t>
            </a:r>
            <a:r>
              <a:rPr lang="en-GB" sz="2000" dirty="0" err="1"/>
              <a:t>boolean</a:t>
            </a:r>
            <a:r>
              <a:rPr lang="en-GB" sz="2000" dirty="0"/>
              <a:t> attributes to distinguish type</a:t>
            </a:r>
          </a:p>
          <a:p>
            <a:pPr lvl="1"/>
            <a:r>
              <a:rPr lang="en-GB" sz="2000" dirty="0"/>
              <a:t>Add all additional attributes from the subtypes to the </a:t>
            </a:r>
            <a:r>
              <a:rPr lang="en-GB" sz="2000" dirty="0" err="1"/>
              <a:t>supertype</a:t>
            </a:r>
            <a:endParaRPr lang="en-GB" sz="2000" dirty="0"/>
          </a:p>
          <a:p>
            <a:pPr marL="6350" indent="0">
              <a:buClr>
                <a:srgbClr val="A2C816"/>
              </a:buClr>
              <a:buNone/>
            </a:pPr>
            <a:r>
              <a:rPr lang="en-GB" sz="2400" dirty="0">
                <a:solidFill>
                  <a:prstClr val="black">
                    <a:lumMod val="65000"/>
                    <a:lumOff val="35000"/>
                  </a:prstClr>
                </a:solidFill>
                <a:latin typeface="Monaco" charset="0"/>
                <a:ea typeface="Monaco" charset="0"/>
                <a:cs typeface="Monaco" charset="0"/>
              </a:rPr>
              <a:t>Person (</a:t>
            </a:r>
            <a:r>
              <a:rPr lang="en-GB" sz="2400" u="sng" dirty="0" err="1">
                <a:solidFill>
                  <a:prstClr val="black">
                    <a:lumMod val="65000"/>
                    <a:lumOff val="35000"/>
                  </a:prstClr>
                </a:solidFill>
                <a:latin typeface="Monaco" charset="0"/>
                <a:ea typeface="Monaco" charset="0"/>
                <a:cs typeface="Monaco" charset="0"/>
              </a:rPr>
              <a:t>ssn</a:t>
            </a:r>
            <a:r>
              <a:rPr lang="en-GB" sz="2400" dirty="0">
                <a:solidFill>
                  <a:prstClr val="black">
                    <a:lumMod val="65000"/>
                    <a:lumOff val="35000"/>
                  </a:prst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firstName</a:t>
            </a:r>
            <a:r>
              <a:rPr lang="en-GB" sz="2400" dirty="0">
                <a:solidFill>
                  <a:schemeClr val="bg1">
                    <a:lumMod val="50000"/>
                  </a:scheme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lastName</a:t>
            </a:r>
            <a:r>
              <a:rPr lang="en-GB" sz="2400" dirty="0">
                <a:solidFill>
                  <a:schemeClr val="bg1">
                    <a:lumMod val="50000"/>
                  </a:scheme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dateOfBirth</a:t>
            </a:r>
            <a:r>
              <a:rPr lang="en-GB" sz="2400" dirty="0">
                <a:solidFill>
                  <a:schemeClr val="bg1">
                    <a:lumMod val="50000"/>
                  </a:schemeClr>
                </a:solidFill>
                <a:latin typeface="Monaco" charset="0"/>
                <a:ea typeface="Monaco" charset="0"/>
                <a:cs typeface="Monaco" charset="0"/>
              </a:rPr>
              <a:t>, gender, </a:t>
            </a:r>
            <a:r>
              <a:rPr lang="en-GB" sz="2400" dirty="0" err="1">
                <a:solidFill>
                  <a:prstClr val="black">
                    <a:lumMod val="65000"/>
                    <a:lumOff val="35000"/>
                  </a:prstClr>
                </a:solidFill>
                <a:latin typeface="Monaco" charset="0"/>
                <a:ea typeface="Monaco" charset="0"/>
                <a:cs typeface="Monaco" charset="0"/>
              </a:rPr>
              <a:t>employeeFlag</a:t>
            </a:r>
            <a:r>
              <a:rPr lang="en-GB" sz="2400" dirty="0">
                <a:solidFill>
                  <a:prstClr val="black">
                    <a:lumMod val="65000"/>
                    <a:lumOff val="35000"/>
                  </a:prst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clientFlag</a:t>
            </a:r>
            <a:r>
              <a:rPr lang="en-GB" sz="2400" dirty="0">
                <a:solidFill>
                  <a:prstClr val="black">
                    <a:lumMod val="65000"/>
                    <a:lumOff val="35000"/>
                  </a:prst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salaryGrade</a:t>
            </a:r>
            <a:r>
              <a:rPr lang="en-GB" sz="2400" dirty="0">
                <a:solidFill>
                  <a:prstClr val="black">
                    <a:lumMod val="65000"/>
                    <a:lumOff val="35000"/>
                  </a:prstClr>
                </a:solidFill>
                <a:latin typeface="Monaco" charset="0"/>
                <a:ea typeface="Monaco" charset="0"/>
                <a:cs typeface="Monaco" charset="0"/>
              </a:rPr>
              <a:t>)</a:t>
            </a:r>
            <a:endParaRPr lang="en-GB" sz="2400" dirty="0"/>
          </a:p>
          <a:p>
            <a:pPr marL="0" indent="0">
              <a:buNone/>
            </a:pPr>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30</a:t>
            </a:fld>
            <a:endParaRPr lang="en-GB">
              <a:solidFill>
                <a:prstClr val="black">
                  <a:lumMod val="65000"/>
                  <a:lumOff val="35000"/>
                </a:prstClr>
              </a:solidFill>
            </a:endParaRPr>
          </a:p>
        </p:txBody>
      </p:sp>
      <p:graphicFrame>
        <p:nvGraphicFramePr>
          <p:cNvPr id="7" name="Content Placeholder 6">
            <a:extLst>
              <a:ext uri="{FF2B5EF4-FFF2-40B4-BE49-F238E27FC236}">
                <a16:creationId xmlns:a16="http://schemas.microsoft.com/office/drawing/2014/main" id="{E6628468-5984-4A48-B014-FDA616422C9E}"/>
              </a:ext>
            </a:extLst>
          </p:cNvPr>
          <p:cNvGraphicFramePr>
            <a:graphicFrameLocks/>
          </p:cNvGraphicFramePr>
          <p:nvPr>
            <p:extLst>
              <p:ext uri="{D42A27DB-BD31-4B8C-83A1-F6EECF244321}">
                <p14:modId xmlns:p14="http://schemas.microsoft.com/office/powerpoint/2010/main" val="2958461905"/>
              </p:ext>
            </p:extLst>
          </p:nvPr>
        </p:nvGraphicFramePr>
        <p:xfrm>
          <a:off x="7918017" y="5793814"/>
          <a:ext cx="1582503" cy="744367"/>
        </p:xfrm>
        <a:graphic>
          <a:graphicData uri="http://schemas.openxmlformats.org/drawingml/2006/table">
            <a:tbl>
              <a:tblPr firstRow="1">
                <a:tableStyleId>{46F890A9-2807-4EBB-B81D-B2AA78EC7F39}</a:tableStyleId>
              </a:tblPr>
              <a:tblGrid>
                <a:gridCol w="1582503">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salaryGrade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Content Placeholder 6">
            <a:extLst>
              <a:ext uri="{FF2B5EF4-FFF2-40B4-BE49-F238E27FC236}">
                <a16:creationId xmlns:a16="http://schemas.microsoft.com/office/drawing/2014/main" id="{09910994-67F7-654D-80CC-AA7A8F952487}"/>
              </a:ext>
            </a:extLst>
          </p:cNvPr>
          <p:cNvGraphicFramePr>
            <a:graphicFrameLocks/>
          </p:cNvGraphicFramePr>
          <p:nvPr>
            <p:extLst>
              <p:ext uri="{D42A27DB-BD31-4B8C-83A1-F6EECF244321}">
                <p14:modId xmlns:p14="http://schemas.microsoft.com/office/powerpoint/2010/main" val="2915513108"/>
              </p:ext>
            </p:extLst>
          </p:nvPr>
        </p:nvGraphicFramePr>
        <p:xfrm>
          <a:off x="10486404" y="5793813"/>
          <a:ext cx="1136466" cy="736600"/>
        </p:xfrm>
        <a:graphic>
          <a:graphicData uri="http://schemas.openxmlformats.org/drawingml/2006/table">
            <a:tbl>
              <a:tblPr firstRow="1">
                <a:tableStyleId>{46F890A9-2807-4EBB-B81D-B2AA78EC7F39}</a:tableStyleId>
              </a:tblPr>
              <a:tblGrid>
                <a:gridCol w="113646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Content Placeholder 6">
            <a:extLst>
              <a:ext uri="{FF2B5EF4-FFF2-40B4-BE49-F238E27FC236}">
                <a16:creationId xmlns:a16="http://schemas.microsoft.com/office/drawing/2014/main" id="{D430044E-EE17-1048-B7E8-854CE360E508}"/>
              </a:ext>
            </a:extLst>
          </p:cNvPr>
          <p:cNvGraphicFramePr>
            <a:graphicFrameLocks/>
          </p:cNvGraphicFramePr>
          <p:nvPr>
            <p:extLst>
              <p:ext uri="{D42A27DB-BD31-4B8C-83A1-F6EECF244321}">
                <p14:modId xmlns:p14="http://schemas.microsoft.com/office/powerpoint/2010/main" val="3431550008"/>
              </p:ext>
            </p:extLst>
          </p:nvPr>
        </p:nvGraphicFramePr>
        <p:xfrm>
          <a:off x="8806460" y="2192020"/>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Elbow Connector 9">
            <a:extLst>
              <a:ext uri="{FF2B5EF4-FFF2-40B4-BE49-F238E27FC236}">
                <a16:creationId xmlns:a16="http://schemas.microsoft.com/office/drawing/2014/main" id="{8A6EB8C9-46F1-8446-85C0-29D057F9E94A}"/>
              </a:ext>
            </a:extLst>
          </p:cNvPr>
          <p:cNvCxnSpPr>
            <a:stCxn id="7" idx="0"/>
            <a:endCxn id="9" idx="2"/>
          </p:cNvCxnSpPr>
          <p:nvPr/>
        </p:nvCxnSpPr>
        <p:spPr>
          <a:xfrm rot="5400000" flipH="1" flipV="1">
            <a:off x="8750460" y="4624789"/>
            <a:ext cx="1127833" cy="1210216"/>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a:extLst>
              <a:ext uri="{FF2B5EF4-FFF2-40B4-BE49-F238E27FC236}">
                <a16:creationId xmlns:a16="http://schemas.microsoft.com/office/drawing/2014/main" id="{39934DD8-C272-1849-96AF-232718911445}"/>
              </a:ext>
            </a:extLst>
          </p:cNvPr>
          <p:cNvCxnSpPr>
            <a:stCxn id="8" idx="0"/>
            <a:endCxn id="9" idx="2"/>
          </p:cNvCxnSpPr>
          <p:nvPr/>
        </p:nvCxnSpPr>
        <p:spPr>
          <a:xfrm rot="16200000" flipV="1">
            <a:off x="9923145" y="4662320"/>
            <a:ext cx="1127833" cy="1135154"/>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4A0C185-B588-734F-80AA-DF7F83E7422E}"/>
              </a:ext>
            </a:extLst>
          </p:cNvPr>
          <p:cNvSpPr txBox="1"/>
          <p:nvPr/>
        </p:nvSpPr>
        <p:spPr>
          <a:xfrm>
            <a:off x="9919484" y="4860565"/>
            <a:ext cx="2409975" cy="369332"/>
          </a:xfrm>
          <a:prstGeom prst="rect">
            <a:avLst/>
          </a:prstGeom>
          <a:noFill/>
        </p:spPr>
        <p:txBody>
          <a:bodyPr wrap="square" rtlCol="0">
            <a:spAutoFit/>
          </a:bodyPr>
          <a:lstStyle/>
          <a:p>
            <a:r>
              <a:rPr lang="en-GB" dirty="0"/>
              <a:t>(mandatory, and)</a:t>
            </a:r>
          </a:p>
        </p:txBody>
      </p:sp>
      <p:sp>
        <p:nvSpPr>
          <p:cNvPr id="13" name="Rectangle 12">
            <a:extLst>
              <a:ext uri="{FF2B5EF4-FFF2-40B4-BE49-F238E27FC236}">
                <a16:creationId xmlns:a16="http://schemas.microsoft.com/office/drawing/2014/main" id="{96B8851B-B6F2-A241-A42C-E103EB2252CD}"/>
              </a:ext>
            </a:extLst>
          </p:cNvPr>
          <p:cNvSpPr/>
          <p:nvPr/>
        </p:nvSpPr>
        <p:spPr>
          <a:xfrm>
            <a:off x="1204529" y="6613138"/>
            <a:ext cx="3727302" cy="276999"/>
          </a:xfrm>
          <a:prstGeom prst="rect">
            <a:avLst/>
          </a:prstGeom>
        </p:spPr>
        <p:txBody>
          <a:bodyPr wrap="none">
            <a:spAutoFit/>
          </a:bodyPr>
          <a:lstStyle/>
          <a:p>
            <a:pPr marL="6350" indent="0">
              <a:buClr>
                <a:srgbClr val="A2C816"/>
              </a:buClr>
              <a:buNone/>
            </a:pPr>
            <a:r>
              <a:rPr lang="en-GB" sz="1200" dirty="0">
                <a:solidFill>
                  <a:prstClr val="black">
                    <a:lumMod val="65000"/>
                    <a:lumOff val="35000"/>
                  </a:prstClr>
                </a:solidFill>
              </a:rPr>
              <a:t>(Domains omitted from the following examples)</a:t>
            </a:r>
          </a:p>
        </p:txBody>
      </p:sp>
    </p:spTree>
    <p:extLst>
      <p:ext uri="{BB962C8B-B14F-4D97-AF65-F5344CB8AC3E}">
        <p14:creationId xmlns:p14="http://schemas.microsoft.com/office/powerpoint/2010/main" val="1767250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66656"/>
            <a:ext cx="11885084" cy="914400"/>
          </a:xfrm>
        </p:spPr>
        <p:txBody>
          <a:bodyPr>
            <a:normAutofit/>
          </a:bodyPr>
          <a:lstStyle/>
          <a:p>
            <a:r>
              <a:rPr lang="en-GB" sz="2800" dirty="0"/>
              <a:t>3. Entity Specialisation – Optional And</a:t>
            </a:r>
          </a:p>
        </p:txBody>
      </p:sp>
      <p:sp>
        <p:nvSpPr>
          <p:cNvPr id="3" name="Content Placeholder 2"/>
          <p:cNvSpPr>
            <a:spLocks noGrp="1"/>
          </p:cNvSpPr>
          <p:nvPr>
            <p:ph idx="1"/>
          </p:nvPr>
        </p:nvSpPr>
        <p:spPr>
          <a:xfrm>
            <a:off x="142866" y="1812470"/>
            <a:ext cx="7379526" cy="4745701"/>
          </a:xfrm>
        </p:spPr>
        <p:txBody>
          <a:bodyPr>
            <a:normAutofit lnSpcReduction="10000"/>
          </a:bodyPr>
          <a:lstStyle/>
          <a:p>
            <a:pPr marL="6350" indent="0">
              <a:buNone/>
            </a:pPr>
            <a:r>
              <a:rPr lang="en-GB" sz="2400" b="1" dirty="0"/>
              <a:t>Optional And </a:t>
            </a:r>
          </a:p>
          <a:p>
            <a:r>
              <a:rPr lang="en-GB" sz="2400" dirty="0"/>
              <a:t>Create a relation for the </a:t>
            </a:r>
            <a:r>
              <a:rPr lang="en-GB" sz="2400" dirty="0" err="1"/>
              <a:t>supertype</a:t>
            </a:r>
            <a:r>
              <a:rPr lang="en-GB" sz="2400" dirty="0"/>
              <a:t> and </a:t>
            </a:r>
            <a:r>
              <a:rPr lang="en-GB" sz="2400" b="1" dirty="0"/>
              <a:t>one</a:t>
            </a:r>
            <a:r>
              <a:rPr lang="en-GB" sz="2400" dirty="0"/>
              <a:t> for the subtypes</a:t>
            </a:r>
          </a:p>
          <a:p>
            <a:pPr lvl="1"/>
            <a:r>
              <a:rPr lang="en-GB" sz="2000" dirty="0"/>
              <a:t>Subtype relation repeats the primary key from the </a:t>
            </a:r>
            <a:r>
              <a:rPr lang="en-GB" sz="2000" dirty="0" err="1"/>
              <a:t>supertype</a:t>
            </a:r>
            <a:endParaRPr lang="en-GB" sz="2000" dirty="0"/>
          </a:p>
          <a:p>
            <a:pPr lvl="1"/>
            <a:r>
              <a:rPr lang="en-GB" sz="2000" dirty="0"/>
              <a:t>Add </a:t>
            </a:r>
            <a:r>
              <a:rPr lang="en-GB" sz="2000" dirty="0" err="1"/>
              <a:t>boolean</a:t>
            </a:r>
            <a:r>
              <a:rPr lang="en-GB" sz="2000" dirty="0"/>
              <a:t> attributes to subtype relation</a:t>
            </a:r>
          </a:p>
          <a:p>
            <a:pPr lvl="1"/>
            <a:r>
              <a:rPr lang="en-GB" sz="2000" dirty="0"/>
              <a:t>Add all additional attributes to the type relation</a:t>
            </a:r>
          </a:p>
          <a:p>
            <a:pPr lvl="1"/>
            <a:r>
              <a:rPr lang="en-GB" sz="2000" dirty="0"/>
              <a:t>All relations have the same primary key</a:t>
            </a:r>
          </a:p>
          <a:p>
            <a:pPr marL="0" indent="0">
              <a:buNone/>
            </a:pPr>
            <a:r>
              <a:rPr lang="en-GB" sz="2400" dirty="0">
                <a:solidFill>
                  <a:prstClr val="black">
                    <a:lumMod val="65000"/>
                    <a:lumOff val="35000"/>
                  </a:prstClr>
                </a:solidFill>
                <a:latin typeface="Monaco" charset="0"/>
                <a:ea typeface="Monaco" charset="0"/>
                <a:cs typeface="Monaco" charset="0"/>
              </a:rPr>
              <a:t>Person (</a:t>
            </a:r>
            <a:r>
              <a:rPr lang="en-GB" sz="2400" u="sng" dirty="0" err="1">
                <a:solidFill>
                  <a:prstClr val="black">
                    <a:lumMod val="65000"/>
                    <a:lumOff val="35000"/>
                  </a:prstClr>
                </a:solidFill>
                <a:latin typeface="Monaco" charset="0"/>
                <a:ea typeface="Monaco" charset="0"/>
                <a:cs typeface="Monaco" charset="0"/>
              </a:rPr>
              <a:t>ssn</a:t>
            </a:r>
            <a:r>
              <a:rPr lang="en-GB" sz="2400" dirty="0">
                <a:solidFill>
                  <a:prstClr val="black">
                    <a:lumMod val="65000"/>
                    <a:lumOff val="35000"/>
                  </a:prst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firstName</a:t>
            </a:r>
            <a:r>
              <a:rPr lang="en-GB" sz="2400" dirty="0">
                <a:solidFill>
                  <a:schemeClr val="bg1">
                    <a:lumMod val="50000"/>
                  </a:scheme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lastName</a:t>
            </a:r>
            <a:r>
              <a:rPr lang="en-GB" sz="2400" dirty="0">
                <a:solidFill>
                  <a:schemeClr val="bg1">
                    <a:lumMod val="50000"/>
                  </a:scheme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dateOfBirth</a:t>
            </a:r>
            <a:r>
              <a:rPr lang="en-GB" sz="2400" dirty="0">
                <a:solidFill>
                  <a:schemeClr val="bg1">
                    <a:lumMod val="50000"/>
                  </a:schemeClr>
                </a:solidFill>
                <a:latin typeface="Monaco" charset="0"/>
                <a:ea typeface="Monaco" charset="0"/>
                <a:cs typeface="Monaco" charset="0"/>
              </a:rPr>
              <a:t>, gender</a:t>
            </a:r>
            <a:r>
              <a:rPr lang="en-GB" sz="2400" dirty="0">
                <a:solidFill>
                  <a:prstClr val="black">
                    <a:lumMod val="65000"/>
                    <a:lumOff val="35000"/>
                  </a:prstClr>
                </a:solidFill>
                <a:latin typeface="Monaco" charset="0"/>
                <a:ea typeface="Monaco" charset="0"/>
                <a:cs typeface="Monaco" charset="0"/>
              </a:rPr>
              <a:t>)</a:t>
            </a:r>
            <a:endParaRPr lang="en-GB" sz="2400" dirty="0"/>
          </a:p>
          <a:p>
            <a:pPr marL="0" indent="0">
              <a:buNone/>
            </a:pPr>
            <a:r>
              <a:rPr lang="en-GB" sz="2400" dirty="0" err="1">
                <a:solidFill>
                  <a:prstClr val="black">
                    <a:lumMod val="65000"/>
                    <a:lumOff val="35000"/>
                  </a:prstClr>
                </a:solidFill>
                <a:latin typeface="Monaco" charset="0"/>
                <a:ea typeface="Monaco" charset="0"/>
                <a:cs typeface="Monaco" charset="0"/>
              </a:rPr>
              <a:t>PersonType</a:t>
            </a:r>
            <a:r>
              <a:rPr lang="en-GB" sz="2400" dirty="0">
                <a:solidFill>
                  <a:prstClr val="black">
                    <a:lumMod val="65000"/>
                    <a:lumOff val="35000"/>
                  </a:prstClr>
                </a:solidFill>
                <a:latin typeface="Monaco" charset="0"/>
                <a:ea typeface="Monaco" charset="0"/>
                <a:cs typeface="Monaco" charset="0"/>
              </a:rPr>
              <a:t> (</a:t>
            </a:r>
            <a:r>
              <a:rPr lang="en-GB" sz="2400" u="sng" dirty="0" err="1">
                <a:solidFill>
                  <a:prstClr val="black">
                    <a:lumMod val="65000"/>
                    <a:lumOff val="35000"/>
                  </a:prstClr>
                </a:solidFill>
                <a:latin typeface="Monaco" charset="0"/>
                <a:ea typeface="Monaco" charset="0"/>
                <a:cs typeface="Monaco" charset="0"/>
              </a:rPr>
              <a:t>ssn</a:t>
            </a:r>
            <a:r>
              <a:rPr lang="en-GB" sz="2400" dirty="0">
                <a:solidFill>
                  <a:prstClr val="black">
                    <a:lumMod val="65000"/>
                    <a:lumOff val="35000"/>
                  </a:prst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employeeFlag</a:t>
            </a:r>
            <a:r>
              <a:rPr lang="en-GB" sz="2400" dirty="0">
                <a:solidFill>
                  <a:prstClr val="black">
                    <a:lumMod val="65000"/>
                    <a:lumOff val="35000"/>
                  </a:prst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clientFlag</a:t>
            </a:r>
            <a:r>
              <a:rPr lang="en-GB" sz="2400" dirty="0">
                <a:solidFill>
                  <a:prstClr val="black">
                    <a:lumMod val="65000"/>
                    <a:lumOff val="35000"/>
                  </a:prst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salaryGrade</a:t>
            </a:r>
            <a:r>
              <a:rPr lang="en-GB" sz="2400" dirty="0">
                <a:solidFill>
                  <a:prstClr val="black">
                    <a:lumMod val="65000"/>
                    <a:lumOff val="35000"/>
                  </a:prstClr>
                </a:solidFill>
                <a:latin typeface="Monaco" charset="0"/>
                <a:ea typeface="Monaco" charset="0"/>
                <a:cs typeface="Monaco" charset="0"/>
              </a:rPr>
              <a:t>)</a:t>
            </a:r>
            <a:endParaRPr lang="en-GB" sz="2400" dirty="0"/>
          </a:p>
          <a:p>
            <a:pPr marL="0" indent="0">
              <a:buNone/>
            </a:pPr>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31</a:t>
            </a:fld>
            <a:endParaRPr lang="en-GB">
              <a:solidFill>
                <a:prstClr val="black">
                  <a:lumMod val="65000"/>
                  <a:lumOff val="35000"/>
                </a:prstClr>
              </a:solidFill>
            </a:endParaRPr>
          </a:p>
        </p:txBody>
      </p:sp>
      <p:graphicFrame>
        <p:nvGraphicFramePr>
          <p:cNvPr id="7" name="Content Placeholder 6">
            <a:extLst>
              <a:ext uri="{FF2B5EF4-FFF2-40B4-BE49-F238E27FC236}">
                <a16:creationId xmlns:a16="http://schemas.microsoft.com/office/drawing/2014/main" id="{804AE7DF-C91D-1040-BFEF-F027524B7F89}"/>
              </a:ext>
            </a:extLst>
          </p:cNvPr>
          <p:cNvGraphicFramePr>
            <a:graphicFrameLocks/>
          </p:cNvGraphicFramePr>
          <p:nvPr>
            <p:extLst>
              <p:ext uri="{D42A27DB-BD31-4B8C-83A1-F6EECF244321}">
                <p14:modId xmlns:p14="http://schemas.microsoft.com/office/powerpoint/2010/main" val="2678378706"/>
              </p:ext>
            </p:extLst>
          </p:nvPr>
        </p:nvGraphicFramePr>
        <p:xfrm>
          <a:off x="7918017" y="5498353"/>
          <a:ext cx="1582503" cy="744367"/>
        </p:xfrm>
        <a:graphic>
          <a:graphicData uri="http://schemas.openxmlformats.org/drawingml/2006/table">
            <a:tbl>
              <a:tblPr firstRow="1">
                <a:tableStyleId>{46F890A9-2807-4EBB-B81D-B2AA78EC7F39}</a:tableStyleId>
              </a:tblPr>
              <a:tblGrid>
                <a:gridCol w="1582503">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salary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Content Placeholder 6">
            <a:extLst>
              <a:ext uri="{FF2B5EF4-FFF2-40B4-BE49-F238E27FC236}">
                <a16:creationId xmlns:a16="http://schemas.microsoft.com/office/drawing/2014/main" id="{84982074-DFF6-5D45-B0E3-4D32C7E3A16D}"/>
              </a:ext>
            </a:extLst>
          </p:cNvPr>
          <p:cNvGraphicFramePr>
            <a:graphicFrameLocks/>
          </p:cNvGraphicFramePr>
          <p:nvPr>
            <p:extLst>
              <p:ext uri="{D42A27DB-BD31-4B8C-83A1-F6EECF244321}">
                <p14:modId xmlns:p14="http://schemas.microsoft.com/office/powerpoint/2010/main" val="3891600234"/>
              </p:ext>
            </p:extLst>
          </p:nvPr>
        </p:nvGraphicFramePr>
        <p:xfrm>
          <a:off x="10486404" y="5498352"/>
          <a:ext cx="1136466" cy="736600"/>
        </p:xfrm>
        <a:graphic>
          <a:graphicData uri="http://schemas.openxmlformats.org/drawingml/2006/table">
            <a:tbl>
              <a:tblPr firstRow="1">
                <a:tableStyleId>{46F890A9-2807-4EBB-B81D-B2AA78EC7F39}</a:tableStyleId>
              </a:tblPr>
              <a:tblGrid>
                <a:gridCol w="113646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Content Placeholder 6">
            <a:extLst>
              <a:ext uri="{FF2B5EF4-FFF2-40B4-BE49-F238E27FC236}">
                <a16:creationId xmlns:a16="http://schemas.microsoft.com/office/drawing/2014/main" id="{71C0F1F0-E8B0-3849-8D4A-2AB2DC17C09D}"/>
              </a:ext>
            </a:extLst>
          </p:cNvPr>
          <p:cNvGraphicFramePr>
            <a:graphicFrameLocks/>
          </p:cNvGraphicFramePr>
          <p:nvPr>
            <p:extLst>
              <p:ext uri="{D42A27DB-BD31-4B8C-83A1-F6EECF244321}">
                <p14:modId xmlns:p14="http://schemas.microsoft.com/office/powerpoint/2010/main" val="2106613489"/>
              </p:ext>
            </p:extLst>
          </p:nvPr>
        </p:nvGraphicFramePr>
        <p:xfrm>
          <a:off x="8806460" y="1896559"/>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Elbow Connector 9">
            <a:extLst>
              <a:ext uri="{FF2B5EF4-FFF2-40B4-BE49-F238E27FC236}">
                <a16:creationId xmlns:a16="http://schemas.microsoft.com/office/drawing/2014/main" id="{6D9168A1-2170-4A4E-971E-707CDCBABF94}"/>
              </a:ext>
            </a:extLst>
          </p:cNvPr>
          <p:cNvCxnSpPr>
            <a:stCxn id="7" idx="0"/>
            <a:endCxn id="9" idx="2"/>
          </p:cNvCxnSpPr>
          <p:nvPr/>
        </p:nvCxnSpPr>
        <p:spPr>
          <a:xfrm rot="5400000" flipH="1" flipV="1">
            <a:off x="8750458" y="4329329"/>
            <a:ext cx="1127834" cy="1210215"/>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a:extLst>
              <a:ext uri="{FF2B5EF4-FFF2-40B4-BE49-F238E27FC236}">
                <a16:creationId xmlns:a16="http://schemas.microsoft.com/office/drawing/2014/main" id="{66E6E9E1-C0E1-8D4A-836F-068C15BA2847}"/>
              </a:ext>
            </a:extLst>
          </p:cNvPr>
          <p:cNvCxnSpPr>
            <a:stCxn id="8" idx="0"/>
            <a:endCxn id="9" idx="2"/>
          </p:cNvCxnSpPr>
          <p:nvPr/>
        </p:nvCxnSpPr>
        <p:spPr>
          <a:xfrm rot="16200000" flipV="1">
            <a:off x="9923144" y="4366859"/>
            <a:ext cx="1127833" cy="1135154"/>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FCCF4BD-BAB2-4745-9F16-0C49FDF5E3D9}"/>
              </a:ext>
            </a:extLst>
          </p:cNvPr>
          <p:cNvSpPr txBox="1"/>
          <p:nvPr/>
        </p:nvSpPr>
        <p:spPr>
          <a:xfrm>
            <a:off x="9919484" y="4565104"/>
            <a:ext cx="1965601" cy="369332"/>
          </a:xfrm>
          <a:prstGeom prst="rect">
            <a:avLst/>
          </a:prstGeom>
          <a:noFill/>
        </p:spPr>
        <p:txBody>
          <a:bodyPr wrap="square" rtlCol="0">
            <a:spAutoFit/>
          </a:bodyPr>
          <a:lstStyle/>
          <a:p>
            <a:r>
              <a:rPr lang="en-GB" dirty="0"/>
              <a:t>(optional, and)</a:t>
            </a:r>
          </a:p>
        </p:txBody>
      </p:sp>
      <p:sp>
        <p:nvSpPr>
          <p:cNvPr id="13" name="Rectangle 12">
            <a:extLst>
              <a:ext uri="{FF2B5EF4-FFF2-40B4-BE49-F238E27FC236}">
                <a16:creationId xmlns:a16="http://schemas.microsoft.com/office/drawing/2014/main" id="{3EF34B35-F15F-D24B-8571-EBEE4558C365}"/>
              </a:ext>
            </a:extLst>
          </p:cNvPr>
          <p:cNvSpPr/>
          <p:nvPr/>
        </p:nvSpPr>
        <p:spPr>
          <a:xfrm>
            <a:off x="1243204" y="6643320"/>
            <a:ext cx="3433953" cy="261610"/>
          </a:xfrm>
          <a:prstGeom prst="rect">
            <a:avLst/>
          </a:prstGeom>
        </p:spPr>
        <p:txBody>
          <a:bodyPr wrap="none">
            <a:spAutoFit/>
          </a:bodyPr>
          <a:lstStyle/>
          <a:p>
            <a:pPr marL="6350" indent="0">
              <a:buClr>
                <a:srgbClr val="A2C816"/>
              </a:buClr>
              <a:buNone/>
            </a:pPr>
            <a:r>
              <a:rPr lang="en-GB" sz="1100" dirty="0">
                <a:solidFill>
                  <a:prstClr val="black">
                    <a:lumMod val="65000"/>
                    <a:lumOff val="35000"/>
                  </a:prstClr>
                </a:solidFill>
              </a:rPr>
              <a:t>(Domains omitted from the following examples)</a:t>
            </a:r>
          </a:p>
        </p:txBody>
      </p:sp>
    </p:spTree>
    <p:extLst>
      <p:ext uri="{BB962C8B-B14F-4D97-AF65-F5344CB8AC3E}">
        <p14:creationId xmlns:p14="http://schemas.microsoft.com/office/powerpoint/2010/main" val="500260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3. Entity Specialisation – Mandatory Or</a:t>
            </a:r>
          </a:p>
        </p:txBody>
      </p:sp>
      <p:sp>
        <p:nvSpPr>
          <p:cNvPr id="3" name="Content Placeholder 2"/>
          <p:cNvSpPr>
            <a:spLocks noGrp="1"/>
          </p:cNvSpPr>
          <p:nvPr>
            <p:ph idx="1"/>
          </p:nvPr>
        </p:nvSpPr>
        <p:spPr>
          <a:xfrm>
            <a:off x="111211" y="1694327"/>
            <a:ext cx="8029825" cy="4745701"/>
          </a:xfrm>
        </p:spPr>
        <p:txBody>
          <a:bodyPr>
            <a:noAutofit/>
          </a:bodyPr>
          <a:lstStyle/>
          <a:p>
            <a:pPr marL="0" indent="0">
              <a:buNone/>
            </a:pPr>
            <a:r>
              <a:rPr lang="en-GB" sz="2400" b="1" dirty="0"/>
              <a:t>Mandatory Or</a:t>
            </a:r>
          </a:p>
          <a:p>
            <a:r>
              <a:rPr lang="en-GB" sz="2400" dirty="0"/>
              <a:t>Create a relation for each subtype</a:t>
            </a:r>
          </a:p>
          <a:p>
            <a:pPr lvl="1"/>
            <a:r>
              <a:rPr lang="en-GB" sz="2000" dirty="0"/>
              <a:t>Add attributes for common attributes</a:t>
            </a:r>
          </a:p>
          <a:p>
            <a:pPr lvl="1"/>
            <a:r>
              <a:rPr lang="en-GB" sz="2000" dirty="0"/>
              <a:t>Add attributes specific to that entity subtype</a:t>
            </a:r>
          </a:p>
          <a:p>
            <a:pPr lvl="1"/>
            <a:r>
              <a:rPr lang="en-GB" sz="2000" dirty="0"/>
              <a:t>All relations have the same primary key</a:t>
            </a:r>
          </a:p>
          <a:p>
            <a:pPr lvl="1"/>
            <a:r>
              <a:rPr lang="en-GB" sz="2000" dirty="0"/>
              <a:t>No relation for the </a:t>
            </a:r>
            <a:r>
              <a:rPr lang="en-GB" sz="2000" dirty="0" err="1"/>
              <a:t>supertype</a:t>
            </a:r>
            <a:endParaRPr lang="en-GB" sz="2000" dirty="0"/>
          </a:p>
          <a:p>
            <a:pPr marL="6350" indent="0">
              <a:buClr>
                <a:srgbClr val="A2C816"/>
              </a:buClr>
              <a:buNone/>
            </a:pPr>
            <a:r>
              <a:rPr lang="en-GB" sz="1600" dirty="0">
                <a:solidFill>
                  <a:prstClr val="black">
                    <a:lumMod val="65000"/>
                    <a:lumOff val="35000"/>
                  </a:prstClr>
                </a:solidFill>
              </a:rPr>
              <a:t>(Domains omitted from the following examples)</a:t>
            </a:r>
          </a:p>
          <a:p>
            <a:pPr marL="6350" indent="0">
              <a:buClr>
                <a:srgbClr val="A2C816"/>
              </a:buClr>
              <a:buNone/>
            </a:pPr>
            <a:r>
              <a:rPr lang="en-GB" sz="1800" dirty="0">
                <a:solidFill>
                  <a:prstClr val="black">
                    <a:lumMod val="65000"/>
                    <a:lumOff val="35000"/>
                  </a:prstClr>
                </a:solidFill>
                <a:latin typeface="Monaco" charset="0"/>
                <a:ea typeface="Monaco" charset="0"/>
                <a:cs typeface="Monaco" charset="0"/>
              </a:rPr>
              <a:t>Employee (</a:t>
            </a:r>
            <a:r>
              <a:rPr lang="en-GB" sz="1800" u="sng" dirty="0" err="1">
                <a:solidFill>
                  <a:prstClr val="black">
                    <a:lumMod val="65000"/>
                    <a:lumOff val="35000"/>
                  </a:prstClr>
                </a:solidFill>
                <a:latin typeface="Monaco" charset="0"/>
                <a:ea typeface="Monaco" charset="0"/>
                <a:cs typeface="Monaco" charset="0"/>
              </a:rPr>
              <a:t>ssn</a:t>
            </a:r>
            <a:r>
              <a:rPr lang="en-GB" sz="1800" dirty="0">
                <a:solidFill>
                  <a:prstClr val="black">
                    <a:lumMod val="65000"/>
                    <a:lumOff val="35000"/>
                  </a:prstClr>
                </a:solidFill>
                <a:latin typeface="Monaco" charset="0"/>
                <a:ea typeface="Monaco" charset="0"/>
                <a:cs typeface="Monaco" charset="0"/>
              </a:rPr>
              <a:t>, </a:t>
            </a:r>
            <a:r>
              <a:rPr lang="en-GB" sz="1800" dirty="0" err="1">
                <a:solidFill>
                  <a:prstClr val="black">
                    <a:lumMod val="65000"/>
                    <a:lumOff val="35000"/>
                  </a:prstClr>
                </a:solidFill>
                <a:latin typeface="Monaco" charset="0"/>
                <a:ea typeface="Monaco" charset="0"/>
                <a:cs typeface="Monaco" charset="0"/>
              </a:rPr>
              <a:t>firstName</a:t>
            </a:r>
            <a:r>
              <a:rPr lang="en-GB" sz="1800" dirty="0">
                <a:solidFill>
                  <a:prstClr val="black">
                    <a:lumMod val="65000"/>
                    <a:lumOff val="35000"/>
                  </a:prstClr>
                </a:solidFill>
                <a:latin typeface="Monaco" charset="0"/>
                <a:ea typeface="Monaco" charset="0"/>
                <a:cs typeface="Monaco" charset="0"/>
              </a:rPr>
              <a:t>, </a:t>
            </a:r>
            <a:r>
              <a:rPr lang="en-GB" sz="1800" dirty="0" err="1">
                <a:solidFill>
                  <a:prstClr val="black">
                    <a:lumMod val="65000"/>
                    <a:lumOff val="35000"/>
                  </a:prstClr>
                </a:solidFill>
                <a:latin typeface="Monaco" charset="0"/>
                <a:ea typeface="Monaco" charset="0"/>
                <a:cs typeface="Monaco" charset="0"/>
              </a:rPr>
              <a:t>lastName</a:t>
            </a:r>
            <a:r>
              <a:rPr lang="en-GB" sz="1800" dirty="0">
                <a:solidFill>
                  <a:prstClr val="black">
                    <a:lumMod val="65000"/>
                    <a:lumOff val="35000"/>
                  </a:prstClr>
                </a:solidFill>
                <a:latin typeface="Monaco" charset="0"/>
                <a:ea typeface="Monaco" charset="0"/>
                <a:cs typeface="Monaco" charset="0"/>
              </a:rPr>
              <a:t>, </a:t>
            </a:r>
            <a:r>
              <a:rPr lang="en-GB" sz="1800" dirty="0" err="1">
                <a:solidFill>
                  <a:prstClr val="black">
                    <a:lumMod val="65000"/>
                    <a:lumOff val="35000"/>
                  </a:prstClr>
                </a:solidFill>
                <a:latin typeface="Monaco" charset="0"/>
                <a:ea typeface="Monaco" charset="0"/>
                <a:cs typeface="Monaco" charset="0"/>
              </a:rPr>
              <a:t>dateOfBirth</a:t>
            </a:r>
            <a:r>
              <a:rPr lang="en-GB" sz="1800" dirty="0">
                <a:solidFill>
                  <a:prstClr val="black">
                    <a:lumMod val="65000"/>
                    <a:lumOff val="35000"/>
                  </a:prstClr>
                </a:solidFill>
                <a:latin typeface="Monaco" charset="0"/>
                <a:ea typeface="Monaco" charset="0"/>
                <a:cs typeface="Monaco" charset="0"/>
              </a:rPr>
              <a:t>, </a:t>
            </a:r>
            <a:br>
              <a:rPr lang="en-GB" sz="1800" dirty="0">
                <a:solidFill>
                  <a:prstClr val="black">
                    <a:lumMod val="65000"/>
                    <a:lumOff val="35000"/>
                  </a:prstClr>
                </a:solidFill>
                <a:latin typeface="Monaco" charset="0"/>
                <a:ea typeface="Monaco" charset="0"/>
                <a:cs typeface="Monaco" charset="0"/>
              </a:rPr>
            </a:br>
            <a:r>
              <a:rPr lang="en-GB" sz="1800" dirty="0">
                <a:solidFill>
                  <a:prstClr val="black">
                    <a:lumMod val="65000"/>
                    <a:lumOff val="35000"/>
                  </a:prstClr>
                </a:solidFill>
                <a:latin typeface="Monaco" charset="0"/>
                <a:ea typeface="Monaco" charset="0"/>
                <a:cs typeface="Monaco" charset="0"/>
              </a:rPr>
              <a:t>		gender, </a:t>
            </a:r>
            <a:r>
              <a:rPr lang="en-GB" sz="1800" dirty="0" err="1">
                <a:solidFill>
                  <a:prstClr val="black">
                    <a:lumMod val="65000"/>
                    <a:lumOff val="35000"/>
                  </a:prstClr>
                </a:solidFill>
                <a:latin typeface="Monaco" charset="0"/>
                <a:ea typeface="Monaco" charset="0"/>
                <a:cs typeface="Monaco" charset="0"/>
              </a:rPr>
              <a:t>salaryGrade</a:t>
            </a:r>
            <a:r>
              <a:rPr lang="en-GB" sz="1800" dirty="0">
                <a:solidFill>
                  <a:prstClr val="black">
                    <a:lumMod val="65000"/>
                    <a:lumOff val="35000"/>
                  </a:prstClr>
                </a:solidFill>
                <a:latin typeface="Monaco" charset="0"/>
                <a:ea typeface="Monaco" charset="0"/>
                <a:cs typeface="Monaco" charset="0"/>
              </a:rPr>
              <a:t>)</a:t>
            </a:r>
          </a:p>
          <a:p>
            <a:pPr marL="6350" indent="0">
              <a:buClr>
                <a:srgbClr val="A2C816"/>
              </a:buClr>
              <a:buNone/>
            </a:pPr>
            <a:r>
              <a:rPr lang="en-GB" sz="1800" dirty="0">
                <a:solidFill>
                  <a:prstClr val="black">
                    <a:lumMod val="65000"/>
                    <a:lumOff val="35000"/>
                  </a:prstClr>
                </a:solidFill>
                <a:latin typeface="Monaco" charset="0"/>
                <a:ea typeface="Monaco" charset="0"/>
                <a:cs typeface="Monaco" charset="0"/>
              </a:rPr>
              <a:t>Client (</a:t>
            </a:r>
            <a:r>
              <a:rPr lang="en-GB" sz="1800" u="sng" dirty="0" err="1">
                <a:solidFill>
                  <a:prstClr val="black">
                    <a:lumMod val="65000"/>
                    <a:lumOff val="35000"/>
                  </a:prstClr>
                </a:solidFill>
                <a:latin typeface="Monaco" charset="0"/>
                <a:ea typeface="Monaco" charset="0"/>
                <a:cs typeface="Monaco" charset="0"/>
              </a:rPr>
              <a:t>ssn</a:t>
            </a:r>
            <a:r>
              <a:rPr lang="en-GB" sz="1800" dirty="0">
                <a:solidFill>
                  <a:prstClr val="black">
                    <a:lumMod val="65000"/>
                    <a:lumOff val="35000"/>
                  </a:prstClr>
                </a:solidFill>
                <a:latin typeface="Monaco" charset="0"/>
                <a:ea typeface="Monaco" charset="0"/>
                <a:cs typeface="Monaco" charset="0"/>
              </a:rPr>
              <a:t>, </a:t>
            </a:r>
            <a:r>
              <a:rPr lang="en-GB" sz="1800" dirty="0" err="1">
                <a:solidFill>
                  <a:prstClr val="black">
                    <a:lumMod val="65000"/>
                    <a:lumOff val="35000"/>
                  </a:prstClr>
                </a:solidFill>
                <a:latin typeface="Monaco" charset="0"/>
                <a:ea typeface="Monaco" charset="0"/>
                <a:cs typeface="Monaco" charset="0"/>
              </a:rPr>
              <a:t>firstName</a:t>
            </a:r>
            <a:r>
              <a:rPr lang="en-GB" sz="1800" dirty="0">
                <a:solidFill>
                  <a:prstClr val="black">
                    <a:lumMod val="65000"/>
                    <a:lumOff val="35000"/>
                  </a:prstClr>
                </a:solidFill>
                <a:latin typeface="Monaco" charset="0"/>
                <a:ea typeface="Monaco" charset="0"/>
                <a:cs typeface="Monaco" charset="0"/>
              </a:rPr>
              <a:t>, </a:t>
            </a:r>
            <a:r>
              <a:rPr lang="en-GB" sz="1800" dirty="0" err="1">
                <a:solidFill>
                  <a:prstClr val="black">
                    <a:lumMod val="65000"/>
                    <a:lumOff val="35000"/>
                  </a:prstClr>
                </a:solidFill>
                <a:latin typeface="Monaco" charset="0"/>
                <a:ea typeface="Monaco" charset="0"/>
                <a:cs typeface="Monaco" charset="0"/>
              </a:rPr>
              <a:t>lastName</a:t>
            </a:r>
            <a:r>
              <a:rPr lang="en-GB" sz="1800" dirty="0">
                <a:solidFill>
                  <a:prstClr val="black">
                    <a:lumMod val="65000"/>
                    <a:lumOff val="35000"/>
                  </a:prstClr>
                </a:solidFill>
                <a:latin typeface="Monaco" charset="0"/>
                <a:ea typeface="Monaco" charset="0"/>
                <a:cs typeface="Monaco" charset="0"/>
              </a:rPr>
              <a:t>, </a:t>
            </a:r>
            <a:r>
              <a:rPr lang="en-GB" sz="1800" dirty="0" err="1">
                <a:solidFill>
                  <a:prstClr val="black">
                    <a:lumMod val="65000"/>
                    <a:lumOff val="35000"/>
                  </a:prstClr>
                </a:solidFill>
                <a:latin typeface="Monaco" charset="0"/>
                <a:ea typeface="Monaco" charset="0"/>
                <a:cs typeface="Monaco" charset="0"/>
              </a:rPr>
              <a:t>dateOfBirth</a:t>
            </a:r>
            <a:r>
              <a:rPr lang="en-GB" sz="1800" dirty="0">
                <a:solidFill>
                  <a:prstClr val="black">
                    <a:lumMod val="65000"/>
                    <a:lumOff val="35000"/>
                  </a:prstClr>
                </a:solidFill>
                <a:latin typeface="Monaco" charset="0"/>
                <a:ea typeface="Monaco" charset="0"/>
                <a:cs typeface="Monaco" charset="0"/>
              </a:rPr>
              <a:t>, gender)</a:t>
            </a:r>
          </a:p>
          <a:p>
            <a:pPr marL="0" indent="0">
              <a:buNone/>
            </a:pPr>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32</a:t>
            </a:fld>
            <a:endParaRPr lang="en-GB">
              <a:solidFill>
                <a:prstClr val="black">
                  <a:lumMod val="65000"/>
                  <a:lumOff val="35000"/>
                </a:prstClr>
              </a:solidFill>
            </a:endParaRPr>
          </a:p>
        </p:txBody>
      </p:sp>
      <p:graphicFrame>
        <p:nvGraphicFramePr>
          <p:cNvPr id="7" name="Content Placeholder 6">
            <a:extLst>
              <a:ext uri="{FF2B5EF4-FFF2-40B4-BE49-F238E27FC236}">
                <a16:creationId xmlns:a16="http://schemas.microsoft.com/office/drawing/2014/main" id="{6E0A0EDD-EB84-F545-A4D4-21DA4FF1A9F5}"/>
              </a:ext>
            </a:extLst>
          </p:cNvPr>
          <p:cNvGraphicFramePr>
            <a:graphicFrameLocks/>
          </p:cNvGraphicFramePr>
          <p:nvPr>
            <p:extLst>
              <p:ext uri="{D42A27DB-BD31-4B8C-83A1-F6EECF244321}">
                <p14:modId xmlns:p14="http://schemas.microsoft.com/office/powerpoint/2010/main" val="1468955794"/>
              </p:ext>
            </p:extLst>
          </p:nvPr>
        </p:nvGraphicFramePr>
        <p:xfrm>
          <a:off x="7918017" y="5498353"/>
          <a:ext cx="1582503" cy="744367"/>
        </p:xfrm>
        <a:graphic>
          <a:graphicData uri="http://schemas.openxmlformats.org/drawingml/2006/table">
            <a:tbl>
              <a:tblPr firstRow="1">
                <a:tableStyleId>{46F890A9-2807-4EBB-B81D-B2AA78EC7F39}</a:tableStyleId>
              </a:tblPr>
              <a:tblGrid>
                <a:gridCol w="1582503">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salary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Content Placeholder 6">
            <a:extLst>
              <a:ext uri="{FF2B5EF4-FFF2-40B4-BE49-F238E27FC236}">
                <a16:creationId xmlns:a16="http://schemas.microsoft.com/office/drawing/2014/main" id="{83C93940-916E-B247-8B16-A08DC212721F}"/>
              </a:ext>
            </a:extLst>
          </p:cNvPr>
          <p:cNvGraphicFramePr>
            <a:graphicFrameLocks/>
          </p:cNvGraphicFramePr>
          <p:nvPr>
            <p:extLst>
              <p:ext uri="{D42A27DB-BD31-4B8C-83A1-F6EECF244321}">
                <p14:modId xmlns:p14="http://schemas.microsoft.com/office/powerpoint/2010/main" val="1168113971"/>
              </p:ext>
            </p:extLst>
          </p:nvPr>
        </p:nvGraphicFramePr>
        <p:xfrm>
          <a:off x="10486404" y="5498352"/>
          <a:ext cx="1136466" cy="736600"/>
        </p:xfrm>
        <a:graphic>
          <a:graphicData uri="http://schemas.openxmlformats.org/drawingml/2006/table">
            <a:tbl>
              <a:tblPr firstRow="1">
                <a:tableStyleId>{46F890A9-2807-4EBB-B81D-B2AA78EC7F39}</a:tableStyleId>
              </a:tblPr>
              <a:tblGrid>
                <a:gridCol w="113646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Content Placeholder 6">
            <a:extLst>
              <a:ext uri="{FF2B5EF4-FFF2-40B4-BE49-F238E27FC236}">
                <a16:creationId xmlns:a16="http://schemas.microsoft.com/office/drawing/2014/main" id="{52C4C9BD-5141-7946-9771-E20655315D4B}"/>
              </a:ext>
            </a:extLst>
          </p:cNvPr>
          <p:cNvGraphicFramePr>
            <a:graphicFrameLocks/>
          </p:cNvGraphicFramePr>
          <p:nvPr>
            <p:extLst>
              <p:ext uri="{D42A27DB-BD31-4B8C-83A1-F6EECF244321}">
                <p14:modId xmlns:p14="http://schemas.microsoft.com/office/powerpoint/2010/main" val="2733083979"/>
              </p:ext>
            </p:extLst>
          </p:nvPr>
        </p:nvGraphicFramePr>
        <p:xfrm>
          <a:off x="8806460" y="1896559"/>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Elbow Connector 9">
            <a:extLst>
              <a:ext uri="{FF2B5EF4-FFF2-40B4-BE49-F238E27FC236}">
                <a16:creationId xmlns:a16="http://schemas.microsoft.com/office/drawing/2014/main" id="{6C4F8912-7539-2B4E-A4C4-05FA7E945F20}"/>
              </a:ext>
            </a:extLst>
          </p:cNvPr>
          <p:cNvCxnSpPr>
            <a:stCxn id="7" idx="0"/>
            <a:endCxn id="9" idx="2"/>
          </p:cNvCxnSpPr>
          <p:nvPr/>
        </p:nvCxnSpPr>
        <p:spPr>
          <a:xfrm rot="5400000" flipH="1" flipV="1">
            <a:off x="8750460" y="4329328"/>
            <a:ext cx="1127833" cy="1210216"/>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a:extLst>
              <a:ext uri="{FF2B5EF4-FFF2-40B4-BE49-F238E27FC236}">
                <a16:creationId xmlns:a16="http://schemas.microsoft.com/office/drawing/2014/main" id="{1882A2DD-F784-7746-A1FD-679155FB9432}"/>
              </a:ext>
            </a:extLst>
          </p:cNvPr>
          <p:cNvCxnSpPr>
            <a:stCxn id="8" idx="0"/>
            <a:endCxn id="9" idx="2"/>
          </p:cNvCxnSpPr>
          <p:nvPr/>
        </p:nvCxnSpPr>
        <p:spPr>
          <a:xfrm rot="16200000" flipV="1">
            <a:off x="9923145" y="4366859"/>
            <a:ext cx="1127833" cy="1135154"/>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BC9F0A7-B80B-8342-9200-47D288EC53CD}"/>
              </a:ext>
            </a:extLst>
          </p:cNvPr>
          <p:cNvSpPr txBox="1"/>
          <p:nvPr/>
        </p:nvSpPr>
        <p:spPr>
          <a:xfrm>
            <a:off x="9919484" y="4565104"/>
            <a:ext cx="2409975" cy="369332"/>
          </a:xfrm>
          <a:prstGeom prst="rect">
            <a:avLst/>
          </a:prstGeom>
          <a:noFill/>
        </p:spPr>
        <p:txBody>
          <a:bodyPr wrap="square" rtlCol="0">
            <a:spAutoFit/>
          </a:bodyPr>
          <a:lstStyle/>
          <a:p>
            <a:r>
              <a:rPr lang="en-GB" dirty="0"/>
              <a:t>(mandatory, or)</a:t>
            </a:r>
          </a:p>
        </p:txBody>
      </p:sp>
    </p:spTree>
    <p:extLst>
      <p:ext uri="{BB962C8B-B14F-4D97-AF65-F5344CB8AC3E}">
        <p14:creationId xmlns:p14="http://schemas.microsoft.com/office/powerpoint/2010/main" val="1995316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3. Entity Specialisation – Optional Or</a:t>
            </a:r>
          </a:p>
        </p:txBody>
      </p:sp>
      <p:sp>
        <p:nvSpPr>
          <p:cNvPr id="3" name="Content Placeholder 2"/>
          <p:cNvSpPr>
            <a:spLocks noGrp="1"/>
          </p:cNvSpPr>
          <p:nvPr>
            <p:ph idx="1"/>
          </p:nvPr>
        </p:nvSpPr>
        <p:spPr>
          <a:xfrm>
            <a:off x="196991" y="1661172"/>
            <a:ext cx="7698893" cy="4745701"/>
          </a:xfrm>
        </p:spPr>
        <p:txBody>
          <a:bodyPr>
            <a:noAutofit/>
          </a:bodyPr>
          <a:lstStyle/>
          <a:p>
            <a:pPr marL="0" indent="0">
              <a:buNone/>
            </a:pPr>
            <a:r>
              <a:rPr lang="en-GB" sz="2400" b="1" dirty="0"/>
              <a:t>Optional Or</a:t>
            </a:r>
          </a:p>
          <a:p>
            <a:r>
              <a:rPr lang="en-GB" sz="2400" dirty="0"/>
              <a:t>Create a relation for the </a:t>
            </a:r>
            <a:r>
              <a:rPr lang="en-GB" sz="2400" dirty="0" err="1"/>
              <a:t>supertype</a:t>
            </a:r>
            <a:r>
              <a:rPr lang="en-GB" sz="2400" dirty="0"/>
              <a:t> and one for each subtype</a:t>
            </a:r>
          </a:p>
          <a:p>
            <a:pPr lvl="1"/>
            <a:r>
              <a:rPr lang="en-GB" sz="2000" dirty="0"/>
              <a:t>Add common attributes to the </a:t>
            </a:r>
            <a:r>
              <a:rPr lang="en-GB" sz="2000" dirty="0" err="1"/>
              <a:t>supertype</a:t>
            </a:r>
            <a:r>
              <a:rPr lang="en-GB" sz="2000" dirty="0"/>
              <a:t> relation</a:t>
            </a:r>
          </a:p>
          <a:p>
            <a:pPr lvl="1"/>
            <a:r>
              <a:rPr lang="en-GB" sz="2000" dirty="0"/>
              <a:t>Each subtype relation includes the primary key of the </a:t>
            </a:r>
            <a:r>
              <a:rPr lang="en-GB" sz="2000" dirty="0" err="1"/>
              <a:t>supertype</a:t>
            </a:r>
            <a:endParaRPr lang="en-GB" sz="2000" dirty="0"/>
          </a:p>
          <a:p>
            <a:pPr lvl="1"/>
            <a:r>
              <a:rPr lang="en-GB" sz="2000" dirty="0"/>
              <a:t>Add attributes specific for each entity subtype</a:t>
            </a:r>
          </a:p>
          <a:p>
            <a:pPr lvl="1"/>
            <a:r>
              <a:rPr lang="en-GB" sz="2000" dirty="0"/>
              <a:t>All relations have the same primary key</a:t>
            </a:r>
          </a:p>
          <a:p>
            <a:pPr marL="6350" indent="0">
              <a:buClr>
                <a:srgbClr val="A2C816"/>
              </a:buClr>
              <a:buNone/>
            </a:pPr>
            <a:r>
              <a:rPr lang="en-GB" sz="1600" dirty="0">
                <a:solidFill>
                  <a:prstClr val="black">
                    <a:lumMod val="65000"/>
                    <a:lumOff val="35000"/>
                  </a:prstClr>
                </a:solidFill>
              </a:rPr>
              <a:t>(Domains omitted from the following examples)</a:t>
            </a:r>
          </a:p>
          <a:p>
            <a:pPr marL="6350" indent="0">
              <a:buClr>
                <a:srgbClr val="A2C816"/>
              </a:buClr>
              <a:buNone/>
            </a:pPr>
            <a:r>
              <a:rPr lang="en-GB" sz="1600" dirty="0">
                <a:solidFill>
                  <a:prstClr val="black">
                    <a:lumMod val="65000"/>
                    <a:lumOff val="35000"/>
                  </a:prstClr>
                </a:solidFill>
                <a:latin typeface="Monaco" charset="0"/>
                <a:ea typeface="Monaco" charset="0"/>
                <a:cs typeface="Monaco" charset="0"/>
              </a:rPr>
              <a:t>Person (</a:t>
            </a:r>
            <a:r>
              <a:rPr lang="en-GB" sz="1600" u="sng" dirty="0" err="1">
                <a:solidFill>
                  <a:prstClr val="black">
                    <a:lumMod val="65000"/>
                    <a:lumOff val="35000"/>
                  </a:prstClr>
                </a:solidFill>
                <a:latin typeface="Monaco" charset="0"/>
                <a:ea typeface="Monaco" charset="0"/>
                <a:cs typeface="Monaco" charset="0"/>
              </a:rPr>
              <a:t>ssn</a:t>
            </a:r>
            <a:r>
              <a:rPr lang="en-GB" sz="1600" dirty="0">
                <a:solidFill>
                  <a:prstClr val="black">
                    <a:lumMod val="65000"/>
                    <a:lumOff val="35000"/>
                  </a:prstClr>
                </a:solidFill>
                <a:latin typeface="Monaco" charset="0"/>
                <a:ea typeface="Monaco" charset="0"/>
                <a:cs typeface="Monaco" charset="0"/>
              </a:rPr>
              <a:t>, </a:t>
            </a:r>
            <a:r>
              <a:rPr lang="en-GB" sz="1600" dirty="0" err="1">
                <a:solidFill>
                  <a:prstClr val="black">
                    <a:lumMod val="65000"/>
                    <a:lumOff val="35000"/>
                  </a:prstClr>
                </a:solidFill>
                <a:latin typeface="Monaco" charset="0"/>
                <a:ea typeface="Monaco" charset="0"/>
                <a:cs typeface="Monaco" charset="0"/>
              </a:rPr>
              <a:t>firstName</a:t>
            </a:r>
            <a:r>
              <a:rPr lang="en-GB" sz="1600" dirty="0">
                <a:solidFill>
                  <a:prstClr val="black">
                    <a:lumMod val="65000"/>
                    <a:lumOff val="35000"/>
                  </a:prstClr>
                </a:solidFill>
                <a:latin typeface="Monaco" charset="0"/>
                <a:ea typeface="Monaco" charset="0"/>
                <a:cs typeface="Monaco" charset="0"/>
              </a:rPr>
              <a:t>, </a:t>
            </a:r>
            <a:r>
              <a:rPr lang="en-GB" sz="1600" dirty="0" err="1">
                <a:solidFill>
                  <a:prstClr val="black">
                    <a:lumMod val="65000"/>
                    <a:lumOff val="35000"/>
                  </a:prstClr>
                </a:solidFill>
                <a:latin typeface="Monaco" charset="0"/>
                <a:ea typeface="Monaco" charset="0"/>
                <a:cs typeface="Monaco" charset="0"/>
              </a:rPr>
              <a:t>lastName</a:t>
            </a:r>
            <a:r>
              <a:rPr lang="en-GB" sz="1600" dirty="0">
                <a:solidFill>
                  <a:prstClr val="black">
                    <a:lumMod val="65000"/>
                    <a:lumOff val="35000"/>
                  </a:prstClr>
                </a:solidFill>
                <a:latin typeface="Monaco" charset="0"/>
                <a:ea typeface="Monaco" charset="0"/>
                <a:cs typeface="Monaco" charset="0"/>
              </a:rPr>
              <a:t>, </a:t>
            </a:r>
            <a:r>
              <a:rPr lang="en-GB" sz="1600" dirty="0" err="1">
                <a:solidFill>
                  <a:prstClr val="black">
                    <a:lumMod val="65000"/>
                    <a:lumOff val="35000"/>
                  </a:prstClr>
                </a:solidFill>
                <a:latin typeface="Monaco" charset="0"/>
                <a:ea typeface="Monaco" charset="0"/>
                <a:cs typeface="Monaco" charset="0"/>
              </a:rPr>
              <a:t>dateOfBirth</a:t>
            </a:r>
            <a:r>
              <a:rPr lang="en-GB" sz="1600" dirty="0">
                <a:solidFill>
                  <a:prstClr val="black">
                    <a:lumMod val="65000"/>
                    <a:lumOff val="35000"/>
                  </a:prstClr>
                </a:solidFill>
                <a:latin typeface="Monaco" charset="0"/>
                <a:ea typeface="Monaco" charset="0"/>
                <a:cs typeface="Monaco" charset="0"/>
              </a:rPr>
              <a:t>, gender)</a:t>
            </a:r>
          </a:p>
          <a:p>
            <a:pPr marL="6350" indent="0">
              <a:buClr>
                <a:srgbClr val="A2C816"/>
              </a:buClr>
              <a:buNone/>
            </a:pPr>
            <a:r>
              <a:rPr lang="en-GB" sz="1600" dirty="0">
                <a:solidFill>
                  <a:prstClr val="black">
                    <a:lumMod val="65000"/>
                    <a:lumOff val="35000"/>
                  </a:prstClr>
                </a:solidFill>
                <a:latin typeface="Monaco" charset="0"/>
                <a:ea typeface="Monaco" charset="0"/>
                <a:cs typeface="Monaco" charset="0"/>
              </a:rPr>
              <a:t>Employee (</a:t>
            </a:r>
            <a:r>
              <a:rPr lang="en-GB" sz="1600" u="sng" dirty="0" err="1">
                <a:solidFill>
                  <a:prstClr val="black">
                    <a:lumMod val="65000"/>
                    <a:lumOff val="35000"/>
                  </a:prstClr>
                </a:solidFill>
                <a:latin typeface="Monaco" charset="0"/>
                <a:ea typeface="Monaco" charset="0"/>
                <a:cs typeface="Monaco" charset="0"/>
              </a:rPr>
              <a:t>ssn</a:t>
            </a:r>
            <a:r>
              <a:rPr lang="en-GB" sz="1600" dirty="0">
                <a:solidFill>
                  <a:prstClr val="black">
                    <a:lumMod val="65000"/>
                    <a:lumOff val="35000"/>
                  </a:prstClr>
                </a:solidFill>
                <a:latin typeface="Monaco" charset="0"/>
                <a:ea typeface="Monaco" charset="0"/>
                <a:cs typeface="Monaco" charset="0"/>
              </a:rPr>
              <a:t>, </a:t>
            </a:r>
            <a:r>
              <a:rPr lang="en-GB" sz="1600" dirty="0" err="1">
                <a:solidFill>
                  <a:prstClr val="black">
                    <a:lumMod val="65000"/>
                    <a:lumOff val="35000"/>
                  </a:prstClr>
                </a:solidFill>
                <a:latin typeface="Monaco" charset="0"/>
                <a:ea typeface="Monaco" charset="0"/>
                <a:cs typeface="Monaco" charset="0"/>
              </a:rPr>
              <a:t>salaryGrade</a:t>
            </a:r>
            <a:r>
              <a:rPr lang="en-GB" sz="1600" dirty="0">
                <a:solidFill>
                  <a:prstClr val="black">
                    <a:lumMod val="65000"/>
                    <a:lumOff val="35000"/>
                  </a:prstClr>
                </a:solidFill>
                <a:latin typeface="Monaco" charset="0"/>
                <a:ea typeface="Monaco" charset="0"/>
                <a:cs typeface="Monaco" charset="0"/>
              </a:rPr>
              <a:t>)</a:t>
            </a:r>
          </a:p>
          <a:p>
            <a:pPr marL="6350" indent="0">
              <a:buClr>
                <a:srgbClr val="A2C816"/>
              </a:buClr>
              <a:buNone/>
            </a:pPr>
            <a:r>
              <a:rPr lang="en-GB" sz="1600" dirty="0">
                <a:solidFill>
                  <a:prstClr val="black">
                    <a:lumMod val="65000"/>
                    <a:lumOff val="35000"/>
                  </a:prstClr>
                </a:solidFill>
                <a:latin typeface="Monaco" charset="0"/>
                <a:ea typeface="Monaco" charset="0"/>
                <a:cs typeface="Monaco" charset="0"/>
              </a:rPr>
              <a:t>Client (</a:t>
            </a:r>
            <a:r>
              <a:rPr lang="en-GB" sz="1600" u="sng" dirty="0" err="1">
                <a:solidFill>
                  <a:prstClr val="black">
                    <a:lumMod val="65000"/>
                    <a:lumOff val="35000"/>
                  </a:prstClr>
                </a:solidFill>
                <a:latin typeface="Monaco" charset="0"/>
                <a:ea typeface="Monaco" charset="0"/>
                <a:cs typeface="Monaco" charset="0"/>
              </a:rPr>
              <a:t>ssn</a:t>
            </a:r>
            <a:r>
              <a:rPr lang="en-GB" sz="1600" dirty="0">
                <a:solidFill>
                  <a:prstClr val="black">
                    <a:lumMod val="65000"/>
                    <a:lumOff val="35000"/>
                  </a:prstClr>
                </a:solidFill>
                <a:latin typeface="Monaco" charset="0"/>
                <a:ea typeface="Monaco" charset="0"/>
                <a:cs typeface="Monaco" charset="0"/>
              </a:rPr>
              <a:t>)</a:t>
            </a:r>
          </a:p>
          <a:p>
            <a:pPr marL="0" indent="0">
              <a:buNone/>
            </a:pPr>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33</a:t>
            </a:fld>
            <a:endParaRPr lang="en-GB">
              <a:solidFill>
                <a:prstClr val="black">
                  <a:lumMod val="65000"/>
                  <a:lumOff val="35000"/>
                </a:prstClr>
              </a:solidFill>
            </a:endParaRPr>
          </a:p>
        </p:txBody>
      </p:sp>
      <p:graphicFrame>
        <p:nvGraphicFramePr>
          <p:cNvPr id="7" name="Content Placeholder 6">
            <a:extLst>
              <a:ext uri="{FF2B5EF4-FFF2-40B4-BE49-F238E27FC236}">
                <a16:creationId xmlns:a16="http://schemas.microsoft.com/office/drawing/2014/main" id="{37D22892-3630-0740-8E5F-F2A0AA4A3E1B}"/>
              </a:ext>
            </a:extLst>
          </p:cNvPr>
          <p:cNvGraphicFramePr>
            <a:graphicFrameLocks/>
          </p:cNvGraphicFramePr>
          <p:nvPr>
            <p:extLst>
              <p:ext uri="{D42A27DB-BD31-4B8C-83A1-F6EECF244321}">
                <p14:modId xmlns:p14="http://schemas.microsoft.com/office/powerpoint/2010/main" val="4269427592"/>
              </p:ext>
            </p:extLst>
          </p:nvPr>
        </p:nvGraphicFramePr>
        <p:xfrm>
          <a:off x="7918017" y="5498353"/>
          <a:ext cx="1582503" cy="744367"/>
        </p:xfrm>
        <a:graphic>
          <a:graphicData uri="http://schemas.openxmlformats.org/drawingml/2006/table">
            <a:tbl>
              <a:tblPr firstRow="1">
                <a:tableStyleId>{46F890A9-2807-4EBB-B81D-B2AA78EC7F39}</a:tableStyleId>
              </a:tblPr>
              <a:tblGrid>
                <a:gridCol w="1582503">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salary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Content Placeholder 6">
            <a:extLst>
              <a:ext uri="{FF2B5EF4-FFF2-40B4-BE49-F238E27FC236}">
                <a16:creationId xmlns:a16="http://schemas.microsoft.com/office/drawing/2014/main" id="{C012D844-DB46-A249-9576-3337C8BA85F1}"/>
              </a:ext>
            </a:extLst>
          </p:cNvPr>
          <p:cNvGraphicFramePr>
            <a:graphicFrameLocks/>
          </p:cNvGraphicFramePr>
          <p:nvPr>
            <p:extLst>
              <p:ext uri="{D42A27DB-BD31-4B8C-83A1-F6EECF244321}">
                <p14:modId xmlns:p14="http://schemas.microsoft.com/office/powerpoint/2010/main" val="634263163"/>
              </p:ext>
            </p:extLst>
          </p:nvPr>
        </p:nvGraphicFramePr>
        <p:xfrm>
          <a:off x="10486404" y="5498352"/>
          <a:ext cx="1136466" cy="736600"/>
        </p:xfrm>
        <a:graphic>
          <a:graphicData uri="http://schemas.openxmlformats.org/drawingml/2006/table">
            <a:tbl>
              <a:tblPr firstRow="1">
                <a:tableStyleId>{46F890A9-2807-4EBB-B81D-B2AA78EC7F39}</a:tableStyleId>
              </a:tblPr>
              <a:tblGrid>
                <a:gridCol w="113646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Client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Content Placeholder 6">
            <a:extLst>
              <a:ext uri="{FF2B5EF4-FFF2-40B4-BE49-F238E27FC236}">
                <a16:creationId xmlns:a16="http://schemas.microsoft.com/office/drawing/2014/main" id="{F5E2F0B3-79AC-B549-ADBB-3D21E5C36CA1}"/>
              </a:ext>
            </a:extLst>
          </p:cNvPr>
          <p:cNvGraphicFramePr>
            <a:graphicFrameLocks/>
          </p:cNvGraphicFramePr>
          <p:nvPr>
            <p:extLst>
              <p:ext uri="{D42A27DB-BD31-4B8C-83A1-F6EECF244321}">
                <p14:modId xmlns:p14="http://schemas.microsoft.com/office/powerpoint/2010/main" val="253323952"/>
              </p:ext>
            </p:extLst>
          </p:nvPr>
        </p:nvGraphicFramePr>
        <p:xfrm>
          <a:off x="8806460" y="1896559"/>
          <a:ext cx="2226046" cy="24739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0">
                <a:tc>
                  <a:txBody>
                    <a:bodyPr/>
                    <a:lstStyle/>
                    <a:p>
                      <a:r>
                        <a:rPr lang="en-GB" dirty="0">
                          <a:solidFill>
                            <a:sysClr val="windowText" lastClr="000000"/>
                          </a:solidFill>
                        </a:rPr>
                        <a:t>Person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Elbow Connector 9">
            <a:extLst>
              <a:ext uri="{FF2B5EF4-FFF2-40B4-BE49-F238E27FC236}">
                <a16:creationId xmlns:a16="http://schemas.microsoft.com/office/drawing/2014/main" id="{7A63B051-5F2B-6E4D-9D06-79AF9CFF9C31}"/>
              </a:ext>
            </a:extLst>
          </p:cNvPr>
          <p:cNvCxnSpPr>
            <a:stCxn id="7" idx="0"/>
            <a:endCxn id="9" idx="2"/>
          </p:cNvCxnSpPr>
          <p:nvPr/>
        </p:nvCxnSpPr>
        <p:spPr>
          <a:xfrm rot="5400000" flipH="1" flipV="1">
            <a:off x="8750460" y="4329328"/>
            <a:ext cx="1127833" cy="1210216"/>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Elbow Connector 10">
            <a:extLst>
              <a:ext uri="{FF2B5EF4-FFF2-40B4-BE49-F238E27FC236}">
                <a16:creationId xmlns:a16="http://schemas.microsoft.com/office/drawing/2014/main" id="{B1027753-6C3F-A342-8F0C-7526DD9C7A2F}"/>
              </a:ext>
            </a:extLst>
          </p:cNvPr>
          <p:cNvCxnSpPr>
            <a:stCxn id="8" idx="0"/>
            <a:endCxn id="9" idx="2"/>
          </p:cNvCxnSpPr>
          <p:nvPr/>
        </p:nvCxnSpPr>
        <p:spPr>
          <a:xfrm rot="16200000" flipV="1">
            <a:off x="9923145" y="4366859"/>
            <a:ext cx="1127833" cy="1135154"/>
          </a:xfrm>
          <a:prstGeom prst="bentConnector3">
            <a:avLst>
              <a:gd name="adj1" fmla="val 50000"/>
            </a:avLst>
          </a:prstGeom>
          <a:ln w="28575">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2E67EEC-CC64-7F48-A7B5-A5B394B21FAC}"/>
              </a:ext>
            </a:extLst>
          </p:cNvPr>
          <p:cNvSpPr txBox="1"/>
          <p:nvPr/>
        </p:nvSpPr>
        <p:spPr>
          <a:xfrm>
            <a:off x="9919484" y="4565104"/>
            <a:ext cx="2409975" cy="369332"/>
          </a:xfrm>
          <a:prstGeom prst="rect">
            <a:avLst/>
          </a:prstGeom>
          <a:noFill/>
        </p:spPr>
        <p:txBody>
          <a:bodyPr wrap="square" rtlCol="0">
            <a:spAutoFit/>
          </a:bodyPr>
          <a:lstStyle/>
          <a:p>
            <a:r>
              <a:rPr lang="en-GB" dirty="0"/>
              <a:t>(optional, or)</a:t>
            </a:r>
          </a:p>
        </p:txBody>
      </p:sp>
    </p:spTree>
    <p:extLst>
      <p:ext uri="{BB962C8B-B14F-4D97-AF65-F5344CB8AC3E}">
        <p14:creationId xmlns:p14="http://schemas.microsoft.com/office/powerpoint/2010/main" val="81351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1:n Relationships</a:t>
            </a:r>
          </a:p>
        </p:txBody>
      </p:sp>
      <p:sp>
        <p:nvSpPr>
          <p:cNvPr id="21" name="Content Placeholder 20"/>
          <p:cNvSpPr>
            <a:spLocks noGrp="1"/>
          </p:cNvSpPr>
          <p:nvPr>
            <p:ph idx="1"/>
          </p:nvPr>
        </p:nvSpPr>
        <p:spPr>
          <a:xfrm>
            <a:off x="908073" y="4780596"/>
            <a:ext cx="10455965" cy="1973920"/>
          </a:xfrm>
        </p:spPr>
        <p:txBody>
          <a:bodyPr>
            <a:normAutofit/>
          </a:bodyPr>
          <a:lstStyle/>
          <a:p>
            <a:pPr marL="6350" indent="0">
              <a:buClr>
                <a:srgbClr val="A2C816"/>
              </a:buClr>
              <a:buNone/>
            </a:pPr>
            <a:r>
              <a:rPr lang="en-GB" sz="1600" dirty="0">
                <a:solidFill>
                  <a:prstClr val="black">
                    <a:lumMod val="65000"/>
                    <a:lumOff val="35000"/>
                  </a:prstClr>
                </a:solidFill>
              </a:rPr>
              <a:t>(Domains omitted from the following examples)</a:t>
            </a:r>
          </a:p>
          <a:p>
            <a:pPr marL="6350" indent="0">
              <a:buClr>
                <a:srgbClr val="A2C816"/>
              </a:buClr>
              <a:buNone/>
            </a:pPr>
            <a:r>
              <a:rPr lang="en-GB" sz="2400" dirty="0">
                <a:solidFill>
                  <a:prstClr val="black">
                    <a:lumMod val="65000"/>
                    <a:lumOff val="35000"/>
                  </a:prstClr>
                </a:solidFill>
                <a:latin typeface="Monaco" charset="0"/>
                <a:ea typeface="Monaco" charset="0"/>
                <a:cs typeface="Monaco" charset="0"/>
              </a:rPr>
              <a:t>Department (</a:t>
            </a:r>
            <a:r>
              <a:rPr lang="en-GB" sz="2400" u="sng" dirty="0" err="1">
                <a:solidFill>
                  <a:prstClr val="black">
                    <a:lumMod val="65000"/>
                    <a:lumOff val="35000"/>
                  </a:prstClr>
                </a:solidFill>
                <a:latin typeface="Monaco" charset="0"/>
                <a:ea typeface="Monaco" charset="0"/>
                <a:cs typeface="Monaco" charset="0"/>
              </a:rPr>
              <a:t>deptNo</a:t>
            </a:r>
            <a:r>
              <a:rPr lang="en-GB" sz="2400" dirty="0">
                <a:solidFill>
                  <a:prstClr val="black">
                    <a:lumMod val="65000"/>
                    <a:lumOff val="35000"/>
                  </a:prst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deptName</a:t>
            </a:r>
            <a:r>
              <a:rPr lang="en-GB" sz="2400" dirty="0">
                <a:solidFill>
                  <a:prstClr val="black">
                    <a:lumMod val="65000"/>
                    <a:lumOff val="35000"/>
                  </a:prst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ssn</a:t>
            </a:r>
            <a:r>
              <a:rPr lang="en-GB" sz="2400" dirty="0">
                <a:solidFill>
                  <a:prstClr val="black">
                    <a:lumMod val="65000"/>
                    <a:lumOff val="35000"/>
                  </a:prstClr>
                </a:solidFill>
                <a:latin typeface="Monaco" charset="0"/>
                <a:ea typeface="Monaco" charset="0"/>
                <a:cs typeface="Monaco" charset="0"/>
              </a:rPr>
              <a:t>)</a:t>
            </a:r>
          </a:p>
          <a:p>
            <a:pPr marL="6350" indent="0">
              <a:buClr>
                <a:srgbClr val="A2C816"/>
              </a:buClr>
              <a:buNone/>
            </a:pPr>
            <a:r>
              <a:rPr lang="en-GB" sz="2400" dirty="0">
                <a:solidFill>
                  <a:prstClr val="black">
                    <a:lumMod val="65000"/>
                    <a:lumOff val="35000"/>
                  </a:prstClr>
                </a:solidFill>
                <a:latin typeface="Monaco" charset="0"/>
                <a:ea typeface="Monaco" charset="0"/>
                <a:cs typeface="Monaco" charset="0"/>
              </a:rPr>
              <a:t>Employee (</a:t>
            </a:r>
            <a:r>
              <a:rPr lang="en-GB" sz="2400" u="sng" dirty="0" err="1">
                <a:solidFill>
                  <a:prstClr val="black">
                    <a:lumMod val="65000"/>
                    <a:lumOff val="35000"/>
                  </a:prstClr>
                </a:solidFill>
                <a:latin typeface="Monaco" charset="0"/>
                <a:ea typeface="Monaco" charset="0"/>
                <a:cs typeface="Monaco" charset="0"/>
              </a:rPr>
              <a:t>ssn</a:t>
            </a:r>
            <a:r>
              <a:rPr lang="en-GB" sz="2400" dirty="0">
                <a:solidFill>
                  <a:prstClr val="black">
                    <a:lumMod val="65000"/>
                    <a:lumOff val="35000"/>
                  </a:prst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firstName</a:t>
            </a:r>
            <a:r>
              <a:rPr lang="en-GB" sz="2400" dirty="0">
                <a:solidFill>
                  <a:schemeClr val="bg1">
                    <a:lumMod val="50000"/>
                  </a:scheme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lastName</a:t>
            </a:r>
            <a:r>
              <a:rPr lang="en-GB" sz="2400" dirty="0">
                <a:solidFill>
                  <a:schemeClr val="bg1">
                    <a:lumMod val="50000"/>
                  </a:schemeClr>
                </a:solidFill>
                <a:latin typeface="Monaco" charset="0"/>
                <a:ea typeface="Monaco" charset="0"/>
                <a:cs typeface="Monaco" charset="0"/>
              </a:rPr>
              <a:t>, </a:t>
            </a:r>
            <a:r>
              <a:rPr lang="en-GB" sz="2400" dirty="0" err="1">
                <a:solidFill>
                  <a:schemeClr val="bg1">
                    <a:lumMod val="50000"/>
                  </a:schemeClr>
                </a:solidFill>
                <a:latin typeface="Monaco" charset="0"/>
                <a:ea typeface="Monaco" charset="0"/>
                <a:cs typeface="Monaco" charset="0"/>
              </a:rPr>
              <a:t>dateOfBirth</a:t>
            </a:r>
            <a:r>
              <a:rPr lang="en-GB" sz="2400" dirty="0">
                <a:solidFill>
                  <a:schemeClr val="bg1">
                    <a:lumMod val="50000"/>
                  </a:schemeClr>
                </a:solidFill>
                <a:latin typeface="Monaco" charset="0"/>
                <a:ea typeface="Monaco" charset="0"/>
                <a:cs typeface="Monaco" charset="0"/>
              </a:rPr>
              <a:t>, gender, </a:t>
            </a:r>
            <a:br>
              <a:rPr lang="en-GB" sz="2400" dirty="0">
                <a:solidFill>
                  <a:schemeClr val="bg1">
                    <a:lumMod val="50000"/>
                  </a:schemeClr>
                </a:solidFill>
                <a:latin typeface="Monaco" charset="0"/>
                <a:ea typeface="Monaco" charset="0"/>
                <a:cs typeface="Monaco" charset="0"/>
              </a:rPr>
            </a:br>
            <a:r>
              <a:rPr lang="en-GB" sz="2400" dirty="0">
                <a:solidFill>
                  <a:schemeClr val="bg1">
                    <a:lumMod val="50000"/>
                  </a:schemeClr>
                </a:solidFill>
                <a:latin typeface="Monaco" charset="0"/>
                <a:ea typeface="Monaco" charset="0"/>
                <a:cs typeface="Monaco" charset="0"/>
              </a:rPr>
              <a:t>		</a:t>
            </a:r>
            <a:r>
              <a:rPr lang="en-GB" sz="2400" dirty="0" err="1">
                <a:solidFill>
                  <a:prstClr val="black">
                    <a:lumMod val="65000"/>
                    <a:lumOff val="35000"/>
                  </a:prstClr>
                </a:solidFill>
                <a:latin typeface="Monaco" charset="0"/>
                <a:ea typeface="Monaco" charset="0"/>
                <a:cs typeface="Monaco" charset="0"/>
              </a:rPr>
              <a:t>deptNo</a:t>
            </a:r>
            <a:r>
              <a:rPr lang="en-GB" sz="2400" dirty="0">
                <a:solidFill>
                  <a:prstClr val="black">
                    <a:lumMod val="65000"/>
                    <a:lumOff val="35000"/>
                  </a:prstClr>
                </a:solidFill>
                <a:latin typeface="Monaco" charset="0"/>
                <a:ea typeface="Monaco" charset="0"/>
                <a:cs typeface="Monaco" charset="0"/>
              </a:rPr>
              <a:t>)</a:t>
            </a:r>
          </a:p>
          <a:p>
            <a:pPr marL="0" indent="0">
              <a:buNone/>
            </a:pPr>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34</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2999907056"/>
              </p:ext>
            </p:extLst>
          </p:nvPr>
        </p:nvGraphicFramePr>
        <p:xfrm>
          <a:off x="7660436" y="2372888"/>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{AK}</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025620315"/>
              </p:ext>
            </p:extLst>
          </p:nvPr>
        </p:nvGraphicFramePr>
        <p:xfrm>
          <a:off x="2271345" y="1822905"/>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497392" y="2723436"/>
            <a:ext cx="3163045"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5858554" y="2851246"/>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452781" y="2344435"/>
            <a:ext cx="1186543" cy="369332"/>
          </a:xfrm>
          <a:prstGeom prst="rect">
            <a:avLst/>
          </a:prstGeom>
          <a:noFill/>
        </p:spPr>
        <p:txBody>
          <a:bodyPr wrap="none" rtlCol="0">
            <a:spAutoFit/>
          </a:bodyPr>
          <a:lstStyle/>
          <a:p>
            <a:r>
              <a:rPr lang="en-GB" dirty="0"/>
              <a:t>works for</a:t>
            </a:r>
          </a:p>
        </p:txBody>
      </p:sp>
      <p:sp>
        <p:nvSpPr>
          <p:cNvPr id="17" name="TextBox 16"/>
          <p:cNvSpPr txBox="1"/>
          <p:nvPr/>
        </p:nvSpPr>
        <p:spPr>
          <a:xfrm>
            <a:off x="4496991" y="2718920"/>
            <a:ext cx="702622" cy="369332"/>
          </a:xfrm>
          <a:prstGeom prst="rect">
            <a:avLst/>
          </a:prstGeom>
          <a:noFill/>
        </p:spPr>
        <p:txBody>
          <a:bodyPr wrap="square" rtlCol="0">
            <a:spAutoFit/>
          </a:bodyPr>
          <a:lstStyle/>
          <a:p>
            <a:r>
              <a:rPr lang="en-GB" dirty="0"/>
              <a:t>1..*</a:t>
            </a:r>
          </a:p>
        </p:txBody>
      </p:sp>
      <p:sp>
        <p:nvSpPr>
          <p:cNvPr id="18" name="TextBox 17"/>
          <p:cNvSpPr txBox="1"/>
          <p:nvPr/>
        </p:nvSpPr>
        <p:spPr>
          <a:xfrm>
            <a:off x="7347130" y="2718739"/>
            <a:ext cx="312906" cy="369332"/>
          </a:xfrm>
          <a:prstGeom prst="rect">
            <a:avLst/>
          </a:prstGeom>
          <a:noFill/>
        </p:spPr>
        <p:txBody>
          <a:bodyPr wrap="none" rtlCol="0">
            <a:spAutoFit/>
          </a:bodyPr>
          <a:lstStyle/>
          <a:p>
            <a:pPr algn="r"/>
            <a:r>
              <a:rPr lang="en-GB" dirty="0"/>
              <a:t>1</a:t>
            </a:r>
          </a:p>
        </p:txBody>
      </p:sp>
    </p:spTree>
    <p:extLst>
      <p:ext uri="{BB962C8B-B14F-4D97-AF65-F5344CB8AC3E}">
        <p14:creationId xmlns:p14="http://schemas.microsoft.com/office/powerpoint/2010/main" val="171815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dissolve">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1">
                                            <p:txEl>
                                              <p:pRg st="1" end="1"/>
                                            </p:txEl>
                                          </p:spTgt>
                                        </p:tgtEl>
                                      </p:cBhvr>
                                    </p:animEffect>
                                    <p:set>
                                      <p:cBhvr>
                                        <p:cTn id="12" dur="1" fill="hold">
                                          <p:stCondLst>
                                            <p:cond delay="499"/>
                                          </p:stCondLst>
                                        </p:cTn>
                                        <p:tgtEl>
                                          <p:spTgt spid="21">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Binary 1:N Relationships</a:t>
            </a:r>
          </a:p>
        </p:txBody>
      </p:sp>
      <p:sp>
        <p:nvSpPr>
          <p:cNvPr id="3" name="Content Placeholder 2"/>
          <p:cNvSpPr>
            <a:spLocks noGrp="1"/>
          </p:cNvSpPr>
          <p:nvPr>
            <p:ph idx="1"/>
          </p:nvPr>
        </p:nvSpPr>
        <p:spPr/>
        <p:txBody>
          <a:bodyPr>
            <a:normAutofit/>
          </a:bodyPr>
          <a:lstStyle/>
          <a:p>
            <a:r>
              <a:rPr lang="en-GB" sz="2800" dirty="0"/>
              <a:t>Add attributes to the many side of the relationship containing:</a:t>
            </a:r>
          </a:p>
          <a:p>
            <a:pPr lvl="1"/>
            <a:r>
              <a:rPr lang="en-GB" sz="2400" dirty="0"/>
              <a:t>Primary key from the one side</a:t>
            </a:r>
          </a:p>
          <a:p>
            <a:pPr lvl="1"/>
            <a:r>
              <a:rPr lang="en-GB" sz="2400" dirty="0"/>
              <a:t>Any attributes of the relationship</a:t>
            </a:r>
          </a:p>
          <a:p>
            <a:pPr marL="0" indent="0">
              <a:buNone/>
            </a:pPr>
            <a:endParaRPr lang="en-GB" sz="2600" dirty="0"/>
          </a:p>
          <a:p>
            <a:pPr marL="0" indent="0">
              <a:buNone/>
            </a:pPr>
            <a:r>
              <a:rPr lang="en-GB" sz="2800" dirty="0">
                <a:solidFill>
                  <a:prstClr val="black">
                    <a:lumMod val="65000"/>
                    <a:lumOff val="35000"/>
                  </a:prstClr>
                </a:solidFill>
                <a:latin typeface="Monaco" charset="0"/>
                <a:ea typeface="Monaco" charset="0"/>
                <a:cs typeface="Monaco" charset="0"/>
              </a:rPr>
              <a:t>Employee (</a:t>
            </a:r>
            <a:r>
              <a:rPr lang="en-GB" sz="2800" u="sng" dirty="0" err="1">
                <a:solidFill>
                  <a:prstClr val="black">
                    <a:lumMod val="65000"/>
                    <a:lumOff val="35000"/>
                  </a:prstClr>
                </a:solidFill>
                <a:latin typeface="Monaco" charset="0"/>
                <a:ea typeface="Monaco" charset="0"/>
                <a:cs typeface="Monaco" charset="0"/>
              </a:rPr>
              <a:t>ssn</a:t>
            </a:r>
            <a:r>
              <a:rPr lang="en-GB" sz="2800" dirty="0">
                <a:solidFill>
                  <a:prstClr val="black">
                    <a:lumMod val="65000"/>
                    <a:lumOff val="35000"/>
                  </a:prstClr>
                </a:solidFill>
                <a:latin typeface="Monaco" charset="0"/>
                <a:ea typeface="Monaco" charset="0"/>
                <a:cs typeface="Monaco" charset="0"/>
              </a:rPr>
              <a:t>, </a:t>
            </a:r>
            <a:r>
              <a:rPr lang="en-GB" sz="2800" dirty="0" err="1">
                <a:solidFill>
                  <a:schemeClr val="bg1">
                    <a:lumMod val="50000"/>
                  </a:schemeClr>
                </a:solidFill>
                <a:latin typeface="Monaco" charset="0"/>
                <a:ea typeface="Monaco" charset="0"/>
                <a:cs typeface="Monaco" charset="0"/>
              </a:rPr>
              <a:t>firstName</a:t>
            </a:r>
            <a:r>
              <a:rPr lang="en-GB" sz="2800" dirty="0">
                <a:solidFill>
                  <a:schemeClr val="bg1">
                    <a:lumMod val="50000"/>
                  </a:schemeClr>
                </a:solidFill>
                <a:latin typeface="Monaco" charset="0"/>
                <a:ea typeface="Monaco" charset="0"/>
                <a:cs typeface="Monaco" charset="0"/>
              </a:rPr>
              <a:t>, </a:t>
            </a:r>
            <a:r>
              <a:rPr lang="en-GB" sz="2800" dirty="0" err="1">
                <a:solidFill>
                  <a:schemeClr val="bg1">
                    <a:lumMod val="50000"/>
                  </a:schemeClr>
                </a:solidFill>
                <a:latin typeface="Monaco" charset="0"/>
                <a:ea typeface="Monaco" charset="0"/>
                <a:cs typeface="Monaco" charset="0"/>
              </a:rPr>
              <a:t>lastName</a:t>
            </a:r>
            <a:r>
              <a:rPr lang="en-GB" sz="2800" dirty="0">
                <a:solidFill>
                  <a:schemeClr val="bg1">
                    <a:lumMod val="50000"/>
                  </a:schemeClr>
                </a:solidFill>
                <a:latin typeface="Monaco" charset="0"/>
                <a:ea typeface="Monaco" charset="0"/>
                <a:cs typeface="Monaco" charset="0"/>
              </a:rPr>
              <a:t>, </a:t>
            </a:r>
            <a:r>
              <a:rPr lang="en-GB" sz="2800" dirty="0" err="1">
                <a:solidFill>
                  <a:schemeClr val="bg1">
                    <a:lumMod val="50000"/>
                  </a:schemeClr>
                </a:solidFill>
                <a:latin typeface="Monaco" charset="0"/>
                <a:ea typeface="Monaco" charset="0"/>
                <a:cs typeface="Monaco" charset="0"/>
              </a:rPr>
              <a:t>dateOfBirth</a:t>
            </a:r>
            <a:r>
              <a:rPr lang="en-GB" sz="2800" dirty="0">
                <a:solidFill>
                  <a:schemeClr val="bg1">
                    <a:lumMod val="50000"/>
                  </a:schemeClr>
                </a:solidFill>
                <a:latin typeface="Monaco" charset="0"/>
                <a:ea typeface="Monaco" charset="0"/>
                <a:cs typeface="Monaco" charset="0"/>
              </a:rPr>
              <a:t>, gender, </a:t>
            </a:r>
            <a:r>
              <a:rPr lang="en-GB" sz="2800" dirty="0" err="1">
                <a:solidFill>
                  <a:prstClr val="black">
                    <a:lumMod val="65000"/>
                    <a:lumOff val="35000"/>
                  </a:prstClr>
                </a:solidFill>
                <a:latin typeface="Monaco" charset="0"/>
                <a:ea typeface="Monaco" charset="0"/>
                <a:cs typeface="Monaco" charset="0"/>
              </a:rPr>
              <a:t>deptNo</a:t>
            </a:r>
            <a:r>
              <a:rPr lang="en-GB" sz="2800" dirty="0">
                <a:solidFill>
                  <a:prstClr val="black">
                    <a:lumMod val="65000"/>
                    <a:lumOff val="35000"/>
                  </a:prstClr>
                </a:solidFill>
                <a:latin typeface="Monaco" charset="0"/>
                <a:ea typeface="Monaco" charset="0"/>
                <a:cs typeface="Monaco" charset="0"/>
              </a:rPr>
              <a:t>)</a:t>
            </a:r>
          </a:p>
          <a:p>
            <a:pPr marL="0" indent="0">
              <a:buNone/>
            </a:pPr>
            <a:endParaRPr lang="en-GB" sz="26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35</a:t>
            </a:fld>
            <a:endParaRPr lang="en-GB">
              <a:solidFill>
                <a:prstClr val="black">
                  <a:lumMod val="65000"/>
                  <a:lumOff val="35000"/>
                </a:prstClr>
              </a:solidFill>
            </a:endParaRPr>
          </a:p>
        </p:txBody>
      </p:sp>
    </p:spTree>
    <p:extLst>
      <p:ext uri="{BB962C8B-B14F-4D97-AF65-F5344CB8AC3E}">
        <p14:creationId xmlns:p14="http://schemas.microsoft.com/office/powerpoint/2010/main" val="255089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1:1 Relationships</a:t>
            </a:r>
          </a:p>
        </p:txBody>
      </p:sp>
      <p:sp>
        <p:nvSpPr>
          <p:cNvPr id="21" name="Content Placeholder 20"/>
          <p:cNvSpPr>
            <a:spLocks noGrp="1"/>
          </p:cNvSpPr>
          <p:nvPr>
            <p:ph idx="1"/>
          </p:nvPr>
        </p:nvSpPr>
        <p:spPr>
          <a:xfrm>
            <a:off x="2460806" y="4666229"/>
            <a:ext cx="8350429" cy="1973920"/>
          </a:xfrm>
        </p:spPr>
        <p:txBody>
          <a:bodyPr>
            <a:normAutofit fontScale="92500"/>
          </a:bodyPr>
          <a:lstStyle/>
          <a:p>
            <a:pPr marL="6350" indent="0">
              <a:buClr>
                <a:srgbClr val="A2C816"/>
              </a:buClr>
              <a:buNone/>
            </a:pPr>
            <a:r>
              <a:rPr lang="en-GB" sz="1400" dirty="0">
                <a:solidFill>
                  <a:prstClr val="black">
                    <a:lumMod val="65000"/>
                    <a:lumOff val="35000"/>
                  </a:prstClr>
                </a:solidFill>
              </a:rPr>
              <a:t>(Domains omitted from the following examples)</a:t>
            </a:r>
          </a:p>
          <a:p>
            <a:pPr marL="6350" indent="0">
              <a:buClr>
                <a:srgbClr val="A2C816"/>
              </a:buClr>
              <a:buNone/>
            </a:pPr>
            <a:r>
              <a:rPr lang="en-GB" dirty="0">
                <a:solidFill>
                  <a:prstClr val="black">
                    <a:lumMod val="65000"/>
                    <a:lumOff val="35000"/>
                  </a:prstClr>
                </a:solidFill>
                <a:latin typeface="Monaco" charset="0"/>
                <a:ea typeface="Monaco" charset="0"/>
                <a:cs typeface="Monaco" charset="0"/>
              </a:rPr>
              <a:t>Employee (</a:t>
            </a:r>
            <a:r>
              <a:rPr lang="en-GB" u="sng" dirty="0" err="1">
                <a:solidFill>
                  <a:prstClr val="black">
                    <a:lumMod val="65000"/>
                    <a:lumOff val="35000"/>
                  </a:prstClr>
                </a:solidFill>
                <a:latin typeface="Monaco" charset="0"/>
                <a:ea typeface="Monaco" charset="0"/>
                <a:cs typeface="Monaco" charset="0"/>
              </a:rPr>
              <a:t>ssn</a:t>
            </a:r>
            <a:r>
              <a:rPr lang="en-GB" dirty="0">
                <a:solidFill>
                  <a:prstClr val="black">
                    <a:lumMod val="65000"/>
                    <a:lumOff val="35000"/>
                  </a:prstClr>
                </a:solidFill>
                <a:latin typeface="Monaco" charset="0"/>
                <a:ea typeface="Monaco" charset="0"/>
                <a:cs typeface="Monaco" charset="0"/>
              </a:rPr>
              <a:t>, </a:t>
            </a:r>
            <a:r>
              <a:rPr lang="en-GB" dirty="0" err="1">
                <a:solidFill>
                  <a:schemeClr val="bg1">
                    <a:lumMod val="65000"/>
                  </a:schemeClr>
                </a:solidFill>
                <a:latin typeface="Monaco" charset="0"/>
                <a:ea typeface="Monaco" charset="0"/>
                <a:cs typeface="Monaco" charset="0"/>
              </a:rPr>
              <a:t>firstName</a:t>
            </a:r>
            <a:r>
              <a:rPr lang="en-GB" dirty="0">
                <a:solidFill>
                  <a:schemeClr val="bg1">
                    <a:lumMod val="65000"/>
                  </a:schemeClr>
                </a:solidFill>
                <a:latin typeface="Monaco" charset="0"/>
                <a:ea typeface="Monaco" charset="0"/>
                <a:cs typeface="Monaco" charset="0"/>
              </a:rPr>
              <a:t>, </a:t>
            </a:r>
            <a:r>
              <a:rPr lang="en-GB" dirty="0" err="1">
                <a:solidFill>
                  <a:schemeClr val="bg1">
                    <a:lumMod val="65000"/>
                  </a:schemeClr>
                </a:solidFill>
                <a:latin typeface="Monaco" charset="0"/>
                <a:ea typeface="Monaco" charset="0"/>
                <a:cs typeface="Monaco" charset="0"/>
              </a:rPr>
              <a:t>lastName</a:t>
            </a:r>
            <a:r>
              <a:rPr lang="en-GB" dirty="0">
                <a:solidFill>
                  <a:schemeClr val="bg1">
                    <a:lumMod val="65000"/>
                  </a:schemeClr>
                </a:solidFill>
                <a:latin typeface="Monaco" charset="0"/>
                <a:ea typeface="Monaco" charset="0"/>
                <a:cs typeface="Monaco" charset="0"/>
              </a:rPr>
              <a:t>, </a:t>
            </a:r>
            <a:r>
              <a:rPr lang="en-GB" dirty="0" err="1">
                <a:solidFill>
                  <a:schemeClr val="bg1">
                    <a:lumMod val="65000"/>
                  </a:schemeClr>
                </a:solidFill>
                <a:latin typeface="Monaco" charset="0"/>
                <a:ea typeface="Monaco" charset="0"/>
                <a:cs typeface="Monaco" charset="0"/>
              </a:rPr>
              <a:t>dateOfBirth</a:t>
            </a:r>
            <a:r>
              <a:rPr lang="en-GB" dirty="0">
                <a:solidFill>
                  <a:schemeClr val="bg1">
                    <a:lumMod val="65000"/>
                  </a:schemeClr>
                </a:solidFill>
                <a:latin typeface="Monaco" charset="0"/>
                <a:ea typeface="Monaco" charset="0"/>
                <a:cs typeface="Monaco" charset="0"/>
              </a:rPr>
              <a:t>, gender, </a:t>
            </a:r>
            <a:br>
              <a:rPr lang="en-GB" dirty="0">
                <a:solidFill>
                  <a:schemeClr val="bg1">
                    <a:lumMod val="65000"/>
                  </a:schemeClr>
                </a:solidFill>
                <a:latin typeface="Monaco" charset="0"/>
                <a:ea typeface="Monaco" charset="0"/>
                <a:cs typeface="Monaco" charset="0"/>
              </a:rPr>
            </a:br>
            <a:r>
              <a:rPr lang="en-GB" dirty="0">
                <a:solidFill>
                  <a:schemeClr val="bg1">
                    <a:lumMod val="65000"/>
                  </a:schemeClr>
                </a:solidFill>
                <a:latin typeface="Monaco" charset="0"/>
                <a:ea typeface="Monaco" charset="0"/>
                <a:cs typeface="Monaco" charset="0"/>
              </a:rPr>
              <a:t>		 </a:t>
            </a:r>
            <a:r>
              <a:rPr lang="en-GB" dirty="0">
                <a:solidFill>
                  <a:prstClr val="black">
                    <a:lumMod val="65000"/>
                    <a:lumOff val="35000"/>
                  </a:prstClr>
                </a:solidFill>
                <a:latin typeface="Monaco" charset="0"/>
                <a:ea typeface="Monaco" charset="0"/>
                <a:cs typeface="Monaco" charset="0"/>
              </a:rPr>
              <a:t>manager, </a:t>
            </a:r>
            <a:r>
              <a:rPr lang="en-GB" dirty="0" err="1">
                <a:solidFill>
                  <a:prstClr val="black">
                    <a:lumMod val="65000"/>
                    <a:lumOff val="35000"/>
                  </a:prstClr>
                </a:solidFill>
                <a:latin typeface="Monaco" charset="0"/>
                <a:ea typeface="Monaco" charset="0"/>
                <a:cs typeface="Monaco" charset="0"/>
              </a:rPr>
              <a:t>managerStartDate</a:t>
            </a:r>
            <a:r>
              <a:rPr lang="en-GB" dirty="0">
                <a:solidFill>
                  <a:prstClr val="black">
                    <a:lumMod val="65000"/>
                    <a:lumOff val="35000"/>
                  </a:prstClr>
                </a:solidFill>
                <a:latin typeface="Monaco" charset="0"/>
                <a:ea typeface="Monaco" charset="0"/>
                <a:cs typeface="Monaco" charset="0"/>
              </a:rPr>
              <a:t>)</a:t>
            </a:r>
          </a:p>
          <a:p>
            <a:pPr marL="6350" indent="0">
              <a:buClr>
                <a:srgbClr val="A2C816"/>
              </a:buClr>
              <a:buNone/>
            </a:pPr>
            <a:r>
              <a:rPr lang="en-GB" dirty="0">
                <a:solidFill>
                  <a:prstClr val="black">
                    <a:lumMod val="65000"/>
                    <a:lumOff val="35000"/>
                  </a:prstClr>
                </a:solidFill>
                <a:latin typeface="Monaco" charset="0"/>
                <a:ea typeface="Monaco" charset="0"/>
                <a:cs typeface="Monaco" charset="0"/>
              </a:rPr>
              <a:t>Department (</a:t>
            </a:r>
            <a:r>
              <a:rPr lang="en-GB" u="sng" dirty="0" err="1">
                <a:solidFill>
                  <a:prstClr val="black">
                    <a:lumMod val="65000"/>
                    <a:lumOff val="35000"/>
                  </a:prstClr>
                </a:solidFill>
                <a:latin typeface="Monaco" charset="0"/>
                <a:ea typeface="Monaco" charset="0"/>
                <a:cs typeface="Monaco" charset="0"/>
              </a:rPr>
              <a:t>deptNo</a:t>
            </a:r>
            <a:r>
              <a:rPr lang="en-GB" dirty="0">
                <a:solidFill>
                  <a:prstClr val="black">
                    <a:lumMod val="65000"/>
                    <a:lumOff val="35000"/>
                  </a:prstClr>
                </a:solidFill>
                <a:latin typeface="Monaco" charset="0"/>
                <a:ea typeface="Monaco" charset="0"/>
                <a:cs typeface="Monaco" charset="0"/>
              </a:rPr>
              <a:t>, </a:t>
            </a:r>
            <a:r>
              <a:rPr lang="en-GB" dirty="0" err="1">
                <a:solidFill>
                  <a:schemeClr val="bg1">
                    <a:lumMod val="65000"/>
                  </a:schemeClr>
                </a:solidFill>
                <a:latin typeface="Monaco" charset="0"/>
                <a:ea typeface="Monaco" charset="0"/>
                <a:cs typeface="Monaco" charset="0"/>
              </a:rPr>
              <a:t>deptName</a:t>
            </a:r>
            <a:r>
              <a:rPr lang="en-GB" dirty="0">
                <a:solidFill>
                  <a:prstClr val="black">
                    <a:lumMod val="65000"/>
                    <a:lumOff val="35000"/>
                  </a:prstClr>
                </a:solidFill>
                <a:latin typeface="Monaco" charset="0"/>
                <a:ea typeface="Monaco" charset="0"/>
                <a:cs typeface="Monaco" charset="0"/>
              </a:rPr>
              <a:t>, </a:t>
            </a:r>
            <a:br>
              <a:rPr lang="en-GB" dirty="0">
                <a:solidFill>
                  <a:prstClr val="black">
                    <a:lumMod val="65000"/>
                    <a:lumOff val="35000"/>
                  </a:prstClr>
                </a:solidFill>
                <a:latin typeface="Monaco" charset="0"/>
                <a:ea typeface="Monaco" charset="0"/>
                <a:cs typeface="Monaco" charset="0"/>
              </a:rPr>
            </a:br>
            <a:r>
              <a:rPr lang="en-GB" dirty="0">
                <a:solidFill>
                  <a:prstClr val="black">
                    <a:lumMod val="65000"/>
                    <a:lumOff val="35000"/>
                  </a:prstClr>
                </a:solidFill>
                <a:latin typeface="Monaco" charset="0"/>
                <a:ea typeface="Monaco" charset="0"/>
                <a:cs typeface="Monaco" charset="0"/>
              </a:rPr>
              <a:t>		manager, </a:t>
            </a:r>
            <a:r>
              <a:rPr lang="en-GB" dirty="0" err="1">
                <a:solidFill>
                  <a:prstClr val="black">
                    <a:lumMod val="65000"/>
                    <a:lumOff val="35000"/>
                  </a:prstClr>
                </a:solidFill>
                <a:latin typeface="Monaco" charset="0"/>
                <a:ea typeface="Monaco" charset="0"/>
                <a:cs typeface="Monaco" charset="0"/>
              </a:rPr>
              <a:t>managerStartDate</a:t>
            </a:r>
            <a:r>
              <a:rPr lang="en-GB" dirty="0">
                <a:solidFill>
                  <a:prstClr val="black">
                    <a:lumMod val="65000"/>
                    <a:lumOff val="35000"/>
                  </a:prstClr>
                </a:solidFill>
                <a:latin typeface="Monaco" charset="0"/>
                <a:ea typeface="Monaco" charset="0"/>
                <a:cs typeface="Monaco" charset="0"/>
              </a:rPr>
              <a:t>)</a:t>
            </a:r>
          </a:p>
          <a:p>
            <a:pPr marL="0" indent="0">
              <a:buNone/>
            </a:pPr>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36</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529394148"/>
              </p:ext>
            </p:extLst>
          </p:nvPr>
        </p:nvGraphicFramePr>
        <p:xfrm>
          <a:off x="7717579" y="2665477"/>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 {AK}</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1750734800"/>
              </p:ext>
            </p:extLst>
          </p:nvPr>
        </p:nvGraphicFramePr>
        <p:xfrm>
          <a:off x="2328488" y="211549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554535" y="3016025"/>
            <a:ext cx="3163045"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5915697" y="314383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509923" y="2637024"/>
            <a:ext cx="1252266" cy="369332"/>
          </a:xfrm>
          <a:prstGeom prst="rect">
            <a:avLst/>
          </a:prstGeom>
          <a:noFill/>
        </p:spPr>
        <p:txBody>
          <a:bodyPr wrap="none" rtlCol="0">
            <a:spAutoFit/>
          </a:bodyPr>
          <a:lstStyle/>
          <a:p>
            <a:r>
              <a:rPr lang="en-GB" dirty="0"/>
              <a:t>manages</a:t>
            </a:r>
          </a:p>
        </p:txBody>
      </p:sp>
      <p:sp>
        <p:nvSpPr>
          <p:cNvPr id="17" name="TextBox 16"/>
          <p:cNvSpPr txBox="1"/>
          <p:nvPr/>
        </p:nvSpPr>
        <p:spPr>
          <a:xfrm>
            <a:off x="4554134" y="3011509"/>
            <a:ext cx="428480" cy="369332"/>
          </a:xfrm>
          <a:prstGeom prst="rect">
            <a:avLst/>
          </a:prstGeom>
          <a:noFill/>
        </p:spPr>
        <p:txBody>
          <a:bodyPr wrap="square" rtlCol="0">
            <a:spAutoFit/>
          </a:bodyPr>
          <a:lstStyle/>
          <a:p>
            <a:r>
              <a:rPr lang="en-GB"/>
              <a:t>1</a:t>
            </a:r>
            <a:endParaRPr lang="en-GB" dirty="0"/>
          </a:p>
        </p:txBody>
      </p:sp>
      <p:sp>
        <p:nvSpPr>
          <p:cNvPr id="18" name="TextBox 17"/>
          <p:cNvSpPr txBox="1"/>
          <p:nvPr/>
        </p:nvSpPr>
        <p:spPr>
          <a:xfrm>
            <a:off x="7147793" y="3011328"/>
            <a:ext cx="569387" cy="369332"/>
          </a:xfrm>
          <a:prstGeom prst="rect">
            <a:avLst/>
          </a:prstGeom>
          <a:noFill/>
        </p:spPr>
        <p:txBody>
          <a:bodyPr wrap="none" rtlCol="0">
            <a:spAutoFit/>
          </a:bodyPr>
          <a:lstStyle/>
          <a:p>
            <a:pPr algn="r"/>
            <a:r>
              <a:rPr lang="en-GB" dirty="0"/>
              <a:t>0..1</a:t>
            </a:r>
          </a:p>
        </p:txBody>
      </p:sp>
      <p:graphicFrame>
        <p:nvGraphicFramePr>
          <p:cNvPr id="23" name="Content Placeholder 6"/>
          <p:cNvGraphicFramePr>
            <a:graphicFrameLocks/>
          </p:cNvGraphicFramePr>
          <p:nvPr>
            <p:extLst>
              <p:ext uri="{D42A27DB-BD31-4B8C-83A1-F6EECF244321}">
                <p14:modId xmlns:p14="http://schemas.microsoft.com/office/powerpoint/2010/main" val="1744077321"/>
              </p:ext>
            </p:extLst>
          </p:nvPr>
        </p:nvGraphicFramePr>
        <p:xfrm>
          <a:off x="6212830" y="1721731"/>
          <a:ext cx="2226046" cy="74168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4" name="Straight Connector 23"/>
          <p:cNvCxnSpPr>
            <a:endCxn id="23" idx="2"/>
          </p:cNvCxnSpPr>
          <p:nvPr/>
        </p:nvCxnSpPr>
        <p:spPr>
          <a:xfrm flipV="1">
            <a:off x="6681333" y="2463411"/>
            <a:ext cx="644520" cy="552614"/>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sp>
        <p:nvSpPr>
          <p:cNvPr id="22" name="Donut 21"/>
          <p:cNvSpPr/>
          <p:nvPr/>
        </p:nvSpPr>
        <p:spPr>
          <a:xfrm>
            <a:off x="4417712" y="2947611"/>
            <a:ext cx="565102" cy="496767"/>
          </a:xfrm>
          <a:prstGeom prst="donut">
            <a:avLst>
              <a:gd name="adj" fmla="val 1001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131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dissolve">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Binary 1:1 Relationships</a:t>
            </a:r>
          </a:p>
        </p:txBody>
      </p:sp>
      <p:sp>
        <p:nvSpPr>
          <p:cNvPr id="3" name="Content Placeholder 2"/>
          <p:cNvSpPr>
            <a:spLocks noGrp="1"/>
          </p:cNvSpPr>
          <p:nvPr>
            <p:ph idx="1"/>
          </p:nvPr>
        </p:nvSpPr>
        <p:spPr/>
        <p:txBody>
          <a:bodyPr>
            <a:normAutofit/>
          </a:bodyPr>
          <a:lstStyle/>
          <a:p>
            <a:r>
              <a:rPr lang="en-GB" sz="2400" dirty="0"/>
              <a:t>Add attributes to one of the relations depending upon the following case analysis:</a:t>
            </a:r>
          </a:p>
          <a:p>
            <a:pPr lvl="1"/>
            <a:r>
              <a:rPr lang="en-GB" sz="2000" b="1" dirty="0"/>
              <a:t>Both sides have total participation: </a:t>
            </a:r>
          </a:p>
          <a:p>
            <a:pPr lvl="2"/>
            <a:r>
              <a:rPr lang="en-GB" sz="2000" dirty="0"/>
              <a:t>Merge into one relation</a:t>
            </a:r>
          </a:p>
          <a:p>
            <a:pPr lvl="2"/>
            <a:r>
              <a:rPr lang="en-GB" sz="2000" dirty="0"/>
              <a:t>Attributes for the relationship added to the relation</a:t>
            </a:r>
          </a:p>
          <a:p>
            <a:pPr lvl="1"/>
            <a:r>
              <a:rPr lang="en-GB" sz="2000" b="1" dirty="0"/>
              <a:t>Only one side has total participation:</a:t>
            </a:r>
          </a:p>
          <a:p>
            <a:pPr lvl="2"/>
            <a:r>
              <a:rPr lang="en-GB" sz="2000" dirty="0"/>
              <a:t>Primary key of partial participation side added as foreign key</a:t>
            </a:r>
          </a:p>
          <a:p>
            <a:pPr lvl="2"/>
            <a:r>
              <a:rPr lang="en-GB" sz="2000" dirty="0"/>
              <a:t>Attributes also created for attributes of relationship</a:t>
            </a:r>
          </a:p>
          <a:p>
            <a:pPr lvl="1"/>
            <a:r>
              <a:rPr lang="en-GB" sz="2000" b="1" dirty="0"/>
              <a:t>Both sides have partial participation:</a:t>
            </a:r>
            <a:endParaRPr lang="en-GB" sz="2000" dirty="0"/>
          </a:p>
          <a:p>
            <a:pPr lvl="2"/>
            <a:r>
              <a:rPr lang="en-GB" sz="2000" dirty="0"/>
              <a:t>Attributes for the foreign key can be added to either relation</a:t>
            </a:r>
          </a:p>
          <a:p>
            <a:pPr lvl="2"/>
            <a:r>
              <a:rPr lang="en-GB" sz="2000" dirty="0"/>
              <a:t>Choose based on which is likely to result in fewer NULLs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37</a:t>
            </a:fld>
            <a:endParaRPr lang="en-GB">
              <a:solidFill>
                <a:prstClr val="black">
                  <a:lumMod val="65000"/>
                  <a:lumOff val="35000"/>
                </a:prstClr>
              </a:solidFill>
            </a:endParaRPr>
          </a:p>
        </p:txBody>
      </p:sp>
    </p:spTree>
    <p:extLst>
      <p:ext uri="{BB962C8B-B14F-4D97-AF65-F5344CB8AC3E}">
        <p14:creationId xmlns:p14="http://schemas.microsoft.com/office/powerpoint/2010/main" val="545352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M:N Relationships</a:t>
            </a:r>
          </a:p>
        </p:txBody>
      </p:sp>
      <p:sp>
        <p:nvSpPr>
          <p:cNvPr id="21" name="Content Placeholder 20"/>
          <p:cNvSpPr>
            <a:spLocks noGrp="1"/>
          </p:cNvSpPr>
          <p:nvPr>
            <p:ph idx="1"/>
          </p:nvPr>
        </p:nvSpPr>
        <p:spPr>
          <a:xfrm>
            <a:off x="1898472" y="4595154"/>
            <a:ext cx="8350429" cy="1973920"/>
          </a:xfrm>
        </p:spPr>
        <p:txBody>
          <a:bodyPr>
            <a:normAutofit/>
          </a:bodyPr>
          <a:lstStyle/>
          <a:p>
            <a:pPr marL="6350" indent="0">
              <a:buClr>
                <a:srgbClr val="A2C816"/>
              </a:buClr>
              <a:buNone/>
            </a:pPr>
            <a:r>
              <a:rPr lang="en-GB" sz="1400" dirty="0">
                <a:solidFill>
                  <a:prstClr val="black">
                    <a:lumMod val="65000"/>
                    <a:lumOff val="35000"/>
                  </a:prstClr>
                </a:solidFill>
              </a:rPr>
              <a:t>(Domains omitted from the following examples)</a:t>
            </a:r>
          </a:p>
          <a:p>
            <a:pPr marL="6350" indent="0">
              <a:buClr>
                <a:srgbClr val="A2C816"/>
              </a:buClr>
              <a:buNone/>
            </a:pPr>
            <a:r>
              <a:rPr lang="en-GB" dirty="0" err="1">
                <a:solidFill>
                  <a:prstClr val="black">
                    <a:lumMod val="65000"/>
                    <a:lumOff val="35000"/>
                  </a:prstClr>
                </a:solidFill>
                <a:latin typeface="Monaco" charset="0"/>
                <a:ea typeface="Monaco" charset="0"/>
                <a:cs typeface="Monaco" charset="0"/>
              </a:rPr>
              <a:t>WorksOn</a:t>
            </a:r>
            <a:r>
              <a:rPr lang="en-GB" dirty="0">
                <a:solidFill>
                  <a:prstClr val="black">
                    <a:lumMod val="65000"/>
                    <a:lumOff val="35000"/>
                  </a:prstClr>
                </a:solidFill>
                <a:latin typeface="Monaco" charset="0"/>
                <a:ea typeface="Monaco" charset="0"/>
                <a:cs typeface="Monaco" charset="0"/>
              </a:rPr>
              <a:t> (</a:t>
            </a:r>
            <a:r>
              <a:rPr lang="en-GB" u="sng" dirty="0">
                <a:solidFill>
                  <a:prstClr val="black">
                    <a:lumMod val="65000"/>
                    <a:lumOff val="35000"/>
                  </a:prstClr>
                </a:solidFill>
                <a:latin typeface="Monaco" charset="0"/>
                <a:ea typeface="Monaco" charset="0"/>
                <a:cs typeface="Monaco" charset="0"/>
              </a:rPr>
              <a:t>employee</a:t>
            </a:r>
            <a:r>
              <a:rPr lang="en-GB" dirty="0">
                <a:solidFill>
                  <a:prstClr val="black">
                    <a:lumMod val="65000"/>
                    <a:lumOff val="35000"/>
                  </a:prstClr>
                </a:solidFill>
                <a:latin typeface="Monaco" charset="0"/>
                <a:ea typeface="Monaco" charset="0"/>
                <a:cs typeface="Monaco" charset="0"/>
              </a:rPr>
              <a:t>, </a:t>
            </a:r>
            <a:r>
              <a:rPr lang="en-GB" u="sng" dirty="0">
                <a:solidFill>
                  <a:prstClr val="black">
                    <a:lumMod val="65000"/>
                    <a:lumOff val="35000"/>
                  </a:prstClr>
                </a:solidFill>
                <a:latin typeface="Monaco" charset="0"/>
                <a:ea typeface="Monaco" charset="0"/>
                <a:cs typeface="Monaco" charset="0"/>
              </a:rPr>
              <a:t>project</a:t>
            </a:r>
            <a:r>
              <a:rPr lang="en-GB" dirty="0">
                <a:solidFill>
                  <a:prstClr val="black">
                    <a:lumMod val="65000"/>
                    <a:lumOff val="35000"/>
                  </a:prstClr>
                </a:solidFill>
                <a:latin typeface="Monaco" charset="0"/>
                <a:ea typeface="Monaco" charset="0"/>
                <a:cs typeface="Monaco" charset="0"/>
              </a:rPr>
              <a:t>, hours)</a:t>
            </a:r>
          </a:p>
          <a:p>
            <a:pPr marL="6350" indent="0">
              <a:buClr>
                <a:srgbClr val="A2C816"/>
              </a:buClr>
              <a:buNone/>
            </a:pPr>
            <a:r>
              <a:rPr lang="en-GB" dirty="0">
                <a:solidFill>
                  <a:prstClr val="black">
                    <a:lumMod val="65000"/>
                    <a:lumOff val="35000"/>
                  </a:prstClr>
                </a:solidFill>
                <a:latin typeface="Monaco" charset="0"/>
                <a:ea typeface="Monaco" charset="0"/>
                <a:cs typeface="Monaco" charset="0"/>
              </a:rPr>
              <a:t>	employee</a:t>
            </a:r>
            <a:r>
              <a:rPr lang="en-GB" dirty="0">
                <a:solidFill>
                  <a:prstClr val="black">
                    <a:lumMod val="65000"/>
                    <a:lumOff val="35000"/>
                  </a:prstClr>
                </a:solidFill>
                <a:ea typeface="Monaco" charset="0"/>
                <a:cs typeface="Monaco" charset="0"/>
              </a:rPr>
              <a:t> references </a:t>
            </a:r>
            <a:r>
              <a:rPr lang="en-GB" dirty="0" err="1">
                <a:solidFill>
                  <a:prstClr val="black">
                    <a:lumMod val="65000"/>
                    <a:lumOff val="35000"/>
                  </a:prstClr>
                </a:solidFill>
                <a:latin typeface="Monaco" charset="0"/>
                <a:ea typeface="Monaco" charset="0"/>
                <a:cs typeface="Monaco" charset="0"/>
              </a:rPr>
              <a:t>ssn</a:t>
            </a:r>
            <a:r>
              <a:rPr lang="en-GB" dirty="0">
                <a:solidFill>
                  <a:prstClr val="black">
                    <a:lumMod val="65000"/>
                    <a:lumOff val="35000"/>
                  </a:prstClr>
                </a:solidFill>
                <a:ea typeface="Monaco" charset="0"/>
                <a:cs typeface="Monaco" charset="0"/>
              </a:rPr>
              <a:t> of the Employee relation</a:t>
            </a:r>
          </a:p>
          <a:p>
            <a:pPr marL="6350" indent="0">
              <a:buClr>
                <a:srgbClr val="A2C816"/>
              </a:buClr>
              <a:buNone/>
            </a:pPr>
            <a:r>
              <a:rPr lang="en-GB" dirty="0">
                <a:solidFill>
                  <a:prstClr val="black">
                    <a:lumMod val="65000"/>
                    <a:lumOff val="35000"/>
                  </a:prstClr>
                </a:solidFill>
                <a:latin typeface="Monaco" charset="0"/>
                <a:ea typeface="Monaco" charset="0"/>
                <a:cs typeface="Monaco" charset="0"/>
              </a:rPr>
              <a:t>	project</a:t>
            </a:r>
            <a:r>
              <a:rPr lang="en-GB" dirty="0">
                <a:solidFill>
                  <a:prstClr val="black">
                    <a:lumMod val="65000"/>
                    <a:lumOff val="35000"/>
                  </a:prstClr>
                </a:solidFill>
                <a:ea typeface="Monaco" charset="0"/>
                <a:cs typeface="Monaco" charset="0"/>
              </a:rPr>
              <a:t> references </a:t>
            </a:r>
            <a:r>
              <a:rPr lang="en-GB" dirty="0">
                <a:solidFill>
                  <a:prstClr val="black">
                    <a:lumMod val="65000"/>
                    <a:lumOff val="35000"/>
                  </a:prstClr>
                </a:solidFill>
                <a:latin typeface="Monaco" charset="0"/>
                <a:ea typeface="Monaco" charset="0"/>
                <a:cs typeface="Monaco" charset="0"/>
              </a:rPr>
              <a:t>number</a:t>
            </a:r>
            <a:r>
              <a:rPr lang="en-GB" dirty="0">
                <a:solidFill>
                  <a:prstClr val="black">
                    <a:lumMod val="65000"/>
                    <a:lumOff val="35000"/>
                  </a:prstClr>
                </a:solidFill>
                <a:ea typeface="Monaco" charset="0"/>
                <a:cs typeface="Monaco" charset="0"/>
              </a:rPr>
              <a:t> of the Project relation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38</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312574088"/>
              </p:ext>
            </p:extLst>
          </p:nvPr>
        </p:nvGraphicFramePr>
        <p:xfrm>
          <a:off x="7717579" y="2665477"/>
          <a:ext cx="2226046" cy="111252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GB"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2383293945"/>
              </p:ext>
            </p:extLst>
          </p:nvPr>
        </p:nvGraphicFramePr>
        <p:xfrm>
          <a:off x="2328488" y="211549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4554535" y="3016025"/>
            <a:ext cx="3163045" cy="0"/>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5915697" y="314383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509924" y="2637024"/>
            <a:ext cx="1186543" cy="369332"/>
          </a:xfrm>
          <a:prstGeom prst="rect">
            <a:avLst/>
          </a:prstGeom>
          <a:noFill/>
        </p:spPr>
        <p:txBody>
          <a:bodyPr wrap="none" rtlCol="0">
            <a:spAutoFit/>
          </a:bodyPr>
          <a:lstStyle/>
          <a:p>
            <a:r>
              <a:rPr lang="en-GB" dirty="0"/>
              <a:t>works on</a:t>
            </a:r>
          </a:p>
        </p:txBody>
      </p:sp>
      <p:sp>
        <p:nvSpPr>
          <p:cNvPr id="17" name="TextBox 16"/>
          <p:cNvSpPr txBox="1"/>
          <p:nvPr/>
        </p:nvSpPr>
        <p:spPr>
          <a:xfrm>
            <a:off x="4554134" y="3011509"/>
            <a:ext cx="564063" cy="369332"/>
          </a:xfrm>
          <a:prstGeom prst="rect">
            <a:avLst/>
          </a:prstGeom>
          <a:noFill/>
        </p:spPr>
        <p:txBody>
          <a:bodyPr wrap="square" rtlCol="0">
            <a:spAutoFit/>
          </a:bodyPr>
          <a:lstStyle/>
          <a:p>
            <a:r>
              <a:rPr lang="en-GB"/>
              <a:t>1..*</a:t>
            </a:r>
            <a:endParaRPr lang="en-GB" dirty="0"/>
          </a:p>
        </p:txBody>
      </p:sp>
      <p:sp>
        <p:nvSpPr>
          <p:cNvPr id="18" name="TextBox 17"/>
          <p:cNvSpPr txBox="1"/>
          <p:nvPr/>
        </p:nvSpPr>
        <p:spPr>
          <a:xfrm>
            <a:off x="7178249" y="3011328"/>
            <a:ext cx="538930" cy="369332"/>
          </a:xfrm>
          <a:prstGeom prst="rect">
            <a:avLst/>
          </a:prstGeom>
          <a:noFill/>
        </p:spPr>
        <p:txBody>
          <a:bodyPr wrap="none" rtlCol="0">
            <a:spAutoFit/>
          </a:bodyPr>
          <a:lstStyle/>
          <a:p>
            <a:pPr algn="r"/>
            <a:r>
              <a:rPr lang="en-GB" dirty="0"/>
              <a:t>0..*</a:t>
            </a:r>
          </a:p>
        </p:txBody>
      </p:sp>
      <p:graphicFrame>
        <p:nvGraphicFramePr>
          <p:cNvPr id="23" name="Content Placeholder 6"/>
          <p:cNvGraphicFramePr>
            <a:graphicFrameLocks/>
          </p:cNvGraphicFramePr>
          <p:nvPr>
            <p:extLst>
              <p:ext uri="{D42A27DB-BD31-4B8C-83A1-F6EECF244321}">
                <p14:modId xmlns:p14="http://schemas.microsoft.com/office/powerpoint/2010/main" val="532140619"/>
              </p:ext>
            </p:extLst>
          </p:nvPr>
        </p:nvGraphicFramePr>
        <p:xfrm>
          <a:off x="6212830" y="1721731"/>
          <a:ext cx="2226046" cy="74168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4" name="Straight Connector 23"/>
          <p:cNvCxnSpPr>
            <a:endCxn id="23" idx="2"/>
          </p:cNvCxnSpPr>
          <p:nvPr/>
        </p:nvCxnSpPr>
        <p:spPr>
          <a:xfrm flipV="1">
            <a:off x="6681333" y="2463411"/>
            <a:ext cx="644520" cy="552614"/>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862809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 Binary M:N Relationships</a:t>
            </a:r>
          </a:p>
        </p:txBody>
      </p:sp>
      <p:sp>
        <p:nvSpPr>
          <p:cNvPr id="3" name="Content Placeholder 2"/>
          <p:cNvSpPr>
            <a:spLocks noGrp="1"/>
          </p:cNvSpPr>
          <p:nvPr>
            <p:ph idx="1"/>
          </p:nvPr>
        </p:nvSpPr>
        <p:spPr/>
        <p:txBody>
          <a:bodyPr>
            <a:normAutofit/>
          </a:bodyPr>
          <a:lstStyle/>
          <a:p>
            <a:r>
              <a:rPr lang="en-GB" sz="2800" dirty="0"/>
              <a:t>Create a new relation with</a:t>
            </a:r>
          </a:p>
          <a:p>
            <a:pPr lvl="1"/>
            <a:r>
              <a:rPr lang="en-GB" sz="2400" dirty="0"/>
              <a:t>Primary key of both relations</a:t>
            </a:r>
          </a:p>
          <a:p>
            <a:pPr lvl="1"/>
            <a:r>
              <a:rPr lang="en-GB" sz="2400" dirty="0"/>
              <a:t>Additional attributes for the relationship</a:t>
            </a:r>
          </a:p>
          <a:p>
            <a:pPr lvl="1"/>
            <a:r>
              <a:rPr lang="en-GB" sz="2400" dirty="0"/>
              <a:t>Primary key for the relation is the composite of the primary keys of the two relations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39</a:t>
            </a:fld>
            <a:endParaRPr lang="en-GB">
              <a:solidFill>
                <a:prstClr val="black">
                  <a:lumMod val="65000"/>
                  <a:lumOff val="35000"/>
                </a:prstClr>
              </a:solidFill>
            </a:endParaRPr>
          </a:p>
        </p:txBody>
      </p:sp>
    </p:spTree>
    <p:extLst>
      <p:ext uri="{BB962C8B-B14F-4D97-AF65-F5344CB8AC3E}">
        <p14:creationId xmlns:p14="http://schemas.microsoft.com/office/powerpoint/2010/main" val="195297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in this Lecture</a:t>
            </a:r>
          </a:p>
        </p:txBody>
      </p:sp>
      <p:sp>
        <p:nvSpPr>
          <p:cNvPr id="3" name="Content Placeholder 2"/>
          <p:cNvSpPr>
            <a:spLocks noGrp="1"/>
          </p:cNvSpPr>
          <p:nvPr>
            <p:ph idx="1"/>
          </p:nvPr>
        </p:nvSpPr>
        <p:spPr/>
        <p:txBody>
          <a:bodyPr>
            <a:normAutofit/>
          </a:bodyPr>
          <a:lstStyle/>
          <a:p>
            <a:r>
              <a:rPr lang="en-US" sz="2600" dirty="0"/>
              <a:t>Relational Data Model</a:t>
            </a:r>
          </a:p>
          <a:p>
            <a:r>
              <a:rPr lang="en-US" sz="2600" dirty="0"/>
              <a:t>ER Diagram Transformation</a:t>
            </a:r>
          </a:p>
          <a:p>
            <a:r>
              <a:rPr lang="en-US" sz="2600" dirty="0"/>
              <a:t>Data Dictionary</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a:t>
            </a:fld>
            <a:endParaRPr lang="en-GB">
              <a:solidFill>
                <a:prstClr val="black">
                  <a:lumMod val="65000"/>
                  <a:lumOff val="35000"/>
                </a:prstClr>
              </a:solidFill>
            </a:endParaRPr>
          </a:p>
        </p:txBody>
      </p:sp>
    </p:spTree>
    <p:extLst>
      <p:ext uri="{BB962C8B-B14F-4D97-AF65-F5344CB8AC3E}">
        <p14:creationId xmlns:p14="http://schemas.microsoft.com/office/powerpoint/2010/main" val="1713521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7. Non-Binary Relationships</a:t>
            </a:r>
          </a:p>
        </p:txBody>
      </p:sp>
      <p:sp>
        <p:nvSpPr>
          <p:cNvPr id="3" name="Content Placeholder 2"/>
          <p:cNvSpPr>
            <a:spLocks noGrp="1"/>
          </p:cNvSpPr>
          <p:nvPr>
            <p:ph idx="1"/>
          </p:nvPr>
        </p:nvSpPr>
        <p:spPr>
          <a:xfrm>
            <a:off x="499295" y="1823374"/>
            <a:ext cx="6577365" cy="4745701"/>
          </a:xfrm>
        </p:spPr>
        <p:txBody>
          <a:bodyPr>
            <a:normAutofit/>
          </a:bodyPr>
          <a:lstStyle/>
          <a:p>
            <a:r>
              <a:rPr lang="en-GB" sz="2800" dirty="0"/>
              <a:t>Create a new relation with</a:t>
            </a:r>
          </a:p>
          <a:p>
            <a:pPr lvl="1"/>
            <a:r>
              <a:rPr lang="en-GB" sz="2400" dirty="0"/>
              <a:t>Primary key from each of the participating</a:t>
            </a:r>
          </a:p>
          <a:p>
            <a:pPr lvl="1"/>
            <a:r>
              <a:rPr lang="en-GB" sz="2400" dirty="0"/>
              <a:t>Additional attributes for the relationship</a:t>
            </a:r>
          </a:p>
          <a:p>
            <a:pPr lvl="1"/>
            <a:r>
              <a:rPr lang="en-GB" sz="2400" dirty="0"/>
              <a:t>Primary key can consist of</a:t>
            </a:r>
          </a:p>
          <a:p>
            <a:pPr lvl="2"/>
            <a:r>
              <a:rPr lang="en-GB" sz="2400" dirty="0"/>
              <a:t>The composite of the primary keys of all relations</a:t>
            </a:r>
          </a:p>
          <a:p>
            <a:pPr lvl="2"/>
            <a:r>
              <a:rPr lang="en-GB" sz="2400" dirty="0"/>
              <a:t>Some subset of the primary keys </a:t>
            </a:r>
            <a:br>
              <a:rPr lang="en-GB" sz="2400" dirty="0"/>
            </a:br>
            <a:r>
              <a:rPr lang="en-GB" sz="2400" dirty="0"/>
              <a:t>(Depends on the enterprise constraints to be imposed)</a:t>
            </a:r>
          </a:p>
          <a:p>
            <a:endParaRPr lang="en-GB" sz="28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40</a:t>
            </a:fld>
            <a:endParaRPr lang="en-GB">
              <a:solidFill>
                <a:prstClr val="black">
                  <a:lumMod val="65000"/>
                  <a:lumOff val="35000"/>
                </a:prst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843" y="1942642"/>
            <a:ext cx="5968416" cy="2973164"/>
          </a:xfrm>
          <a:prstGeom prst="rect">
            <a:avLst/>
          </a:prstGeom>
        </p:spPr>
      </p:pic>
      <p:sp>
        <p:nvSpPr>
          <p:cNvPr id="8" name="Rectangle 7">
            <a:extLst>
              <a:ext uri="{FF2B5EF4-FFF2-40B4-BE49-F238E27FC236}">
                <a16:creationId xmlns:a16="http://schemas.microsoft.com/office/drawing/2014/main" id="{04954834-DF39-F149-8D5E-B5066F78D37E}"/>
              </a:ext>
            </a:extLst>
          </p:cNvPr>
          <p:cNvSpPr/>
          <p:nvPr/>
        </p:nvSpPr>
        <p:spPr>
          <a:xfrm>
            <a:off x="8530387" y="3573379"/>
            <a:ext cx="288758" cy="204537"/>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3291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 Multi-Valued Attributes</a:t>
            </a:r>
          </a:p>
        </p:txBody>
      </p:sp>
      <p:sp>
        <p:nvSpPr>
          <p:cNvPr id="3" name="Content Placeholder 2"/>
          <p:cNvSpPr>
            <a:spLocks noGrp="1"/>
          </p:cNvSpPr>
          <p:nvPr>
            <p:ph idx="1"/>
          </p:nvPr>
        </p:nvSpPr>
        <p:spPr/>
        <p:txBody>
          <a:bodyPr>
            <a:normAutofit/>
          </a:bodyPr>
          <a:lstStyle/>
          <a:p>
            <a:r>
              <a:rPr lang="en-GB" sz="2800" dirty="0"/>
              <a:t>Create a new relation with</a:t>
            </a:r>
          </a:p>
          <a:p>
            <a:pPr lvl="1"/>
            <a:r>
              <a:rPr lang="en-GB" sz="2400" dirty="0"/>
              <a:t>The primary key of the parent entity</a:t>
            </a:r>
          </a:p>
          <a:p>
            <a:pPr lvl="1"/>
            <a:r>
              <a:rPr lang="en-GB" sz="2400" dirty="0"/>
              <a:t>An attribute for the multi-valued attribute</a:t>
            </a:r>
          </a:p>
          <a:p>
            <a:pPr lvl="1"/>
            <a:r>
              <a:rPr lang="en-GB" sz="2400" dirty="0"/>
              <a:t>Primary key consists of parent entity primary key and the new attribute</a:t>
            </a:r>
          </a:p>
          <a:p>
            <a:pPr lvl="1"/>
            <a:endParaRPr lang="en-GB" sz="2400" dirty="0"/>
          </a:p>
          <a:p>
            <a:pPr lvl="1"/>
            <a:endParaRPr lang="en-GB" sz="2400" dirty="0"/>
          </a:p>
          <a:p>
            <a:pPr marL="6350" indent="0">
              <a:buClr>
                <a:srgbClr val="A2C816"/>
              </a:buClr>
              <a:buNone/>
            </a:pPr>
            <a:r>
              <a:rPr lang="en-GB" sz="1600" dirty="0">
                <a:solidFill>
                  <a:prstClr val="black">
                    <a:lumMod val="65000"/>
                    <a:lumOff val="35000"/>
                  </a:prstClr>
                </a:solidFill>
              </a:rPr>
              <a:t>(Domains omitted from the following examples)</a:t>
            </a:r>
          </a:p>
          <a:p>
            <a:pPr marL="6350" indent="0">
              <a:buClr>
                <a:srgbClr val="A2C816"/>
              </a:buClr>
              <a:buNone/>
            </a:pPr>
            <a:r>
              <a:rPr lang="en-GB" sz="2400" dirty="0" err="1">
                <a:solidFill>
                  <a:prstClr val="black">
                    <a:lumMod val="65000"/>
                    <a:lumOff val="35000"/>
                  </a:prstClr>
                </a:solidFill>
                <a:latin typeface="Monaco" charset="0"/>
                <a:ea typeface="Monaco" charset="0"/>
                <a:cs typeface="Monaco" charset="0"/>
              </a:rPr>
              <a:t>DepartmentLocations</a:t>
            </a:r>
            <a:r>
              <a:rPr lang="en-GB" sz="2400" dirty="0">
                <a:solidFill>
                  <a:prstClr val="black">
                    <a:lumMod val="65000"/>
                    <a:lumOff val="35000"/>
                  </a:prstClr>
                </a:solidFill>
                <a:latin typeface="Monaco" charset="0"/>
                <a:ea typeface="Monaco" charset="0"/>
                <a:cs typeface="Monaco" charset="0"/>
              </a:rPr>
              <a:t> (</a:t>
            </a:r>
            <a:r>
              <a:rPr lang="en-GB" sz="2400" u="sng" dirty="0" err="1">
                <a:solidFill>
                  <a:prstClr val="black">
                    <a:lumMod val="65000"/>
                    <a:lumOff val="35000"/>
                  </a:prstClr>
                </a:solidFill>
                <a:latin typeface="Monaco" charset="0"/>
                <a:ea typeface="Monaco" charset="0"/>
                <a:cs typeface="Monaco" charset="0"/>
              </a:rPr>
              <a:t>deptno</a:t>
            </a:r>
            <a:r>
              <a:rPr lang="en-GB" sz="2400" dirty="0">
                <a:solidFill>
                  <a:prstClr val="black">
                    <a:lumMod val="65000"/>
                    <a:lumOff val="35000"/>
                  </a:prstClr>
                </a:solidFill>
                <a:latin typeface="Monaco" charset="0"/>
                <a:ea typeface="Monaco" charset="0"/>
                <a:cs typeface="Monaco" charset="0"/>
              </a:rPr>
              <a:t>, </a:t>
            </a:r>
            <a:r>
              <a:rPr lang="en-GB" sz="2400" u="sng" dirty="0">
                <a:solidFill>
                  <a:prstClr val="black">
                    <a:lumMod val="65000"/>
                    <a:lumOff val="35000"/>
                  </a:prstClr>
                </a:solidFill>
                <a:latin typeface="Monaco" charset="0"/>
                <a:ea typeface="Monaco" charset="0"/>
                <a:cs typeface="Monaco" charset="0"/>
              </a:rPr>
              <a:t>location</a:t>
            </a:r>
            <a:r>
              <a:rPr lang="en-GB" sz="2400" dirty="0">
                <a:solidFill>
                  <a:prstClr val="black">
                    <a:lumMod val="65000"/>
                    <a:lumOff val="35000"/>
                  </a:prstClr>
                </a:solidFill>
                <a:latin typeface="Monaco" charset="0"/>
                <a:ea typeface="Monaco" charset="0"/>
                <a:cs typeface="Monaco" charset="0"/>
              </a:rPr>
              <a:t>)</a:t>
            </a:r>
          </a:p>
          <a:p>
            <a:pPr marL="0" indent="0">
              <a:buNone/>
            </a:pPr>
            <a:endParaRPr lang="en-GB" sz="2400"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41</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1087128892"/>
              </p:ext>
            </p:extLst>
          </p:nvPr>
        </p:nvGraphicFramePr>
        <p:xfrm>
          <a:off x="7969813" y="4057076"/>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{AK}</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0263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ER -&gt; RM Mapping Steps</a:t>
            </a:r>
          </a:p>
        </p:txBody>
      </p:sp>
      <p:sp>
        <p:nvSpPr>
          <p:cNvPr id="8" name="Content Placeholder 7"/>
          <p:cNvSpPr>
            <a:spLocks noGrp="1"/>
          </p:cNvSpPr>
          <p:nvPr>
            <p:ph idx="1"/>
          </p:nvPr>
        </p:nvSpPr>
        <p:spPr/>
        <p:txBody>
          <a:bodyPr>
            <a:noAutofit/>
          </a:bodyPr>
          <a:lstStyle/>
          <a:p>
            <a:pPr marL="457200" indent="-457200">
              <a:buFont typeface="+mj-lt"/>
              <a:buAutoNum type="arabicPeriod"/>
            </a:pPr>
            <a:r>
              <a:rPr lang="en-GB" sz="2800" dirty="0"/>
              <a:t>Create relations for strong entities</a:t>
            </a:r>
          </a:p>
          <a:p>
            <a:pPr marL="457200" indent="-457200">
              <a:buFont typeface="+mj-lt"/>
              <a:buAutoNum type="arabicPeriod"/>
            </a:pPr>
            <a:r>
              <a:rPr lang="en-GB" sz="2800" dirty="0"/>
              <a:t>Create relations for weak entities</a:t>
            </a:r>
          </a:p>
          <a:p>
            <a:pPr marL="457200" indent="-457200">
              <a:buFont typeface="+mj-lt"/>
              <a:buAutoNum type="arabicPeriod"/>
            </a:pPr>
            <a:r>
              <a:rPr lang="en-GB" sz="2800" dirty="0"/>
              <a:t>Create relations for specialisations</a:t>
            </a:r>
          </a:p>
          <a:p>
            <a:pPr marL="457200" indent="-457200">
              <a:buFont typeface="+mj-lt"/>
              <a:buAutoNum type="arabicPeriod"/>
            </a:pPr>
            <a:r>
              <a:rPr lang="en-GB" sz="2800" dirty="0"/>
              <a:t>Add foreign keys for 1:N relationships</a:t>
            </a:r>
          </a:p>
          <a:p>
            <a:pPr marL="457200" indent="-457200">
              <a:buFont typeface="+mj-lt"/>
              <a:buAutoNum type="arabicPeriod"/>
            </a:pPr>
            <a:r>
              <a:rPr lang="en-GB" sz="2800" dirty="0"/>
              <a:t>Add foreign keys for 1:1 relationships</a:t>
            </a:r>
          </a:p>
          <a:p>
            <a:pPr marL="457200" indent="-457200">
              <a:buFont typeface="+mj-lt"/>
              <a:buAutoNum type="arabicPeriod"/>
            </a:pPr>
            <a:r>
              <a:rPr lang="en-GB" sz="2800" dirty="0"/>
              <a:t>Create relation for M:N relationships</a:t>
            </a:r>
          </a:p>
          <a:p>
            <a:pPr marL="457200" indent="-457200">
              <a:buFont typeface="+mj-lt"/>
              <a:buAutoNum type="arabicPeriod"/>
            </a:pPr>
            <a:r>
              <a:rPr lang="en-GB" sz="2800" dirty="0"/>
              <a:t>Non-binary relationships</a:t>
            </a:r>
          </a:p>
          <a:p>
            <a:pPr marL="457200" indent="-457200">
              <a:buFont typeface="+mj-lt"/>
              <a:buAutoNum type="arabicPeriod"/>
            </a:pPr>
            <a:r>
              <a:rPr lang="en-GB" sz="2800" dirty="0"/>
              <a:t>Multi-Valued Attributes</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42</a:t>
            </a:fld>
            <a:endParaRPr lang="en-GB">
              <a:solidFill>
                <a:prstClr val="black">
                  <a:lumMod val="65000"/>
                  <a:lumOff val="35000"/>
                </a:prstClr>
              </a:solidFill>
            </a:endParaRPr>
          </a:p>
        </p:txBody>
      </p:sp>
    </p:spTree>
    <p:extLst>
      <p:ext uri="{BB962C8B-B14F-4D97-AF65-F5344CB8AC3E}">
        <p14:creationId xmlns:p14="http://schemas.microsoft.com/office/powerpoint/2010/main" val="1122875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Dictionary</a:t>
            </a:r>
          </a:p>
        </p:txBody>
      </p:sp>
      <p:sp>
        <p:nvSpPr>
          <p:cNvPr id="3" name="Text Placeholder 2"/>
          <p:cNvSpPr>
            <a:spLocks noGrp="1"/>
          </p:cNvSpPr>
          <p:nvPr>
            <p:ph type="body" idx="1"/>
          </p:nvPr>
        </p:nvSpPr>
        <p:spPr/>
        <p:txBody>
          <a:bodyPr/>
          <a:lstStyle/>
          <a:p>
            <a:endParaRPr lang="en-GB"/>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43</a:t>
            </a:fld>
            <a:endParaRPr lang="en-GB">
              <a:solidFill>
                <a:prstClr val="black">
                  <a:lumMod val="65000"/>
                  <a:lumOff val="35000"/>
                </a:prstClr>
              </a:solidFill>
            </a:endParaRPr>
          </a:p>
        </p:txBody>
      </p:sp>
    </p:spTree>
    <p:extLst>
      <p:ext uri="{BB962C8B-B14F-4D97-AF65-F5344CB8AC3E}">
        <p14:creationId xmlns:p14="http://schemas.microsoft.com/office/powerpoint/2010/main" val="1198775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GB" dirty="0"/>
              <a:t>Data Dictionary</a:t>
            </a:r>
          </a:p>
        </p:txBody>
      </p:sp>
      <p:sp>
        <p:nvSpPr>
          <p:cNvPr id="8" name="Content Placeholder 7"/>
          <p:cNvSpPr>
            <a:spLocks noGrp="1"/>
          </p:cNvSpPr>
          <p:nvPr>
            <p:ph idx="1"/>
          </p:nvPr>
        </p:nvSpPr>
        <p:spPr/>
        <p:txBody>
          <a:bodyPr>
            <a:normAutofit/>
          </a:bodyPr>
          <a:lstStyle/>
          <a:p>
            <a:r>
              <a:rPr lang="en-GB" altLang="en-US" sz="2800" b="1" dirty="0"/>
              <a:t>Data dictionary:</a:t>
            </a:r>
            <a:r>
              <a:rPr lang="en-GB" altLang="en-US" sz="2800" dirty="0"/>
              <a:t> A representation of each relation capturing the relation name and the following information for each attribute</a:t>
            </a:r>
          </a:p>
          <a:p>
            <a:pPr lvl="1"/>
            <a:r>
              <a:rPr lang="en-GB" altLang="en-US" sz="2400" dirty="0"/>
              <a:t>Name</a:t>
            </a:r>
          </a:p>
          <a:p>
            <a:pPr lvl="1"/>
            <a:r>
              <a:rPr lang="en-GB" altLang="en-US" sz="2400" dirty="0"/>
              <a:t>Description</a:t>
            </a:r>
          </a:p>
          <a:p>
            <a:pPr lvl="1"/>
            <a:r>
              <a:rPr lang="en-GB" altLang="en-US" sz="2400" dirty="0"/>
              <a:t>Domain</a:t>
            </a:r>
          </a:p>
          <a:p>
            <a:pPr lvl="1"/>
            <a:r>
              <a:rPr lang="en-GB" sz="2400" dirty="0"/>
              <a:t>NULL flag: whether NULL values are permitted</a:t>
            </a:r>
          </a:p>
          <a:p>
            <a:pPr lvl="1"/>
            <a:r>
              <a:rPr lang="en-GB" sz="2400" dirty="0"/>
              <a:t>Primary Key: flag stating whether it is part of the primary key</a:t>
            </a:r>
          </a:p>
          <a:p>
            <a:pPr lvl="1"/>
            <a:r>
              <a:rPr lang="en-GB" sz="2400" dirty="0"/>
              <a:t>Foreign Key: Relation and attribute referenced</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pPr/>
              <a:t>44</a:t>
            </a:fld>
            <a:endParaRPr lang="en-GB"/>
          </a:p>
        </p:txBody>
      </p:sp>
    </p:spTree>
    <p:extLst>
      <p:ext uri="{BB962C8B-B14F-4D97-AF65-F5344CB8AC3E}">
        <p14:creationId xmlns:p14="http://schemas.microsoft.com/office/powerpoint/2010/main" val="6072178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7"/>
          <p:cNvSpPr>
            <a:spLocks noGrp="1" noChangeArrowheads="1"/>
          </p:cNvSpPr>
          <p:nvPr>
            <p:ph type="title"/>
          </p:nvPr>
        </p:nvSpPr>
        <p:spPr/>
        <p:txBody>
          <a:bodyPr/>
          <a:lstStyle/>
          <a:p>
            <a:r>
              <a:rPr lang="en-GB" altLang="en-US"/>
              <a:t>Data Dictionary Example</a:t>
            </a:r>
            <a:endParaRPr lang="en-GB" altLang="en-US" dirty="0"/>
          </a:p>
        </p:txBody>
      </p:sp>
      <p:graphicFrame>
        <p:nvGraphicFramePr>
          <p:cNvPr id="117878" name="Group 118"/>
          <p:cNvGraphicFramePr>
            <a:graphicFrameLocks noGrp="1"/>
          </p:cNvGraphicFramePr>
          <p:nvPr>
            <p:ph idx="1"/>
            <p:extLst>
              <p:ext uri="{D42A27DB-BD31-4B8C-83A1-F6EECF244321}">
                <p14:modId xmlns:p14="http://schemas.microsoft.com/office/powerpoint/2010/main" val="1284677545"/>
              </p:ext>
            </p:extLst>
          </p:nvPr>
        </p:nvGraphicFramePr>
        <p:xfrm>
          <a:off x="1494118" y="1694328"/>
          <a:ext cx="9688747" cy="4298006"/>
        </p:xfrm>
        <a:graphic>
          <a:graphicData uri="http://schemas.openxmlformats.org/drawingml/2006/table">
            <a:tbl>
              <a:tblPr/>
              <a:tblGrid>
                <a:gridCol w="1253280">
                  <a:extLst>
                    <a:ext uri="{9D8B030D-6E8A-4147-A177-3AD203B41FA5}">
                      <a16:colId xmlns:a16="http://schemas.microsoft.com/office/drawing/2014/main" val="20000"/>
                    </a:ext>
                  </a:extLst>
                </a:gridCol>
                <a:gridCol w="2347980">
                  <a:extLst>
                    <a:ext uri="{9D8B030D-6E8A-4147-A177-3AD203B41FA5}">
                      <a16:colId xmlns:a16="http://schemas.microsoft.com/office/drawing/2014/main" val="20001"/>
                    </a:ext>
                  </a:extLst>
                </a:gridCol>
                <a:gridCol w="1501803">
                  <a:extLst>
                    <a:ext uri="{9D8B030D-6E8A-4147-A177-3AD203B41FA5}">
                      <a16:colId xmlns:a16="http://schemas.microsoft.com/office/drawing/2014/main" val="20002"/>
                    </a:ext>
                  </a:extLst>
                </a:gridCol>
                <a:gridCol w="759865">
                  <a:extLst>
                    <a:ext uri="{9D8B030D-6E8A-4147-A177-3AD203B41FA5}">
                      <a16:colId xmlns:a16="http://schemas.microsoft.com/office/drawing/2014/main" val="20003"/>
                    </a:ext>
                  </a:extLst>
                </a:gridCol>
                <a:gridCol w="1021080">
                  <a:extLst>
                    <a:ext uri="{9D8B030D-6E8A-4147-A177-3AD203B41FA5}">
                      <a16:colId xmlns:a16="http://schemas.microsoft.com/office/drawing/2014/main" val="20004"/>
                    </a:ext>
                  </a:extLst>
                </a:gridCol>
                <a:gridCol w="2804739">
                  <a:extLst>
                    <a:ext uri="{9D8B030D-6E8A-4147-A177-3AD203B41FA5}">
                      <a16:colId xmlns:a16="http://schemas.microsoft.com/office/drawing/2014/main" val="20005"/>
                    </a:ext>
                  </a:extLst>
                </a:gridCol>
              </a:tblGrid>
              <a:tr h="317500">
                <a:tc gridSpan="6">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600" b="1" i="0" u="none" strike="noStrike" cap="none" normalizeH="0" baseline="0" dirty="0">
                          <a:ln>
                            <a:noFill/>
                          </a:ln>
                          <a:solidFill>
                            <a:schemeClr val="tx1"/>
                          </a:solidFill>
                          <a:effectLst/>
                          <a:latin typeface="+mn-lt"/>
                          <a:ea typeface="Arial" charset="0"/>
                          <a:cs typeface="Arial" charset="0"/>
                        </a:rPr>
                        <a:t>Employee relation</a:t>
                      </a:r>
                    </a:p>
                  </a:txBody>
                  <a:tcPr marL="87943" marR="87943" marT="45721" marB="4572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3175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1" i="0" u="none" strike="noStrike" cap="none" normalizeH="0" baseline="0" dirty="0">
                          <a:ln>
                            <a:noFill/>
                          </a:ln>
                          <a:solidFill>
                            <a:schemeClr val="tx1"/>
                          </a:solidFill>
                          <a:effectLst/>
                          <a:latin typeface="+mn-lt"/>
                          <a:ea typeface="Arial" charset="0"/>
                          <a:cs typeface="Arial" charset="0"/>
                        </a:rPr>
                        <a:t>Attribute</a:t>
                      </a: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1" i="0" u="none" strike="noStrike" cap="none" normalizeH="0" baseline="0" dirty="0">
                          <a:ln>
                            <a:noFill/>
                          </a:ln>
                          <a:solidFill>
                            <a:schemeClr val="tx1"/>
                          </a:solidFill>
                          <a:effectLst/>
                          <a:latin typeface="+mn-lt"/>
                          <a:ea typeface="Arial" charset="0"/>
                          <a:cs typeface="Arial" charset="0"/>
                        </a:rPr>
                        <a:t>Description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1" i="0" u="none" strike="noStrike" cap="none" normalizeH="0" baseline="0" dirty="0">
                          <a:ln>
                            <a:noFill/>
                          </a:ln>
                          <a:solidFill>
                            <a:schemeClr val="tx1"/>
                          </a:solidFill>
                          <a:effectLst/>
                          <a:latin typeface="+mn-lt"/>
                          <a:ea typeface="Arial" charset="0"/>
                          <a:cs typeface="Arial" charset="0"/>
                        </a:rPr>
                        <a:t>Domain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1" i="0" u="none" strike="noStrike" cap="none" normalizeH="0" baseline="0" dirty="0">
                          <a:ln>
                            <a:noFill/>
                          </a:ln>
                          <a:solidFill>
                            <a:schemeClr val="tx1"/>
                          </a:solidFill>
                          <a:effectLst/>
                          <a:latin typeface="+mn-lt"/>
                          <a:ea typeface="Arial" charset="0"/>
                          <a:cs typeface="Arial" charset="0"/>
                        </a:rPr>
                        <a:t>null?</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1" i="0" u="none" strike="noStrike" cap="none" normalizeH="0" baseline="0" dirty="0">
                          <a:ln>
                            <a:noFill/>
                          </a:ln>
                          <a:solidFill>
                            <a:schemeClr val="tx1"/>
                          </a:solidFill>
                          <a:effectLst/>
                          <a:latin typeface="+mn-lt"/>
                          <a:ea typeface="Arial" charset="0"/>
                          <a:cs typeface="Arial" charset="0"/>
                        </a:rPr>
                        <a:t>Primary Key</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1" i="0" u="none" strike="noStrike" cap="none" normalizeH="0" baseline="0" dirty="0">
                          <a:ln>
                            <a:noFill/>
                          </a:ln>
                          <a:solidFill>
                            <a:schemeClr val="tx1"/>
                          </a:solidFill>
                          <a:effectLst/>
                          <a:latin typeface="+mn-lt"/>
                          <a:ea typeface="Arial" charset="0"/>
                          <a:cs typeface="Arial" charset="0"/>
                        </a:rPr>
                        <a:t>Foreign key</a:t>
                      </a: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1"/>
                  </a:ext>
                </a:extLst>
              </a:tr>
              <a:tr h="4191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ssn</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Social security number</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6 digits</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Y</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endParaRPr kumimoji="0" lang="en-US" altLang="en-US" sz="1400" b="0" i="0" u="none" strike="noStrike" cap="none" normalizeH="0" baseline="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lastname</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Last name</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text(20)</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endParaRPr kumimoji="0" lang="en-US"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1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firstnames</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First names</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text(30)</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endParaRPr kumimoji="0" lang="en-US" altLang="en-US" sz="1400" b="0" i="0" u="none" strike="noStrike" cap="none" normalizeH="0" baseline="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91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dateOfBirth</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Date of birth</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date</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endParaRPr kumimoji="0" lang="en-US" altLang="en-US" sz="1400" b="0" i="0" u="none" strike="noStrike" cap="none" normalizeH="0" baseline="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91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gender</a:t>
                      </a: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US" altLang="en-US" sz="1400" b="0" i="0" u="none" strike="noStrike" cap="none" normalizeH="0" baseline="0" dirty="0">
                          <a:ln>
                            <a:noFill/>
                          </a:ln>
                          <a:solidFill>
                            <a:schemeClr val="tx1"/>
                          </a:solidFill>
                          <a:effectLst/>
                          <a:latin typeface="+mn-lt"/>
                          <a:ea typeface="Arial" charset="0"/>
                          <a:cs typeface="Arial" charset="0"/>
                        </a:rPr>
                        <a:t>Whether the employee is male or female</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char [M,F|N]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endParaRPr kumimoji="0" lang="en-US" altLang="en-US" sz="1400" b="0" i="0" u="none" strike="noStrike" cap="none" normalizeH="0" baseline="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1838">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empdNum</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Number of the department where they work</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integer(1..100)</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Department.dNum</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7525">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supssn</a:t>
                      </a:r>
                    </a:p>
                  </a:txBody>
                  <a:tcPr marL="87943" marR="87943"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a:ln>
                            <a:noFill/>
                          </a:ln>
                          <a:solidFill>
                            <a:schemeClr val="tx1"/>
                          </a:solidFill>
                          <a:effectLst/>
                          <a:latin typeface="+mn-lt"/>
                          <a:ea typeface="Arial" charset="0"/>
                          <a:cs typeface="Arial" charset="0"/>
                        </a:rPr>
                        <a:t>Social security number of their supervisor</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6 digits</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Y</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a:ln>
                            <a:noFill/>
                          </a:ln>
                          <a:solidFill>
                            <a:schemeClr val="tx1"/>
                          </a:solidFill>
                          <a:effectLst/>
                          <a:latin typeface="+mn-lt"/>
                          <a:ea typeface="Arial" charset="0"/>
                          <a:cs typeface="Arial" charset="0"/>
                        </a:rPr>
                        <a:t>N</a:t>
                      </a:r>
                    </a:p>
                  </a:txBody>
                  <a:tcPr marL="87943" marR="87943"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400" b="0" i="0" u="none" strike="noStrike" cap="none" normalizeH="0" baseline="0" dirty="0" err="1">
                          <a:ln>
                            <a:noFill/>
                          </a:ln>
                          <a:solidFill>
                            <a:schemeClr val="tx1"/>
                          </a:solidFill>
                          <a:effectLst/>
                          <a:latin typeface="+mn-lt"/>
                          <a:ea typeface="Arial" charset="0"/>
                          <a:cs typeface="Arial" charset="0"/>
                        </a:rPr>
                        <a:t>Employee.ssn</a:t>
                      </a:r>
                      <a:endParaRPr kumimoji="0" lang="en-GB" altLang="en-US" sz="1400" b="0" i="0" u="none" strike="noStrike" cap="none" normalizeH="0" baseline="0" dirty="0">
                        <a:ln>
                          <a:noFill/>
                        </a:ln>
                        <a:solidFill>
                          <a:schemeClr val="tx1"/>
                        </a:solidFill>
                        <a:effectLst/>
                        <a:latin typeface="+mn-lt"/>
                        <a:ea typeface="Arial" charset="0"/>
                        <a:cs typeface="Arial" charset="0"/>
                      </a:endParaRPr>
                    </a:p>
                  </a:txBody>
                  <a:tcPr marL="87943" marR="87943"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9" name="Date Placeholder 8"/>
          <p:cNvSpPr>
            <a:spLocks noGrp="1"/>
          </p:cNvSpPr>
          <p:nvPr>
            <p:ph type="dt" sz="half" idx="10"/>
          </p:nvPr>
        </p:nvSpPr>
        <p:spPr/>
        <p:txBody>
          <a:bodyPr/>
          <a:lstStyle/>
          <a:p>
            <a:endParaRPr lang="en-GB" dirty="0"/>
          </a:p>
        </p:txBody>
      </p:sp>
      <p:sp>
        <p:nvSpPr>
          <p:cNvPr id="11" name="Slide Number Placeholder 10"/>
          <p:cNvSpPr>
            <a:spLocks noGrp="1"/>
          </p:cNvSpPr>
          <p:nvPr>
            <p:ph type="sldNum" sz="quarter" idx="12"/>
          </p:nvPr>
        </p:nvSpPr>
        <p:spPr/>
        <p:txBody>
          <a:bodyPr/>
          <a:lstStyle/>
          <a:p>
            <a:fld id="{EB1DC101-A92A-5345-9B2D-0166F597CF52}" type="slidenum">
              <a:rPr lang="en-GB" altLang="en-US" smtClean="0"/>
              <a:pPr/>
              <a:t>45</a:t>
            </a:fld>
            <a:endParaRPr lang="en-GB" altLang="en-US"/>
          </a:p>
        </p:txBody>
      </p:sp>
      <p:sp>
        <p:nvSpPr>
          <p:cNvPr id="16" name="Footer Placeholder 15"/>
          <p:cNvSpPr>
            <a:spLocks noGrp="1"/>
          </p:cNvSpPr>
          <p:nvPr>
            <p:ph type="ftr" sz="quarter" idx="11"/>
          </p:nvPr>
        </p:nvSpPr>
        <p:spPr/>
        <p:txBody>
          <a:bodyPr/>
          <a:lstStyle/>
          <a:p>
            <a:r>
              <a:rPr lang="en-GB" dirty="0">
                <a:solidFill>
                  <a:prstClr val="black">
                    <a:lumMod val="65000"/>
                    <a:lumOff val="35000"/>
                  </a:prstClr>
                </a:solidFill>
              </a:rPr>
              <a:t>F28DM Relational Model</a:t>
            </a:r>
          </a:p>
        </p:txBody>
      </p:sp>
    </p:spTree>
    <p:custDataLst>
      <p:tags r:id="rId1"/>
    </p:custDataLst>
    <p:extLst>
      <p:ext uri="{BB962C8B-B14F-4D97-AF65-F5344CB8AC3E}">
        <p14:creationId xmlns:p14="http://schemas.microsoft.com/office/powerpoint/2010/main" val="1225814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Example</a:t>
            </a:r>
          </a:p>
        </p:txBody>
      </p:sp>
      <p:sp>
        <p:nvSpPr>
          <p:cNvPr id="3" name="Text Placeholder 2"/>
          <p:cNvSpPr>
            <a:spLocks noGrp="1"/>
          </p:cNvSpPr>
          <p:nvPr>
            <p:ph type="body" idx="1"/>
          </p:nvPr>
        </p:nvSpPr>
        <p:spPr/>
        <p:txBody>
          <a:bodyPr/>
          <a:lstStyle/>
          <a:p>
            <a:endParaRPr lang="en-GB"/>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46</a:t>
            </a:fld>
            <a:endParaRPr lang="en-GB">
              <a:solidFill>
                <a:prstClr val="black">
                  <a:lumMod val="65000"/>
                  <a:lumOff val="35000"/>
                </a:prstClr>
              </a:solidFill>
            </a:endParaRPr>
          </a:p>
        </p:txBody>
      </p:sp>
    </p:spTree>
    <p:extLst>
      <p:ext uri="{BB962C8B-B14F-4D97-AF65-F5344CB8AC3E}">
        <p14:creationId xmlns:p14="http://schemas.microsoft.com/office/powerpoint/2010/main" val="1266894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Example: ER Diagram</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47</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nvPr>
        </p:nvGraphicFramePr>
        <p:xfrm>
          <a:off x="8746968" y="2565021"/>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 {AK}</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nvPr>
        </p:nvGraphicFramePr>
        <p:xfrm>
          <a:off x="1583941" y="241737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first Name</a:t>
                      </a:r>
                    </a:p>
                    <a:p>
                      <a:r>
                        <a:rPr lang="en-GB" dirty="0"/>
                        <a:t>    last Name</a:t>
                      </a:r>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3809587" y="2905900"/>
            <a:ext cx="4936982" cy="679"/>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5792942" y="3043379"/>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387168" y="2536568"/>
            <a:ext cx="1252266" cy="369332"/>
          </a:xfrm>
          <a:prstGeom prst="rect">
            <a:avLst/>
          </a:prstGeom>
          <a:noFill/>
        </p:spPr>
        <p:txBody>
          <a:bodyPr wrap="none" rtlCol="0">
            <a:spAutoFit/>
          </a:bodyPr>
          <a:lstStyle/>
          <a:p>
            <a:r>
              <a:rPr lang="en-GB" dirty="0"/>
              <a:t>manages</a:t>
            </a:r>
          </a:p>
        </p:txBody>
      </p:sp>
      <p:sp>
        <p:nvSpPr>
          <p:cNvPr id="12" name="TextBox 11"/>
          <p:cNvSpPr txBox="1"/>
          <p:nvPr/>
        </p:nvSpPr>
        <p:spPr>
          <a:xfrm>
            <a:off x="8367265" y="3891100"/>
            <a:ext cx="379700" cy="369332"/>
          </a:xfrm>
          <a:prstGeom prst="rect">
            <a:avLst/>
          </a:prstGeom>
          <a:noFill/>
        </p:spPr>
        <p:txBody>
          <a:bodyPr wrap="square" rtlCol="0">
            <a:spAutoFit/>
          </a:bodyPr>
          <a:lstStyle/>
          <a:p>
            <a:pPr algn="r"/>
            <a:r>
              <a:rPr lang="en-GB"/>
              <a:t>1</a:t>
            </a:r>
            <a:endParaRPr lang="en-GB" dirty="0"/>
          </a:p>
        </p:txBody>
      </p:sp>
      <p:sp>
        <p:nvSpPr>
          <p:cNvPr id="13" name="TextBox 12"/>
          <p:cNvSpPr txBox="1"/>
          <p:nvPr/>
        </p:nvSpPr>
        <p:spPr>
          <a:xfrm>
            <a:off x="3809681" y="3869045"/>
            <a:ext cx="538930" cy="369332"/>
          </a:xfrm>
          <a:prstGeom prst="rect">
            <a:avLst/>
          </a:prstGeom>
          <a:noFill/>
        </p:spPr>
        <p:txBody>
          <a:bodyPr wrap="none" rtlCol="0">
            <a:spAutoFit/>
          </a:bodyPr>
          <a:lstStyle/>
          <a:p>
            <a:r>
              <a:rPr lang="en-GB" dirty="0"/>
              <a:t>1..*</a:t>
            </a:r>
          </a:p>
        </p:txBody>
      </p:sp>
      <p:cxnSp>
        <p:nvCxnSpPr>
          <p:cNvPr id="14" name="Straight Connector 13"/>
          <p:cNvCxnSpPr/>
          <p:nvPr/>
        </p:nvCxnSpPr>
        <p:spPr>
          <a:xfrm flipV="1">
            <a:off x="3809988" y="3878035"/>
            <a:ext cx="4936581" cy="2037"/>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5" name="Triangle 14"/>
          <p:cNvSpPr/>
          <p:nvPr/>
        </p:nvSpPr>
        <p:spPr>
          <a:xfrm rot="5400000">
            <a:off x="5792941" y="4008186"/>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6" name="TextBox 15"/>
          <p:cNvSpPr txBox="1"/>
          <p:nvPr/>
        </p:nvSpPr>
        <p:spPr>
          <a:xfrm>
            <a:off x="5434456" y="3499713"/>
            <a:ext cx="1157689" cy="369332"/>
          </a:xfrm>
          <a:prstGeom prst="rect">
            <a:avLst/>
          </a:prstGeom>
          <a:noFill/>
        </p:spPr>
        <p:txBody>
          <a:bodyPr wrap="none" rtlCol="0">
            <a:spAutoFit/>
          </a:bodyPr>
          <a:lstStyle/>
          <a:p>
            <a:pPr algn="ctr"/>
            <a:r>
              <a:rPr lang="en-GB" dirty="0"/>
              <a:t>works for</a:t>
            </a:r>
          </a:p>
        </p:txBody>
      </p:sp>
      <p:sp>
        <p:nvSpPr>
          <p:cNvPr id="17" name="TextBox 16"/>
          <p:cNvSpPr txBox="1"/>
          <p:nvPr/>
        </p:nvSpPr>
        <p:spPr>
          <a:xfrm>
            <a:off x="3809587" y="2911053"/>
            <a:ext cx="428480" cy="369332"/>
          </a:xfrm>
          <a:prstGeom prst="rect">
            <a:avLst/>
          </a:prstGeom>
          <a:noFill/>
        </p:spPr>
        <p:txBody>
          <a:bodyPr wrap="square" rtlCol="0">
            <a:spAutoFit/>
          </a:bodyPr>
          <a:lstStyle/>
          <a:p>
            <a:r>
              <a:rPr lang="en-GB"/>
              <a:t>1</a:t>
            </a:r>
            <a:endParaRPr lang="en-GB" dirty="0"/>
          </a:p>
        </p:txBody>
      </p:sp>
      <p:sp>
        <p:nvSpPr>
          <p:cNvPr id="18" name="TextBox 17"/>
          <p:cNvSpPr txBox="1"/>
          <p:nvPr/>
        </p:nvSpPr>
        <p:spPr>
          <a:xfrm>
            <a:off x="8177182" y="2910872"/>
            <a:ext cx="569387" cy="369332"/>
          </a:xfrm>
          <a:prstGeom prst="rect">
            <a:avLst/>
          </a:prstGeom>
          <a:noFill/>
        </p:spPr>
        <p:txBody>
          <a:bodyPr wrap="none" rtlCol="0">
            <a:spAutoFit/>
          </a:bodyPr>
          <a:lstStyle/>
          <a:p>
            <a:pPr algn="r"/>
            <a:r>
              <a:rPr lang="en-GB" dirty="0"/>
              <a:t>0..1</a:t>
            </a:r>
          </a:p>
        </p:txBody>
      </p:sp>
      <p:graphicFrame>
        <p:nvGraphicFramePr>
          <p:cNvPr id="23" name="Content Placeholder 6"/>
          <p:cNvGraphicFramePr>
            <a:graphicFrameLocks/>
          </p:cNvGraphicFramePr>
          <p:nvPr>
            <p:extLst/>
          </p:nvPr>
        </p:nvGraphicFramePr>
        <p:xfrm>
          <a:off x="5995125" y="1650408"/>
          <a:ext cx="1352229" cy="741680"/>
        </p:xfrm>
        <a:graphic>
          <a:graphicData uri="http://schemas.openxmlformats.org/drawingml/2006/table">
            <a:tbl>
              <a:tblPr firstRow="1">
                <a:tableStyleId>{46F890A9-2807-4EBB-B81D-B2AA78EC7F39}</a:tableStyleId>
              </a:tblPr>
              <a:tblGrid>
                <a:gridCol w="1352229">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4" name="Straight Connector 23"/>
          <p:cNvCxnSpPr>
            <a:endCxn id="23" idx="2"/>
          </p:cNvCxnSpPr>
          <p:nvPr/>
        </p:nvCxnSpPr>
        <p:spPr>
          <a:xfrm flipV="1">
            <a:off x="6671239" y="2392088"/>
            <a:ext cx="0" cy="523481"/>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a:stCxn id="8" idx="0"/>
            <a:endCxn id="8" idx="1"/>
          </p:cNvCxnSpPr>
          <p:nvPr/>
        </p:nvCxnSpPr>
        <p:spPr>
          <a:xfrm rot="16200000" flipH="1" flipV="1">
            <a:off x="1520022" y="2481293"/>
            <a:ext cx="1240863" cy="1113023"/>
          </a:xfrm>
          <a:prstGeom prst="bentConnector4">
            <a:avLst>
              <a:gd name="adj1" fmla="val -46113"/>
              <a:gd name="adj2" fmla="val 158803"/>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32" name="Triangle 31"/>
          <p:cNvSpPr/>
          <p:nvPr/>
        </p:nvSpPr>
        <p:spPr>
          <a:xfrm rot="16200000">
            <a:off x="1322875" y="196217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35" name="TextBox 34"/>
          <p:cNvSpPr txBox="1"/>
          <p:nvPr/>
        </p:nvSpPr>
        <p:spPr>
          <a:xfrm>
            <a:off x="1186357" y="1510934"/>
            <a:ext cx="1297150" cy="369332"/>
          </a:xfrm>
          <a:prstGeom prst="rect">
            <a:avLst/>
          </a:prstGeom>
          <a:noFill/>
        </p:spPr>
        <p:txBody>
          <a:bodyPr wrap="none" rtlCol="0">
            <a:spAutoFit/>
          </a:bodyPr>
          <a:lstStyle/>
          <a:p>
            <a:r>
              <a:rPr lang="en-GB"/>
              <a:t>supervises</a:t>
            </a:r>
            <a:endParaRPr lang="en-GB" dirty="0"/>
          </a:p>
        </p:txBody>
      </p:sp>
      <p:sp>
        <p:nvSpPr>
          <p:cNvPr id="36" name="TextBox 35"/>
          <p:cNvSpPr txBox="1"/>
          <p:nvPr/>
        </p:nvSpPr>
        <p:spPr>
          <a:xfrm>
            <a:off x="2112198" y="2050957"/>
            <a:ext cx="569387" cy="369332"/>
          </a:xfrm>
          <a:prstGeom prst="rect">
            <a:avLst/>
          </a:prstGeom>
          <a:noFill/>
        </p:spPr>
        <p:txBody>
          <a:bodyPr wrap="none" rtlCol="0">
            <a:spAutoFit/>
          </a:bodyPr>
          <a:lstStyle/>
          <a:p>
            <a:pPr algn="r"/>
            <a:r>
              <a:rPr lang="en-GB" dirty="0"/>
              <a:t>0..1</a:t>
            </a:r>
          </a:p>
        </p:txBody>
      </p:sp>
      <p:sp>
        <p:nvSpPr>
          <p:cNvPr id="38" name="TextBox 37"/>
          <p:cNvSpPr txBox="1"/>
          <p:nvPr/>
        </p:nvSpPr>
        <p:spPr>
          <a:xfrm>
            <a:off x="1026620" y="3313208"/>
            <a:ext cx="538930" cy="369332"/>
          </a:xfrm>
          <a:prstGeom prst="rect">
            <a:avLst/>
          </a:prstGeom>
          <a:noFill/>
        </p:spPr>
        <p:txBody>
          <a:bodyPr wrap="none" rtlCol="0">
            <a:spAutoFit/>
          </a:bodyPr>
          <a:lstStyle/>
          <a:p>
            <a:pPr algn="r"/>
            <a:r>
              <a:rPr lang="en-GB" dirty="0"/>
              <a:t>0</a:t>
            </a:r>
            <a:r>
              <a:rPr lang="en-GB"/>
              <a:t>..*</a:t>
            </a:r>
            <a:endParaRPr lang="en-GB" dirty="0"/>
          </a:p>
        </p:txBody>
      </p:sp>
      <p:graphicFrame>
        <p:nvGraphicFramePr>
          <p:cNvPr id="33" name="Content Placeholder 6"/>
          <p:cNvGraphicFramePr>
            <a:graphicFrameLocks/>
          </p:cNvGraphicFramePr>
          <p:nvPr>
            <p:extLst/>
          </p:nvPr>
        </p:nvGraphicFramePr>
        <p:xfrm>
          <a:off x="8523742" y="5528152"/>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project 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project name</a:t>
                      </a:r>
                      <a:r>
                        <a:rPr lang="en-GB" baseline="0" dirty="0"/>
                        <a:t> {AK}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4" name="Straight Connector 33"/>
          <p:cNvCxnSpPr>
            <a:stCxn id="7" idx="2"/>
            <a:endCxn id="33" idx="0"/>
          </p:cNvCxnSpPr>
          <p:nvPr/>
        </p:nvCxnSpPr>
        <p:spPr>
          <a:xfrm flipH="1">
            <a:off x="9846970" y="3946781"/>
            <a:ext cx="13021" cy="1581371"/>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43" name="Triangle 42"/>
          <p:cNvSpPr/>
          <p:nvPr/>
        </p:nvSpPr>
        <p:spPr>
          <a:xfrm rot="10800000">
            <a:off x="9236046" y="451031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44" name="TextBox 43"/>
          <p:cNvSpPr txBox="1"/>
          <p:nvPr/>
        </p:nvSpPr>
        <p:spPr>
          <a:xfrm>
            <a:off x="9982383" y="4418843"/>
            <a:ext cx="1059906" cy="369332"/>
          </a:xfrm>
          <a:prstGeom prst="rect">
            <a:avLst/>
          </a:prstGeom>
          <a:noFill/>
        </p:spPr>
        <p:txBody>
          <a:bodyPr wrap="none" rtlCol="0">
            <a:spAutoFit/>
          </a:bodyPr>
          <a:lstStyle/>
          <a:p>
            <a:pPr algn="ctr"/>
            <a:r>
              <a:rPr lang="en-GB" dirty="0"/>
              <a:t>controls</a:t>
            </a:r>
          </a:p>
        </p:txBody>
      </p:sp>
      <p:sp>
        <p:nvSpPr>
          <p:cNvPr id="45" name="TextBox 44"/>
          <p:cNvSpPr txBox="1"/>
          <p:nvPr/>
        </p:nvSpPr>
        <p:spPr>
          <a:xfrm>
            <a:off x="9432394" y="3968732"/>
            <a:ext cx="379700" cy="369332"/>
          </a:xfrm>
          <a:prstGeom prst="rect">
            <a:avLst/>
          </a:prstGeom>
          <a:noFill/>
        </p:spPr>
        <p:txBody>
          <a:bodyPr wrap="square" rtlCol="0">
            <a:spAutoFit/>
          </a:bodyPr>
          <a:lstStyle/>
          <a:p>
            <a:pPr algn="r"/>
            <a:r>
              <a:rPr lang="en-GB"/>
              <a:t>1</a:t>
            </a:r>
            <a:endParaRPr lang="en-GB" dirty="0"/>
          </a:p>
        </p:txBody>
      </p:sp>
      <p:sp>
        <p:nvSpPr>
          <p:cNvPr id="46" name="TextBox 45"/>
          <p:cNvSpPr txBox="1"/>
          <p:nvPr/>
        </p:nvSpPr>
        <p:spPr>
          <a:xfrm>
            <a:off x="9236046" y="5065273"/>
            <a:ext cx="538930" cy="369332"/>
          </a:xfrm>
          <a:prstGeom prst="rect">
            <a:avLst/>
          </a:prstGeom>
          <a:noFill/>
        </p:spPr>
        <p:txBody>
          <a:bodyPr wrap="none" rtlCol="0">
            <a:spAutoFit/>
          </a:bodyPr>
          <a:lstStyle/>
          <a:p>
            <a:r>
              <a:rPr lang="en-GB" dirty="0"/>
              <a:t>1..*</a:t>
            </a:r>
          </a:p>
        </p:txBody>
      </p:sp>
      <p:graphicFrame>
        <p:nvGraphicFramePr>
          <p:cNvPr id="47" name="Content Placeholder 6"/>
          <p:cNvGraphicFramePr>
            <a:graphicFrameLocks/>
          </p:cNvGraphicFramePr>
          <p:nvPr>
            <p:extLst/>
          </p:nvPr>
        </p:nvGraphicFramePr>
        <p:xfrm>
          <a:off x="6940079" y="4471698"/>
          <a:ext cx="985760" cy="741680"/>
        </p:xfrm>
        <a:graphic>
          <a:graphicData uri="http://schemas.openxmlformats.org/drawingml/2006/table">
            <a:tbl>
              <a:tblPr firstRow="1">
                <a:tableStyleId>{46F890A9-2807-4EBB-B81D-B2AA78EC7F39}</a:tableStyleId>
              </a:tblPr>
              <a:tblGrid>
                <a:gridCol w="985760">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48" name="Straight Connector 47"/>
          <p:cNvCxnSpPr>
            <a:endCxn id="33" idx="1"/>
          </p:cNvCxnSpPr>
          <p:nvPr/>
        </p:nvCxnSpPr>
        <p:spPr>
          <a:xfrm>
            <a:off x="3809587" y="4445988"/>
            <a:ext cx="4714155" cy="1638424"/>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cxnSp>
        <p:nvCxnSpPr>
          <p:cNvPr id="50" name="Straight Connector 49"/>
          <p:cNvCxnSpPr>
            <a:endCxn id="47" idx="2"/>
          </p:cNvCxnSpPr>
          <p:nvPr/>
        </p:nvCxnSpPr>
        <p:spPr>
          <a:xfrm flipV="1">
            <a:off x="6940079" y="5213378"/>
            <a:ext cx="492880" cy="326060"/>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sp>
        <p:nvSpPr>
          <p:cNvPr id="53" name="TextBox 52"/>
          <p:cNvSpPr txBox="1"/>
          <p:nvPr/>
        </p:nvSpPr>
        <p:spPr>
          <a:xfrm>
            <a:off x="5629872" y="4788175"/>
            <a:ext cx="1157689" cy="369332"/>
          </a:xfrm>
          <a:prstGeom prst="rect">
            <a:avLst/>
          </a:prstGeom>
          <a:noFill/>
        </p:spPr>
        <p:txBody>
          <a:bodyPr wrap="none" rtlCol="0">
            <a:spAutoFit/>
          </a:bodyPr>
          <a:lstStyle/>
          <a:p>
            <a:pPr algn="ctr"/>
            <a:r>
              <a:rPr lang="en-GB" dirty="0"/>
              <a:t>works on</a:t>
            </a:r>
          </a:p>
        </p:txBody>
      </p:sp>
      <p:sp>
        <p:nvSpPr>
          <p:cNvPr id="54" name="TextBox 53"/>
          <p:cNvSpPr txBox="1"/>
          <p:nvPr/>
        </p:nvSpPr>
        <p:spPr>
          <a:xfrm>
            <a:off x="3784353" y="4658826"/>
            <a:ext cx="538930" cy="369332"/>
          </a:xfrm>
          <a:prstGeom prst="rect">
            <a:avLst/>
          </a:prstGeom>
          <a:noFill/>
        </p:spPr>
        <p:txBody>
          <a:bodyPr wrap="none" rtlCol="0">
            <a:spAutoFit/>
          </a:bodyPr>
          <a:lstStyle/>
          <a:p>
            <a:r>
              <a:rPr lang="en-GB" dirty="0"/>
              <a:t>1..*</a:t>
            </a:r>
          </a:p>
        </p:txBody>
      </p:sp>
      <p:sp>
        <p:nvSpPr>
          <p:cNvPr id="55" name="TextBox 54"/>
          <p:cNvSpPr txBox="1"/>
          <p:nvPr/>
        </p:nvSpPr>
        <p:spPr>
          <a:xfrm>
            <a:off x="7922945" y="5586511"/>
            <a:ext cx="538930" cy="369332"/>
          </a:xfrm>
          <a:prstGeom prst="rect">
            <a:avLst/>
          </a:prstGeom>
          <a:noFill/>
        </p:spPr>
        <p:txBody>
          <a:bodyPr wrap="none" rtlCol="0">
            <a:spAutoFit/>
          </a:bodyPr>
          <a:lstStyle/>
          <a:p>
            <a:r>
              <a:rPr lang="en-GB" dirty="0"/>
              <a:t>0..*</a:t>
            </a:r>
          </a:p>
        </p:txBody>
      </p:sp>
      <p:sp>
        <p:nvSpPr>
          <p:cNvPr id="56" name="Triangle 55"/>
          <p:cNvSpPr/>
          <p:nvPr/>
        </p:nvSpPr>
        <p:spPr>
          <a:xfrm rot="6745316">
            <a:off x="5880444" y="5389222"/>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graphicFrame>
        <p:nvGraphicFramePr>
          <p:cNvPr id="57" name="Content Placeholder 6"/>
          <p:cNvGraphicFramePr>
            <a:graphicFrameLocks/>
          </p:cNvGraphicFramePr>
          <p:nvPr>
            <p:extLst/>
          </p:nvPr>
        </p:nvGraphicFramePr>
        <p:xfrm>
          <a:off x="1796342" y="5434605"/>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type</a:t>
                      </a:r>
                      <a:endParaRPr lang="en-GB"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58" name="Straight Connector 57"/>
          <p:cNvCxnSpPr/>
          <p:nvPr/>
        </p:nvCxnSpPr>
        <p:spPr>
          <a:xfrm>
            <a:off x="4442798" y="6342526"/>
            <a:ext cx="4080944" cy="3096"/>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61" name="TextBox 60"/>
          <p:cNvSpPr txBox="1"/>
          <p:nvPr/>
        </p:nvSpPr>
        <p:spPr>
          <a:xfrm>
            <a:off x="8148969" y="6304266"/>
            <a:ext cx="312906" cy="369332"/>
          </a:xfrm>
          <a:prstGeom prst="rect">
            <a:avLst/>
          </a:prstGeom>
          <a:noFill/>
        </p:spPr>
        <p:txBody>
          <a:bodyPr wrap="none" rtlCol="0">
            <a:spAutoFit/>
          </a:bodyPr>
          <a:lstStyle/>
          <a:p>
            <a:r>
              <a:rPr lang="en-GB"/>
              <a:t>1</a:t>
            </a:r>
            <a:endParaRPr lang="en-GB" dirty="0"/>
          </a:p>
        </p:txBody>
      </p:sp>
      <p:sp>
        <p:nvSpPr>
          <p:cNvPr id="62" name="TextBox 61"/>
          <p:cNvSpPr txBox="1"/>
          <p:nvPr/>
        </p:nvSpPr>
        <p:spPr>
          <a:xfrm>
            <a:off x="4442798" y="6304266"/>
            <a:ext cx="538930" cy="369332"/>
          </a:xfrm>
          <a:prstGeom prst="rect">
            <a:avLst/>
          </a:prstGeom>
          <a:noFill/>
        </p:spPr>
        <p:txBody>
          <a:bodyPr wrap="none" rtlCol="0">
            <a:spAutoFit/>
          </a:bodyPr>
          <a:lstStyle/>
          <a:p>
            <a:r>
              <a:rPr lang="en-GB" dirty="0"/>
              <a:t>0..*</a:t>
            </a:r>
          </a:p>
        </p:txBody>
      </p:sp>
      <p:sp>
        <p:nvSpPr>
          <p:cNvPr id="63" name="Triangle 62"/>
          <p:cNvSpPr/>
          <p:nvPr/>
        </p:nvSpPr>
        <p:spPr>
          <a:xfrm rot="16200000" flipH="1">
            <a:off x="6330184" y="6430147"/>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64" name="TextBox 63"/>
          <p:cNvSpPr txBox="1"/>
          <p:nvPr/>
        </p:nvSpPr>
        <p:spPr>
          <a:xfrm>
            <a:off x="6250164" y="5976290"/>
            <a:ext cx="572593" cy="369332"/>
          </a:xfrm>
          <a:prstGeom prst="rect">
            <a:avLst/>
          </a:prstGeom>
          <a:noFill/>
        </p:spPr>
        <p:txBody>
          <a:bodyPr wrap="none" rtlCol="0">
            <a:spAutoFit/>
          </a:bodyPr>
          <a:lstStyle/>
          <a:p>
            <a:pPr algn="ctr"/>
            <a:r>
              <a:rPr lang="en-GB" dirty="0"/>
              <a:t>has</a:t>
            </a:r>
          </a:p>
        </p:txBody>
      </p:sp>
    </p:spTree>
    <p:extLst>
      <p:ext uri="{BB962C8B-B14F-4D97-AF65-F5344CB8AC3E}">
        <p14:creationId xmlns:p14="http://schemas.microsoft.com/office/powerpoint/2010/main" val="1575379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Relational Schema</a:t>
            </a:r>
          </a:p>
        </p:txBody>
      </p:sp>
      <p:sp>
        <p:nvSpPr>
          <p:cNvPr id="3" name="Content Placeholder 2"/>
          <p:cNvSpPr>
            <a:spLocks noGrp="1"/>
          </p:cNvSpPr>
          <p:nvPr>
            <p:ph idx="1"/>
          </p:nvPr>
        </p:nvSpPr>
        <p:spPr/>
        <p:txBody>
          <a:bodyPr>
            <a:noAutofit/>
          </a:bodyPr>
          <a:lstStyle/>
          <a:p>
            <a:pPr marL="0" indent="0">
              <a:buNone/>
            </a:pPr>
            <a:r>
              <a:rPr lang="en-GB" dirty="0">
                <a:latin typeface="Monaco" charset="0"/>
                <a:ea typeface="Monaco" charset="0"/>
                <a:cs typeface="Monaco" charset="0"/>
              </a:rPr>
              <a:t>Employee (</a:t>
            </a:r>
            <a:r>
              <a:rPr lang="en-GB" u="sng" dirty="0">
                <a:latin typeface="Monaco" charset="0"/>
                <a:ea typeface="Monaco" charset="0"/>
                <a:cs typeface="Monaco" charset="0"/>
              </a:rPr>
              <a:t>ssn:6 digits</a:t>
            </a:r>
            <a:r>
              <a:rPr lang="en-GB" dirty="0">
                <a:latin typeface="Monaco" charset="0"/>
                <a:ea typeface="Monaco" charset="0"/>
                <a:cs typeface="Monaco" charset="0"/>
              </a:rPr>
              <a:t>, </a:t>
            </a:r>
            <a:r>
              <a:rPr lang="en-GB" dirty="0" err="1">
                <a:latin typeface="Monaco" charset="0"/>
                <a:ea typeface="Monaco" charset="0"/>
                <a:cs typeface="Monaco" charset="0"/>
              </a:rPr>
              <a:t>lastname:text</a:t>
            </a:r>
            <a:r>
              <a:rPr lang="en-GB" dirty="0">
                <a:latin typeface="Monaco" charset="0"/>
                <a:ea typeface="Monaco" charset="0"/>
                <a:cs typeface="Monaco" charset="0"/>
              </a:rPr>
              <a:t>(20), </a:t>
            </a:r>
            <a:r>
              <a:rPr lang="en-GB" dirty="0" err="1">
                <a:latin typeface="Monaco" charset="0"/>
                <a:ea typeface="Monaco" charset="0"/>
                <a:cs typeface="Monaco" charset="0"/>
              </a:rPr>
              <a:t>firstnames:text</a:t>
            </a:r>
            <a:r>
              <a:rPr lang="en-GB" dirty="0">
                <a:latin typeface="Monaco" charset="0"/>
                <a:ea typeface="Monaco" charset="0"/>
                <a:cs typeface="Monaco" charset="0"/>
              </a:rPr>
              <a:t>(20), </a:t>
            </a:r>
            <a:br>
              <a:rPr lang="en-GB" dirty="0">
                <a:latin typeface="Monaco" charset="0"/>
                <a:ea typeface="Monaco" charset="0"/>
                <a:cs typeface="Monaco" charset="0"/>
              </a:rPr>
            </a:br>
            <a:r>
              <a:rPr lang="en-GB" dirty="0">
                <a:latin typeface="Monaco" charset="0"/>
                <a:ea typeface="Monaco" charset="0"/>
                <a:cs typeface="Monaco" charset="0"/>
              </a:rPr>
              <a:t>	</a:t>
            </a:r>
            <a:r>
              <a:rPr lang="en-GB" dirty="0" err="1">
                <a:latin typeface="Monaco" charset="0"/>
                <a:ea typeface="Monaco" charset="0"/>
                <a:cs typeface="Monaco" charset="0"/>
              </a:rPr>
              <a:t>dateOfBirth:date</a:t>
            </a:r>
            <a:r>
              <a:rPr lang="en-GB" dirty="0">
                <a:latin typeface="Monaco" charset="0"/>
                <a:ea typeface="Monaco" charset="0"/>
                <a:cs typeface="Monaco" charset="0"/>
              </a:rPr>
              <a:t>, gender:[M|F|N], </a:t>
            </a:r>
            <a:r>
              <a:rPr lang="en-GB" dirty="0" err="1">
                <a:latin typeface="Monaco" charset="0"/>
                <a:ea typeface="Monaco" charset="0"/>
                <a:cs typeface="Monaco" charset="0"/>
              </a:rPr>
              <a:t>empdNum:integer</a:t>
            </a:r>
            <a:r>
              <a:rPr lang="en-GB" dirty="0">
                <a:latin typeface="Monaco" charset="0"/>
                <a:ea typeface="Monaco" charset="0"/>
                <a:cs typeface="Monaco" charset="0"/>
              </a:rPr>
              <a:t>(1..100), </a:t>
            </a:r>
            <a:br>
              <a:rPr lang="en-GB" dirty="0">
                <a:latin typeface="Monaco" charset="0"/>
                <a:ea typeface="Monaco" charset="0"/>
                <a:cs typeface="Monaco" charset="0"/>
              </a:rPr>
            </a:br>
            <a:r>
              <a:rPr lang="en-GB" dirty="0">
                <a:latin typeface="Monaco" charset="0"/>
                <a:ea typeface="Monaco" charset="0"/>
                <a:cs typeface="Monaco" charset="0"/>
              </a:rPr>
              <a:t>      supssn:6 digits)</a:t>
            </a:r>
          </a:p>
          <a:p>
            <a:pPr lvl="1"/>
            <a:r>
              <a:rPr lang="en-GB" dirty="0" err="1"/>
              <a:t>ssn</a:t>
            </a:r>
            <a:r>
              <a:rPr lang="en-GB" dirty="0"/>
              <a:t> is the primary key</a:t>
            </a:r>
          </a:p>
          <a:p>
            <a:pPr lvl="1"/>
            <a:r>
              <a:rPr lang="en-GB" dirty="0" err="1"/>
              <a:t>empdNum</a:t>
            </a:r>
            <a:r>
              <a:rPr lang="en-GB" dirty="0"/>
              <a:t> is a foreign key referencing </a:t>
            </a:r>
            <a:r>
              <a:rPr lang="en-GB" dirty="0" err="1"/>
              <a:t>dNum</a:t>
            </a:r>
            <a:r>
              <a:rPr lang="en-GB" dirty="0"/>
              <a:t> in Department</a:t>
            </a:r>
          </a:p>
          <a:p>
            <a:pPr lvl="1"/>
            <a:r>
              <a:rPr lang="en-GB" dirty="0" err="1"/>
              <a:t>supssn</a:t>
            </a:r>
            <a:r>
              <a:rPr lang="en-GB" dirty="0"/>
              <a:t> is a foreign key </a:t>
            </a:r>
            <a:r>
              <a:rPr lang="en-GB" dirty="0" err="1"/>
              <a:t>referening</a:t>
            </a:r>
            <a:r>
              <a:rPr lang="en-GB" dirty="0"/>
              <a:t> Employee</a:t>
            </a:r>
          </a:p>
          <a:p>
            <a:pPr marL="0" indent="0">
              <a:buNone/>
            </a:pPr>
            <a:r>
              <a:rPr lang="en-GB" dirty="0">
                <a:latin typeface="Monaco" charset="0"/>
                <a:ea typeface="Monaco" charset="0"/>
                <a:cs typeface="Monaco" charset="0"/>
              </a:rPr>
              <a:t>Department (</a:t>
            </a:r>
            <a:r>
              <a:rPr lang="en-GB" dirty="0" err="1">
                <a:latin typeface="Monaco" charset="0"/>
                <a:ea typeface="Monaco" charset="0"/>
                <a:cs typeface="Monaco" charset="0"/>
              </a:rPr>
              <a:t>dNum:integer</a:t>
            </a:r>
            <a:r>
              <a:rPr lang="en-GB" dirty="0">
                <a:latin typeface="Monaco" charset="0"/>
                <a:ea typeface="Monaco" charset="0"/>
                <a:cs typeface="Monaco" charset="0"/>
              </a:rPr>
              <a:t>(1 .. 100), </a:t>
            </a:r>
            <a:r>
              <a:rPr lang="en-GB" dirty="0" err="1">
                <a:latin typeface="Monaco" charset="0"/>
                <a:ea typeface="Monaco" charset="0"/>
                <a:cs typeface="Monaco" charset="0"/>
              </a:rPr>
              <a:t>dName:text</a:t>
            </a:r>
            <a:r>
              <a:rPr lang="en-GB" dirty="0">
                <a:latin typeface="Monaco" charset="0"/>
                <a:ea typeface="Monaco" charset="0"/>
                <a:cs typeface="Monaco" charset="0"/>
              </a:rPr>
              <a:t>(15), mgsSsn:6 digits, </a:t>
            </a:r>
            <a:br>
              <a:rPr lang="en-GB" dirty="0">
                <a:latin typeface="Monaco" charset="0"/>
                <a:ea typeface="Monaco" charset="0"/>
                <a:cs typeface="Monaco" charset="0"/>
              </a:rPr>
            </a:br>
            <a:r>
              <a:rPr lang="en-GB" dirty="0">
                <a:latin typeface="Monaco" charset="0"/>
                <a:ea typeface="Monaco" charset="0"/>
                <a:cs typeface="Monaco" charset="0"/>
              </a:rPr>
              <a:t>	</a:t>
            </a:r>
            <a:r>
              <a:rPr lang="en-GB" dirty="0" err="1">
                <a:latin typeface="Monaco" charset="0"/>
                <a:ea typeface="Monaco" charset="0"/>
                <a:cs typeface="Monaco" charset="0"/>
              </a:rPr>
              <a:t>mgrStartDate:date</a:t>
            </a:r>
            <a:r>
              <a:rPr lang="en-GB" dirty="0">
                <a:latin typeface="Monaco" charset="0"/>
                <a:ea typeface="Monaco" charset="0"/>
                <a:cs typeface="Monaco" charset="0"/>
              </a:rPr>
              <a:t>)</a:t>
            </a:r>
          </a:p>
          <a:p>
            <a:pPr lvl="1"/>
            <a:r>
              <a:rPr lang="en-GB" dirty="0" err="1"/>
              <a:t>dNum</a:t>
            </a:r>
            <a:r>
              <a:rPr lang="en-GB" dirty="0"/>
              <a:t> is the primary key. </a:t>
            </a:r>
          </a:p>
          <a:p>
            <a:pPr lvl="1"/>
            <a:r>
              <a:rPr lang="en-GB" dirty="0" err="1"/>
              <a:t>mgrSsn</a:t>
            </a:r>
            <a:r>
              <a:rPr lang="en-GB" dirty="0"/>
              <a:t> is a foreign key referencing </a:t>
            </a:r>
            <a:r>
              <a:rPr lang="en-GB" dirty="0" err="1"/>
              <a:t>ssn</a:t>
            </a:r>
            <a:r>
              <a:rPr lang="en-GB" dirty="0"/>
              <a:t> in Employee</a:t>
            </a:r>
          </a:p>
          <a:p>
            <a:pPr marL="0" indent="0">
              <a:buNone/>
            </a:pPr>
            <a:r>
              <a:rPr lang="en-GB" dirty="0">
                <a:latin typeface="Monaco" charset="0"/>
                <a:ea typeface="Monaco" charset="0"/>
                <a:cs typeface="Monaco" charset="0"/>
              </a:rPr>
              <a:t>Locations (</a:t>
            </a:r>
            <a:r>
              <a:rPr lang="en-GB" u="sng" dirty="0" err="1">
                <a:latin typeface="Monaco" charset="0"/>
                <a:ea typeface="Monaco" charset="0"/>
                <a:cs typeface="Monaco" charset="0"/>
              </a:rPr>
              <a:t>ldNum:integer</a:t>
            </a:r>
            <a:r>
              <a:rPr lang="en-GB" u="sng" dirty="0">
                <a:latin typeface="Monaco" charset="0"/>
                <a:ea typeface="Monaco" charset="0"/>
                <a:cs typeface="Monaco" charset="0"/>
              </a:rPr>
              <a:t>(1..100)</a:t>
            </a:r>
            <a:r>
              <a:rPr lang="en-GB" dirty="0">
                <a:latin typeface="Monaco" charset="0"/>
                <a:ea typeface="Monaco" charset="0"/>
                <a:cs typeface="Monaco" charset="0"/>
              </a:rPr>
              <a:t>, </a:t>
            </a:r>
            <a:r>
              <a:rPr lang="en-GB" u="sng" dirty="0" err="1">
                <a:latin typeface="Monaco" charset="0"/>
                <a:ea typeface="Monaco" charset="0"/>
                <a:cs typeface="Monaco" charset="0"/>
              </a:rPr>
              <a:t>loc:text</a:t>
            </a:r>
            <a:r>
              <a:rPr lang="en-GB" u="sng" dirty="0">
                <a:latin typeface="Monaco" charset="0"/>
                <a:ea typeface="Monaco" charset="0"/>
                <a:cs typeface="Monaco" charset="0"/>
              </a:rPr>
              <a:t>(15)</a:t>
            </a:r>
            <a:r>
              <a:rPr lang="en-GB" dirty="0">
                <a:latin typeface="Monaco" charset="0"/>
                <a:ea typeface="Monaco" charset="0"/>
                <a:cs typeface="Monaco" charset="0"/>
              </a:rPr>
              <a:t>)</a:t>
            </a:r>
          </a:p>
          <a:p>
            <a:pPr lvl="1"/>
            <a:r>
              <a:rPr lang="en-GB" sz="2000" dirty="0" err="1"/>
              <a:t>ldNum</a:t>
            </a:r>
            <a:r>
              <a:rPr lang="en-GB" sz="2000" dirty="0"/>
              <a:t> and </a:t>
            </a:r>
            <a:r>
              <a:rPr lang="en-GB" sz="2000" dirty="0" err="1"/>
              <a:t>loc</a:t>
            </a:r>
            <a:r>
              <a:rPr lang="en-GB" sz="2000" dirty="0"/>
              <a:t> form a composite primary key.</a:t>
            </a:r>
          </a:p>
          <a:p>
            <a:pPr lvl="1"/>
            <a:r>
              <a:rPr lang="en-GB" sz="2000" dirty="0" err="1"/>
              <a:t>ldNum</a:t>
            </a:r>
            <a:r>
              <a:rPr lang="en-GB" sz="2000" dirty="0"/>
              <a:t> is a foreign key referencing </a:t>
            </a:r>
            <a:r>
              <a:rPr lang="en-GB" sz="2000" dirty="0" err="1"/>
              <a:t>dNum</a:t>
            </a:r>
            <a:r>
              <a:rPr lang="en-GB" sz="2000" dirty="0"/>
              <a:t> in Department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48</a:t>
            </a:fld>
            <a:endParaRPr lang="en-GB">
              <a:solidFill>
                <a:prstClr val="black">
                  <a:lumMod val="65000"/>
                  <a:lumOff val="35000"/>
                </a:prstClr>
              </a:solidFill>
            </a:endParaRPr>
          </a:p>
        </p:txBody>
      </p:sp>
      <p:sp>
        <p:nvSpPr>
          <p:cNvPr id="7" name="Rounded Rectangular Callout 6"/>
          <p:cNvSpPr/>
          <p:nvPr/>
        </p:nvSpPr>
        <p:spPr>
          <a:xfrm>
            <a:off x="9350039" y="845962"/>
            <a:ext cx="2369820" cy="685800"/>
          </a:xfrm>
          <a:prstGeom prst="wedgeRoundRectCallout">
            <a:avLst>
              <a:gd name="adj1" fmla="val -36600"/>
              <a:gd name="adj2" fmla="val 9603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In MySQL we use varchar(20)</a:t>
            </a:r>
          </a:p>
        </p:txBody>
      </p:sp>
      <p:sp>
        <p:nvSpPr>
          <p:cNvPr id="8" name="Rounded Rectangular Callout 7"/>
          <p:cNvSpPr/>
          <p:nvPr/>
        </p:nvSpPr>
        <p:spPr>
          <a:xfrm>
            <a:off x="7248023" y="4636785"/>
            <a:ext cx="2369820" cy="685800"/>
          </a:xfrm>
          <a:prstGeom prst="wedgeRoundRectCallout">
            <a:avLst>
              <a:gd name="adj1" fmla="val -110251"/>
              <a:gd name="adj2" fmla="val -8503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In MySQL we use </a:t>
            </a:r>
            <a:r>
              <a:rPr lang="en-GB" dirty="0" err="1"/>
              <a:t>smallint</a:t>
            </a:r>
            <a:endParaRPr lang="en-GB" dirty="0"/>
          </a:p>
        </p:txBody>
      </p:sp>
    </p:spTree>
    <p:extLst>
      <p:ext uri="{BB962C8B-B14F-4D97-AF65-F5344CB8AC3E}">
        <p14:creationId xmlns:p14="http://schemas.microsoft.com/office/powerpoint/2010/main" val="23705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Relational Schema</a:t>
            </a:r>
          </a:p>
        </p:txBody>
      </p:sp>
      <p:sp>
        <p:nvSpPr>
          <p:cNvPr id="3" name="Content Placeholder 2"/>
          <p:cNvSpPr>
            <a:spLocks noGrp="1"/>
          </p:cNvSpPr>
          <p:nvPr>
            <p:ph idx="1"/>
          </p:nvPr>
        </p:nvSpPr>
        <p:spPr>
          <a:xfrm>
            <a:off x="499296" y="1823374"/>
            <a:ext cx="11220563" cy="4745701"/>
          </a:xfrm>
        </p:spPr>
        <p:txBody>
          <a:bodyPr>
            <a:noAutofit/>
          </a:bodyPr>
          <a:lstStyle/>
          <a:p>
            <a:pPr marL="0" indent="0">
              <a:buNone/>
            </a:pPr>
            <a:r>
              <a:rPr lang="en-GB" dirty="0">
                <a:latin typeface="Monaco" charset="0"/>
                <a:ea typeface="Monaco" charset="0"/>
                <a:cs typeface="Monaco" charset="0"/>
              </a:rPr>
              <a:t>Project (</a:t>
            </a:r>
            <a:r>
              <a:rPr lang="en-GB" u="sng" dirty="0" err="1">
                <a:latin typeface="Monaco" charset="0"/>
                <a:ea typeface="Monaco" charset="0"/>
                <a:cs typeface="Monaco" charset="0"/>
              </a:rPr>
              <a:t>pNum:integer</a:t>
            </a:r>
            <a:r>
              <a:rPr lang="en-GB" u="sng" dirty="0">
                <a:latin typeface="Monaco" charset="0"/>
                <a:ea typeface="Monaco" charset="0"/>
                <a:cs typeface="Monaco" charset="0"/>
              </a:rPr>
              <a:t>(1..20)</a:t>
            </a:r>
            <a:r>
              <a:rPr lang="en-GB" dirty="0">
                <a:latin typeface="Monaco" charset="0"/>
                <a:ea typeface="Monaco" charset="0"/>
                <a:cs typeface="Monaco" charset="0"/>
              </a:rPr>
              <a:t>, </a:t>
            </a:r>
            <a:r>
              <a:rPr lang="en-GB" dirty="0" err="1">
                <a:latin typeface="Monaco" charset="0"/>
                <a:ea typeface="Monaco" charset="0"/>
                <a:cs typeface="Monaco" charset="0"/>
              </a:rPr>
              <a:t>pName:text</a:t>
            </a:r>
            <a:r>
              <a:rPr lang="en-GB" dirty="0">
                <a:latin typeface="Monaco" charset="0"/>
                <a:ea typeface="Monaco" charset="0"/>
                <a:cs typeface="Monaco" charset="0"/>
              </a:rPr>
              <a:t>(20) )</a:t>
            </a:r>
          </a:p>
          <a:p>
            <a:pPr lvl="1"/>
            <a:r>
              <a:rPr lang="en-GB" sz="2000" dirty="0" err="1"/>
              <a:t>pNum</a:t>
            </a:r>
            <a:r>
              <a:rPr lang="en-GB" sz="2000" dirty="0"/>
              <a:t> is the primary key</a:t>
            </a:r>
          </a:p>
          <a:p>
            <a:pPr marL="0" indent="0">
              <a:buNone/>
            </a:pPr>
            <a:endParaRPr lang="en-GB" dirty="0">
              <a:latin typeface="Monaco" charset="0"/>
              <a:ea typeface="Monaco" charset="0"/>
              <a:cs typeface="Monaco" charset="0"/>
            </a:endParaRPr>
          </a:p>
          <a:p>
            <a:pPr marL="0" indent="0">
              <a:buNone/>
            </a:pPr>
            <a:r>
              <a:rPr lang="en-GB" dirty="0" err="1">
                <a:latin typeface="Monaco" charset="0"/>
                <a:ea typeface="Monaco" charset="0"/>
                <a:cs typeface="Monaco" charset="0"/>
              </a:rPr>
              <a:t>WorksOn</a:t>
            </a:r>
            <a:r>
              <a:rPr lang="en-GB" dirty="0">
                <a:latin typeface="Monaco" charset="0"/>
                <a:ea typeface="Monaco" charset="0"/>
                <a:cs typeface="Monaco" charset="0"/>
              </a:rPr>
              <a:t> (</a:t>
            </a:r>
            <a:r>
              <a:rPr lang="en-GB" u="sng" dirty="0">
                <a:latin typeface="Monaco" charset="0"/>
                <a:ea typeface="Monaco" charset="0"/>
                <a:cs typeface="Monaco" charset="0"/>
              </a:rPr>
              <a:t>wssn:6 digits,</a:t>
            </a:r>
            <a:r>
              <a:rPr lang="en-GB" dirty="0">
                <a:latin typeface="Monaco" charset="0"/>
                <a:ea typeface="Monaco" charset="0"/>
                <a:cs typeface="Monaco" charset="0"/>
              </a:rPr>
              <a:t> </a:t>
            </a:r>
            <a:r>
              <a:rPr lang="en-GB" u="sng" dirty="0" err="1">
                <a:latin typeface="Monaco" charset="0"/>
                <a:ea typeface="Monaco" charset="0"/>
                <a:cs typeface="Monaco" charset="0"/>
              </a:rPr>
              <a:t>wpNum:integer</a:t>
            </a:r>
            <a:r>
              <a:rPr lang="en-GB" u="sng" dirty="0">
                <a:latin typeface="Monaco" charset="0"/>
                <a:ea typeface="Monaco" charset="0"/>
                <a:cs typeface="Monaco" charset="0"/>
              </a:rPr>
              <a:t>(1..20)</a:t>
            </a:r>
            <a:r>
              <a:rPr lang="en-GB" dirty="0">
                <a:latin typeface="Monaco" charset="0"/>
                <a:ea typeface="Monaco" charset="0"/>
                <a:cs typeface="Monaco" charset="0"/>
              </a:rPr>
              <a:t>, </a:t>
            </a:r>
            <a:r>
              <a:rPr lang="en-GB" dirty="0" err="1">
                <a:latin typeface="Monaco" charset="0"/>
                <a:ea typeface="Monaco" charset="0"/>
                <a:cs typeface="Monaco" charset="0"/>
              </a:rPr>
              <a:t>hours:integer</a:t>
            </a:r>
            <a:r>
              <a:rPr lang="en-GB" dirty="0">
                <a:latin typeface="Monaco" charset="0"/>
                <a:ea typeface="Monaco" charset="0"/>
                <a:cs typeface="Monaco" charset="0"/>
              </a:rPr>
              <a:t>)</a:t>
            </a:r>
          </a:p>
          <a:p>
            <a:pPr lvl="1"/>
            <a:r>
              <a:rPr lang="en-GB" sz="2000" dirty="0" err="1"/>
              <a:t>wssn</a:t>
            </a:r>
            <a:r>
              <a:rPr lang="en-GB" sz="2000" dirty="0"/>
              <a:t> and </a:t>
            </a:r>
            <a:r>
              <a:rPr lang="en-GB" sz="2000" dirty="0" err="1"/>
              <a:t>wpNum</a:t>
            </a:r>
            <a:r>
              <a:rPr lang="en-GB" sz="2000" dirty="0"/>
              <a:t> together form a composite primary key</a:t>
            </a:r>
          </a:p>
          <a:p>
            <a:pPr lvl="1"/>
            <a:r>
              <a:rPr lang="en-GB" sz="2000" dirty="0" err="1"/>
              <a:t>wssn</a:t>
            </a:r>
            <a:r>
              <a:rPr lang="en-GB" sz="2000" dirty="0"/>
              <a:t> is a foreign key referencing </a:t>
            </a:r>
            <a:r>
              <a:rPr lang="en-GB" sz="2000" dirty="0" err="1"/>
              <a:t>ssn</a:t>
            </a:r>
            <a:r>
              <a:rPr lang="en-GB" sz="2000" dirty="0"/>
              <a:t> in Employee</a:t>
            </a:r>
          </a:p>
          <a:p>
            <a:pPr lvl="1"/>
            <a:r>
              <a:rPr lang="en-GB" sz="2000" dirty="0" err="1"/>
              <a:t>wpNum</a:t>
            </a:r>
            <a:r>
              <a:rPr lang="en-GB" sz="2000" dirty="0"/>
              <a:t> is a </a:t>
            </a:r>
            <a:r>
              <a:rPr lang="en-GB" sz="2000" dirty="0" err="1"/>
              <a:t>foreigh</a:t>
            </a:r>
            <a:r>
              <a:rPr lang="en-GB" sz="2000" dirty="0"/>
              <a:t> key referencing </a:t>
            </a:r>
            <a:r>
              <a:rPr lang="en-GB" sz="2000" dirty="0" err="1"/>
              <a:t>pNum</a:t>
            </a:r>
            <a:r>
              <a:rPr lang="en-GB" sz="2000" dirty="0"/>
              <a:t> in Project</a:t>
            </a:r>
          </a:p>
          <a:p>
            <a:pPr marL="0" indent="0">
              <a:buNone/>
            </a:pPr>
            <a:endParaRPr lang="en-GB" dirty="0">
              <a:latin typeface="Monaco" charset="0"/>
              <a:ea typeface="Monaco" charset="0"/>
              <a:cs typeface="Monaco" charset="0"/>
            </a:endParaRPr>
          </a:p>
          <a:p>
            <a:pPr marL="0" indent="0">
              <a:buNone/>
            </a:pPr>
            <a:r>
              <a:rPr lang="en-GB" dirty="0">
                <a:latin typeface="Monaco" charset="0"/>
                <a:ea typeface="Monaco" charset="0"/>
                <a:cs typeface="Monaco" charset="0"/>
              </a:rPr>
              <a:t>Deadline (</a:t>
            </a:r>
            <a:r>
              <a:rPr lang="en-GB" u="sng" dirty="0" err="1">
                <a:latin typeface="Monaco" charset="0"/>
                <a:ea typeface="Monaco" charset="0"/>
                <a:cs typeface="Monaco" charset="0"/>
              </a:rPr>
              <a:t>dLinepNum:integer</a:t>
            </a:r>
            <a:r>
              <a:rPr lang="en-GB" u="sng" dirty="0">
                <a:latin typeface="Monaco" charset="0"/>
                <a:ea typeface="Monaco" charset="0"/>
                <a:cs typeface="Monaco" charset="0"/>
              </a:rPr>
              <a:t>(1..20)</a:t>
            </a:r>
            <a:r>
              <a:rPr lang="en-GB" dirty="0">
                <a:latin typeface="Monaco" charset="0"/>
                <a:ea typeface="Monaco" charset="0"/>
                <a:cs typeface="Monaco" charset="0"/>
              </a:rPr>
              <a:t>, </a:t>
            </a:r>
            <a:r>
              <a:rPr lang="en-GB" u="sng" dirty="0" err="1">
                <a:latin typeface="Monaco" charset="0"/>
                <a:ea typeface="Monaco" charset="0"/>
                <a:cs typeface="Monaco" charset="0"/>
              </a:rPr>
              <a:t>dLineType:text</a:t>
            </a:r>
            <a:r>
              <a:rPr lang="en-GB" u="sng" dirty="0">
                <a:latin typeface="Monaco" charset="0"/>
                <a:ea typeface="Monaco" charset="0"/>
                <a:cs typeface="Monaco" charset="0"/>
              </a:rPr>
              <a:t> (15)</a:t>
            </a:r>
            <a:r>
              <a:rPr lang="en-GB" dirty="0">
                <a:latin typeface="Monaco" charset="0"/>
                <a:ea typeface="Monaco" charset="0"/>
                <a:cs typeface="Monaco" charset="0"/>
              </a:rPr>
              <a:t>, </a:t>
            </a:r>
            <a:r>
              <a:rPr lang="en-GB" dirty="0" err="1">
                <a:latin typeface="Monaco" charset="0"/>
                <a:ea typeface="Monaco" charset="0"/>
                <a:cs typeface="Monaco" charset="0"/>
              </a:rPr>
              <a:t>dLineDate:date</a:t>
            </a:r>
            <a:r>
              <a:rPr lang="en-GB" dirty="0">
                <a:latin typeface="Monaco" charset="0"/>
                <a:ea typeface="Monaco" charset="0"/>
                <a:cs typeface="Monaco" charset="0"/>
              </a:rPr>
              <a:t>)</a:t>
            </a:r>
          </a:p>
          <a:p>
            <a:pPr lvl="1"/>
            <a:r>
              <a:rPr lang="en-GB" sz="2000" dirty="0" err="1"/>
              <a:t>dLinepNum</a:t>
            </a:r>
            <a:r>
              <a:rPr lang="en-GB" sz="2000" dirty="0"/>
              <a:t> and </a:t>
            </a:r>
            <a:r>
              <a:rPr lang="en-GB" sz="2000" dirty="0" err="1"/>
              <a:t>dLineType</a:t>
            </a:r>
            <a:r>
              <a:rPr lang="en-GB" sz="2000" dirty="0"/>
              <a:t> together form a composite primary key</a:t>
            </a:r>
          </a:p>
          <a:p>
            <a:pPr lvl="1"/>
            <a:r>
              <a:rPr lang="en-GB" sz="2000" dirty="0" err="1"/>
              <a:t>dLinepNum</a:t>
            </a:r>
            <a:r>
              <a:rPr lang="en-GB" sz="2000" dirty="0"/>
              <a:t> is a foreign key referencing </a:t>
            </a:r>
            <a:r>
              <a:rPr lang="en-GB" sz="2000" dirty="0" err="1"/>
              <a:t>pNum</a:t>
            </a:r>
            <a:r>
              <a:rPr lang="en-GB" sz="2000" dirty="0"/>
              <a:t> in Project</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49</a:t>
            </a:fld>
            <a:endParaRPr lang="en-GB">
              <a:solidFill>
                <a:prstClr val="black">
                  <a:lumMod val="65000"/>
                  <a:lumOff val="35000"/>
                </a:prstClr>
              </a:solidFill>
            </a:endParaRPr>
          </a:p>
        </p:txBody>
      </p:sp>
    </p:spTree>
    <p:extLst>
      <p:ext uri="{BB962C8B-B14F-4D97-AF65-F5344CB8AC3E}">
        <p14:creationId xmlns:p14="http://schemas.microsoft.com/office/powerpoint/2010/main" val="87550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Company Example: ER Diagram</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a:t>
            </a:fld>
            <a:endParaRPr lang="en-GB">
              <a:solidFill>
                <a:prstClr val="black">
                  <a:lumMod val="65000"/>
                  <a:lumOff val="35000"/>
                </a:prstClr>
              </a:solidFill>
            </a:endParaRPr>
          </a:p>
        </p:txBody>
      </p:sp>
      <p:graphicFrame>
        <p:nvGraphicFramePr>
          <p:cNvPr id="7" name="Content Placeholder 6"/>
          <p:cNvGraphicFramePr>
            <a:graphicFrameLocks/>
          </p:cNvGraphicFramePr>
          <p:nvPr>
            <p:extLst>
              <p:ext uri="{D42A27DB-BD31-4B8C-83A1-F6EECF244321}">
                <p14:modId xmlns:p14="http://schemas.microsoft.com/office/powerpoint/2010/main" val="3915944696"/>
              </p:ext>
            </p:extLst>
          </p:nvPr>
        </p:nvGraphicFramePr>
        <p:xfrm>
          <a:off x="8746968" y="2565021"/>
          <a:ext cx="2226046" cy="1381760"/>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Department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number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r>
                        <a:rPr lang="en-GB" baseline="0" dirty="0"/>
                        <a:t> </a:t>
                      </a:r>
                    </a:p>
                    <a:p>
                      <a:r>
                        <a:rPr lang="en-GB" baseline="0" dirty="0"/>
                        <a:t>location [1..5]</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506720108"/>
              </p:ext>
            </p:extLst>
          </p:nvPr>
        </p:nvGraphicFramePr>
        <p:xfrm>
          <a:off x="1583941" y="2417374"/>
          <a:ext cx="2226046" cy="2481727"/>
        </p:xfrm>
        <a:graphic>
          <a:graphicData uri="http://schemas.openxmlformats.org/drawingml/2006/table">
            <a:tbl>
              <a:tblPr firstRow="1">
                <a:tableStyleId>{46F890A9-2807-4EBB-B81D-B2AA78EC7F39}</a:tableStyleId>
              </a:tblPr>
              <a:tblGrid>
                <a:gridCol w="2226046">
                  <a:extLst>
                    <a:ext uri="{9D8B030D-6E8A-4147-A177-3AD203B41FA5}">
                      <a16:colId xmlns:a16="http://schemas.microsoft.com/office/drawing/2014/main" val="20000"/>
                    </a:ext>
                  </a:extLst>
                </a:gridCol>
              </a:tblGrid>
              <a:tr h="373527">
                <a:tc>
                  <a:txBody>
                    <a:bodyPr/>
                    <a:lstStyle/>
                    <a:p>
                      <a:r>
                        <a:rPr lang="en-GB" dirty="0">
                          <a:solidFill>
                            <a:sysClr val="windowText" lastClr="000000"/>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ssn</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name</a:t>
                      </a:r>
                    </a:p>
                    <a:p>
                      <a:r>
                        <a:rPr lang="en-GB" dirty="0"/>
                        <a:t>    </a:t>
                      </a:r>
                      <a:r>
                        <a:rPr lang="en-GB" dirty="0" err="1"/>
                        <a:t>firstName</a:t>
                      </a:r>
                      <a:endParaRPr lang="en-GB" dirty="0"/>
                    </a:p>
                    <a:p>
                      <a:r>
                        <a:rPr lang="en-GB" dirty="0"/>
                        <a:t>    </a:t>
                      </a:r>
                      <a:r>
                        <a:rPr lang="en-GB" dirty="0" err="1"/>
                        <a:t>lastName</a:t>
                      </a:r>
                      <a:endParaRPr lang="en-GB" dirty="0"/>
                    </a:p>
                    <a:p>
                      <a:r>
                        <a:rPr lang="en-GB" dirty="0" err="1"/>
                        <a:t>dateOfBirth</a:t>
                      </a:r>
                      <a:endParaRPr lang="en-GB" dirty="0"/>
                    </a:p>
                    <a:p>
                      <a:r>
                        <a:rPr lang="en-GB" dirty="0"/>
                        <a:t>gender</a:t>
                      </a:r>
                    </a:p>
                    <a:p>
                      <a:r>
                        <a:rPr lang="en-GB"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Straight Connector 8"/>
          <p:cNvCxnSpPr/>
          <p:nvPr/>
        </p:nvCxnSpPr>
        <p:spPr>
          <a:xfrm>
            <a:off x="3809587" y="2905900"/>
            <a:ext cx="4936982" cy="679"/>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0" name="Triangle 9"/>
          <p:cNvSpPr/>
          <p:nvPr/>
        </p:nvSpPr>
        <p:spPr>
          <a:xfrm rot="5400000">
            <a:off x="5792942" y="3043379"/>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1" name="TextBox 10"/>
          <p:cNvSpPr txBox="1"/>
          <p:nvPr/>
        </p:nvSpPr>
        <p:spPr>
          <a:xfrm>
            <a:off x="5387168" y="2536568"/>
            <a:ext cx="1252266" cy="369332"/>
          </a:xfrm>
          <a:prstGeom prst="rect">
            <a:avLst/>
          </a:prstGeom>
          <a:noFill/>
        </p:spPr>
        <p:txBody>
          <a:bodyPr wrap="none" rtlCol="0">
            <a:spAutoFit/>
          </a:bodyPr>
          <a:lstStyle/>
          <a:p>
            <a:r>
              <a:rPr lang="en-GB" dirty="0"/>
              <a:t>manages</a:t>
            </a:r>
          </a:p>
        </p:txBody>
      </p:sp>
      <p:sp>
        <p:nvSpPr>
          <p:cNvPr id="12" name="TextBox 11"/>
          <p:cNvSpPr txBox="1"/>
          <p:nvPr/>
        </p:nvSpPr>
        <p:spPr>
          <a:xfrm>
            <a:off x="8367265" y="3891100"/>
            <a:ext cx="379700" cy="369332"/>
          </a:xfrm>
          <a:prstGeom prst="rect">
            <a:avLst/>
          </a:prstGeom>
          <a:noFill/>
        </p:spPr>
        <p:txBody>
          <a:bodyPr wrap="square" rtlCol="0">
            <a:spAutoFit/>
          </a:bodyPr>
          <a:lstStyle/>
          <a:p>
            <a:pPr algn="r"/>
            <a:r>
              <a:rPr lang="en-GB"/>
              <a:t>1</a:t>
            </a:r>
            <a:endParaRPr lang="en-GB" dirty="0"/>
          </a:p>
        </p:txBody>
      </p:sp>
      <p:sp>
        <p:nvSpPr>
          <p:cNvPr id="13" name="TextBox 12"/>
          <p:cNvSpPr txBox="1"/>
          <p:nvPr/>
        </p:nvSpPr>
        <p:spPr>
          <a:xfrm>
            <a:off x="3809681" y="3869045"/>
            <a:ext cx="538930" cy="369332"/>
          </a:xfrm>
          <a:prstGeom prst="rect">
            <a:avLst/>
          </a:prstGeom>
          <a:noFill/>
        </p:spPr>
        <p:txBody>
          <a:bodyPr wrap="none" rtlCol="0">
            <a:spAutoFit/>
          </a:bodyPr>
          <a:lstStyle/>
          <a:p>
            <a:r>
              <a:rPr lang="en-GB" dirty="0"/>
              <a:t>1..*</a:t>
            </a:r>
          </a:p>
        </p:txBody>
      </p:sp>
      <p:cxnSp>
        <p:nvCxnSpPr>
          <p:cNvPr id="14" name="Straight Connector 13"/>
          <p:cNvCxnSpPr/>
          <p:nvPr/>
        </p:nvCxnSpPr>
        <p:spPr>
          <a:xfrm flipV="1">
            <a:off x="3809988" y="3878035"/>
            <a:ext cx="4936581" cy="2037"/>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15" name="Triangle 14"/>
          <p:cNvSpPr/>
          <p:nvPr/>
        </p:nvSpPr>
        <p:spPr>
          <a:xfrm rot="5400000">
            <a:off x="5792941" y="4008186"/>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6" name="TextBox 15"/>
          <p:cNvSpPr txBox="1"/>
          <p:nvPr/>
        </p:nvSpPr>
        <p:spPr>
          <a:xfrm>
            <a:off x="5434456" y="3499713"/>
            <a:ext cx="1157689" cy="369332"/>
          </a:xfrm>
          <a:prstGeom prst="rect">
            <a:avLst/>
          </a:prstGeom>
          <a:noFill/>
        </p:spPr>
        <p:txBody>
          <a:bodyPr wrap="none" rtlCol="0">
            <a:spAutoFit/>
          </a:bodyPr>
          <a:lstStyle/>
          <a:p>
            <a:pPr algn="ctr"/>
            <a:r>
              <a:rPr lang="en-GB" dirty="0"/>
              <a:t>works for</a:t>
            </a:r>
          </a:p>
        </p:txBody>
      </p:sp>
      <p:sp>
        <p:nvSpPr>
          <p:cNvPr id="17" name="TextBox 16"/>
          <p:cNvSpPr txBox="1"/>
          <p:nvPr/>
        </p:nvSpPr>
        <p:spPr>
          <a:xfrm>
            <a:off x="3809587" y="2911053"/>
            <a:ext cx="428480" cy="369332"/>
          </a:xfrm>
          <a:prstGeom prst="rect">
            <a:avLst/>
          </a:prstGeom>
          <a:noFill/>
        </p:spPr>
        <p:txBody>
          <a:bodyPr wrap="square" rtlCol="0">
            <a:spAutoFit/>
          </a:bodyPr>
          <a:lstStyle/>
          <a:p>
            <a:r>
              <a:rPr lang="en-GB"/>
              <a:t>1</a:t>
            </a:r>
            <a:endParaRPr lang="en-GB" dirty="0"/>
          </a:p>
        </p:txBody>
      </p:sp>
      <p:sp>
        <p:nvSpPr>
          <p:cNvPr id="18" name="TextBox 17"/>
          <p:cNvSpPr txBox="1"/>
          <p:nvPr/>
        </p:nvSpPr>
        <p:spPr>
          <a:xfrm>
            <a:off x="8177182" y="2910872"/>
            <a:ext cx="569387" cy="369332"/>
          </a:xfrm>
          <a:prstGeom prst="rect">
            <a:avLst/>
          </a:prstGeom>
          <a:noFill/>
        </p:spPr>
        <p:txBody>
          <a:bodyPr wrap="none" rtlCol="0">
            <a:spAutoFit/>
          </a:bodyPr>
          <a:lstStyle/>
          <a:p>
            <a:pPr algn="r"/>
            <a:r>
              <a:rPr lang="en-GB" dirty="0"/>
              <a:t>0..1</a:t>
            </a:r>
          </a:p>
        </p:txBody>
      </p:sp>
      <p:graphicFrame>
        <p:nvGraphicFramePr>
          <p:cNvPr id="23" name="Content Placeholder 6"/>
          <p:cNvGraphicFramePr>
            <a:graphicFrameLocks/>
          </p:cNvGraphicFramePr>
          <p:nvPr>
            <p:extLst>
              <p:ext uri="{D42A27DB-BD31-4B8C-83A1-F6EECF244321}">
                <p14:modId xmlns:p14="http://schemas.microsoft.com/office/powerpoint/2010/main" val="4007414458"/>
              </p:ext>
            </p:extLst>
          </p:nvPr>
        </p:nvGraphicFramePr>
        <p:xfrm>
          <a:off x="5995125" y="1650408"/>
          <a:ext cx="1352229" cy="741680"/>
        </p:xfrm>
        <a:graphic>
          <a:graphicData uri="http://schemas.openxmlformats.org/drawingml/2006/table">
            <a:tbl>
              <a:tblPr firstRow="1">
                <a:tableStyleId>{46F890A9-2807-4EBB-B81D-B2AA78EC7F39}</a:tableStyleId>
              </a:tblPr>
              <a:tblGrid>
                <a:gridCol w="1352229">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startDate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4" name="Straight Connector 23"/>
          <p:cNvCxnSpPr>
            <a:endCxn id="23" idx="2"/>
          </p:cNvCxnSpPr>
          <p:nvPr/>
        </p:nvCxnSpPr>
        <p:spPr>
          <a:xfrm flipV="1">
            <a:off x="6671239" y="2392088"/>
            <a:ext cx="0" cy="523481"/>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a:stCxn id="8" idx="0"/>
            <a:endCxn id="8" idx="1"/>
          </p:cNvCxnSpPr>
          <p:nvPr/>
        </p:nvCxnSpPr>
        <p:spPr>
          <a:xfrm rot="16200000" flipH="1" flipV="1">
            <a:off x="1520022" y="2481293"/>
            <a:ext cx="1240863" cy="1113023"/>
          </a:xfrm>
          <a:prstGeom prst="bentConnector4">
            <a:avLst>
              <a:gd name="adj1" fmla="val -46113"/>
              <a:gd name="adj2" fmla="val 158803"/>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32" name="Triangle 31"/>
          <p:cNvSpPr/>
          <p:nvPr/>
        </p:nvSpPr>
        <p:spPr>
          <a:xfrm rot="16200000">
            <a:off x="1322875" y="196217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35" name="TextBox 34"/>
          <p:cNvSpPr txBox="1"/>
          <p:nvPr/>
        </p:nvSpPr>
        <p:spPr>
          <a:xfrm>
            <a:off x="1186357" y="1510934"/>
            <a:ext cx="1297150" cy="369332"/>
          </a:xfrm>
          <a:prstGeom prst="rect">
            <a:avLst/>
          </a:prstGeom>
          <a:noFill/>
        </p:spPr>
        <p:txBody>
          <a:bodyPr wrap="none" rtlCol="0">
            <a:spAutoFit/>
          </a:bodyPr>
          <a:lstStyle/>
          <a:p>
            <a:r>
              <a:rPr lang="en-GB"/>
              <a:t>supervises</a:t>
            </a:r>
            <a:endParaRPr lang="en-GB" dirty="0"/>
          </a:p>
        </p:txBody>
      </p:sp>
      <p:sp>
        <p:nvSpPr>
          <p:cNvPr id="36" name="TextBox 35"/>
          <p:cNvSpPr txBox="1"/>
          <p:nvPr/>
        </p:nvSpPr>
        <p:spPr>
          <a:xfrm>
            <a:off x="2112198" y="2050957"/>
            <a:ext cx="569387" cy="369332"/>
          </a:xfrm>
          <a:prstGeom prst="rect">
            <a:avLst/>
          </a:prstGeom>
          <a:noFill/>
        </p:spPr>
        <p:txBody>
          <a:bodyPr wrap="none" rtlCol="0">
            <a:spAutoFit/>
          </a:bodyPr>
          <a:lstStyle/>
          <a:p>
            <a:pPr algn="r"/>
            <a:r>
              <a:rPr lang="en-GB" dirty="0"/>
              <a:t>0..1</a:t>
            </a:r>
          </a:p>
        </p:txBody>
      </p:sp>
      <p:sp>
        <p:nvSpPr>
          <p:cNvPr id="38" name="TextBox 37"/>
          <p:cNvSpPr txBox="1"/>
          <p:nvPr/>
        </p:nvSpPr>
        <p:spPr>
          <a:xfrm>
            <a:off x="1026620" y="3313208"/>
            <a:ext cx="538930" cy="369332"/>
          </a:xfrm>
          <a:prstGeom prst="rect">
            <a:avLst/>
          </a:prstGeom>
          <a:noFill/>
        </p:spPr>
        <p:txBody>
          <a:bodyPr wrap="none" rtlCol="0">
            <a:spAutoFit/>
          </a:bodyPr>
          <a:lstStyle/>
          <a:p>
            <a:pPr algn="r"/>
            <a:r>
              <a:rPr lang="en-GB" dirty="0"/>
              <a:t>0</a:t>
            </a:r>
            <a:r>
              <a:rPr lang="en-GB"/>
              <a:t>..*</a:t>
            </a:r>
            <a:endParaRPr lang="en-GB" dirty="0"/>
          </a:p>
        </p:txBody>
      </p:sp>
      <p:graphicFrame>
        <p:nvGraphicFramePr>
          <p:cNvPr id="33" name="Content Placeholder 6"/>
          <p:cNvGraphicFramePr>
            <a:graphicFrameLocks/>
          </p:cNvGraphicFramePr>
          <p:nvPr>
            <p:extLst>
              <p:ext uri="{D42A27DB-BD31-4B8C-83A1-F6EECF244321}">
                <p14:modId xmlns:p14="http://schemas.microsoft.com/office/powerpoint/2010/main" val="170930236"/>
              </p:ext>
            </p:extLst>
          </p:nvPr>
        </p:nvGraphicFramePr>
        <p:xfrm>
          <a:off x="8523742" y="5528152"/>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err="1"/>
                        <a:t>projectNumber</a:t>
                      </a:r>
                      <a:r>
                        <a:rPr lang="en-GB" dirty="0"/>
                        <a:t> {PK}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err="1"/>
                        <a:t>projectName</a:t>
                      </a:r>
                      <a:r>
                        <a:rPr lang="en-GB" baseline="0" dirty="0"/>
                        <a:t> {AK}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4" name="Straight Connector 33"/>
          <p:cNvCxnSpPr>
            <a:stCxn id="7" idx="2"/>
            <a:endCxn id="33" idx="0"/>
          </p:cNvCxnSpPr>
          <p:nvPr/>
        </p:nvCxnSpPr>
        <p:spPr>
          <a:xfrm flipH="1">
            <a:off x="9846970" y="3946781"/>
            <a:ext cx="13021" cy="1581371"/>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43" name="Triangle 42"/>
          <p:cNvSpPr/>
          <p:nvPr/>
        </p:nvSpPr>
        <p:spPr>
          <a:xfrm rot="10800000">
            <a:off x="9236046" y="4510315"/>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44" name="TextBox 43"/>
          <p:cNvSpPr txBox="1"/>
          <p:nvPr/>
        </p:nvSpPr>
        <p:spPr>
          <a:xfrm>
            <a:off x="9982383" y="4418843"/>
            <a:ext cx="1059906" cy="369332"/>
          </a:xfrm>
          <a:prstGeom prst="rect">
            <a:avLst/>
          </a:prstGeom>
          <a:noFill/>
        </p:spPr>
        <p:txBody>
          <a:bodyPr wrap="none" rtlCol="0">
            <a:spAutoFit/>
          </a:bodyPr>
          <a:lstStyle/>
          <a:p>
            <a:pPr algn="ctr"/>
            <a:r>
              <a:rPr lang="en-GB" dirty="0"/>
              <a:t>controls</a:t>
            </a:r>
          </a:p>
        </p:txBody>
      </p:sp>
      <p:sp>
        <p:nvSpPr>
          <p:cNvPr id="45" name="TextBox 44"/>
          <p:cNvSpPr txBox="1"/>
          <p:nvPr/>
        </p:nvSpPr>
        <p:spPr>
          <a:xfrm>
            <a:off x="9432394" y="3968732"/>
            <a:ext cx="379700" cy="369332"/>
          </a:xfrm>
          <a:prstGeom prst="rect">
            <a:avLst/>
          </a:prstGeom>
          <a:noFill/>
        </p:spPr>
        <p:txBody>
          <a:bodyPr wrap="square" rtlCol="0">
            <a:spAutoFit/>
          </a:bodyPr>
          <a:lstStyle/>
          <a:p>
            <a:pPr algn="r"/>
            <a:r>
              <a:rPr lang="en-GB"/>
              <a:t>1</a:t>
            </a:r>
            <a:endParaRPr lang="en-GB" dirty="0"/>
          </a:p>
        </p:txBody>
      </p:sp>
      <p:sp>
        <p:nvSpPr>
          <p:cNvPr id="46" name="TextBox 45"/>
          <p:cNvSpPr txBox="1"/>
          <p:nvPr/>
        </p:nvSpPr>
        <p:spPr>
          <a:xfrm>
            <a:off x="9236046" y="5065273"/>
            <a:ext cx="538930" cy="369332"/>
          </a:xfrm>
          <a:prstGeom prst="rect">
            <a:avLst/>
          </a:prstGeom>
          <a:noFill/>
        </p:spPr>
        <p:txBody>
          <a:bodyPr wrap="none" rtlCol="0">
            <a:spAutoFit/>
          </a:bodyPr>
          <a:lstStyle/>
          <a:p>
            <a:r>
              <a:rPr lang="en-GB" dirty="0"/>
              <a:t>1..*</a:t>
            </a:r>
          </a:p>
        </p:txBody>
      </p:sp>
      <p:graphicFrame>
        <p:nvGraphicFramePr>
          <p:cNvPr id="47" name="Content Placeholder 6"/>
          <p:cNvGraphicFramePr>
            <a:graphicFrameLocks/>
          </p:cNvGraphicFramePr>
          <p:nvPr>
            <p:extLst/>
          </p:nvPr>
        </p:nvGraphicFramePr>
        <p:xfrm>
          <a:off x="6940079" y="4471698"/>
          <a:ext cx="985760" cy="741680"/>
        </p:xfrm>
        <a:graphic>
          <a:graphicData uri="http://schemas.openxmlformats.org/drawingml/2006/table">
            <a:tbl>
              <a:tblPr firstRow="1">
                <a:tableStyleId>{46F890A9-2807-4EBB-B81D-B2AA78EC7F39}</a:tableStyleId>
              </a:tblPr>
              <a:tblGrid>
                <a:gridCol w="985760">
                  <a:extLst>
                    <a:ext uri="{9D8B030D-6E8A-4147-A177-3AD203B41FA5}">
                      <a16:colId xmlns:a16="http://schemas.microsoft.com/office/drawing/2014/main" val="20000"/>
                    </a:ext>
                  </a:extLst>
                </a:gridCol>
              </a:tblGrid>
              <a:tr h="370840">
                <a:tc>
                  <a:txBody>
                    <a:bodyPr/>
                    <a:lstStyle/>
                    <a:p>
                      <a:endParaRPr lang="en-GB"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48" name="Straight Connector 47"/>
          <p:cNvCxnSpPr>
            <a:endCxn id="33" idx="1"/>
          </p:cNvCxnSpPr>
          <p:nvPr/>
        </p:nvCxnSpPr>
        <p:spPr>
          <a:xfrm>
            <a:off x="3809587" y="4445988"/>
            <a:ext cx="4714155" cy="1638424"/>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cxnSp>
        <p:nvCxnSpPr>
          <p:cNvPr id="50" name="Straight Connector 49"/>
          <p:cNvCxnSpPr>
            <a:endCxn id="47" idx="2"/>
          </p:cNvCxnSpPr>
          <p:nvPr/>
        </p:nvCxnSpPr>
        <p:spPr>
          <a:xfrm flipV="1">
            <a:off x="6940079" y="5213378"/>
            <a:ext cx="492880" cy="326060"/>
          </a:xfrm>
          <a:prstGeom prst="line">
            <a:avLst/>
          </a:prstGeom>
          <a:ln w="31750">
            <a:solidFill>
              <a:schemeClr val="accent6">
                <a:lumMod val="50000"/>
              </a:schemeClr>
            </a:solidFill>
            <a:prstDash val="dash"/>
          </a:ln>
        </p:spPr>
        <p:style>
          <a:lnRef idx="2">
            <a:schemeClr val="accent6"/>
          </a:lnRef>
          <a:fillRef idx="0">
            <a:schemeClr val="accent6"/>
          </a:fillRef>
          <a:effectRef idx="1">
            <a:schemeClr val="accent6"/>
          </a:effectRef>
          <a:fontRef idx="minor">
            <a:schemeClr val="tx1"/>
          </a:fontRef>
        </p:style>
      </p:cxnSp>
      <p:sp>
        <p:nvSpPr>
          <p:cNvPr id="53" name="TextBox 52"/>
          <p:cNvSpPr txBox="1"/>
          <p:nvPr/>
        </p:nvSpPr>
        <p:spPr>
          <a:xfrm>
            <a:off x="5629872" y="4788175"/>
            <a:ext cx="1157689" cy="369332"/>
          </a:xfrm>
          <a:prstGeom prst="rect">
            <a:avLst/>
          </a:prstGeom>
          <a:noFill/>
        </p:spPr>
        <p:txBody>
          <a:bodyPr wrap="none" rtlCol="0">
            <a:spAutoFit/>
          </a:bodyPr>
          <a:lstStyle/>
          <a:p>
            <a:pPr algn="ctr"/>
            <a:r>
              <a:rPr lang="en-GB" dirty="0"/>
              <a:t>works on</a:t>
            </a:r>
          </a:p>
        </p:txBody>
      </p:sp>
      <p:sp>
        <p:nvSpPr>
          <p:cNvPr id="54" name="TextBox 53"/>
          <p:cNvSpPr txBox="1"/>
          <p:nvPr/>
        </p:nvSpPr>
        <p:spPr>
          <a:xfrm>
            <a:off x="3784353" y="4658826"/>
            <a:ext cx="538930" cy="369332"/>
          </a:xfrm>
          <a:prstGeom prst="rect">
            <a:avLst/>
          </a:prstGeom>
          <a:noFill/>
        </p:spPr>
        <p:txBody>
          <a:bodyPr wrap="none" rtlCol="0">
            <a:spAutoFit/>
          </a:bodyPr>
          <a:lstStyle/>
          <a:p>
            <a:r>
              <a:rPr lang="en-GB" dirty="0"/>
              <a:t>1..*</a:t>
            </a:r>
          </a:p>
        </p:txBody>
      </p:sp>
      <p:sp>
        <p:nvSpPr>
          <p:cNvPr id="55" name="TextBox 54"/>
          <p:cNvSpPr txBox="1"/>
          <p:nvPr/>
        </p:nvSpPr>
        <p:spPr>
          <a:xfrm>
            <a:off x="7922945" y="5586511"/>
            <a:ext cx="538930" cy="369332"/>
          </a:xfrm>
          <a:prstGeom prst="rect">
            <a:avLst/>
          </a:prstGeom>
          <a:noFill/>
        </p:spPr>
        <p:txBody>
          <a:bodyPr wrap="none" rtlCol="0">
            <a:spAutoFit/>
          </a:bodyPr>
          <a:lstStyle/>
          <a:p>
            <a:r>
              <a:rPr lang="en-GB" dirty="0"/>
              <a:t>0..*</a:t>
            </a:r>
          </a:p>
        </p:txBody>
      </p:sp>
      <p:sp>
        <p:nvSpPr>
          <p:cNvPr id="56" name="Triangle 55"/>
          <p:cNvSpPr/>
          <p:nvPr/>
        </p:nvSpPr>
        <p:spPr>
          <a:xfrm rot="6745316">
            <a:off x="5880444" y="5389222"/>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graphicFrame>
        <p:nvGraphicFramePr>
          <p:cNvPr id="57" name="Content Placeholder 6"/>
          <p:cNvGraphicFramePr>
            <a:graphicFrameLocks/>
          </p:cNvGraphicFramePr>
          <p:nvPr>
            <p:extLst/>
          </p:nvPr>
        </p:nvGraphicFramePr>
        <p:xfrm>
          <a:off x="1796342" y="5434605"/>
          <a:ext cx="2646456" cy="1112520"/>
        </p:xfrm>
        <a:graphic>
          <a:graphicData uri="http://schemas.openxmlformats.org/drawingml/2006/table">
            <a:tbl>
              <a:tblPr firstRow="1">
                <a:tableStyleId>{46F890A9-2807-4EBB-B81D-B2AA78EC7F39}</a:tableStyleId>
              </a:tblPr>
              <a:tblGrid>
                <a:gridCol w="2646456">
                  <a:extLst>
                    <a:ext uri="{9D8B030D-6E8A-4147-A177-3AD203B41FA5}">
                      <a16:colId xmlns:a16="http://schemas.microsoft.com/office/drawing/2014/main" val="20000"/>
                    </a:ext>
                  </a:extLst>
                </a:gridCol>
              </a:tblGrid>
              <a:tr h="370840">
                <a:tc>
                  <a:txBody>
                    <a:bodyPr/>
                    <a:lstStyle/>
                    <a:p>
                      <a:r>
                        <a:rPr lang="en-GB" dirty="0">
                          <a:solidFill>
                            <a:sysClr val="windowText" lastClr="000000"/>
                          </a:solidFill>
                        </a:rPr>
                        <a:t>Deadline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GB"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r>
                        <a:rPr lang="en-GB" dirty="0"/>
                        <a:t>type</a:t>
                      </a:r>
                      <a:endParaRPr lang="en-GB"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58" name="Straight Connector 57"/>
          <p:cNvCxnSpPr/>
          <p:nvPr/>
        </p:nvCxnSpPr>
        <p:spPr>
          <a:xfrm>
            <a:off x="4442798" y="6342526"/>
            <a:ext cx="4080944" cy="3096"/>
          </a:xfrm>
          <a:prstGeom prst="line">
            <a:avLst/>
          </a:prstGeom>
          <a:ln w="31750">
            <a:solidFill>
              <a:schemeClr val="accent6">
                <a:lumMod val="50000"/>
              </a:schemeClr>
            </a:solidFill>
          </a:ln>
        </p:spPr>
        <p:style>
          <a:lnRef idx="2">
            <a:schemeClr val="accent6"/>
          </a:lnRef>
          <a:fillRef idx="0">
            <a:schemeClr val="accent6"/>
          </a:fillRef>
          <a:effectRef idx="1">
            <a:schemeClr val="accent6"/>
          </a:effectRef>
          <a:fontRef idx="minor">
            <a:schemeClr val="tx1"/>
          </a:fontRef>
        </p:style>
      </p:cxnSp>
      <p:sp>
        <p:nvSpPr>
          <p:cNvPr id="61" name="TextBox 60"/>
          <p:cNvSpPr txBox="1"/>
          <p:nvPr/>
        </p:nvSpPr>
        <p:spPr>
          <a:xfrm>
            <a:off x="8148969" y="6304266"/>
            <a:ext cx="312906" cy="369332"/>
          </a:xfrm>
          <a:prstGeom prst="rect">
            <a:avLst/>
          </a:prstGeom>
          <a:noFill/>
        </p:spPr>
        <p:txBody>
          <a:bodyPr wrap="none" rtlCol="0">
            <a:spAutoFit/>
          </a:bodyPr>
          <a:lstStyle/>
          <a:p>
            <a:r>
              <a:rPr lang="en-GB"/>
              <a:t>1</a:t>
            </a:r>
            <a:endParaRPr lang="en-GB" dirty="0"/>
          </a:p>
        </p:txBody>
      </p:sp>
      <p:sp>
        <p:nvSpPr>
          <p:cNvPr id="62" name="TextBox 61"/>
          <p:cNvSpPr txBox="1"/>
          <p:nvPr/>
        </p:nvSpPr>
        <p:spPr>
          <a:xfrm>
            <a:off x="4442798" y="6304266"/>
            <a:ext cx="538930" cy="369332"/>
          </a:xfrm>
          <a:prstGeom prst="rect">
            <a:avLst/>
          </a:prstGeom>
          <a:noFill/>
        </p:spPr>
        <p:txBody>
          <a:bodyPr wrap="none" rtlCol="0">
            <a:spAutoFit/>
          </a:bodyPr>
          <a:lstStyle/>
          <a:p>
            <a:r>
              <a:rPr lang="en-GB" dirty="0"/>
              <a:t>0..*</a:t>
            </a:r>
          </a:p>
        </p:txBody>
      </p:sp>
      <p:sp>
        <p:nvSpPr>
          <p:cNvPr id="63" name="Triangle 62"/>
          <p:cNvSpPr/>
          <p:nvPr/>
        </p:nvSpPr>
        <p:spPr>
          <a:xfrm rot="16200000" flipH="1">
            <a:off x="6330184" y="6430147"/>
            <a:ext cx="440718" cy="277859"/>
          </a:xfrm>
          <a:prstGeom prst="triangl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64" name="TextBox 63"/>
          <p:cNvSpPr txBox="1"/>
          <p:nvPr/>
        </p:nvSpPr>
        <p:spPr>
          <a:xfrm>
            <a:off x="6250164" y="5976290"/>
            <a:ext cx="572593" cy="369332"/>
          </a:xfrm>
          <a:prstGeom prst="rect">
            <a:avLst/>
          </a:prstGeom>
          <a:noFill/>
        </p:spPr>
        <p:txBody>
          <a:bodyPr wrap="none" rtlCol="0">
            <a:spAutoFit/>
          </a:bodyPr>
          <a:lstStyle/>
          <a:p>
            <a:pPr algn="ctr"/>
            <a:r>
              <a:rPr lang="en-GB" dirty="0"/>
              <a:t>has</a:t>
            </a:r>
          </a:p>
        </p:txBody>
      </p:sp>
    </p:spTree>
    <p:extLst>
      <p:ext uri="{BB962C8B-B14F-4D97-AF65-F5344CB8AC3E}">
        <p14:creationId xmlns:p14="http://schemas.microsoft.com/office/powerpoint/2010/main" val="2056942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Company Database</a:t>
            </a:r>
            <a:endParaRPr lang="en-GB" dirty="0"/>
          </a:p>
        </p:txBody>
      </p:sp>
      <p:graphicFrame>
        <p:nvGraphicFramePr>
          <p:cNvPr id="95514" name="Group 282"/>
          <p:cNvGraphicFramePr>
            <a:graphicFrameLocks noGrp="1"/>
          </p:cNvGraphicFramePr>
          <p:nvPr>
            <p:extLst>
              <p:ext uri="{D42A27DB-BD31-4B8C-83A1-F6EECF244321}">
                <p14:modId xmlns:p14="http://schemas.microsoft.com/office/powerpoint/2010/main" val="157109763"/>
              </p:ext>
            </p:extLst>
          </p:nvPr>
        </p:nvGraphicFramePr>
        <p:xfrm>
          <a:off x="2208213" y="3836035"/>
          <a:ext cx="3967162" cy="896938"/>
        </p:xfrm>
        <a:graphic>
          <a:graphicData uri="http://schemas.openxmlformats.org/drawingml/2006/table">
            <a:tbl>
              <a:tblPr/>
              <a:tblGrid>
                <a:gridCol w="763587">
                  <a:extLst>
                    <a:ext uri="{9D8B030D-6E8A-4147-A177-3AD203B41FA5}">
                      <a16:colId xmlns:a16="http://schemas.microsoft.com/office/drawing/2014/main" val="20000"/>
                    </a:ext>
                  </a:extLst>
                </a:gridCol>
                <a:gridCol w="1042988">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tblGrid>
              <a:tr h="276225">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sng" strike="noStrike" cap="none" normalizeH="0" baseline="0">
                          <a:ln>
                            <a:noFill/>
                          </a:ln>
                          <a:solidFill>
                            <a:schemeClr val="tx1"/>
                          </a:solidFill>
                          <a:effectLst/>
                          <a:latin typeface="Comic Sans MS" charset="0"/>
                          <a:ea typeface="Arial" charset="0"/>
                          <a:cs typeface="Arial" charset="0"/>
                        </a:rPr>
                        <a:t>dNum</a:t>
                      </a:r>
                      <a:endParaRPr kumimoji="0" lang="en-US" altLang="en-US" sz="1200" b="1" i="0" u="sng"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none" strike="noStrike" cap="none" normalizeH="0" baseline="0">
                          <a:ln>
                            <a:noFill/>
                          </a:ln>
                          <a:solidFill>
                            <a:schemeClr val="tx1"/>
                          </a:solidFill>
                          <a:effectLst/>
                          <a:latin typeface="Comic Sans MS" charset="0"/>
                          <a:ea typeface="Arial" charset="0"/>
                          <a:cs typeface="Arial" charset="0"/>
                        </a:rPr>
                        <a:t>dName</a:t>
                      </a:r>
                      <a:endParaRPr kumimoji="0" lang="en-US" altLang="en-US" sz="1200" b="1"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none" strike="noStrike" cap="none" normalizeH="0" baseline="0">
                          <a:ln>
                            <a:noFill/>
                          </a:ln>
                          <a:solidFill>
                            <a:schemeClr val="tx1"/>
                          </a:solidFill>
                          <a:effectLst/>
                          <a:latin typeface="Comic Sans MS" charset="0"/>
                          <a:ea typeface="Arial" charset="0"/>
                          <a:cs typeface="Arial" charset="0"/>
                        </a:rPr>
                        <a:t>mgrSsn</a:t>
                      </a:r>
                      <a:endParaRPr kumimoji="0" lang="en-US" altLang="en-US" sz="1200" b="1" i="1"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none" strike="noStrike" cap="none" normalizeH="0" baseline="0">
                          <a:ln>
                            <a:noFill/>
                          </a:ln>
                          <a:solidFill>
                            <a:schemeClr val="tx1"/>
                          </a:solidFill>
                          <a:effectLst/>
                          <a:latin typeface="Comic Sans MS" charset="0"/>
                          <a:ea typeface="Arial" charset="0"/>
                          <a:cs typeface="Arial" charset="0"/>
                        </a:rPr>
                        <a:t>mgrStartDate</a:t>
                      </a:r>
                      <a:endParaRPr kumimoji="0" lang="en-US" altLang="en-US" sz="1200" b="1"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1115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HR</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124</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12/02/1999</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095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2</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Computing</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14/03/2001</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37915" name="Text Box 78"/>
          <p:cNvSpPr txBox="1">
            <a:spLocks noChangeArrowheads="1"/>
          </p:cNvSpPr>
          <p:nvPr/>
        </p:nvSpPr>
        <p:spPr bwMode="auto">
          <a:xfrm>
            <a:off x="7772401" y="5129848"/>
            <a:ext cx="747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2"/>
                </a:solidFill>
                <a:latin typeface="Arial" charset="0"/>
                <a:ea typeface="Arial" charset="0"/>
                <a:cs typeface="Arial" charset="0"/>
              </a:defRPr>
            </a:lvl1pPr>
            <a:lvl2pPr marL="742950" indent="-285750" eaLnBrk="0" hangingPunct="0">
              <a:defRPr sz="2000">
                <a:solidFill>
                  <a:schemeClr val="tx2"/>
                </a:solidFill>
                <a:latin typeface="Arial" charset="0"/>
                <a:ea typeface="Arial" charset="0"/>
                <a:cs typeface="Arial" charset="0"/>
              </a:defRPr>
            </a:lvl2pPr>
            <a:lvl3pPr marL="1143000" indent="-228600" eaLnBrk="0" hangingPunct="0">
              <a:defRPr sz="2000">
                <a:solidFill>
                  <a:schemeClr val="tx2"/>
                </a:solidFill>
                <a:latin typeface="Arial" charset="0"/>
                <a:ea typeface="Arial" charset="0"/>
                <a:cs typeface="Arial" charset="0"/>
              </a:defRPr>
            </a:lvl3pPr>
            <a:lvl4pPr marL="1600200" indent="-228600" eaLnBrk="0" hangingPunct="0">
              <a:defRPr sz="2000">
                <a:solidFill>
                  <a:schemeClr val="tx2"/>
                </a:solidFill>
                <a:latin typeface="Arial" charset="0"/>
                <a:ea typeface="Arial" charset="0"/>
                <a:cs typeface="Arial" charset="0"/>
              </a:defRPr>
            </a:lvl4pPr>
            <a:lvl5pPr marL="2057400" indent="-228600" eaLnBrk="0" hangingPunct="0">
              <a:defRPr sz="2000">
                <a:solidFill>
                  <a:schemeClr val="tx2"/>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2"/>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2"/>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2"/>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2"/>
                </a:solidFill>
                <a:latin typeface="Arial" charset="0"/>
                <a:ea typeface="Arial" charset="0"/>
                <a:cs typeface="Arial" charset="0"/>
              </a:defRPr>
            </a:lvl9pPr>
          </a:lstStyle>
          <a:p>
            <a:pPr eaLnBrk="1" hangingPunct="1"/>
            <a:r>
              <a:rPr lang="en-GB" altLang="en-US" sz="1000" b="1">
                <a:solidFill>
                  <a:schemeClr val="tx1"/>
                </a:solidFill>
              </a:rPr>
              <a:t>WorksOn</a:t>
            </a:r>
            <a:endParaRPr lang="en-US" altLang="en-US" sz="1000" b="1">
              <a:solidFill>
                <a:schemeClr val="tx1"/>
              </a:solidFill>
            </a:endParaRPr>
          </a:p>
        </p:txBody>
      </p:sp>
      <p:sp>
        <p:nvSpPr>
          <p:cNvPr id="37916" name="Text Box 79"/>
          <p:cNvSpPr txBox="1">
            <a:spLocks noChangeArrowheads="1"/>
          </p:cNvSpPr>
          <p:nvPr/>
        </p:nvSpPr>
        <p:spPr bwMode="auto">
          <a:xfrm>
            <a:off x="4224338" y="5231448"/>
            <a:ext cx="7175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2"/>
                </a:solidFill>
                <a:latin typeface="Arial" charset="0"/>
                <a:ea typeface="Arial" charset="0"/>
                <a:cs typeface="Arial" charset="0"/>
              </a:defRPr>
            </a:lvl1pPr>
            <a:lvl2pPr marL="742950" indent="-285750" eaLnBrk="0" hangingPunct="0">
              <a:defRPr sz="2000">
                <a:solidFill>
                  <a:schemeClr val="tx2"/>
                </a:solidFill>
                <a:latin typeface="Arial" charset="0"/>
                <a:ea typeface="Arial" charset="0"/>
                <a:cs typeface="Arial" charset="0"/>
              </a:defRPr>
            </a:lvl2pPr>
            <a:lvl3pPr marL="1143000" indent="-228600" eaLnBrk="0" hangingPunct="0">
              <a:defRPr sz="2000">
                <a:solidFill>
                  <a:schemeClr val="tx2"/>
                </a:solidFill>
                <a:latin typeface="Arial" charset="0"/>
                <a:ea typeface="Arial" charset="0"/>
                <a:cs typeface="Arial" charset="0"/>
              </a:defRPr>
            </a:lvl3pPr>
            <a:lvl4pPr marL="1600200" indent="-228600" eaLnBrk="0" hangingPunct="0">
              <a:defRPr sz="2000">
                <a:solidFill>
                  <a:schemeClr val="tx2"/>
                </a:solidFill>
                <a:latin typeface="Arial" charset="0"/>
                <a:ea typeface="Arial" charset="0"/>
                <a:cs typeface="Arial" charset="0"/>
              </a:defRPr>
            </a:lvl4pPr>
            <a:lvl5pPr marL="2057400" indent="-228600" eaLnBrk="0" hangingPunct="0">
              <a:defRPr sz="2000">
                <a:solidFill>
                  <a:schemeClr val="tx2"/>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2"/>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2"/>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2"/>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2"/>
                </a:solidFill>
                <a:latin typeface="Arial" charset="0"/>
                <a:ea typeface="Arial" charset="0"/>
                <a:cs typeface="Arial" charset="0"/>
              </a:defRPr>
            </a:lvl9pPr>
          </a:lstStyle>
          <a:p>
            <a:pPr eaLnBrk="1" hangingPunct="1"/>
            <a:r>
              <a:rPr lang="en-GB" altLang="en-US" sz="1000" b="1">
                <a:solidFill>
                  <a:schemeClr val="tx1"/>
                </a:solidFill>
              </a:rPr>
              <a:t>Deadline</a:t>
            </a:r>
            <a:endParaRPr lang="en-US" altLang="en-US" sz="1000" b="1">
              <a:solidFill>
                <a:schemeClr val="tx1"/>
              </a:solidFill>
            </a:endParaRPr>
          </a:p>
        </p:txBody>
      </p:sp>
      <p:sp>
        <p:nvSpPr>
          <p:cNvPr id="37917" name="Text Box 80"/>
          <p:cNvSpPr txBox="1">
            <a:spLocks noChangeArrowheads="1"/>
          </p:cNvSpPr>
          <p:nvPr/>
        </p:nvSpPr>
        <p:spPr bwMode="auto">
          <a:xfrm>
            <a:off x="6394451" y="3472498"/>
            <a:ext cx="6127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2"/>
                </a:solidFill>
                <a:latin typeface="Arial" charset="0"/>
                <a:ea typeface="Arial" charset="0"/>
                <a:cs typeface="Arial" charset="0"/>
              </a:defRPr>
            </a:lvl1pPr>
            <a:lvl2pPr marL="742950" indent="-285750" eaLnBrk="0" hangingPunct="0">
              <a:defRPr sz="2000">
                <a:solidFill>
                  <a:schemeClr val="tx2"/>
                </a:solidFill>
                <a:latin typeface="Arial" charset="0"/>
                <a:ea typeface="Arial" charset="0"/>
                <a:cs typeface="Arial" charset="0"/>
              </a:defRPr>
            </a:lvl2pPr>
            <a:lvl3pPr marL="1143000" indent="-228600" eaLnBrk="0" hangingPunct="0">
              <a:defRPr sz="2000">
                <a:solidFill>
                  <a:schemeClr val="tx2"/>
                </a:solidFill>
                <a:latin typeface="Arial" charset="0"/>
                <a:ea typeface="Arial" charset="0"/>
                <a:cs typeface="Arial" charset="0"/>
              </a:defRPr>
            </a:lvl3pPr>
            <a:lvl4pPr marL="1600200" indent="-228600" eaLnBrk="0" hangingPunct="0">
              <a:defRPr sz="2000">
                <a:solidFill>
                  <a:schemeClr val="tx2"/>
                </a:solidFill>
                <a:latin typeface="Arial" charset="0"/>
                <a:ea typeface="Arial" charset="0"/>
                <a:cs typeface="Arial" charset="0"/>
              </a:defRPr>
            </a:lvl4pPr>
            <a:lvl5pPr marL="2057400" indent="-228600" eaLnBrk="0" hangingPunct="0">
              <a:defRPr sz="2000">
                <a:solidFill>
                  <a:schemeClr val="tx2"/>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2"/>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2"/>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2"/>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2"/>
                </a:solidFill>
                <a:latin typeface="Arial" charset="0"/>
                <a:ea typeface="Arial" charset="0"/>
                <a:cs typeface="Arial" charset="0"/>
              </a:defRPr>
            </a:lvl9pPr>
          </a:lstStyle>
          <a:p>
            <a:pPr eaLnBrk="1" hangingPunct="1"/>
            <a:r>
              <a:rPr lang="en-GB" altLang="en-US" sz="1000" b="1">
                <a:solidFill>
                  <a:schemeClr val="tx1"/>
                </a:solidFill>
              </a:rPr>
              <a:t>Project</a:t>
            </a:r>
            <a:endParaRPr lang="en-US" altLang="en-US" sz="1000" b="1">
              <a:solidFill>
                <a:schemeClr val="tx1"/>
              </a:solidFill>
            </a:endParaRPr>
          </a:p>
        </p:txBody>
      </p:sp>
      <p:sp>
        <p:nvSpPr>
          <p:cNvPr id="37918" name="Text Box 81"/>
          <p:cNvSpPr txBox="1">
            <a:spLocks noChangeArrowheads="1"/>
          </p:cNvSpPr>
          <p:nvPr/>
        </p:nvSpPr>
        <p:spPr bwMode="auto">
          <a:xfrm>
            <a:off x="2105025" y="3520123"/>
            <a:ext cx="889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2"/>
                </a:solidFill>
                <a:latin typeface="Arial" charset="0"/>
                <a:ea typeface="Arial" charset="0"/>
                <a:cs typeface="Arial" charset="0"/>
              </a:defRPr>
            </a:lvl1pPr>
            <a:lvl2pPr marL="742950" indent="-285750" eaLnBrk="0" hangingPunct="0">
              <a:defRPr sz="2000">
                <a:solidFill>
                  <a:schemeClr val="tx2"/>
                </a:solidFill>
                <a:latin typeface="Arial" charset="0"/>
                <a:ea typeface="Arial" charset="0"/>
                <a:cs typeface="Arial" charset="0"/>
              </a:defRPr>
            </a:lvl2pPr>
            <a:lvl3pPr marL="1143000" indent="-228600" eaLnBrk="0" hangingPunct="0">
              <a:defRPr sz="2000">
                <a:solidFill>
                  <a:schemeClr val="tx2"/>
                </a:solidFill>
                <a:latin typeface="Arial" charset="0"/>
                <a:ea typeface="Arial" charset="0"/>
                <a:cs typeface="Arial" charset="0"/>
              </a:defRPr>
            </a:lvl3pPr>
            <a:lvl4pPr marL="1600200" indent="-228600" eaLnBrk="0" hangingPunct="0">
              <a:defRPr sz="2000">
                <a:solidFill>
                  <a:schemeClr val="tx2"/>
                </a:solidFill>
                <a:latin typeface="Arial" charset="0"/>
                <a:ea typeface="Arial" charset="0"/>
                <a:cs typeface="Arial" charset="0"/>
              </a:defRPr>
            </a:lvl4pPr>
            <a:lvl5pPr marL="2057400" indent="-228600" eaLnBrk="0" hangingPunct="0">
              <a:defRPr sz="2000">
                <a:solidFill>
                  <a:schemeClr val="tx2"/>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2"/>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2"/>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2"/>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2"/>
                </a:solidFill>
                <a:latin typeface="Arial" charset="0"/>
                <a:ea typeface="Arial" charset="0"/>
                <a:cs typeface="Arial" charset="0"/>
              </a:defRPr>
            </a:lvl9pPr>
          </a:lstStyle>
          <a:p>
            <a:pPr eaLnBrk="1" hangingPunct="1"/>
            <a:r>
              <a:rPr lang="en-GB" altLang="en-US" sz="1000" b="1">
                <a:solidFill>
                  <a:schemeClr val="tx1"/>
                </a:solidFill>
              </a:rPr>
              <a:t>Department</a:t>
            </a:r>
            <a:endParaRPr lang="en-US" altLang="en-US" sz="1000" b="1">
              <a:solidFill>
                <a:schemeClr val="tx1"/>
              </a:solidFill>
            </a:endParaRPr>
          </a:p>
        </p:txBody>
      </p:sp>
      <p:sp>
        <p:nvSpPr>
          <p:cNvPr id="37919" name="Text Box 82"/>
          <p:cNvSpPr txBox="1">
            <a:spLocks noChangeArrowheads="1"/>
          </p:cNvSpPr>
          <p:nvPr/>
        </p:nvSpPr>
        <p:spPr bwMode="auto">
          <a:xfrm>
            <a:off x="1992313" y="1661161"/>
            <a:ext cx="781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2"/>
                </a:solidFill>
                <a:latin typeface="Arial" charset="0"/>
                <a:ea typeface="Arial" charset="0"/>
                <a:cs typeface="Arial" charset="0"/>
              </a:defRPr>
            </a:lvl1pPr>
            <a:lvl2pPr marL="742950" indent="-285750" eaLnBrk="0" hangingPunct="0">
              <a:defRPr sz="2000">
                <a:solidFill>
                  <a:schemeClr val="tx2"/>
                </a:solidFill>
                <a:latin typeface="Arial" charset="0"/>
                <a:ea typeface="Arial" charset="0"/>
                <a:cs typeface="Arial" charset="0"/>
              </a:defRPr>
            </a:lvl2pPr>
            <a:lvl3pPr marL="1143000" indent="-228600" eaLnBrk="0" hangingPunct="0">
              <a:defRPr sz="2000">
                <a:solidFill>
                  <a:schemeClr val="tx2"/>
                </a:solidFill>
                <a:latin typeface="Arial" charset="0"/>
                <a:ea typeface="Arial" charset="0"/>
                <a:cs typeface="Arial" charset="0"/>
              </a:defRPr>
            </a:lvl3pPr>
            <a:lvl4pPr marL="1600200" indent="-228600" eaLnBrk="0" hangingPunct="0">
              <a:defRPr sz="2000">
                <a:solidFill>
                  <a:schemeClr val="tx2"/>
                </a:solidFill>
                <a:latin typeface="Arial" charset="0"/>
                <a:ea typeface="Arial" charset="0"/>
                <a:cs typeface="Arial" charset="0"/>
              </a:defRPr>
            </a:lvl4pPr>
            <a:lvl5pPr marL="2057400" indent="-228600" eaLnBrk="0" hangingPunct="0">
              <a:defRPr sz="2000">
                <a:solidFill>
                  <a:schemeClr val="tx2"/>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2"/>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2"/>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2"/>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2"/>
                </a:solidFill>
                <a:latin typeface="Arial" charset="0"/>
                <a:ea typeface="Arial" charset="0"/>
                <a:cs typeface="Arial" charset="0"/>
              </a:defRPr>
            </a:lvl9pPr>
          </a:lstStyle>
          <a:p>
            <a:pPr eaLnBrk="1" hangingPunct="1"/>
            <a:r>
              <a:rPr lang="en-GB" altLang="en-US" sz="1000" b="1">
                <a:solidFill>
                  <a:schemeClr val="tx1"/>
                </a:solidFill>
              </a:rPr>
              <a:t>Employee</a:t>
            </a:r>
            <a:endParaRPr lang="en-US" altLang="en-US" sz="1000" b="1">
              <a:solidFill>
                <a:schemeClr val="tx1"/>
              </a:solidFill>
            </a:endParaRPr>
          </a:p>
        </p:txBody>
      </p:sp>
      <p:graphicFrame>
        <p:nvGraphicFramePr>
          <p:cNvPr id="95476" name="Group 244"/>
          <p:cNvGraphicFramePr>
            <a:graphicFrameLocks noGrp="1"/>
          </p:cNvGraphicFramePr>
          <p:nvPr>
            <p:extLst>
              <p:ext uri="{D42A27DB-BD31-4B8C-83A1-F6EECF244321}">
                <p14:modId xmlns:p14="http://schemas.microsoft.com/office/powerpoint/2010/main" val="1286384578"/>
              </p:ext>
            </p:extLst>
          </p:nvPr>
        </p:nvGraphicFramePr>
        <p:xfrm>
          <a:off x="6484938" y="3755073"/>
          <a:ext cx="2743200" cy="1200151"/>
        </p:xfrm>
        <a:graphic>
          <a:graphicData uri="http://schemas.openxmlformats.org/drawingml/2006/table">
            <a:tbl>
              <a:tblPr/>
              <a:tblGrid>
                <a:gridCol w="762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048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sng" strike="noStrike" cap="none" normalizeH="0" baseline="0">
                          <a:ln>
                            <a:noFill/>
                          </a:ln>
                          <a:solidFill>
                            <a:schemeClr val="tx1"/>
                          </a:solidFill>
                          <a:effectLst/>
                          <a:latin typeface="Comic Sans MS" charset="0"/>
                          <a:ea typeface="Arial" charset="0"/>
                          <a:cs typeface="Arial" charset="0"/>
                        </a:rPr>
                        <a:t>pNum</a:t>
                      </a:r>
                      <a:endParaRPr kumimoji="0" lang="en-US" altLang="en-US" sz="1200" b="1" i="0" u="sng"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none" strike="noStrike" cap="none" normalizeH="0" baseline="0">
                          <a:ln>
                            <a:noFill/>
                          </a:ln>
                          <a:solidFill>
                            <a:schemeClr val="tx1"/>
                          </a:solidFill>
                          <a:effectLst/>
                          <a:latin typeface="Comic Sans MS" charset="0"/>
                          <a:ea typeface="Arial" charset="0"/>
                          <a:cs typeface="Arial" charset="0"/>
                        </a:rPr>
                        <a:t>pName</a:t>
                      </a:r>
                      <a:endParaRPr kumimoji="0" lang="en-US" altLang="en-US" sz="1200" b="1"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none" strike="noStrike" cap="none" normalizeH="0" baseline="0">
                          <a:ln>
                            <a:noFill/>
                          </a:ln>
                          <a:solidFill>
                            <a:schemeClr val="tx1"/>
                          </a:solidFill>
                          <a:effectLst/>
                          <a:latin typeface="Comic Sans MS" charset="0"/>
                          <a:ea typeface="Arial" charset="0"/>
                          <a:cs typeface="Arial" charset="0"/>
                        </a:rPr>
                        <a:t>pdNum</a:t>
                      </a:r>
                      <a:endParaRPr kumimoji="0" lang="en-US" altLang="en-US" sz="1200" b="1" i="1"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1115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Jupiter</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095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4</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Mars</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74638">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5</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Uranus</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95342" name="Group 110"/>
          <p:cNvGraphicFramePr>
            <a:graphicFrameLocks noGrp="1"/>
          </p:cNvGraphicFramePr>
          <p:nvPr>
            <p:extLst>
              <p:ext uri="{D42A27DB-BD31-4B8C-83A1-F6EECF244321}">
                <p14:modId xmlns:p14="http://schemas.microsoft.com/office/powerpoint/2010/main" val="1547728097"/>
              </p:ext>
            </p:extLst>
          </p:nvPr>
        </p:nvGraphicFramePr>
        <p:xfrm>
          <a:off x="4246563" y="5479097"/>
          <a:ext cx="3276600" cy="1104900"/>
        </p:xfrm>
        <a:graphic>
          <a:graphicData uri="http://schemas.openxmlformats.org/drawingml/2006/table">
            <a:tbl>
              <a:tblPr/>
              <a:tblGrid>
                <a:gridCol w="979487">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252538">
                  <a:extLst>
                    <a:ext uri="{9D8B030D-6E8A-4147-A177-3AD203B41FA5}">
                      <a16:colId xmlns:a16="http://schemas.microsoft.com/office/drawing/2014/main" val="20002"/>
                    </a:ext>
                  </a:extLst>
                </a:gridCol>
              </a:tblGrid>
              <a:tr h="3683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sng" strike="noStrike" cap="none" normalizeH="0" baseline="0">
                          <a:ln>
                            <a:noFill/>
                          </a:ln>
                          <a:solidFill>
                            <a:schemeClr val="tx1"/>
                          </a:solidFill>
                          <a:effectLst/>
                          <a:latin typeface="Comic Sans MS" charset="0"/>
                          <a:ea typeface="Arial" charset="0"/>
                          <a:cs typeface="Arial" charset="0"/>
                        </a:rPr>
                        <a:t>dLinepNum</a:t>
                      </a:r>
                      <a:endParaRPr kumimoji="0" lang="en-US" altLang="en-US" sz="1200" b="1" i="1" u="sng"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none" strike="noStrike" cap="none" normalizeH="0" baseline="0">
                          <a:ln>
                            <a:noFill/>
                          </a:ln>
                          <a:solidFill>
                            <a:schemeClr val="tx1"/>
                          </a:solidFill>
                          <a:effectLst/>
                          <a:latin typeface="Comic Sans MS" charset="0"/>
                          <a:ea typeface="Arial" charset="0"/>
                          <a:cs typeface="Arial" charset="0"/>
                        </a:rPr>
                        <a:t>dLineDate</a:t>
                      </a:r>
                      <a:endParaRPr kumimoji="0" lang="en-US" altLang="en-US" sz="1200" b="1"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sng" strike="noStrike" cap="none" normalizeH="0" baseline="0">
                          <a:ln>
                            <a:noFill/>
                          </a:ln>
                          <a:solidFill>
                            <a:schemeClr val="tx1"/>
                          </a:solidFill>
                          <a:effectLst/>
                          <a:latin typeface="Comic Sans MS" charset="0"/>
                          <a:ea typeface="Arial" charset="0"/>
                          <a:cs typeface="Arial" charset="0"/>
                        </a:rPr>
                        <a:t>dLineType</a:t>
                      </a:r>
                      <a:endParaRPr kumimoji="0" lang="en-US" altLang="en-US" sz="1200" b="1" i="0" u="sng"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01/04/2013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Final</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683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124</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01/02/2013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Intermediate</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L="91457" marR="91457" marT="45605" marB="456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graphicFrame>
        <p:nvGraphicFramePr>
          <p:cNvPr id="95368" name="Group 136"/>
          <p:cNvGraphicFramePr>
            <a:graphicFrameLocks noGrp="1"/>
          </p:cNvGraphicFramePr>
          <p:nvPr>
            <p:extLst>
              <p:ext uri="{D42A27DB-BD31-4B8C-83A1-F6EECF244321}">
                <p14:modId xmlns:p14="http://schemas.microsoft.com/office/powerpoint/2010/main" val="196710168"/>
              </p:ext>
            </p:extLst>
          </p:nvPr>
        </p:nvGraphicFramePr>
        <p:xfrm>
          <a:off x="7848600" y="5412422"/>
          <a:ext cx="2362200" cy="1235076"/>
        </p:xfrm>
        <a:graphic>
          <a:graphicData uri="http://schemas.openxmlformats.org/drawingml/2006/table">
            <a:tbl>
              <a:tblPr/>
              <a:tblGrid>
                <a:gridCol w="617538">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0262">
                  <a:extLst>
                    <a:ext uri="{9D8B030D-6E8A-4147-A177-3AD203B41FA5}">
                      <a16:colId xmlns:a16="http://schemas.microsoft.com/office/drawing/2014/main" val="20002"/>
                    </a:ext>
                  </a:extLst>
                </a:gridCol>
              </a:tblGrid>
              <a:tr h="30480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sng" strike="noStrike" cap="none" normalizeH="0" baseline="0">
                          <a:ln>
                            <a:noFill/>
                          </a:ln>
                          <a:solidFill>
                            <a:schemeClr val="tx1"/>
                          </a:solidFill>
                          <a:effectLst/>
                          <a:latin typeface="Comic Sans MS" charset="0"/>
                          <a:ea typeface="Arial" charset="0"/>
                          <a:cs typeface="Arial" charset="0"/>
                        </a:rPr>
                        <a:t>wssn</a:t>
                      </a:r>
                      <a:endParaRPr kumimoji="0" lang="en-US" altLang="en-US" sz="1200" b="1" i="1" u="sng" strike="noStrike" cap="none" normalizeH="0" baseline="0">
                        <a:ln>
                          <a:noFill/>
                        </a:ln>
                        <a:solidFill>
                          <a:schemeClr val="tx1"/>
                        </a:solidFill>
                        <a:effectLst/>
                        <a:latin typeface="Comic Sans MS" charset="0"/>
                        <a:ea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sng" strike="noStrike" cap="none" normalizeH="0" baseline="0">
                          <a:ln>
                            <a:noFill/>
                          </a:ln>
                          <a:solidFill>
                            <a:schemeClr val="tx1"/>
                          </a:solidFill>
                          <a:effectLst/>
                          <a:latin typeface="Comic Sans MS" charset="0"/>
                          <a:ea typeface="Arial" charset="0"/>
                          <a:cs typeface="Arial" charset="0"/>
                        </a:rPr>
                        <a:t>wpNum</a:t>
                      </a:r>
                      <a:endParaRPr kumimoji="0" lang="en-US" altLang="en-US" sz="1200" b="1" i="1" u="sng"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0" u="none" strike="noStrike" cap="none" normalizeH="0" baseline="0">
                          <a:ln>
                            <a:noFill/>
                          </a:ln>
                          <a:solidFill>
                            <a:schemeClr val="tx1"/>
                          </a:solidFill>
                          <a:effectLst/>
                          <a:latin typeface="Comic Sans MS" charset="0"/>
                          <a:ea typeface="Arial" charset="0"/>
                          <a:cs typeface="Arial" charset="0"/>
                        </a:rPr>
                        <a:t>hours</a:t>
                      </a:r>
                      <a:endParaRPr kumimoji="0" lang="en-US" altLang="en-US" sz="1200" b="1"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11150">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5</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3095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123</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4</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20</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3095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122</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4</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10</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95480" name="Group 248"/>
          <p:cNvGraphicFramePr>
            <a:graphicFrameLocks noGrp="1"/>
          </p:cNvGraphicFramePr>
          <p:nvPr>
            <p:extLst>
              <p:ext uri="{D42A27DB-BD31-4B8C-83A1-F6EECF244321}">
                <p14:modId xmlns:p14="http://schemas.microsoft.com/office/powerpoint/2010/main" val="1958048764"/>
              </p:ext>
            </p:extLst>
          </p:nvPr>
        </p:nvGraphicFramePr>
        <p:xfrm>
          <a:off x="2243138" y="1905636"/>
          <a:ext cx="6854824" cy="1237159"/>
        </p:xfrm>
        <a:graphic>
          <a:graphicData uri="http://schemas.openxmlformats.org/drawingml/2006/table">
            <a:tbl>
              <a:tblPr/>
              <a:tblGrid>
                <a:gridCol w="871966">
                  <a:extLst>
                    <a:ext uri="{9D8B030D-6E8A-4147-A177-3AD203B41FA5}">
                      <a16:colId xmlns:a16="http://schemas.microsoft.com/office/drawing/2014/main" val="20000"/>
                    </a:ext>
                  </a:extLst>
                </a:gridCol>
                <a:gridCol w="1133921">
                  <a:extLst>
                    <a:ext uri="{9D8B030D-6E8A-4147-A177-3AD203B41FA5}">
                      <a16:colId xmlns:a16="http://schemas.microsoft.com/office/drawing/2014/main" val="20001"/>
                    </a:ext>
                  </a:extLst>
                </a:gridCol>
                <a:gridCol w="1221852">
                  <a:extLst>
                    <a:ext uri="{9D8B030D-6E8A-4147-A177-3AD203B41FA5}">
                      <a16:colId xmlns:a16="http://schemas.microsoft.com/office/drawing/2014/main" val="20002"/>
                    </a:ext>
                  </a:extLst>
                </a:gridCol>
                <a:gridCol w="1302452">
                  <a:extLst>
                    <a:ext uri="{9D8B030D-6E8A-4147-A177-3AD203B41FA5}">
                      <a16:colId xmlns:a16="http://schemas.microsoft.com/office/drawing/2014/main" val="20003"/>
                    </a:ext>
                  </a:extLst>
                </a:gridCol>
                <a:gridCol w="829834">
                  <a:extLst>
                    <a:ext uri="{9D8B030D-6E8A-4147-A177-3AD203B41FA5}">
                      <a16:colId xmlns:a16="http://schemas.microsoft.com/office/drawing/2014/main" val="20004"/>
                    </a:ext>
                  </a:extLst>
                </a:gridCol>
                <a:gridCol w="663134">
                  <a:extLst>
                    <a:ext uri="{9D8B030D-6E8A-4147-A177-3AD203B41FA5}">
                      <a16:colId xmlns:a16="http://schemas.microsoft.com/office/drawing/2014/main" val="20006"/>
                    </a:ext>
                  </a:extLst>
                </a:gridCol>
                <a:gridCol w="831665">
                  <a:extLst>
                    <a:ext uri="{9D8B030D-6E8A-4147-A177-3AD203B41FA5}">
                      <a16:colId xmlns:a16="http://schemas.microsoft.com/office/drawing/2014/main" val="20007"/>
                    </a:ext>
                  </a:extLst>
                </a:gridCol>
              </a:tblGrid>
              <a:tr h="460375">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0" u="sng" strike="noStrike" cap="none" normalizeH="0" baseline="0">
                          <a:ln>
                            <a:noFill/>
                          </a:ln>
                          <a:solidFill>
                            <a:schemeClr val="tx1"/>
                          </a:solidFill>
                          <a:effectLst/>
                          <a:latin typeface="Comic Sans MS" charset="0"/>
                          <a:ea typeface="Arial" charset="0"/>
                          <a:cs typeface="Arial" charset="0"/>
                        </a:rPr>
                        <a:t>ssn</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0" u="none" strike="noStrike" cap="none" normalizeH="0" baseline="0">
                          <a:ln>
                            <a:noFill/>
                          </a:ln>
                          <a:solidFill>
                            <a:schemeClr val="tx1"/>
                          </a:solidFill>
                          <a:effectLst/>
                          <a:latin typeface="Comic Sans MS" charset="0"/>
                          <a:ea typeface="Arial" charset="0"/>
                          <a:cs typeface="Arial" charset="0"/>
                        </a:rPr>
                        <a:t>lastname</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0" u="none" strike="noStrike" cap="none" normalizeH="0" baseline="0" dirty="0" err="1">
                          <a:ln>
                            <a:noFill/>
                          </a:ln>
                          <a:solidFill>
                            <a:schemeClr val="tx1"/>
                          </a:solidFill>
                          <a:effectLst/>
                          <a:latin typeface="Comic Sans MS" charset="0"/>
                          <a:ea typeface="Arial" charset="0"/>
                          <a:cs typeface="Arial" charset="0"/>
                        </a:rPr>
                        <a:t>firstname</a:t>
                      </a:r>
                      <a:endParaRPr kumimoji="0" lang="en-GB" altLang="en-US" sz="1100" b="1" i="0" u="none" strike="noStrike" cap="none" normalizeH="0" baseline="0" dirty="0">
                        <a:ln>
                          <a:noFill/>
                        </a:ln>
                        <a:solidFill>
                          <a:schemeClr val="tx1"/>
                        </a:solidFill>
                        <a:effectLst/>
                        <a:latin typeface="Comic Sans MS" charset="0"/>
                        <a:ea typeface="Arial" charset="0"/>
                        <a:cs typeface="Arial" charset="0"/>
                      </a:endParaRP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0" u="none" strike="noStrike" cap="none" normalizeH="0" baseline="0">
                          <a:ln>
                            <a:noFill/>
                          </a:ln>
                          <a:solidFill>
                            <a:schemeClr val="tx1"/>
                          </a:solidFill>
                          <a:effectLst/>
                          <a:latin typeface="Comic Sans MS" charset="0"/>
                          <a:ea typeface="Arial" charset="0"/>
                          <a:cs typeface="Arial" charset="0"/>
                        </a:rPr>
                        <a:t>dateOfBirth</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0" u="none" strike="noStrike" cap="none" normalizeH="0" baseline="0">
                          <a:ln>
                            <a:noFill/>
                          </a:ln>
                          <a:solidFill>
                            <a:schemeClr val="tx1"/>
                          </a:solidFill>
                          <a:effectLst/>
                          <a:latin typeface="Comic Sans MS" charset="0"/>
                          <a:ea typeface="Arial" charset="0"/>
                          <a:cs typeface="Arial" charset="0"/>
                        </a:rPr>
                        <a:t>gen</a:t>
                      </a:r>
                    </a:p>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0" u="none" strike="noStrike" cap="none" normalizeH="0" baseline="0">
                          <a:ln>
                            <a:noFill/>
                          </a:ln>
                          <a:solidFill>
                            <a:schemeClr val="tx1"/>
                          </a:solidFill>
                          <a:effectLst/>
                          <a:latin typeface="Comic Sans MS" charset="0"/>
                          <a:ea typeface="Arial" charset="0"/>
                          <a:cs typeface="Arial" charset="0"/>
                        </a:rPr>
                        <a:t>der</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1" u="none" strike="noStrike" cap="none" normalizeH="0" baseline="0" dirty="0" err="1">
                          <a:ln>
                            <a:noFill/>
                          </a:ln>
                          <a:solidFill>
                            <a:schemeClr val="tx1"/>
                          </a:solidFill>
                          <a:effectLst/>
                          <a:latin typeface="Comic Sans MS" charset="0"/>
                          <a:ea typeface="Arial" charset="0"/>
                          <a:cs typeface="Arial" charset="0"/>
                        </a:rPr>
                        <a:t>emp</a:t>
                      </a:r>
                      <a:br>
                        <a:rPr kumimoji="0" lang="en-GB" altLang="en-US" sz="1100" b="1" i="1" u="none" strike="noStrike" cap="none" normalizeH="0" baseline="0" dirty="0">
                          <a:ln>
                            <a:noFill/>
                          </a:ln>
                          <a:solidFill>
                            <a:schemeClr val="tx1"/>
                          </a:solidFill>
                          <a:effectLst/>
                          <a:latin typeface="Comic Sans MS" charset="0"/>
                          <a:ea typeface="Arial" charset="0"/>
                          <a:cs typeface="Arial" charset="0"/>
                        </a:rPr>
                      </a:br>
                      <a:r>
                        <a:rPr kumimoji="0" lang="en-GB" altLang="en-US" sz="1100" b="1" i="1" u="none" strike="noStrike" cap="none" normalizeH="0" baseline="0" dirty="0" err="1">
                          <a:ln>
                            <a:noFill/>
                          </a:ln>
                          <a:solidFill>
                            <a:schemeClr val="tx1"/>
                          </a:solidFill>
                          <a:effectLst/>
                          <a:latin typeface="Comic Sans MS" charset="0"/>
                          <a:ea typeface="Arial" charset="0"/>
                          <a:cs typeface="Arial" charset="0"/>
                        </a:rPr>
                        <a:t>dNum</a:t>
                      </a:r>
                      <a:endParaRPr kumimoji="0" lang="en-GB" altLang="en-US" sz="1100" b="1" i="1" u="none" strike="noStrike" cap="none" normalizeH="0" baseline="0" dirty="0">
                        <a:ln>
                          <a:noFill/>
                        </a:ln>
                        <a:solidFill>
                          <a:schemeClr val="tx1"/>
                        </a:solidFill>
                        <a:effectLst/>
                        <a:latin typeface="Comic Sans MS" charset="0"/>
                        <a:ea typeface="Arial" charset="0"/>
                        <a:cs typeface="Arial" charset="0"/>
                      </a:endParaRP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1" i="1" u="none" strike="noStrike" cap="none" normalizeH="0" baseline="0">
                          <a:ln>
                            <a:noFill/>
                          </a:ln>
                          <a:solidFill>
                            <a:schemeClr val="tx1"/>
                          </a:solidFill>
                          <a:effectLst/>
                          <a:latin typeface="Comic Sans MS" charset="0"/>
                          <a:ea typeface="Arial" charset="0"/>
                          <a:cs typeface="Arial" charset="0"/>
                        </a:rPr>
                        <a:t>supssn</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587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123</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Smith</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Gordon</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12/02/1953</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M</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124</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587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122</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Brown</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dirty="0">
                          <a:ln>
                            <a:noFill/>
                          </a:ln>
                          <a:solidFill>
                            <a:schemeClr val="tx1"/>
                          </a:solidFill>
                          <a:effectLst/>
                          <a:latin typeface="Comic Sans MS" charset="0"/>
                          <a:ea typeface="Arial" charset="0"/>
                          <a:cs typeface="Arial" charset="0"/>
                        </a:rPr>
                        <a:t>Fiona</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24/05/1980</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dirty="0">
                          <a:ln>
                            <a:noFill/>
                          </a:ln>
                          <a:solidFill>
                            <a:schemeClr val="tx1"/>
                          </a:solidFill>
                          <a:effectLst/>
                          <a:latin typeface="Comic Sans MS" charset="0"/>
                          <a:ea typeface="Arial" charset="0"/>
                          <a:cs typeface="Arial" charset="0"/>
                        </a:rPr>
                        <a:t>F</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123</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58763">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124</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Johnson</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Keith</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01/07/1974</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a:ln>
                            <a:noFill/>
                          </a:ln>
                          <a:solidFill>
                            <a:schemeClr val="tx1"/>
                          </a:solidFill>
                          <a:effectLst/>
                          <a:latin typeface="Comic Sans MS" charset="0"/>
                          <a:ea typeface="Arial" charset="0"/>
                          <a:cs typeface="Arial" charset="0"/>
                        </a:rPr>
                        <a:t>M</a:t>
                      </a:r>
                    </a:p>
                  </a:txBody>
                  <a:tcPr marL="91441" marR="91441" marT="45644" marB="4564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100" b="0" i="0" u="none" strike="noStrike" cap="none" normalizeH="0" baseline="0" dirty="0">
                          <a:ln>
                            <a:noFill/>
                          </a:ln>
                          <a:solidFill>
                            <a:schemeClr val="tx1"/>
                          </a:solidFill>
                          <a:effectLst/>
                          <a:latin typeface="Comic Sans MS" charset="0"/>
                          <a:ea typeface="Arial" charset="0"/>
                          <a:cs typeface="Arial" charset="0"/>
                        </a:rPr>
                        <a:t>2</a:t>
                      </a: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endParaRPr kumimoji="0" lang="en-US" altLang="en-US" sz="1100" b="0" i="0" u="none" strike="noStrike" cap="none" normalizeH="0" baseline="0" dirty="0">
                        <a:ln>
                          <a:noFill/>
                        </a:ln>
                        <a:solidFill>
                          <a:schemeClr val="tx1"/>
                        </a:solidFill>
                        <a:effectLst/>
                        <a:latin typeface="Comic Sans MS" charset="0"/>
                        <a:ea typeface="Arial" charset="0"/>
                        <a:cs typeface="Arial" charset="0"/>
                      </a:endParaRPr>
                    </a:p>
                  </a:txBody>
                  <a:tcPr marL="91441" marR="91441" marT="45644" marB="456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graphicFrame>
        <p:nvGraphicFramePr>
          <p:cNvPr id="95519" name="Group 287"/>
          <p:cNvGraphicFramePr>
            <a:graphicFrameLocks noGrp="1"/>
          </p:cNvGraphicFramePr>
          <p:nvPr>
            <p:extLst>
              <p:ext uri="{D42A27DB-BD31-4B8C-83A1-F6EECF244321}">
                <p14:modId xmlns:p14="http://schemas.microsoft.com/office/powerpoint/2010/main" val="867563292"/>
              </p:ext>
            </p:extLst>
          </p:nvPr>
        </p:nvGraphicFramePr>
        <p:xfrm>
          <a:off x="2341564" y="5477510"/>
          <a:ext cx="1703387" cy="1098552"/>
        </p:xfrm>
        <a:graphic>
          <a:graphicData uri="http://schemas.openxmlformats.org/drawingml/2006/table">
            <a:tbl>
              <a:tblPr/>
              <a:tblGrid>
                <a:gridCol w="768350">
                  <a:extLst>
                    <a:ext uri="{9D8B030D-6E8A-4147-A177-3AD203B41FA5}">
                      <a16:colId xmlns:a16="http://schemas.microsoft.com/office/drawing/2014/main" val="20000"/>
                    </a:ext>
                  </a:extLst>
                </a:gridCol>
                <a:gridCol w="935037">
                  <a:extLst>
                    <a:ext uri="{9D8B030D-6E8A-4147-A177-3AD203B41FA5}">
                      <a16:colId xmlns:a16="http://schemas.microsoft.com/office/drawing/2014/main" val="20001"/>
                    </a:ext>
                  </a:extLst>
                </a:gridCol>
              </a:tblGrid>
              <a:tr h="274638">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sng" strike="noStrike" cap="none" normalizeH="0" baseline="0">
                          <a:ln>
                            <a:noFill/>
                          </a:ln>
                          <a:solidFill>
                            <a:schemeClr val="tx1"/>
                          </a:solidFill>
                          <a:effectLst/>
                          <a:latin typeface="Comic Sans MS" charset="0"/>
                          <a:ea typeface="Arial" charset="0"/>
                          <a:cs typeface="Arial" charset="0"/>
                        </a:rPr>
                        <a:t>ldNum</a:t>
                      </a:r>
                      <a:endParaRPr kumimoji="0" lang="en-US" altLang="en-US" sz="1200" b="1" i="1" u="sng"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1" i="1" u="sng" strike="noStrike" cap="none" normalizeH="0" baseline="0">
                          <a:ln>
                            <a:noFill/>
                          </a:ln>
                          <a:solidFill>
                            <a:schemeClr val="tx1"/>
                          </a:solidFill>
                          <a:effectLst/>
                          <a:latin typeface="Comic Sans MS" charset="0"/>
                          <a:ea typeface="Arial" charset="0"/>
                          <a:cs typeface="Arial" charset="0"/>
                        </a:rPr>
                        <a:t>loc</a:t>
                      </a:r>
                      <a:endParaRPr kumimoji="0" lang="en-US" altLang="en-US" sz="1200" b="1" i="1" u="sng"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274638">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Hillhead</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274638">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1</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Overton</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274638">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2</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Clr>
                          <a:schemeClr val="tx1"/>
                        </a:buClr>
                        <a:buSzPct val="80000"/>
                        <a:defRPr sz="2400">
                          <a:solidFill>
                            <a:schemeClr val="tx1"/>
                          </a:solidFill>
                          <a:latin typeface="Comic Sans MS" charset="0"/>
                          <a:ea typeface="Arial" charset="0"/>
                          <a:cs typeface="Arial" charset="0"/>
                        </a:defRPr>
                      </a:lvl1pPr>
                      <a:lvl2pPr marL="742950" indent="-285750" eaLnBrk="0" hangingPunct="0">
                        <a:spcBef>
                          <a:spcPct val="20000"/>
                        </a:spcBef>
                        <a:buClr>
                          <a:schemeClr val="tx1"/>
                        </a:buClr>
                        <a:buSzPct val="70000"/>
                        <a:defRPr sz="2000">
                          <a:solidFill>
                            <a:schemeClr val="tx1"/>
                          </a:solidFill>
                          <a:latin typeface="Comic Sans MS" charset="0"/>
                          <a:ea typeface="Arial" charset="0"/>
                          <a:cs typeface="Arial" charset="0"/>
                        </a:defRPr>
                      </a:lvl2pPr>
                      <a:lvl3pPr marL="1143000" indent="-228600" eaLnBrk="0" hangingPunct="0">
                        <a:spcBef>
                          <a:spcPct val="20000"/>
                        </a:spcBef>
                        <a:buClr>
                          <a:schemeClr val="tx1"/>
                        </a:buClr>
                        <a:buSzPct val="65000"/>
                        <a:defRPr sz="2000">
                          <a:solidFill>
                            <a:schemeClr val="tx1"/>
                          </a:solidFill>
                          <a:latin typeface="Comic Sans MS" charset="0"/>
                          <a:ea typeface="Arial" charset="0"/>
                          <a:cs typeface="Arial" charset="0"/>
                        </a:defRPr>
                      </a:lvl3pPr>
                      <a:lvl4pPr marL="1600200" indent="-228600" eaLnBrk="0" hangingPunct="0">
                        <a:spcBef>
                          <a:spcPct val="20000"/>
                        </a:spcBef>
                        <a:buClr>
                          <a:schemeClr val="tx1"/>
                        </a:buClr>
                        <a:buSzPct val="60000"/>
                        <a:defRPr>
                          <a:solidFill>
                            <a:schemeClr val="tx1"/>
                          </a:solidFill>
                          <a:latin typeface="Comic Sans MS" charset="0"/>
                          <a:ea typeface="Arial" charset="0"/>
                          <a:cs typeface="Arial" charset="0"/>
                        </a:defRPr>
                      </a:lvl4pPr>
                      <a:lvl5pPr marL="2057400" indent="-228600" eaLnBrk="0" hangingPunct="0">
                        <a:spcBef>
                          <a:spcPct val="20000"/>
                        </a:spcBef>
                        <a:buClr>
                          <a:schemeClr val="tx1"/>
                        </a:buClr>
                        <a:buSzPct val="40000"/>
                        <a:buFont typeface="Wingdings" charset="2"/>
                        <a:defRPr>
                          <a:solidFill>
                            <a:schemeClr val="tx1"/>
                          </a:solidFill>
                          <a:latin typeface="Comic Sans MS" charset="0"/>
                          <a:ea typeface="Arial" charset="0"/>
                          <a:cs typeface="Arial" charset="0"/>
                        </a:defRPr>
                      </a:lvl5pPr>
                      <a:lvl6pPr marL="25146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6pPr>
                      <a:lvl7pPr marL="29718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7pPr>
                      <a:lvl8pPr marL="34290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8pPr>
                      <a:lvl9pPr marL="3886200" indent="-228600" eaLnBrk="0" fontAlgn="base" hangingPunct="0">
                        <a:spcBef>
                          <a:spcPct val="20000"/>
                        </a:spcBef>
                        <a:spcAft>
                          <a:spcPct val="0"/>
                        </a:spcAft>
                        <a:buClr>
                          <a:schemeClr val="tx1"/>
                        </a:buClr>
                        <a:buSzPct val="40000"/>
                        <a:buFont typeface="Wingdings" charset="2"/>
                        <a:defRPr>
                          <a:solidFill>
                            <a:schemeClr val="tx1"/>
                          </a:solidFill>
                          <a:latin typeface="Comic Sans MS" charset="0"/>
                          <a:ea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80000"/>
                        <a:buFontTx/>
                        <a:buNone/>
                        <a:tabLst/>
                      </a:pPr>
                      <a:r>
                        <a:rPr kumimoji="0" lang="en-GB" altLang="en-US" sz="1200" b="0" i="0" u="none" strike="noStrike" cap="none" normalizeH="0" baseline="0">
                          <a:ln>
                            <a:noFill/>
                          </a:ln>
                          <a:solidFill>
                            <a:schemeClr val="tx1"/>
                          </a:solidFill>
                          <a:effectLst/>
                          <a:latin typeface="Comic Sans MS" charset="0"/>
                          <a:ea typeface="Arial" charset="0"/>
                          <a:cs typeface="Arial" charset="0"/>
                        </a:rPr>
                        <a:t>Overton</a:t>
                      </a:r>
                      <a:endParaRPr kumimoji="0" lang="en-US" altLang="en-US" sz="1200" b="0" i="0" u="none" strike="noStrike" cap="none" normalizeH="0" baseline="0">
                        <a:ln>
                          <a:noFill/>
                        </a:ln>
                        <a:solidFill>
                          <a:schemeClr val="tx1"/>
                        </a:solidFill>
                        <a:effectLst/>
                        <a:latin typeface="Comic Sans MS" charset="0"/>
                        <a:ea typeface="Arial" charset="0"/>
                        <a:cs typeface="Arial" charset="0"/>
                      </a:endParaRPr>
                    </a:p>
                  </a:txBody>
                  <a:tcPr marT="45681" marB="456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bl>
          </a:graphicData>
        </a:graphic>
      </p:graphicFrame>
      <p:sp>
        <p:nvSpPr>
          <p:cNvPr id="38046" name="Text Box 276"/>
          <p:cNvSpPr txBox="1">
            <a:spLocks noChangeArrowheads="1"/>
          </p:cNvSpPr>
          <p:nvPr/>
        </p:nvSpPr>
        <p:spPr bwMode="auto">
          <a:xfrm>
            <a:off x="2382839" y="5209223"/>
            <a:ext cx="7191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2"/>
                </a:solidFill>
                <a:latin typeface="Arial" charset="0"/>
                <a:ea typeface="Arial" charset="0"/>
                <a:cs typeface="Arial" charset="0"/>
              </a:defRPr>
            </a:lvl1pPr>
            <a:lvl2pPr marL="742950" indent="-285750" eaLnBrk="0" hangingPunct="0">
              <a:defRPr sz="2000">
                <a:solidFill>
                  <a:schemeClr val="tx2"/>
                </a:solidFill>
                <a:latin typeface="Arial" charset="0"/>
                <a:ea typeface="Arial" charset="0"/>
                <a:cs typeface="Arial" charset="0"/>
              </a:defRPr>
            </a:lvl2pPr>
            <a:lvl3pPr marL="1143000" indent="-228600" eaLnBrk="0" hangingPunct="0">
              <a:defRPr sz="2000">
                <a:solidFill>
                  <a:schemeClr val="tx2"/>
                </a:solidFill>
                <a:latin typeface="Arial" charset="0"/>
                <a:ea typeface="Arial" charset="0"/>
                <a:cs typeface="Arial" charset="0"/>
              </a:defRPr>
            </a:lvl3pPr>
            <a:lvl4pPr marL="1600200" indent="-228600" eaLnBrk="0" hangingPunct="0">
              <a:defRPr sz="2000">
                <a:solidFill>
                  <a:schemeClr val="tx2"/>
                </a:solidFill>
                <a:latin typeface="Arial" charset="0"/>
                <a:ea typeface="Arial" charset="0"/>
                <a:cs typeface="Arial" charset="0"/>
              </a:defRPr>
            </a:lvl4pPr>
            <a:lvl5pPr marL="2057400" indent="-228600" eaLnBrk="0" hangingPunct="0">
              <a:defRPr sz="2000">
                <a:solidFill>
                  <a:schemeClr val="tx2"/>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2"/>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2"/>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2"/>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2"/>
                </a:solidFill>
                <a:latin typeface="Arial" charset="0"/>
                <a:ea typeface="Arial" charset="0"/>
                <a:cs typeface="Arial" charset="0"/>
              </a:defRPr>
            </a:lvl9pPr>
          </a:lstStyle>
          <a:p>
            <a:pPr eaLnBrk="1" hangingPunct="1"/>
            <a:r>
              <a:rPr lang="en-GB" altLang="en-US" sz="1000" b="1">
                <a:solidFill>
                  <a:schemeClr val="tx1"/>
                </a:solidFill>
              </a:rPr>
              <a:t>Location</a:t>
            </a:r>
            <a:endParaRPr lang="en-US" altLang="en-US" sz="1000" b="1">
              <a:solidFill>
                <a:schemeClr val="tx1"/>
              </a:solidFill>
            </a:endParaRPr>
          </a:p>
        </p:txBody>
      </p:sp>
      <p:cxnSp>
        <p:nvCxnSpPr>
          <p:cNvPr id="38047" name="Straight Arrow Connector 27"/>
          <p:cNvCxnSpPr>
            <a:cxnSpLocks noChangeShapeType="1"/>
          </p:cNvCxnSpPr>
          <p:nvPr/>
        </p:nvCxnSpPr>
        <p:spPr bwMode="auto">
          <a:xfrm>
            <a:off x="1992313" y="2043747"/>
            <a:ext cx="2159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048" name="Straight Arrow Connector 47"/>
          <p:cNvCxnSpPr>
            <a:cxnSpLocks noChangeShapeType="1"/>
          </p:cNvCxnSpPr>
          <p:nvPr/>
        </p:nvCxnSpPr>
        <p:spPr bwMode="auto">
          <a:xfrm>
            <a:off x="7097713" y="3556636"/>
            <a:ext cx="0" cy="16033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049" name="Straight Arrow Connector 48"/>
          <p:cNvCxnSpPr>
            <a:cxnSpLocks noChangeShapeType="1"/>
          </p:cNvCxnSpPr>
          <p:nvPr/>
        </p:nvCxnSpPr>
        <p:spPr bwMode="auto">
          <a:xfrm flipH="1">
            <a:off x="2773363" y="3280410"/>
            <a:ext cx="874712" cy="5508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050" name="Straight Connector 33"/>
          <p:cNvCxnSpPr>
            <a:cxnSpLocks noChangeShapeType="1"/>
          </p:cNvCxnSpPr>
          <p:nvPr/>
        </p:nvCxnSpPr>
        <p:spPr bwMode="auto">
          <a:xfrm>
            <a:off x="3648075" y="3280410"/>
            <a:ext cx="5570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1" name="Straight Connector 52"/>
          <p:cNvCxnSpPr>
            <a:cxnSpLocks noChangeShapeType="1"/>
          </p:cNvCxnSpPr>
          <p:nvPr/>
        </p:nvCxnSpPr>
        <p:spPr bwMode="auto">
          <a:xfrm flipV="1">
            <a:off x="1992313" y="2043747"/>
            <a:ext cx="0" cy="4756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2" name="Straight Connector 61"/>
          <p:cNvCxnSpPr>
            <a:cxnSpLocks noChangeShapeType="1"/>
          </p:cNvCxnSpPr>
          <p:nvPr/>
        </p:nvCxnSpPr>
        <p:spPr bwMode="auto">
          <a:xfrm flipV="1">
            <a:off x="8975725" y="5129848"/>
            <a:ext cx="0" cy="303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3" name="Straight Connector 66"/>
          <p:cNvCxnSpPr>
            <a:cxnSpLocks noChangeShapeType="1"/>
          </p:cNvCxnSpPr>
          <p:nvPr/>
        </p:nvCxnSpPr>
        <p:spPr bwMode="auto">
          <a:xfrm>
            <a:off x="7696201" y="5502910"/>
            <a:ext cx="200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4" name="Straight Connector 68"/>
          <p:cNvCxnSpPr>
            <a:cxnSpLocks noChangeShapeType="1"/>
          </p:cNvCxnSpPr>
          <p:nvPr/>
        </p:nvCxnSpPr>
        <p:spPr bwMode="auto">
          <a:xfrm flipV="1">
            <a:off x="9493250" y="3556636"/>
            <a:ext cx="0" cy="1590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5" name="Straight Arrow Connector 77"/>
          <p:cNvCxnSpPr>
            <a:cxnSpLocks noChangeShapeType="1"/>
          </p:cNvCxnSpPr>
          <p:nvPr/>
        </p:nvCxnSpPr>
        <p:spPr bwMode="auto">
          <a:xfrm>
            <a:off x="2898775" y="1716723"/>
            <a:ext cx="0" cy="1889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056" name="Straight Connector 78"/>
          <p:cNvCxnSpPr>
            <a:cxnSpLocks noChangeShapeType="1"/>
          </p:cNvCxnSpPr>
          <p:nvPr/>
        </p:nvCxnSpPr>
        <p:spPr bwMode="auto">
          <a:xfrm>
            <a:off x="2898776" y="1746885"/>
            <a:ext cx="57896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7" name="Straight Connector 80"/>
          <p:cNvCxnSpPr>
            <a:cxnSpLocks noChangeShapeType="1"/>
          </p:cNvCxnSpPr>
          <p:nvPr/>
        </p:nvCxnSpPr>
        <p:spPr bwMode="auto">
          <a:xfrm flipV="1">
            <a:off x="8688388" y="1746885"/>
            <a:ext cx="0" cy="1508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58" name="Straight Connector 96"/>
          <p:cNvCxnSpPr>
            <a:cxnSpLocks noChangeShapeType="1"/>
          </p:cNvCxnSpPr>
          <p:nvPr/>
        </p:nvCxnSpPr>
        <p:spPr bwMode="auto">
          <a:xfrm flipV="1">
            <a:off x="5045075" y="5155248"/>
            <a:ext cx="6350" cy="3095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059" name="Straight Connector 97"/>
          <p:cNvCxnSpPr>
            <a:cxnSpLocks noChangeShapeType="1"/>
          </p:cNvCxnSpPr>
          <p:nvPr/>
        </p:nvCxnSpPr>
        <p:spPr bwMode="auto">
          <a:xfrm flipV="1">
            <a:off x="5051426" y="5044123"/>
            <a:ext cx="1249363" cy="111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060" name="Straight Connector 101"/>
          <p:cNvCxnSpPr>
            <a:cxnSpLocks noChangeShapeType="1"/>
          </p:cNvCxnSpPr>
          <p:nvPr/>
        </p:nvCxnSpPr>
        <p:spPr bwMode="auto">
          <a:xfrm flipV="1">
            <a:off x="6296025" y="3966211"/>
            <a:ext cx="0" cy="10826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061" name="Straight Arrow Connector 103"/>
          <p:cNvCxnSpPr>
            <a:cxnSpLocks noChangeShapeType="1"/>
          </p:cNvCxnSpPr>
          <p:nvPr/>
        </p:nvCxnSpPr>
        <p:spPr bwMode="auto">
          <a:xfrm flipV="1">
            <a:off x="6300788" y="3956686"/>
            <a:ext cx="201612" cy="9525"/>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062" name="Straight Connector 107"/>
          <p:cNvCxnSpPr>
            <a:cxnSpLocks noChangeShapeType="1"/>
          </p:cNvCxnSpPr>
          <p:nvPr/>
        </p:nvCxnSpPr>
        <p:spPr bwMode="auto">
          <a:xfrm flipH="1" flipV="1">
            <a:off x="2105025" y="5620385"/>
            <a:ext cx="1841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063" name="Straight Arrow Connector 109"/>
          <p:cNvCxnSpPr>
            <a:cxnSpLocks noChangeShapeType="1"/>
          </p:cNvCxnSpPr>
          <p:nvPr/>
        </p:nvCxnSpPr>
        <p:spPr bwMode="auto">
          <a:xfrm>
            <a:off x="2047876" y="3972560"/>
            <a:ext cx="150813" cy="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064" name="Straight Connector 117"/>
          <p:cNvCxnSpPr>
            <a:cxnSpLocks noChangeShapeType="1"/>
          </p:cNvCxnSpPr>
          <p:nvPr/>
        </p:nvCxnSpPr>
        <p:spPr bwMode="auto">
          <a:xfrm flipH="1" flipV="1">
            <a:off x="2047875" y="3972561"/>
            <a:ext cx="57150" cy="16335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38065" name="Straight Connector 145"/>
          <p:cNvCxnSpPr>
            <a:cxnSpLocks noChangeShapeType="1"/>
          </p:cNvCxnSpPr>
          <p:nvPr/>
        </p:nvCxnSpPr>
        <p:spPr bwMode="auto">
          <a:xfrm flipV="1">
            <a:off x="8942388" y="5129848"/>
            <a:ext cx="550862" cy="17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66" name="Straight Connector 95488"/>
          <p:cNvCxnSpPr>
            <a:cxnSpLocks noChangeShapeType="1"/>
          </p:cNvCxnSpPr>
          <p:nvPr/>
        </p:nvCxnSpPr>
        <p:spPr bwMode="auto">
          <a:xfrm>
            <a:off x="7696200" y="5499736"/>
            <a:ext cx="0" cy="1309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67" name="Straight Connector 167"/>
          <p:cNvCxnSpPr>
            <a:cxnSpLocks noChangeShapeType="1"/>
          </p:cNvCxnSpPr>
          <p:nvPr/>
        </p:nvCxnSpPr>
        <p:spPr bwMode="auto">
          <a:xfrm>
            <a:off x="1992313" y="6799897"/>
            <a:ext cx="571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68" name="Straight Connector 186"/>
          <p:cNvCxnSpPr>
            <a:cxnSpLocks noChangeShapeType="1"/>
          </p:cNvCxnSpPr>
          <p:nvPr/>
        </p:nvCxnSpPr>
        <p:spPr bwMode="auto">
          <a:xfrm flipV="1">
            <a:off x="9223375" y="1583372"/>
            <a:ext cx="0" cy="1697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69" name="Straight Connector 187"/>
          <p:cNvCxnSpPr>
            <a:cxnSpLocks noChangeShapeType="1"/>
          </p:cNvCxnSpPr>
          <p:nvPr/>
        </p:nvCxnSpPr>
        <p:spPr bwMode="auto">
          <a:xfrm>
            <a:off x="8039894" y="1624648"/>
            <a:ext cx="1182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70" name="Straight Arrow Connector 190"/>
          <p:cNvCxnSpPr>
            <a:cxnSpLocks noChangeShapeType="1"/>
          </p:cNvCxnSpPr>
          <p:nvPr/>
        </p:nvCxnSpPr>
        <p:spPr bwMode="auto">
          <a:xfrm>
            <a:off x="8054975" y="1624648"/>
            <a:ext cx="0" cy="2444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71" name="Straight Connector 61"/>
          <p:cNvCxnSpPr>
            <a:cxnSpLocks noChangeShapeType="1"/>
          </p:cNvCxnSpPr>
          <p:nvPr/>
        </p:nvCxnSpPr>
        <p:spPr bwMode="auto">
          <a:xfrm flipV="1">
            <a:off x="8631238" y="3431223"/>
            <a:ext cx="0" cy="303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72" name="Straight Connector 187"/>
          <p:cNvCxnSpPr>
            <a:cxnSpLocks noChangeShapeType="1"/>
          </p:cNvCxnSpPr>
          <p:nvPr/>
        </p:nvCxnSpPr>
        <p:spPr bwMode="auto">
          <a:xfrm>
            <a:off x="7097714" y="3556635"/>
            <a:ext cx="23955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73" name="Straight Connector 187"/>
          <p:cNvCxnSpPr>
            <a:cxnSpLocks noChangeShapeType="1"/>
          </p:cNvCxnSpPr>
          <p:nvPr/>
        </p:nvCxnSpPr>
        <p:spPr bwMode="auto">
          <a:xfrm flipV="1">
            <a:off x="3800476" y="3423286"/>
            <a:ext cx="4830763" cy="7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8074" name="Straight Arrow Connector 48"/>
          <p:cNvCxnSpPr>
            <a:cxnSpLocks noChangeShapeType="1"/>
          </p:cNvCxnSpPr>
          <p:nvPr/>
        </p:nvCxnSpPr>
        <p:spPr bwMode="auto">
          <a:xfrm flipH="1">
            <a:off x="2925763" y="3423285"/>
            <a:ext cx="874712" cy="3873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50</a:t>
            </a:fld>
            <a:endParaRPr lang="en-GB">
              <a:solidFill>
                <a:prstClr val="black">
                  <a:lumMod val="65000"/>
                  <a:lumOff val="35000"/>
                </a:prstClr>
              </a:solidFill>
            </a:endParaRPr>
          </a:p>
        </p:txBody>
      </p:sp>
    </p:spTree>
    <p:custDataLst>
      <p:tags r:id="rId1"/>
    </p:custDataLst>
    <p:extLst>
      <p:ext uri="{BB962C8B-B14F-4D97-AF65-F5344CB8AC3E}">
        <p14:creationId xmlns:p14="http://schemas.microsoft.com/office/powerpoint/2010/main" val="17670950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2200" dirty="0"/>
              <a:t>Conceptual design considers data needs at a user level</a:t>
            </a:r>
          </a:p>
          <a:p>
            <a:pPr lvl="1"/>
            <a:r>
              <a:rPr lang="en-GB" dirty="0"/>
              <a:t>Captured in ER model</a:t>
            </a:r>
          </a:p>
          <a:p>
            <a:pPr lvl="1"/>
            <a:r>
              <a:rPr lang="en-GB" dirty="0"/>
              <a:t>Independent of data model</a:t>
            </a:r>
          </a:p>
          <a:p>
            <a:r>
              <a:rPr lang="en-GB" sz="2200" dirty="0"/>
              <a:t>Logical design considers data needs using a specific data model</a:t>
            </a:r>
          </a:p>
          <a:p>
            <a:pPr lvl="1"/>
            <a:r>
              <a:rPr lang="en-GB" dirty="0"/>
              <a:t>Relational model</a:t>
            </a:r>
          </a:p>
          <a:p>
            <a:pPr lvl="2"/>
            <a:r>
              <a:rPr lang="en-GB" dirty="0"/>
              <a:t>Set of relations</a:t>
            </a:r>
          </a:p>
          <a:p>
            <a:pPr lvl="2"/>
            <a:r>
              <a:rPr lang="en-GB" dirty="0"/>
              <a:t>A relation has a name and set of attributes</a:t>
            </a:r>
          </a:p>
          <a:p>
            <a:pPr lvl="2"/>
            <a:r>
              <a:rPr lang="en-GB" dirty="0"/>
              <a:t>Attributes have a specified domain</a:t>
            </a:r>
          </a:p>
          <a:p>
            <a:pPr lvl="2"/>
            <a:r>
              <a:rPr lang="en-GB" dirty="0"/>
              <a:t>Relation contains a set of tuples</a:t>
            </a:r>
          </a:p>
          <a:p>
            <a:pPr lvl="1"/>
            <a:r>
              <a:rPr lang="en-GB" dirty="0"/>
              <a:t>DBMS (Vendor) neutral</a:t>
            </a:r>
          </a:p>
          <a:p>
            <a:r>
              <a:rPr lang="en-GB" dirty="0"/>
              <a:t>Mapping steps from ER diagram to relational model</a:t>
            </a:r>
          </a:p>
          <a:p>
            <a:r>
              <a:rPr lang="en-GB" dirty="0"/>
              <a:t>Data Dictionary: Documentation for the logical design</a:t>
            </a:r>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51</a:t>
            </a:fld>
            <a:endParaRPr lang="en-GB">
              <a:solidFill>
                <a:prstClr val="black">
                  <a:lumMod val="65000"/>
                  <a:lumOff val="35000"/>
                </a:prstClr>
              </a:solidFill>
            </a:endParaRPr>
          </a:p>
        </p:txBody>
      </p:sp>
    </p:spTree>
    <p:extLst>
      <p:ext uri="{BB962C8B-B14F-4D97-AF65-F5344CB8AC3E}">
        <p14:creationId xmlns:p14="http://schemas.microsoft.com/office/powerpoint/2010/main" val="1792705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err="1"/>
              <a:t>Codd</a:t>
            </a:r>
            <a:r>
              <a:rPr lang="en-US" dirty="0"/>
              <a:t>, E. F. (1970). A Relational Model of Data for Large Shared Data Banks. </a:t>
            </a:r>
            <a:r>
              <a:rPr lang="en-US" i="1" dirty="0"/>
              <a:t>Communications of the ACM - CACM ACM</a:t>
            </a:r>
            <a:r>
              <a:rPr lang="en-US" dirty="0"/>
              <a:t>, </a:t>
            </a:r>
            <a:r>
              <a:rPr lang="en-US" i="1" dirty="0"/>
              <a:t>13</a:t>
            </a:r>
            <a:r>
              <a:rPr lang="en-US" dirty="0"/>
              <a:t>(6), 377–387. http://</a:t>
            </a:r>
            <a:r>
              <a:rPr lang="en-US" dirty="0" err="1"/>
              <a:t>doi.org</a:t>
            </a:r>
            <a:r>
              <a:rPr lang="en-US" dirty="0"/>
              <a:t>/http://</a:t>
            </a:r>
            <a:r>
              <a:rPr lang="en-US" dirty="0" err="1"/>
              <a:t>doi.acm.org</a:t>
            </a:r>
            <a:r>
              <a:rPr lang="en-US" dirty="0"/>
              <a:t>/10.1145/362384.362685</a:t>
            </a:r>
          </a:p>
          <a:p>
            <a:endParaRPr lang="en-US"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52</a:t>
            </a:fld>
            <a:endParaRPr lang="en-GB">
              <a:solidFill>
                <a:prstClr val="black">
                  <a:lumMod val="65000"/>
                  <a:lumOff val="35000"/>
                </a:prstClr>
              </a:solidFill>
            </a:endParaRPr>
          </a:p>
        </p:txBody>
      </p:sp>
    </p:spTree>
    <p:extLst>
      <p:ext uri="{BB962C8B-B14F-4D97-AF65-F5344CB8AC3E}">
        <p14:creationId xmlns:p14="http://schemas.microsoft.com/office/powerpoint/2010/main" val="160667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Conceptual and Logical Design</a:t>
            </a:r>
          </a:p>
        </p:txBody>
      </p:sp>
      <p:sp>
        <p:nvSpPr>
          <p:cNvPr id="3" name="Content Placeholder 2"/>
          <p:cNvSpPr>
            <a:spLocks noGrp="1"/>
          </p:cNvSpPr>
          <p:nvPr>
            <p:ph idx="1"/>
          </p:nvPr>
        </p:nvSpPr>
        <p:spPr/>
        <p:txBody>
          <a:bodyPr>
            <a:normAutofit/>
          </a:bodyPr>
          <a:lstStyle/>
          <a:p>
            <a:pPr marL="0" indent="0">
              <a:buNone/>
            </a:pPr>
            <a:r>
              <a:rPr lang="en-GB" sz="2400" b="1" dirty="0"/>
              <a:t>Conceptual Database Design</a:t>
            </a:r>
          </a:p>
          <a:p>
            <a:r>
              <a:rPr lang="en-GB" dirty="0"/>
              <a:t>Derived from user requirements</a:t>
            </a:r>
          </a:p>
          <a:p>
            <a:r>
              <a:rPr lang="en-GB" dirty="0"/>
              <a:t>Captured in ER diagram</a:t>
            </a:r>
          </a:p>
          <a:p>
            <a:r>
              <a:rPr lang="en-GB" dirty="0"/>
              <a:t>Models enterprise data needs</a:t>
            </a:r>
          </a:p>
          <a:p>
            <a:pPr marL="0" indent="0">
              <a:buNone/>
            </a:pPr>
            <a:r>
              <a:rPr lang="en-GB" sz="2400" b="1" dirty="0"/>
              <a:t>Logical Design</a:t>
            </a:r>
          </a:p>
          <a:p>
            <a:r>
              <a:rPr lang="en-GB" dirty="0"/>
              <a:t>Derived from conceptual design</a:t>
            </a:r>
          </a:p>
          <a:p>
            <a:r>
              <a:rPr lang="en-GB" dirty="0"/>
              <a:t>Based on specific data model: relational, object, document, </a:t>
            </a:r>
            <a:r>
              <a:rPr lang="is-IS" dirty="0"/>
              <a:t>…</a:t>
            </a:r>
          </a:p>
          <a:p>
            <a:r>
              <a:rPr lang="is-IS" dirty="0"/>
              <a:t>Independent of </a:t>
            </a:r>
          </a:p>
          <a:p>
            <a:pPr lvl="1"/>
            <a:r>
              <a:rPr lang="is-IS" dirty="0"/>
              <a:t>DBMS implementation: Oracle, MySQL, SQL Server, ...</a:t>
            </a:r>
          </a:p>
          <a:p>
            <a:pPr lvl="1"/>
            <a:r>
              <a:rPr lang="is-IS" dirty="0"/>
              <a:t>Physical considerations: disk utilisation, indexes, ...</a:t>
            </a:r>
            <a:endParaRPr lang="en-GB" dirty="0"/>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6</a:t>
            </a:fld>
            <a:endParaRPr lang="en-GB">
              <a:solidFill>
                <a:prstClr val="black">
                  <a:lumMod val="65000"/>
                  <a:lumOff val="35000"/>
                </a:prstClr>
              </a:solidFill>
            </a:endParaRPr>
          </a:p>
        </p:txBody>
      </p:sp>
    </p:spTree>
    <p:extLst>
      <p:ext uri="{BB962C8B-B14F-4D97-AF65-F5344CB8AC3E}">
        <p14:creationId xmlns:p14="http://schemas.microsoft.com/office/powerpoint/2010/main" val="167717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 Model</a:t>
            </a:r>
          </a:p>
        </p:txBody>
      </p:sp>
      <p:sp>
        <p:nvSpPr>
          <p:cNvPr id="3" name="Text Placeholder 2"/>
          <p:cNvSpPr>
            <a:spLocks noGrp="1"/>
          </p:cNvSpPr>
          <p:nvPr>
            <p:ph type="body" idx="1"/>
          </p:nvPr>
        </p:nvSpPr>
        <p:spPr/>
        <p:txBody>
          <a:bodyPr/>
          <a:lstStyle/>
          <a:p>
            <a:endParaRPr lang="en-GB"/>
          </a:p>
        </p:txBody>
      </p:sp>
      <p:sp>
        <p:nvSpPr>
          <p:cNvPr id="4" name="Date Placeholder 3"/>
          <p:cNvSpPr>
            <a:spLocks noGrp="1"/>
          </p:cNvSpPr>
          <p:nvPr>
            <p:ph type="dt" sz="half" idx="10"/>
          </p:nvPr>
        </p:nvSpPr>
        <p:spPr/>
        <p:txBody>
          <a:bodyPr/>
          <a:lstStyle/>
          <a:p>
            <a:endParaRPr lang="en-GB"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r>
              <a:rPr lang="en-GB" dirty="0">
                <a:solidFill>
                  <a:prstClr val="black">
                    <a:lumMod val="65000"/>
                    <a:lumOff val="35000"/>
                  </a:prstClr>
                </a:solidFill>
              </a:rPr>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pPr/>
              <a:t>7</a:t>
            </a:fld>
            <a:endParaRPr lang="en-GB">
              <a:solidFill>
                <a:prstClr val="black">
                  <a:lumMod val="65000"/>
                  <a:lumOff val="35000"/>
                </a:prstClr>
              </a:solidFill>
            </a:endParaRPr>
          </a:p>
        </p:txBody>
      </p:sp>
    </p:spTree>
    <p:extLst>
      <p:ext uri="{BB962C8B-B14F-4D97-AF65-F5344CB8AC3E}">
        <p14:creationId xmlns:p14="http://schemas.microsoft.com/office/powerpoint/2010/main" val="171332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0" y="79763"/>
            <a:ext cx="12192000" cy="888521"/>
          </a:xfrm>
        </p:spPr>
        <p:txBody>
          <a:bodyPr>
            <a:normAutofit fontScale="90000"/>
          </a:bodyPr>
          <a:lstStyle/>
          <a:p>
            <a:r>
              <a:rPr lang="en-NZ" altLang="x-none" dirty="0"/>
              <a:t>The Relational Model</a:t>
            </a:r>
            <a:br>
              <a:rPr lang="en-NZ" altLang="x-none" dirty="0"/>
            </a:br>
            <a:endParaRPr lang="en-GB" altLang="x-none" sz="2400" dirty="0">
              <a:solidFill>
                <a:srgbClr val="0066FF"/>
              </a:solidFill>
            </a:endParaRPr>
          </a:p>
        </p:txBody>
      </p:sp>
      <p:sp>
        <p:nvSpPr>
          <p:cNvPr id="95235" name="Rectangle 3"/>
          <p:cNvSpPr>
            <a:spLocks noGrp="1" noChangeArrowheads="1"/>
          </p:cNvSpPr>
          <p:nvPr>
            <p:ph idx="1"/>
          </p:nvPr>
        </p:nvSpPr>
        <p:spPr>
          <a:xfrm>
            <a:off x="0" y="987631"/>
            <a:ext cx="12062564" cy="2508841"/>
          </a:xfrm>
        </p:spPr>
        <p:txBody>
          <a:bodyPr>
            <a:noAutofit/>
          </a:bodyPr>
          <a:lstStyle/>
          <a:p>
            <a:pPr>
              <a:lnSpc>
                <a:spcPct val="80000"/>
              </a:lnSpc>
              <a:buFont typeface="Wingdings" charset="2"/>
              <a:buChar char="l"/>
              <a:defRPr/>
            </a:pPr>
            <a:r>
              <a:rPr lang="en-NZ" altLang="x-none" sz="1600" dirty="0"/>
              <a:t>Before this there were other database models:</a:t>
            </a:r>
            <a:br>
              <a:rPr lang="en-NZ" altLang="x-none" sz="1600" dirty="0"/>
            </a:br>
            <a:r>
              <a:rPr lang="en-NZ" altLang="x-none" sz="1600" dirty="0"/>
              <a:t>  </a:t>
            </a:r>
            <a:r>
              <a:rPr lang="en-NZ" altLang="x-none" sz="1600" b="1" dirty="0"/>
              <a:t>hierarchical </a:t>
            </a:r>
            <a:r>
              <a:rPr lang="en-NZ" altLang="x-none" sz="1600" dirty="0"/>
              <a:t>– like a family tree – could cope with 1 to 1 and 1 to many relationships only </a:t>
            </a:r>
            <a:br>
              <a:rPr lang="en-NZ" altLang="x-none" sz="1600" dirty="0"/>
            </a:br>
            <a:r>
              <a:rPr lang="en-NZ" altLang="x-none" sz="1600" dirty="0"/>
              <a:t>  </a:t>
            </a:r>
            <a:r>
              <a:rPr lang="en-NZ" altLang="x-none" sz="1600" b="1" dirty="0"/>
              <a:t>network </a:t>
            </a:r>
            <a:r>
              <a:rPr lang="en-NZ" altLang="x-none" sz="1600" dirty="0"/>
              <a:t>- series of pointers linking entities – could handle many to many but time consuming if restructuring required</a:t>
            </a:r>
            <a:br>
              <a:rPr lang="en-NZ" altLang="x-none" sz="1600" dirty="0"/>
            </a:br>
            <a:r>
              <a:rPr lang="en-NZ" altLang="x-none" sz="1600" dirty="0"/>
              <a:t> + now there are new </a:t>
            </a:r>
            <a:r>
              <a:rPr lang="en-NZ" altLang="x-none" sz="1600" b="1" dirty="0"/>
              <a:t>NoSQL</a:t>
            </a:r>
            <a:r>
              <a:rPr lang="en-NZ" altLang="x-none" sz="1600" dirty="0"/>
              <a:t> data systems  (e.g. Neo4J, MongoDB, Cassandra, </a:t>
            </a:r>
            <a:r>
              <a:rPr lang="en-NZ" altLang="x-none" sz="1600" dirty="0" err="1"/>
              <a:t>Redis</a:t>
            </a:r>
            <a:r>
              <a:rPr lang="en-NZ" altLang="x-none" sz="1600" dirty="0"/>
              <a:t>)</a:t>
            </a:r>
            <a:endParaRPr lang="en-NZ" altLang="x-none" sz="1600" b="1" dirty="0"/>
          </a:p>
          <a:p>
            <a:pPr>
              <a:lnSpc>
                <a:spcPct val="80000"/>
              </a:lnSpc>
              <a:buFont typeface="Wingdings" charset="2"/>
              <a:buChar char="l"/>
              <a:defRPr/>
            </a:pPr>
            <a:r>
              <a:rPr lang="en-NZ" altLang="x-none" sz="1600" b="1" dirty="0" err="1"/>
              <a:t>Tedd</a:t>
            </a:r>
            <a:r>
              <a:rPr lang="en-NZ" altLang="x-none" sz="1600" b="1" dirty="0"/>
              <a:t> </a:t>
            </a:r>
            <a:r>
              <a:rPr lang="en-NZ" altLang="x-none" sz="1600" b="1" dirty="0" err="1"/>
              <a:t>Codd</a:t>
            </a:r>
            <a:r>
              <a:rPr lang="en-NZ" altLang="x-none" sz="1600" dirty="0"/>
              <a:t> – landmark research paper in 1970 on the relational model</a:t>
            </a:r>
          </a:p>
          <a:p>
            <a:pPr>
              <a:lnSpc>
                <a:spcPct val="80000"/>
              </a:lnSpc>
              <a:buFont typeface="Wingdings" charset="2"/>
              <a:buChar char="l"/>
              <a:defRPr/>
            </a:pPr>
            <a:r>
              <a:rPr lang="en-NZ" altLang="x-none" sz="1600" dirty="0"/>
              <a:t>Larry Ellison – Oracle CEO built one of the first commercially available RDBMS applications</a:t>
            </a:r>
          </a:p>
          <a:p>
            <a:pPr>
              <a:lnSpc>
                <a:spcPct val="80000"/>
              </a:lnSpc>
              <a:buFont typeface="Wingdings" charset="2"/>
              <a:buChar char="l"/>
              <a:defRPr/>
            </a:pPr>
            <a:r>
              <a:rPr lang="en-NZ" altLang="x-none" sz="1600" dirty="0"/>
              <a:t>A query language called SQL was devised based on </a:t>
            </a:r>
            <a:r>
              <a:rPr lang="en-NZ" altLang="x-none" sz="1600" i="1" dirty="0"/>
              <a:t>Set Theory </a:t>
            </a:r>
            <a:r>
              <a:rPr lang="en-NZ" altLang="x-none" sz="1600" dirty="0"/>
              <a:t>and mathematics</a:t>
            </a:r>
          </a:p>
          <a:p>
            <a:pPr>
              <a:lnSpc>
                <a:spcPct val="80000"/>
              </a:lnSpc>
              <a:buFont typeface="Wingdings" charset="2"/>
              <a:buChar char="l"/>
              <a:defRPr/>
            </a:pPr>
            <a:r>
              <a:rPr lang="en-NZ" altLang="x-none" sz="1600" dirty="0"/>
              <a:t>NULL values as a data type – not a zero, not a space – but the ability to record that no value has been entered</a:t>
            </a:r>
          </a:p>
          <a:p>
            <a:pPr>
              <a:lnSpc>
                <a:spcPct val="80000"/>
              </a:lnSpc>
              <a:buFont typeface="Wingdings" charset="2"/>
              <a:buChar char="l"/>
              <a:defRPr/>
            </a:pPr>
            <a:r>
              <a:rPr lang="en-NZ" altLang="x-none" sz="1600" dirty="0"/>
              <a:t>Rules written for normalising data storage so as to eliminate data redundancy</a:t>
            </a:r>
          </a:p>
          <a:p>
            <a:pPr>
              <a:lnSpc>
                <a:spcPct val="80000"/>
              </a:lnSpc>
              <a:buFont typeface="Wingdings" charset="2"/>
              <a:buChar char="l"/>
              <a:defRPr/>
            </a:pPr>
            <a:endParaRPr lang="en-NZ" altLang="x-none" sz="1400" dirty="0"/>
          </a:p>
          <a:p>
            <a:pPr>
              <a:lnSpc>
                <a:spcPct val="80000"/>
              </a:lnSpc>
              <a:buFont typeface="Wingdings" charset="2"/>
              <a:buChar char="l"/>
              <a:defRPr/>
            </a:pPr>
            <a:endParaRPr lang="en-GB" altLang="x-none" sz="1400" dirty="0"/>
          </a:p>
        </p:txBody>
      </p:sp>
      <p:sp>
        <p:nvSpPr>
          <p:cNvPr id="95237" name="Text Box 5"/>
          <p:cNvSpPr txBox="1">
            <a:spLocks noChangeArrowheads="1"/>
          </p:cNvSpPr>
          <p:nvPr/>
        </p:nvSpPr>
        <p:spPr bwMode="auto">
          <a:xfrm>
            <a:off x="1866379" y="3733266"/>
            <a:ext cx="8038381" cy="2923877"/>
          </a:xfrm>
          <a:prstGeom prst="rect">
            <a:avLst/>
          </a:prstGeom>
          <a:solidFill>
            <a:srgbClr val="6250CC">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NZ" altLang="x-none" sz="1600" b="1" dirty="0"/>
              <a:t>Normal Forms</a:t>
            </a:r>
          </a:p>
          <a:p>
            <a:pPr eaLnBrk="1" hangingPunct="1"/>
            <a:endParaRPr lang="en-NZ" altLang="x-none" sz="1400" b="1" dirty="0"/>
          </a:p>
          <a:p>
            <a:pPr eaLnBrk="1" hangingPunct="1"/>
            <a:r>
              <a:rPr lang="en-NZ" altLang="x-none" sz="1400" dirty="0"/>
              <a:t>1</a:t>
            </a:r>
            <a:r>
              <a:rPr lang="en-NZ" altLang="x-none" sz="1400" baseline="30000" dirty="0"/>
              <a:t>st</a:t>
            </a:r>
            <a:r>
              <a:rPr lang="en-NZ" altLang="x-none" sz="1400" dirty="0"/>
              <a:t> normal form   	- each attribute is atomic  (i.e. stores one piece of information in each field) </a:t>
            </a:r>
            <a:br>
              <a:rPr lang="en-NZ" altLang="x-none" sz="1400" dirty="0"/>
            </a:br>
            <a:r>
              <a:rPr lang="en-NZ" altLang="x-none" sz="1400" dirty="0"/>
              <a:t>		    </a:t>
            </a:r>
            <a:r>
              <a:rPr lang="en-NZ" altLang="x-none" sz="1400" i="1" dirty="0">
                <a:solidFill>
                  <a:srgbClr val="FF0000"/>
                </a:solidFill>
              </a:rPr>
              <a:t>(e.g. road name in separate field from town name)</a:t>
            </a:r>
          </a:p>
          <a:p>
            <a:pPr eaLnBrk="1" hangingPunct="1"/>
            <a:br>
              <a:rPr lang="en-NZ" altLang="x-none" sz="1400" i="1" dirty="0">
                <a:solidFill>
                  <a:srgbClr val="FF0000"/>
                </a:solidFill>
              </a:rPr>
            </a:br>
            <a:r>
              <a:rPr lang="en-NZ" altLang="x-none" sz="1400" dirty="0"/>
              <a:t>2</a:t>
            </a:r>
            <a:r>
              <a:rPr lang="en-NZ" altLang="x-none" sz="1400" baseline="30000" dirty="0"/>
              <a:t>nd</a:t>
            </a:r>
            <a:r>
              <a:rPr lang="en-NZ" altLang="x-none" sz="1400" dirty="0"/>
              <a:t> normal form  	- has to be in 1</a:t>
            </a:r>
            <a:r>
              <a:rPr lang="en-NZ" altLang="x-none" sz="1400" baseline="30000" dirty="0"/>
              <a:t>st</a:t>
            </a:r>
            <a:r>
              <a:rPr lang="en-NZ" altLang="x-none" sz="1400" dirty="0"/>
              <a:t> normal form</a:t>
            </a:r>
          </a:p>
          <a:p>
            <a:pPr eaLnBrk="1" hangingPunct="1"/>
            <a:r>
              <a:rPr lang="en-NZ" altLang="x-none" sz="1400" dirty="0"/>
              <a:t>		- each attribute must relate to the primary key, if it is not the primary key (PK)</a:t>
            </a:r>
          </a:p>
          <a:p>
            <a:pPr eaLnBrk="1" hangingPunct="1"/>
            <a:endParaRPr lang="en-NZ" altLang="x-none" sz="1400" dirty="0"/>
          </a:p>
          <a:p>
            <a:pPr eaLnBrk="1" hangingPunct="1"/>
            <a:r>
              <a:rPr lang="en-NZ" altLang="x-none" sz="1400" dirty="0"/>
              <a:t>3</a:t>
            </a:r>
            <a:r>
              <a:rPr lang="en-NZ" altLang="x-none" sz="1400" baseline="30000" dirty="0"/>
              <a:t>rd</a:t>
            </a:r>
            <a:r>
              <a:rPr lang="en-NZ" altLang="x-none" sz="1400" dirty="0"/>
              <a:t> normal form	- has to be in 1</a:t>
            </a:r>
            <a:r>
              <a:rPr lang="en-NZ" altLang="x-none" sz="1400" baseline="30000" dirty="0"/>
              <a:t>st</a:t>
            </a:r>
            <a:r>
              <a:rPr lang="en-NZ" altLang="x-none" sz="1400" dirty="0"/>
              <a:t> and 2</a:t>
            </a:r>
            <a:r>
              <a:rPr lang="en-NZ" altLang="x-none" sz="1400" baseline="30000" dirty="0"/>
              <a:t>nd</a:t>
            </a:r>
            <a:r>
              <a:rPr lang="en-NZ" altLang="x-none" sz="1400" dirty="0"/>
              <a:t> normal forms</a:t>
            </a:r>
          </a:p>
          <a:p>
            <a:pPr eaLnBrk="1" hangingPunct="1"/>
            <a:r>
              <a:rPr lang="en-NZ" altLang="x-none" sz="1400" dirty="0"/>
              <a:t>		- all non PK must relate to PK in a non-transitive way</a:t>
            </a:r>
            <a:br>
              <a:rPr lang="en-NZ" altLang="x-none" sz="1400" dirty="0"/>
            </a:br>
            <a:r>
              <a:rPr lang="en-NZ" altLang="x-none" sz="1400" dirty="0"/>
              <a:t>		    </a:t>
            </a:r>
            <a:r>
              <a:rPr lang="en-NZ" altLang="x-none" sz="1400" dirty="0">
                <a:solidFill>
                  <a:srgbClr val="00B050"/>
                </a:solidFill>
              </a:rPr>
              <a:t>(i.e. cannot relate one attribute to another which relates to the PK)</a:t>
            </a:r>
            <a:br>
              <a:rPr lang="en-NZ" altLang="x-none" sz="1400" dirty="0"/>
            </a:br>
            <a:r>
              <a:rPr lang="en-NZ" altLang="x-none" sz="1400" dirty="0"/>
              <a:t>		</a:t>
            </a:r>
            <a:r>
              <a:rPr lang="en-NZ" altLang="x-none" sz="1400" dirty="0">
                <a:solidFill>
                  <a:srgbClr val="FF0000"/>
                </a:solidFill>
              </a:rPr>
              <a:t>    (</a:t>
            </a:r>
            <a:r>
              <a:rPr lang="en-NZ" altLang="x-none" sz="1400" i="1" dirty="0">
                <a:solidFill>
                  <a:srgbClr val="FF0000"/>
                </a:solidFill>
              </a:rPr>
              <a:t>e.g. street relates to town, town to country hence should be in separate tables)</a:t>
            </a:r>
            <a:endParaRPr lang="en-NZ" altLang="x-none" sz="1400" dirty="0"/>
          </a:p>
          <a:p>
            <a:pPr eaLnBrk="1" hangingPunct="1"/>
            <a:r>
              <a:rPr lang="en-NZ" altLang="x-none" sz="1400" i="1" dirty="0"/>
              <a:t>(they continue…..!!)</a:t>
            </a:r>
          </a:p>
        </p:txBody>
      </p:sp>
      <p:sp>
        <p:nvSpPr>
          <p:cNvPr id="2" name="TextBox 1"/>
          <p:cNvSpPr txBox="1"/>
          <p:nvPr/>
        </p:nvSpPr>
        <p:spPr>
          <a:xfrm>
            <a:off x="9904760" y="200857"/>
            <a:ext cx="2023007" cy="646331"/>
          </a:xfrm>
          <a:prstGeom prst="rect">
            <a:avLst/>
          </a:prstGeom>
          <a:solidFill>
            <a:schemeClr val="accent4">
              <a:lumMod val="60000"/>
              <a:lumOff val="40000"/>
            </a:schemeClr>
          </a:solidFill>
        </p:spPr>
        <p:txBody>
          <a:bodyPr wrap="square" rtlCol="0">
            <a:spAutoFit/>
          </a:bodyPr>
          <a:lstStyle/>
          <a:p>
            <a:r>
              <a:rPr lang="en-GB" sz="1200" dirty="0"/>
              <a:t>For more Google:</a:t>
            </a:r>
          </a:p>
          <a:p>
            <a:pPr lvl="1"/>
            <a:r>
              <a:rPr lang="en-GB" sz="1200" dirty="0"/>
              <a:t> ”</a:t>
            </a:r>
            <a:r>
              <a:rPr lang="en-GB" sz="1200" dirty="0" err="1"/>
              <a:t>Tedd</a:t>
            </a:r>
            <a:r>
              <a:rPr lang="en-GB" sz="1200" dirty="0"/>
              <a:t> </a:t>
            </a:r>
            <a:r>
              <a:rPr lang="en-GB" sz="1200" dirty="0" err="1"/>
              <a:t>Codd</a:t>
            </a:r>
            <a:r>
              <a:rPr lang="en-GB" sz="1200" dirty="0"/>
              <a:t>”</a:t>
            </a:r>
          </a:p>
          <a:p>
            <a:pPr lvl="1"/>
            <a:r>
              <a:rPr lang="en-GB" sz="1200" dirty="0"/>
              <a:t>“Normal Forms”</a:t>
            </a:r>
          </a:p>
        </p:txBody>
      </p:sp>
    </p:spTree>
    <p:extLst>
      <p:ext uri="{BB962C8B-B14F-4D97-AF65-F5344CB8AC3E}">
        <p14:creationId xmlns:p14="http://schemas.microsoft.com/office/powerpoint/2010/main" val="13968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dissolve">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dissolve">
                                      <p:cBhvr>
                                        <p:cTn id="12" dur="500"/>
                                        <p:tgtEl>
                                          <p:spTgt spid="9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dissolve">
                                      <p:cBhvr>
                                        <p:cTn id="17" dur="500"/>
                                        <p:tgtEl>
                                          <p:spTgt spid="95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5235">
                                            <p:txEl>
                                              <p:pRg st="3" end="3"/>
                                            </p:txEl>
                                          </p:spTgt>
                                        </p:tgtEl>
                                        <p:attrNameLst>
                                          <p:attrName>style.visibility</p:attrName>
                                        </p:attrNameLst>
                                      </p:cBhvr>
                                      <p:to>
                                        <p:strVal val="visible"/>
                                      </p:to>
                                    </p:set>
                                    <p:animEffect transition="in" filter="dissolve">
                                      <p:cBhvr>
                                        <p:cTn id="22" dur="500"/>
                                        <p:tgtEl>
                                          <p:spTgt spid="95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5235">
                                            <p:txEl>
                                              <p:pRg st="4" end="4"/>
                                            </p:txEl>
                                          </p:spTgt>
                                        </p:tgtEl>
                                        <p:attrNameLst>
                                          <p:attrName>style.visibility</p:attrName>
                                        </p:attrNameLst>
                                      </p:cBhvr>
                                      <p:to>
                                        <p:strVal val="visible"/>
                                      </p:to>
                                    </p:set>
                                    <p:animEffect transition="in" filter="dissolve">
                                      <p:cBhvr>
                                        <p:cTn id="27" dur="500"/>
                                        <p:tgtEl>
                                          <p:spTgt spid="952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5235">
                                            <p:txEl>
                                              <p:pRg st="5" end="5"/>
                                            </p:txEl>
                                          </p:spTgt>
                                        </p:tgtEl>
                                        <p:attrNameLst>
                                          <p:attrName>style.visibility</p:attrName>
                                        </p:attrNameLst>
                                      </p:cBhvr>
                                      <p:to>
                                        <p:strVal val="visible"/>
                                      </p:to>
                                    </p:set>
                                    <p:animEffect transition="in" filter="dissolve">
                                      <p:cBhvr>
                                        <p:cTn id="32" dur="500"/>
                                        <p:tgtEl>
                                          <p:spTgt spid="952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5237"/>
                                        </p:tgtEl>
                                        <p:attrNameLst>
                                          <p:attrName>style.visibility</p:attrName>
                                        </p:attrNameLst>
                                      </p:cBhvr>
                                      <p:to>
                                        <p:strVal val="visible"/>
                                      </p:to>
                                    </p:set>
                                    <p:animEffect transition="in" filter="dissolve">
                                      <p:cBhvr>
                                        <p:cTn id="37" dur="500"/>
                                        <p:tgtEl>
                                          <p:spTgt spid="952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7"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Relational Data Model</a:t>
            </a:r>
            <a:endParaRPr lang="en-GB" dirty="0"/>
          </a:p>
        </p:txBody>
      </p:sp>
      <p:sp>
        <p:nvSpPr>
          <p:cNvPr id="11" name="Content Placeholder 10"/>
          <p:cNvSpPr>
            <a:spLocks noGrp="1"/>
          </p:cNvSpPr>
          <p:nvPr>
            <p:ph idx="1"/>
          </p:nvPr>
        </p:nvSpPr>
        <p:spPr/>
        <p:txBody>
          <a:bodyPr>
            <a:normAutofit/>
          </a:bodyPr>
          <a:lstStyle/>
          <a:p>
            <a:r>
              <a:rPr lang="en-GB" dirty="0"/>
              <a:t>Mathematical data model (</a:t>
            </a:r>
            <a:r>
              <a:rPr lang="en-GB" dirty="0" err="1"/>
              <a:t>Codd</a:t>
            </a:r>
            <a:r>
              <a:rPr lang="en-GB" dirty="0"/>
              <a:t>, 1970)</a:t>
            </a:r>
          </a:p>
          <a:p>
            <a:r>
              <a:rPr lang="en-GB" dirty="0"/>
              <a:t>Algebra for manipulating data</a:t>
            </a:r>
          </a:p>
          <a:p>
            <a:r>
              <a:rPr lang="en-GB" dirty="0"/>
              <a:t>Data held in </a:t>
            </a:r>
            <a:r>
              <a:rPr lang="en-GB" b="1" dirty="0"/>
              <a:t>relations </a:t>
            </a:r>
            <a:r>
              <a:rPr lang="en-GB" dirty="0"/>
              <a:t>(aka tables)</a:t>
            </a:r>
          </a:p>
          <a:p>
            <a:pPr lvl="1"/>
            <a:r>
              <a:rPr lang="en-GB" dirty="0"/>
              <a:t>No other data structure</a:t>
            </a:r>
          </a:p>
          <a:p>
            <a:pPr lvl="1"/>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r>
              <a:rPr lang="en-GB" dirty="0"/>
              <a:t>F28DM Relational Model</a:t>
            </a:r>
          </a:p>
        </p:txBody>
      </p:sp>
      <p:sp>
        <p:nvSpPr>
          <p:cNvPr id="6" name="Slide Number Placeholder 5"/>
          <p:cNvSpPr>
            <a:spLocks noGrp="1"/>
          </p:cNvSpPr>
          <p:nvPr>
            <p:ph type="sldNum" sz="quarter" idx="12"/>
          </p:nvPr>
        </p:nvSpPr>
        <p:spPr/>
        <p:txBody>
          <a:bodyPr/>
          <a:lstStyle/>
          <a:p>
            <a:fld id="{8B87F97C-F1BE-0944-AC20-8B895AF93BA4}" type="slidenum">
              <a:rPr lang="en-GB" smtClean="0"/>
              <a:pPr/>
              <a:t>9</a:t>
            </a:fld>
            <a:endParaRPr lang="en-GB"/>
          </a:p>
        </p:txBody>
      </p:sp>
    </p:spTree>
    <p:extLst>
      <p:ext uri="{BB962C8B-B14F-4D97-AF65-F5344CB8AC3E}">
        <p14:creationId xmlns:p14="http://schemas.microsoft.com/office/powerpoint/2010/main" val="884767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Default 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ectures" id="{3CC78B15-488E-2A42-85F9-6BE9E4B8B684}" vid="{35102FEB-6D93-1048-826B-F9AA823E68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5290</TotalTime>
  <Words>4851</Words>
  <Application>Microsoft Macintosh PowerPoint</Application>
  <PresentationFormat>Widescreen</PresentationFormat>
  <Paragraphs>1255</Paragraphs>
  <Slides>52</Slides>
  <Notes>32</Notes>
  <HiddenSlides>5</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52</vt:i4>
      </vt:variant>
    </vt:vector>
  </HeadingPairs>
  <TitlesOfParts>
    <vt:vector size="61" baseType="lpstr">
      <vt:lpstr>Arial</vt:lpstr>
      <vt:lpstr>Calibri</vt:lpstr>
      <vt:lpstr>Century Gothic</vt:lpstr>
      <vt:lpstr>Comic Sans MS</vt:lpstr>
      <vt:lpstr>Monaco</vt:lpstr>
      <vt:lpstr>Wingdings</vt:lpstr>
      <vt:lpstr>Wingdings 2</vt:lpstr>
      <vt:lpstr>Default Theme</vt:lpstr>
      <vt:lpstr>lectures</vt:lpstr>
      <vt:lpstr>Relational Model</vt:lpstr>
      <vt:lpstr>PowerPoint Presentation</vt:lpstr>
      <vt:lpstr>Materials released  under CC-BY License</vt:lpstr>
      <vt:lpstr>Topics in this Lecture</vt:lpstr>
      <vt:lpstr>Company Example: ER Diagram</vt:lpstr>
      <vt:lpstr>Conceptual and Logical Design</vt:lpstr>
      <vt:lpstr>Relational Data Model</vt:lpstr>
      <vt:lpstr>The Relational Model </vt:lpstr>
      <vt:lpstr>Relational Data Model</vt:lpstr>
      <vt:lpstr>Relations</vt:lpstr>
      <vt:lpstr>Schema and Instances</vt:lpstr>
      <vt:lpstr>Relational Data Model</vt:lpstr>
      <vt:lpstr>Relational Instance and Schema</vt:lpstr>
      <vt:lpstr>Data Types</vt:lpstr>
      <vt:lpstr>String, Boolean, and Date Data Types</vt:lpstr>
      <vt:lpstr>Numeric Data Types</vt:lpstr>
      <vt:lpstr>DBMS Data Type Support – different systems</vt:lpstr>
      <vt:lpstr>Keys</vt:lpstr>
      <vt:lpstr>Choosing a Primary Key</vt:lpstr>
      <vt:lpstr>Foreign Keys</vt:lpstr>
      <vt:lpstr>NULL</vt:lpstr>
      <vt:lpstr>Bad Design</vt:lpstr>
      <vt:lpstr>Foreign Key</vt:lpstr>
      <vt:lpstr>ER Mapping to Relational Model</vt:lpstr>
      <vt:lpstr>1. Strong Entities</vt:lpstr>
      <vt:lpstr>General Naming Conventions</vt:lpstr>
      <vt:lpstr>2. Weak Entity</vt:lpstr>
      <vt:lpstr>3. Entity: Specialisation/Generalisation</vt:lpstr>
      <vt:lpstr>Overview of Membership Constraints</vt:lpstr>
      <vt:lpstr>3. Entity Specialisation – Mandatory And</vt:lpstr>
      <vt:lpstr>3. Entity Specialisation – Optional And</vt:lpstr>
      <vt:lpstr>3. Entity Specialisation – Mandatory Or</vt:lpstr>
      <vt:lpstr>3. Entity Specialisation – Optional Or</vt:lpstr>
      <vt:lpstr>Binary 1:n Relationships</vt:lpstr>
      <vt:lpstr>4. Binary 1:N Relationships</vt:lpstr>
      <vt:lpstr>Binary 1:1 Relationships</vt:lpstr>
      <vt:lpstr>5. Binary 1:1 Relationships</vt:lpstr>
      <vt:lpstr>Binary M:N Relationships</vt:lpstr>
      <vt:lpstr>6. Binary M:N Relationships</vt:lpstr>
      <vt:lpstr>7. Non-Binary Relationships</vt:lpstr>
      <vt:lpstr>8. Multi-Valued Attributes</vt:lpstr>
      <vt:lpstr>ER -&gt; RM Mapping Steps</vt:lpstr>
      <vt:lpstr>Data Dictionary</vt:lpstr>
      <vt:lpstr>Data Dictionary</vt:lpstr>
      <vt:lpstr>Data Dictionary Example</vt:lpstr>
      <vt:lpstr>Company Example</vt:lpstr>
      <vt:lpstr>Company Example: ER Diagram</vt:lpstr>
      <vt:lpstr>Company Relational Schema</vt:lpstr>
      <vt:lpstr>Company Relational Schema</vt:lpstr>
      <vt:lpstr>Company Database</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Alasdair J G</dc:creator>
  <cp:lastModifiedBy>Bartie, Phil</cp:lastModifiedBy>
  <cp:revision>350</cp:revision>
  <cp:lastPrinted>2016-01-20T14:44:03Z</cp:lastPrinted>
  <dcterms:created xsi:type="dcterms:W3CDTF">2015-12-16T11:50:33Z</dcterms:created>
  <dcterms:modified xsi:type="dcterms:W3CDTF">2019-01-11T15:17:33Z</dcterms:modified>
</cp:coreProperties>
</file>