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 id="2147483709" r:id="rId2"/>
  </p:sldMasterIdLst>
  <p:notesMasterIdLst>
    <p:notesMasterId r:id="rId37"/>
  </p:notesMasterIdLst>
  <p:handoutMasterIdLst>
    <p:handoutMasterId r:id="rId38"/>
  </p:handoutMasterIdLst>
  <p:sldIdLst>
    <p:sldId id="257" r:id="rId3"/>
    <p:sldId id="258" r:id="rId4"/>
    <p:sldId id="259" r:id="rId5"/>
    <p:sldId id="280" r:id="rId6"/>
    <p:sldId id="281" r:id="rId7"/>
    <p:sldId id="282" r:id="rId8"/>
    <p:sldId id="283" r:id="rId9"/>
    <p:sldId id="284" r:id="rId10"/>
    <p:sldId id="285" r:id="rId11"/>
    <p:sldId id="292" r:id="rId12"/>
    <p:sldId id="294" r:id="rId13"/>
    <p:sldId id="295" r:id="rId14"/>
    <p:sldId id="286" r:id="rId15"/>
    <p:sldId id="287" r:id="rId16"/>
    <p:sldId id="296" r:id="rId17"/>
    <p:sldId id="298" r:id="rId18"/>
    <p:sldId id="302" r:id="rId19"/>
    <p:sldId id="307" r:id="rId20"/>
    <p:sldId id="293" r:id="rId21"/>
    <p:sldId id="300" r:id="rId22"/>
    <p:sldId id="297" r:id="rId23"/>
    <p:sldId id="299" r:id="rId24"/>
    <p:sldId id="301" r:id="rId25"/>
    <p:sldId id="303" r:id="rId26"/>
    <p:sldId id="308" r:id="rId27"/>
    <p:sldId id="304" r:id="rId28"/>
    <p:sldId id="311" r:id="rId29"/>
    <p:sldId id="305" r:id="rId30"/>
    <p:sldId id="288" r:id="rId31"/>
    <p:sldId id="309" r:id="rId32"/>
    <p:sldId id="310" r:id="rId33"/>
    <p:sldId id="289" r:id="rId34"/>
    <p:sldId id="291" r:id="rId35"/>
    <p:sldId id="279" r:id="rId36"/>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y, Alasdair J G" initials="GAJ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2C8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5"/>
    <p:restoredTop sz="79267"/>
  </p:normalViewPr>
  <p:slideViewPr>
    <p:cSldViewPr snapToGrid="0" snapToObjects="1">
      <p:cViewPr varScale="1">
        <p:scale>
          <a:sx n="64" d="100"/>
          <a:sy n="64" d="100"/>
        </p:scale>
        <p:origin x="168" y="1000"/>
      </p:cViewPr>
      <p:guideLst/>
    </p:cSldViewPr>
  </p:slideViewPr>
  <p:notesTextViewPr>
    <p:cViewPr>
      <p:scale>
        <a:sx n="1" d="1"/>
        <a:sy n="1" d="1"/>
      </p:scale>
      <p:origin x="0" y="0"/>
    </p:cViewPr>
  </p:notesTextViewPr>
  <p:sorterViewPr>
    <p:cViewPr>
      <p:scale>
        <a:sx n="45" d="100"/>
        <a:sy n="45" d="100"/>
      </p:scale>
      <p:origin x="0" y="0"/>
    </p:cViewPr>
  </p:sorterViewPr>
  <p:notesViewPr>
    <p:cSldViewPr snapToGrid="0" snapToObjects="1">
      <p:cViewPr varScale="1">
        <p:scale>
          <a:sx n="132" d="100"/>
          <a:sy n="132" d="100"/>
        </p:scale>
        <p:origin x="118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GB"/>
              <a:t>Physical Design</a:t>
            </a:r>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lang="en-GB" dirty="0"/>
              <a:t>F28DM Database Systems</a:t>
            </a:r>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AA4B589-6D22-544B-B9FB-FDE00BD4C36D}" type="slidenum">
              <a:rPr lang="en-GB" smtClean="0"/>
              <a:t>‹#›</a:t>
            </a:fld>
            <a:endParaRPr lang="en-GB"/>
          </a:p>
        </p:txBody>
      </p:sp>
    </p:spTree>
    <p:extLst>
      <p:ext uri="{BB962C8B-B14F-4D97-AF65-F5344CB8AC3E}">
        <p14:creationId xmlns:p14="http://schemas.microsoft.com/office/powerpoint/2010/main" val="61302039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a:t>Physical Design</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lang="en-US" dirty="0"/>
              <a:t>F28DM Database Systems – </a:t>
            </a:r>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87ECF7B-90FB-0F48-B37E-470751787454}" type="slidenum">
              <a:rPr lang="en-US" smtClean="0"/>
              <a:t>‹#›</a:t>
            </a:fld>
            <a:endParaRPr lang="en-US"/>
          </a:p>
        </p:txBody>
      </p:sp>
    </p:spTree>
    <p:extLst>
      <p:ext uri="{BB962C8B-B14F-4D97-AF65-F5344CB8AC3E}">
        <p14:creationId xmlns:p14="http://schemas.microsoft.com/office/powerpoint/2010/main" val="11749847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Dual projection for this lecture: one screen for the presentation, the other for live SQL coding</a:t>
            </a:r>
          </a:p>
        </p:txBody>
      </p:sp>
      <p:sp>
        <p:nvSpPr>
          <p:cNvPr id="4" name="Slide Number Placeholder 3"/>
          <p:cNvSpPr>
            <a:spLocks noGrp="1"/>
          </p:cNvSpPr>
          <p:nvPr>
            <p:ph type="sldNum" sz="quarter" idx="10"/>
          </p:nvPr>
        </p:nvSpPr>
        <p:spPr/>
        <p:txBody>
          <a:bodyPr/>
          <a:lstStyle/>
          <a:p>
            <a:fld id="{F87ECF7B-90FB-0F48-B37E-470751787454}" type="slidenum">
              <a:rPr lang="en-US" smtClean="0"/>
              <a:t>1</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Header Placeholder 6"/>
          <p:cNvSpPr>
            <a:spLocks noGrp="1"/>
          </p:cNvSpPr>
          <p:nvPr>
            <p:ph type="hdr" sz="quarter" idx="13"/>
          </p:nvPr>
        </p:nvSpPr>
        <p:spPr/>
        <p:txBody>
          <a:bodyPr/>
          <a:lstStyle/>
          <a:p>
            <a:r>
              <a:rPr lang="en-US"/>
              <a:t>Physical Design</a:t>
            </a:r>
          </a:p>
        </p:txBody>
      </p:sp>
    </p:spTree>
    <p:extLst>
      <p:ext uri="{BB962C8B-B14F-4D97-AF65-F5344CB8AC3E}">
        <p14:creationId xmlns:p14="http://schemas.microsoft.com/office/powerpoint/2010/main" val="70250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PRIMARY</a:t>
            </a:r>
            <a:r>
              <a:rPr lang="en-GB" baseline="0" dirty="0"/>
              <a:t> KEY ensures uniqueness</a:t>
            </a:r>
            <a:endParaRPr lang="en-GB"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16</a:t>
            </a:fld>
            <a:endParaRPr lang="en-US"/>
          </a:p>
        </p:txBody>
      </p:sp>
    </p:spTree>
    <p:extLst>
      <p:ext uri="{BB962C8B-B14F-4D97-AF65-F5344CB8AC3E}">
        <p14:creationId xmlns:p14="http://schemas.microsoft.com/office/powerpoint/2010/main" val="174639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17</a:t>
            </a:fld>
            <a:endParaRPr lang="en-US"/>
          </a:p>
        </p:txBody>
      </p:sp>
    </p:spTree>
    <p:extLst>
      <p:ext uri="{BB962C8B-B14F-4D97-AF65-F5344CB8AC3E}">
        <p14:creationId xmlns:p14="http://schemas.microsoft.com/office/powerpoint/2010/main" val="1408902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Animation on slide reveals answer (hidden below</a:t>
            </a:r>
            <a:r>
              <a:rPr lang="en-GB" baseline="0" dirty="0"/>
              <a:t> table)</a:t>
            </a:r>
          </a:p>
          <a:p>
            <a:endParaRPr lang="en-GB" baseline="0" dirty="0"/>
          </a:p>
          <a:p>
            <a:r>
              <a:rPr lang="en-GB" baseline="0" dirty="0"/>
              <a:t>Which rows violate constraint?</a:t>
            </a:r>
            <a:endParaRPr lang="en-GB" dirty="0"/>
          </a:p>
          <a:p>
            <a:r>
              <a:rPr lang="en-GB" dirty="0"/>
              <a:t>Row 1 is fine</a:t>
            </a:r>
          </a:p>
          <a:p>
            <a:r>
              <a:rPr lang="en-GB" dirty="0"/>
              <a:t>Row</a:t>
            </a:r>
            <a:r>
              <a:rPr lang="en-GB" baseline="0" dirty="0"/>
              <a:t> 2 and 5 violate property 1</a:t>
            </a:r>
          </a:p>
          <a:p>
            <a:r>
              <a:rPr lang="en-GB" baseline="0" dirty="0"/>
              <a:t>Rows 3 &amp; 4 violate property 2</a:t>
            </a:r>
            <a:endParaRPr lang="en-GB"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22</a:t>
            </a:fld>
            <a:endParaRPr lang="en-US"/>
          </a:p>
        </p:txBody>
      </p:sp>
    </p:spTree>
    <p:extLst>
      <p:ext uri="{BB962C8B-B14F-4D97-AF65-F5344CB8AC3E}">
        <p14:creationId xmlns:p14="http://schemas.microsoft.com/office/powerpoint/2010/main" val="1469045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Row 839281 violates the constraint</a:t>
            </a:r>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23</a:t>
            </a:fld>
            <a:endParaRPr lang="en-US"/>
          </a:p>
        </p:txBody>
      </p:sp>
    </p:spTree>
    <p:extLst>
      <p:ext uri="{BB962C8B-B14F-4D97-AF65-F5344CB8AC3E}">
        <p14:creationId xmlns:p14="http://schemas.microsoft.com/office/powerpoint/2010/main" val="1820685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Difference</a:t>
            </a:r>
            <a:r>
              <a:rPr lang="en-GB" baseline="0" dirty="0"/>
              <a:t> between restrict and no action is when the constraints are checked: restrict checks before carrying out operation, no action after. Can affect whether the operation is permitted</a:t>
            </a:r>
            <a:endParaRPr lang="en-GB"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24</a:t>
            </a:fld>
            <a:endParaRPr lang="en-US"/>
          </a:p>
        </p:txBody>
      </p:sp>
    </p:spTree>
    <p:extLst>
      <p:ext uri="{BB962C8B-B14F-4D97-AF65-F5344CB8AC3E}">
        <p14:creationId xmlns:p14="http://schemas.microsoft.com/office/powerpoint/2010/main" val="1663758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Animation changes the font colour of the answers (Answers</a:t>
            </a:r>
            <a:r>
              <a:rPr lang="en-GB" baseline="0" dirty="0"/>
              <a:t> will be published on Vision)</a:t>
            </a:r>
            <a:endParaRPr lang="en-GB" dirty="0"/>
          </a:p>
          <a:p>
            <a:endParaRPr lang="en-GB" dirty="0"/>
          </a:p>
          <a:p>
            <a:r>
              <a:rPr lang="en-GB" dirty="0"/>
              <a:t>Employee</a:t>
            </a:r>
            <a:r>
              <a:rPr lang="en-GB" baseline="0" dirty="0"/>
              <a:t> supervisor columns are set to NULL on delete</a:t>
            </a:r>
          </a:p>
          <a:p>
            <a:endParaRPr lang="en-GB" baseline="0" dirty="0"/>
          </a:p>
          <a:p>
            <a:r>
              <a:rPr lang="en-GB" baseline="0" dirty="0"/>
              <a:t>Location deleted when the department is deleted</a:t>
            </a:r>
            <a:endParaRPr lang="en-GB"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25</a:t>
            </a:fld>
            <a:endParaRPr lang="en-US"/>
          </a:p>
        </p:txBody>
      </p:sp>
    </p:spTree>
    <p:extLst>
      <p:ext uri="{BB962C8B-B14F-4D97-AF65-F5344CB8AC3E}">
        <p14:creationId xmlns:p14="http://schemas.microsoft.com/office/powerpoint/2010/main" val="583364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are useful to automate some process (stored procedure) on data insert, update, delete.</a:t>
            </a:r>
          </a:p>
          <a:p>
            <a:r>
              <a:rPr lang="en-US" dirty="0"/>
              <a:t>For example automatically adding a timestamp to an insert as another timestamp column….. </a:t>
            </a:r>
          </a:p>
          <a:p>
            <a:r>
              <a:rPr lang="en-US" dirty="0"/>
              <a:t>{click example on next slide}</a:t>
            </a:r>
          </a:p>
        </p:txBody>
      </p:sp>
      <p:sp>
        <p:nvSpPr>
          <p:cNvPr id="4" name="Header Placeholder 3"/>
          <p:cNvSpPr>
            <a:spLocks noGrp="1"/>
          </p:cNvSpPr>
          <p:nvPr>
            <p:ph type="hdr" sz="quarter"/>
          </p:nvPr>
        </p:nvSpPr>
        <p:spPr/>
        <p:txBody>
          <a:bodyPr/>
          <a:lstStyle/>
          <a:p>
            <a:r>
              <a:rPr lang="en-US"/>
              <a:t>Physical Design</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26</a:t>
            </a:fld>
            <a:endParaRPr lang="en-US"/>
          </a:p>
        </p:txBody>
      </p:sp>
    </p:spTree>
    <p:extLst>
      <p:ext uri="{BB962C8B-B14F-4D97-AF65-F5344CB8AC3E}">
        <p14:creationId xmlns:p14="http://schemas.microsoft.com/office/powerpoint/2010/main" val="1607651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of a trigger in </a:t>
            </a:r>
            <a:r>
              <a:rPr lang="en-US" dirty="0" err="1"/>
              <a:t>postgresql</a:t>
            </a:r>
            <a:r>
              <a:rPr lang="en-US" dirty="0"/>
              <a:t> will call the stored proc </a:t>
            </a:r>
            <a:r>
              <a:rPr lang="en-US" dirty="0" err="1"/>
              <a:t>updatenamesearch</a:t>
            </a:r>
            <a:r>
              <a:rPr lang="en-US" dirty="0"/>
              <a:t>() when an entry is updated in the </a:t>
            </a:r>
            <a:r>
              <a:rPr lang="en-US" dirty="0" err="1"/>
              <a:t>isnamed</a:t>
            </a:r>
            <a:r>
              <a:rPr lang="en-US" dirty="0"/>
              <a:t> entity….. What it does is generate a </a:t>
            </a:r>
            <a:r>
              <a:rPr lang="en-US" dirty="0" err="1"/>
              <a:t>ts_vector</a:t>
            </a:r>
            <a:r>
              <a:rPr lang="en-US" dirty="0"/>
              <a:t> for full text searching and store that into the </a:t>
            </a:r>
            <a:r>
              <a:rPr lang="en-US" dirty="0" err="1"/>
              <a:t>namesearch</a:t>
            </a:r>
            <a:r>
              <a:rPr lang="en-US" dirty="0"/>
              <a:t> attribute. It could be used on INSERT to, or DELETE – </a:t>
            </a:r>
            <a:r>
              <a:rPr lang="en-US" dirty="0" err="1"/>
              <a:t>eg</a:t>
            </a:r>
            <a:r>
              <a:rPr lang="en-US" dirty="0"/>
              <a:t> to move a copy of the data to a log table when an item is deleted. </a:t>
            </a:r>
          </a:p>
          <a:p>
            <a:endParaRPr lang="en-US" dirty="0"/>
          </a:p>
          <a:p>
            <a:r>
              <a:rPr lang="en-US" dirty="0"/>
              <a:t>Or a trigger could be used to take an input coordinate given as a pair of latitude and a longitude values and then generate a single geometry type to store as an attribute (e.g. point).</a:t>
            </a:r>
          </a:p>
          <a:p>
            <a:endParaRPr lang="en-US" dirty="0"/>
          </a:p>
        </p:txBody>
      </p:sp>
      <p:sp>
        <p:nvSpPr>
          <p:cNvPr id="4" name="Header Placeholder 3"/>
          <p:cNvSpPr>
            <a:spLocks noGrp="1"/>
          </p:cNvSpPr>
          <p:nvPr>
            <p:ph type="hdr" sz="quarter"/>
          </p:nvPr>
        </p:nvSpPr>
        <p:spPr/>
        <p:txBody>
          <a:bodyPr/>
          <a:lstStyle/>
          <a:p>
            <a:r>
              <a:rPr lang="en-US"/>
              <a:t>Physical Design</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27</a:t>
            </a:fld>
            <a:endParaRPr lang="en-US"/>
          </a:p>
        </p:txBody>
      </p:sp>
    </p:spTree>
    <p:extLst>
      <p:ext uri="{BB962C8B-B14F-4D97-AF65-F5344CB8AC3E}">
        <p14:creationId xmlns:p14="http://schemas.microsoft.com/office/powerpoint/2010/main" val="288761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baseline="0" dirty="0"/>
              <a:t>Separation of Logical and physical</a:t>
            </a:r>
          </a:p>
          <a:p>
            <a:r>
              <a:rPr lang="en-US" baseline="0" dirty="0"/>
              <a:t>Conceptual model, ER model and relational schema are logical level</a:t>
            </a:r>
          </a:p>
          <a:p>
            <a:r>
              <a:rPr lang="en-US" baseline="0" dirty="0"/>
              <a:t>Now going to look at physical</a:t>
            </a:r>
            <a:endParaRPr lang="en-US" dirty="0"/>
          </a:p>
        </p:txBody>
      </p:sp>
      <p:sp>
        <p:nvSpPr>
          <p:cNvPr id="4" name="Slide Number Placeholder 3"/>
          <p:cNvSpPr>
            <a:spLocks noGrp="1"/>
          </p:cNvSpPr>
          <p:nvPr>
            <p:ph type="sldNum" sz="quarter" idx="10"/>
          </p:nvPr>
        </p:nvSpPr>
        <p:spPr/>
        <p:txBody>
          <a:bodyPr/>
          <a:lstStyle/>
          <a:p>
            <a:fld id="{F87ECF7B-90FB-0F48-B37E-470751787454}" type="slidenum">
              <a:rPr lang="en-US" smtClean="0"/>
              <a:t>4</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Header Placeholder 6"/>
          <p:cNvSpPr>
            <a:spLocks noGrp="1"/>
          </p:cNvSpPr>
          <p:nvPr>
            <p:ph type="hdr" sz="quarter" idx="13"/>
          </p:nvPr>
        </p:nvSpPr>
        <p:spPr/>
        <p:txBody>
          <a:bodyPr/>
          <a:lstStyle/>
          <a:p>
            <a:r>
              <a:rPr lang="en-US"/>
              <a:t>Physical Design</a:t>
            </a:r>
          </a:p>
        </p:txBody>
      </p:sp>
    </p:spTree>
    <p:extLst>
      <p:ext uri="{BB962C8B-B14F-4D97-AF65-F5344CB8AC3E}">
        <p14:creationId xmlns:p14="http://schemas.microsoft.com/office/powerpoint/2010/main" val="23450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Consists of 4 sub-languages</a:t>
            </a:r>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7</a:t>
            </a:fld>
            <a:endParaRPr lang="en-US"/>
          </a:p>
        </p:txBody>
      </p:sp>
    </p:spTree>
    <p:extLst>
      <p:ext uri="{BB962C8B-B14F-4D97-AF65-F5344CB8AC3E}">
        <p14:creationId xmlns:p14="http://schemas.microsoft.com/office/powerpoint/2010/main" val="14258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Interoperability is a major challenge</a:t>
            </a:r>
          </a:p>
          <a:p>
            <a:r>
              <a:rPr lang="en-US" dirty="0"/>
              <a:t>Can’t simply plug schema from one RDBMS</a:t>
            </a:r>
            <a:r>
              <a:rPr lang="en-US" baseline="0" dirty="0"/>
              <a:t> into another</a:t>
            </a:r>
            <a:endParaRPr lang="en-US"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8</a:t>
            </a:fld>
            <a:endParaRPr lang="en-US"/>
          </a:p>
        </p:txBody>
      </p:sp>
    </p:spTree>
    <p:extLst>
      <p:ext uri="{BB962C8B-B14F-4D97-AF65-F5344CB8AC3E}">
        <p14:creationId xmlns:p14="http://schemas.microsoft.com/office/powerpoint/2010/main" val="118113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Naming conventions for tables + columns will depend on the RDBMS being used. </a:t>
            </a:r>
          </a:p>
          <a:p>
            <a:endParaRPr lang="en-GB" dirty="0"/>
          </a:p>
          <a:p>
            <a:r>
              <a:rPr lang="en-GB" dirty="0" err="1"/>
              <a:t>Postgresql</a:t>
            </a:r>
            <a:r>
              <a:rPr lang="en-GB" dirty="0"/>
              <a:t> you are better to use lower </a:t>
            </a:r>
            <a:r>
              <a:rPr lang="en-GB" dirty="0" err="1"/>
              <a:t>snake_case</a:t>
            </a:r>
            <a:r>
              <a:rPr lang="en-GB" dirty="0"/>
              <a:t> for everything – saves having to add ” inverted commas” around table names etc which is harder to type and prone to making errors. </a:t>
            </a:r>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10</a:t>
            </a:fld>
            <a:endParaRPr lang="en-US"/>
          </a:p>
        </p:txBody>
      </p:sp>
    </p:spTree>
    <p:extLst>
      <p:ext uri="{BB962C8B-B14F-4D97-AF65-F5344CB8AC3E}">
        <p14:creationId xmlns:p14="http://schemas.microsoft.com/office/powerpoint/2010/main" val="73711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GB" dirty="0"/>
          </a:p>
          <a:p>
            <a:r>
              <a:rPr lang="en-GB" sz="1200" b="0" i="0" kern="1200" dirty="0">
                <a:solidFill>
                  <a:schemeClr val="tx1"/>
                </a:solidFill>
                <a:effectLst/>
                <a:latin typeface="+mn-lt"/>
                <a:ea typeface="+mn-ea"/>
                <a:cs typeface="+mn-cs"/>
              </a:rPr>
              <a:t>If more than one of the </a:t>
            </a:r>
            <a:r>
              <a:rPr lang="en-GB" dirty="0"/>
              <a:t>Key</a:t>
            </a:r>
            <a:r>
              <a:rPr lang="en-GB" sz="1200" b="0" i="0" kern="1200" dirty="0">
                <a:solidFill>
                  <a:schemeClr val="tx1"/>
                </a:solidFill>
                <a:effectLst/>
                <a:latin typeface="+mn-lt"/>
                <a:ea typeface="+mn-ea"/>
                <a:cs typeface="+mn-cs"/>
              </a:rPr>
              <a:t> values applies to a given column of a table, </a:t>
            </a:r>
            <a:r>
              <a:rPr lang="en-GB" dirty="0"/>
              <a:t>Key</a:t>
            </a:r>
            <a:r>
              <a:rPr lang="en-GB" sz="1200" b="0" i="0" kern="1200" dirty="0">
                <a:solidFill>
                  <a:schemeClr val="tx1"/>
                </a:solidFill>
                <a:effectLst/>
                <a:latin typeface="+mn-lt"/>
                <a:ea typeface="+mn-ea"/>
                <a:cs typeface="+mn-cs"/>
              </a:rPr>
              <a:t> displays the one with the highest priority, in the order </a:t>
            </a:r>
            <a:r>
              <a:rPr lang="en-GB" dirty="0"/>
              <a:t>PRI</a:t>
            </a:r>
            <a:r>
              <a:rPr lang="en-GB" sz="1200" b="0" i="0" kern="1200" dirty="0">
                <a:solidFill>
                  <a:schemeClr val="tx1"/>
                </a:solidFill>
                <a:effectLst/>
                <a:latin typeface="+mn-lt"/>
                <a:ea typeface="+mn-ea"/>
                <a:cs typeface="+mn-cs"/>
              </a:rPr>
              <a:t>, </a:t>
            </a:r>
            <a:r>
              <a:rPr lang="en-GB" dirty="0"/>
              <a:t>UNI</a:t>
            </a:r>
            <a:r>
              <a:rPr lang="en-GB" sz="1200" b="0" i="0" kern="1200" dirty="0">
                <a:solidFill>
                  <a:schemeClr val="tx1"/>
                </a:solidFill>
                <a:effectLst/>
                <a:latin typeface="+mn-lt"/>
                <a:ea typeface="+mn-ea"/>
                <a:cs typeface="+mn-cs"/>
              </a:rPr>
              <a:t>, </a:t>
            </a:r>
            <a:r>
              <a:rPr lang="en-GB" dirty="0"/>
              <a:t>MUL</a:t>
            </a:r>
            <a:r>
              <a:rPr lang="en-GB" sz="1200" b="0" i="0" kern="1200" dirty="0">
                <a:solidFill>
                  <a:schemeClr val="tx1"/>
                </a:solidFill>
                <a:effectLst/>
                <a:latin typeface="+mn-lt"/>
                <a:ea typeface="+mn-ea"/>
                <a:cs typeface="+mn-cs"/>
              </a:rPr>
              <a:t>.</a:t>
            </a:r>
            <a:endParaRPr lang="en-GB"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12</a:t>
            </a:fld>
            <a:endParaRPr lang="en-US"/>
          </a:p>
        </p:txBody>
      </p:sp>
    </p:spTree>
    <p:extLst>
      <p:ext uri="{BB962C8B-B14F-4D97-AF65-F5344CB8AC3E}">
        <p14:creationId xmlns:p14="http://schemas.microsoft.com/office/powerpoint/2010/main" val="121476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13</a:t>
            </a:fld>
            <a:endParaRPr lang="en-US"/>
          </a:p>
        </p:txBody>
      </p:sp>
    </p:spTree>
    <p:extLst>
      <p:ext uri="{BB962C8B-B14F-4D97-AF65-F5344CB8AC3E}">
        <p14:creationId xmlns:p14="http://schemas.microsoft.com/office/powerpoint/2010/main" val="98301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Assumes</a:t>
            </a:r>
            <a:r>
              <a:rPr lang="en-US" baseline="0" dirty="0"/>
              <a:t> no table </a:t>
            </a:r>
            <a:r>
              <a:rPr lang="en-US" baseline="0" dirty="0" err="1"/>
              <a:t>DBEmployee</a:t>
            </a:r>
            <a:endParaRPr lang="en-US" baseline="0" dirty="0"/>
          </a:p>
          <a:p>
            <a:r>
              <a:rPr lang="en-US" baseline="0" dirty="0"/>
              <a:t>Uses MySQL data types: note use of VARCHAR rather than CHAR (storage and retrieval)</a:t>
            </a:r>
          </a:p>
          <a:p>
            <a:r>
              <a:rPr lang="en-US" baseline="0" dirty="0"/>
              <a:t>Primary key defined on attribute (can only be done for single attribute primary keys)</a:t>
            </a:r>
          </a:p>
          <a:p>
            <a:r>
              <a:rPr lang="en-US" baseline="0" dirty="0"/>
              <a:t>Foreign key references assume </a:t>
            </a:r>
            <a:r>
              <a:rPr lang="en-US" baseline="0" dirty="0" err="1"/>
              <a:t>dept</a:t>
            </a:r>
            <a:r>
              <a:rPr lang="en-US" baseline="0" dirty="0"/>
              <a:t> table </a:t>
            </a:r>
            <a:r>
              <a:rPr lang="en-US" baseline="0" dirty="0" err="1"/>
              <a:t>exsits</a:t>
            </a:r>
            <a:r>
              <a:rPr lang="en-US" baseline="0" dirty="0"/>
              <a:t>, types have to be the same or get errno150</a:t>
            </a:r>
          </a:p>
          <a:p>
            <a:r>
              <a:rPr lang="en-US" baseline="0" dirty="0" err="1"/>
              <a:t>InnoDB</a:t>
            </a:r>
            <a:r>
              <a:rPr lang="en-US" baseline="0" dirty="0"/>
              <a:t> only engine that supports transactions and foreign keys (other engines are from early versions of MySQL)</a:t>
            </a:r>
            <a:endParaRPr lang="en-US"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14</a:t>
            </a:fld>
            <a:endParaRPr lang="en-US"/>
          </a:p>
        </p:txBody>
      </p:sp>
    </p:spTree>
    <p:extLst>
      <p:ext uri="{BB962C8B-B14F-4D97-AF65-F5344CB8AC3E}">
        <p14:creationId xmlns:p14="http://schemas.microsoft.com/office/powerpoint/2010/main" val="197740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PRIMARY</a:t>
            </a:r>
            <a:r>
              <a:rPr lang="en-GB" baseline="0" dirty="0"/>
              <a:t> KEY ensures uniqueness</a:t>
            </a:r>
            <a:endParaRPr lang="en-GB" dirty="0"/>
          </a:p>
        </p:txBody>
      </p:sp>
      <p:sp>
        <p:nvSpPr>
          <p:cNvPr id="4" name="Header Placeholder 3"/>
          <p:cNvSpPr>
            <a:spLocks noGrp="1"/>
          </p:cNvSpPr>
          <p:nvPr>
            <p:ph type="hdr" sz="quarter" idx="10"/>
          </p:nvPr>
        </p:nvSpPr>
        <p:spPr/>
        <p:txBody>
          <a:bodyPr/>
          <a:lstStyle/>
          <a:p>
            <a:r>
              <a:rPr lang="en-US"/>
              <a:t>Physical Design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dirty="0"/>
              <a:t>F28DM Database Systems – </a:t>
            </a:r>
          </a:p>
        </p:txBody>
      </p:sp>
      <p:sp>
        <p:nvSpPr>
          <p:cNvPr id="7" name="Slide Number Placeholder 6"/>
          <p:cNvSpPr>
            <a:spLocks noGrp="1"/>
          </p:cNvSpPr>
          <p:nvPr>
            <p:ph type="sldNum" sz="quarter" idx="13"/>
          </p:nvPr>
        </p:nvSpPr>
        <p:spPr/>
        <p:txBody>
          <a:bodyPr/>
          <a:lstStyle/>
          <a:p>
            <a:fld id="{F87ECF7B-90FB-0F48-B37E-470751787454}" type="slidenum">
              <a:rPr lang="en-US" smtClean="0"/>
              <a:t>15</a:t>
            </a:fld>
            <a:endParaRPr lang="en-US"/>
          </a:p>
        </p:txBody>
      </p:sp>
    </p:spTree>
    <p:extLst>
      <p:ext uri="{BB962C8B-B14F-4D97-AF65-F5344CB8AC3E}">
        <p14:creationId xmlns:p14="http://schemas.microsoft.com/office/powerpoint/2010/main" val="184151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11887200" cy="877824"/>
          </a:xfrm>
        </p:spPr>
        <p:txBody>
          <a:bodyPr/>
          <a:lstStyle/>
          <a:p>
            <a:r>
              <a:rPr lang="en-GB"/>
              <a:t>Click to edit Master title style</a:t>
            </a:r>
            <a:endParaRPr/>
          </a:p>
        </p:txBody>
      </p:sp>
      <p:sp>
        <p:nvSpPr>
          <p:cNvPr id="3" name="Subtitle 2"/>
          <p:cNvSpPr>
            <a:spLocks noGrp="1"/>
          </p:cNvSpPr>
          <p:nvPr>
            <p:ph type="subTitle" idx="1"/>
          </p:nvPr>
        </p:nvSpPr>
        <p:spPr>
          <a:xfrm>
            <a:off x="1219200" y="3034554"/>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40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Picture Placeholder 2"/>
          <p:cNvSpPr>
            <a:spLocks noGrp="1"/>
          </p:cNvSpPr>
          <p:nvPr>
            <p:ph type="pic" idx="1"/>
          </p:nvPr>
        </p:nvSpPr>
        <p:spPr>
          <a:xfrm>
            <a:off x="7317317"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6197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19513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3522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GB"/>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213452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07277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GB"/>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8295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27051" y="260351"/>
            <a:ext cx="10399183" cy="720725"/>
          </a:xfrm>
        </p:spPr>
        <p:txBody>
          <a:bodyPr/>
          <a:lstStyle/>
          <a:p>
            <a:r>
              <a:rPr lang="en-US"/>
              <a:t>Click to edit Master title style</a:t>
            </a:r>
            <a:endParaRPr lang="en-GB"/>
          </a:p>
        </p:txBody>
      </p:sp>
      <p:sp>
        <p:nvSpPr>
          <p:cNvPr id="3" name="Table Placeholder 2"/>
          <p:cNvSpPr>
            <a:spLocks noGrp="1"/>
          </p:cNvSpPr>
          <p:nvPr>
            <p:ph type="tbl" idx="1"/>
          </p:nvPr>
        </p:nvSpPr>
        <p:spPr>
          <a:xfrm>
            <a:off x="431801" y="1052514"/>
            <a:ext cx="11137900" cy="5400675"/>
          </a:xfrm>
        </p:spPr>
        <p:txBody>
          <a:bodyPr/>
          <a:lstStyle/>
          <a:p>
            <a:pPr lvl="0"/>
            <a:endParaRPr lang="en-GB" noProof="0"/>
          </a:p>
        </p:txBody>
      </p:sp>
      <p:sp>
        <p:nvSpPr>
          <p:cNvPr id="4" name="Rectangle 7"/>
          <p:cNvSpPr>
            <a:spLocks noGrp="1" noChangeArrowheads="1"/>
          </p:cNvSpPr>
          <p:nvPr>
            <p:ph type="dt" sz="half" idx="10"/>
          </p:nvPr>
        </p:nvSpPr>
        <p:spPr>
          <a:ln/>
        </p:spPr>
        <p:txBody>
          <a:bodyPr/>
          <a:lstStyle>
            <a:lvl1pPr>
              <a:defRPr/>
            </a:lvl1pPr>
          </a:lstStyle>
          <a:p>
            <a:pPr>
              <a:defRPr/>
            </a:pPr>
            <a:endParaRPr lang="en-GB" dirty="0"/>
          </a:p>
        </p:txBody>
      </p:sp>
      <p:sp>
        <p:nvSpPr>
          <p:cNvPr id="5" name="Rectangle 8"/>
          <p:cNvSpPr>
            <a:spLocks noGrp="1" noChangeArrowheads="1"/>
          </p:cNvSpPr>
          <p:nvPr>
            <p:ph type="ftr" sz="quarter" idx="11"/>
          </p:nvPr>
        </p:nvSpPr>
        <p:spPr>
          <a:ln/>
        </p:spPr>
        <p:txBody>
          <a:bodyPr/>
          <a:lstStyle>
            <a:lvl1pPr>
              <a:defRPr/>
            </a:lvl1pPr>
          </a:lstStyle>
          <a:p>
            <a:pPr>
              <a:defRPr/>
            </a:pPr>
            <a:r>
              <a:rPr lang="en-GB" dirty="0"/>
              <a:t>F28DM Physical Design</a:t>
            </a:r>
          </a:p>
        </p:txBody>
      </p:sp>
      <p:sp>
        <p:nvSpPr>
          <p:cNvPr id="6" name="Rectangle 9"/>
          <p:cNvSpPr>
            <a:spLocks noGrp="1" noChangeArrowheads="1"/>
          </p:cNvSpPr>
          <p:nvPr>
            <p:ph type="sldNum" sz="quarter" idx="12"/>
          </p:nvPr>
        </p:nvSpPr>
        <p:spPr>
          <a:ln/>
        </p:spPr>
        <p:txBody>
          <a:bodyPr/>
          <a:lstStyle>
            <a:lvl1pPr>
              <a:defRPr/>
            </a:lvl1pPr>
          </a:lstStyle>
          <a:p>
            <a:fld id="{EB1DC101-A92A-5345-9B2D-0166F597CF52}" type="slidenum">
              <a:rPr lang="en-GB" altLang="en-US"/>
              <a:pPr/>
              <a:t>‹#›</a:t>
            </a:fld>
            <a:endParaRPr lang="en-GB" altLang="en-US"/>
          </a:p>
        </p:txBody>
      </p:sp>
    </p:spTree>
    <p:extLst>
      <p:ext uri="{BB962C8B-B14F-4D97-AF65-F5344CB8AC3E}">
        <p14:creationId xmlns:p14="http://schemas.microsoft.com/office/powerpoint/2010/main" val="537870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07094"/>
            <a:ext cx="11887200" cy="1179210"/>
          </a:xfrm>
        </p:spPr>
        <p:txBody>
          <a:bodyPr/>
          <a:lstStyle/>
          <a:p>
            <a:r>
              <a:rPr lang="en-US"/>
              <a:t>Click to edit Master title style</a:t>
            </a:r>
            <a:endParaRPr dirty="0"/>
          </a:p>
        </p:txBody>
      </p:sp>
      <p:sp>
        <p:nvSpPr>
          <p:cNvPr id="3" name="Subtitle 2"/>
          <p:cNvSpPr>
            <a:spLocks noGrp="1"/>
          </p:cNvSpPr>
          <p:nvPr>
            <p:ph type="subTitle" idx="1"/>
          </p:nvPr>
        </p:nvSpPr>
        <p:spPr>
          <a:xfrm>
            <a:off x="1219200" y="3034558"/>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32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normAutofit/>
          </a:bodyPr>
          <a:lstStyle>
            <a:lvl1pPr marL="0" indent="0" algn="l" defTabSz="914400" rtl="0" eaLnBrk="1" latinLnBrk="0" hangingPunct="1">
              <a:spcBef>
                <a:spcPts val="300"/>
              </a:spcBef>
              <a:buNone/>
              <a:defRPr sz="2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1pPr>
              <a:spcBef>
                <a:spcPts val="1400"/>
              </a:spcBef>
              <a:defRPr/>
            </a:lvl1pPr>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614683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dirty="0"/>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24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p:nvPr>
        </p:nvSpPr>
        <p:spPr>
          <a:xfrm>
            <a:off x="546148"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5016"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54116"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2196"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35832"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3912"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4"/>
            <a:ext cx="3860800" cy="365125"/>
          </a:xfrm>
        </p:spPr>
        <p:txBody>
          <a:bodyPr/>
          <a:lstStyle/>
          <a:p>
            <a:r>
              <a:rPr lang="en-GB" dirty="0">
                <a:solidFill>
                  <a:prstClr val="black">
                    <a:lumMod val="65000"/>
                    <a:lumOff val="35000"/>
                  </a:prstClr>
                </a:solidFill>
              </a:rPr>
              <a:t>F28DM Physical Design</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863379" y="2590805"/>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7317319"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US"/>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GB"/>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476882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39663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546148"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6245014"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03987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554116"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32196"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6335830"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3910"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0"/>
            <a:ext cx="3860800" cy="365125"/>
          </a:xfrm>
        </p:spPr>
        <p:txBody>
          <a:bodyPr/>
          <a:lstStyle/>
          <a:p>
            <a:r>
              <a:rPr lang="en-GB" dirty="0">
                <a:solidFill>
                  <a:prstClr val="black">
                    <a:lumMod val="65000"/>
                    <a:lumOff val="35000"/>
                  </a:prstClr>
                </a:solidFill>
              </a:rPr>
              <a:t>F28DM Physical Design</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cxnSp>
        <p:nvCxnSpPr>
          <p:cNvPr id="11" name="Straight Connector 10"/>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3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917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50304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Content Placeholder 2"/>
          <p:cNvSpPr>
            <a:spLocks noGrp="1"/>
          </p:cNvSpPr>
          <p:nvPr>
            <p:ph idx="1"/>
          </p:nvPr>
        </p:nvSpPr>
        <p:spPr>
          <a:xfrm>
            <a:off x="6863379" y="2590801"/>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87501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66656"/>
            <a:ext cx="11885084" cy="914400"/>
          </a:xfrm>
          <a:prstGeom prst="rect">
            <a:avLst/>
          </a:prstGeom>
          <a:solidFill>
            <a:schemeClr val="tx2"/>
          </a:solidFill>
        </p:spPr>
        <p:txBody>
          <a:bodyPr vert="horz" lIns="1188720" tIns="45720" rIns="274320" bIns="45720" rtlCol="0" anchor="ctr">
            <a:normAutofit/>
          </a:bodyPr>
          <a:lstStyle/>
          <a:p>
            <a:r>
              <a:rPr lang="en-GB"/>
              <a:t>Click to edit Master title style</a:t>
            </a:r>
            <a:endParaRPr/>
          </a:p>
        </p:txBody>
      </p:sp>
      <p:sp>
        <p:nvSpPr>
          <p:cNvPr id="3" name="Text Placeholder 2"/>
          <p:cNvSpPr>
            <a:spLocks noGrp="1"/>
          </p:cNvSpPr>
          <p:nvPr>
            <p:ph type="body" idx="1"/>
          </p:nvPr>
        </p:nvSpPr>
        <p:spPr>
          <a:xfrm>
            <a:off x="499296" y="1823374"/>
            <a:ext cx="11133905" cy="474570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2"/>
          </p:nvPr>
        </p:nvSpPr>
        <p:spPr>
          <a:xfrm>
            <a:off x="8773459" y="188260"/>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0"/>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4"/>
          </p:nvPr>
        </p:nvSpPr>
        <p:spPr>
          <a:xfrm>
            <a:off x="11719859" y="6569076"/>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1"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
        <p:nvSpPr>
          <p:cNvPr id="8" name="Rectangle 7"/>
          <p:cNvSpPr/>
          <p:nvPr/>
        </p:nvSpPr>
        <p:spPr>
          <a:xfrm>
            <a:off x="1219201"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Tree>
    <p:extLst>
      <p:ext uri="{BB962C8B-B14F-4D97-AF65-F5344CB8AC3E}">
        <p14:creationId xmlns:p14="http://schemas.microsoft.com/office/powerpoint/2010/main" val="52924439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hf hdr="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618504"/>
            <a:ext cx="11885084" cy="1156028"/>
          </a:xfrm>
          <a:prstGeom prst="rect">
            <a:avLst/>
          </a:prstGeom>
          <a:solidFill>
            <a:schemeClr val="tx2"/>
          </a:solidFill>
        </p:spPr>
        <p:txBody>
          <a:bodyPr vert="horz" lIns="1188720" tIns="45720" rIns="274320" bIns="45720" rtlCol="0" anchor="ctr">
            <a:noAutofit/>
          </a:bodyPr>
          <a:lstStyle/>
          <a:p>
            <a:r>
              <a:rPr lang="en-US"/>
              <a:t>Click to edit Master title style</a:t>
            </a:r>
            <a:endParaRPr dirty="0"/>
          </a:p>
        </p:txBody>
      </p:sp>
      <p:sp>
        <p:nvSpPr>
          <p:cNvPr id="3" name="Text Placeholder 2"/>
          <p:cNvSpPr>
            <a:spLocks noGrp="1"/>
          </p:cNvSpPr>
          <p:nvPr>
            <p:ph type="body" idx="1"/>
          </p:nvPr>
        </p:nvSpPr>
        <p:spPr>
          <a:xfrm>
            <a:off x="499298" y="1823378"/>
            <a:ext cx="11133905" cy="474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773459" y="188264"/>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4"/>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4"/>
          </p:nvPr>
        </p:nvSpPr>
        <p:spPr>
          <a:xfrm>
            <a:off x="11719859" y="6569080"/>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3"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1219203"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01294651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hdr="0"/>
  <p:txStyles>
    <p:titleStyle>
      <a:lvl1pPr marL="0" indent="0" algn="l"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dev.mysql.com/doc/refman/5.6/en/show-columns.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ev.mysql.com/doc/refman/5.6/en/create-tabl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dev.mysql.com/doc/refman/5.6/en/alter-table.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ev.mysql.com/doc/refman/5.6/en/data-type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ev.mysql.com/doc/refman/5.6/en/create-table-foreign-key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ev.mysql.com/doc/refman/5.6/en/select.html" TargetMode="External"/><Relationship Id="rId2" Type="http://schemas.openxmlformats.org/officeDocument/2006/relationships/hyperlink" Target="http://dev.mysql.com/doc/refman/5.6/en/insert.html" TargetMode="External"/><Relationship Id="rId1" Type="http://schemas.openxmlformats.org/officeDocument/2006/relationships/slideLayout" Target="../slideLayouts/slideLayout2.xml"/><Relationship Id="rId5" Type="http://schemas.openxmlformats.org/officeDocument/2006/relationships/hyperlink" Target="http://dev.mysql.com/doc/refman/5.6/en/delete.html" TargetMode="External"/><Relationship Id="rId4" Type="http://schemas.openxmlformats.org/officeDocument/2006/relationships/hyperlink" Target="http://dev.mysql.com/doc/refman/5.6/en/updat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dev.mysql.com/doc/refman/5.6/en/mysqldump.html" TargetMode="External"/><Relationship Id="rId2" Type="http://schemas.openxmlformats.org/officeDocument/2006/relationships/hyperlink" Target="http://dev.mysql.com/doc/refman/5.6/en/load-data.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ev.mysql.com/doc/refman/5.6/en/revoke.html" TargetMode="External"/><Relationship Id="rId2" Type="http://schemas.openxmlformats.org/officeDocument/2006/relationships/hyperlink" Target="http://dev.mysql.com/doc/refman/5.6/en/gran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ev.mysql.com/doc/refman/5.6/en/commi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Physical Design</a:t>
            </a:r>
          </a:p>
        </p:txBody>
      </p:sp>
      <p:sp>
        <p:nvSpPr>
          <p:cNvPr id="3" name="Subtitle 2"/>
          <p:cNvSpPr>
            <a:spLocks noGrp="1"/>
          </p:cNvSpPr>
          <p:nvPr>
            <p:ph type="subTitle" idx="1"/>
          </p:nvPr>
        </p:nvSpPr>
        <p:spPr/>
        <p:txBody>
          <a:bodyPr>
            <a:normAutofit/>
          </a:bodyPr>
          <a:lstStyle/>
          <a:p>
            <a:r>
              <a:rPr lang="en-GB" dirty="0"/>
              <a:t>F28DM Database Management Systems</a:t>
            </a:r>
          </a:p>
          <a:p>
            <a:pPr>
              <a:spcBef>
                <a:spcPts val="800"/>
              </a:spcBef>
            </a:pPr>
            <a:endParaRPr lang="en-GB" sz="2200" dirty="0"/>
          </a:p>
          <a:p>
            <a:pPr>
              <a:spcBef>
                <a:spcPts val="800"/>
              </a:spcBef>
            </a:pPr>
            <a:r>
              <a:rPr lang="en-GB" sz="2400" dirty="0"/>
              <a:t>Phil Bartie</a:t>
            </a:r>
          </a:p>
          <a:p>
            <a:pPr>
              <a:spcBef>
                <a:spcPts val="800"/>
              </a:spcBef>
            </a:pPr>
            <a:endParaRPr lang="en-GB" sz="2200" dirty="0"/>
          </a:p>
          <a:p>
            <a:pPr>
              <a:spcBef>
                <a:spcPts val="800"/>
              </a:spcBef>
            </a:pPr>
            <a:r>
              <a:rPr lang="en-GB" sz="1800" dirty="0"/>
              <a:t>Based on material from </a:t>
            </a:r>
          </a:p>
          <a:p>
            <a:pPr marL="342900" indent="-342900">
              <a:spcBef>
                <a:spcPts val="800"/>
              </a:spcBef>
              <a:buFont typeface="Arial" charset="0"/>
              <a:buChar char="•"/>
            </a:pPr>
            <a:r>
              <a:rPr lang="en-GB" sz="1800" dirty="0"/>
              <a:t>Alasdair </a:t>
            </a:r>
            <a:r>
              <a:rPr lang="en-GB" sz="1800" dirty="0" err="1"/>
              <a:t>Gray</a:t>
            </a:r>
            <a:r>
              <a:rPr lang="en-GB" sz="1800" dirty="0"/>
              <a:t>; Monica Farrow</a:t>
            </a:r>
          </a:p>
        </p:txBody>
      </p:sp>
    </p:spTree>
    <p:extLst>
      <p:ext uri="{BB962C8B-B14F-4D97-AF65-F5344CB8AC3E}">
        <p14:creationId xmlns:p14="http://schemas.microsoft.com/office/powerpoint/2010/main" val="55546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a:t>
            </a:r>
          </a:p>
        </p:txBody>
      </p:sp>
      <p:sp>
        <p:nvSpPr>
          <p:cNvPr id="3" name="Content Placeholder 2"/>
          <p:cNvSpPr>
            <a:spLocks noGrp="1"/>
          </p:cNvSpPr>
          <p:nvPr>
            <p:ph idx="1"/>
          </p:nvPr>
        </p:nvSpPr>
        <p:spPr>
          <a:xfrm>
            <a:off x="235135" y="1823373"/>
            <a:ext cx="11133905" cy="4745701"/>
          </a:xfrm>
        </p:spPr>
        <p:txBody>
          <a:bodyPr>
            <a:normAutofit/>
          </a:bodyPr>
          <a:lstStyle/>
          <a:p>
            <a:r>
              <a:rPr lang="en-US" sz="2400" dirty="0"/>
              <a:t>Case insensitive</a:t>
            </a:r>
          </a:p>
          <a:p>
            <a:r>
              <a:rPr lang="en-US" sz="2400" dirty="0"/>
              <a:t>Conventions</a:t>
            </a:r>
          </a:p>
          <a:p>
            <a:pPr lvl="1"/>
            <a:r>
              <a:rPr lang="en-US" sz="2000" dirty="0"/>
              <a:t>SQL commands: UPPERCASE</a:t>
            </a:r>
          </a:p>
          <a:p>
            <a:pPr lvl="1"/>
            <a:r>
              <a:rPr lang="en-US" sz="2000" dirty="0"/>
              <a:t>Table names: </a:t>
            </a:r>
            <a:r>
              <a:rPr lang="en-US" sz="2000" dirty="0" err="1"/>
              <a:t>PascalCase</a:t>
            </a:r>
            <a:r>
              <a:rPr lang="en-US" sz="2000" dirty="0"/>
              <a:t>    -- or lowercase with underscores (lower </a:t>
            </a:r>
            <a:r>
              <a:rPr lang="en-US" sz="2000" dirty="0" err="1"/>
              <a:t>snake_case</a:t>
            </a:r>
            <a:r>
              <a:rPr lang="en-US" sz="2000" dirty="0"/>
              <a:t>)</a:t>
            </a:r>
          </a:p>
          <a:p>
            <a:pPr lvl="1"/>
            <a:r>
              <a:rPr lang="en-US" sz="2000" dirty="0"/>
              <a:t>Column names: camelCase-- or  lower </a:t>
            </a:r>
            <a:r>
              <a:rPr lang="en-US" sz="2000" dirty="0" err="1"/>
              <a:t>snake_case</a:t>
            </a:r>
            <a:endParaRPr lang="en-US" sz="2000" dirty="0"/>
          </a:p>
          <a:p>
            <a:r>
              <a:rPr lang="en-US" sz="2400" dirty="0"/>
              <a:t>MySQL table names</a:t>
            </a:r>
          </a:p>
          <a:p>
            <a:pPr lvl="1"/>
            <a:r>
              <a:rPr lang="en-US" sz="2000" dirty="0"/>
              <a:t>Case insensitive on Windows</a:t>
            </a:r>
          </a:p>
          <a:p>
            <a:pPr lvl="1"/>
            <a:r>
              <a:rPr lang="en-US" sz="2000" dirty="0"/>
              <a:t>Case sensitive on Linux/Unix/Mac OS X</a:t>
            </a:r>
          </a:p>
        </p:txBody>
      </p:sp>
      <p:sp>
        <p:nvSpPr>
          <p:cNvPr id="5" name="Date Placeholder 4"/>
          <p:cNvSpPr>
            <a:spLocks noGrp="1"/>
          </p:cNvSpPr>
          <p:nvPr>
            <p:ph type="dt" sz="half" idx="10"/>
          </p:nvPr>
        </p:nvSpPr>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8" name="Rounded Rectangular Callout 7"/>
          <p:cNvSpPr/>
          <p:nvPr/>
        </p:nvSpPr>
        <p:spPr>
          <a:xfrm>
            <a:off x="8312075" y="3917777"/>
            <a:ext cx="3056965" cy="1426402"/>
          </a:xfrm>
          <a:prstGeom prst="wedgeRoundRectCallout">
            <a:avLst>
              <a:gd name="adj1" fmla="val -122633"/>
              <a:gd name="adj2" fmla="val 3556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t>Tables are stored in files. Case sensitivity comes from OS file system</a:t>
            </a:r>
          </a:p>
        </p:txBody>
      </p:sp>
      <p:sp>
        <p:nvSpPr>
          <p:cNvPr id="9" name="Rounded Rectangle 8"/>
          <p:cNvSpPr/>
          <p:nvPr/>
        </p:nvSpPr>
        <p:spPr>
          <a:xfrm>
            <a:off x="1575099" y="5478143"/>
            <a:ext cx="5151121" cy="10652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t>MACS database server is running Linux</a:t>
            </a:r>
          </a:p>
          <a:p>
            <a:pPr algn="ctr"/>
            <a:endParaRPr lang="en-GB" sz="2000" dirty="0"/>
          </a:p>
          <a:p>
            <a:pPr algn="ctr"/>
            <a:r>
              <a:rPr lang="en-GB" sz="2000" dirty="0"/>
              <a:t> </a:t>
            </a:r>
            <a:r>
              <a:rPr lang="en-GB" sz="2000" dirty="0">
                <a:sym typeface="Wingdings"/>
              </a:rPr>
              <a:t> table names are case sensitive!</a:t>
            </a:r>
            <a:endParaRPr lang="en-GB" sz="2000" dirty="0"/>
          </a:p>
        </p:txBody>
      </p:sp>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10</a:t>
            </a:fld>
            <a:endParaRPr lang="en-GB">
              <a:solidFill>
                <a:prstClr val="black">
                  <a:lumMod val="65000"/>
                  <a:lumOff val="35000"/>
                </a:prstClr>
              </a:solidFill>
            </a:endParaRPr>
          </a:p>
        </p:txBody>
      </p:sp>
    </p:spTree>
    <p:extLst>
      <p:ext uri="{BB962C8B-B14F-4D97-AF65-F5344CB8AC3E}">
        <p14:creationId xmlns:p14="http://schemas.microsoft.com/office/powerpoint/2010/main" val="69300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databases are in my DBMS?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383150"/>
            <a:ext cx="7908178" cy="5924431"/>
          </a:xfrm>
        </p:spPr>
      </p:pic>
      <p:sp>
        <p:nvSpPr>
          <p:cNvPr id="8" name="Content Placeholder 7"/>
          <p:cNvSpPr>
            <a:spLocks noGrp="1"/>
          </p:cNvSpPr>
          <p:nvPr>
            <p:ph sz="half" idx="2"/>
          </p:nvPr>
        </p:nvSpPr>
        <p:spPr>
          <a:xfrm>
            <a:off x="6629401" y="1758253"/>
            <a:ext cx="5255684" cy="4810822"/>
          </a:xfrm>
          <a:solidFill>
            <a:schemeClr val="bg1"/>
          </a:solidFill>
        </p:spPr>
        <p:txBody>
          <a:bodyPr anchor="ctr">
            <a:normAutofit/>
          </a:bodyPr>
          <a:lstStyle/>
          <a:p>
            <a:r>
              <a:rPr lang="en-GB" sz="2400" dirty="0">
                <a:ea typeface="Monaco" charset="0"/>
                <a:cs typeface="Monaco" charset="0"/>
              </a:rPr>
              <a:t>List available databases</a:t>
            </a:r>
            <a:br>
              <a:rPr lang="en-GB" sz="2400" dirty="0">
                <a:ea typeface="Monaco" charset="0"/>
                <a:cs typeface="Monaco" charset="0"/>
              </a:rPr>
            </a:br>
            <a:r>
              <a:rPr lang="en-GB" sz="2400" dirty="0">
                <a:ea typeface="Monaco" charset="0"/>
                <a:cs typeface="Monaco" charset="0"/>
              </a:rPr>
              <a:t>(restricted by permissions)</a:t>
            </a:r>
          </a:p>
          <a:p>
            <a:pPr marL="0" indent="0">
              <a:buNone/>
            </a:pPr>
            <a:r>
              <a:rPr lang="en-GB" sz="2400" dirty="0">
                <a:latin typeface="Monaco" charset="0"/>
                <a:ea typeface="Monaco" charset="0"/>
                <a:cs typeface="Monaco" charset="0"/>
              </a:rPr>
              <a:t>&gt; show databases;</a:t>
            </a:r>
          </a:p>
          <a:p>
            <a:r>
              <a:rPr lang="en-GB" sz="2400" dirty="0">
                <a:ea typeface="Monaco" charset="0"/>
                <a:cs typeface="Monaco" charset="0"/>
              </a:rPr>
              <a:t>Change active database </a:t>
            </a:r>
          </a:p>
          <a:p>
            <a:pPr lvl="1"/>
            <a:r>
              <a:rPr lang="en-GB" sz="2400" dirty="0">
                <a:ea typeface="Monaco" charset="0"/>
                <a:cs typeface="Monaco" charset="0"/>
              </a:rPr>
              <a:t>Loads schema</a:t>
            </a:r>
          </a:p>
          <a:p>
            <a:pPr lvl="1"/>
            <a:r>
              <a:rPr lang="en-GB" sz="2400" dirty="0">
                <a:ea typeface="Monaco" charset="0"/>
                <a:cs typeface="Monaco" charset="0"/>
              </a:rPr>
              <a:t>Enables autocomplete</a:t>
            </a:r>
          </a:p>
          <a:p>
            <a:pPr marL="0" indent="0">
              <a:buNone/>
            </a:pPr>
            <a:r>
              <a:rPr lang="en-GB" sz="2400" dirty="0">
                <a:latin typeface="Monaco" charset="0"/>
                <a:ea typeface="Monaco" charset="0"/>
                <a:cs typeface="Monaco" charset="0"/>
              </a:rPr>
              <a:t>&gt; use Company;</a:t>
            </a:r>
          </a:p>
          <a:p>
            <a:pPr marL="0" indent="0">
              <a:buNone/>
            </a:pPr>
            <a:r>
              <a:rPr lang="en-GB" sz="2000" i="1" dirty="0">
                <a:ea typeface="Monaco" charset="0"/>
                <a:cs typeface="Monaco" charset="0"/>
              </a:rPr>
              <a:t>Only necessary if you start MySQL without declaring the database to use.</a:t>
            </a:r>
          </a:p>
        </p:txBody>
      </p:sp>
      <p:sp>
        <p:nvSpPr>
          <p:cNvPr id="3" name="Slide Number Placeholder 2"/>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11</a:t>
            </a:fld>
            <a:endParaRPr lang="en-GB">
              <a:solidFill>
                <a:prstClr val="black">
                  <a:lumMod val="65000"/>
                  <a:lumOff val="35000"/>
                </a:prstClr>
              </a:solidFill>
            </a:endParaRPr>
          </a:p>
        </p:txBody>
      </p:sp>
    </p:spTree>
    <p:extLst>
      <p:ext uri="{BB962C8B-B14F-4D97-AF65-F5344CB8AC3E}">
        <p14:creationId xmlns:p14="http://schemas.microsoft.com/office/powerpoint/2010/main" val="184810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tables are in my DB?</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 y="1581056"/>
            <a:ext cx="6575746" cy="5669258"/>
          </a:xfrm>
        </p:spPr>
      </p:pic>
      <p:sp>
        <p:nvSpPr>
          <p:cNvPr id="8" name="Content Placeholder 7"/>
          <p:cNvSpPr>
            <a:spLocks noGrp="1"/>
          </p:cNvSpPr>
          <p:nvPr>
            <p:ph sz="half" idx="2"/>
          </p:nvPr>
        </p:nvSpPr>
        <p:spPr>
          <a:xfrm>
            <a:off x="5942543" y="1758254"/>
            <a:ext cx="5777316" cy="4810822"/>
          </a:xfrm>
          <a:solidFill>
            <a:schemeClr val="bg1"/>
          </a:solidFill>
        </p:spPr>
        <p:txBody>
          <a:bodyPr anchor="ctr">
            <a:normAutofit fontScale="92500" lnSpcReduction="10000"/>
          </a:bodyPr>
          <a:lstStyle/>
          <a:p>
            <a:r>
              <a:rPr lang="en-GB" sz="2200" dirty="0">
                <a:ea typeface="Monaco" charset="0"/>
                <a:cs typeface="Monaco" charset="0"/>
              </a:rPr>
              <a:t>List available tables in database</a:t>
            </a:r>
            <a:br>
              <a:rPr lang="en-GB" sz="2200" dirty="0">
                <a:ea typeface="Monaco" charset="0"/>
                <a:cs typeface="Monaco" charset="0"/>
              </a:rPr>
            </a:br>
            <a:r>
              <a:rPr lang="en-GB" sz="2200" dirty="0">
                <a:ea typeface="Monaco" charset="0"/>
                <a:cs typeface="Monaco" charset="0"/>
              </a:rPr>
              <a:t>(restricted by permissions)</a:t>
            </a:r>
          </a:p>
          <a:p>
            <a:pPr marL="0" indent="0">
              <a:spcBef>
                <a:spcPts val="1400"/>
              </a:spcBef>
              <a:buNone/>
            </a:pPr>
            <a:r>
              <a:rPr lang="en-GB" sz="2000" dirty="0">
                <a:latin typeface="Monaco" charset="0"/>
                <a:ea typeface="Monaco" charset="0"/>
                <a:cs typeface="Monaco" charset="0"/>
              </a:rPr>
              <a:t>&gt; show tables;</a:t>
            </a:r>
          </a:p>
          <a:p>
            <a:pPr>
              <a:spcBef>
                <a:spcPts val="1400"/>
              </a:spcBef>
            </a:pPr>
            <a:r>
              <a:rPr lang="en-GB" sz="2200" dirty="0">
                <a:ea typeface="Monaco" charset="0"/>
                <a:cs typeface="Monaco" charset="0"/>
              </a:rPr>
              <a:t>Show schema for a specific table</a:t>
            </a:r>
            <a:br>
              <a:rPr lang="en-GB" sz="2200" dirty="0">
                <a:ea typeface="Monaco" charset="0"/>
                <a:cs typeface="Monaco" charset="0"/>
              </a:rPr>
            </a:br>
            <a:r>
              <a:rPr lang="en-GB" sz="2200" dirty="0">
                <a:ea typeface="Monaco" charset="0"/>
                <a:cs typeface="Monaco" charset="0"/>
                <a:hlinkClick r:id="rId4"/>
              </a:rPr>
              <a:t>http://dev.mysql.com/doc/refman/5.6/en/show-columns.html</a:t>
            </a:r>
            <a:r>
              <a:rPr lang="en-GB" sz="2200" dirty="0">
                <a:ea typeface="Monaco" charset="0"/>
                <a:cs typeface="Monaco" charset="0"/>
              </a:rPr>
              <a:t> </a:t>
            </a:r>
          </a:p>
          <a:p>
            <a:pPr lvl="1"/>
            <a:r>
              <a:rPr lang="en-GB" sz="2200" dirty="0">
                <a:ea typeface="Monaco" charset="0"/>
                <a:cs typeface="Monaco" charset="0"/>
              </a:rPr>
              <a:t>Field: column names</a:t>
            </a:r>
          </a:p>
          <a:p>
            <a:pPr lvl="1"/>
            <a:r>
              <a:rPr lang="en-GB" sz="2200" dirty="0">
                <a:ea typeface="Monaco" charset="0"/>
                <a:cs typeface="Monaco" charset="0"/>
              </a:rPr>
              <a:t>Type: data type</a:t>
            </a:r>
          </a:p>
          <a:p>
            <a:pPr lvl="1"/>
            <a:r>
              <a:rPr lang="en-GB" sz="2200" dirty="0">
                <a:ea typeface="Monaco" charset="0"/>
                <a:cs typeface="Monaco" charset="0"/>
              </a:rPr>
              <a:t>Null: are nulls allowed?</a:t>
            </a:r>
          </a:p>
          <a:p>
            <a:pPr lvl="1"/>
            <a:r>
              <a:rPr lang="en-GB" sz="2200" dirty="0">
                <a:ea typeface="Monaco" charset="0"/>
                <a:cs typeface="Monaco" charset="0"/>
              </a:rPr>
              <a:t>Key: [PRI|UNI|MUL]</a:t>
            </a:r>
          </a:p>
          <a:p>
            <a:pPr lvl="1"/>
            <a:r>
              <a:rPr lang="en-GB" sz="2200" dirty="0">
                <a:ea typeface="Monaco" charset="0"/>
                <a:cs typeface="Monaco" charset="0"/>
              </a:rPr>
              <a:t>Default: value</a:t>
            </a:r>
          </a:p>
          <a:p>
            <a:pPr lvl="1"/>
            <a:r>
              <a:rPr lang="en-GB" sz="2200" dirty="0">
                <a:ea typeface="Monaco" charset="0"/>
                <a:cs typeface="Monaco" charset="0"/>
              </a:rPr>
              <a:t>Extra: auto increment</a:t>
            </a:r>
          </a:p>
          <a:p>
            <a:pPr marL="0" indent="0">
              <a:spcBef>
                <a:spcPts val="1400"/>
              </a:spcBef>
              <a:buNone/>
            </a:pPr>
            <a:r>
              <a:rPr lang="en-GB" sz="2000" dirty="0">
                <a:latin typeface="Monaco" charset="0"/>
                <a:ea typeface="Monaco" charset="0"/>
                <a:cs typeface="Monaco" charset="0"/>
              </a:rPr>
              <a:t>&gt; describe </a:t>
            </a:r>
            <a:r>
              <a:rPr lang="en-GB" sz="2000" dirty="0" err="1">
                <a:latin typeface="Monaco" charset="0"/>
                <a:ea typeface="Monaco" charset="0"/>
                <a:cs typeface="Monaco" charset="0"/>
              </a:rPr>
              <a:t>DBEmployee</a:t>
            </a:r>
            <a:r>
              <a:rPr lang="en-GB" sz="2000" dirty="0">
                <a:latin typeface="Monaco" charset="0"/>
                <a:ea typeface="Monaco" charset="0"/>
                <a:cs typeface="Monaco" charset="0"/>
              </a:rPr>
              <a:t>;</a:t>
            </a:r>
          </a:p>
        </p:txBody>
      </p:sp>
      <p:sp>
        <p:nvSpPr>
          <p:cNvPr id="3" name="Slide Number Placeholder 2"/>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12</a:t>
            </a:fld>
            <a:endParaRPr lang="en-GB">
              <a:solidFill>
                <a:prstClr val="black">
                  <a:lumMod val="65000"/>
                  <a:lumOff val="35000"/>
                </a:prstClr>
              </a:solidFill>
            </a:endParaRPr>
          </a:p>
        </p:txBody>
      </p:sp>
    </p:spTree>
    <p:extLst>
      <p:ext uri="{BB962C8B-B14F-4D97-AF65-F5344CB8AC3E}">
        <p14:creationId xmlns:p14="http://schemas.microsoft.com/office/powerpoint/2010/main" val="9735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SQL Data Definition Language</a:t>
            </a:r>
          </a:p>
        </p:txBody>
      </p:sp>
      <p:sp>
        <p:nvSpPr>
          <p:cNvPr id="14" name="Content Placeholder 13"/>
          <p:cNvSpPr>
            <a:spLocks noGrp="1"/>
          </p:cNvSpPr>
          <p:nvPr>
            <p:ph idx="1"/>
          </p:nvPr>
        </p:nvSpPr>
        <p:spPr/>
        <p:txBody>
          <a:bodyPr>
            <a:normAutofit lnSpcReduction="10000"/>
          </a:bodyPr>
          <a:lstStyle/>
          <a:p>
            <a:r>
              <a:rPr lang="en-US" sz="2400" dirty="0">
                <a:latin typeface="Monaco" charset="0"/>
                <a:ea typeface="Monaco" charset="0"/>
                <a:cs typeface="Monaco" charset="0"/>
              </a:rPr>
              <a:t>CREATE TABLE</a:t>
            </a:r>
            <a:r>
              <a:rPr lang="en-US" sz="2400" dirty="0"/>
              <a:t>: </a:t>
            </a:r>
          </a:p>
          <a:p>
            <a:pPr lvl="1"/>
            <a:r>
              <a:rPr lang="en-US" sz="2000" dirty="0"/>
              <a:t>Defines the schema of a relation in the DBMS catalog</a:t>
            </a:r>
          </a:p>
          <a:p>
            <a:pPr lvl="1"/>
            <a:r>
              <a:rPr lang="en-US" sz="2200" dirty="0">
                <a:hlinkClick r:id="rId3"/>
              </a:rPr>
              <a:t>http://dev.mysql.com/doc/refman/5.6/en/create-table.html</a:t>
            </a:r>
            <a:r>
              <a:rPr lang="en-US" sz="2200" dirty="0"/>
              <a:t> </a:t>
            </a:r>
          </a:p>
          <a:p>
            <a:r>
              <a:rPr lang="en-US" sz="2400" dirty="0">
                <a:latin typeface="Monaco" charset="0"/>
                <a:ea typeface="Monaco" charset="0"/>
                <a:cs typeface="Monaco" charset="0"/>
              </a:rPr>
              <a:t>ALTER TABLE</a:t>
            </a:r>
            <a:r>
              <a:rPr lang="en-US" sz="2400" dirty="0"/>
              <a:t>:</a:t>
            </a:r>
          </a:p>
          <a:p>
            <a:pPr lvl="1"/>
            <a:r>
              <a:rPr lang="en-US" sz="2200" dirty="0"/>
              <a:t>Updates the schema of a relation in DBMS catalog</a:t>
            </a:r>
          </a:p>
          <a:p>
            <a:pPr lvl="2"/>
            <a:r>
              <a:rPr lang="en-US" sz="2200" dirty="0">
                <a:latin typeface="Monaco" charset="0"/>
                <a:ea typeface="Monaco" charset="0"/>
                <a:cs typeface="Monaco" charset="0"/>
              </a:rPr>
              <a:t>[ADD|DROP]</a:t>
            </a:r>
            <a:r>
              <a:rPr lang="en-US" sz="2200" dirty="0"/>
              <a:t> a </a:t>
            </a:r>
            <a:r>
              <a:rPr lang="en-US" sz="2200" dirty="0">
                <a:latin typeface="Monaco" charset="0"/>
                <a:ea typeface="Monaco" charset="0"/>
                <a:cs typeface="Monaco" charset="0"/>
              </a:rPr>
              <a:t>[COLUMN|CONSTRAINT|KEY]</a:t>
            </a:r>
          </a:p>
          <a:p>
            <a:pPr lvl="2"/>
            <a:r>
              <a:rPr lang="en-US" sz="2200" dirty="0">
                <a:latin typeface="Monaco" charset="0"/>
                <a:ea typeface="Monaco" charset="0"/>
                <a:cs typeface="Monaco" charset="0"/>
              </a:rPr>
              <a:t>RENAME</a:t>
            </a:r>
            <a:r>
              <a:rPr lang="en-US" sz="2200" dirty="0"/>
              <a:t> table</a:t>
            </a:r>
          </a:p>
          <a:p>
            <a:pPr lvl="1"/>
            <a:r>
              <a:rPr lang="en-US" sz="2200" dirty="0">
                <a:hlinkClick r:id="rId4"/>
              </a:rPr>
              <a:t>http://dev.mysql.com/doc/refman/5.6/en/alter-table.html</a:t>
            </a:r>
            <a:endParaRPr lang="en-US" sz="2200" dirty="0"/>
          </a:p>
          <a:p>
            <a:r>
              <a:rPr lang="en-US" sz="2400" dirty="0"/>
              <a:t>DROP TABLE:</a:t>
            </a:r>
          </a:p>
          <a:p>
            <a:pPr lvl="1"/>
            <a:r>
              <a:rPr lang="en-US" sz="2200" dirty="0"/>
              <a:t>Removes relation from DBMS catalog</a:t>
            </a:r>
          </a:p>
          <a:p>
            <a:pPr lvl="1"/>
            <a:r>
              <a:rPr lang="en-US" sz="2200" dirty="0"/>
              <a:t>http://</a:t>
            </a:r>
            <a:r>
              <a:rPr lang="en-US" sz="2200" dirty="0" err="1"/>
              <a:t>dev.mysql.com</a:t>
            </a:r>
            <a:r>
              <a:rPr lang="en-US" sz="2200" dirty="0"/>
              <a:t>/doc/</a:t>
            </a:r>
            <a:r>
              <a:rPr lang="en-US" sz="2200" dirty="0" err="1"/>
              <a:t>refman</a:t>
            </a:r>
            <a:r>
              <a:rPr lang="en-US" sz="2200" dirty="0"/>
              <a:t>/5.6/</a:t>
            </a:r>
            <a:r>
              <a:rPr lang="en-US" sz="2200" dirty="0" err="1"/>
              <a:t>en</a:t>
            </a:r>
            <a:r>
              <a:rPr lang="en-US" sz="2200" dirty="0"/>
              <a:t>/drop-</a:t>
            </a:r>
            <a:r>
              <a:rPr lang="en-US" sz="2200" dirty="0" err="1"/>
              <a:t>table.html</a:t>
            </a:r>
            <a:endParaRPr lang="en-US" sz="2200" dirty="0"/>
          </a:p>
          <a:p>
            <a:endParaRPr lang="en-US" sz="24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dirty="0"/>
              <a:t>F28DM Physical Design</a:t>
            </a:r>
          </a:p>
        </p:txBody>
      </p:sp>
      <p:sp>
        <p:nvSpPr>
          <p:cNvPr id="2" name="Slide Number Placeholder 1"/>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13</a:t>
            </a:fld>
            <a:endParaRPr lang="en-GB">
              <a:solidFill>
                <a:prstClr val="black">
                  <a:lumMod val="65000"/>
                  <a:lumOff val="35000"/>
                </a:prstClr>
              </a:solidFill>
            </a:endParaRPr>
          </a:p>
        </p:txBody>
      </p:sp>
    </p:spTree>
    <p:extLst>
      <p:ext uri="{BB962C8B-B14F-4D97-AF65-F5344CB8AC3E}">
        <p14:creationId xmlns:p14="http://schemas.microsoft.com/office/powerpoint/2010/main" val="210199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Example: CREATE Employee</a:t>
            </a:r>
          </a:p>
        </p:txBody>
      </p:sp>
      <p:sp>
        <p:nvSpPr>
          <p:cNvPr id="3" name="Content Placeholder 2"/>
          <p:cNvSpPr>
            <a:spLocks noGrp="1"/>
          </p:cNvSpPr>
          <p:nvPr>
            <p:ph idx="1"/>
          </p:nvPr>
        </p:nvSpPr>
        <p:spPr/>
        <p:txBody>
          <a:bodyPr/>
          <a:lstStyle/>
          <a:p>
            <a:pPr marL="0" indent="0">
              <a:buNone/>
            </a:pPr>
            <a:r>
              <a:rPr lang="en-US" dirty="0">
                <a:solidFill>
                  <a:schemeClr val="accent5"/>
                </a:solidFill>
                <a:latin typeface="Monaco" charset="0"/>
                <a:ea typeface="Monaco" charset="0"/>
                <a:cs typeface="Monaco" charset="0"/>
              </a:rPr>
              <a:t>CREATE TABLE </a:t>
            </a:r>
            <a:r>
              <a:rPr lang="en-US" dirty="0" err="1">
                <a:solidFill>
                  <a:srgbClr val="7030A0"/>
                </a:solidFill>
                <a:latin typeface="Monaco" charset="0"/>
                <a:ea typeface="Monaco" charset="0"/>
                <a:cs typeface="Monaco" charset="0"/>
              </a:rPr>
              <a:t>DBEmployee</a:t>
            </a:r>
            <a:r>
              <a:rPr lang="en-US" dirty="0">
                <a:solidFill>
                  <a:srgbClr val="7030A0"/>
                </a:solidFill>
                <a:latin typeface="Monaco" charset="0"/>
                <a:ea typeface="Monaco" charset="0"/>
                <a:cs typeface="Monaco" charset="0"/>
              </a:rPr>
              <a:t> </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err="1">
                <a:latin typeface="Monaco" charset="0"/>
                <a:ea typeface="Monaco" charset="0"/>
                <a:cs typeface="Monaco" charset="0"/>
              </a:rPr>
              <a:t>ssn</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INT</a:t>
            </a:r>
            <a:r>
              <a:rPr lang="en-US" dirty="0">
                <a:latin typeface="Monaco" charset="0"/>
                <a:ea typeface="Monaco" charset="0"/>
                <a:cs typeface="Monaco" charset="0"/>
              </a:rPr>
              <a:t>(</a:t>
            </a:r>
            <a:r>
              <a:rPr lang="en-US" dirty="0">
                <a:solidFill>
                  <a:schemeClr val="accent2"/>
                </a:solidFill>
                <a:latin typeface="Monaco" charset="0"/>
                <a:ea typeface="Monaco" charset="0"/>
                <a:cs typeface="Monaco" charset="0"/>
              </a:rPr>
              <a:t>5</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PRIMARY KEY </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err="1">
                <a:latin typeface="Monaco" charset="0"/>
                <a:ea typeface="Monaco" charset="0"/>
                <a:cs typeface="Monaco" charset="0"/>
              </a:rPr>
              <a:t>lastname</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VARCHAR</a:t>
            </a:r>
            <a:r>
              <a:rPr lang="en-US" dirty="0">
                <a:latin typeface="Monaco" charset="0"/>
                <a:ea typeface="Monaco" charset="0"/>
                <a:cs typeface="Monaco" charset="0"/>
              </a:rPr>
              <a:t>(</a:t>
            </a:r>
            <a:r>
              <a:rPr lang="en-US" dirty="0">
                <a:solidFill>
                  <a:schemeClr val="accent2"/>
                </a:solidFill>
                <a:latin typeface="Monaco" charset="0"/>
                <a:ea typeface="Monaco" charset="0"/>
                <a:cs typeface="Monaco" charset="0"/>
              </a:rPr>
              <a:t>12</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NOT NULL</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err="1">
                <a:latin typeface="Monaco" charset="0"/>
                <a:ea typeface="Monaco" charset="0"/>
                <a:cs typeface="Monaco" charset="0"/>
              </a:rPr>
              <a:t>firstname</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VARCHAR</a:t>
            </a:r>
            <a:r>
              <a:rPr lang="en-US" dirty="0">
                <a:latin typeface="Monaco" charset="0"/>
                <a:ea typeface="Monaco" charset="0"/>
                <a:cs typeface="Monaco" charset="0"/>
              </a:rPr>
              <a:t>(</a:t>
            </a:r>
            <a:r>
              <a:rPr lang="en-US" dirty="0">
                <a:solidFill>
                  <a:schemeClr val="accent2"/>
                </a:solidFill>
                <a:latin typeface="Monaco" charset="0"/>
                <a:ea typeface="Monaco" charset="0"/>
                <a:cs typeface="Monaco" charset="0"/>
              </a:rPr>
              <a:t>12</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NOT NULL</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err="1">
                <a:latin typeface="Monaco" charset="0"/>
                <a:ea typeface="Monaco" charset="0"/>
                <a:cs typeface="Monaco" charset="0"/>
              </a:rPr>
              <a:t>dateOfBirth</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DATE</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gender 	</a:t>
            </a:r>
            <a:r>
              <a:rPr lang="en-US" dirty="0">
                <a:solidFill>
                  <a:schemeClr val="accent5"/>
                </a:solidFill>
                <a:latin typeface="Monaco" charset="0"/>
                <a:ea typeface="Monaco" charset="0"/>
                <a:cs typeface="Monaco" charset="0"/>
              </a:rPr>
              <a:t>ENUM</a:t>
            </a:r>
            <a:r>
              <a:rPr lang="en-US" dirty="0">
                <a:latin typeface="Monaco" charset="0"/>
                <a:ea typeface="Monaco" charset="0"/>
                <a:cs typeface="Monaco" charset="0"/>
              </a:rPr>
              <a:t> ('</a:t>
            </a:r>
            <a:r>
              <a:rPr lang="en-US" dirty="0">
                <a:solidFill>
                  <a:schemeClr val="accent6">
                    <a:lumMod val="75000"/>
                  </a:schemeClr>
                </a:solidFill>
                <a:latin typeface="Monaco" charset="0"/>
                <a:ea typeface="Monaco" charset="0"/>
                <a:cs typeface="Monaco" charset="0"/>
              </a:rPr>
              <a:t>M</a:t>
            </a:r>
            <a:r>
              <a:rPr lang="en-US" dirty="0">
                <a:latin typeface="Monaco" charset="0"/>
                <a:ea typeface="Monaco" charset="0"/>
                <a:cs typeface="Monaco" charset="0"/>
              </a:rPr>
              <a:t>','</a:t>
            </a:r>
            <a:r>
              <a:rPr lang="en-US" dirty="0">
                <a:solidFill>
                  <a:schemeClr val="accent6">
                    <a:lumMod val="75000"/>
                  </a:schemeClr>
                </a:solidFill>
                <a:latin typeface="Monaco" charset="0"/>
                <a:ea typeface="Monaco" charset="0"/>
                <a:cs typeface="Monaco" charset="0"/>
              </a:rPr>
              <a:t>F</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NOT NULL</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salary 	</a:t>
            </a:r>
            <a:r>
              <a:rPr lang="en-US" dirty="0">
                <a:solidFill>
                  <a:schemeClr val="accent5"/>
                </a:solidFill>
                <a:latin typeface="Monaco" charset="0"/>
                <a:ea typeface="Monaco" charset="0"/>
                <a:cs typeface="Monaco" charset="0"/>
              </a:rPr>
              <a:t>INT</a:t>
            </a:r>
            <a:r>
              <a:rPr lang="en-US" dirty="0">
                <a:latin typeface="Monaco" charset="0"/>
                <a:ea typeface="Monaco" charset="0"/>
                <a:cs typeface="Monaco" charset="0"/>
              </a:rPr>
              <a:t>(</a:t>
            </a:r>
            <a:r>
              <a:rPr lang="en-US" dirty="0">
                <a:solidFill>
                  <a:schemeClr val="accent2"/>
                </a:solidFill>
                <a:latin typeface="Monaco" charset="0"/>
                <a:ea typeface="Monaco" charset="0"/>
                <a:cs typeface="Monaco" charset="0"/>
              </a:rPr>
              <a:t>11</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NOT NULL</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err="1">
                <a:latin typeface="Monaco" charset="0"/>
                <a:ea typeface="Monaco" charset="0"/>
                <a:cs typeface="Monaco" charset="0"/>
              </a:rPr>
              <a:t>empdNum</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INT</a:t>
            </a:r>
            <a:r>
              <a:rPr lang="en-US" dirty="0">
                <a:latin typeface="Monaco" charset="0"/>
                <a:ea typeface="Monaco" charset="0"/>
                <a:cs typeface="Monaco" charset="0"/>
              </a:rPr>
              <a:t>(</a:t>
            </a:r>
            <a:r>
              <a:rPr lang="en-US" dirty="0">
                <a:solidFill>
                  <a:schemeClr val="accent2"/>
                </a:solidFill>
                <a:latin typeface="Monaco" charset="0"/>
                <a:ea typeface="Monaco" charset="0"/>
                <a:cs typeface="Monaco" charset="0"/>
              </a:rPr>
              <a:t>11</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NOT NULL</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err="1">
                <a:latin typeface="Monaco" charset="0"/>
                <a:ea typeface="Monaco" charset="0"/>
                <a:cs typeface="Monaco" charset="0"/>
              </a:rPr>
              <a:t>supssn</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INT</a:t>
            </a:r>
            <a:r>
              <a:rPr lang="en-US" dirty="0">
                <a:latin typeface="Monaco" charset="0"/>
                <a:ea typeface="Monaco" charset="0"/>
                <a:cs typeface="Monaco" charset="0"/>
              </a:rPr>
              <a:t>(</a:t>
            </a:r>
            <a:r>
              <a:rPr lang="en-US" dirty="0">
                <a:solidFill>
                  <a:schemeClr val="accent2"/>
                </a:solidFill>
                <a:latin typeface="Monaco" charset="0"/>
                <a:ea typeface="Monaco" charset="0"/>
                <a:cs typeface="Monaco" charset="0"/>
              </a:rPr>
              <a:t>5</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CONSTRAINT</a:t>
            </a:r>
            <a:r>
              <a:rPr lang="en-US" dirty="0">
                <a:latin typeface="Monaco" charset="0"/>
                <a:ea typeface="Monaco" charset="0"/>
                <a:cs typeface="Monaco" charset="0"/>
              </a:rPr>
              <a:t> </a:t>
            </a:r>
            <a:r>
              <a:rPr lang="en-US" dirty="0" err="1">
                <a:latin typeface="Monaco" charset="0"/>
                <a:ea typeface="Monaco" charset="0"/>
                <a:cs typeface="Monaco" charset="0"/>
              </a:rPr>
              <a:t>fk_empsup</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FOREIGN KEY </a:t>
            </a:r>
            <a:r>
              <a:rPr lang="en-US" dirty="0">
                <a:latin typeface="Monaco" charset="0"/>
                <a:ea typeface="Monaco" charset="0"/>
                <a:cs typeface="Monaco" charset="0"/>
              </a:rPr>
              <a:t>(</a:t>
            </a:r>
            <a:r>
              <a:rPr lang="en-US" dirty="0" err="1">
                <a:latin typeface="Monaco" charset="0"/>
                <a:ea typeface="Monaco" charset="0"/>
                <a:cs typeface="Monaco" charset="0"/>
              </a:rPr>
              <a:t>supssn</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REFERENCES</a:t>
            </a:r>
            <a:r>
              <a:rPr lang="en-US" dirty="0">
                <a:latin typeface="Monaco" charset="0"/>
                <a:ea typeface="Monaco" charset="0"/>
                <a:cs typeface="Monaco" charset="0"/>
              </a:rPr>
              <a:t> </a:t>
            </a:r>
            <a:r>
              <a:rPr lang="en-US" dirty="0" err="1">
                <a:latin typeface="Monaco" charset="0"/>
                <a:ea typeface="Monaco" charset="0"/>
                <a:cs typeface="Monaco" charset="0"/>
              </a:rPr>
              <a:t>DBEmployee</a:t>
            </a:r>
            <a:r>
              <a:rPr lang="en-US" dirty="0">
                <a:latin typeface="Monaco" charset="0"/>
                <a:ea typeface="Monaco" charset="0"/>
                <a:cs typeface="Monaco" charset="0"/>
              </a:rPr>
              <a:t> (</a:t>
            </a:r>
            <a:r>
              <a:rPr lang="en-US" dirty="0" err="1">
                <a:latin typeface="Monaco" charset="0"/>
                <a:ea typeface="Monaco" charset="0"/>
                <a:cs typeface="Monaco" charset="0"/>
              </a:rPr>
              <a:t>ssn</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CONSTRAINT</a:t>
            </a:r>
            <a:r>
              <a:rPr lang="en-US" dirty="0">
                <a:latin typeface="Monaco" charset="0"/>
                <a:ea typeface="Monaco" charset="0"/>
                <a:cs typeface="Monaco" charset="0"/>
              </a:rPr>
              <a:t> </a:t>
            </a:r>
            <a:r>
              <a:rPr lang="en-US" dirty="0" err="1">
                <a:latin typeface="Monaco" charset="0"/>
                <a:ea typeface="Monaco" charset="0"/>
                <a:cs typeface="Monaco" charset="0"/>
              </a:rPr>
              <a:t>fk_empdep</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FOREIGN KEY </a:t>
            </a:r>
            <a:r>
              <a:rPr lang="en-US" dirty="0">
                <a:latin typeface="Monaco" charset="0"/>
                <a:ea typeface="Monaco" charset="0"/>
                <a:cs typeface="Monaco" charset="0"/>
              </a:rPr>
              <a:t>(</a:t>
            </a:r>
            <a:r>
              <a:rPr lang="en-US" dirty="0" err="1">
                <a:latin typeface="Monaco" charset="0"/>
                <a:ea typeface="Monaco" charset="0"/>
                <a:cs typeface="Monaco" charset="0"/>
              </a:rPr>
              <a:t>empdNum</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REFERENCES</a:t>
            </a:r>
            <a:r>
              <a:rPr lang="en-US" dirty="0">
                <a:latin typeface="Monaco" charset="0"/>
                <a:ea typeface="Monaco" charset="0"/>
                <a:cs typeface="Monaco" charset="0"/>
              </a:rPr>
              <a:t> </a:t>
            </a:r>
            <a:r>
              <a:rPr lang="en-US" dirty="0" err="1">
                <a:latin typeface="Monaco" charset="0"/>
                <a:ea typeface="Monaco" charset="0"/>
                <a:cs typeface="Monaco" charset="0"/>
              </a:rPr>
              <a:t>DBDepartment</a:t>
            </a:r>
            <a:r>
              <a:rPr lang="en-US" dirty="0">
                <a:latin typeface="Monaco" charset="0"/>
                <a:ea typeface="Monaco" charset="0"/>
                <a:cs typeface="Monaco" charset="0"/>
              </a:rPr>
              <a:t> (</a:t>
            </a:r>
            <a:r>
              <a:rPr lang="en-US" dirty="0" err="1">
                <a:latin typeface="Monaco" charset="0"/>
                <a:ea typeface="Monaco" charset="0"/>
                <a:cs typeface="Monaco" charset="0"/>
              </a:rPr>
              <a:t>dNum</a:t>
            </a:r>
            <a:r>
              <a:rPr lang="en-US" dirty="0">
                <a:latin typeface="Monaco" charset="0"/>
                <a:ea typeface="Monaco" charset="0"/>
                <a:cs typeface="Monaco" charset="0"/>
              </a:rPr>
              <a:t>)</a:t>
            </a:r>
            <a:br>
              <a:rPr lang="en-US" dirty="0">
                <a:latin typeface="Monaco" charset="0"/>
                <a:ea typeface="Monaco" charset="0"/>
                <a:cs typeface="Monaco" charset="0"/>
              </a:rPr>
            </a:br>
            <a:r>
              <a:rPr lang="en-US" dirty="0">
                <a:latin typeface="Monaco" charset="0"/>
                <a:ea typeface="Monaco" charset="0"/>
                <a:cs typeface="Monaco" charset="0"/>
              </a:rPr>
              <a:t>) ENGINE=INNODB;</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Rounded Rectangular Callout 6"/>
          <p:cNvSpPr/>
          <p:nvPr/>
        </p:nvSpPr>
        <p:spPr>
          <a:xfrm>
            <a:off x="3749040" y="6004561"/>
            <a:ext cx="3931920" cy="564514"/>
          </a:xfrm>
          <a:prstGeom prst="wedgeRoundRectCallout">
            <a:avLst>
              <a:gd name="adj1" fmla="val -66376"/>
              <a:gd name="adj2" fmla="val -4818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Always use INNODB engine</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14</a:t>
            </a:fld>
            <a:endParaRPr lang="en-GB">
              <a:solidFill>
                <a:prstClr val="black">
                  <a:lumMod val="65000"/>
                  <a:lumOff val="35000"/>
                </a:prstClr>
              </a:solidFill>
            </a:endParaRPr>
          </a:p>
        </p:txBody>
      </p:sp>
    </p:spTree>
    <p:extLst>
      <p:ext uri="{BB962C8B-B14F-4D97-AF65-F5344CB8AC3E}">
        <p14:creationId xmlns:p14="http://schemas.microsoft.com/office/powerpoint/2010/main" val="1350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Candidate Keys</a:t>
            </a:r>
          </a:p>
        </p:txBody>
      </p:sp>
      <p:sp>
        <p:nvSpPr>
          <p:cNvPr id="3" name="Content Placeholder 2"/>
          <p:cNvSpPr>
            <a:spLocks noGrp="1"/>
          </p:cNvSpPr>
          <p:nvPr>
            <p:ph idx="1"/>
          </p:nvPr>
        </p:nvSpPr>
        <p:spPr/>
        <p:txBody>
          <a:bodyPr>
            <a:normAutofit/>
          </a:bodyPr>
          <a:lstStyle/>
          <a:p>
            <a:r>
              <a:rPr lang="en-GB" sz="2600" dirty="0"/>
              <a:t>Set of attributes that uniquely define a tuple</a:t>
            </a:r>
          </a:p>
          <a:p>
            <a:r>
              <a:rPr lang="en-GB" sz="2600" dirty="0"/>
              <a:t>Single attribute declaration</a:t>
            </a:r>
          </a:p>
          <a:p>
            <a:pPr marL="0" indent="0">
              <a:buNone/>
            </a:pPr>
            <a:r>
              <a:rPr lang="en-GB" sz="2400" dirty="0">
                <a:latin typeface="Monaco" charset="0"/>
                <a:ea typeface="Monaco" charset="0"/>
                <a:cs typeface="Monaco" charset="0"/>
              </a:rPr>
              <a:t>	</a:t>
            </a:r>
            <a:r>
              <a:rPr lang="en-GB" sz="2400" dirty="0" err="1">
                <a:latin typeface="Monaco" charset="0"/>
                <a:ea typeface="Monaco" charset="0"/>
                <a:cs typeface="Monaco" charset="0"/>
              </a:rPr>
              <a:t>dName</a:t>
            </a:r>
            <a:r>
              <a:rPr lang="en-GB" sz="2400" dirty="0">
                <a:latin typeface="Monaco" charset="0"/>
                <a:ea typeface="Monaco" charset="0"/>
                <a:cs typeface="Monaco" charset="0"/>
              </a:rPr>
              <a:t> </a:t>
            </a:r>
            <a:r>
              <a:rPr lang="en-GB" sz="2400" dirty="0">
                <a:solidFill>
                  <a:schemeClr val="accent5"/>
                </a:solidFill>
                <a:latin typeface="Monaco" charset="0"/>
                <a:ea typeface="Monaco" charset="0"/>
                <a:cs typeface="Monaco" charset="0"/>
              </a:rPr>
              <a:t>varchar</a:t>
            </a:r>
            <a:r>
              <a:rPr lang="en-GB" sz="2400" dirty="0">
                <a:latin typeface="Monaco" charset="0"/>
                <a:ea typeface="Monaco" charset="0"/>
                <a:cs typeface="Monaco" charset="0"/>
              </a:rPr>
              <a:t>(</a:t>
            </a:r>
            <a:r>
              <a:rPr lang="en-GB" sz="2400" dirty="0">
                <a:solidFill>
                  <a:schemeClr val="accent2"/>
                </a:solidFill>
                <a:latin typeface="Monaco" charset="0"/>
                <a:ea typeface="Monaco" charset="0"/>
                <a:cs typeface="Monaco" charset="0"/>
              </a:rPr>
              <a:t>15</a:t>
            </a:r>
            <a:r>
              <a:rPr lang="en-GB" sz="2400" dirty="0">
                <a:latin typeface="Monaco" charset="0"/>
                <a:ea typeface="Monaco" charset="0"/>
                <a:cs typeface="Monaco" charset="0"/>
              </a:rPr>
              <a:t>) </a:t>
            </a:r>
            <a:r>
              <a:rPr lang="en-GB" sz="2400" dirty="0">
                <a:solidFill>
                  <a:schemeClr val="accent5"/>
                </a:solidFill>
                <a:latin typeface="Monaco" charset="0"/>
                <a:ea typeface="Monaco" charset="0"/>
                <a:cs typeface="Monaco" charset="0"/>
              </a:rPr>
              <a:t>UNIQUE</a:t>
            </a:r>
          </a:p>
          <a:p>
            <a:r>
              <a:rPr lang="en-GB" sz="2600" dirty="0"/>
              <a:t>Multi-attribute declaration</a:t>
            </a:r>
          </a:p>
          <a:p>
            <a:pPr marL="0" indent="0">
              <a:buNone/>
            </a:pPr>
            <a:r>
              <a:rPr lang="en-GB" sz="2400" dirty="0">
                <a:latin typeface="Monaco" charset="0"/>
                <a:ea typeface="Monaco" charset="0"/>
                <a:cs typeface="Monaco" charset="0"/>
              </a:rPr>
              <a:t>	col1 …,</a:t>
            </a:r>
            <a:br>
              <a:rPr lang="en-GB" sz="2400" dirty="0">
                <a:latin typeface="Monaco" charset="0"/>
                <a:ea typeface="Monaco" charset="0"/>
                <a:cs typeface="Monaco" charset="0"/>
              </a:rPr>
            </a:br>
            <a:r>
              <a:rPr lang="en-GB" sz="2400" dirty="0">
                <a:latin typeface="Monaco" charset="0"/>
                <a:ea typeface="Monaco" charset="0"/>
                <a:cs typeface="Monaco" charset="0"/>
              </a:rPr>
              <a:t>	col2 …,</a:t>
            </a:r>
            <a:br>
              <a:rPr lang="en-GB" sz="2400" dirty="0">
                <a:solidFill>
                  <a:schemeClr val="accent5"/>
                </a:solidFill>
                <a:latin typeface="Monaco" charset="0"/>
                <a:ea typeface="Monaco" charset="0"/>
                <a:cs typeface="Monaco" charset="0"/>
              </a:rPr>
            </a:br>
            <a:r>
              <a:rPr lang="en-GB" sz="2400" dirty="0">
                <a:solidFill>
                  <a:schemeClr val="accent5"/>
                </a:solidFill>
                <a:latin typeface="Monaco" charset="0"/>
                <a:ea typeface="Monaco" charset="0"/>
                <a:cs typeface="Monaco" charset="0"/>
              </a:rPr>
              <a:t>	UNIQUE KEY</a:t>
            </a:r>
            <a:r>
              <a:rPr lang="en-GB" sz="2400" dirty="0">
                <a:latin typeface="Monaco" charset="0"/>
                <a:ea typeface="Monaco" charset="0"/>
                <a:cs typeface="Monaco" charset="0"/>
              </a:rPr>
              <a:t> (col1,col2)</a:t>
            </a:r>
            <a:endParaRPr lang="en-GB" sz="2400" dirty="0">
              <a:solidFill>
                <a:schemeClr val="accent5"/>
              </a:solidFill>
              <a:latin typeface="Monaco" charset="0"/>
              <a:ea typeface="Monaco" charset="0"/>
              <a:cs typeface="Monaco" charset="0"/>
            </a:endParaRP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15</a:t>
            </a:fld>
            <a:endParaRPr lang="en-GB">
              <a:solidFill>
                <a:prstClr val="black">
                  <a:lumMod val="65000"/>
                  <a:lumOff val="35000"/>
                </a:prstClr>
              </a:solidFill>
            </a:endParaRPr>
          </a:p>
        </p:txBody>
      </p:sp>
    </p:spTree>
    <p:extLst>
      <p:ext uri="{BB962C8B-B14F-4D97-AF65-F5344CB8AC3E}">
        <p14:creationId xmlns:p14="http://schemas.microsoft.com/office/powerpoint/2010/main" val="104429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Primary Key</a:t>
            </a:r>
          </a:p>
        </p:txBody>
      </p:sp>
      <p:sp>
        <p:nvSpPr>
          <p:cNvPr id="3" name="Content Placeholder 2"/>
          <p:cNvSpPr>
            <a:spLocks noGrp="1"/>
          </p:cNvSpPr>
          <p:nvPr>
            <p:ph idx="1"/>
          </p:nvPr>
        </p:nvSpPr>
        <p:spPr/>
        <p:txBody>
          <a:bodyPr>
            <a:normAutofit/>
          </a:bodyPr>
          <a:lstStyle/>
          <a:p>
            <a:pPr marL="0" indent="0">
              <a:buNone/>
            </a:pPr>
            <a:r>
              <a:rPr lang="en-GB" sz="2800" dirty="0"/>
              <a:t>One candidate key distinguished as </a:t>
            </a:r>
            <a:r>
              <a:rPr lang="en-GB" sz="2800" b="1" dirty="0"/>
              <a:t>Primary Key</a:t>
            </a:r>
          </a:p>
          <a:p>
            <a:r>
              <a:rPr lang="en-GB" sz="2800" dirty="0"/>
              <a:t>Single attribute declaration</a:t>
            </a:r>
          </a:p>
          <a:p>
            <a:pPr marL="0" indent="0">
              <a:buNone/>
            </a:pPr>
            <a:r>
              <a:rPr lang="en-US" sz="2400" dirty="0">
                <a:solidFill>
                  <a:prstClr val="black">
                    <a:lumMod val="65000"/>
                    <a:lumOff val="35000"/>
                  </a:prstClr>
                </a:solidFill>
                <a:latin typeface="Monaco" charset="0"/>
                <a:ea typeface="Monaco" charset="0"/>
                <a:cs typeface="Monaco" charset="0"/>
              </a:rPr>
              <a:t>	</a:t>
            </a:r>
            <a:r>
              <a:rPr lang="en-US" sz="2400" dirty="0" err="1">
                <a:solidFill>
                  <a:prstClr val="black">
                    <a:lumMod val="65000"/>
                    <a:lumOff val="35000"/>
                  </a:prstClr>
                </a:solidFill>
                <a:latin typeface="Monaco" charset="0"/>
                <a:ea typeface="Monaco" charset="0"/>
                <a:cs typeface="Monaco" charset="0"/>
              </a:rPr>
              <a:t>ssn</a:t>
            </a:r>
            <a:r>
              <a:rPr lang="en-US" sz="2400" dirty="0">
                <a:solidFill>
                  <a:prstClr val="black">
                    <a:lumMod val="65000"/>
                    <a:lumOff val="35000"/>
                  </a:prstClr>
                </a:solidFill>
                <a:latin typeface="Monaco" charset="0"/>
                <a:ea typeface="Monaco" charset="0"/>
                <a:cs typeface="Monaco" charset="0"/>
              </a:rPr>
              <a:t> </a:t>
            </a:r>
            <a:r>
              <a:rPr lang="en-US" sz="2400" dirty="0">
                <a:solidFill>
                  <a:srgbClr val="21449B"/>
                </a:solidFill>
                <a:latin typeface="Monaco" charset="0"/>
                <a:ea typeface="Monaco" charset="0"/>
                <a:cs typeface="Monaco" charset="0"/>
              </a:rPr>
              <a:t>INT</a:t>
            </a:r>
            <a:r>
              <a:rPr lang="en-US" sz="2400" dirty="0">
                <a:solidFill>
                  <a:prstClr val="black">
                    <a:lumMod val="65000"/>
                    <a:lumOff val="35000"/>
                  </a:prstClr>
                </a:solidFill>
                <a:latin typeface="Monaco" charset="0"/>
                <a:ea typeface="Monaco" charset="0"/>
                <a:cs typeface="Monaco" charset="0"/>
              </a:rPr>
              <a:t>(</a:t>
            </a:r>
            <a:r>
              <a:rPr lang="en-US" sz="2400" dirty="0">
                <a:solidFill>
                  <a:srgbClr val="E07602"/>
                </a:solidFill>
                <a:latin typeface="Monaco" charset="0"/>
                <a:ea typeface="Monaco" charset="0"/>
                <a:cs typeface="Monaco" charset="0"/>
              </a:rPr>
              <a:t>5</a:t>
            </a:r>
            <a:r>
              <a:rPr lang="en-US" sz="2400" dirty="0">
                <a:solidFill>
                  <a:prstClr val="black">
                    <a:lumMod val="65000"/>
                    <a:lumOff val="35000"/>
                  </a:prstClr>
                </a:solidFill>
                <a:latin typeface="Monaco" charset="0"/>
                <a:ea typeface="Monaco" charset="0"/>
                <a:cs typeface="Monaco" charset="0"/>
              </a:rPr>
              <a:t>) </a:t>
            </a:r>
            <a:r>
              <a:rPr lang="en-US" sz="2400" dirty="0">
                <a:solidFill>
                  <a:srgbClr val="21449B"/>
                </a:solidFill>
                <a:latin typeface="Monaco" charset="0"/>
                <a:ea typeface="Monaco" charset="0"/>
                <a:cs typeface="Monaco" charset="0"/>
              </a:rPr>
              <a:t>PRIMARY KEY</a:t>
            </a:r>
            <a:endParaRPr lang="en-GB" sz="2400" dirty="0"/>
          </a:p>
          <a:p>
            <a:r>
              <a:rPr lang="en-GB" sz="2800" dirty="0"/>
              <a:t>Multi-attribute declaration</a:t>
            </a:r>
          </a:p>
          <a:p>
            <a:pPr marL="6350" indent="0">
              <a:buNone/>
            </a:pPr>
            <a:r>
              <a:rPr lang="en-GB" sz="2400" dirty="0">
                <a:latin typeface="Monaco" charset="0"/>
                <a:ea typeface="Monaco" charset="0"/>
                <a:cs typeface="Monaco" charset="0"/>
              </a:rPr>
              <a:t>	</a:t>
            </a:r>
            <a:r>
              <a:rPr lang="en-GB" sz="2400" dirty="0" err="1">
                <a:latin typeface="Monaco" charset="0"/>
                <a:ea typeface="Monaco" charset="0"/>
                <a:cs typeface="Monaco" charset="0"/>
              </a:rPr>
              <a:t>projPNum</a:t>
            </a:r>
            <a:r>
              <a:rPr lang="en-GB" sz="2400" dirty="0">
                <a:latin typeface="Monaco" charset="0"/>
                <a:ea typeface="Monaco" charset="0"/>
                <a:cs typeface="Monaco" charset="0"/>
              </a:rPr>
              <a:t> </a:t>
            </a:r>
            <a:r>
              <a:rPr lang="en-GB" sz="2400" dirty="0" err="1">
                <a:solidFill>
                  <a:schemeClr val="accent5"/>
                </a:solidFill>
                <a:latin typeface="Monaco" charset="0"/>
                <a:ea typeface="Monaco" charset="0"/>
                <a:cs typeface="Monaco" charset="0"/>
              </a:rPr>
              <a:t>int</a:t>
            </a:r>
            <a:r>
              <a:rPr lang="en-GB" sz="2400" dirty="0">
                <a:latin typeface="Monaco" charset="0"/>
                <a:ea typeface="Monaco" charset="0"/>
                <a:cs typeface="Monaco" charset="0"/>
              </a:rPr>
              <a:t>(</a:t>
            </a:r>
            <a:r>
              <a:rPr lang="en-GB" sz="2400" dirty="0">
                <a:solidFill>
                  <a:schemeClr val="accent2"/>
                </a:solidFill>
                <a:latin typeface="Monaco" charset="0"/>
                <a:ea typeface="Monaco" charset="0"/>
                <a:cs typeface="Monaco" charset="0"/>
              </a:rPr>
              <a:t>11</a:t>
            </a:r>
            <a:r>
              <a:rPr lang="en-GB" sz="2400" dirty="0">
                <a:latin typeface="Monaco" charset="0"/>
                <a:ea typeface="Monaco" charset="0"/>
                <a:cs typeface="Monaco" charset="0"/>
              </a:rPr>
              <a:t>),</a:t>
            </a:r>
            <a:br>
              <a:rPr lang="en-GB" sz="2400" dirty="0">
                <a:latin typeface="Monaco" charset="0"/>
                <a:ea typeface="Monaco" charset="0"/>
                <a:cs typeface="Monaco" charset="0"/>
              </a:rPr>
            </a:br>
            <a:r>
              <a:rPr lang="en-GB" sz="2400" dirty="0">
                <a:latin typeface="Monaco" charset="0"/>
                <a:ea typeface="Monaco" charset="0"/>
                <a:cs typeface="Monaco" charset="0"/>
              </a:rPr>
              <a:t>	</a:t>
            </a:r>
            <a:r>
              <a:rPr lang="en-GB" sz="2400" dirty="0" err="1">
                <a:latin typeface="Monaco" charset="0"/>
                <a:ea typeface="Monaco" charset="0"/>
                <a:cs typeface="Monaco" charset="0"/>
              </a:rPr>
              <a:t>dLineDate</a:t>
            </a:r>
            <a:r>
              <a:rPr lang="en-GB" sz="2400" dirty="0">
                <a:latin typeface="Monaco" charset="0"/>
                <a:ea typeface="Monaco" charset="0"/>
                <a:cs typeface="Monaco" charset="0"/>
              </a:rPr>
              <a:t> </a:t>
            </a:r>
            <a:r>
              <a:rPr lang="en-GB" sz="2400" dirty="0">
                <a:solidFill>
                  <a:schemeClr val="accent5"/>
                </a:solidFill>
                <a:latin typeface="Monaco" charset="0"/>
                <a:ea typeface="Monaco" charset="0"/>
                <a:cs typeface="Monaco" charset="0"/>
              </a:rPr>
              <a:t>date</a:t>
            </a:r>
            <a:r>
              <a:rPr lang="en-GB" sz="2400" dirty="0">
                <a:latin typeface="Monaco" charset="0"/>
                <a:ea typeface="Monaco" charset="0"/>
                <a:cs typeface="Monaco" charset="0"/>
              </a:rPr>
              <a:t>,</a:t>
            </a:r>
            <a:br>
              <a:rPr lang="en-GB" sz="2400" dirty="0">
                <a:latin typeface="Monaco" charset="0"/>
                <a:ea typeface="Monaco" charset="0"/>
                <a:cs typeface="Monaco" charset="0"/>
              </a:rPr>
            </a:br>
            <a:r>
              <a:rPr lang="en-GB" sz="2400" dirty="0">
                <a:latin typeface="Monaco" charset="0"/>
                <a:ea typeface="Monaco" charset="0"/>
                <a:cs typeface="Monaco" charset="0"/>
              </a:rPr>
              <a:t>	</a:t>
            </a:r>
            <a:r>
              <a:rPr lang="en-GB" sz="2400" dirty="0">
                <a:solidFill>
                  <a:schemeClr val="accent5"/>
                </a:solidFill>
                <a:latin typeface="Monaco" charset="0"/>
                <a:ea typeface="Monaco" charset="0"/>
                <a:cs typeface="Monaco" charset="0"/>
              </a:rPr>
              <a:t>PRIMARY KEY</a:t>
            </a:r>
            <a:r>
              <a:rPr lang="en-GB" sz="2400" dirty="0">
                <a:latin typeface="Monaco" charset="0"/>
                <a:ea typeface="Monaco" charset="0"/>
                <a:cs typeface="Monaco" charset="0"/>
              </a:rPr>
              <a:t> (</a:t>
            </a:r>
            <a:r>
              <a:rPr lang="en-GB" sz="2400" dirty="0" err="1">
                <a:latin typeface="Monaco" charset="0"/>
                <a:ea typeface="Monaco" charset="0"/>
                <a:cs typeface="Monaco" charset="0"/>
              </a:rPr>
              <a:t>projPNum,dLineDate</a:t>
            </a:r>
            <a:r>
              <a:rPr lang="en-GB" sz="2400" dirty="0">
                <a:latin typeface="Monaco" charset="0"/>
                <a:ea typeface="Monaco" charset="0"/>
                <a:cs typeface="Monaco" charset="0"/>
              </a:rPr>
              <a: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16</a:t>
            </a:fld>
            <a:endParaRPr lang="en-GB">
              <a:solidFill>
                <a:prstClr val="black">
                  <a:lumMod val="65000"/>
                  <a:lumOff val="35000"/>
                </a:prstClr>
              </a:solidFill>
            </a:endParaRPr>
          </a:p>
        </p:txBody>
      </p:sp>
    </p:spTree>
    <p:extLst>
      <p:ext uri="{BB962C8B-B14F-4D97-AF65-F5344CB8AC3E}">
        <p14:creationId xmlns:p14="http://schemas.microsoft.com/office/powerpoint/2010/main" val="165118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Foreign Key</a:t>
            </a:r>
          </a:p>
        </p:txBody>
      </p:sp>
      <p:sp>
        <p:nvSpPr>
          <p:cNvPr id="3" name="Content Placeholder 2"/>
          <p:cNvSpPr>
            <a:spLocks noGrp="1"/>
          </p:cNvSpPr>
          <p:nvPr>
            <p:ph idx="1"/>
          </p:nvPr>
        </p:nvSpPr>
        <p:spPr/>
        <p:txBody>
          <a:bodyPr>
            <a:normAutofit/>
          </a:bodyPr>
          <a:lstStyle/>
          <a:p>
            <a:pPr marL="0" indent="0">
              <a:buNone/>
            </a:pPr>
            <a:r>
              <a:rPr lang="en-GB" sz="2800" dirty="0"/>
              <a:t>References between relations</a:t>
            </a:r>
          </a:p>
          <a:p>
            <a:pPr marL="0" indent="0">
              <a:buNone/>
            </a:pPr>
            <a:endParaRPr lang="en-GB" sz="1050" b="1" dirty="0"/>
          </a:p>
          <a:p>
            <a:pPr marL="6350" indent="0">
              <a:buNone/>
            </a:pPr>
            <a:r>
              <a:rPr lang="en-US" sz="2400" dirty="0">
                <a:solidFill>
                  <a:schemeClr val="accent5"/>
                </a:solidFill>
                <a:latin typeface="Monaco" charset="0"/>
                <a:ea typeface="Monaco" charset="0"/>
                <a:cs typeface="Monaco" charset="0"/>
              </a:rPr>
              <a:t>…</a:t>
            </a:r>
            <a:br>
              <a:rPr lang="en-US" sz="2400" dirty="0">
                <a:solidFill>
                  <a:schemeClr val="accent5"/>
                </a:solidFill>
                <a:latin typeface="Monaco" charset="0"/>
                <a:ea typeface="Monaco" charset="0"/>
                <a:cs typeface="Monaco" charset="0"/>
              </a:rPr>
            </a:br>
            <a:r>
              <a:rPr lang="en-US" sz="2400" dirty="0" err="1">
                <a:latin typeface="Monaco" charset="0"/>
                <a:ea typeface="Monaco" charset="0"/>
                <a:cs typeface="Monaco" charset="0"/>
              </a:rPr>
              <a:t>empdNum</a:t>
            </a:r>
            <a:r>
              <a:rPr lang="en-US" sz="2400" dirty="0">
                <a:latin typeface="Monaco" charset="0"/>
                <a:ea typeface="Monaco" charset="0"/>
                <a:cs typeface="Monaco" charset="0"/>
              </a:rPr>
              <a:t> 	</a:t>
            </a:r>
            <a:r>
              <a:rPr lang="en-US" sz="2400" dirty="0">
                <a:solidFill>
                  <a:schemeClr val="accent5"/>
                </a:solidFill>
                <a:latin typeface="Monaco" charset="0"/>
                <a:ea typeface="Monaco" charset="0"/>
                <a:cs typeface="Monaco" charset="0"/>
              </a:rPr>
              <a:t>INT</a:t>
            </a:r>
            <a:r>
              <a:rPr lang="en-US" sz="2400" dirty="0">
                <a:latin typeface="Monaco" charset="0"/>
                <a:ea typeface="Monaco" charset="0"/>
                <a:cs typeface="Monaco" charset="0"/>
              </a:rPr>
              <a:t>(</a:t>
            </a:r>
            <a:r>
              <a:rPr lang="en-US" sz="2400" dirty="0">
                <a:solidFill>
                  <a:schemeClr val="accent2"/>
                </a:solidFill>
                <a:latin typeface="Monaco" charset="0"/>
                <a:ea typeface="Monaco" charset="0"/>
                <a:cs typeface="Monaco" charset="0"/>
              </a:rPr>
              <a:t>11</a:t>
            </a:r>
            <a:r>
              <a:rPr lang="en-US" sz="2400" dirty="0">
                <a:latin typeface="Monaco" charset="0"/>
                <a:ea typeface="Monaco" charset="0"/>
                <a:cs typeface="Monaco" charset="0"/>
              </a:rPr>
              <a:t>) </a:t>
            </a:r>
            <a:r>
              <a:rPr lang="en-US" sz="2400" dirty="0">
                <a:solidFill>
                  <a:schemeClr val="accent5"/>
                </a:solidFill>
                <a:latin typeface="Monaco" charset="0"/>
                <a:ea typeface="Monaco" charset="0"/>
                <a:cs typeface="Monaco" charset="0"/>
              </a:rPr>
              <a:t>NOT NULL</a:t>
            </a:r>
            <a:r>
              <a:rPr lang="en-US" sz="2400" dirty="0">
                <a:latin typeface="Monaco" charset="0"/>
                <a:ea typeface="Monaco" charset="0"/>
                <a:cs typeface="Monaco" charset="0"/>
              </a:rPr>
              <a:t>,</a:t>
            </a:r>
            <a:br>
              <a:rPr lang="en-US" sz="2400" dirty="0">
                <a:solidFill>
                  <a:schemeClr val="accent5"/>
                </a:solidFill>
                <a:latin typeface="Monaco" charset="0"/>
                <a:ea typeface="Monaco" charset="0"/>
                <a:cs typeface="Monaco" charset="0"/>
              </a:rPr>
            </a:br>
            <a:r>
              <a:rPr lang="en-US" sz="2400" dirty="0">
                <a:solidFill>
                  <a:schemeClr val="accent5"/>
                </a:solidFill>
                <a:latin typeface="Monaco" charset="0"/>
                <a:ea typeface="Monaco" charset="0"/>
                <a:cs typeface="Monaco" charset="0"/>
              </a:rPr>
              <a:t>…</a:t>
            </a:r>
            <a:br>
              <a:rPr lang="en-US" sz="2400" dirty="0">
                <a:solidFill>
                  <a:schemeClr val="accent5"/>
                </a:solidFill>
                <a:latin typeface="Monaco" charset="0"/>
                <a:ea typeface="Monaco" charset="0"/>
                <a:cs typeface="Monaco" charset="0"/>
              </a:rPr>
            </a:br>
            <a:r>
              <a:rPr lang="en-US" sz="2400" dirty="0">
                <a:solidFill>
                  <a:schemeClr val="accent5"/>
                </a:solidFill>
                <a:latin typeface="Monaco" charset="0"/>
                <a:ea typeface="Monaco" charset="0"/>
                <a:cs typeface="Monaco" charset="0"/>
              </a:rPr>
              <a:t>CONSTRAINT</a:t>
            </a:r>
            <a:r>
              <a:rPr lang="en-US" sz="2400" dirty="0">
                <a:latin typeface="Monaco" charset="0"/>
                <a:ea typeface="Monaco" charset="0"/>
                <a:cs typeface="Monaco" charset="0"/>
              </a:rPr>
              <a:t> </a:t>
            </a:r>
            <a:r>
              <a:rPr lang="en-US" sz="2400" dirty="0" err="1">
                <a:latin typeface="Monaco" charset="0"/>
                <a:ea typeface="Monaco" charset="0"/>
                <a:cs typeface="Monaco" charset="0"/>
              </a:rPr>
              <a:t>fk_empdep</a:t>
            </a:r>
            <a:r>
              <a:rPr lang="en-US" sz="2400" dirty="0">
                <a:latin typeface="Monaco" charset="0"/>
                <a:ea typeface="Monaco" charset="0"/>
                <a:cs typeface="Monaco" charset="0"/>
              </a:rPr>
              <a:t> </a:t>
            </a:r>
            <a:br>
              <a:rPr lang="en-US" sz="2400" dirty="0">
                <a:latin typeface="Monaco" charset="0"/>
                <a:ea typeface="Monaco" charset="0"/>
                <a:cs typeface="Monaco" charset="0"/>
              </a:rPr>
            </a:br>
            <a:r>
              <a:rPr lang="en-US" sz="2400" dirty="0">
                <a:latin typeface="Monaco" charset="0"/>
                <a:ea typeface="Monaco" charset="0"/>
                <a:cs typeface="Monaco" charset="0"/>
              </a:rPr>
              <a:t>	</a:t>
            </a:r>
            <a:r>
              <a:rPr lang="en-US" sz="2400" dirty="0">
                <a:solidFill>
                  <a:schemeClr val="accent5"/>
                </a:solidFill>
                <a:latin typeface="Monaco" charset="0"/>
                <a:ea typeface="Monaco" charset="0"/>
                <a:cs typeface="Monaco" charset="0"/>
              </a:rPr>
              <a:t>FOREIGN KEY </a:t>
            </a:r>
            <a:r>
              <a:rPr lang="en-US" sz="2400" dirty="0">
                <a:latin typeface="Monaco" charset="0"/>
                <a:ea typeface="Monaco" charset="0"/>
                <a:cs typeface="Monaco" charset="0"/>
              </a:rPr>
              <a:t>(</a:t>
            </a:r>
            <a:r>
              <a:rPr lang="en-US" sz="2400" dirty="0" err="1">
                <a:latin typeface="Monaco" charset="0"/>
                <a:ea typeface="Monaco" charset="0"/>
                <a:cs typeface="Monaco" charset="0"/>
              </a:rPr>
              <a:t>empdNum</a:t>
            </a:r>
            <a:r>
              <a:rPr lang="en-US" sz="2400" dirty="0">
                <a:latin typeface="Monaco" charset="0"/>
                <a:ea typeface="Monaco" charset="0"/>
                <a:cs typeface="Monaco" charset="0"/>
              </a:rPr>
              <a:t>) </a:t>
            </a:r>
            <a:br>
              <a:rPr lang="en-US" sz="2400" dirty="0">
                <a:latin typeface="Monaco" charset="0"/>
                <a:ea typeface="Monaco" charset="0"/>
                <a:cs typeface="Monaco" charset="0"/>
              </a:rPr>
            </a:br>
            <a:r>
              <a:rPr lang="en-US" sz="2400" dirty="0">
                <a:latin typeface="Monaco" charset="0"/>
                <a:ea typeface="Monaco" charset="0"/>
                <a:cs typeface="Monaco" charset="0"/>
              </a:rPr>
              <a:t>	</a:t>
            </a:r>
            <a:r>
              <a:rPr lang="en-US" sz="2400" dirty="0">
                <a:solidFill>
                  <a:schemeClr val="accent5"/>
                </a:solidFill>
                <a:latin typeface="Monaco" charset="0"/>
                <a:ea typeface="Monaco" charset="0"/>
                <a:cs typeface="Monaco" charset="0"/>
              </a:rPr>
              <a:t>REFERENCES</a:t>
            </a:r>
            <a:r>
              <a:rPr lang="en-US" sz="2400" dirty="0">
                <a:latin typeface="Monaco" charset="0"/>
                <a:ea typeface="Monaco" charset="0"/>
                <a:cs typeface="Monaco" charset="0"/>
              </a:rPr>
              <a:t> </a:t>
            </a:r>
            <a:r>
              <a:rPr lang="en-US" sz="2400" dirty="0" err="1">
                <a:latin typeface="Monaco" charset="0"/>
                <a:ea typeface="Monaco" charset="0"/>
                <a:cs typeface="Monaco" charset="0"/>
              </a:rPr>
              <a:t>DBDepartment</a:t>
            </a:r>
            <a:r>
              <a:rPr lang="en-US" sz="2400" dirty="0">
                <a:latin typeface="Monaco" charset="0"/>
                <a:ea typeface="Monaco" charset="0"/>
                <a:cs typeface="Monaco" charset="0"/>
              </a:rPr>
              <a:t> (</a:t>
            </a:r>
            <a:r>
              <a:rPr lang="en-US" sz="2400" dirty="0" err="1">
                <a:latin typeface="Monaco" charset="0"/>
                <a:ea typeface="Monaco" charset="0"/>
                <a:cs typeface="Monaco" charset="0"/>
              </a:rPr>
              <a:t>dNum</a:t>
            </a:r>
            <a:r>
              <a:rPr lang="en-US" sz="2400" dirty="0">
                <a:latin typeface="Monaco" charset="0"/>
                <a:ea typeface="Monaco" charset="0"/>
                <a:cs typeface="Monaco" charset="0"/>
              </a:rPr>
              <a:t>)</a:t>
            </a:r>
          </a:p>
          <a:p>
            <a:pPr marL="349250"/>
            <a:endParaRPr lang="en-GB" sz="2400" dirty="0">
              <a:latin typeface="Monaco" charset="0"/>
              <a:ea typeface="Monaco" charset="0"/>
              <a:cs typeface="Monaco" charset="0"/>
            </a:endParaRP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Rounded Rectangular Callout 6"/>
          <p:cNvSpPr/>
          <p:nvPr/>
        </p:nvSpPr>
        <p:spPr>
          <a:xfrm>
            <a:off x="7335417" y="3463998"/>
            <a:ext cx="2876084" cy="1407305"/>
          </a:xfrm>
          <a:prstGeom prst="wedgeRoundRectCallout">
            <a:avLst>
              <a:gd name="adj1" fmla="val -137881"/>
              <a:gd name="adj2" fmla="val -593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t>Constraint name is optional, but improves error messages</a:t>
            </a:r>
          </a:p>
        </p:txBody>
      </p:sp>
      <p:sp>
        <p:nvSpPr>
          <p:cNvPr id="8" name="Rounded Rectangular Callout 7"/>
          <p:cNvSpPr/>
          <p:nvPr/>
        </p:nvSpPr>
        <p:spPr>
          <a:xfrm>
            <a:off x="7137377" y="5153278"/>
            <a:ext cx="4747708" cy="1415797"/>
          </a:xfrm>
          <a:prstGeom prst="wedgeRoundRectCallout">
            <a:avLst>
              <a:gd name="adj1" fmla="val -76516"/>
              <a:gd name="adj2" fmla="val -5305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t>Referenced table must already exist. Can reference same table.</a:t>
            </a:r>
          </a:p>
          <a:p>
            <a:pPr algn="ctr"/>
            <a:r>
              <a:rPr lang="en-GB" sz="2000" dirty="0"/>
              <a:t>Use ALTER TABLE to add constraints between pairs of tables.</a:t>
            </a:r>
          </a:p>
        </p:txBody>
      </p:sp>
      <p:sp>
        <p:nvSpPr>
          <p:cNvPr id="9" name="Rounded Rectangular Callout 8"/>
          <p:cNvSpPr/>
          <p:nvPr/>
        </p:nvSpPr>
        <p:spPr>
          <a:xfrm>
            <a:off x="7335417" y="1694327"/>
            <a:ext cx="3203986" cy="1433194"/>
          </a:xfrm>
          <a:prstGeom prst="wedgeRoundRectCallout">
            <a:avLst>
              <a:gd name="adj1" fmla="val -105260"/>
              <a:gd name="adj2" fmla="val 5419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t>Column type definition must match referenced table’s </a:t>
            </a:r>
            <a:r>
              <a:rPr lang="en-GB" sz="2000"/>
              <a:t>column type definition</a:t>
            </a:r>
            <a:endParaRPr lang="en-GB" sz="2000" dirty="0"/>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17</a:t>
            </a:fld>
            <a:endParaRPr lang="en-GB">
              <a:solidFill>
                <a:prstClr val="black">
                  <a:lumMod val="65000"/>
                  <a:lumOff val="35000"/>
                </a:prstClr>
              </a:solidFill>
            </a:endParaRPr>
          </a:p>
        </p:txBody>
      </p:sp>
    </p:spTree>
    <p:extLst>
      <p:ext uri="{BB962C8B-B14F-4D97-AF65-F5344CB8AC3E}">
        <p14:creationId xmlns:p14="http://schemas.microsoft.com/office/powerpoint/2010/main" val="42314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 TABLE Examples</a:t>
            </a:r>
          </a:p>
        </p:txBody>
      </p:sp>
      <p:sp>
        <p:nvSpPr>
          <p:cNvPr id="3" name="Content Placeholder 2"/>
          <p:cNvSpPr>
            <a:spLocks noGrp="1"/>
          </p:cNvSpPr>
          <p:nvPr>
            <p:ph idx="1"/>
          </p:nvPr>
        </p:nvSpPr>
        <p:spPr/>
        <p:txBody>
          <a:bodyPr>
            <a:normAutofit/>
          </a:bodyPr>
          <a:lstStyle/>
          <a:p>
            <a:r>
              <a:rPr lang="en-GB" sz="2800" dirty="0"/>
              <a:t>Columns can be added</a:t>
            </a:r>
          </a:p>
          <a:p>
            <a:pPr lvl="1"/>
            <a:r>
              <a:rPr lang="en-GB" sz="2400" dirty="0"/>
              <a:t>each existing row gets a value NULL in the new field</a:t>
            </a:r>
          </a:p>
          <a:p>
            <a:pPr marL="0" indent="0">
              <a:buNone/>
            </a:pPr>
            <a:r>
              <a:rPr lang="en-GB" sz="2800" dirty="0">
                <a:latin typeface="Monaco" charset="0"/>
                <a:ea typeface="Monaco" charset="0"/>
                <a:cs typeface="Monaco" charset="0"/>
              </a:rPr>
              <a:t>	</a:t>
            </a:r>
            <a:r>
              <a:rPr lang="en-GB" sz="2800" dirty="0">
                <a:solidFill>
                  <a:schemeClr val="accent5"/>
                </a:solidFill>
                <a:latin typeface="Monaco" charset="0"/>
                <a:ea typeface="Monaco" charset="0"/>
                <a:cs typeface="Monaco" charset="0"/>
              </a:rPr>
              <a:t>ALTER TABLE </a:t>
            </a:r>
            <a:r>
              <a:rPr lang="en-GB" sz="2800" dirty="0">
                <a:solidFill>
                  <a:srgbClr val="7030A0"/>
                </a:solidFill>
                <a:latin typeface="Monaco" charset="0"/>
                <a:ea typeface="Monaco" charset="0"/>
                <a:cs typeface="Monaco" charset="0"/>
              </a:rPr>
              <a:t>Employee</a:t>
            </a:r>
            <a:r>
              <a:rPr lang="en-GB" sz="2800" dirty="0">
                <a:latin typeface="Monaco" charset="0"/>
                <a:ea typeface="Monaco" charset="0"/>
                <a:cs typeface="Monaco" charset="0"/>
              </a:rPr>
              <a:t> </a:t>
            </a:r>
            <a:br>
              <a:rPr lang="en-GB" sz="2800" dirty="0">
                <a:latin typeface="Monaco" charset="0"/>
                <a:ea typeface="Monaco" charset="0"/>
                <a:cs typeface="Monaco" charset="0"/>
              </a:rPr>
            </a:br>
            <a:r>
              <a:rPr lang="en-GB" sz="2800" dirty="0">
                <a:latin typeface="Monaco" charset="0"/>
                <a:ea typeface="Monaco" charset="0"/>
                <a:cs typeface="Monaco" charset="0"/>
              </a:rPr>
              <a:t>	</a:t>
            </a:r>
            <a:r>
              <a:rPr lang="en-GB" sz="2800" dirty="0">
                <a:solidFill>
                  <a:schemeClr val="accent5"/>
                </a:solidFill>
                <a:latin typeface="Monaco" charset="0"/>
                <a:ea typeface="Monaco" charset="0"/>
                <a:cs typeface="Monaco" charset="0"/>
              </a:rPr>
              <a:t>ADD</a:t>
            </a:r>
            <a:r>
              <a:rPr lang="en-GB" sz="2800" dirty="0">
                <a:latin typeface="Monaco" charset="0"/>
                <a:ea typeface="Monaco" charset="0"/>
                <a:cs typeface="Monaco" charset="0"/>
              </a:rPr>
              <a:t> (title </a:t>
            </a:r>
            <a:r>
              <a:rPr lang="en-GB" sz="2800" dirty="0">
                <a:solidFill>
                  <a:schemeClr val="accent5"/>
                </a:solidFill>
                <a:latin typeface="Monaco" charset="0"/>
                <a:ea typeface="Monaco" charset="0"/>
                <a:cs typeface="Monaco" charset="0"/>
              </a:rPr>
              <a:t>VARCHAR</a:t>
            </a:r>
            <a:r>
              <a:rPr lang="en-GB" sz="2800" dirty="0">
                <a:latin typeface="Monaco" charset="0"/>
                <a:ea typeface="Monaco" charset="0"/>
                <a:cs typeface="Monaco" charset="0"/>
              </a:rPr>
              <a:t>(</a:t>
            </a:r>
            <a:r>
              <a:rPr lang="en-GB" sz="2800" dirty="0">
                <a:solidFill>
                  <a:schemeClr val="accent2"/>
                </a:solidFill>
                <a:latin typeface="Monaco" charset="0"/>
                <a:ea typeface="Monaco" charset="0"/>
                <a:cs typeface="Monaco" charset="0"/>
              </a:rPr>
              <a:t>4</a:t>
            </a:r>
            <a:r>
              <a:rPr lang="en-GB" sz="2800" dirty="0">
                <a:latin typeface="Monaco" charset="0"/>
                <a:ea typeface="Monaco" charset="0"/>
                <a:cs typeface="Monaco" charset="0"/>
              </a:rPr>
              <a:t>));</a:t>
            </a:r>
          </a:p>
          <a:p>
            <a:r>
              <a:rPr lang="en-GB" sz="2800" dirty="0"/>
              <a:t>Columns can be altered (replaced)</a:t>
            </a:r>
          </a:p>
          <a:p>
            <a:pPr lvl="1"/>
            <a:r>
              <a:rPr lang="en-GB" sz="2400" dirty="0"/>
              <a:t>now salary can be Null</a:t>
            </a:r>
          </a:p>
          <a:p>
            <a:pPr marL="0" indent="0">
              <a:buNone/>
            </a:pPr>
            <a:r>
              <a:rPr lang="en-GB" sz="2800" dirty="0">
                <a:latin typeface="Monaco" charset="0"/>
                <a:ea typeface="Monaco" charset="0"/>
                <a:cs typeface="Monaco" charset="0"/>
              </a:rPr>
              <a:t>	</a:t>
            </a:r>
            <a:r>
              <a:rPr lang="en-GB" sz="2800" dirty="0">
                <a:solidFill>
                  <a:schemeClr val="accent5"/>
                </a:solidFill>
                <a:latin typeface="Monaco" charset="0"/>
                <a:ea typeface="Monaco" charset="0"/>
                <a:cs typeface="Monaco" charset="0"/>
              </a:rPr>
              <a:t>ALTER TABLE </a:t>
            </a:r>
            <a:r>
              <a:rPr lang="en-GB" sz="2800" dirty="0">
                <a:solidFill>
                  <a:srgbClr val="7030A0"/>
                </a:solidFill>
                <a:latin typeface="Monaco" charset="0"/>
                <a:ea typeface="Monaco" charset="0"/>
                <a:cs typeface="Monaco" charset="0"/>
              </a:rPr>
              <a:t>Employee</a:t>
            </a:r>
            <a:r>
              <a:rPr lang="en-GB" sz="2800" dirty="0">
                <a:latin typeface="Monaco" charset="0"/>
                <a:ea typeface="Monaco" charset="0"/>
                <a:cs typeface="Monaco" charset="0"/>
              </a:rPr>
              <a:t> </a:t>
            </a:r>
            <a:br>
              <a:rPr lang="en-GB" sz="2800" dirty="0">
                <a:latin typeface="Monaco" charset="0"/>
                <a:ea typeface="Monaco" charset="0"/>
                <a:cs typeface="Monaco" charset="0"/>
              </a:rPr>
            </a:br>
            <a:r>
              <a:rPr lang="en-GB" sz="2800" dirty="0">
                <a:latin typeface="Monaco" charset="0"/>
                <a:ea typeface="Monaco" charset="0"/>
                <a:cs typeface="Monaco" charset="0"/>
              </a:rPr>
              <a:t>	</a:t>
            </a:r>
            <a:r>
              <a:rPr lang="en-GB" sz="2800" dirty="0">
                <a:solidFill>
                  <a:schemeClr val="accent5"/>
                </a:solidFill>
                <a:latin typeface="Monaco" charset="0"/>
                <a:ea typeface="Monaco" charset="0"/>
                <a:cs typeface="Monaco" charset="0"/>
              </a:rPr>
              <a:t>MODIFY</a:t>
            </a:r>
            <a:r>
              <a:rPr lang="en-GB" sz="2800" dirty="0">
                <a:latin typeface="Monaco" charset="0"/>
                <a:ea typeface="Monaco" charset="0"/>
                <a:cs typeface="Monaco" charset="0"/>
              </a:rPr>
              <a:t> salary </a:t>
            </a:r>
            <a:r>
              <a:rPr lang="en-GB" sz="2800" dirty="0">
                <a:solidFill>
                  <a:schemeClr val="accent5"/>
                </a:solidFill>
                <a:latin typeface="Monaco" charset="0"/>
                <a:ea typeface="Monaco" charset="0"/>
                <a:cs typeface="Monaco" charset="0"/>
              </a:rPr>
              <a:t>INT</a:t>
            </a:r>
            <a:r>
              <a:rPr lang="en-GB" sz="2800" dirty="0">
                <a:latin typeface="Monaco" charset="0"/>
                <a:ea typeface="Monaco" charset="0"/>
                <a:cs typeface="Monaco" charset="0"/>
              </a:rPr>
              <a:t> (</a:t>
            </a:r>
            <a:r>
              <a:rPr lang="en-GB" sz="2800" dirty="0">
                <a:solidFill>
                  <a:schemeClr val="accent2"/>
                </a:solidFill>
                <a:latin typeface="Monaco" charset="0"/>
                <a:ea typeface="Monaco" charset="0"/>
                <a:cs typeface="Monaco" charset="0"/>
              </a:rPr>
              <a:t>11</a:t>
            </a:r>
            <a:r>
              <a:rPr lang="en-GB" sz="2800" dirty="0">
                <a:latin typeface="Monaco" charset="0"/>
                <a:ea typeface="Monaco" charset="0"/>
                <a:cs typeface="Monaco" charset="0"/>
              </a:rPr>
              <a:t>) </a:t>
            </a:r>
            <a:r>
              <a:rPr lang="en-GB" sz="2800" dirty="0">
                <a:solidFill>
                  <a:schemeClr val="accent5"/>
                </a:solidFill>
                <a:latin typeface="Monaco" charset="0"/>
                <a:ea typeface="Monaco" charset="0"/>
                <a:cs typeface="Monaco" charset="0"/>
              </a:rPr>
              <a:t>default</a:t>
            </a:r>
            <a:r>
              <a:rPr lang="en-GB" sz="2800" dirty="0">
                <a:latin typeface="Monaco" charset="0"/>
                <a:ea typeface="Monaco" charset="0"/>
                <a:cs typeface="Monaco" charset="0"/>
              </a:rPr>
              <a:t> </a:t>
            </a:r>
            <a:r>
              <a:rPr lang="en-GB" sz="2800" dirty="0">
                <a:solidFill>
                  <a:schemeClr val="accent5"/>
                </a:solidFill>
                <a:latin typeface="Monaco" charset="0"/>
                <a:ea typeface="Monaco" charset="0"/>
                <a:cs typeface="Monaco" charset="0"/>
              </a:rPr>
              <a:t>NULL</a:t>
            </a:r>
            <a:r>
              <a:rPr lang="en-GB" sz="2800" dirty="0">
                <a:latin typeface="Monaco" charset="0"/>
                <a:ea typeface="Monaco" charset="0"/>
                <a:cs typeface="Monaco" charset="0"/>
              </a:rPr>
              <a: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18</a:t>
            </a:fld>
            <a:endParaRPr lang="en-GB">
              <a:solidFill>
                <a:prstClr val="black">
                  <a:lumMod val="65000"/>
                  <a:lumOff val="35000"/>
                </a:prstClr>
              </a:solidFill>
            </a:endParaRPr>
          </a:p>
        </p:txBody>
      </p:sp>
    </p:spTree>
    <p:extLst>
      <p:ext uri="{BB962C8B-B14F-4D97-AF65-F5344CB8AC3E}">
        <p14:creationId xmlns:p14="http://schemas.microsoft.com/office/powerpoint/2010/main" val="92935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Constraints</a:t>
            </a:r>
          </a:p>
        </p:txBody>
      </p:sp>
      <p:sp>
        <p:nvSpPr>
          <p:cNvPr id="3" name="Content Placeholder 2"/>
          <p:cNvSpPr>
            <a:spLocks noGrp="1"/>
          </p:cNvSpPr>
          <p:nvPr>
            <p:ph idx="1"/>
          </p:nvPr>
        </p:nvSpPr>
        <p:spPr/>
        <p:txBody>
          <a:bodyPr>
            <a:normAutofit/>
          </a:bodyPr>
          <a:lstStyle/>
          <a:p>
            <a:r>
              <a:rPr lang="en-GB" sz="2800" b="1" dirty="0"/>
              <a:t>Integrity Constraints (IC):</a:t>
            </a:r>
            <a:r>
              <a:rPr lang="en-GB" sz="2800" dirty="0"/>
              <a:t> set of rules enforced by DBMS</a:t>
            </a:r>
          </a:p>
          <a:p>
            <a:pPr lvl="1"/>
            <a:r>
              <a:rPr lang="en-GB" sz="2400" b="1" dirty="0"/>
              <a:t>Domain constraints:</a:t>
            </a:r>
            <a:r>
              <a:rPr lang="en-GB" sz="2400" dirty="0"/>
              <a:t> Data type</a:t>
            </a:r>
          </a:p>
          <a:p>
            <a:pPr lvl="1"/>
            <a:r>
              <a:rPr lang="en-GB" sz="2400" b="1" dirty="0"/>
              <a:t>Entity constraints:</a:t>
            </a:r>
            <a:r>
              <a:rPr lang="en-GB" sz="2400" dirty="0"/>
              <a:t> Primary Key</a:t>
            </a:r>
          </a:p>
          <a:p>
            <a:pPr lvl="1"/>
            <a:r>
              <a:rPr lang="en-GB" sz="2400" b="1" dirty="0"/>
              <a:t>Referential constraints:</a:t>
            </a:r>
            <a:r>
              <a:rPr lang="en-GB" sz="2400" dirty="0"/>
              <a:t> Foreign Key </a:t>
            </a:r>
          </a:p>
          <a:p>
            <a:pPr lvl="1"/>
            <a:r>
              <a:rPr lang="en-GB" sz="2400" b="1" dirty="0"/>
              <a:t>Custom constrains:</a:t>
            </a:r>
            <a:r>
              <a:rPr lang="en-GB" sz="2400" dirty="0"/>
              <a:t> Application/Enterprise specific rules</a:t>
            </a:r>
          </a:p>
          <a:p>
            <a:r>
              <a:rPr lang="en-GB" sz="2800" dirty="0"/>
              <a:t>Declared through</a:t>
            </a:r>
          </a:p>
          <a:p>
            <a:pPr lvl="1"/>
            <a:r>
              <a:rPr lang="en-GB" sz="2400" dirty="0"/>
              <a:t>Table creation: CREATE TABLE</a:t>
            </a:r>
          </a:p>
          <a:p>
            <a:pPr lvl="1"/>
            <a:r>
              <a:rPr lang="en-GB" sz="2400" dirty="0"/>
              <a:t>Table updates: ALTER TABLE</a:t>
            </a:r>
          </a:p>
          <a:p>
            <a:r>
              <a:rPr lang="en-GB" sz="2800" dirty="0"/>
              <a:t>Limits permitted values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19</a:t>
            </a:fld>
            <a:endParaRPr lang="en-GB">
              <a:solidFill>
                <a:prstClr val="black">
                  <a:lumMod val="65000"/>
                  <a:lumOff val="35000"/>
                </a:prstClr>
              </a:solidFill>
            </a:endParaRPr>
          </a:p>
        </p:txBody>
      </p:sp>
    </p:spTree>
    <p:extLst>
      <p:ext uri="{BB962C8B-B14F-4D97-AF65-F5344CB8AC3E}">
        <p14:creationId xmlns:p14="http://schemas.microsoft.com/office/powerpoint/2010/main" val="12797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a:t>
            </a:r>
            <a:r>
              <a:rPr lang="en-US"/>
              <a:t>released </a:t>
            </a:r>
            <a:br>
              <a:rPr lang="en-US"/>
            </a:br>
            <a:r>
              <a:rPr lang="en-US"/>
              <a:t>under </a:t>
            </a:r>
            <a:r>
              <a:rPr lang="en-US" dirty="0"/>
              <a:t>CC-BY License</a:t>
            </a:r>
          </a:p>
        </p:txBody>
      </p:sp>
      <p:sp>
        <p:nvSpPr>
          <p:cNvPr id="3" name="Content Placeholder 2"/>
          <p:cNvSpPr>
            <a:spLocks noGrp="1"/>
          </p:cNvSpPr>
          <p:nvPr>
            <p:ph idx="1"/>
          </p:nvPr>
        </p:nvSpPr>
        <p:spPr/>
        <p:txBody>
          <a:bodyPr>
            <a:normAutofit/>
          </a:bodyPr>
          <a:lstStyle/>
          <a:p>
            <a:pPr marL="0" indent="0">
              <a:buNone/>
            </a:pPr>
            <a:r>
              <a:rPr lang="en-US" sz="2400" b="1" dirty="0"/>
              <a:t>You are free to:</a:t>
            </a:r>
            <a:endParaRPr lang="en-US" sz="2400" dirty="0"/>
          </a:p>
          <a:p>
            <a:pPr fontAlgn="base"/>
            <a:r>
              <a:rPr lang="en-US" b="1" dirty="0"/>
              <a:t>Share</a:t>
            </a:r>
            <a:r>
              <a:rPr lang="en-US" dirty="0"/>
              <a:t> — copy and redistribute the material in any medium or format</a:t>
            </a:r>
          </a:p>
          <a:p>
            <a:pPr fontAlgn="base"/>
            <a:r>
              <a:rPr lang="en-US" b="1" dirty="0"/>
              <a:t>Adapt</a:t>
            </a:r>
            <a:r>
              <a:rPr lang="en-US" dirty="0"/>
              <a:t> — remix, transform, and build upon the material for any purpose, even commercially.</a:t>
            </a:r>
          </a:p>
          <a:p>
            <a:pPr marL="0" indent="0">
              <a:buNone/>
            </a:pPr>
            <a:r>
              <a:rPr lang="en-US" dirty="0"/>
              <a:t>The licensor cannot revoke these freedoms as long as you follow the license terms.</a:t>
            </a:r>
          </a:p>
          <a:p>
            <a:pPr marL="0" indent="0">
              <a:buNone/>
            </a:pPr>
            <a:r>
              <a:rPr lang="en-US" sz="2400" b="1" dirty="0"/>
              <a:t>Under the following terms:</a:t>
            </a:r>
            <a:endParaRPr lang="en-US" sz="2400" dirty="0"/>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p:txBody>
      </p:sp>
      <p:pic>
        <p:nvPicPr>
          <p:cNvPr id="9218" name="Picture 2" descr="https://lh5.googleusercontent.com/sAUgPg3idNwn9CbkEYtUfs8AJfTeQ8a0eoZ4z45Au1zJSlwHjwjnDEtIskfXGh00MF4PCFOOrkqRgiI-X0tAxUarJx-qAnljxCFclaIGWPCJeUUBGiBk9p8T2_FNleYF6U1Fq0x_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271" y="687137"/>
            <a:ext cx="3247543" cy="11362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a:t>
            </a:fld>
            <a:endParaRPr lang="en-GB">
              <a:solidFill>
                <a:prstClr val="black">
                  <a:lumMod val="65000"/>
                  <a:lumOff val="35000"/>
                </a:prstClr>
              </a:solidFill>
            </a:endParaRPr>
          </a:p>
        </p:txBody>
      </p:sp>
    </p:spTree>
    <p:extLst>
      <p:ext uri="{BB962C8B-B14F-4D97-AF65-F5344CB8AC3E}">
        <p14:creationId xmlns:p14="http://schemas.microsoft.com/office/powerpoint/2010/main" val="1174917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IC: Domain Constraint</a:t>
            </a:r>
          </a:p>
        </p:txBody>
      </p:sp>
      <p:sp>
        <p:nvSpPr>
          <p:cNvPr id="3" name="Content Placeholder 2"/>
          <p:cNvSpPr>
            <a:spLocks noGrp="1"/>
          </p:cNvSpPr>
          <p:nvPr>
            <p:ph idx="1"/>
          </p:nvPr>
        </p:nvSpPr>
        <p:spPr>
          <a:xfrm>
            <a:off x="1898472" y="1823373"/>
            <a:ext cx="8350429" cy="2518504"/>
          </a:xfrm>
        </p:spPr>
        <p:txBody>
          <a:bodyPr>
            <a:normAutofit/>
          </a:bodyPr>
          <a:lstStyle/>
          <a:p>
            <a:r>
              <a:rPr lang="en-GB" sz="2800" dirty="0"/>
              <a:t>Ensures validity of entries for a given column</a:t>
            </a:r>
          </a:p>
          <a:p>
            <a:pPr lvl="1"/>
            <a:r>
              <a:rPr lang="en-GB" sz="2400" dirty="0"/>
              <a:t>Only permits values for the specified domain</a:t>
            </a:r>
          </a:p>
          <a:p>
            <a:pPr lvl="1"/>
            <a:r>
              <a:rPr lang="en-GB" sz="2400" dirty="0"/>
              <a:t>Declared during table creation</a:t>
            </a:r>
          </a:p>
          <a:p>
            <a:pPr marL="0" indent="0">
              <a:buNone/>
            </a:pPr>
            <a:r>
              <a:rPr lang="en-GB" dirty="0">
                <a:hlinkClick r:id="rId2"/>
              </a:rPr>
              <a:t>http://dev.mysql.com/doc/refman/5.6/en/data-types.html</a:t>
            </a:r>
            <a:r>
              <a:rPr lang="en-GB" dirty="0"/>
              <a:t> </a:t>
            </a:r>
          </a:p>
          <a:p>
            <a:pPr marL="0" indent="0">
              <a:buNone/>
            </a:pPr>
            <a:r>
              <a:rPr lang="en-GB" sz="2400" dirty="0"/>
              <a:t>Examples (not exhaustive):</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graphicFrame>
        <p:nvGraphicFramePr>
          <p:cNvPr id="7" name="Content Placeholder 6"/>
          <p:cNvGraphicFramePr>
            <a:graphicFrameLocks/>
          </p:cNvGraphicFramePr>
          <p:nvPr>
            <p:extLst>
              <p:ext uri="{D42A27DB-BD31-4B8C-83A1-F6EECF244321}">
                <p14:modId xmlns:p14="http://schemas.microsoft.com/office/powerpoint/2010/main" val="1622951997"/>
              </p:ext>
            </p:extLst>
          </p:nvPr>
        </p:nvGraphicFramePr>
        <p:xfrm>
          <a:off x="1898650" y="4341877"/>
          <a:ext cx="8350251" cy="2123440"/>
        </p:xfrm>
        <a:graphic>
          <a:graphicData uri="http://schemas.openxmlformats.org/drawingml/2006/table">
            <a:tbl>
              <a:tblPr firstRow="1">
                <a:tableStyleId>{93296810-A885-4BE3-A3E7-6D5BEEA58F35}</a:tableStyleId>
              </a:tblPr>
              <a:tblGrid>
                <a:gridCol w="2783417">
                  <a:extLst>
                    <a:ext uri="{9D8B030D-6E8A-4147-A177-3AD203B41FA5}">
                      <a16:colId xmlns:a16="http://schemas.microsoft.com/office/drawing/2014/main" val="20000"/>
                    </a:ext>
                  </a:extLst>
                </a:gridCol>
                <a:gridCol w="2783417">
                  <a:extLst>
                    <a:ext uri="{9D8B030D-6E8A-4147-A177-3AD203B41FA5}">
                      <a16:colId xmlns:a16="http://schemas.microsoft.com/office/drawing/2014/main" val="20001"/>
                    </a:ext>
                  </a:extLst>
                </a:gridCol>
                <a:gridCol w="2783417">
                  <a:extLst>
                    <a:ext uri="{9D8B030D-6E8A-4147-A177-3AD203B41FA5}">
                      <a16:colId xmlns:a16="http://schemas.microsoft.com/office/drawing/2014/main" val="20002"/>
                    </a:ext>
                  </a:extLst>
                </a:gridCol>
              </a:tblGrid>
              <a:tr h="370840">
                <a:tc>
                  <a:txBody>
                    <a:bodyPr/>
                    <a:lstStyle/>
                    <a:p>
                      <a:r>
                        <a:rPr lang="en-GB" u="none" dirty="0">
                          <a:solidFill>
                            <a:schemeClr val="tx1"/>
                          </a:solidFill>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u="none" dirty="0">
                          <a:solidFill>
                            <a:schemeClr val="tx1"/>
                          </a:solidFill>
                        </a:rPr>
                        <a:t>Valid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dirty="0">
                          <a:solidFill>
                            <a:schemeClr val="tx1"/>
                          </a:solidFill>
                        </a:rPr>
                        <a:t>Invalid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370840">
                <a:tc>
                  <a:txBody>
                    <a:bodyPr/>
                    <a:lstStyle/>
                    <a:p>
                      <a:r>
                        <a:rPr lang="en-GB" dirty="0"/>
                        <a:t>INT(5)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12345,</a:t>
                      </a:r>
                      <a:r>
                        <a:rPr lang="en-GB" baseline="0" dirty="0"/>
                        <a:t> </a:t>
                      </a:r>
                      <a:r>
                        <a:rPr lang="en-GB" dirty="0"/>
                        <a:t>-12345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123456,</a:t>
                      </a:r>
                      <a:r>
                        <a:rPr lang="en-GB" baseline="0" dirty="0"/>
                        <a:t> </a:t>
                      </a:r>
                      <a:r>
                        <a:rPr lang="en-GB" dirty="0"/>
                        <a:t>p1234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t>INT(5) 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a:t>
                      </a:r>
                      <a:r>
                        <a:rPr lang="en-GB" baseline="0" dirty="0"/>
                        <a:t> </a:t>
                      </a:r>
                      <a:r>
                        <a:rPr lang="en-GB" dirty="0"/>
                        <a:t>12345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-12345,</a:t>
                      </a:r>
                      <a:r>
                        <a:rPr lang="en-GB" baseline="0" dirty="0"/>
                        <a:t> </a:t>
                      </a:r>
                      <a:r>
                        <a:rPr lang="en-GB" dirty="0"/>
                        <a:t>p1234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2016-04-28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2015-02-29,</a:t>
                      </a:r>
                      <a:r>
                        <a:rPr lang="en-GB" baseline="0" dirty="0"/>
                        <a:t> </a:t>
                      </a:r>
                      <a:r>
                        <a:rPr lang="en-GB" dirty="0"/>
                        <a:t>20160428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dirty="0"/>
                        <a:t>ENUM(‘</a:t>
                      </a:r>
                      <a:r>
                        <a:rPr lang="en-GB" dirty="0" err="1"/>
                        <a:t>small’,’large</a:t>
                      </a:r>
                      <a:r>
                        <a:rPr lang="en-GB"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’small’,</a:t>
                      </a:r>
                      <a:br>
                        <a:rPr lang="en-GB" dirty="0"/>
                      </a:br>
                      <a:r>
                        <a:rPr lang="en-GB" dirty="0"/>
                        <a:t>‘large’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Any other value, e.g.</a:t>
                      </a:r>
                    </a:p>
                    <a:p>
                      <a:r>
                        <a:rPr lang="en-GB" dirty="0"/>
                        <a:t>‘</a:t>
                      </a:r>
                      <a:r>
                        <a:rPr lang="en-GB" dirty="0" err="1"/>
                        <a:t>smal</a:t>
                      </a:r>
                      <a:r>
                        <a:rPr lang="en-GB" dirty="0"/>
                        <a:t>’, 2312,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20</a:t>
            </a:fld>
            <a:endParaRPr lang="en-GB">
              <a:solidFill>
                <a:prstClr val="black">
                  <a:lumMod val="65000"/>
                  <a:lumOff val="35000"/>
                </a:prstClr>
              </a:solidFill>
            </a:endParaRPr>
          </a:p>
        </p:txBody>
      </p:sp>
    </p:spTree>
    <p:extLst>
      <p:ext uri="{BB962C8B-B14F-4D97-AF65-F5344CB8AC3E}">
        <p14:creationId xmlns:p14="http://schemas.microsoft.com/office/powerpoint/2010/main" val="113683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IC: Entity Constraint</a:t>
            </a:r>
          </a:p>
        </p:txBody>
      </p:sp>
      <p:sp>
        <p:nvSpPr>
          <p:cNvPr id="3" name="Content Placeholder 2"/>
          <p:cNvSpPr>
            <a:spLocks noGrp="1"/>
          </p:cNvSpPr>
          <p:nvPr>
            <p:ph idx="1"/>
          </p:nvPr>
        </p:nvSpPr>
        <p:spPr/>
        <p:txBody>
          <a:bodyPr>
            <a:normAutofit/>
          </a:bodyPr>
          <a:lstStyle/>
          <a:p>
            <a:pPr marL="0" indent="0">
              <a:buNone/>
            </a:pPr>
            <a:r>
              <a:rPr lang="en-GB" sz="2800" dirty="0"/>
              <a:t>Entity constraint ensures two properties:</a:t>
            </a:r>
          </a:p>
          <a:p>
            <a:pPr marL="514350" indent="-514350">
              <a:buFont typeface="+mj-lt"/>
              <a:buAutoNum type="arabicPeriod"/>
            </a:pPr>
            <a:r>
              <a:rPr lang="en-GB" sz="2800" dirty="0"/>
              <a:t>Primary key for a row is unique</a:t>
            </a:r>
          </a:p>
          <a:p>
            <a:pPr lvl="1"/>
            <a:r>
              <a:rPr lang="en-GB" sz="2600" dirty="0"/>
              <a:t>Two rows cannot have the same primary key value</a:t>
            </a:r>
          </a:p>
          <a:p>
            <a:pPr marL="514350" indent="-514350">
              <a:buFont typeface="+mj-lt"/>
              <a:buAutoNum type="arabicPeriod"/>
            </a:pPr>
            <a:r>
              <a:rPr lang="en-GB" sz="2800" dirty="0"/>
              <a:t>No component of a primary key can be null</a:t>
            </a:r>
          </a:p>
          <a:p>
            <a:pPr marL="514350" indent="-514350">
              <a:buFont typeface="+mj-lt"/>
              <a:buAutoNum type="arabicPeriod"/>
            </a:pPr>
            <a:endParaRPr lang="en-GB" sz="2800" dirty="0"/>
          </a:p>
          <a:p>
            <a:r>
              <a:rPr lang="en-GB" sz="2800" dirty="0"/>
              <a:t>First property ensures uniqueness</a:t>
            </a:r>
          </a:p>
          <a:p>
            <a:r>
              <a:rPr lang="en-GB" sz="2800" dirty="0"/>
              <a:t>Second property ensures meaning</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21</a:t>
            </a:fld>
            <a:endParaRPr lang="en-GB">
              <a:solidFill>
                <a:prstClr val="black">
                  <a:lumMod val="65000"/>
                  <a:lumOff val="35000"/>
                </a:prstClr>
              </a:solidFill>
            </a:endParaRPr>
          </a:p>
        </p:txBody>
      </p:sp>
    </p:spTree>
    <p:extLst>
      <p:ext uri="{BB962C8B-B14F-4D97-AF65-F5344CB8AC3E}">
        <p14:creationId xmlns:p14="http://schemas.microsoft.com/office/powerpoint/2010/main" val="75357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IC: Entity Constraint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8" name="Content Placeholder 2"/>
          <p:cNvSpPr txBox="1">
            <a:spLocks/>
          </p:cNvSpPr>
          <p:nvPr/>
        </p:nvSpPr>
        <p:spPr>
          <a:xfrm>
            <a:off x="1898472" y="1823374"/>
            <a:ext cx="8350429" cy="2078067"/>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ts val="14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GB" sz="2800" dirty="0"/>
              <a:t>Entity constraint ensures two properties:</a:t>
            </a:r>
          </a:p>
          <a:p>
            <a:pPr marL="514350" indent="-514350">
              <a:spcBef>
                <a:spcPts val="800"/>
              </a:spcBef>
              <a:buFont typeface="+mj-lt"/>
              <a:buAutoNum type="arabicPeriod"/>
            </a:pPr>
            <a:r>
              <a:rPr lang="en-GB" sz="2800" dirty="0"/>
              <a:t>Primary key for a row is unique</a:t>
            </a:r>
          </a:p>
          <a:p>
            <a:pPr lvl="1"/>
            <a:r>
              <a:rPr lang="en-GB" sz="2600" dirty="0"/>
              <a:t>Two rows cannot have the same primary key value</a:t>
            </a:r>
          </a:p>
          <a:p>
            <a:pPr marL="514350" indent="-514350">
              <a:spcBef>
                <a:spcPts val="800"/>
              </a:spcBef>
              <a:buFont typeface="+mj-lt"/>
              <a:buAutoNum type="arabicPeriod"/>
            </a:pPr>
            <a:r>
              <a:rPr lang="en-GB" sz="2800" dirty="0"/>
              <a:t>No component of a primary key can be null</a:t>
            </a:r>
          </a:p>
          <a:p>
            <a:pPr marL="0" indent="0">
              <a:buNone/>
            </a:pPr>
            <a:r>
              <a:rPr lang="en-GB" sz="2800" i="1" dirty="0"/>
              <a:t>Which rows violate this constraint?</a:t>
            </a:r>
          </a:p>
        </p:txBody>
      </p:sp>
      <p:graphicFrame>
        <p:nvGraphicFramePr>
          <p:cNvPr id="9" name="Content Placeholder 6"/>
          <p:cNvGraphicFramePr>
            <a:graphicFrameLocks/>
          </p:cNvGraphicFramePr>
          <p:nvPr>
            <p:extLst>
              <p:ext uri="{D42A27DB-BD31-4B8C-83A1-F6EECF244321}">
                <p14:modId xmlns:p14="http://schemas.microsoft.com/office/powerpoint/2010/main" val="2008240383"/>
              </p:ext>
            </p:extLst>
          </p:nvPr>
        </p:nvGraphicFramePr>
        <p:xfrm>
          <a:off x="1898650" y="3957638"/>
          <a:ext cx="8350251" cy="2595880"/>
        </p:xfrm>
        <a:graphic>
          <a:graphicData uri="http://schemas.openxmlformats.org/drawingml/2006/table">
            <a:tbl>
              <a:tblPr firstRow="1">
                <a:tableStyleId>{93296810-A885-4BE3-A3E7-6D5BEEA58F35}</a:tableStyleId>
              </a:tblPr>
              <a:tblGrid>
                <a:gridCol w="2783417">
                  <a:extLst>
                    <a:ext uri="{9D8B030D-6E8A-4147-A177-3AD203B41FA5}">
                      <a16:colId xmlns:a16="http://schemas.microsoft.com/office/drawing/2014/main" val="20000"/>
                    </a:ext>
                  </a:extLst>
                </a:gridCol>
                <a:gridCol w="2783417">
                  <a:extLst>
                    <a:ext uri="{9D8B030D-6E8A-4147-A177-3AD203B41FA5}">
                      <a16:colId xmlns:a16="http://schemas.microsoft.com/office/drawing/2014/main" val="20001"/>
                    </a:ext>
                  </a:extLst>
                </a:gridCol>
                <a:gridCol w="2783417">
                  <a:extLst>
                    <a:ext uri="{9D8B030D-6E8A-4147-A177-3AD203B41FA5}">
                      <a16:colId xmlns:a16="http://schemas.microsoft.com/office/drawing/2014/main" val="20002"/>
                    </a:ext>
                  </a:extLst>
                </a:gridCol>
              </a:tblGrid>
              <a:tr h="370840">
                <a:tc gridSpan="3">
                  <a:txBody>
                    <a:bodyPr/>
                    <a:lstStyle/>
                    <a:p>
                      <a:r>
                        <a:rPr lang="en-GB" dirty="0" err="1">
                          <a:solidFill>
                            <a:schemeClr val="tx1"/>
                          </a:solidFill>
                        </a:rPr>
                        <a:t>ProjectDeadline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u="sng" dirty="0" err="1">
                          <a:solidFill>
                            <a:schemeClr val="tx1"/>
                          </a:solidFill>
                        </a:rPr>
                        <a:t>projectNumber</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u="sng" dirty="0" err="1">
                          <a:solidFill>
                            <a:schemeClr val="tx1"/>
                          </a:solidFill>
                        </a:rPr>
                        <a:t>deadlineDate</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dirty="0" err="1">
                          <a:solidFill>
                            <a:schemeClr val="tx1"/>
                          </a:solidFill>
                        </a:rPr>
                        <a:t>deadlineType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370840">
                <a:tc>
                  <a:txBody>
                    <a:bodyPr/>
                    <a:lstStyle/>
                    <a:p>
                      <a:r>
                        <a:rPr lang="en-GB" dirty="0"/>
                        <a:t>p102192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2016-01-31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Interim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strike="sngStrike" dirty="0"/>
                        <a:t>p827392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2016-04-28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Bid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strike="sngStrike" dirty="0"/>
                        <a:t>p102192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GB" strike="sngStrike"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Interim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GB" strike="sngStrike" dirty="0"/>
                        <a:t>p827392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2016-04-28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trike="sngStrike"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1025073643"/>
              </p:ext>
            </p:extLst>
          </p:nvPr>
        </p:nvGraphicFramePr>
        <p:xfrm>
          <a:off x="1898651" y="3957638"/>
          <a:ext cx="8350251" cy="2595880"/>
        </p:xfrm>
        <a:graphic>
          <a:graphicData uri="http://schemas.openxmlformats.org/drawingml/2006/table">
            <a:tbl>
              <a:tblPr firstRow="1">
                <a:tableStyleId>{93296810-A885-4BE3-A3E7-6D5BEEA58F35}</a:tableStyleId>
              </a:tblPr>
              <a:tblGrid>
                <a:gridCol w="2783417">
                  <a:extLst>
                    <a:ext uri="{9D8B030D-6E8A-4147-A177-3AD203B41FA5}">
                      <a16:colId xmlns:a16="http://schemas.microsoft.com/office/drawing/2014/main" val="20000"/>
                    </a:ext>
                  </a:extLst>
                </a:gridCol>
                <a:gridCol w="2783417">
                  <a:extLst>
                    <a:ext uri="{9D8B030D-6E8A-4147-A177-3AD203B41FA5}">
                      <a16:colId xmlns:a16="http://schemas.microsoft.com/office/drawing/2014/main" val="20001"/>
                    </a:ext>
                  </a:extLst>
                </a:gridCol>
                <a:gridCol w="2783417">
                  <a:extLst>
                    <a:ext uri="{9D8B030D-6E8A-4147-A177-3AD203B41FA5}">
                      <a16:colId xmlns:a16="http://schemas.microsoft.com/office/drawing/2014/main" val="20002"/>
                    </a:ext>
                  </a:extLst>
                </a:gridCol>
              </a:tblGrid>
              <a:tr h="370840">
                <a:tc gridSpan="3">
                  <a:txBody>
                    <a:bodyPr/>
                    <a:lstStyle/>
                    <a:p>
                      <a:r>
                        <a:rPr lang="en-GB" dirty="0" err="1">
                          <a:solidFill>
                            <a:schemeClr val="tx1"/>
                          </a:solidFill>
                        </a:rPr>
                        <a:t>ProjectDeadline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u="sng" dirty="0" err="1">
                          <a:solidFill>
                            <a:schemeClr val="tx1"/>
                          </a:solidFill>
                        </a:rPr>
                        <a:t>projectNumber</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u="sng" dirty="0" err="1">
                          <a:solidFill>
                            <a:schemeClr val="tx1"/>
                          </a:solidFill>
                        </a:rPr>
                        <a:t>deadlineDate</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dirty="0" err="1">
                          <a:solidFill>
                            <a:schemeClr val="tx1"/>
                          </a:solidFill>
                        </a:rPr>
                        <a:t>deadlineType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370840">
                <a:tc>
                  <a:txBody>
                    <a:bodyPr/>
                    <a:lstStyle/>
                    <a:p>
                      <a:r>
                        <a:rPr lang="en-GB" dirty="0"/>
                        <a:t>p102192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2016-01-31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Interim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t>p827392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2016-04-28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Bid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dirty="0"/>
                        <a:t>p102192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GB"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Interim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GB" dirty="0"/>
                        <a:t>p827392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2016-04-28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22</a:t>
            </a:fld>
            <a:endParaRPr lang="en-GB">
              <a:solidFill>
                <a:prstClr val="black">
                  <a:lumMod val="65000"/>
                  <a:lumOff val="35000"/>
                </a:prstClr>
              </a:solidFill>
            </a:endParaRPr>
          </a:p>
        </p:txBody>
      </p:sp>
    </p:spTree>
    <p:extLst>
      <p:ext uri="{BB962C8B-B14F-4D97-AF65-F5344CB8AC3E}">
        <p14:creationId xmlns:p14="http://schemas.microsoft.com/office/powerpoint/2010/main" val="144712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dissolv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IC: Referential Constraint</a:t>
            </a:r>
          </a:p>
        </p:txBody>
      </p:sp>
      <p:sp>
        <p:nvSpPr>
          <p:cNvPr id="3" name="Content Placeholder 2"/>
          <p:cNvSpPr>
            <a:spLocks noGrp="1"/>
          </p:cNvSpPr>
          <p:nvPr>
            <p:ph idx="1"/>
          </p:nvPr>
        </p:nvSpPr>
        <p:spPr>
          <a:xfrm>
            <a:off x="1898472" y="1631219"/>
            <a:ext cx="8350429" cy="2560368"/>
          </a:xfrm>
        </p:spPr>
        <p:txBody>
          <a:bodyPr>
            <a:normAutofit/>
          </a:bodyPr>
          <a:lstStyle/>
          <a:p>
            <a:pPr marL="0" indent="0">
              <a:buNone/>
            </a:pPr>
            <a:r>
              <a:rPr lang="en-GB" sz="2400" dirty="0"/>
              <a:t>Foreign key value must be in one of two states:</a:t>
            </a:r>
          </a:p>
          <a:p>
            <a:pPr marL="457200" indent="-457200">
              <a:buFont typeface="+mj-lt"/>
              <a:buAutoNum type="arabicPeriod"/>
            </a:pPr>
            <a:r>
              <a:rPr lang="en-GB" sz="2400" dirty="0"/>
              <a:t>References a primary key value of referenced table</a:t>
            </a:r>
          </a:p>
          <a:p>
            <a:pPr marL="457200" indent="-457200">
              <a:buFont typeface="+mj-lt"/>
              <a:buAutoNum type="arabicPeriod"/>
            </a:pPr>
            <a:r>
              <a:rPr lang="en-GB" sz="2400" dirty="0"/>
              <a:t>Set to null </a:t>
            </a:r>
          </a:p>
          <a:p>
            <a:pPr marL="800100" lvl="1" indent="-457200"/>
            <a:r>
              <a:rPr lang="en-GB" sz="2200" dirty="0"/>
              <a:t>Assumes column is permitted to be null</a:t>
            </a:r>
          </a:p>
          <a:p>
            <a:pPr marL="0" indent="0">
              <a:buNone/>
            </a:pPr>
            <a:r>
              <a:rPr lang="en-GB" sz="2400" i="1" dirty="0"/>
              <a:t>Which row(s) violate the referential constraint?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graphicFrame>
        <p:nvGraphicFramePr>
          <p:cNvPr id="7" name="Content Placeholder 6"/>
          <p:cNvGraphicFramePr>
            <a:graphicFrameLocks/>
          </p:cNvGraphicFramePr>
          <p:nvPr>
            <p:extLst>
              <p:ext uri="{D42A27DB-BD31-4B8C-83A1-F6EECF244321}">
                <p14:modId xmlns:p14="http://schemas.microsoft.com/office/powerpoint/2010/main" val="1539093745"/>
              </p:ext>
            </p:extLst>
          </p:nvPr>
        </p:nvGraphicFramePr>
        <p:xfrm>
          <a:off x="1898472" y="4344140"/>
          <a:ext cx="3510915" cy="2225040"/>
        </p:xfrm>
        <a:graphic>
          <a:graphicData uri="http://schemas.openxmlformats.org/drawingml/2006/table">
            <a:tbl>
              <a:tblPr firstRow="1">
                <a:tableStyleId>{93296810-A885-4BE3-A3E7-6D5BEEA58F35}</a:tableStyleId>
              </a:tblPr>
              <a:tblGrid>
                <a:gridCol w="1008380">
                  <a:extLst>
                    <a:ext uri="{9D8B030D-6E8A-4147-A177-3AD203B41FA5}">
                      <a16:colId xmlns:a16="http://schemas.microsoft.com/office/drawing/2014/main" val="20000"/>
                    </a:ext>
                  </a:extLst>
                </a:gridCol>
                <a:gridCol w="1202055">
                  <a:extLst>
                    <a:ext uri="{9D8B030D-6E8A-4147-A177-3AD203B41FA5}">
                      <a16:colId xmlns:a16="http://schemas.microsoft.com/office/drawing/2014/main" val="20001"/>
                    </a:ext>
                  </a:extLst>
                </a:gridCol>
                <a:gridCol w="1300480">
                  <a:extLst>
                    <a:ext uri="{9D8B030D-6E8A-4147-A177-3AD203B41FA5}">
                      <a16:colId xmlns:a16="http://schemas.microsoft.com/office/drawing/2014/main" val="20002"/>
                    </a:ext>
                  </a:extLst>
                </a:gridCol>
              </a:tblGrid>
              <a:tr h="370840">
                <a:tc gridSpan="3">
                  <a:txBody>
                    <a:bodyPr/>
                    <a:lstStyle/>
                    <a:p>
                      <a:r>
                        <a:rPr lang="en-GB" dirty="0">
                          <a:solidFill>
                            <a:schemeClr val="tx1"/>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u="sng" dirty="0" err="1">
                          <a:solidFill>
                            <a:schemeClr val="tx1"/>
                          </a:solidFill>
                        </a:rPr>
                        <a:t>ssn</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u="none" dirty="0">
                          <a:solidFill>
                            <a:schemeClr val="tx1"/>
                          </a:solidFill>
                        </a:rPr>
                        <a:t>surname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dirty="0" err="1">
                          <a:solidFill>
                            <a:schemeClr val="tx1"/>
                          </a:solidFill>
                        </a:rPr>
                        <a:t>dNumber</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370840">
                <a:tc>
                  <a:txBody>
                    <a:bodyPr/>
                    <a:lstStyle/>
                    <a:p>
                      <a:r>
                        <a:rPr lang="en-GB" dirty="0"/>
                        <a:t>837248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t>626193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dirty="0"/>
                        <a:t>263819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McLeod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GB" dirty="0"/>
                        <a:t>839281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Adams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108044100"/>
              </p:ext>
            </p:extLst>
          </p:nvPr>
        </p:nvGraphicFramePr>
        <p:xfrm>
          <a:off x="7339152" y="4349363"/>
          <a:ext cx="2502535" cy="1483360"/>
        </p:xfrm>
        <a:graphic>
          <a:graphicData uri="http://schemas.openxmlformats.org/drawingml/2006/table">
            <a:tbl>
              <a:tblPr firstRow="1">
                <a:tableStyleId>{93296810-A885-4BE3-A3E7-6D5BEEA58F35}</a:tableStyleId>
              </a:tblPr>
              <a:tblGrid>
                <a:gridCol w="1300480">
                  <a:extLst>
                    <a:ext uri="{9D8B030D-6E8A-4147-A177-3AD203B41FA5}">
                      <a16:colId xmlns:a16="http://schemas.microsoft.com/office/drawing/2014/main" val="20000"/>
                    </a:ext>
                  </a:extLst>
                </a:gridCol>
                <a:gridCol w="1202055">
                  <a:extLst>
                    <a:ext uri="{9D8B030D-6E8A-4147-A177-3AD203B41FA5}">
                      <a16:colId xmlns:a16="http://schemas.microsoft.com/office/drawing/2014/main" val="20001"/>
                    </a:ext>
                  </a:extLst>
                </a:gridCol>
              </a:tblGrid>
              <a:tr h="370840">
                <a:tc gridSpan="2">
                  <a:txBody>
                    <a:bodyPr/>
                    <a:lstStyle/>
                    <a:p>
                      <a:r>
                        <a:rPr lang="en-GB" dirty="0">
                          <a:solidFill>
                            <a:schemeClr val="tx1"/>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u="sng" dirty="0" err="1">
                          <a:solidFill>
                            <a:schemeClr val="tx1"/>
                          </a:solidFill>
                        </a:rPr>
                        <a:t>dNumber</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u="none" dirty="0" err="1">
                          <a:solidFill>
                            <a:schemeClr val="tx1"/>
                          </a:solidFill>
                        </a:rPr>
                        <a:t>dName</a:t>
                      </a:r>
                      <a:endParaRPr lang="en-GB"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370840">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0" name="Straight Arrow Connector 9"/>
          <p:cNvCxnSpPr/>
          <p:nvPr/>
        </p:nvCxnSpPr>
        <p:spPr>
          <a:xfrm>
            <a:off x="5409387" y="5316074"/>
            <a:ext cx="1929765" cy="1205"/>
          </a:xfrm>
          <a:prstGeom prst="straightConnector1">
            <a:avLst/>
          </a:prstGeom>
          <a:ln w="349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409387" y="5688108"/>
            <a:ext cx="1929765" cy="336174"/>
          </a:xfrm>
          <a:prstGeom prst="straightConnector1">
            <a:avLst/>
          </a:prstGeom>
          <a:ln w="349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898472" y="6395113"/>
            <a:ext cx="3510915" cy="1"/>
          </a:xfrm>
          <a:prstGeom prst="straightConnector1">
            <a:avLst/>
          </a:prstGeom>
          <a:ln w="34925">
            <a:solidFill>
              <a:srgbClr val="FF0000"/>
            </a:solidFill>
            <a:tailEnd type="none"/>
          </a:ln>
        </p:spPr>
        <p:style>
          <a:lnRef idx="2">
            <a:schemeClr val="accent1"/>
          </a:lnRef>
          <a:fillRef idx="0">
            <a:schemeClr val="accent1"/>
          </a:fillRef>
          <a:effectRef idx="1">
            <a:schemeClr val="accent1"/>
          </a:effectRef>
          <a:fontRef idx="minor">
            <a:schemeClr val="tx1"/>
          </a:fontRef>
        </p:style>
      </p:cxnSp>
      <p:graphicFrame>
        <p:nvGraphicFramePr>
          <p:cNvPr id="21" name="Content Placeholder 6"/>
          <p:cNvGraphicFramePr>
            <a:graphicFrameLocks/>
          </p:cNvGraphicFramePr>
          <p:nvPr>
            <p:extLst>
              <p:ext uri="{D42A27DB-BD31-4B8C-83A1-F6EECF244321}">
                <p14:modId xmlns:p14="http://schemas.microsoft.com/office/powerpoint/2010/main" val="411450092"/>
              </p:ext>
            </p:extLst>
          </p:nvPr>
        </p:nvGraphicFramePr>
        <p:xfrm>
          <a:off x="1898472" y="4344140"/>
          <a:ext cx="3510915" cy="2225040"/>
        </p:xfrm>
        <a:graphic>
          <a:graphicData uri="http://schemas.openxmlformats.org/drawingml/2006/table">
            <a:tbl>
              <a:tblPr firstRow="1">
                <a:tableStyleId>{93296810-A885-4BE3-A3E7-6D5BEEA58F35}</a:tableStyleId>
              </a:tblPr>
              <a:tblGrid>
                <a:gridCol w="1008380">
                  <a:extLst>
                    <a:ext uri="{9D8B030D-6E8A-4147-A177-3AD203B41FA5}">
                      <a16:colId xmlns:a16="http://schemas.microsoft.com/office/drawing/2014/main" val="20000"/>
                    </a:ext>
                  </a:extLst>
                </a:gridCol>
                <a:gridCol w="1202055">
                  <a:extLst>
                    <a:ext uri="{9D8B030D-6E8A-4147-A177-3AD203B41FA5}">
                      <a16:colId xmlns:a16="http://schemas.microsoft.com/office/drawing/2014/main" val="20001"/>
                    </a:ext>
                  </a:extLst>
                </a:gridCol>
                <a:gridCol w="1300480">
                  <a:extLst>
                    <a:ext uri="{9D8B030D-6E8A-4147-A177-3AD203B41FA5}">
                      <a16:colId xmlns:a16="http://schemas.microsoft.com/office/drawing/2014/main" val="20002"/>
                    </a:ext>
                  </a:extLst>
                </a:gridCol>
              </a:tblGrid>
              <a:tr h="370840">
                <a:tc gridSpan="3">
                  <a:txBody>
                    <a:bodyPr/>
                    <a:lstStyle/>
                    <a:p>
                      <a:r>
                        <a:rPr lang="en-GB" dirty="0">
                          <a:solidFill>
                            <a:schemeClr val="tx1"/>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u="sng" dirty="0" err="1">
                          <a:solidFill>
                            <a:schemeClr val="tx1"/>
                          </a:solidFill>
                        </a:rPr>
                        <a:t>ssn</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u="none" dirty="0">
                          <a:solidFill>
                            <a:schemeClr val="tx1"/>
                          </a:solidFill>
                        </a:rPr>
                        <a:t>surname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GB" dirty="0" err="1">
                          <a:solidFill>
                            <a:schemeClr val="tx1"/>
                          </a:solidFill>
                        </a:rPr>
                        <a:t>dNumber</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370840">
                <a:tc>
                  <a:txBody>
                    <a:bodyPr/>
                    <a:lstStyle/>
                    <a:p>
                      <a:r>
                        <a:rPr lang="en-GB" dirty="0"/>
                        <a:t>837248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t>626193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dirty="0"/>
                        <a:t>263819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McLeod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GB" dirty="0"/>
                        <a:t>839281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Adams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23</a:t>
            </a:fld>
            <a:endParaRPr lang="en-GB">
              <a:solidFill>
                <a:prstClr val="black">
                  <a:lumMod val="65000"/>
                  <a:lumOff val="35000"/>
                </a:prstClr>
              </a:solidFill>
            </a:endParaRPr>
          </a:p>
        </p:txBody>
      </p:sp>
    </p:spTree>
    <p:extLst>
      <p:ext uri="{BB962C8B-B14F-4D97-AF65-F5344CB8AC3E}">
        <p14:creationId xmlns:p14="http://schemas.microsoft.com/office/powerpoint/2010/main" val="34825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0"/>
                                        </p:tgtEl>
                                        <p:attrNameLst>
                                          <p:attrName>stroke.color</p:attrName>
                                        </p:attrNameLst>
                                      </p:cBhvr>
                                      <p:to>
                                        <a:schemeClr val="accent2"/>
                                      </p:to>
                                    </p:animClr>
                                    <p:set>
                                      <p:cBhvr>
                                        <p:cTn id="12" dur="2000" fill="hold"/>
                                        <p:tgtEl>
                                          <p:spTgt spid="10"/>
                                        </p:tgtEl>
                                        <p:attrNameLst>
                                          <p:attrName>stroke.on</p:attrName>
                                        </p:attrNameLst>
                                      </p:cBhvr>
                                      <p:to>
                                        <p:strVal val="true"/>
                                      </p:to>
                                    </p:set>
                                  </p:childTnLst>
                                </p:cTn>
                              </p:par>
                              <p:par>
                                <p:cTn id="13" presetID="7" presetClass="emph" presetSubtype="2" fill="hold" nodeType="withEffect">
                                  <p:stCondLst>
                                    <p:cond delay="0"/>
                                  </p:stCondLst>
                                  <p:childTnLst>
                                    <p:animClr clrSpc="rgb" dir="cw">
                                      <p:cBhvr>
                                        <p:cTn id="14" dur="2000" fill="hold"/>
                                        <p:tgtEl>
                                          <p:spTgt spid="11"/>
                                        </p:tgtEl>
                                        <p:attrNameLst>
                                          <p:attrName>stroke.color</p:attrName>
                                        </p:attrNameLst>
                                      </p:cBhvr>
                                      <p:to>
                                        <a:schemeClr val="accent2"/>
                                      </p:to>
                                    </p:animClr>
                                    <p:set>
                                      <p:cBhvr>
                                        <p:cTn id="15" dur="2000" fill="hold"/>
                                        <p:tgtEl>
                                          <p:spTgt spid="11"/>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Applying Referential Integrity</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29353146"/>
              </p:ext>
            </p:extLst>
          </p:nvPr>
        </p:nvGraphicFramePr>
        <p:xfrm>
          <a:off x="1656604" y="1756803"/>
          <a:ext cx="8770932" cy="4261970"/>
        </p:xfrm>
        <a:graphic>
          <a:graphicData uri="http://schemas.openxmlformats.org/drawingml/2006/table">
            <a:tbl>
              <a:tblPr firstRow="1">
                <a:tableStyleId>{93296810-A885-4BE3-A3E7-6D5BEEA58F35}</a:tableStyleId>
              </a:tblPr>
              <a:tblGrid>
                <a:gridCol w="2485050">
                  <a:extLst>
                    <a:ext uri="{9D8B030D-6E8A-4147-A177-3AD203B41FA5}">
                      <a16:colId xmlns:a16="http://schemas.microsoft.com/office/drawing/2014/main" val="20000"/>
                    </a:ext>
                  </a:extLst>
                </a:gridCol>
                <a:gridCol w="3142941">
                  <a:extLst>
                    <a:ext uri="{9D8B030D-6E8A-4147-A177-3AD203B41FA5}">
                      <a16:colId xmlns:a16="http://schemas.microsoft.com/office/drawing/2014/main" val="20001"/>
                    </a:ext>
                  </a:extLst>
                </a:gridCol>
                <a:gridCol w="3142941">
                  <a:extLst>
                    <a:ext uri="{9D8B030D-6E8A-4147-A177-3AD203B41FA5}">
                      <a16:colId xmlns:a16="http://schemas.microsoft.com/office/drawing/2014/main" val="20002"/>
                    </a:ext>
                  </a:extLst>
                </a:gridCol>
              </a:tblGrid>
              <a:tr h="370840">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b="1" u="none" strike="noStrike" cap="none" normalizeH="0" baseline="0" dirty="0">
                          <a:ln>
                            <a:noFill/>
                          </a:ln>
                          <a:solidFill>
                            <a:schemeClr val="tx1"/>
                          </a:solidFill>
                          <a:effectLst/>
                          <a:latin typeface="Monaco" charset="0"/>
                          <a:ea typeface="Monaco" charset="0"/>
                          <a:cs typeface="Monaco" charset="0"/>
                        </a:rPr>
                        <a:t>ON DELETE</a:t>
                      </a:r>
                      <a:endParaRPr kumimoji="0" lang="en-GB" altLang="en-US" sz="1800" b="1" i="0" u="none" strike="noStrike" cap="none" normalizeH="0" baseline="0" dirty="0">
                        <a:ln>
                          <a:noFill/>
                        </a:ln>
                        <a:solidFill>
                          <a:schemeClr val="tx1"/>
                        </a:solidFill>
                        <a:effectLst/>
                        <a:latin typeface="Monaco" charset="0"/>
                        <a:ea typeface="Monaco" charset="0"/>
                        <a:cs typeface="Monaco"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b="1" i="0" u="none" strike="noStrike" cap="none" normalizeH="0" baseline="0" dirty="0">
                          <a:ln>
                            <a:noFill/>
                          </a:ln>
                          <a:solidFill>
                            <a:schemeClr val="tx1"/>
                          </a:solidFill>
                          <a:effectLst/>
                          <a:latin typeface="Monaco" charset="0"/>
                          <a:ea typeface="Monaco" charset="0"/>
                          <a:cs typeface="Monaco" charset="0"/>
                        </a:rPr>
                        <a:t>ON UPDATE</a:t>
                      </a: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onaco" charset="0"/>
                          <a:ea typeface="Monaco" charset="0"/>
                          <a:cs typeface="Monaco" charset="0"/>
                        </a:rPr>
                        <a:t>CASCADE</a:t>
                      </a:r>
                      <a:endParaRPr kumimoji="0" lang="en-GB" altLang="en-US" sz="1800" b="1" i="0" u="none" strike="noStrike" cap="none" normalizeH="0" baseline="0" dirty="0">
                        <a:ln>
                          <a:noFill/>
                        </a:ln>
                        <a:solidFill>
                          <a:schemeClr val="tx1"/>
                        </a:solidFill>
                        <a:effectLst/>
                        <a:latin typeface="Monaco" charset="0"/>
                        <a:ea typeface="Monaco" charset="0"/>
                        <a:cs typeface="Monaco"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n-lt"/>
                        </a:rPr>
                        <a:t>Delete referencing records</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n-lt"/>
                        </a:rPr>
                        <a:t>Update referencing records</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en-US" sz="1800" b="0" i="0" u="none" strike="noStrike" cap="none" normalizeH="0" baseline="0" dirty="0">
                          <a:ln>
                            <a:noFill/>
                          </a:ln>
                          <a:solidFill>
                            <a:schemeClr val="tx1"/>
                          </a:solidFill>
                          <a:effectLst/>
                          <a:latin typeface="Monaco" charset="0"/>
                          <a:ea typeface="Monaco" charset="0"/>
                          <a:cs typeface="Monaco" charset="0"/>
                        </a:rPr>
                        <a:t>RESTRICT | </a:t>
                      </a:r>
                      <a:br>
                        <a:rPr kumimoji="0" lang="en-GB" altLang="en-US" sz="1800" b="0" i="0" u="none" strike="noStrike" cap="none" normalizeH="0" baseline="0" dirty="0">
                          <a:ln>
                            <a:noFill/>
                          </a:ln>
                          <a:solidFill>
                            <a:schemeClr val="tx1"/>
                          </a:solidFill>
                          <a:effectLst/>
                          <a:latin typeface="Monaco" charset="0"/>
                          <a:ea typeface="Monaco" charset="0"/>
                          <a:cs typeface="Monaco" charset="0"/>
                        </a:rPr>
                      </a:br>
                      <a:r>
                        <a:rPr kumimoji="0" lang="en-GB" altLang="en-US" sz="1800" b="0" i="0" u="none" strike="noStrike" cap="none" normalizeH="0" baseline="0" dirty="0">
                          <a:ln>
                            <a:noFill/>
                          </a:ln>
                          <a:solidFill>
                            <a:schemeClr val="tx1"/>
                          </a:solidFill>
                          <a:effectLst/>
                          <a:latin typeface="Monaco" charset="0"/>
                          <a:ea typeface="Monaco" charset="0"/>
                          <a:cs typeface="Monaco" charset="0"/>
                        </a:rPr>
                        <a:t>NO ACTION</a:t>
                      </a:r>
                      <a:br>
                        <a:rPr kumimoji="0" lang="en-GB" altLang="en-US" sz="1800" b="0" i="0" u="none" strike="noStrike" cap="none" normalizeH="0" baseline="0" dirty="0">
                          <a:ln>
                            <a:noFill/>
                          </a:ln>
                          <a:solidFill>
                            <a:schemeClr val="tx1"/>
                          </a:solidFill>
                          <a:effectLst/>
                          <a:latin typeface="Monaco" charset="0"/>
                          <a:ea typeface="Monaco" charset="0"/>
                          <a:cs typeface="Monaco" charset="0"/>
                        </a:rPr>
                      </a:br>
                      <a:r>
                        <a:rPr kumimoji="0" lang="en-GB" altLang="en-US" sz="1200" b="0" i="0" u="none" strike="noStrike" kern="1200" cap="none" spc="0" normalizeH="0" baseline="0" noProof="0" dirty="0">
                          <a:ln>
                            <a:noFill/>
                          </a:ln>
                          <a:solidFill>
                            <a:prstClr val="black"/>
                          </a:solidFill>
                          <a:effectLst/>
                          <a:uLnTx/>
                          <a:uFillTx/>
                          <a:latin typeface="+mn-lt"/>
                          <a:ea typeface="Monaco" charset="0"/>
                          <a:cs typeface="Monaco" charset="0"/>
                        </a:rPr>
                        <a:t>(no distinction in MySQL)</a:t>
                      </a:r>
                      <a:br>
                        <a:rPr kumimoji="0" lang="en-GB" altLang="en-US" sz="1200" b="0" i="0" u="none" strike="noStrike" kern="1200" cap="none" spc="0" normalizeH="0" baseline="0" noProof="0" dirty="0">
                          <a:ln>
                            <a:noFill/>
                          </a:ln>
                          <a:solidFill>
                            <a:prstClr val="black"/>
                          </a:solidFill>
                          <a:effectLst/>
                          <a:uLnTx/>
                          <a:uFillTx/>
                          <a:latin typeface="+mn-lt"/>
                          <a:ea typeface="Monaco" charset="0"/>
                          <a:cs typeface="Monaco" charset="0"/>
                        </a:rPr>
                      </a:br>
                      <a:r>
                        <a:rPr kumimoji="0" lang="en-GB" altLang="en-US" sz="1200" b="0" i="0" u="none" strike="noStrike" kern="1200" cap="none" spc="0" normalizeH="0" baseline="0" noProof="0" dirty="0">
                          <a:ln>
                            <a:noFill/>
                          </a:ln>
                          <a:solidFill>
                            <a:prstClr val="black"/>
                          </a:solidFill>
                          <a:effectLst/>
                          <a:uLnTx/>
                          <a:uFillTx/>
                          <a:latin typeface="+mn-lt"/>
                          <a:ea typeface="Monaco" charset="0"/>
                          <a:cs typeface="Monaco" charset="0"/>
                        </a:rPr>
                        <a:t>(NO ACTION default in MySQL)</a:t>
                      </a:r>
                      <a:endParaRPr kumimoji="0" lang="en-GB" altLang="en-US" sz="1200" b="1" i="0" u="none" strike="noStrike" kern="1200" cap="none" spc="0" normalizeH="0" baseline="0" noProof="0" dirty="0">
                        <a:ln>
                          <a:noFill/>
                        </a:ln>
                        <a:solidFill>
                          <a:prstClr val="black"/>
                        </a:solidFill>
                        <a:effectLst/>
                        <a:uLnTx/>
                        <a:uFillTx/>
                        <a:latin typeface="+mn-lt"/>
                        <a:ea typeface="Monaco" charset="0"/>
                        <a:cs typeface="Monaco"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b="0" i="0" u="none" strike="noStrike" cap="none" normalizeH="0" baseline="0" dirty="0">
                          <a:ln>
                            <a:noFill/>
                          </a:ln>
                          <a:solidFill>
                            <a:schemeClr val="tx1"/>
                          </a:solidFill>
                          <a:effectLst/>
                          <a:latin typeface="+mn-lt"/>
                          <a:ea typeface="Arial" charset="0"/>
                          <a:cs typeface="Arial" charset="0"/>
                        </a:rPr>
                        <a:t>Do nothing</a:t>
                      </a:r>
                      <a:br>
                        <a:rPr kumimoji="0" lang="en-GB" altLang="en-US" sz="1800" b="0" i="0" u="none" strike="noStrike" cap="none" normalizeH="0" baseline="0" dirty="0">
                          <a:ln>
                            <a:noFill/>
                          </a:ln>
                          <a:solidFill>
                            <a:schemeClr val="tx1"/>
                          </a:solidFill>
                          <a:effectLst/>
                          <a:latin typeface="+mn-lt"/>
                          <a:ea typeface="Arial" charset="0"/>
                          <a:cs typeface="Arial" charset="0"/>
                        </a:rPr>
                      </a:br>
                      <a:r>
                        <a:rPr kumimoji="0" lang="en-GB" altLang="en-US" sz="1800" b="0" i="0" u="none" strike="noStrike" cap="none" normalizeH="0" baseline="0" dirty="0">
                          <a:ln>
                            <a:noFill/>
                          </a:ln>
                          <a:solidFill>
                            <a:schemeClr val="tx1"/>
                          </a:solidFill>
                          <a:effectLst/>
                          <a:latin typeface="+mn-lt"/>
                          <a:ea typeface="Arial" charset="0"/>
                          <a:cs typeface="Arial" charset="0"/>
                        </a:rPr>
                        <a:t>(</a:t>
                      </a:r>
                      <a:r>
                        <a:rPr kumimoji="0" lang="en-GB" altLang="en-US" sz="1800" b="0" i="1" u="none" strike="noStrike" cap="none" normalizeH="0" baseline="0" dirty="0">
                          <a:ln>
                            <a:noFill/>
                          </a:ln>
                          <a:solidFill>
                            <a:schemeClr val="tx1"/>
                          </a:solidFill>
                          <a:effectLst/>
                          <a:latin typeface="+mn-lt"/>
                          <a:ea typeface="Arial" charset="0"/>
                          <a:cs typeface="Arial" charset="0"/>
                        </a:rPr>
                        <a:t>Prevents both records being deleted)</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b="0" i="0" u="none" strike="noStrike" cap="none" normalizeH="0" baseline="0" dirty="0">
                          <a:ln>
                            <a:noFill/>
                          </a:ln>
                          <a:solidFill>
                            <a:schemeClr val="tx1"/>
                          </a:solidFill>
                          <a:effectLst/>
                          <a:latin typeface="+mn-lt"/>
                          <a:ea typeface="Arial" charset="0"/>
                          <a:cs typeface="Arial" charset="0"/>
                        </a:rPr>
                        <a:t>Do nothing</a:t>
                      </a:r>
                      <a:br>
                        <a:rPr kumimoji="0" lang="en-GB" altLang="en-US" sz="1800" b="0" i="0" u="none" strike="noStrike" cap="none" normalizeH="0" baseline="0" dirty="0">
                          <a:ln>
                            <a:noFill/>
                          </a:ln>
                          <a:solidFill>
                            <a:schemeClr val="tx1"/>
                          </a:solidFill>
                          <a:effectLst/>
                          <a:latin typeface="+mn-lt"/>
                          <a:ea typeface="Arial" charset="0"/>
                          <a:cs typeface="Arial" charset="0"/>
                        </a:rPr>
                      </a:br>
                      <a:r>
                        <a:rPr kumimoji="0" lang="en-GB" altLang="en-US" sz="1800" b="0" i="0" u="none" strike="noStrike" cap="none" normalizeH="0" baseline="0" dirty="0">
                          <a:ln>
                            <a:noFill/>
                          </a:ln>
                          <a:solidFill>
                            <a:schemeClr val="tx1"/>
                          </a:solidFill>
                          <a:effectLst/>
                          <a:latin typeface="+mn-lt"/>
                          <a:ea typeface="Arial" charset="0"/>
                          <a:cs typeface="Arial" charset="0"/>
                        </a:rPr>
                        <a:t>(</a:t>
                      </a:r>
                      <a:r>
                        <a:rPr kumimoji="0" lang="en-GB" altLang="en-US" sz="1800" b="0" i="1" u="none" strike="noStrike" cap="none" normalizeH="0" baseline="0" dirty="0">
                          <a:ln>
                            <a:noFill/>
                          </a:ln>
                          <a:solidFill>
                            <a:schemeClr val="tx1"/>
                          </a:solidFill>
                          <a:effectLst/>
                          <a:latin typeface="+mn-lt"/>
                          <a:ea typeface="Arial" charset="0"/>
                          <a:cs typeface="Arial" charset="0"/>
                        </a:rPr>
                        <a:t>Prevents both records being updated)</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onaco" charset="0"/>
                          <a:ea typeface="Monaco" charset="0"/>
                          <a:cs typeface="Monaco" charset="0"/>
                        </a:rPr>
                        <a:t>SET NULL</a:t>
                      </a:r>
                      <a:endParaRPr kumimoji="0" lang="en-GB" altLang="en-US" sz="1800" b="1" i="0" u="none" strike="noStrike" cap="none" normalizeH="0" baseline="0" dirty="0">
                        <a:ln>
                          <a:noFill/>
                        </a:ln>
                        <a:solidFill>
                          <a:schemeClr val="tx1"/>
                        </a:solidFill>
                        <a:effectLst/>
                        <a:latin typeface="Monaco" charset="0"/>
                        <a:ea typeface="Monaco" charset="0"/>
                        <a:cs typeface="Monaco"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n-lt"/>
                        </a:rPr>
                        <a:t>Set the foreign key value in referencing records to Null</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n-lt"/>
                        </a:rPr>
                        <a:t>Set the foreign key value in referencing records to Null</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onaco" charset="0"/>
                          <a:ea typeface="Monaco" charset="0"/>
                          <a:cs typeface="Monaco" charset="0"/>
                        </a:rPr>
                        <a:t>Set default</a:t>
                      </a:r>
                    </a:p>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200" u="none" strike="noStrike" cap="none" normalizeH="0" baseline="0" dirty="0">
                          <a:ln>
                            <a:noFill/>
                          </a:ln>
                          <a:solidFill>
                            <a:schemeClr val="tx1"/>
                          </a:solidFill>
                          <a:effectLst/>
                          <a:latin typeface="+mn-lt"/>
                          <a:ea typeface="Monaco" charset="0"/>
                          <a:cs typeface="Monaco" charset="0"/>
                        </a:rPr>
                        <a:t>(not MySQL)</a:t>
                      </a:r>
                      <a:endParaRPr kumimoji="0" lang="en-GB" altLang="en-US" sz="1200" b="1" i="0" u="none" strike="noStrike" cap="none" normalizeH="0" baseline="0" dirty="0">
                        <a:ln>
                          <a:noFill/>
                        </a:ln>
                        <a:solidFill>
                          <a:schemeClr val="tx1"/>
                        </a:solidFill>
                        <a:effectLst/>
                        <a:latin typeface="+mn-lt"/>
                        <a:ea typeface="Monaco" charset="0"/>
                        <a:cs typeface="Monaco"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n-lt"/>
                        </a:rPr>
                        <a:t>Set the foreign key value in referencing records to a default value</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omic Sans MS" charset="0"/>
                          <a:ea typeface="Arial" charset="0"/>
                          <a:cs typeface="Arial" charset="0"/>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omic Sans MS" charset="0"/>
                          <a:ea typeface="Arial" charset="0"/>
                          <a:cs typeface="Arial" charset="0"/>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5pPr>
                      <a:lvl6pPr marL="25146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6pPr>
                      <a:lvl7pPr marL="29718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7pPr>
                      <a:lvl8pPr marL="34290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8pPr>
                      <a:lvl9pPr marL="3886200" indent="-228600" defTabSz="449263"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omic Sans MS" charset="0"/>
                          <a:ea typeface="Arial" charset="0"/>
                          <a:cs typeface="Arial" charset="0"/>
                        </a:defRPr>
                      </a:lvl9pPr>
                    </a:lstStyle>
                    <a:p>
                      <a:pPr marL="0" marR="0" lvl="0" indent="0" algn="l" defTabSz="449263" rtl="0" eaLnBrk="1" fontAlgn="base" latinLnBrk="0" hangingPunct="1">
                        <a:lnSpc>
                          <a:spcPct val="116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1800" u="none" strike="noStrike" cap="none" normalizeH="0" baseline="0" dirty="0">
                          <a:ln>
                            <a:noFill/>
                          </a:ln>
                          <a:solidFill>
                            <a:schemeClr val="tx1"/>
                          </a:solidFill>
                          <a:effectLst/>
                          <a:latin typeface="+mn-lt"/>
                        </a:rPr>
                        <a:t>Set the foreign key value in referencing records to a default value</a:t>
                      </a:r>
                      <a:endParaRPr kumimoji="0" lang="en-GB" altLang="en-US" sz="1800" b="0" i="0" u="none" strike="noStrike" cap="none" normalizeH="0" baseline="0" dirty="0">
                        <a:ln>
                          <a:noFill/>
                        </a:ln>
                        <a:solidFill>
                          <a:schemeClr val="tx1"/>
                        </a:solidFill>
                        <a:effectLst/>
                        <a:latin typeface="+mn-lt"/>
                        <a:ea typeface="Arial" charset="0"/>
                        <a:cs typeface="Arial" charset="0"/>
                      </a:endParaRPr>
                    </a:p>
                  </a:txBody>
                  <a:tcPr marL="90000" marR="90000" marT="46797" marB="467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13" name="TextBox 12"/>
          <p:cNvSpPr txBox="1"/>
          <p:nvPr/>
        </p:nvSpPr>
        <p:spPr>
          <a:xfrm>
            <a:off x="2047375" y="6199743"/>
            <a:ext cx="8390438" cy="369332"/>
          </a:xfrm>
          <a:prstGeom prst="rect">
            <a:avLst/>
          </a:prstGeom>
          <a:noFill/>
        </p:spPr>
        <p:txBody>
          <a:bodyPr wrap="none" rtlCol="0">
            <a:spAutoFit/>
          </a:bodyPr>
          <a:lstStyle/>
          <a:p>
            <a:r>
              <a:rPr lang="en-GB" dirty="0">
                <a:hlinkClick r:id="rId3"/>
              </a:rPr>
              <a:t>http://dev.mysql.com/doc/refman/5.6/en/create-table-foreign-keys.html</a:t>
            </a:r>
            <a:r>
              <a:rPr lang="en-GB" dirty="0"/>
              <a:t> </a:t>
            </a:r>
          </a:p>
        </p:txBody>
      </p:sp>
      <p:sp>
        <p:nvSpPr>
          <p:cNvPr id="3" name="Slide Number Placeholder 2"/>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24</a:t>
            </a:fld>
            <a:endParaRPr lang="en-GB">
              <a:solidFill>
                <a:prstClr val="black">
                  <a:lumMod val="65000"/>
                  <a:lumOff val="35000"/>
                </a:prstClr>
              </a:solidFill>
            </a:endParaRPr>
          </a:p>
        </p:txBody>
      </p:sp>
    </p:spTree>
    <p:extLst>
      <p:ext uri="{BB962C8B-B14F-4D97-AF65-F5344CB8AC3E}">
        <p14:creationId xmlns:p14="http://schemas.microsoft.com/office/powerpoint/2010/main" val="113419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Referential Integrity Examples</a:t>
            </a:r>
          </a:p>
        </p:txBody>
      </p:sp>
      <p:sp>
        <p:nvSpPr>
          <p:cNvPr id="3" name="Content Placeholder 2"/>
          <p:cNvSpPr>
            <a:spLocks noGrp="1"/>
          </p:cNvSpPr>
          <p:nvPr>
            <p:ph idx="1"/>
          </p:nvPr>
        </p:nvSpPr>
        <p:spPr/>
        <p:txBody>
          <a:bodyPr>
            <a:normAutofit/>
          </a:bodyPr>
          <a:lstStyle/>
          <a:p>
            <a:r>
              <a:rPr lang="en-GB" sz="2400" dirty="0"/>
              <a:t>What is the effect of the following constraint on the Employee relation when a supervisor is deleted?</a:t>
            </a:r>
          </a:p>
          <a:p>
            <a:pPr marL="0" indent="0">
              <a:buNone/>
            </a:pPr>
            <a:r>
              <a:rPr lang="en-GB" sz="1900" dirty="0">
                <a:solidFill>
                  <a:schemeClr val="accent5"/>
                </a:solidFill>
                <a:latin typeface="Monaco" charset="0"/>
                <a:ea typeface="Monaco" charset="0"/>
                <a:cs typeface="Monaco" charset="0"/>
              </a:rPr>
              <a:t>	FOREIGN KEY </a:t>
            </a:r>
            <a:r>
              <a:rPr lang="en-GB" sz="1900" dirty="0">
                <a:latin typeface="Monaco" charset="0"/>
                <a:ea typeface="Monaco" charset="0"/>
                <a:cs typeface="Monaco" charset="0"/>
              </a:rPr>
              <a:t>(supervisor) </a:t>
            </a:r>
            <a:r>
              <a:rPr lang="en-GB" sz="1900" dirty="0">
                <a:solidFill>
                  <a:schemeClr val="accent5"/>
                </a:solidFill>
                <a:latin typeface="Monaco" charset="0"/>
                <a:ea typeface="Monaco" charset="0"/>
                <a:cs typeface="Monaco" charset="0"/>
              </a:rPr>
              <a:t>REFERENCES</a:t>
            </a:r>
            <a:r>
              <a:rPr lang="en-GB" sz="1900" dirty="0">
                <a:latin typeface="Monaco" charset="0"/>
                <a:ea typeface="Monaco" charset="0"/>
                <a:cs typeface="Monaco" charset="0"/>
              </a:rPr>
              <a:t> </a:t>
            </a:r>
            <a:br>
              <a:rPr lang="en-GB" sz="1900" dirty="0">
                <a:latin typeface="Monaco" charset="0"/>
                <a:ea typeface="Monaco" charset="0"/>
                <a:cs typeface="Monaco" charset="0"/>
              </a:rPr>
            </a:br>
            <a:r>
              <a:rPr lang="en-GB" sz="1900" dirty="0">
                <a:latin typeface="Monaco" charset="0"/>
                <a:ea typeface="Monaco" charset="0"/>
                <a:cs typeface="Monaco" charset="0"/>
              </a:rPr>
              <a:t>		Employee (</a:t>
            </a:r>
            <a:r>
              <a:rPr lang="en-GB" sz="1900" dirty="0" err="1">
                <a:latin typeface="Monaco" charset="0"/>
                <a:ea typeface="Monaco" charset="0"/>
                <a:cs typeface="Monaco" charset="0"/>
              </a:rPr>
              <a:t>ssn</a:t>
            </a:r>
            <a:r>
              <a:rPr lang="en-GB" sz="1900" dirty="0">
                <a:latin typeface="Monaco" charset="0"/>
                <a:ea typeface="Monaco" charset="0"/>
                <a:cs typeface="Monaco" charset="0"/>
              </a:rPr>
              <a:t>) </a:t>
            </a:r>
            <a:r>
              <a:rPr lang="en-GB" sz="1900" dirty="0">
                <a:solidFill>
                  <a:schemeClr val="accent5"/>
                </a:solidFill>
                <a:latin typeface="Monaco" charset="0"/>
                <a:ea typeface="Monaco" charset="0"/>
                <a:cs typeface="Monaco" charset="0"/>
              </a:rPr>
              <a:t>ON DELETE SET NULL</a:t>
            </a:r>
          </a:p>
          <a:p>
            <a:pPr marL="0" indent="0">
              <a:buNone/>
            </a:pPr>
            <a:r>
              <a:rPr lang="en-GB" sz="2400" i="1" dirty="0">
                <a:solidFill>
                  <a:schemeClr val="bg1"/>
                </a:solidFill>
              </a:rPr>
              <a:t>When a supervisor is deleted, the employees that are supervised by them have their supervisor column set to Null.</a:t>
            </a:r>
          </a:p>
          <a:p>
            <a:r>
              <a:rPr lang="en-GB" sz="2400" dirty="0"/>
              <a:t>What is the effect of the following constraint on the Location relation when a department is deleted?</a:t>
            </a:r>
          </a:p>
          <a:p>
            <a:pPr marL="0" indent="0">
              <a:buNone/>
            </a:pPr>
            <a:r>
              <a:rPr lang="en-GB" sz="1900" dirty="0">
                <a:solidFill>
                  <a:schemeClr val="accent5"/>
                </a:solidFill>
                <a:latin typeface="Monaco" charset="0"/>
                <a:ea typeface="Monaco" charset="0"/>
                <a:cs typeface="Monaco" charset="0"/>
              </a:rPr>
              <a:t>	FOREIGN KEY </a:t>
            </a:r>
            <a:r>
              <a:rPr lang="en-GB" sz="1900" dirty="0">
                <a:latin typeface="Monaco" charset="0"/>
                <a:ea typeface="Monaco" charset="0"/>
                <a:cs typeface="Monaco" charset="0"/>
              </a:rPr>
              <a:t>(</a:t>
            </a:r>
            <a:r>
              <a:rPr lang="en-GB" sz="1900" dirty="0" err="1">
                <a:latin typeface="Monaco" charset="0"/>
                <a:ea typeface="Monaco" charset="0"/>
                <a:cs typeface="Monaco" charset="0"/>
              </a:rPr>
              <a:t>dNum</a:t>
            </a:r>
            <a:r>
              <a:rPr lang="en-GB" sz="1900" dirty="0">
                <a:latin typeface="Monaco" charset="0"/>
                <a:ea typeface="Monaco" charset="0"/>
                <a:cs typeface="Monaco" charset="0"/>
              </a:rPr>
              <a:t>) </a:t>
            </a:r>
            <a:r>
              <a:rPr lang="en-GB" sz="1900" dirty="0">
                <a:solidFill>
                  <a:schemeClr val="accent5"/>
                </a:solidFill>
                <a:latin typeface="Monaco" charset="0"/>
                <a:ea typeface="Monaco" charset="0"/>
                <a:cs typeface="Monaco" charset="0"/>
              </a:rPr>
              <a:t>REFERENCES</a:t>
            </a:r>
            <a:r>
              <a:rPr lang="en-GB" sz="1900" dirty="0">
                <a:latin typeface="Monaco" charset="0"/>
                <a:ea typeface="Monaco" charset="0"/>
                <a:cs typeface="Monaco" charset="0"/>
              </a:rPr>
              <a:t> </a:t>
            </a:r>
            <a:br>
              <a:rPr lang="en-GB" sz="1900" dirty="0">
                <a:latin typeface="Monaco" charset="0"/>
                <a:ea typeface="Monaco" charset="0"/>
                <a:cs typeface="Monaco" charset="0"/>
              </a:rPr>
            </a:br>
            <a:r>
              <a:rPr lang="en-GB" sz="1900" dirty="0">
                <a:latin typeface="Monaco" charset="0"/>
                <a:ea typeface="Monaco" charset="0"/>
                <a:cs typeface="Monaco" charset="0"/>
              </a:rPr>
              <a:t>		Department (</a:t>
            </a:r>
            <a:r>
              <a:rPr lang="en-GB" sz="1900" dirty="0" err="1">
                <a:latin typeface="Monaco" charset="0"/>
                <a:ea typeface="Monaco" charset="0"/>
                <a:cs typeface="Monaco" charset="0"/>
              </a:rPr>
              <a:t>dNum</a:t>
            </a:r>
            <a:r>
              <a:rPr lang="en-GB" sz="1900" dirty="0">
                <a:latin typeface="Monaco" charset="0"/>
                <a:ea typeface="Monaco" charset="0"/>
                <a:cs typeface="Monaco" charset="0"/>
              </a:rPr>
              <a:t>) </a:t>
            </a:r>
            <a:r>
              <a:rPr lang="en-GB" sz="1900" dirty="0">
                <a:solidFill>
                  <a:schemeClr val="accent5"/>
                </a:solidFill>
                <a:latin typeface="Monaco" charset="0"/>
                <a:ea typeface="Monaco" charset="0"/>
                <a:cs typeface="Monaco" charset="0"/>
              </a:rPr>
              <a:t>ON DELETE CASCADE</a:t>
            </a:r>
            <a:endParaRPr lang="en-GB" sz="1900" dirty="0">
              <a:latin typeface="Monaco" charset="0"/>
              <a:ea typeface="Monaco" charset="0"/>
              <a:cs typeface="Monaco" charset="0"/>
            </a:endParaRPr>
          </a:p>
          <a:p>
            <a:pPr marL="0" indent="0">
              <a:buNone/>
            </a:pPr>
            <a:r>
              <a:rPr lang="en-GB" sz="2400" i="1" dirty="0">
                <a:solidFill>
                  <a:schemeClr val="bg1"/>
                </a:solidFill>
              </a:rPr>
              <a:t>The locations for the department stored in the Location table are deleted.</a:t>
            </a:r>
          </a:p>
          <a:p>
            <a:endParaRPr lang="en-GB"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25</a:t>
            </a:fld>
            <a:endParaRPr lang="en-GB">
              <a:solidFill>
                <a:prstClr val="black">
                  <a:lumMod val="65000"/>
                  <a:lumOff val="35000"/>
                </a:prstClr>
              </a:solidFill>
            </a:endParaRPr>
          </a:p>
        </p:txBody>
      </p:sp>
    </p:spTree>
    <p:extLst>
      <p:ext uri="{BB962C8B-B14F-4D97-AF65-F5344CB8AC3E}">
        <p14:creationId xmlns:p14="http://schemas.microsoft.com/office/powerpoint/2010/main" val="12525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IC: Custom Constraints </a:t>
            </a:r>
          </a:p>
        </p:txBody>
      </p:sp>
      <p:sp>
        <p:nvSpPr>
          <p:cNvPr id="3" name="Content Placeholder 2"/>
          <p:cNvSpPr>
            <a:spLocks noGrp="1"/>
          </p:cNvSpPr>
          <p:nvPr>
            <p:ph idx="1"/>
          </p:nvPr>
        </p:nvSpPr>
        <p:spPr/>
        <p:txBody>
          <a:bodyPr>
            <a:normAutofit fontScale="92500" lnSpcReduction="10000"/>
          </a:bodyPr>
          <a:lstStyle/>
          <a:p>
            <a:r>
              <a:rPr lang="en-GB" sz="2400" dirty="0"/>
              <a:t>Constraints not covered by previous categories</a:t>
            </a:r>
          </a:p>
          <a:p>
            <a:pPr lvl="1"/>
            <a:r>
              <a:rPr lang="en-GB" sz="2000" dirty="0"/>
              <a:t>Focus on capturing enterprise rules</a:t>
            </a:r>
          </a:p>
          <a:p>
            <a:r>
              <a:rPr lang="en-GB" sz="2400" dirty="0"/>
              <a:t>Attribute is not allowed to be NULL</a:t>
            </a:r>
          </a:p>
          <a:p>
            <a:pPr lvl="1"/>
            <a:r>
              <a:rPr lang="en-GB" sz="2000" dirty="0"/>
              <a:t>Use NOT NULL in CREATE TABLE statement</a:t>
            </a:r>
          </a:p>
          <a:p>
            <a:pPr lvl="1"/>
            <a:r>
              <a:rPr lang="en-GB" sz="2000" dirty="0"/>
              <a:t>Enforce participation constraint </a:t>
            </a:r>
          </a:p>
          <a:p>
            <a:pPr marL="0" indent="0">
              <a:buNone/>
            </a:pPr>
            <a:r>
              <a:rPr lang="en-US" dirty="0">
                <a:latin typeface="Monaco" charset="0"/>
                <a:ea typeface="Monaco" charset="0"/>
                <a:cs typeface="Monaco" charset="0"/>
              </a:rPr>
              <a:t>	</a:t>
            </a:r>
            <a:r>
              <a:rPr lang="en-US" dirty="0" err="1">
                <a:latin typeface="Monaco" charset="0"/>
                <a:ea typeface="Monaco" charset="0"/>
                <a:cs typeface="Monaco" charset="0"/>
              </a:rPr>
              <a:t>empdNum</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INT</a:t>
            </a:r>
            <a:r>
              <a:rPr lang="en-US" dirty="0">
                <a:latin typeface="Monaco" charset="0"/>
                <a:ea typeface="Monaco" charset="0"/>
                <a:cs typeface="Monaco" charset="0"/>
              </a:rPr>
              <a:t>(</a:t>
            </a:r>
            <a:r>
              <a:rPr lang="en-US" dirty="0">
                <a:solidFill>
                  <a:schemeClr val="accent2"/>
                </a:solidFill>
                <a:latin typeface="Monaco" charset="0"/>
                <a:ea typeface="Monaco" charset="0"/>
                <a:cs typeface="Monaco" charset="0"/>
              </a:rPr>
              <a:t>11</a:t>
            </a:r>
            <a:r>
              <a:rPr lang="en-US" dirty="0">
                <a:latin typeface="Monaco" charset="0"/>
                <a:ea typeface="Monaco" charset="0"/>
                <a:cs typeface="Monaco" charset="0"/>
              </a:rPr>
              <a:t>) </a:t>
            </a:r>
            <a:r>
              <a:rPr lang="en-US" dirty="0">
                <a:solidFill>
                  <a:schemeClr val="accent5"/>
                </a:solidFill>
                <a:latin typeface="Monaco" charset="0"/>
                <a:ea typeface="Monaco" charset="0"/>
                <a:cs typeface="Monaco" charset="0"/>
              </a:rPr>
              <a:t>NOT NULL</a:t>
            </a:r>
            <a:endParaRPr lang="en-GB" dirty="0"/>
          </a:p>
          <a:p>
            <a:r>
              <a:rPr lang="en-GB" sz="2400" dirty="0"/>
              <a:t>Check Constraint: enforce some condition</a:t>
            </a:r>
          </a:p>
          <a:p>
            <a:pPr marL="0" indent="0">
              <a:buNone/>
            </a:pPr>
            <a:r>
              <a:rPr lang="en-US" sz="2100" dirty="0">
                <a:latin typeface="Monaco" charset="0"/>
                <a:ea typeface="Monaco" charset="0"/>
                <a:cs typeface="Monaco" charset="0"/>
              </a:rPr>
              <a:t>	</a:t>
            </a:r>
            <a:r>
              <a:rPr lang="en-US" sz="2100" dirty="0">
                <a:solidFill>
                  <a:schemeClr val="accent5"/>
                </a:solidFill>
                <a:latin typeface="Monaco" charset="0"/>
                <a:ea typeface="Monaco" charset="0"/>
                <a:cs typeface="Monaco" charset="0"/>
              </a:rPr>
              <a:t>CONSTRAINT </a:t>
            </a:r>
            <a:r>
              <a:rPr lang="en-US" sz="2100" dirty="0" err="1">
                <a:latin typeface="Monaco" charset="0"/>
                <a:ea typeface="Monaco" charset="0"/>
                <a:cs typeface="Monaco" charset="0"/>
              </a:rPr>
              <a:t>chk_shoe_size</a:t>
            </a:r>
            <a:r>
              <a:rPr lang="en-US" sz="2100" dirty="0">
                <a:latin typeface="Monaco" charset="0"/>
                <a:ea typeface="Monaco" charset="0"/>
                <a:cs typeface="Monaco" charset="0"/>
              </a:rPr>
              <a:t> </a:t>
            </a:r>
            <a:br>
              <a:rPr lang="en-US" sz="2100" dirty="0">
                <a:latin typeface="Monaco" charset="0"/>
                <a:ea typeface="Monaco" charset="0"/>
                <a:cs typeface="Monaco" charset="0"/>
              </a:rPr>
            </a:br>
            <a:r>
              <a:rPr lang="en-US" sz="2100" dirty="0">
                <a:latin typeface="Monaco" charset="0"/>
                <a:ea typeface="Monaco" charset="0"/>
                <a:cs typeface="Monaco" charset="0"/>
              </a:rPr>
              <a:t>		</a:t>
            </a:r>
            <a:r>
              <a:rPr lang="en-US" sz="2100" dirty="0">
                <a:solidFill>
                  <a:schemeClr val="accent5"/>
                </a:solidFill>
                <a:latin typeface="Monaco" charset="0"/>
                <a:ea typeface="Monaco" charset="0"/>
                <a:cs typeface="Monaco" charset="0"/>
              </a:rPr>
              <a:t>CHECK </a:t>
            </a:r>
            <a:r>
              <a:rPr lang="en-US" sz="2100" dirty="0">
                <a:latin typeface="Monaco" charset="0"/>
                <a:ea typeface="Monaco" charset="0"/>
                <a:cs typeface="Monaco" charset="0"/>
              </a:rPr>
              <a:t>(</a:t>
            </a:r>
            <a:r>
              <a:rPr lang="en-US" sz="2100" dirty="0" err="1">
                <a:latin typeface="Monaco" charset="0"/>
                <a:ea typeface="Monaco" charset="0"/>
                <a:cs typeface="Monaco" charset="0"/>
              </a:rPr>
              <a:t>shoeSize</a:t>
            </a:r>
            <a:r>
              <a:rPr lang="en-US" sz="2100" dirty="0">
                <a:latin typeface="Monaco" charset="0"/>
                <a:ea typeface="Monaco" charset="0"/>
                <a:cs typeface="Monaco" charset="0"/>
              </a:rPr>
              <a:t> &gt;= 1 &amp;&amp; </a:t>
            </a:r>
            <a:r>
              <a:rPr lang="en-US" sz="2100" dirty="0" err="1">
                <a:latin typeface="Monaco" charset="0"/>
                <a:ea typeface="Monaco" charset="0"/>
                <a:cs typeface="Monaco" charset="0"/>
              </a:rPr>
              <a:t>shoeSize</a:t>
            </a:r>
            <a:r>
              <a:rPr lang="en-US" sz="2100" dirty="0">
                <a:latin typeface="Monaco" charset="0"/>
                <a:ea typeface="Monaco" charset="0"/>
                <a:cs typeface="Monaco" charset="0"/>
              </a:rPr>
              <a:t> &lt;= 13)</a:t>
            </a:r>
            <a:endParaRPr lang="en-GB" sz="2100" dirty="0"/>
          </a:p>
          <a:p>
            <a:r>
              <a:rPr lang="en-GB" sz="2400" dirty="0"/>
              <a:t>Other examples </a:t>
            </a:r>
            <a:r>
              <a:rPr lang="en-GB" sz="2400" i="1" dirty="0"/>
              <a:t>(beyond scope of this course)</a:t>
            </a:r>
          </a:p>
          <a:p>
            <a:pPr lvl="1"/>
            <a:r>
              <a:rPr lang="en-GB" sz="2000" dirty="0"/>
              <a:t>Trigger rules</a:t>
            </a:r>
          </a:p>
          <a:p>
            <a:pPr lvl="1"/>
            <a:r>
              <a:rPr lang="en-GB" sz="2000" dirty="0"/>
              <a:t>Stored procedures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Rounded Rectangular Callout 6"/>
          <p:cNvSpPr/>
          <p:nvPr/>
        </p:nvSpPr>
        <p:spPr>
          <a:xfrm>
            <a:off x="8104094" y="3022743"/>
            <a:ext cx="2415988" cy="1173480"/>
          </a:xfrm>
          <a:prstGeom prst="wedgeRoundRectCallout">
            <a:avLst>
              <a:gd name="adj1" fmla="val -52181"/>
              <a:gd name="adj2" fmla="val 8878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t>Parsed but not enforced in MySQL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26</a:t>
            </a:fld>
            <a:endParaRPr lang="en-GB">
              <a:solidFill>
                <a:prstClr val="black">
                  <a:lumMod val="65000"/>
                  <a:lumOff val="35000"/>
                </a:prstClr>
              </a:solidFill>
            </a:endParaRPr>
          </a:p>
        </p:txBody>
      </p:sp>
    </p:spTree>
    <p:extLst>
      <p:ext uri="{BB962C8B-B14F-4D97-AF65-F5344CB8AC3E}">
        <p14:creationId xmlns:p14="http://schemas.microsoft.com/office/powerpoint/2010/main" val="192039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D53D-9879-0D4D-A679-58AB2866AD2D}"/>
              </a:ext>
            </a:extLst>
          </p:cNvPr>
          <p:cNvSpPr>
            <a:spLocks noGrp="1"/>
          </p:cNvSpPr>
          <p:nvPr>
            <p:ph type="title"/>
          </p:nvPr>
        </p:nvSpPr>
        <p:spPr/>
        <p:txBody>
          <a:bodyPr/>
          <a:lstStyle/>
          <a:p>
            <a:r>
              <a:rPr lang="en-US" dirty="0"/>
              <a:t>Trigger Example for </a:t>
            </a:r>
            <a:r>
              <a:rPr lang="en-US" dirty="0" err="1"/>
              <a:t>Postgresql</a:t>
            </a:r>
            <a:endParaRPr lang="en-US" dirty="0"/>
          </a:p>
        </p:txBody>
      </p:sp>
      <p:sp>
        <p:nvSpPr>
          <p:cNvPr id="4" name="Date Placeholder 3">
            <a:extLst>
              <a:ext uri="{FF2B5EF4-FFF2-40B4-BE49-F238E27FC236}">
                <a16:creationId xmlns:a16="http://schemas.microsoft.com/office/drawing/2014/main" id="{3F2E05E3-11CD-7040-82DC-9A006325D37C}"/>
              </a:ext>
            </a:extLst>
          </p:cNvPr>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a:extLst>
              <a:ext uri="{FF2B5EF4-FFF2-40B4-BE49-F238E27FC236}">
                <a16:creationId xmlns:a16="http://schemas.microsoft.com/office/drawing/2014/main" id="{2D4BF3F8-7151-9F4D-9292-95916E669FFC}"/>
              </a:ext>
            </a:extLst>
          </p:cNvPr>
          <p:cNvSpPr>
            <a:spLocks noGrp="1"/>
          </p:cNvSpPr>
          <p:nvPr>
            <p:ph type="ftr" sz="quarter" idx="11"/>
          </p:nvPr>
        </p:nvSpPr>
        <p:spPr/>
        <p:txBody>
          <a:bodyPr/>
          <a:lstStyle/>
          <a:p>
            <a:r>
              <a:rPr lang="en-GB">
                <a:solidFill>
                  <a:prstClr val="black">
                    <a:lumMod val="65000"/>
                    <a:lumOff val="35000"/>
                  </a:prstClr>
                </a:solidFill>
              </a:rPr>
              <a:t>F28DM Physical Design</a:t>
            </a:r>
            <a:endParaRPr lang="en-GB" dirty="0">
              <a:solidFill>
                <a:prstClr val="black">
                  <a:lumMod val="65000"/>
                  <a:lumOff val="35000"/>
                </a:prstClr>
              </a:solidFill>
            </a:endParaRPr>
          </a:p>
        </p:txBody>
      </p:sp>
      <p:sp>
        <p:nvSpPr>
          <p:cNvPr id="6" name="Slide Number Placeholder 5">
            <a:extLst>
              <a:ext uri="{FF2B5EF4-FFF2-40B4-BE49-F238E27FC236}">
                <a16:creationId xmlns:a16="http://schemas.microsoft.com/office/drawing/2014/main" id="{93BDB274-BCC3-AC40-974D-CDA948EEFF2E}"/>
              </a:ext>
            </a:extLst>
          </p:cNvPr>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27</a:t>
            </a:fld>
            <a:endParaRPr lang="en-GB">
              <a:solidFill>
                <a:prstClr val="black">
                  <a:lumMod val="65000"/>
                  <a:lumOff val="35000"/>
                </a:prstClr>
              </a:solidFill>
            </a:endParaRPr>
          </a:p>
        </p:txBody>
      </p:sp>
      <p:pic>
        <p:nvPicPr>
          <p:cNvPr id="12" name="Content Placeholder 11" descr="A screenshot of a social media post&#13;&#10;&#13;&#10;Description automatically generated">
            <a:extLst>
              <a:ext uri="{FF2B5EF4-FFF2-40B4-BE49-F238E27FC236}">
                <a16:creationId xmlns:a16="http://schemas.microsoft.com/office/drawing/2014/main" id="{3610C000-8DD7-464D-8E73-5E9B6ABC18EF}"/>
              </a:ext>
            </a:extLst>
          </p:cNvPr>
          <p:cNvPicPr>
            <a:picLocks noGrp="1" noChangeAspect="1"/>
          </p:cNvPicPr>
          <p:nvPr>
            <p:ph idx="1"/>
          </p:nvPr>
        </p:nvPicPr>
        <p:blipFill>
          <a:blip r:embed="rId3"/>
          <a:stretch>
            <a:fillRect/>
          </a:stretch>
        </p:blipFill>
        <p:spPr>
          <a:xfrm>
            <a:off x="794903" y="1694327"/>
            <a:ext cx="10924956" cy="4497017"/>
          </a:xfrm>
        </p:spPr>
      </p:pic>
    </p:spTree>
    <p:extLst>
      <p:ext uri="{BB962C8B-B14F-4D97-AF65-F5344CB8AC3E}">
        <p14:creationId xmlns:p14="http://schemas.microsoft.com/office/powerpoint/2010/main" val="2747507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Enforcing Integrity Constraints</a:t>
            </a:r>
          </a:p>
        </p:txBody>
      </p:sp>
      <p:sp>
        <p:nvSpPr>
          <p:cNvPr id="3" name="Content Placeholder 2"/>
          <p:cNvSpPr>
            <a:spLocks noGrp="1"/>
          </p:cNvSpPr>
          <p:nvPr>
            <p:ph idx="1"/>
          </p:nvPr>
        </p:nvSpPr>
        <p:spPr/>
        <p:txBody>
          <a:bodyPr>
            <a:normAutofit/>
          </a:bodyPr>
          <a:lstStyle/>
          <a:p>
            <a:r>
              <a:rPr lang="en-GB" sz="2800" dirty="0"/>
              <a:t>Options when integrity constraints violated:</a:t>
            </a:r>
          </a:p>
          <a:p>
            <a:pPr marL="692150" lvl="1" indent="-342900">
              <a:buFont typeface="+mj-lt"/>
              <a:buAutoNum type="arabicPeriod"/>
            </a:pPr>
            <a:r>
              <a:rPr lang="en-GB" sz="2400" dirty="0"/>
              <a:t>Permit update: ignore constraint</a:t>
            </a:r>
          </a:p>
          <a:p>
            <a:pPr marL="692150" lvl="1" indent="-342900">
              <a:buFont typeface="+mj-lt"/>
              <a:buAutoNum type="arabicPeriod"/>
            </a:pPr>
            <a:r>
              <a:rPr lang="en-GB" sz="2400" dirty="0"/>
              <a:t>Refuse update: enforce constraint</a:t>
            </a:r>
          </a:p>
          <a:p>
            <a:pPr marL="692150" lvl="1" indent="-342900">
              <a:buFont typeface="+mj-lt"/>
              <a:buAutoNum type="arabicPeriod"/>
            </a:pPr>
            <a:r>
              <a:rPr lang="en-GB" sz="2400" dirty="0"/>
              <a:t>Compensate: e.g. insert null or default value, follow referential integrity condition</a:t>
            </a:r>
          </a:p>
          <a:p>
            <a:pPr marL="349250"/>
            <a:r>
              <a:rPr lang="en-GB" sz="2400" dirty="0"/>
              <a:t>Check what DBMS does</a:t>
            </a:r>
          </a:p>
          <a:p>
            <a:pPr marL="692150" lvl="1"/>
            <a:r>
              <a:rPr lang="en-GB" sz="2000" dirty="0"/>
              <a:t>MySQL does not enforce CHECK</a:t>
            </a:r>
          </a:p>
          <a:p>
            <a:pPr marL="692150" lvl="1"/>
            <a:r>
              <a:rPr lang="en-GB" sz="2000" dirty="0"/>
              <a:t>MySQL </a:t>
            </a:r>
            <a:r>
              <a:rPr lang="en-GB" sz="2000" dirty="0" err="1"/>
              <a:t>InnoDB</a:t>
            </a:r>
            <a:r>
              <a:rPr lang="en-GB" sz="2000" dirty="0"/>
              <a:t> engine enforces foreign key</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28</a:t>
            </a:fld>
            <a:endParaRPr lang="en-GB">
              <a:solidFill>
                <a:prstClr val="black">
                  <a:lumMod val="65000"/>
                  <a:lumOff val="35000"/>
                </a:prstClr>
              </a:solidFill>
            </a:endParaRPr>
          </a:p>
        </p:txBody>
      </p:sp>
    </p:spTree>
    <p:extLst>
      <p:ext uri="{BB962C8B-B14F-4D97-AF65-F5344CB8AC3E}">
        <p14:creationId xmlns:p14="http://schemas.microsoft.com/office/powerpoint/2010/main" val="370418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Data Manipulation Language</a:t>
            </a:r>
          </a:p>
        </p:txBody>
      </p:sp>
      <p:sp>
        <p:nvSpPr>
          <p:cNvPr id="3" name="Content Placeholder 2"/>
          <p:cNvSpPr>
            <a:spLocks noGrp="1"/>
          </p:cNvSpPr>
          <p:nvPr>
            <p:ph idx="1"/>
          </p:nvPr>
        </p:nvSpPr>
        <p:spPr/>
        <p:txBody>
          <a:bodyPr>
            <a:normAutofit/>
          </a:bodyPr>
          <a:lstStyle/>
          <a:p>
            <a:r>
              <a:rPr lang="en-US" dirty="0"/>
              <a:t>INSERT: Add data to the database</a:t>
            </a:r>
          </a:p>
          <a:p>
            <a:pPr lvl="1"/>
            <a:r>
              <a:rPr lang="en-US" dirty="0">
                <a:hlinkClick r:id="rId2"/>
              </a:rPr>
              <a:t>http://dev.mysql.com/doc/refman/5.6/en/insert.html</a:t>
            </a:r>
            <a:r>
              <a:rPr lang="en-US" dirty="0"/>
              <a:t> </a:t>
            </a:r>
          </a:p>
          <a:p>
            <a:pPr lvl="1"/>
            <a:r>
              <a:rPr lang="en-US" dirty="0"/>
              <a:t>May be over multiple tables via a view</a:t>
            </a:r>
          </a:p>
          <a:p>
            <a:r>
              <a:rPr lang="en-US" dirty="0"/>
              <a:t>SELECT: Retrieve data according to conditions</a:t>
            </a:r>
          </a:p>
          <a:p>
            <a:pPr lvl="1"/>
            <a:r>
              <a:rPr lang="en-US" dirty="0">
                <a:hlinkClick r:id="rId3"/>
              </a:rPr>
              <a:t>http://dev.mysql.com/doc/refman/5.6/en/select.html</a:t>
            </a:r>
            <a:endParaRPr lang="en-US" dirty="0"/>
          </a:p>
          <a:p>
            <a:pPr lvl="1"/>
            <a:r>
              <a:rPr lang="en-US" dirty="0"/>
              <a:t>Covered in detail next week</a:t>
            </a:r>
          </a:p>
          <a:p>
            <a:r>
              <a:rPr lang="en-US" dirty="0"/>
              <a:t>UPDATE: Amend values in the database</a:t>
            </a:r>
          </a:p>
          <a:p>
            <a:pPr lvl="1"/>
            <a:r>
              <a:rPr lang="en-US" dirty="0">
                <a:hlinkClick r:id="rId4"/>
              </a:rPr>
              <a:t>http://dev.mysql.com/doc/refman/5.6/en/update.html</a:t>
            </a:r>
            <a:r>
              <a:rPr lang="en-US" dirty="0"/>
              <a:t> </a:t>
            </a:r>
          </a:p>
          <a:p>
            <a:r>
              <a:rPr lang="en-US" dirty="0"/>
              <a:t>DELETE: Remove values from a relation</a:t>
            </a:r>
          </a:p>
          <a:p>
            <a:pPr lvl="1"/>
            <a:r>
              <a:rPr lang="en-US" dirty="0">
                <a:hlinkClick r:id="rId5"/>
              </a:rPr>
              <a:t>http://dev.mysql.com/doc/refman/5.6/en/delete.html</a:t>
            </a:r>
            <a:r>
              <a:rPr lang="en-US" dirty="0"/>
              <a:t> </a:t>
            </a:r>
          </a:p>
          <a:p>
            <a:pPr lvl="1"/>
            <a:r>
              <a:rPr lang="en-US" dirty="0"/>
              <a:t>Does not remove the relation</a:t>
            </a:r>
          </a:p>
          <a:p>
            <a:pPr lvl="1"/>
            <a:r>
              <a:rPr lang="en-US" dirty="0"/>
              <a:t>May specify a condition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29</a:t>
            </a:fld>
            <a:endParaRPr lang="en-GB">
              <a:solidFill>
                <a:prstClr val="black">
                  <a:lumMod val="65000"/>
                  <a:lumOff val="35000"/>
                </a:prstClr>
              </a:solidFill>
            </a:endParaRPr>
          </a:p>
        </p:txBody>
      </p:sp>
    </p:spTree>
    <p:extLst>
      <p:ext uri="{BB962C8B-B14F-4D97-AF65-F5344CB8AC3E}">
        <p14:creationId xmlns:p14="http://schemas.microsoft.com/office/powerpoint/2010/main" val="152684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in this Lecture</a:t>
            </a:r>
          </a:p>
        </p:txBody>
      </p:sp>
      <p:sp>
        <p:nvSpPr>
          <p:cNvPr id="3" name="Content Placeholder 2"/>
          <p:cNvSpPr>
            <a:spLocks noGrp="1"/>
          </p:cNvSpPr>
          <p:nvPr>
            <p:ph idx="1"/>
          </p:nvPr>
        </p:nvSpPr>
        <p:spPr/>
        <p:txBody>
          <a:bodyPr>
            <a:normAutofit/>
          </a:bodyPr>
          <a:lstStyle/>
          <a:p>
            <a:r>
              <a:rPr lang="en-US" sz="2600" dirty="0"/>
              <a:t>Physical Database Schema</a:t>
            </a:r>
          </a:p>
          <a:p>
            <a:r>
              <a:rPr lang="en-US" sz="2600" dirty="0"/>
              <a:t>SQL</a:t>
            </a:r>
          </a:p>
          <a:p>
            <a:r>
              <a:rPr lang="en-US" sz="2600" dirty="0"/>
              <a:t>Database creation with MySQL</a:t>
            </a:r>
          </a:p>
          <a:p>
            <a:r>
              <a:rPr lang="en-US" sz="2600" dirty="0"/>
              <a:t>Integrity Constraints</a:t>
            </a:r>
          </a:p>
          <a:p>
            <a:r>
              <a:rPr lang="en-US" sz="2600" dirty="0"/>
              <a:t>Referential integrity actions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a:t>
            </a:fld>
            <a:endParaRPr lang="en-GB">
              <a:solidFill>
                <a:prstClr val="black">
                  <a:lumMod val="65000"/>
                  <a:lumOff val="35000"/>
                </a:prstClr>
              </a:solidFill>
            </a:endParaRPr>
          </a:p>
        </p:txBody>
      </p:sp>
    </p:spTree>
    <p:extLst>
      <p:ext uri="{BB962C8B-B14F-4D97-AF65-F5344CB8AC3E}">
        <p14:creationId xmlns:p14="http://schemas.microsoft.com/office/powerpoint/2010/main" val="1713521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INSERT Example</a:t>
            </a:r>
          </a:p>
        </p:txBody>
      </p:sp>
      <p:sp>
        <p:nvSpPr>
          <p:cNvPr id="3" name="Content Placeholder 2"/>
          <p:cNvSpPr>
            <a:spLocks noGrp="1"/>
          </p:cNvSpPr>
          <p:nvPr>
            <p:ph idx="1"/>
          </p:nvPr>
        </p:nvSpPr>
        <p:spPr/>
        <p:txBody>
          <a:bodyPr>
            <a:normAutofit/>
          </a:bodyPr>
          <a:lstStyle/>
          <a:p>
            <a:r>
              <a:rPr lang="en-US" sz="2400" dirty="0"/>
              <a:t>Add an entire tuple: </a:t>
            </a:r>
          </a:p>
          <a:p>
            <a:pPr lvl="1"/>
            <a:r>
              <a:rPr lang="en-US" sz="2000" dirty="0"/>
              <a:t>Order of values must be the same as schema definition</a:t>
            </a:r>
          </a:p>
          <a:p>
            <a:pPr marL="0" indent="0">
              <a:buNone/>
            </a:pPr>
            <a:r>
              <a:rPr lang="en-US" dirty="0">
                <a:latin typeface="Monaco" charset="0"/>
                <a:ea typeface="Monaco" charset="0"/>
                <a:cs typeface="Monaco" charset="0"/>
              </a:rPr>
              <a:t>	INSERT INTO </a:t>
            </a:r>
            <a:r>
              <a:rPr lang="en-US" dirty="0" err="1">
                <a:latin typeface="Monaco" charset="0"/>
                <a:ea typeface="Monaco" charset="0"/>
                <a:cs typeface="Monaco" charset="0"/>
              </a:rPr>
              <a:t>DBDeadline</a:t>
            </a:r>
            <a:r>
              <a:rPr lang="en-US" dirty="0">
                <a:latin typeface="Monaco" charset="0"/>
                <a:ea typeface="Monaco" charset="0"/>
                <a:cs typeface="Monaco" charset="0"/>
              </a:rPr>
              <a:t> VALUES (3, '2013-01-25', 'Bid');</a:t>
            </a:r>
          </a:p>
          <a:p>
            <a:r>
              <a:rPr lang="en-US" sz="2400" dirty="0"/>
              <a:t>Add partial data</a:t>
            </a:r>
          </a:p>
          <a:p>
            <a:pPr lvl="1"/>
            <a:r>
              <a:rPr lang="en-US" sz="2000" dirty="0"/>
              <a:t>Declare columns and ordering</a:t>
            </a:r>
          </a:p>
          <a:p>
            <a:pPr lvl="1"/>
            <a:r>
              <a:rPr lang="en-US" sz="2000" dirty="0"/>
              <a:t>Can include all columns with custom ordering</a:t>
            </a:r>
          </a:p>
          <a:p>
            <a:pPr lvl="1"/>
            <a:r>
              <a:rPr lang="en-US" sz="2000" dirty="0"/>
              <a:t>Must include primary key</a:t>
            </a:r>
          </a:p>
          <a:p>
            <a:pPr lvl="1"/>
            <a:r>
              <a:rPr lang="en-US" sz="2000" dirty="0"/>
              <a:t>Omitted values will be set to default or Null</a:t>
            </a:r>
          </a:p>
          <a:p>
            <a:pPr marL="0" indent="0">
              <a:buNone/>
            </a:pPr>
            <a:r>
              <a:rPr lang="en-US" dirty="0">
                <a:latin typeface="Monaco" charset="0"/>
                <a:ea typeface="Monaco" charset="0"/>
                <a:cs typeface="Monaco" charset="0"/>
              </a:rPr>
              <a:t>	INSERT INTO </a:t>
            </a:r>
            <a:r>
              <a:rPr lang="en-US" dirty="0" err="1">
                <a:latin typeface="Monaco" charset="0"/>
                <a:ea typeface="Monaco" charset="0"/>
                <a:cs typeface="Monaco" charset="0"/>
              </a:rPr>
              <a:t>DBDeadline</a:t>
            </a:r>
            <a:r>
              <a:rPr lang="en-US" dirty="0">
                <a:latin typeface="Monaco" charset="0"/>
                <a:ea typeface="Monaco" charset="0"/>
                <a:cs typeface="Monaco" charset="0"/>
              </a:rPr>
              <a:t> (</a:t>
            </a:r>
            <a:r>
              <a:rPr lang="en-US" dirty="0" err="1">
                <a:latin typeface="Monaco" charset="0"/>
                <a:ea typeface="Monaco" charset="0"/>
                <a:cs typeface="Monaco" charset="0"/>
              </a:rPr>
              <a:t>deadline,pName</a:t>
            </a:r>
            <a:r>
              <a:rPr lang="en-US" dirty="0">
                <a:latin typeface="Monaco" charset="0"/>
                <a:ea typeface="Monaco" charset="0"/>
                <a:cs typeface="Monaco" charset="0"/>
              </a:rPr>
              <a:t>) VALUES ('2013-02-21',4);</a:t>
            </a:r>
          </a:p>
          <a:p>
            <a:r>
              <a:rPr lang="en-GB" sz="2400" dirty="0"/>
              <a:t>Inefficient to insert data row by row</a:t>
            </a:r>
          </a:p>
          <a:p>
            <a:endParaRPr lang="en-US"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30</a:t>
            </a:fld>
            <a:endParaRPr lang="en-GB">
              <a:solidFill>
                <a:prstClr val="black">
                  <a:lumMod val="65000"/>
                  <a:lumOff val="35000"/>
                </a:prstClr>
              </a:solidFill>
            </a:endParaRPr>
          </a:p>
        </p:txBody>
      </p:sp>
    </p:spTree>
    <p:extLst>
      <p:ext uri="{BB962C8B-B14F-4D97-AF65-F5344CB8AC3E}">
        <p14:creationId xmlns:p14="http://schemas.microsoft.com/office/powerpoint/2010/main" val="10019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dissolve">
                                      <p:cBhvr>
                                        <p:cTn id="16" dur="500"/>
                                        <p:tgtEl>
                                          <p:spTgt spid="3">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dissolve">
                                      <p:cBhvr>
                                        <p:cTn id="19" dur="500"/>
                                        <p:tgtEl>
                                          <p:spTgt spid="3">
                                            <p:txEl>
                                              <p:pRg st="7" end="7"/>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dissolv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Bulk Loading/Data Dump</a:t>
            </a:r>
          </a:p>
        </p:txBody>
      </p:sp>
      <p:sp>
        <p:nvSpPr>
          <p:cNvPr id="3" name="Content Placeholder 2"/>
          <p:cNvSpPr>
            <a:spLocks noGrp="1"/>
          </p:cNvSpPr>
          <p:nvPr>
            <p:ph idx="1"/>
          </p:nvPr>
        </p:nvSpPr>
        <p:spPr/>
        <p:txBody>
          <a:bodyPr/>
          <a:lstStyle/>
          <a:p>
            <a:r>
              <a:rPr lang="en-GB" dirty="0"/>
              <a:t>Bulk Loading: read data from files</a:t>
            </a:r>
          </a:p>
          <a:p>
            <a:pPr lvl="1"/>
            <a:r>
              <a:rPr lang="en-GB" dirty="0">
                <a:hlinkClick r:id="rId2"/>
              </a:rPr>
              <a:t>http://dev.mysql.com/doc/refman/5.6/en/load-data.html</a:t>
            </a:r>
            <a:r>
              <a:rPr lang="en-GB" dirty="0"/>
              <a:t> </a:t>
            </a:r>
          </a:p>
          <a:p>
            <a:pPr lvl="1"/>
            <a:r>
              <a:rPr lang="en-GB" dirty="0"/>
              <a:t>Can be used for schema creation</a:t>
            </a:r>
          </a:p>
          <a:p>
            <a:pPr lvl="2"/>
            <a:r>
              <a:rPr lang="en-GB" dirty="0"/>
              <a:t>Should include drop statements </a:t>
            </a:r>
          </a:p>
          <a:p>
            <a:pPr marL="0" indent="0">
              <a:buNone/>
            </a:pPr>
            <a:r>
              <a:rPr lang="en-GB" dirty="0">
                <a:latin typeface="Monaco" charset="0"/>
                <a:ea typeface="Monaco" charset="0"/>
                <a:cs typeface="Monaco" charset="0"/>
              </a:rPr>
              <a:t>LOAD DATA LOCAL INFILE </a:t>
            </a:r>
            <a:r>
              <a:rPr lang="uk-UA" dirty="0">
                <a:latin typeface="Monaco" charset="0"/>
                <a:ea typeface="Monaco" charset="0"/>
                <a:cs typeface="Monaco" charset="0"/>
              </a:rPr>
              <a:t>'</a:t>
            </a:r>
            <a:r>
              <a:rPr lang="en-GB" dirty="0">
                <a:latin typeface="Monaco" charset="0"/>
                <a:ea typeface="Monaco" charset="0"/>
                <a:cs typeface="Monaco" charset="0"/>
              </a:rPr>
              <a:t>/u1/staff/ajg33/MySQL/Bank/</a:t>
            </a:r>
            <a:r>
              <a:rPr lang="en-GB" dirty="0" err="1">
                <a:latin typeface="Monaco" charset="0"/>
                <a:ea typeface="Monaco" charset="0"/>
                <a:cs typeface="Monaco" charset="0"/>
              </a:rPr>
              <a:t>AccountData</a:t>
            </a:r>
            <a:r>
              <a:rPr lang="uk-UA" dirty="0">
                <a:latin typeface="Monaco" charset="0"/>
                <a:ea typeface="Monaco" charset="0"/>
                <a:cs typeface="Monaco" charset="0"/>
              </a:rPr>
              <a:t>'</a:t>
            </a:r>
            <a:br>
              <a:rPr lang="en-GB" dirty="0">
                <a:latin typeface="Monaco" charset="0"/>
                <a:ea typeface="Monaco" charset="0"/>
                <a:cs typeface="Monaco" charset="0"/>
              </a:rPr>
            </a:br>
            <a:r>
              <a:rPr lang="en-GB" dirty="0">
                <a:latin typeface="Monaco" charset="0"/>
                <a:ea typeface="Monaco" charset="0"/>
                <a:cs typeface="Monaco" charset="0"/>
              </a:rPr>
              <a:t>REPLACE INTO TABLE </a:t>
            </a:r>
            <a:r>
              <a:rPr lang="en-GB" dirty="0" err="1">
                <a:latin typeface="Monaco" charset="0"/>
                <a:ea typeface="Monaco" charset="0"/>
                <a:cs typeface="Monaco" charset="0"/>
              </a:rPr>
              <a:t>BankAccount</a:t>
            </a:r>
            <a:br>
              <a:rPr lang="en-GB" dirty="0">
                <a:latin typeface="Monaco" charset="0"/>
                <a:ea typeface="Monaco" charset="0"/>
                <a:cs typeface="Monaco" charset="0"/>
              </a:rPr>
            </a:br>
            <a:r>
              <a:rPr lang="en-GB" dirty="0">
                <a:latin typeface="Monaco" charset="0"/>
                <a:ea typeface="Monaco" charset="0"/>
                <a:cs typeface="Monaco" charset="0"/>
              </a:rPr>
              <a:t>Fields terminated by ',</a:t>
            </a:r>
            <a:r>
              <a:rPr lang="nl-NL" dirty="0">
                <a:latin typeface="Monaco" charset="0"/>
                <a:ea typeface="Monaco" charset="0"/>
                <a:cs typeface="Monaco" charset="0"/>
              </a:rPr>
              <a:t>'</a:t>
            </a:r>
            <a:r>
              <a:rPr lang="en-GB" dirty="0">
                <a:latin typeface="Monaco" charset="0"/>
                <a:ea typeface="Monaco" charset="0"/>
                <a:cs typeface="Monaco" charset="0"/>
              </a:rPr>
              <a:t>;</a:t>
            </a:r>
          </a:p>
          <a:p>
            <a:r>
              <a:rPr lang="en-GB" dirty="0"/>
              <a:t>Data dump: export data to be reloaded (backup)</a:t>
            </a:r>
          </a:p>
          <a:p>
            <a:pPr lvl="1"/>
            <a:r>
              <a:rPr lang="en-GB" dirty="0">
                <a:hlinkClick r:id="rId3"/>
              </a:rPr>
              <a:t>http://dev.mysql.com/doc/refman/5.6/en/mysqldump.html</a:t>
            </a:r>
            <a:r>
              <a:rPr lang="en-GB" dirty="0"/>
              <a:t> </a:t>
            </a:r>
          </a:p>
          <a:p>
            <a:pPr lvl="1"/>
            <a:r>
              <a:rPr lang="en-GB" dirty="0"/>
              <a:t>Separate application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31</a:t>
            </a:fld>
            <a:endParaRPr lang="en-GB">
              <a:solidFill>
                <a:prstClr val="black">
                  <a:lumMod val="65000"/>
                  <a:lumOff val="35000"/>
                </a:prstClr>
              </a:solidFill>
            </a:endParaRPr>
          </a:p>
        </p:txBody>
      </p:sp>
    </p:spTree>
    <p:extLst>
      <p:ext uri="{BB962C8B-B14F-4D97-AF65-F5344CB8AC3E}">
        <p14:creationId xmlns:p14="http://schemas.microsoft.com/office/powerpoint/2010/main" val="518532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Control Language</a:t>
            </a:r>
          </a:p>
        </p:txBody>
      </p:sp>
      <p:sp>
        <p:nvSpPr>
          <p:cNvPr id="3" name="Content Placeholder 2"/>
          <p:cNvSpPr>
            <a:spLocks noGrp="1"/>
          </p:cNvSpPr>
          <p:nvPr>
            <p:ph idx="1"/>
          </p:nvPr>
        </p:nvSpPr>
        <p:spPr/>
        <p:txBody>
          <a:bodyPr/>
          <a:lstStyle/>
          <a:p>
            <a:pPr marL="0" indent="0">
              <a:buNone/>
            </a:pPr>
            <a:r>
              <a:rPr lang="en-US" dirty="0"/>
              <a:t>Covered in more detail in a later lecture</a:t>
            </a:r>
          </a:p>
          <a:p>
            <a:r>
              <a:rPr lang="en-US" dirty="0"/>
              <a:t>GRANT</a:t>
            </a:r>
          </a:p>
          <a:p>
            <a:pPr lvl="1"/>
            <a:r>
              <a:rPr lang="en-US" dirty="0"/>
              <a:t>Allow a user some privilege on a database, table, column, …</a:t>
            </a:r>
          </a:p>
          <a:p>
            <a:pPr lvl="1"/>
            <a:r>
              <a:rPr lang="en-US" dirty="0">
                <a:hlinkClick r:id="rId2"/>
              </a:rPr>
              <a:t>http://dev.mysql.com/doc/refman/5.6/en/grant.html</a:t>
            </a:r>
            <a:endParaRPr lang="en-US" dirty="0"/>
          </a:p>
          <a:p>
            <a:r>
              <a:rPr lang="en-US" dirty="0"/>
              <a:t>REVOKE</a:t>
            </a:r>
          </a:p>
          <a:p>
            <a:pPr lvl="1"/>
            <a:r>
              <a:rPr lang="en-US" dirty="0"/>
              <a:t>Remove a privilege from a user</a:t>
            </a:r>
          </a:p>
          <a:p>
            <a:pPr lvl="1"/>
            <a:r>
              <a:rPr lang="en-US" dirty="0">
                <a:hlinkClick r:id="rId3"/>
              </a:rPr>
              <a:t>http://dev.mysql.com/doc/refman/5.6/en/revoke.html</a:t>
            </a:r>
            <a:endParaRPr lang="en-US" dirty="0"/>
          </a:p>
          <a:p>
            <a:pPr lvl="1"/>
            <a:endParaRPr lang="en-US"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32</a:t>
            </a:fld>
            <a:endParaRPr lang="en-GB">
              <a:solidFill>
                <a:prstClr val="black">
                  <a:lumMod val="65000"/>
                  <a:lumOff val="35000"/>
                </a:prstClr>
              </a:solidFill>
            </a:endParaRPr>
          </a:p>
        </p:txBody>
      </p:sp>
    </p:spTree>
    <p:extLst>
      <p:ext uri="{BB962C8B-B14F-4D97-AF65-F5344CB8AC3E}">
        <p14:creationId xmlns:p14="http://schemas.microsoft.com/office/powerpoint/2010/main" val="1558240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Transaction Control Language</a:t>
            </a:r>
          </a:p>
        </p:txBody>
      </p:sp>
      <p:sp>
        <p:nvSpPr>
          <p:cNvPr id="3" name="Content Placeholder 2"/>
          <p:cNvSpPr>
            <a:spLocks noGrp="1"/>
          </p:cNvSpPr>
          <p:nvPr>
            <p:ph idx="1"/>
          </p:nvPr>
        </p:nvSpPr>
        <p:spPr/>
        <p:txBody>
          <a:bodyPr/>
          <a:lstStyle/>
          <a:p>
            <a:pPr marL="0" indent="0">
              <a:buNone/>
            </a:pPr>
            <a:r>
              <a:rPr lang="en-US" dirty="0"/>
              <a:t>These are covered in a future lecture</a:t>
            </a:r>
          </a:p>
          <a:p>
            <a:pPr marL="0" indent="0">
              <a:buNone/>
            </a:pPr>
            <a:r>
              <a:rPr lang="en-US" dirty="0">
                <a:hlinkClick r:id="rId2"/>
              </a:rPr>
              <a:t>http://dev.mysql.com/doc/refman/5.6/en/commit.html</a:t>
            </a:r>
            <a:r>
              <a:rPr lang="en-US" dirty="0"/>
              <a:t> </a:t>
            </a:r>
          </a:p>
          <a:p>
            <a:r>
              <a:rPr lang="en-US" dirty="0"/>
              <a:t>BEGIN</a:t>
            </a:r>
          </a:p>
          <a:p>
            <a:pPr lvl="1"/>
            <a:r>
              <a:rPr lang="en-US" dirty="0"/>
              <a:t>Start a transaction</a:t>
            </a:r>
          </a:p>
          <a:p>
            <a:r>
              <a:rPr lang="en-US" dirty="0"/>
              <a:t>COMMIT</a:t>
            </a:r>
          </a:p>
          <a:p>
            <a:pPr lvl="1"/>
            <a:r>
              <a:rPr lang="en-US" dirty="0"/>
              <a:t>Complete a transaction</a:t>
            </a:r>
          </a:p>
          <a:p>
            <a:r>
              <a:rPr lang="en-US" dirty="0"/>
              <a:t>ROLLBACK</a:t>
            </a:r>
          </a:p>
          <a:p>
            <a:pPr lvl="1"/>
            <a:r>
              <a:rPr lang="en-US" dirty="0"/>
              <a:t>Undo the work since last commit</a:t>
            </a:r>
          </a:p>
          <a:p>
            <a:endParaRPr lang="en-US"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33</a:t>
            </a:fld>
            <a:endParaRPr lang="en-GB">
              <a:solidFill>
                <a:prstClr val="black">
                  <a:lumMod val="65000"/>
                  <a:lumOff val="35000"/>
                </a:prstClr>
              </a:solidFill>
            </a:endParaRPr>
          </a:p>
        </p:txBody>
      </p:sp>
    </p:spTree>
    <p:extLst>
      <p:ext uri="{BB962C8B-B14F-4D97-AF65-F5344CB8AC3E}">
        <p14:creationId xmlns:p14="http://schemas.microsoft.com/office/powerpoint/2010/main" val="2105129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US" sz="2800" dirty="0"/>
              <a:t>Separation of logical and physical schema</a:t>
            </a:r>
          </a:p>
          <a:p>
            <a:r>
              <a:rPr lang="en-US" sz="2800" dirty="0"/>
              <a:t>Data Definition Language statements</a:t>
            </a:r>
            <a:endParaRPr lang="en-GB" sz="28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7" name="Content Placeholder 2"/>
          <p:cNvSpPr txBox="1">
            <a:spLocks/>
          </p:cNvSpPr>
          <p:nvPr/>
        </p:nvSpPr>
        <p:spPr>
          <a:xfrm>
            <a:off x="499296" y="3039035"/>
            <a:ext cx="11118963" cy="3530038"/>
          </a:xfrm>
          <a:prstGeom prst="rect">
            <a:avLst/>
          </a:prstGeom>
        </p:spPr>
        <p:txBody>
          <a:bodyPr vert="horz" lIns="91440" tIns="45720" rIns="91440" bIns="45720" numCol="2" rtlCol="0">
            <a:noAutofit/>
          </a:bodyPr>
          <a:lstStyle>
            <a:lvl1pPr marL="342900" indent="-342900" algn="l" defTabSz="914400" rtl="0" eaLnBrk="1" latinLnBrk="0" hangingPunct="1">
              <a:spcBef>
                <a:spcPts val="14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800" dirty="0"/>
              <a:t>Integrity Constraints</a:t>
            </a:r>
          </a:p>
          <a:p>
            <a:pPr lvl="1"/>
            <a:r>
              <a:rPr lang="en-US" sz="2600" dirty="0"/>
              <a:t>Entity: Primary key</a:t>
            </a:r>
          </a:p>
          <a:p>
            <a:pPr lvl="1"/>
            <a:r>
              <a:rPr lang="en-US" sz="2600" dirty="0"/>
              <a:t>Referential: Foreign key</a:t>
            </a:r>
          </a:p>
          <a:p>
            <a:pPr lvl="1"/>
            <a:r>
              <a:rPr lang="en-US" sz="2600" dirty="0"/>
              <a:t>Domain: Data type</a:t>
            </a:r>
          </a:p>
          <a:p>
            <a:pPr lvl="1"/>
            <a:r>
              <a:rPr lang="en-US" sz="2600" dirty="0"/>
              <a:t>Enterprise: Other</a:t>
            </a:r>
          </a:p>
          <a:p>
            <a:pPr lvl="1"/>
            <a:endParaRPr lang="en-US" sz="2600"/>
          </a:p>
          <a:p>
            <a:pPr lvl="1"/>
            <a:endParaRPr lang="en-US" sz="2600" dirty="0"/>
          </a:p>
          <a:p>
            <a:r>
              <a:rPr lang="en-US" sz="2800" dirty="0"/>
              <a:t>On update/delete</a:t>
            </a:r>
          </a:p>
          <a:p>
            <a:pPr lvl="1"/>
            <a:r>
              <a:rPr lang="en-US" sz="2600" dirty="0"/>
              <a:t>CASCADE</a:t>
            </a:r>
          </a:p>
          <a:p>
            <a:pPr lvl="1"/>
            <a:r>
              <a:rPr lang="en-US" sz="2600" dirty="0"/>
              <a:t>NO ACTION</a:t>
            </a:r>
          </a:p>
          <a:p>
            <a:pPr lvl="1"/>
            <a:r>
              <a:rPr lang="en-US" sz="2600" dirty="0"/>
              <a:t>SET NULL</a:t>
            </a:r>
          </a:p>
          <a:p>
            <a:pPr lvl="1"/>
            <a:r>
              <a:rPr lang="en-US" sz="2600" dirty="0"/>
              <a:t>SET DEFAULT</a:t>
            </a:r>
          </a:p>
          <a:p>
            <a:endParaRPr lang="en-GB" sz="2800" dirty="0"/>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34</a:t>
            </a:fld>
            <a:endParaRPr lang="en-GB">
              <a:solidFill>
                <a:prstClr val="black">
                  <a:lumMod val="65000"/>
                  <a:lumOff val="35000"/>
                </a:prstClr>
              </a:solidFill>
            </a:endParaRPr>
          </a:p>
        </p:txBody>
      </p:sp>
    </p:spTree>
    <p:extLst>
      <p:ext uri="{BB962C8B-B14F-4D97-AF65-F5344CB8AC3E}">
        <p14:creationId xmlns:p14="http://schemas.microsoft.com/office/powerpoint/2010/main" val="179270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ANSI-SPARC Three Tier Architecture</a:t>
            </a: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Can 5"/>
          <p:cNvSpPr/>
          <p:nvPr/>
        </p:nvSpPr>
        <p:spPr>
          <a:xfrm>
            <a:off x="5271407" y="5668897"/>
            <a:ext cx="1615044" cy="89064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sp>
        <p:nvSpPr>
          <p:cNvPr id="7" name="Rectangle 6"/>
          <p:cNvSpPr/>
          <p:nvPr/>
        </p:nvSpPr>
        <p:spPr>
          <a:xfrm>
            <a:off x="5270593" y="4358158"/>
            <a:ext cx="1615858" cy="726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Physical Schema</a:t>
            </a:r>
          </a:p>
        </p:txBody>
      </p:sp>
      <p:sp>
        <p:nvSpPr>
          <p:cNvPr id="8" name="Rectangle 7"/>
          <p:cNvSpPr/>
          <p:nvPr/>
        </p:nvSpPr>
        <p:spPr>
          <a:xfrm>
            <a:off x="5270593" y="3047420"/>
            <a:ext cx="1615858" cy="726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Logical Schema</a:t>
            </a:r>
          </a:p>
        </p:txBody>
      </p:sp>
      <p:grpSp>
        <p:nvGrpSpPr>
          <p:cNvPr id="13" name="Group 12"/>
          <p:cNvGrpSpPr/>
          <p:nvPr/>
        </p:nvGrpSpPr>
        <p:grpSpPr>
          <a:xfrm>
            <a:off x="2065126" y="1736682"/>
            <a:ext cx="8061751" cy="726509"/>
            <a:chOff x="500473" y="1736681"/>
            <a:chExt cx="8061751" cy="726509"/>
          </a:xfrm>
        </p:grpSpPr>
        <p:sp>
          <p:nvSpPr>
            <p:cNvPr id="9" name="Rectangle 8"/>
            <p:cNvSpPr/>
            <p:nvPr/>
          </p:nvSpPr>
          <p:spPr>
            <a:xfrm>
              <a:off x="500473" y="1736681"/>
              <a:ext cx="1615858" cy="726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Application View</a:t>
              </a:r>
            </a:p>
          </p:txBody>
        </p:sp>
        <p:sp>
          <p:nvSpPr>
            <p:cNvPr id="10" name="Rectangle 9"/>
            <p:cNvSpPr/>
            <p:nvPr/>
          </p:nvSpPr>
          <p:spPr>
            <a:xfrm>
              <a:off x="2649104" y="1736681"/>
              <a:ext cx="1615858" cy="726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Application View</a:t>
              </a:r>
            </a:p>
          </p:txBody>
        </p:sp>
        <p:sp>
          <p:nvSpPr>
            <p:cNvPr id="11" name="Rectangle 10"/>
            <p:cNvSpPr/>
            <p:nvPr/>
          </p:nvSpPr>
          <p:spPr>
            <a:xfrm>
              <a:off x="4797735" y="1736681"/>
              <a:ext cx="1615858" cy="726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Application View</a:t>
              </a:r>
            </a:p>
          </p:txBody>
        </p:sp>
        <p:sp>
          <p:nvSpPr>
            <p:cNvPr id="12" name="Rectangle 11"/>
            <p:cNvSpPr/>
            <p:nvPr/>
          </p:nvSpPr>
          <p:spPr>
            <a:xfrm>
              <a:off x="6946366" y="1736681"/>
              <a:ext cx="1615858" cy="726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Application View</a:t>
              </a:r>
            </a:p>
          </p:txBody>
        </p:sp>
      </p:grpSp>
      <p:cxnSp>
        <p:nvCxnSpPr>
          <p:cNvPr id="14" name="Straight Arrow Connector 13"/>
          <p:cNvCxnSpPr>
            <a:stCxn id="7" idx="2"/>
            <a:endCxn id="6" idx="1"/>
          </p:cNvCxnSpPr>
          <p:nvPr/>
        </p:nvCxnSpPr>
        <p:spPr>
          <a:xfrm>
            <a:off x="6078523" y="5084666"/>
            <a:ext cx="407" cy="584230"/>
          </a:xfrm>
          <a:prstGeom prst="straightConnector1">
            <a:avLst/>
          </a:prstGeom>
          <a:ln w="31750">
            <a:solidFill>
              <a:schemeClr val="accent6">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2"/>
            <a:endCxn id="7" idx="0"/>
          </p:cNvCxnSpPr>
          <p:nvPr/>
        </p:nvCxnSpPr>
        <p:spPr>
          <a:xfrm>
            <a:off x="6078522" y="3773929"/>
            <a:ext cx="0" cy="584229"/>
          </a:xfrm>
          <a:prstGeom prst="straightConnector1">
            <a:avLst/>
          </a:prstGeom>
          <a:ln w="31750">
            <a:solidFill>
              <a:schemeClr val="accent6">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 idx="2"/>
            <a:endCxn id="8" idx="1"/>
          </p:cNvCxnSpPr>
          <p:nvPr/>
        </p:nvCxnSpPr>
        <p:spPr>
          <a:xfrm>
            <a:off x="2873055" y="2463190"/>
            <a:ext cx="2397539" cy="947484"/>
          </a:xfrm>
          <a:prstGeom prst="straightConnector1">
            <a:avLst/>
          </a:prstGeom>
          <a:ln w="31750">
            <a:solidFill>
              <a:schemeClr val="accent6">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2"/>
          </p:cNvCxnSpPr>
          <p:nvPr/>
        </p:nvCxnSpPr>
        <p:spPr>
          <a:xfrm>
            <a:off x="5021686" y="2463191"/>
            <a:ext cx="1056837" cy="584229"/>
          </a:xfrm>
          <a:prstGeom prst="straightConnector1">
            <a:avLst/>
          </a:prstGeom>
          <a:ln w="31750">
            <a:solidFill>
              <a:schemeClr val="accent6">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2"/>
            <a:endCxn id="8" idx="0"/>
          </p:cNvCxnSpPr>
          <p:nvPr/>
        </p:nvCxnSpPr>
        <p:spPr>
          <a:xfrm flipH="1">
            <a:off x="6078522" y="2463191"/>
            <a:ext cx="1091794" cy="584229"/>
          </a:xfrm>
          <a:prstGeom prst="straightConnector1">
            <a:avLst/>
          </a:prstGeom>
          <a:ln w="31750">
            <a:solidFill>
              <a:schemeClr val="accent6">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2"/>
            <a:endCxn id="8" idx="3"/>
          </p:cNvCxnSpPr>
          <p:nvPr/>
        </p:nvCxnSpPr>
        <p:spPr>
          <a:xfrm flipH="1">
            <a:off x="6886451" y="2463190"/>
            <a:ext cx="2432496" cy="947484"/>
          </a:xfrm>
          <a:prstGeom prst="straightConnector1">
            <a:avLst/>
          </a:prstGeom>
          <a:ln w="31750">
            <a:solidFill>
              <a:schemeClr val="accent6">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524000" y="4066042"/>
            <a:ext cx="9144000" cy="750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700933" y="3596765"/>
            <a:ext cx="3392275" cy="369332"/>
          </a:xfrm>
          <a:prstGeom prst="rect">
            <a:avLst/>
          </a:prstGeom>
          <a:noFill/>
        </p:spPr>
        <p:txBody>
          <a:bodyPr wrap="none" rtlCol="0">
            <a:spAutoFit/>
          </a:bodyPr>
          <a:lstStyle/>
          <a:p>
            <a:r>
              <a:rPr lang="en-US" dirty="0"/>
              <a:t>Logical Data Independence</a:t>
            </a:r>
          </a:p>
        </p:txBody>
      </p:sp>
      <p:sp>
        <p:nvSpPr>
          <p:cNvPr id="37" name="TextBox 36"/>
          <p:cNvSpPr txBox="1"/>
          <p:nvPr/>
        </p:nvSpPr>
        <p:spPr>
          <a:xfrm>
            <a:off x="1700933" y="4173491"/>
            <a:ext cx="3469219" cy="369332"/>
          </a:xfrm>
          <a:prstGeom prst="rect">
            <a:avLst/>
          </a:prstGeom>
          <a:noFill/>
        </p:spPr>
        <p:txBody>
          <a:bodyPr wrap="none" rtlCol="0">
            <a:spAutoFit/>
          </a:bodyPr>
          <a:lstStyle/>
          <a:p>
            <a:r>
              <a:rPr lang="en-US" dirty="0"/>
              <a:t>Physical Data Independence</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a:t>
            </a:fld>
            <a:endParaRPr lang="en-GB">
              <a:solidFill>
                <a:prstClr val="black">
                  <a:lumMod val="65000"/>
                  <a:lumOff val="35000"/>
                </a:prstClr>
              </a:solidFill>
            </a:endParaRPr>
          </a:p>
        </p:txBody>
      </p:sp>
    </p:spTree>
    <p:extLst>
      <p:ext uri="{BB962C8B-B14F-4D97-AF65-F5344CB8AC3E}">
        <p14:creationId xmlns:p14="http://schemas.microsoft.com/office/powerpoint/2010/main" val="15973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endCondLst>
                                    <p:cond evt="onNext" delay="0">
                                      <p:tgtEl>
                                        <p:sldTgt/>
                                      </p:tgtEl>
                                    </p:cond>
                                  </p:endCondLst>
                                  <p:childTnLst>
                                    <p:set>
                                      <p:cBhvr rctx="PPT">
                                        <p:cTn id="6" dur="indefinite"/>
                                        <p:tgtEl>
                                          <p:spTgt spid="7"/>
                                        </p:tgtEl>
                                        <p:attrNameLst>
                                          <p:attrName>style.opacity</p:attrName>
                                        </p:attrNameLst>
                                      </p:cBhvr>
                                      <p:to>
                                        <p:strVal val="0.5"/>
                                      </p:to>
                                    </p:set>
                                    <p:animEffect filter="image" prLst="opacity: 0.5">
                                      <p:cBhvr rctx="IE">
                                        <p:cTn id="7" dur="indefinite"/>
                                        <p:tgtEl>
                                          <p:spTgt spid="7"/>
                                        </p:tgtEl>
                                      </p:cBhvr>
                                    </p:animEffect>
                                  </p:childTnLst>
                                </p:cTn>
                              </p:par>
                              <p:par>
                                <p:cTn id="8" presetID="9" presetClass="emph" presetSubtype="0" grpId="0" nodeType="withEffect">
                                  <p:stCondLst>
                                    <p:cond delay="0"/>
                                  </p:stCondLst>
                                  <p:endCondLst>
                                    <p:cond evt="onNext" delay="0">
                                      <p:tgtEl>
                                        <p:sldTgt/>
                                      </p:tgtEl>
                                    </p:cond>
                                  </p:endCondLst>
                                  <p:childTnLst>
                                    <p:set>
                                      <p:cBhvr rctx="PPT">
                                        <p:cTn id="9" dur="indefinite"/>
                                        <p:tgtEl>
                                          <p:spTgt spid="6"/>
                                        </p:tgtEl>
                                        <p:attrNameLst>
                                          <p:attrName>style.opacity</p:attrName>
                                        </p:attrNameLst>
                                      </p:cBhvr>
                                      <p:to>
                                        <p:strVal val="0.5"/>
                                      </p:to>
                                    </p:set>
                                    <p:animEffect filter="image" prLst="opacity: 0.5">
                                      <p:cBhvr rctx="IE">
                                        <p:cTn id="10" dur="indefinite"/>
                                        <p:tgtEl>
                                          <p:spTgt spid="6"/>
                                        </p:tgtEl>
                                      </p:cBhvr>
                                    </p:animEffect>
                                  </p:childTnLst>
                                </p:cTn>
                              </p:par>
                              <p:par>
                                <p:cTn id="11" presetID="9" presetClass="emph" presetSubtype="0" nodeType="withEffect">
                                  <p:stCondLst>
                                    <p:cond delay="0"/>
                                  </p:stCondLst>
                                  <p:endCondLst>
                                    <p:cond evt="onNext" delay="0">
                                      <p:tgtEl>
                                        <p:sldTgt/>
                                      </p:tgtEl>
                                    </p:cond>
                                  </p:endCondLst>
                                  <p:childTnLst>
                                    <p:set>
                                      <p:cBhvr rctx="PPT">
                                        <p:cTn id="12" dur="indefinite"/>
                                        <p:tgtEl>
                                          <p:spTgt spid="14"/>
                                        </p:tgtEl>
                                        <p:attrNameLst>
                                          <p:attrName>style.opacity</p:attrName>
                                        </p:attrNameLst>
                                      </p:cBhvr>
                                      <p:to>
                                        <p:strVal val="0.5"/>
                                      </p:to>
                                    </p:set>
                                    <p:animEffect filter="image" prLst="opacity: 0.5">
                                      <p:cBhvr rctx="IE">
                                        <p:cTn id="13" dur="indefinite"/>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3"/>
                                        </p:tgtEl>
                                        <p:attrNameLst>
                                          <p:attrName>style.opacity</p:attrName>
                                        </p:attrNameLst>
                                      </p:cBhvr>
                                      <p:to>
                                        <p:strVal val="0.5"/>
                                      </p:to>
                                    </p:set>
                                    <p:animEffect filter="image" prLst="opacity: 0.5">
                                      <p:cBhvr rctx="IE">
                                        <p:cTn id="18" dur="indefinite"/>
                                        <p:tgtEl>
                                          <p:spTgt spid="13"/>
                                        </p:tgtEl>
                                      </p:cBhvr>
                                    </p:animEffect>
                                  </p:childTnLst>
                                </p:cTn>
                              </p:par>
                              <p:par>
                                <p:cTn id="19" presetID="9" presetClass="emph" presetSubtype="0" nodeType="withEffect">
                                  <p:stCondLst>
                                    <p:cond delay="0"/>
                                  </p:stCondLst>
                                  <p:childTnLst>
                                    <p:set>
                                      <p:cBhvr rctx="PPT">
                                        <p:cTn id="20" dur="indefinite"/>
                                        <p:tgtEl>
                                          <p:spTgt spid="20"/>
                                        </p:tgtEl>
                                        <p:attrNameLst>
                                          <p:attrName>style.opacity</p:attrName>
                                        </p:attrNameLst>
                                      </p:cBhvr>
                                      <p:to>
                                        <p:strVal val="0.5"/>
                                      </p:to>
                                    </p:set>
                                    <p:animEffect filter="image" prLst="opacity: 0.5">
                                      <p:cBhvr rctx="IE">
                                        <p:cTn id="21" dur="indefinite"/>
                                        <p:tgtEl>
                                          <p:spTgt spid="20"/>
                                        </p:tgtEl>
                                      </p:cBhvr>
                                    </p:animEffect>
                                  </p:childTnLst>
                                </p:cTn>
                              </p:par>
                              <p:par>
                                <p:cTn id="22" presetID="9" presetClass="emph" presetSubtype="0" nodeType="withEffect">
                                  <p:stCondLst>
                                    <p:cond delay="0"/>
                                  </p:stCondLst>
                                  <p:childTnLst>
                                    <p:set>
                                      <p:cBhvr rctx="PPT">
                                        <p:cTn id="23" dur="indefinite"/>
                                        <p:tgtEl>
                                          <p:spTgt spid="21"/>
                                        </p:tgtEl>
                                        <p:attrNameLst>
                                          <p:attrName>style.opacity</p:attrName>
                                        </p:attrNameLst>
                                      </p:cBhvr>
                                      <p:to>
                                        <p:strVal val="0.5"/>
                                      </p:to>
                                    </p:set>
                                    <p:animEffect filter="image" prLst="opacity: 0.5">
                                      <p:cBhvr rctx="IE">
                                        <p:cTn id="24" dur="indefinite"/>
                                        <p:tgtEl>
                                          <p:spTgt spid="21"/>
                                        </p:tgtEl>
                                      </p:cBhvr>
                                    </p:animEffect>
                                  </p:childTnLst>
                                </p:cTn>
                              </p:par>
                              <p:par>
                                <p:cTn id="25" presetID="9" presetClass="emph" presetSubtype="0" nodeType="withEffect">
                                  <p:stCondLst>
                                    <p:cond delay="0"/>
                                  </p:stCondLst>
                                  <p:childTnLst>
                                    <p:set>
                                      <p:cBhvr rctx="PPT">
                                        <p:cTn id="26" dur="indefinite"/>
                                        <p:tgtEl>
                                          <p:spTgt spid="22"/>
                                        </p:tgtEl>
                                        <p:attrNameLst>
                                          <p:attrName>style.opacity</p:attrName>
                                        </p:attrNameLst>
                                      </p:cBhvr>
                                      <p:to>
                                        <p:strVal val="0.5"/>
                                      </p:to>
                                    </p:set>
                                    <p:animEffect filter="image" prLst="opacity: 0.5">
                                      <p:cBhvr rctx="IE">
                                        <p:cTn id="27" dur="indefinite"/>
                                        <p:tgtEl>
                                          <p:spTgt spid="22"/>
                                        </p:tgtEl>
                                      </p:cBhvr>
                                    </p:animEffect>
                                  </p:childTnLst>
                                </p:cTn>
                              </p:par>
                              <p:par>
                                <p:cTn id="28" presetID="9" presetClass="emph" presetSubtype="0" nodeType="withEffect">
                                  <p:stCondLst>
                                    <p:cond delay="0"/>
                                  </p:stCondLst>
                                  <p:childTnLst>
                                    <p:set>
                                      <p:cBhvr rctx="PPT">
                                        <p:cTn id="29" dur="indefinite"/>
                                        <p:tgtEl>
                                          <p:spTgt spid="23"/>
                                        </p:tgtEl>
                                        <p:attrNameLst>
                                          <p:attrName>style.opacity</p:attrName>
                                        </p:attrNameLst>
                                      </p:cBhvr>
                                      <p:to>
                                        <p:strVal val="0.5"/>
                                      </p:to>
                                    </p:set>
                                    <p:animEffect filter="image" prLst="opacity: 0.5">
                                      <p:cBhvr rctx="IE">
                                        <p:cTn id="30" dur="indefinite"/>
                                        <p:tgtEl>
                                          <p:spTgt spid="23"/>
                                        </p:tgtEl>
                                      </p:cBhvr>
                                    </p:animEffect>
                                  </p:childTnLst>
                                </p:cTn>
                              </p:par>
                              <p:par>
                                <p:cTn id="31" presetID="9" presetClass="emph" presetSubtype="0" grpId="0" nodeType="withEffect">
                                  <p:stCondLst>
                                    <p:cond delay="0"/>
                                  </p:stCondLst>
                                  <p:childTnLst>
                                    <p:set>
                                      <p:cBhvr rctx="PPT">
                                        <p:cTn id="32" dur="indefinite"/>
                                        <p:tgtEl>
                                          <p:spTgt spid="8"/>
                                        </p:tgtEl>
                                        <p:attrNameLst>
                                          <p:attrName>style.opacity</p:attrName>
                                        </p:attrNameLst>
                                      </p:cBhvr>
                                      <p:to>
                                        <p:strVal val="0.5"/>
                                      </p:to>
                                    </p:set>
                                    <p:animEffect filter="image" prLst="opacity: 0.5">
                                      <p:cBhvr rctx="IE">
                                        <p:cTn id="33"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schema</a:t>
            </a:r>
          </a:p>
        </p:txBody>
      </p:sp>
      <p:sp>
        <p:nvSpPr>
          <p:cNvPr id="7" name="Text Placeholder 6"/>
          <p:cNvSpPr>
            <a:spLocks noGrp="1"/>
          </p:cNvSpPr>
          <p:nvPr>
            <p:ph type="body" idx="1"/>
          </p:nvPr>
        </p:nvSpPr>
        <p:spPr/>
        <p:txBody>
          <a:bodyPr/>
          <a:lstStyle/>
          <a:p>
            <a:r>
              <a:rPr lang="en-GB" b="1" dirty="0"/>
              <a:t>Logical Schema</a:t>
            </a:r>
          </a:p>
        </p:txBody>
      </p:sp>
      <p:sp>
        <p:nvSpPr>
          <p:cNvPr id="6" name="Content Placeholder 5"/>
          <p:cNvSpPr>
            <a:spLocks noGrp="1"/>
          </p:cNvSpPr>
          <p:nvPr>
            <p:ph sz="half" idx="2"/>
          </p:nvPr>
        </p:nvSpPr>
        <p:spPr/>
        <p:txBody>
          <a:bodyPr>
            <a:normAutofit/>
          </a:bodyPr>
          <a:lstStyle/>
          <a:p>
            <a:r>
              <a:rPr lang="en-GB" dirty="0"/>
              <a:t>Fixed on model: relational</a:t>
            </a:r>
          </a:p>
          <a:p>
            <a:r>
              <a:rPr lang="en-GB" dirty="0"/>
              <a:t>Vendor neutral</a:t>
            </a:r>
          </a:p>
          <a:p>
            <a:r>
              <a:rPr lang="en-GB" dirty="0"/>
              <a:t>Captures relations, attributes, and types</a:t>
            </a:r>
          </a:p>
        </p:txBody>
      </p:sp>
      <p:sp>
        <p:nvSpPr>
          <p:cNvPr id="8" name="Text Placeholder 7"/>
          <p:cNvSpPr>
            <a:spLocks noGrp="1"/>
          </p:cNvSpPr>
          <p:nvPr>
            <p:ph type="body" sz="quarter" idx="3"/>
          </p:nvPr>
        </p:nvSpPr>
        <p:spPr/>
        <p:txBody>
          <a:bodyPr/>
          <a:lstStyle/>
          <a:p>
            <a:r>
              <a:rPr lang="en-GB" b="1" dirty="0"/>
              <a:t>Physical Schema</a:t>
            </a:r>
          </a:p>
        </p:txBody>
      </p:sp>
      <p:sp>
        <p:nvSpPr>
          <p:cNvPr id="9" name="Content Placeholder 8"/>
          <p:cNvSpPr>
            <a:spLocks noGrp="1"/>
          </p:cNvSpPr>
          <p:nvPr>
            <p:ph sz="quarter" idx="4"/>
          </p:nvPr>
        </p:nvSpPr>
        <p:spPr/>
        <p:txBody>
          <a:bodyPr>
            <a:normAutofit lnSpcReduction="10000"/>
          </a:bodyPr>
          <a:lstStyle/>
          <a:p>
            <a:r>
              <a:rPr lang="en-GB" dirty="0"/>
              <a:t>Representation of </a:t>
            </a:r>
          </a:p>
          <a:p>
            <a:pPr lvl="1"/>
            <a:r>
              <a:rPr lang="en-GB" dirty="0"/>
              <a:t>Base relations: stored relations (today)</a:t>
            </a:r>
          </a:p>
          <a:p>
            <a:pPr lvl="1"/>
            <a:r>
              <a:rPr lang="en-GB" dirty="0"/>
              <a:t>Integrity constraints (today)</a:t>
            </a:r>
          </a:p>
          <a:p>
            <a:pPr lvl="1"/>
            <a:r>
              <a:rPr lang="en-GB" dirty="0"/>
              <a:t>File organisation (next lecture)</a:t>
            </a:r>
          </a:p>
          <a:p>
            <a:pPr lvl="1"/>
            <a:r>
              <a:rPr lang="en-GB" dirty="0"/>
              <a:t>Indexes (next lecture)</a:t>
            </a:r>
          </a:p>
          <a:p>
            <a:r>
              <a:rPr lang="en-GB" dirty="0"/>
              <a:t>Tailored to specific DBMS: i.e. MySQL, PostgreSQL, </a:t>
            </a:r>
            <a:br>
              <a:rPr lang="en-GB" dirty="0"/>
            </a:br>
            <a:r>
              <a:rPr lang="en-GB" dirty="0"/>
              <a:t>SQL Server, Oracle, </a:t>
            </a:r>
            <a:r>
              <a:rPr lang="is-IS" dirty="0"/>
              <a:t>…</a:t>
            </a:r>
            <a:endParaRPr lang="en-GB" dirty="0"/>
          </a:p>
          <a:p>
            <a:endParaRPr lang="en-GB" dirty="0"/>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5</a:t>
            </a:fld>
            <a:endParaRPr lang="en-GB">
              <a:solidFill>
                <a:prstClr val="black">
                  <a:lumMod val="65000"/>
                  <a:lumOff val="35000"/>
                </a:prstClr>
              </a:solidFill>
            </a:endParaRPr>
          </a:p>
        </p:txBody>
      </p:sp>
    </p:spTree>
    <p:extLst>
      <p:ext uri="{BB962C8B-B14F-4D97-AF65-F5344CB8AC3E}">
        <p14:creationId xmlns:p14="http://schemas.microsoft.com/office/powerpoint/2010/main" val="375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Client/Server Architecture</a:t>
            </a:r>
          </a:p>
        </p:txBody>
      </p:sp>
      <p:sp>
        <p:nvSpPr>
          <p:cNvPr id="8" name="Content Placeholder 7"/>
          <p:cNvSpPr>
            <a:spLocks noGrp="1"/>
          </p:cNvSpPr>
          <p:nvPr>
            <p:ph sz="half" idx="1"/>
          </p:nvPr>
        </p:nvSpPr>
        <p:spPr>
          <a:xfrm>
            <a:off x="546148" y="1807093"/>
            <a:ext cx="5925482" cy="4810822"/>
          </a:xfrm>
        </p:spPr>
        <p:txBody>
          <a:bodyPr>
            <a:normAutofit fontScale="77500" lnSpcReduction="20000"/>
          </a:bodyPr>
          <a:lstStyle/>
          <a:p>
            <a:r>
              <a:rPr lang="en-GB" dirty="0"/>
              <a:t>Clients connect to DBMS server</a:t>
            </a:r>
          </a:p>
          <a:p>
            <a:pPr lvl="1"/>
            <a:r>
              <a:rPr lang="en-GB" dirty="0"/>
              <a:t>One server</a:t>
            </a:r>
          </a:p>
          <a:p>
            <a:pPr lvl="1"/>
            <a:r>
              <a:rPr lang="en-GB" dirty="0"/>
              <a:t>Many clients</a:t>
            </a:r>
          </a:p>
          <a:p>
            <a:pPr>
              <a:spcBef>
                <a:spcPts val="1400"/>
              </a:spcBef>
            </a:pPr>
            <a:r>
              <a:rPr lang="en-GB" dirty="0"/>
              <a:t>MACS: MySQL 5.6</a:t>
            </a:r>
          </a:p>
          <a:p>
            <a:pPr lvl="1"/>
            <a:r>
              <a:rPr lang="en-GB" dirty="0"/>
              <a:t>Server: mysql-server-1</a:t>
            </a:r>
          </a:p>
          <a:p>
            <a:pPr lvl="1"/>
            <a:r>
              <a:rPr lang="en-GB" dirty="0"/>
              <a:t>Clients in </a:t>
            </a:r>
            <a:r>
              <a:rPr lang="en-GB" dirty="0" err="1"/>
              <a:t>linux</a:t>
            </a:r>
            <a:r>
              <a:rPr lang="en-GB" dirty="0"/>
              <a:t> lab: </a:t>
            </a:r>
          </a:p>
          <a:p>
            <a:pPr lvl="2"/>
            <a:r>
              <a:rPr lang="en-GB" dirty="0" err="1"/>
              <a:t>mysql</a:t>
            </a:r>
            <a:r>
              <a:rPr lang="en-GB" dirty="0"/>
              <a:t>  console app</a:t>
            </a:r>
          </a:p>
          <a:p>
            <a:pPr lvl="2"/>
            <a:r>
              <a:rPr lang="en-GB" dirty="0" err="1"/>
              <a:t>phpMyAdmin</a:t>
            </a:r>
            <a:endParaRPr lang="en-GB" dirty="0"/>
          </a:p>
          <a:p>
            <a:pPr>
              <a:spcBef>
                <a:spcPts val="1400"/>
              </a:spcBef>
            </a:pPr>
            <a:r>
              <a:rPr lang="en-GB" dirty="0"/>
              <a:t>Guides on</a:t>
            </a:r>
          </a:p>
          <a:p>
            <a:pPr lvl="1"/>
            <a:r>
              <a:rPr lang="en-GB" dirty="0"/>
              <a:t>Vision</a:t>
            </a:r>
          </a:p>
          <a:p>
            <a:pPr lvl="1"/>
            <a:r>
              <a:rPr lang="en-GB" dirty="0"/>
              <a:t>MySQL website</a:t>
            </a:r>
          </a:p>
          <a:p>
            <a:pPr marL="0" indent="0">
              <a:spcBef>
                <a:spcPts val="1400"/>
              </a:spcBef>
              <a:buNone/>
            </a:pPr>
            <a:r>
              <a:rPr lang="en-GB" i="1" dirty="0"/>
              <a:t>Encouraged to use </a:t>
            </a:r>
            <a:r>
              <a:rPr lang="en-GB" i="1" dirty="0" err="1"/>
              <a:t>mysql</a:t>
            </a:r>
            <a:r>
              <a:rPr lang="en-GB" i="1" dirty="0"/>
              <a:t>  console app, you need to understand the commands.</a:t>
            </a:r>
          </a:p>
        </p:txBody>
      </p:sp>
      <p:pic>
        <p:nvPicPr>
          <p:cNvPr id="11" name="Content Placeholder 10"/>
          <p:cNvPicPr>
            <a:picLocks noGrp="1" noChangeAspect="1"/>
          </p:cNvPicPr>
          <p:nvPr>
            <p:ph sz="half" idx="2"/>
          </p:nvPr>
        </p:nvPicPr>
        <p:blipFill>
          <a:blip r:embed="rId2"/>
          <a:stretch>
            <a:fillRect/>
          </a:stretch>
        </p:blipFill>
        <p:spPr>
          <a:xfrm>
            <a:off x="7312819" y="1838340"/>
            <a:ext cx="3565852" cy="4348941"/>
          </a:xfrm>
          <a:prstGeom prst="rect">
            <a:avLst/>
          </a:prstGeom>
        </p:spPr>
      </p:pic>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2" name="Slide Number Placeholder 1"/>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6</a:t>
            </a:fld>
            <a:endParaRPr lang="en-GB">
              <a:solidFill>
                <a:prstClr val="black">
                  <a:lumMod val="65000"/>
                  <a:lumOff val="35000"/>
                </a:prstClr>
              </a:solidFill>
            </a:endParaRPr>
          </a:p>
        </p:txBody>
      </p:sp>
      <p:sp>
        <p:nvSpPr>
          <p:cNvPr id="12" name="TextBox 11"/>
          <p:cNvSpPr txBox="1"/>
          <p:nvPr/>
        </p:nvSpPr>
        <p:spPr>
          <a:xfrm>
            <a:off x="6100484" y="6650477"/>
            <a:ext cx="5195046" cy="246221"/>
          </a:xfrm>
          <a:prstGeom prst="rect">
            <a:avLst/>
          </a:prstGeom>
          <a:noFill/>
        </p:spPr>
        <p:txBody>
          <a:bodyPr wrap="square" rtlCol="0">
            <a:spAutoFit/>
          </a:bodyPr>
          <a:lstStyle/>
          <a:p>
            <a:r>
              <a:rPr lang="en-GB" sz="1000" dirty="0"/>
              <a:t>https://</a:t>
            </a:r>
            <a:r>
              <a:rPr lang="en-GB" sz="1000" dirty="0" err="1"/>
              <a:t>docs.oracle.com</a:t>
            </a:r>
            <a:r>
              <a:rPr lang="en-GB" sz="1000" dirty="0"/>
              <a:t>/cd/E11882_01/server.112/e40540/</a:t>
            </a:r>
            <a:r>
              <a:rPr lang="en-GB" sz="1000" dirty="0" err="1"/>
              <a:t>img</a:t>
            </a:r>
            <a:r>
              <a:rPr lang="en-GB" sz="1000" dirty="0"/>
              <a:t>/cncpt083.gif</a:t>
            </a:r>
          </a:p>
        </p:txBody>
      </p:sp>
    </p:spTree>
    <p:extLst>
      <p:ext uri="{BB962C8B-B14F-4D97-AF65-F5344CB8AC3E}">
        <p14:creationId xmlns:p14="http://schemas.microsoft.com/office/powerpoint/2010/main" val="144279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SQL: Structured Query Language</a:t>
            </a:r>
          </a:p>
        </p:txBody>
      </p:sp>
      <p:sp>
        <p:nvSpPr>
          <p:cNvPr id="9" name="Content Placeholder 8"/>
          <p:cNvSpPr>
            <a:spLocks noGrp="1"/>
          </p:cNvSpPr>
          <p:nvPr>
            <p:ph idx="1"/>
          </p:nvPr>
        </p:nvSpPr>
        <p:spPr>
          <a:xfrm>
            <a:off x="499298" y="1783037"/>
            <a:ext cx="11133905" cy="4745701"/>
          </a:xfrm>
        </p:spPr>
        <p:txBody>
          <a:bodyPr numCol="1">
            <a:normAutofit/>
          </a:bodyPr>
          <a:lstStyle/>
          <a:p>
            <a:r>
              <a:rPr lang="en-GB" sz="2400" dirty="0"/>
              <a:t>Standard relational query language</a:t>
            </a:r>
          </a:p>
          <a:p>
            <a:pPr lvl="1"/>
            <a:r>
              <a:rPr lang="en-GB" sz="2000" dirty="0"/>
              <a:t>Developed by IBM</a:t>
            </a:r>
          </a:p>
          <a:p>
            <a:pPr lvl="1"/>
            <a:r>
              <a:rPr lang="en-GB" sz="2000" dirty="0"/>
              <a:t>Static, strong typing</a:t>
            </a:r>
          </a:p>
        </p:txBody>
      </p:sp>
      <p:sp>
        <p:nvSpPr>
          <p:cNvPr id="5" name="Date Placeholder 4"/>
          <p:cNvSpPr>
            <a:spLocks noGrp="1"/>
          </p:cNvSpPr>
          <p:nvPr>
            <p:ph type="dt" sz="half" idx="10"/>
          </p:nvPr>
        </p:nvSpPr>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2" name="Slide Number Placeholder 1"/>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7</a:t>
            </a:fld>
            <a:endParaRPr lang="en-GB">
              <a:solidFill>
                <a:prstClr val="black">
                  <a:lumMod val="65000"/>
                  <a:lumOff val="35000"/>
                </a:prstClr>
              </a:solidFill>
            </a:endParaRPr>
          </a:p>
        </p:txBody>
      </p:sp>
      <p:sp>
        <p:nvSpPr>
          <p:cNvPr id="10" name="Content Placeholder 8"/>
          <p:cNvSpPr txBox="1">
            <a:spLocks/>
          </p:cNvSpPr>
          <p:nvPr/>
        </p:nvSpPr>
        <p:spPr>
          <a:xfrm>
            <a:off x="284893" y="3240484"/>
            <a:ext cx="11562714" cy="3288254"/>
          </a:xfrm>
          <a:prstGeom prst="rect">
            <a:avLst/>
          </a:prstGeom>
          <a:ln>
            <a:solidFill>
              <a:schemeClr val="tx1"/>
            </a:solidFill>
          </a:ln>
        </p:spPr>
        <p:txBody>
          <a:bodyPr vert="horz" lIns="91440" tIns="45720" rIns="91440" bIns="45720" numCol="2" rtlCol="0">
            <a:noAutofit/>
          </a:bodyPr>
          <a:lstStyle>
            <a:lvl1pPr marL="342900" indent="-342900" algn="l" defTabSz="914400" rtl="0" eaLnBrk="1" latinLnBrk="0" hangingPunct="1">
              <a:spcBef>
                <a:spcPts val="14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GB" sz="2400" b="1" dirty="0"/>
              <a:t>Data Definition Language (DDL):</a:t>
            </a:r>
            <a:r>
              <a:rPr lang="en-GB" sz="2400" dirty="0"/>
              <a:t> </a:t>
            </a:r>
          </a:p>
          <a:p>
            <a:pPr lvl="1"/>
            <a:r>
              <a:rPr lang="en-GB" sz="2000" dirty="0"/>
              <a:t>Define schema</a:t>
            </a:r>
          </a:p>
          <a:p>
            <a:pPr lvl="1"/>
            <a:r>
              <a:rPr lang="en-GB" sz="2000" dirty="0"/>
              <a:t>Define constraints</a:t>
            </a:r>
          </a:p>
          <a:p>
            <a:pPr lvl="1"/>
            <a:r>
              <a:rPr lang="en-GB" sz="2000" dirty="0"/>
              <a:t>Drop relations and constraints</a:t>
            </a:r>
          </a:p>
          <a:p>
            <a:pPr lvl="1"/>
            <a:endParaRPr lang="en-GB" sz="2000" dirty="0"/>
          </a:p>
          <a:p>
            <a:r>
              <a:rPr lang="en-GB" sz="2400" b="1" dirty="0"/>
              <a:t>Data Control Language (DCL):</a:t>
            </a:r>
          </a:p>
          <a:p>
            <a:pPr lvl="1"/>
            <a:r>
              <a:rPr lang="en-GB" sz="2000" dirty="0"/>
              <a:t>Grant privileges</a:t>
            </a:r>
          </a:p>
          <a:p>
            <a:pPr lvl="1"/>
            <a:r>
              <a:rPr lang="en-GB" sz="2000" dirty="0"/>
              <a:t>Revoke privileges</a:t>
            </a:r>
          </a:p>
          <a:p>
            <a:pPr lvl="1"/>
            <a:endParaRPr lang="en-GB" sz="2000" dirty="0"/>
          </a:p>
          <a:p>
            <a:pPr lvl="1"/>
            <a:endParaRPr lang="en-GB" sz="2000" dirty="0"/>
          </a:p>
          <a:p>
            <a:r>
              <a:rPr lang="en-GB" sz="2400" b="1" dirty="0"/>
              <a:t>Data Manipulation Language (DML):</a:t>
            </a:r>
          </a:p>
          <a:p>
            <a:pPr lvl="1"/>
            <a:r>
              <a:rPr lang="en-GB" sz="2000" dirty="0"/>
              <a:t>Insert data</a:t>
            </a:r>
          </a:p>
          <a:p>
            <a:pPr lvl="1"/>
            <a:r>
              <a:rPr lang="en-GB" sz="2000" dirty="0"/>
              <a:t>Retrieve data</a:t>
            </a:r>
          </a:p>
          <a:p>
            <a:pPr lvl="1"/>
            <a:r>
              <a:rPr lang="en-GB" sz="2000" dirty="0"/>
              <a:t>Update/modify data</a:t>
            </a:r>
          </a:p>
          <a:p>
            <a:pPr lvl="1"/>
            <a:r>
              <a:rPr lang="en-GB" sz="2000" dirty="0"/>
              <a:t>Delete data</a:t>
            </a:r>
          </a:p>
          <a:p>
            <a:r>
              <a:rPr lang="en-GB" sz="2400" b="1" dirty="0"/>
              <a:t>Transaction Control Language (TCL):</a:t>
            </a:r>
          </a:p>
          <a:p>
            <a:pPr lvl="1"/>
            <a:r>
              <a:rPr lang="en-GB" sz="2000" dirty="0"/>
              <a:t>Commit</a:t>
            </a:r>
          </a:p>
          <a:p>
            <a:pPr lvl="1"/>
            <a:r>
              <a:rPr lang="en-GB" sz="2000" dirty="0"/>
              <a:t>Rollback</a:t>
            </a:r>
          </a:p>
        </p:txBody>
      </p:sp>
    </p:spTree>
    <p:extLst>
      <p:ext uri="{BB962C8B-B14F-4D97-AF65-F5344CB8AC3E}">
        <p14:creationId xmlns:p14="http://schemas.microsoft.com/office/powerpoint/2010/main" val="5224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dissolve">
                                      <p:cBhvr>
                                        <p:cTn id="7" dur="500"/>
                                        <p:tgtEl>
                                          <p:spTgt spid="10">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500"/>
                                        <p:tgtEl>
                                          <p:spTgt spid="10">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dissolve">
                                      <p:cBhvr>
                                        <p:cTn id="15" dur="500"/>
                                        <p:tgtEl>
                                          <p:spTgt spid="10">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dissolve">
                                      <p:cBhvr>
                                        <p:cTn id="18" dur="500"/>
                                        <p:tgtEl>
                                          <p:spTgt spid="10">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dissolve">
                                      <p:cBhvr>
                                        <p:cTn id="21" dur="500"/>
                                        <p:tgtEl>
                                          <p:spTgt spid="1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dissolve">
                                      <p:cBhvr>
                                        <p:cTn id="26" dur="500"/>
                                        <p:tgtEl>
                                          <p:spTgt spid="10">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dissolve">
                                      <p:cBhvr>
                                        <p:cTn id="29" dur="500"/>
                                        <p:tgtEl>
                                          <p:spTgt spid="10">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dissolve">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Effect transition="in" filter="dissolve">
                                      <p:cBhvr>
                                        <p:cTn id="37" dur="500"/>
                                        <p:tgtEl>
                                          <p:spTgt spid="10">
                                            <p:txEl>
                                              <p:pRg st="10" end="10"/>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
                                            <p:txEl>
                                              <p:pRg st="11" end="11"/>
                                            </p:txEl>
                                          </p:spTgt>
                                        </p:tgtEl>
                                        <p:attrNameLst>
                                          <p:attrName>style.visibility</p:attrName>
                                        </p:attrNameLst>
                                      </p:cBhvr>
                                      <p:to>
                                        <p:strVal val="visible"/>
                                      </p:to>
                                    </p:set>
                                    <p:animEffect transition="in" filter="dissolve">
                                      <p:cBhvr>
                                        <p:cTn id="40" dur="500"/>
                                        <p:tgtEl>
                                          <p:spTgt spid="10">
                                            <p:txEl>
                                              <p:pRg st="11" end="11"/>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
                                            <p:txEl>
                                              <p:pRg st="12" end="12"/>
                                            </p:txEl>
                                          </p:spTgt>
                                        </p:tgtEl>
                                        <p:attrNameLst>
                                          <p:attrName>style.visibility</p:attrName>
                                        </p:attrNameLst>
                                      </p:cBhvr>
                                      <p:to>
                                        <p:strVal val="visible"/>
                                      </p:to>
                                    </p:set>
                                    <p:animEffect transition="in" filter="dissolve">
                                      <p:cBhvr>
                                        <p:cTn id="43" dur="500"/>
                                        <p:tgtEl>
                                          <p:spTgt spid="10">
                                            <p:txEl>
                                              <p:pRg st="12" end="12"/>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xEl>
                                              <p:pRg st="13" end="13"/>
                                            </p:txEl>
                                          </p:spTgt>
                                        </p:tgtEl>
                                        <p:attrNameLst>
                                          <p:attrName>style.visibility</p:attrName>
                                        </p:attrNameLst>
                                      </p:cBhvr>
                                      <p:to>
                                        <p:strVal val="visible"/>
                                      </p:to>
                                    </p:set>
                                    <p:animEffect transition="in" filter="dissolve">
                                      <p:cBhvr>
                                        <p:cTn id="46" dur="500"/>
                                        <p:tgtEl>
                                          <p:spTgt spid="10">
                                            <p:txEl>
                                              <p:pRg st="13" end="13"/>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
                                            <p:txEl>
                                              <p:pRg st="14" end="14"/>
                                            </p:txEl>
                                          </p:spTgt>
                                        </p:tgtEl>
                                        <p:attrNameLst>
                                          <p:attrName>style.visibility</p:attrName>
                                        </p:attrNameLst>
                                      </p:cBhvr>
                                      <p:to>
                                        <p:strVal val="visible"/>
                                      </p:to>
                                    </p:set>
                                    <p:animEffect transition="in" filter="dissolve">
                                      <p:cBhvr>
                                        <p:cTn id="49" dur="500"/>
                                        <p:tgtEl>
                                          <p:spTgt spid="10">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0">
                                            <p:txEl>
                                              <p:pRg st="15" end="15"/>
                                            </p:txEl>
                                          </p:spTgt>
                                        </p:tgtEl>
                                        <p:attrNameLst>
                                          <p:attrName>style.visibility</p:attrName>
                                        </p:attrNameLst>
                                      </p:cBhvr>
                                      <p:to>
                                        <p:strVal val="visible"/>
                                      </p:to>
                                    </p:set>
                                    <p:animEffect transition="in" filter="dissolve">
                                      <p:cBhvr>
                                        <p:cTn id="54" dur="500"/>
                                        <p:tgtEl>
                                          <p:spTgt spid="10">
                                            <p:txEl>
                                              <p:pRg st="15" end="15"/>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0">
                                            <p:txEl>
                                              <p:pRg st="16" end="16"/>
                                            </p:txEl>
                                          </p:spTgt>
                                        </p:tgtEl>
                                        <p:attrNameLst>
                                          <p:attrName>style.visibility</p:attrName>
                                        </p:attrNameLst>
                                      </p:cBhvr>
                                      <p:to>
                                        <p:strVal val="visible"/>
                                      </p:to>
                                    </p:set>
                                    <p:animEffect transition="in" filter="dissolve">
                                      <p:cBhvr>
                                        <p:cTn id="57" dur="500"/>
                                        <p:tgtEl>
                                          <p:spTgt spid="10">
                                            <p:txEl>
                                              <p:pRg st="16" end="16"/>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0">
                                            <p:txEl>
                                              <p:pRg st="17" end="17"/>
                                            </p:txEl>
                                          </p:spTgt>
                                        </p:tgtEl>
                                        <p:attrNameLst>
                                          <p:attrName>style.visibility</p:attrName>
                                        </p:attrNameLst>
                                      </p:cBhvr>
                                      <p:to>
                                        <p:strVal val="visible"/>
                                      </p:to>
                                    </p:set>
                                    <p:animEffect transition="in" filter="dissolve">
                                      <p:cBhvr>
                                        <p:cTn id="60" dur="500"/>
                                        <p:tgtEl>
                                          <p:spTgt spid="1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Standard?</a:t>
            </a:r>
          </a:p>
        </p:txBody>
      </p:sp>
      <p:sp>
        <p:nvSpPr>
          <p:cNvPr id="3" name="Content Placeholder 2"/>
          <p:cNvSpPr>
            <a:spLocks noGrp="1"/>
          </p:cNvSpPr>
          <p:nvPr>
            <p:ph idx="1"/>
          </p:nvPr>
        </p:nvSpPr>
        <p:spPr>
          <a:xfrm>
            <a:off x="499296" y="1823374"/>
            <a:ext cx="11576163" cy="4745701"/>
          </a:xfrm>
        </p:spPr>
        <p:txBody>
          <a:bodyPr numCol="2">
            <a:normAutofit/>
          </a:bodyPr>
          <a:lstStyle/>
          <a:p>
            <a:r>
              <a:rPr lang="en-GB" dirty="0"/>
              <a:t>SQL-86: First ANSI standard</a:t>
            </a:r>
          </a:p>
          <a:p>
            <a:r>
              <a:rPr lang="en-GB" dirty="0"/>
              <a:t>SQL-89: Minor revision</a:t>
            </a:r>
          </a:p>
          <a:p>
            <a:r>
              <a:rPr lang="en-GB" dirty="0"/>
              <a:t>SQL-92 (SQL2): Major revision </a:t>
            </a:r>
            <a:br>
              <a:rPr lang="en-GB" dirty="0"/>
            </a:br>
            <a:r>
              <a:rPr lang="en-GB" dirty="0"/>
              <a:t>(ISO 9075)</a:t>
            </a:r>
          </a:p>
          <a:p>
            <a:r>
              <a:rPr lang="en-GB" dirty="0"/>
              <a:t>SQL:1999 (SQL3): Extension</a:t>
            </a:r>
          </a:p>
          <a:p>
            <a:pPr lvl="1"/>
            <a:r>
              <a:rPr lang="en-GB" dirty="0"/>
              <a:t>Recursive queries</a:t>
            </a:r>
          </a:p>
          <a:p>
            <a:pPr lvl="1"/>
            <a:r>
              <a:rPr lang="en-GB" dirty="0"/>
              <a:t>Regular expressions</a:t>
            </a:r>
          </a:p>
          <a:p>
            <a:pPr lvl="1"/>
            <a:r>
              <a:rPr lang="en-GB" dirty="0"/>
              <a:t>Custom domains</a:t>
            </a:r>
          </a:p>
          <a:p>
            <a:endParaRPr lang="en-GB" dirty="0"/>
          </a:p>
          <a:p>
            <a:endParaRPr lang="en-GB" dirty="0"/>
          </a:p>
          <a:p>
            <a:endParaRPr lang="en-GB" dirty="0"/>
          </a:p>
          <a:p>
            <a:r>
              <a:rPr lang="en-GB" dirty="0"/>
              <a:t>SQL:2003: XML related features</a:t>
            </a:r>
          </a:p>
          <a:p>
            <a:r>
              <a:rPr lang="en-GB" dirty="0"/>
              <a:t>SQL:2006: Refines XML features</a:t>
            </a:r>
          </a:p>
          <a:p>
            <a:r>
              <a:rPr lang="en-GB" dirty="0"/>
              <a:t>SQL:2008: Minor revision, introduces TRUNCATE statement</a:t>
            </a:r>
          </a:p>
          <a:p>
            <a:r>
              <a:rPr lang="en-GB" dirty="0"/>
              <a:t>SQL:2011: Enhances Windowing Functions</a:t>
            </a:r>
          </a:p>
          <a:p>
            <a:r>
              <a:rPr lang="en-GB" dirty="0"/>
              <a:t>SQL: 2016: Adds row pattern matching, polymorphic table functions, JSON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8</a:t>
            </a:fld>
            <a:endParaRPr lang="en-GB">
              <a:solidFill>
                <a:prstClr val="black">
                  <a:lumMod val="65000"/>
                  <a:lumOff val="35000"/>
                </a:prstClr>
              </a:solidFill>
            </a:endParaRPr>
          </a:p>
        </p:txBody>
      </p:sp>
    </p:spTree>
    <p:extLst>
      <p:ext uri="{BB962C8B-B14F-4D97-AF65-F5344CB8AC3E}">
        <p14:creationId xmlns:p14="http://schemas.microsoft.com/office/powerpoint/2010/main" val="1706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093FD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Interoperability Problem</a:t>
            </a:r>
            <a:endParaRPr lang="en-US" dirty="0"/>
          </a:p>
        </p:txBody>
      </p:sp>
      <p:pic>
        <p:nvPicPr>
          <p:cNvPr id="10" name="Picture Placeholder 9"/>
          <p:cNvPicPr>
            <a:picLocks noGrp="1" noChangeAspect="1"/>
          </p:cNvPicPr>
          <p:nvPr>
            <p:ph sz="half" idx="1"/>
          </p:nvPr>
        </p:nvPicPr>
        <p:blipFill rotWithShape="1">
          <a:blip r:embed="rId2"/>
          <a:stretch/>
        </p:blipFill>
        <p:spPr>
          <a:xfrm>
            <a:off x="827087" y="1806575"/>
            <a:ext cx="4811713" cy="4811713"/>
          </a:xfrm>
        </p:spPr>
      </p:pic>
      <p:sp>
        <p:nvSpPr>
          <p:cNvPr id="13" name="Content Placeholder 12"/>
          <p:cNvSpPr>
            <a:spLocks noGrp="1"/>
          </p:cNvSpPr>
          <p:nvPr>
            <p:ph sz="half" idx="2"/>
          </p:nvPr>
        </p:nvSpPr>
        <p:spPr>
          <a:xfrm>
            <a:off x="5964238" y="1807093"/>
            <a:ext cx="5654023" cy="4810822"/>
          </a:xfrm>
        </p:spPr>
        <p:txBody>
          <a:bodyPr anchor="ctr">
            <a:normAutofit/>
          </a:bodyPr>
          <a:lstStyle/>
          <a:p>
            <a:r>
              <a:rPr lang="en-GB" sz="2400" dirty="0"/>
              <a:t>RDBMS support a flavour of SQL-92</a:t>
            </a:r>
          </a:p>
          <a:p>
            <a:pPr lvl="1"/>
            <a:r>
              <a:rPr lang="en-GB" sz="2000" dirty="0"/>
              <a:t>Different variants!</a:t>
            </a:r>
          </a:p>
          <a:p>
            <a:pPr lvl="1"/>
            <a:r>
              <a:rPr lang="en-GB" sz="2000" dirty="0"/>
              <a:t>Custom extensions!</a:t>
            </a:r>
          </a:p>
          <a:p>
            <a:r>
              <a:rPr lang="en-GB" sz="2400" dirty="0"/>
              <a:t>Vendors competing</a:t>
            </a:r>
          </a:p>
          <a:p>
            <a:pPr lvl="1"/>
            <a:r>
              <a:rPr lang="en-GB" sz="2000" dirty="0"/>
              <a:t>Functionality</a:t>
            </a:r>
          </a:p>
          <a:p>
            <a:pPr lvl="1"/>
            <a:r>
              <a:rPr lang="en-GB" sz="2000" dirty="0"/>
              <a:t>Ease of use</a:t>
            </a:r>
          </a:p>
          <a:p>
            <a:r>
              <a:rPr lang="en-GB" sz="2400" dirty="0"/>
              <a:t>Vendors want lock-in</a:t>
            </a:r>
          </a:p>
          <a:p>
            <a:pPr lvl="1"/>
            <a:r>
              <a:rPr lang="en-GB" sz="2000" dirty="0"/>
              <a:t>Difficult to move between DBMS</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Physical Design</a:t>
            </a:r>
          </a:p>
        </p:txBody>
      </p:sp>
      <p:sp>
        <p:nvSpPr>
          <p:cNvPr id="3" name="Slide Number Placeholder 2"/>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9</a:t>
            </a:fld>
            <a:endParaRPr lang="en-GB">
              <a:solidFill>
                <a:prstClr val="black">
                  <a:lumMod val="65000"/>
                  <a:lumOff val="35000"/>
                </a:prstClr>
              </a:solidFill>
            </a:endParaRPr>
          </a:p>
        </p:txBody>
      </p:sp>
      <p:sp>
        <p:nvSpPr>
          <p:cNvPr id="14" name="TextBox 13"/>
          <p:cNvSpPr txBox="1"/>
          <p:nvPr/>
        </p:nvSpPr>
        <p:spPr>
          <a:xfrm>
            <a:off x="2072640" y="5717680"/>
            <a:ext cx="3891598" cy="461665"/>
          </a:xfrm>
          <a:prstGeom prst="rect">
            <a:avLst/>
          </a:prstGeom>
          <a:noFill/>
        </p:spPr>
        <p:txBody>
          <a:bodyPr wrap="square" rtlCol="0">
            <a:spAutoFit/>
          </a:bodyPr>
          <a:lstStyle/>
          <a:p>
            <a:r>
              <a:rPr lang="en-US" sz="1200" dirty="0"/>
              <a:t>http://</a:t>
            </a:r>
            <a:r>
              <a:rPr lang="en-US" sz="1200" dirty="0" err="1"/>
              <a:t>www.pelitawijaya.com</a:t>
            </a:r>
            <a:r>
              <a:rPr lang="en-US" sz="1200" dirty="0"/>
              <a:t>/</a:t>
            </a:r>
            <a:r>
              <a:rPr lang="en-US" sz="1200" dirty="0" err="1"/>
              <a:t>produk</a:t>
            </a:r>
            <a:r>
              <a:rPr lang="en-US" sz="1200" dirty="0"/>
              <a:t>-image/travel-universal-</a:t>
            </a:r>
            <a:r>
              <a:rPr lang="en-US" sz="1200" dirty="0" err="1"/>
              <a:t>adapter.jpg</a:t>
            </a:r>
            <a:endParaRPr lang="en-US" sz="1200" dirty="0"/>
          </a:p>
        </p:txBody>
      </p:sp>
    </p:spTree>
    <p:extLst>
      <p:ext uri="{BB962C8B-B14F-4D97-AF65-F5344CB8AC3E}">
        <p14:creationId xmlns:p14="http://schemas.microsoft.com/office/powerpoint/2010/main" val="1477523709"/>
      </p:ext>
    </p:extLst>
  </p:cSld>
  <p:clrMapOvr>
    <a:masterClrMapping/>
  </p:clrMapOvr>
</p:sld>
</file>

<file path=ppt/theme/theme1.xml><?xml version="1.0" encoding="utf-8"?>
<a:theme xmlns:a="http://schemas.openxmlformats.org/drawingml/2006/main" name="Default Them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ctures">
  <a:themeElements>
    <a:clrScheme name="Custom 1">
      <a:dk1>
        <a:sysClr val="windowText" lastClr="000000"/>
      </a:dk1>
      <a:lt1>
        <a:sysClr val="window" lastClr="FFFFFF"/>
      </a:lt1>
      <a:dk2>
        <a:srgbClr val="333333"/>
      </a:dk2>
      <a:lt2>
        <a:srgbClr val="BBC0AC"/>
      </a:lt2>
      <a:accent1>
        <a:srgbClr val="6F8A0F"/>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s" id="{3CC78B15-488E-2A42-85F9-6BE9E4B8B684}" vid="{35102FEB-6D93-1048-826B-F9AA823E68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11220</TotalTime>
  <Words>2355</Words>
  <Application>Microsoft Macintosh PowerPoint</Application>
  <PresentationFormat>Widescreen</PresentationFormat>
  <Paragraphs>573</Paragraphs>
  <Slides>34</Slides>
  <Notes>17</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Century Gothic</vt:lpstr>
      <vt:lpstr>Monaco</vt:lpstr>
      <vt:lpstr>Wingdings 2</vt:lpstr>
      <vt:lpstr>Default Theme</vt:lpstr>
      <vt:lpstr>lectures</vt:lpstr>
      <vt:lpstr>Physical Design</vt:lpstr>
      <vt:lpstr>Materials released  under CC-BY License</vt:lpstr>
      <vt:lpstr>Topics in this Lecture</vt:lpstr>
      <vt:lpstr>ANSI-SPARC Three Tier Architecture</vt:lpstr>
      <vt:lpstr>Database schema</vt:lpstr>
      <vt:lpstr>Client/Server Architecture</vt:lpstr>
      <vt:lpstr>SQL: Structured Query Language</vt:lpstr>
      <vt:lpstr>SQL: Standard?</vt:lpstr>
      <vt:lpstr>SQL Interoperability Problem</vt:lpstr>
      <vt:lpstr>SQL Syntax</vt:lpstr>
      <vt:lpstr>What databases are in my DBMS?</vt:lpstr>
      <vt:lpstr>What tables are in my DB?</vt:lpstr>
      <vt:lpstr>SQL Data Definition Language</vt:lpstr>
      <vt:lpstr>MySQL Example: CREATE Employee</vt:lpstr>
      <vt:lpstr>Candidate Keys</vt:lpstr>
      <vt:lpstr>Primary Key</vt:lpstr>
      <vt:lpstr>Foreign Key</vt:lpstr>
      <vt:lpstr>ALTER TABLE Examples</vt:lpstr>
      <vt:lpstr>Integrity Constraints</vt:lpstr>
      <vt:lpstr>IC: Domain Constraint</vt:lpstr>
      <vt:lpstr>IC: Entity Constraint</vt:lpstr>
      <vt:lpstr>IC: Entity Constraint</vt:lpstr>
      <vt:lpstr>IC: Referential Constraint</vt:lpstr>
      <vt:lpstr>Applying Referential Integrity</vt:lpstr>
      <vt:lpstr>Referential Integrity Examples</vt:lpstr>
      <vt:lpstr>IC: Custom Constraints </vt:lpstr>
      <vt:lpstr>Trigger Example for Postgresql</vt:lpstr>
      <vt:lpstr>Enforcing Integrity Constraints</vt:lpstr>
      <vt:lpstr>SQL Data Manipulation Language</vt:lpstr>
      <vt:lpstr>INSERT Example</vt:lpstr>
      <vt:lpstr>Bulk Loading/Data Dump</vt:lpstr>
      <vt:lpstr>SQL: Data Control Language</vt:lpstr>
      <vt:lpstr>SQL: Transaction Control Language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Alasdair J G</dc:creator>
  <cp:lastModifiedBy>Bartie, Phil</cp:lastModifiedBy>
  <cp:revision>581</cp:revision>
  <cp:lastPrinted>2016-01-25T15:20:44Z</cp:lastPrinted>
  <dcterms:created xsi:type="dcterms:W3CDTF">2015-12-16T11:50:33Z</dcterms:created>
  <dcterms:modified xsi:type="dcterms:W3CDTF">2018-12-21T16:38:30Z</dcterms:modified>
</cp:coreProperties>
</file>