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2" r:id="rId1"/>
    <p:sldMasterId id="2147483708" r:id="rId2"/>
  </p:sldMasterIdLst>
  <p:notesMasterIdLst>
    <p:notesMasterId r:id="rId46"/>
  </p:notesMasterIdLst>
  <p:handoutMasterIdLst>
    <p:handoutMasterId r:id="rId47"/>
  </p:handoutMasterIdLst>
  <p:sldIdLst>
    <p:sldId id="257" r:id="rId3"/>
    <p:sldId id="258" r:id="rId4"/>
    <p:sldId id="259" r:id="rId5"/>
    <p:sldId id="280" r:id="rId6"/>
    <p:sldId id="281" r:id="rId7"/>
    <p:sldId id="282" r:id="rId8"/>
    <p:sldId id="283" r:id="rId9"/>
    <p:sldId id="311" r:id="rId10"/>
    <p:sldId id="284" r:id="rId11"/>
    <p:sldId id="310" r:id="rId12"/>
    <p:sldId id="285" r:id="rId13"/>
    <p:sldId id="287" r:id="rId14"/>
    <p:sldId id="312" r:id="rId15"/>
    <p:sldId id="313" r:id="rId16"/>
    <p:sldId id="314" r:id="rId17"/>
    <p:sldId id="260" r:id="rId18"/>
    <p:sldId id="261" r:id="rId19"/>
    <p:sldId id="262" r:id="rId20"/>
    <p:sldId id="263" r:id="rId21"/>
    <p:sldId id="315" r:id="rId22"/>
    <p:sldId id="265" r:id="rId23"/>
    <p:sldId id="291" r:id="rId24"/>
    <p:sldId id="292" r:id="rId25"/>
    <p:sldId id="293" r:id="rId26"/>
    <p:sldId id="288" r:id="rId27"/>
    <p:sldId id="290" r:id="rId28"/>
    <p:sldId id="299" r:id="rId29"/>
    <p:sldId id="295" r:id="rId30"/>
    <p:sldId id="294" r:id="rId31"/>
    <p:sldId id="296" r:id="rId32"/>
    <p:sldId id="297" r:id="rId33"/>
    <p:sldId id="309" r:id="rId34"/>
    <p:sldId id="298" r:id="rId35"/>
    <p:sldId id="300" r:id="rId36"/>
    <p:sldId id="301" r:id="rId37"/>
    <p:sldId id="304" r:id="rId38"/>
    <p:sldId id="305" r:id="rId39"/>
    <p:sldId id="306" r:id="rId40"/>
    <p:sldId id="302" r:id="rId41"/>
    <p:sldId id="303" r:id="rId42"/>
    <p:sldId id="307" r:id="rId43"/>
    <p:sldId id="279" r:id="rId44"/>
    <p:sldId id="264" r:id="rId45"/>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1"/>
    <p:restoredTop sz="79322"/>
  </p:normalViewPr>
  <p:slideViewPr>
    <p:cSldViewPr snapToGrid="0" snapToObjects="1">
      <p:cViewPr varScale="1">
        <p:scale>
          <a:sx n="121" d="100"/>
          <a:sy n="121" d="100"/>
        </p:scale>
        <p:origin x="408" y="176"/>
      </p:cViewPr>
      <p:guideLst/>
    </p:cSldViewPr>
  </p:slideViewPr>
  <p:outlineViewPr>
    <p:cViewPr>
      <p:scale>
        <a:sx n="33" d="100"/>
        <a:sy n="33" d="100"/>
      </p:scale>
      <p:origin x="0" y="-19856"/>
    </p:cViewPr>
  </p:outlineViewPr>
  <p:notesTextViewPr>
    <p:cViewPr>
      <p:scale>
        <a:sx n="1" d="1"/>
        <a:sy n="1" d="1"/>
      </p:scale>
      <p:origin x="0" y="0"/>
    </p:cViewPr>
  </p:notesTextViewPr>
  <p:notesViewPr>
    <p:cSldViewPr snapToGrid="0" snapToObjects="1">
      <p:cViewPr varScale="1">
        <p:scale>
          <a:sx n="132" d="100"/>
          <a:sy n="132" d="100"/>
        </p:scale>
        <p:origin x="1184"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FB170B-6EC4-B54C-BECE-D973D622592D}" type="doc">
      <dgm:prSet loTypeId="urn:microsoft.com/office/officeart/2005/8/layout/vProcess5" loCatId="" qsTypeId="urn:microsoft.com/office/officeart/2005/8/quickstyle/simple4" qsCatId="simple" csTypeId="urn:microsoft.com/office/officeart/2005/8/colors/colorful5" csCatId="colorful" phldr="1"/>
      <dgm:spPr/>
      <dgm:t>
        <a:bodyPr/>
        <a:lstStyle/>
        <a:p>
          <a:endParaRPr lang="en-GB"/>
        </a:p>
      </dgm:t>
    </dgm:pt>
    <dgm:pt modelId="{A01F5273-0770-6344-9FCB-5F5CA5923B94}">
      <dgm:prSet phldrT="[Text]"/>
      <dgm:spPr/>
      <dgm:t>
        <a:bodyPr/>
        <a:lstStyle/>
        <a:p>
          <a:r>
            <a:rPr lang="en-GB" dirty="0">
              <a:solidFill>
                <a:schemeClr val="tx1"/>
              </a:solidFill>
            </a:rPr>
            <a:t>Problem definition</a:t>
          </a:r>
        </a:p>
      </dgm:t>
    </dgm:pt>
    <dgm:pt modelId="{267B99A0-8628-7847-B095-A982B9EFB2C2}" type="parTrans" cxnId="{885B5704-3245-4549-8BB7-3A35696EBA2C}">
      <dgm:prSet/>
      <dgm:spPr/>
      <dgm:t>
        <a:bodyPr/>
        <a:lstStyle/>
        <a:p>
          <a:endParaRPr lang="en-GB"/>
        </a:p>
      </dgm:t>
    </dgm:pt>
    <dgm:pt modelId="{4F82F80B-B6F5-5F4D-A7E8-F0C125EE0C07}" type="sibTrans" cxnId="{885B5704-3245-4549-8BB7-3A35696EBA2C}">
      <dgm:prSet/>
      <dgm:spPr/>
      <dgm:t>
        <a:bodyPr/>
        <a:lstStyle/>
        <a:p>
          <a:endParaRPr lang="en-GB"/>
        </a:p>
      </dgm:t>
    </dgm:pt>
    <dgm:pt modelId="{C94DE4A8-82D4-9246-AD79-3D94802DB266}">
      <dgm:prSet phldrT="[Text]"/>
      <dgm:spPr/>
      <dgm:t>
        <a:bodyPr/>
        <a:lstStyle/>
        <a:p>
          <a:r>
            <a:rPr lang="en-GB" dirty="0">
              <a:solidFill>
                <a:schemeClr val="tx1"/>
              </a:solidFill>
            </a:rPr>
            <a:t>Requirements Analysis</a:t>
          </a:r>
        </a:p>
      </dgm:t>
    </dgm:pt>
    <dgm:pt modelId="{3DB12F1F-19FB-AF44-AE50-13758484C18B}" type="parTrans" cxnId="{969FCD82-B955-C44B-9796-588865D8FC93}">
      <dgm:prSet/>
      <dgm:spPr/>
      <dgm:t>
        <a:bodyPr/>
        <a:lstStyle/>
        <a:p>
          <a:endParaRPr lang="en-GB"/>
        </a:p>
      </dgm:t>
    </dgm:pt>
    <dgm:pt modelId="{9785F955-D856-724D-808C-B8C03EB550A5}" type="sibTrans" cxnId="{969FCD82-B955-C44B-9796-588865D8FC93}">
      <dgm:prSet/>
      <dgm:spPr/>
      <dgm:t>
        <a:bodyPr/>
        <a:lstStyle/>
        <a:p>
          <a:endParaRPr lang="en-GB"/>
        </a:p>
      </dgm:t>
    </dgm:pt>
    <dgm:pt modelId="{62C03F1E-B30B-D142-A4A6-1FE37311FEA9}">
      <dgm:prSet phldrT="[Text]"/>
      <dgm:spPr/>
      <dgm:t>
        <a:bodyPr/>
        <a:lstStyle/>
        <a:p>
          <a:r>
            <a:rPr lang="en-GB" dirty="0">
              <a:solidFill>
                <a:schemeClr val="tx1"/>
              </a:solidFill>
            </a:rPr>
            <a:t>Data Requirements</a:t>
          </a:r>
        </a:p>
      </dgm:t>
    </dgm:pt>
    <dgm:pt modelId="{6762A180-687B-F746-B0F3-3D3358D510F9}" type="parTrans" cxnId="{5D323B2F-FCCE-544F-B427-B1E8C0AEFA18}">
      <dgm:prSet/>
      <dgm:spPr/>
      <dgm:t>
        <a:bodyPr/>
        <a:lstStyle/>
        <a:p>
          <a:endParaRPr lang="en-GB"/>
        </a:p>
      </dgm:t>
    </dgm:pt>
    <dgm:pt modelId="{82F9FA8C-A0CA-4B4A-B542-FCC5AFEAC06E}" type="sibTrans" cxnId="{5D323B2F-FCCE-544F-B427-B1E8C0AEFA18}">
      <dgm:prSet/>
      <dgm:spPr/>
      <dgm:t>
        <a:bodyPr/>
        <a:lstStyle/>
        <a:p>
          <a:endParaRPr lang="en-GB"/>
        </a:p>
      </dgm:t>
    </dgm:pt>
    <dgm:pt modelId="{B1717D94-5FB2-FE42-A6AA-73B0F5DFDBCA}">
      <dgm:prSet phldrT="[Text]"/>
      <dgm:spPr/>
      <dgm:t>
        <a:bodyPr/>
        <a:lstStyle/>
        <a:p>
          <a:r>
            <a:rPr lang="en-GB" dirty="0">
              <a:solidFill>
                <a:schemeClr val="tx1"/>
              </a:solidFill>
            </a:rPr>
            <a:t>Data analysis, conceptual design</a:t>
          </a:r>
        </a:p>
      </dgm:t>
    </dgm:pt>
    <dgm:pt modelId="{9179ACAD-6C4D-9E42-BFBC-EA17056BD359}" type="parTrans" cxnId="{1FC0EA6E-E941-C34A-B21F-90F6E8792031}">
      <dgm:prSet/>
      <dgm:spPr/>
      <dgm:t>
        <a:bodyPr/>
        <a:lstStyle/>
        <a:p>
          <a:endParaRPr lang="en-GB"/>
        </a:p>
      </dgm:t>
    </dgm:pt>
    <dgm:pt modelId="{0A9C5170-B6E3-1B4A-B92D-BD9EB026FE5C}" type="sibTrans" cxnId="{1FC0EA6E-E941-C34A-B21F-90F6E8792031}">
      <dgm:prSet/>
      <dgm:spPr/>
      <dgm:t>
        <a:bodyPr/>
        <a:lstStyle/>
        <a:p>
          <a:endParaRPr lang="en-GB"/>
        </a:p>
      </dgm:t>
    </dgm:pt>
    <dgm:pt modelId="{B3CFE613-2A7E-6749-B596-327D19CD2664}">
      <dgm:prSet phldrT="[Text]"/>
      <dgm:spPr/>
      <dgm:t>
        <a:bodyPr/>
        <a:lstStyle/>
        <a:p>
          <a:r>
            <a:rPr lang="en-GB" dirty="0">
              <a:solidFill>
                <a:schemeClr val="tx1"/>
              </a:solidFill>
            </a:rPr>
            <a:t>Conceptual Data Model</a:t>
          </a:r>
        </a:p>
      </dgm:t>
    </dgm:pt>
    <dgm:pt modelId="{81164146-C944-7741-AD8B-B03C10035655}" type="parTrans" cxnId="{CE073F38-7B25-C24D-9A0C-A212FA207B9A}">
      <dgm:prSet/>
      <dgm:spPr/>
      <dgm:t>
        <a:bodyPr/>
        <a:lstStyle/>
        <a:p>
          <a:endParaRPr lang="en-GB"/>
        </a:p>
      </dgm:t>
    </dgm:pt>
    <dgm:pt modelId="{9013C1DA-A33C-9542-A398-5B75FBB5BBA7}" type="sibTrans" cxnId="{CE073F38-7B25-C24D-9A0C-A212FA207B9A}">
      <dgm:prSet/>
      <dgm:spPr/>
      <dgm:t>
        <a:bodyPr/>
        <a:lstStyle/>
        <a:p>
          <a:endParaRPr lang="en-GB"/>
        </a:p>
      </dgm:t>
    </dgm:pt>
    <dgm:pt modelId="{5DC5CA69-B35C-C24B-8DE1-744330C08060}">
      <dgm:prSet phldrT="[Text]"/>
      <dgm:spPr/>
      <dgm:t>
        <a:bodyPr/>
        <a:lstStyle/>
        <a:p>
          <a:r>
            <a:rPr lang="en-GB" dirty="0">
              <a:solidFill>
                <a:schemeClr val="tx1"/>
              </a:solidFill>
            </a:rPr>
            <a:t>Identifying entities and their relationships</a:t>
          </a:r>
        </a:p>
      </dgm:t>
    </dgm:pt>
    <dgm:pt modelId="{917B3F39-339B-DF46-970E-8FF7A712B56F}" type="parTrans" cxnId="{0FB2CF81-1152-3C48-BA63-81B4C3274D99}">
      <dgm:prSet/>
      <dgm:spPr/>
      <dgm:t>
        <a:bodyPr/>
        <a:lstStyle/>
        <a:p>
          <a:endParaRPr lang="en-GB"/>
        </a:p>
      </dgm:t>
    </dgm:pt>
    <dgm:pt modelId="{CA494179-08E1-0844-A4D4-8F7760BDE560}" type="sibTrans" cxnId="{0FB2CF81-1152-3C48-BA63-81B4C3274D99}">
      <dgm:prSet/>
      <dgm:spPr/>
      <dgm:t>
        <a:bodyPr/>
        <a:lstStyle/>
        <a:p>
          <a:endParaRPr lang="en-GB"/>
        </a:p>
      </dgm:t>
    </dgm:pt>
    <dgm:pt modelId="{45F9962E-593E-7249-9F5D-84B4A98C2FE9}">
      <dgm:prSet phldrT="[Text]"/>
      <dgm:spPr/>
      <dgm:t>
        <a:bodyPr/>
        <a:lstStyle/>
        <a:p>
          <a:r>
            <a:rPr lang="en-GB" dirty="0">
              <a:solidFill>
                <a:schemeClr val="tx1"/>
              </a:solidFill>
            </a:rPr>
            <a:t>Logical Schema</a:t>
          </a:r>
        </a:p>
      </dgm:t>
    </dgm:pt>
    <dgm:pt modelId="{6A1F52F7-7447-9640-8E4F-C44783666CDC}" type="parTrans" cxnId="{79420DCB-A125-054D-AC7B-DAD29CD0BFF7}">
      <dgm:prSet/>
      <dgm:spPr/>
      <dgm:t>
        <a:bodyPr/>
        <a:lstStyle/>
        <a:p>
          <a:endParaRPr lang="en-GB"/>
        </a:p>
      </dgm:t>
    </dgm:pt>
    <dgm:pt modelId="{EC5AEB82-CFA6-B848-84FA-5B7E52EE093E}" type="sibTrans" cxnId="{79420DCB-A125-054D-AC7B-DAD29CD0BFF7}">
      <dgm:prSet/>
      <dgm:spPr/>
      <dgm:t>
        <a:bodyPr/>
        <a:lstStyle/>
        <a:p>
          <a:endParaRPr lang="en-GB"/>
        </a:p>
      </dgm:t>
    </dgm:pt>
    <dgm:pt modelId="{69375DE5-C591-3448-9828-8ABD281BF3CC}">
      <dgm:prSet phldrT="[Text]"/>
      <dgm:spPr/>
      <dgm:t>
        <a:bodyPr/>
        <a:lstStyle/>
        <a:p>
          <a:r>
            <a:rPr lang="en-GB" dirty="0">
              <a:solidFill>
                <a:schemeClr val="tx1"/>
              </a:solidFill>
            </a:rPr>
            <a:t>Database schema for a DBMS</a:t>
          </a:r>
        </a:p>
      </dgm:t>
    </dgm:pt>
    <dgm:pt modelId="{7CCA193B-55A4-864B-88A7-45EE19C65380}" type="parTrans" cxnId="{DE094565-AEFB-E54F-8633-CBD0A2F21AFA}">
      <dgm:prSet/>
      <dgm:spPr/>
      <dgm:t>
        <a:bodyPr/>
        <a:lstStyle/>
        <a:p>
          <a:endParaRPr lang="en-GB"/>
        </a:p>
      </dgm:t>
    </dgm:pt>
    <dgm:pt modelId="{D5165AB5-D555-B64B-806E-5EE25E7BE9D0}" type="sibTrans" cxnId="{DE094565-AEFB-E54F-8633-CBD0A2F21AFA}">
      <dgm:prSet/>
      <dgm:spPr/>
      <dgm:t>
        <a:bodyPr/>
        <a:lstStyle/>
        <a:p>
          <a:endParaRPr lang="en-GB"/>
        </a:p>
      </dgm:t>
    </dgm:pt>
    <dgm:pt modelId="{C3710164-7EDF-904C-BF80-EECB5C7C309E}">
      <dgm:prSet phldrT="[Text]"/>
      <dgm:spPr/>
      <dgm:t>
        <a:bodyPr/>
        <a:lstStyle/>
        <a:p>
          <a:r>
            <a:rPr lang="en-GB" dirty="0">
              <a:solidFill>
                <a:schemeClr val="tx1"/>
              </a:solidFill>
            </a:rPr>
            <a:t>Storage structure and file organisation</a:t>
          </a:r>
        </a:p>
      </dgm:t>
    </dgm:pt>
    <dgm:pt modelId="{7667D77A-2B67-2D40-9F94-D070567081A2}" type="parTrans" cxnId="{937AC4AD-1519-5D40-B4E4-1B23A1E39E42}">
      <dgm:prSet/>
      <dgm:spPr/>
      <dgm:t>
        <a:bodyPr/>
        <a:lstStyle/>
        <a:p>
          <a:endParaRPr lang="en-GB"/>
        </a:p>
      </dgm:t>
    </dgm:pt>
    <dgm:pt modelId="{FEF3A607-67EF-804B-8E66-48F71991D9D1}" type="sibTrans" cxnId="{937AC4AD-1519-5D40-B4E4-1B23A1E39E42}">
      <dgm:prSet/>
      <dgm:spPr/>
      <dgm:t>
        <a:bodyPr/>
        <a:lstStyle/>
        <a:p>
          <a:endParaRPr lang="en-GB"/>
        </a:p>
      </dgm:t>
    </dgm:pt>
    <dgm:pt modelId="{BFC1E324-5431-434D-9F9D-5F3047FD7B57}">
      <dgm:prSet phldrT="[Text]"/>
      <dgm:spPr/>
      <dgm:t>
        <a:bodyPr/>
        <a:lstStyle/>
        <a:p>
          <a:r>
            <a:rPr lang="en-GB" dirty="0">
              <a:solidFill>
                <a:schemeClr val="tx1"/>
              </a:solidFill>
            </a:rPr>
            <a:t>Physical Schema</a:t>
          </a:r>
        </a:p>
      </dgm:t>
    </dgm:pt>
    <dgm:pt modelId="{98D427A4-C941-4C4C-BD07-42E17B7F3EB9}" type="parTrans" cxnId="{2D35EB6B-2305-C243-89F7-D5B30BB0F238}">
      <dgm:prSet/>
      <dgm:spPr/>
      <dgm:t>
        <a:bodyPr/>
        <a:lstStyle/>
        <a:p>
          <a:endParaRPr lang="en-GB"/>
        </a:p>
      </dgm:t>
    </dgm:pt>
    <dgm:pt modelId="{CD2FC396-9647-884C-AF6B-91764881B2B5}" type="sibTrans" cxnId="{2D35EB6B-2305-C243-89F7-D5B30BB0F238}">
      <dgm:prSet/>
      <dgm:spPr/>
      <dgm:t>
        <a:bodyPr/>
        <a:lstStyle/>
        <a:p>
          <a:endParaRPr lang="en-GB"/>
        </a:p>
      </dgm:t>
    </dgm:pt>
    <dgm:pt modelId="{C8FA6698-82D8-A144-882D-0110E4D6DFF6}" type="pres">
      <dgm:prSet presAssocID="{B0FB170B-6EC4-B54C-BECE-D973D622592D}" presName="outerComposite" presStyleCnt="0">
        <dgm:presLayoutVars>
          <dgm:chMax val="5"/>
          <dgm:dir/>
          <dgm:resizeHandles val="exact"/>
        </dgm:presLayoutVars>
      </dgm:prSet>
      <dgm:spPr/>
    </dgm:pt>
    <dgm:pt modelId="{A274CD0F-AB50-414C-BB4C-1CB96C2DC87F}" type="pres">
      <dgm:prSet presAssocID="{B0FB170B-6EC4-B54C-BECE-D973D622592D}" presName="dummyMaxCanvas" presStyleCnt="0">
        <dgm:presLayoutVars/>
      </dgm:prSet>
      <dgm:spPr/>
    </dgm:pt>
    <dgm:pt modelId="{1C56DBC7-994B-7443-BA77-2CDAD8A7AD04}" type="pres">
      <dgm:prSet presAssocID="{B0FB170B-6EC4-B54C-BECE-D973D622592D}" presName="FiveNodes_1" presStyleLbl="node1" presStyleIdx="0" presStyleCnt="5">
        <dgm:presLayoutVars>
          <dgm:bulletEnabled val="1"/>
        </dgm:presLayoutVars>
      </dgm:prSet>
      <dgm:spPr/>
    </dgm:pt>
    <dgm:pt modelId="{610801AD-BF4A-ED49-A03E-732F3ACFB385}" type="pres">
      <dgm:prSet presAssocID="{B0FB170B-6EC4-B54C-BECE-D973D622592D}" presName="FiveNodes_2" presStyleLbl="node1" presStyleIdx="1" presStyleCnt="5">
        <dgm:presLayoutVars>
          <dgm:bulletEnabled val="1"/>
        </dgm:presLayoutVars>
      </dgm:prSet>
      <dgm:spPr/>
    </dgm:pt>
    <dgm:pt modelId="{5CF57230-860A-734A-96CE-7A8B49DC12E4}" type="pres">
      <dgm:prSet presAssocID="{B0FB170B-6EC4-B54C-BECE-D973D622592D}" presName="FiveNodes_3" presStyleLbl="node1" presStyleIdx="2" presStyleCnt="5">
        <dgm:presLayoutVars>
          <dgm:bulletEnabled val="1"/>
        </dgm:presLayoutVars>
      </dgm:prSet>
      <dgm:spPr/>
    </dgm:pt>
    <dgm:pt modelId="{7EC5F105-64B1-FA40-A394-B5C0DCBAA1E3}" type="pres">
      <dgm:prSet presAssocID="{B0FB170B-6EC4-B54C-BECE-D973D622592D}" presName="FiveNodes_4" presStyleLbl="node1" presStyleIdx="3" presStyleCnt="5">
        <dgm:presLayoutVars>
          <dgm:bulletEnabled val="1"/>
        </dgm:presLayoutVars>
      </dgm:prSet>
      <dgm:spPr/>
    </dgm:pt>
    <dgm:pt modelId="{EF6FE824-D1D5-E24B-AD91-7B6E310216CE}" type="pres">
      <dgm:prSet presAssocID="{B0FB170B-6EC4-B54C-BECE-D973D622592D}" presName="FiveNodes_5" presStyleLbl="node1" presStyleIdx="4" presStyleCnt="5">
        <dgm:presLayoutVars>
          <dgm:bulletEnabled val="1"/>
        </dgm:presLayoutVars>
      </dgm:prSet>
      <dgm:spPr/>
    </dgm:pt>
    <dgm:pt modelId="{547386E6-D47C-EC4F-8488-C762DBFD6250}" type="pres">
      <dgm:prSet presAssocID="{B0FB170B-6EC4-B54C-BECE-D973D622592D}" presName="FiveConn_1-2" presStyleLbl="fgAccFollowNode1" presStyleIdx="0" presStyleCnt="4">
        <dgm:presLayoutVars>
          <dgm:bulletEnabled val="1"/>
        </dgm:presLayoutVars>
      </dgm:prSet>
      <dgm:spPr/>
    </dgm:pt>
    <dgm:pt modelId="{E73786A3-F634-D34D-A6E6-3AAEF848DA0D}" type="pres">
      <dgm:prSet presAssocID="{B0FB170B-6EC4-B54C-BECE-D973D622592D}" presName="FiveConn_2-3" presStyleLbl="fgAccFollowNode1" presStyleIdx="1" presStyleCnt="4">
        <dgm:presLayoutVars>
          <dgm:bulletEnabled val="1"/>
        </dgm:presLayoutVars>
      </dgm:prSet>
      <dgm:spPr/>
    </dgm:pt>
    <dgm:pt modelId="{28BF44A3-F9DC-184D-93B4-5B31A837207C}" type="pres">
      <dgm:prSet presAssocID="{B0FB170B-6EC4-B54C-BECE-D973D622592D}" presName="FiveConn_3-4" presStyleLbl="fgAccFollowNode1" presStyleIdx="2" presStyleCnt="4">
        <dgm:presLayoutVars>
          <dgm:bulletEnabled val="1"/>
        </dgm:presLayoutVars>
      </dgm:prSet>
      <dgm:spPr/>
    </dgm:pt>
    <dgm:pt modelId="{38C997CD-C008-CD46-BF81-8F5307D08266}" type="pres">
      <dgm:prSet presAssocID="{B0FB170B-6EC4-B54C-BECE-D973D622592D}" presName="FiveConn_4-5" presStyleLbl="fgAccFollowNode1" presStyleIdx="3" presStyleCnt="4">
        <dgm:presLayoutVars>
          <dgm:bulletEnabled val="1"/>
        </dgm:presLayoutVars>
      </dgm:prSet>
      <dgm:spPr/>
    </dgm:pt>
    <dgm:pt modelId="{86D035B1-D3C3-5F4B-AE6A-0898FAC664F8}" type="pres">
      <dgm:prSet presAssocID="{B0FB170B-6EC4-B54C-BECE-D973D622592D}" presName="FiveNodes_1_text" presStyleLbl="node1" presStyleIdx="4" presStyleCnt="5">
        <dgm:presLayoutVars>
          <dgm:bulletEnabled val="1"/>
        </dgm:presLayoutVars>
      </dgm:prSet>
      <dgm:spPr/>
    </dgm:pt>
    <dgm:pt modelId="{CB8397C4-BA86-A948-99A3-304AB1917E3A}" type="pres">
      <dgm:prSet presAssocID="{B0FB170B-6EC4-B54C-BECE-D973D622592D}" presName="FiveNodes_2_text" presStyleLbl="node1" presStyleIdx="4" presStyleCnt="5">
        <dgm:presLayoutVars>
          <dgm:bulletEnabled val="1"/>
        </dgm:presLayoutVars>
      </dgm:prSet>
      <dgm:spPr/>
    </dgm:pt>
    <dgm:pt modelId="{08A7DF2B-3700-5942-A43F-F23EB359B853}" type="pres">
      <dgm:prSet presAssocID="{B0FB170B-6EC4-B54C-BECE-D973D622592D}" presName="FiveNodes_3_text" presStyleLbl="node1" presStyleIdx="4" presStyleCnt="5">
        <dgm:presLayoutVars>
          <dgm:bulletEnabled val="1"/>
        </dgm:presLayoutVars>
      </dgm:prSet>
      <dgm:spPr/>
    </dgm:pt>
    <dgm:pt modelId="{B1E839FF-9673-1A4A-8119-69FFE0535FCB}" type="pres">
      <dgm:prSet presAssocID="{B0FB170B-6EC4-B54C-BECE-D973D622592D}" presName="FiveNodes_4_text" presStyleLbl="node1" presStyleIdx="4" presStyleCnt="5">
        <dgm:presLayoutVars>
          <dgm:bulletEnabled val="1"/>
        </dgm:presLayoutVars>
      </dgm:prSet>
      <dgm:spPr/>
    </dgm:pt>
    <dgm:pt modelId="{F613E98A-3320-2447-AA23-16E9E4D687A2}" type="pres">
      <dgm:prSet presAssocID="{B0FB170B-6EC4-B54C-BECE-D973D622592D}" presName="FiveNodes_5_text" presStyleLbl="node1" presStyleIdx="4" presStyleCnt="5">
        <dgm:presLayoutVars>
          <dgm:bulletEnabled val="1"/>
        </dgm:presLayoutVars>
      </dgm:prSet>
      <dgm:spPr/>
    </dgm:pt>
  </dgm:ptLst>
  <dgm:cxnLst>
    <dgm:cxn modelId="{885B5704-3245-4549-8BB7-3A35696EBA2C}" srcId="{B0FB170B-6EC4-B54C-BECE-D973D622592D}" destId="{A01F5273-0770-6344-9FCB-5F5CA5923B94}" srcOrd="0" destOrd="0" parTransId="{267B99A0-8628-7847-B095-A982B9EFB2C2}" sibTransId="{4F82F80B-B6F5-5F4D-A7E8-F0C125EE0C07}"/>
    <dgm:cxn modelId="{39758B19-7221-8746-B77D-E586AFC5806A}" type="presOf" srcId="{9013C1DA-A33C-9542-A398-5B75FBB5BBA7}" destId="{28BF44A3-F9DC-184D-93B4-5B31A837207C}" srcOrd="0" destOrd="0" presId="urn:microsoft.com/office/officeart/2005/8/layout/vProcess5"/>
    <dgm:cxn modelId="{FE6B4B1F-F186-3243-ABAF-DBFCCC4EC6AA}" type="presOf" srcId="{C94DE4A8-82D4-9246-AD79-3D94802DB266}" destId="{86D035B1-D3C3-5F4B-AE6A-0898FAC664F8}" srcOrd="1" destOrd="1" presId="urn:microsoft.com/office/officeart/2005/8/layout/vProcess5"/>
    <dgm:cxn modelId="{0E846D27-E186-E843-BA83-D757D136CEA0}" type="presOf" srcId="{69375DE5-C591-3448-9828-8ABD281BF3CC}" destId="{7EC5F105-64B1-FA40-A394-B5C0DCBAA1E3}" srcOrd="0" destOrd="1" presId="urn:microsoft.com/office/officeart/2005/8/layout/vProcess5"/>
    <dgm:cxn modelId="{5D323B2F-FCCE-544F-B427-B1E8C0AEFA18}" srcId="{B0FB170B-6EC4-B54C-BECE-D973D622592D}" destId="{62C03F1E-B30B-D142-A4A6-1FE37311FEA9}" srcOrd="1" destOrd="0" parTransId="{6762A180-687B-F746-B0F3-3D3358D510F9}" sibTransId="{82F9FA8C-A0CA-4B4A-B542-FCC5AFEAC06E}"/>
    <dgm:cxn modelId="{473FA32F-2EAC-CB40-95D7-D039C692E8FD}" type="presOf" srcId="{C3710164-7EDF-904C-BF80-EECB5C7C309E}" destId="{EF6FE824-D1D5-E24B-AD91-7B6E310216CE}" srcOrd="0" destOrd="1" presId="urn:microsoft.com/office/officeart/2005/8/layout/vProcess5"/>
    <dgm:cxn modelId="{CE073F38-7B25-C24D-9A0C-A212FA207B9A}" srcId="{B0FB170B-6EC4-B54C-BECE-D973D622592D}" destId="{B3CFE613-2A7E-6749-B596-327D19CD2664}" srcOrd="2" destOrd="0" parTransId="{81164146-C944-7741-AD8B-B03C10035655}" sibTransId="{9013C1DA-A33C-9542-A398-5B75FBB5BBA7}"/>
    <dgm:cxn modelId="{C5EE6E3D-D3CA-CD42-9E71-6D727E4FB830}" type="presOf" srcId="{5DC5CA69-B35C-C24B-8DE1-744330C08060}" destId="{5CF57230-860A-734A-96CE-7A8B49DC12E4}" srcOrd="0" destOrd="1" presId="urn:microsoft.com/office/officeart/2005/8/layout/vProcess5"/>
    <dgm:cxn modelId="{06E72459-4675-B442-BDC2-1133775BAF84}" type="presOf" srcId="{B1717D94-5FB2-FE42-A6AA-73B0F5DFDBCA}" destId="{610801AD-BF4A-ED49-A03E-732F3ACFB385}" srcOrd="0" destOrd="1" presId="urn:microsoft.com/office/officeart/2005/8/layout/vProcess5"/>
    <dgm:cxn modelId="{DE094565-AEFB-E54F-8633-CBD0A2F21AFA}" srcId="{45F9962E-593E-7249-9F5D-84B4A98C2FE9}" destId="{69375DE5-C591-3448-9828-8ABD281BF3CC}" srcOrd="0" destOrd="0" parTransId="{7CCA193B-55A4-864B-88A7-45EE19C65380}" sibTransId="{D5165AB5-D555-B64B-806E-5EE25E7BE9D0}"/>
    <dgm:cxn modelId="{2D35EB6B-2305-C243-89F7-D5B30BB0F238}" srcId="{B0FB170B-6EC4-B54C-BECE-D973D622592D}" destId="{BFC1E324-5431-434D-9F9D-5F3047FD7B57}" srcOrd="4" destOrd="0" parTransId="{98D427A4-C941-4C4C-BD07-42E17B7F3EB9}" sibTransId="{CD2FC396-9647-884C-AF6B-91764881B2B5}"/>
    <dgm:cxn modelId="{1FC0EA6E-E941-C34A-B21F-90F6E8792031}" srcId="{62C03F1E-B30B-D142-A4A6-1FE37311FEA9}" destId="{B1717D94-5FB2-FE42-A6AA-73B0F5DFDBCA}" srcOrd="0" destOrd="0" parTransId="{9179ACAD-6C4D-9E42-BFBC-EA17056BD359}" sibTransId="{0A9C5170-B6E3-1B4A-B92D-BD9EB026FE5C}"/>
    <dgm:cxn modelId="{0D3D8172-C0BA-644F-B751-F4ED6666A00A}" type="presOf" srcId="{82F9FA8C-A0CA-4B4A-B542-FCC5AFEAC06E}" destId="{E73786A3-F634-D34D-A6E6-3AAEF848DA0D}" srcOrd="0" destOrd="0" presId="urn:microsoft.com/office/officeart/2005/8/layout/vProcess5"/>
    <dgm:cxn modelId="{D126BE75-993E-1043-9C21-51F29422A557}" type="presOf" srcId="{BFC1E324-5431-434D-9F9D-5F3047FD7B57}" destId="{EF6FE824-D1D5-E24B-AD91-7B6E310216CE}" srcOrd="0" destOrd="0" presId="urn:microsoft.com/office/officeart/2005/8/layout/vProcess5"/>
    <dgm:cxn modelId="{837B7F76-54F0-2747-A4E6-2337335A869E}" type="presOf" srcId="{EC5AEB82-CFA6-B848-84FA-5B7E52EE093E}" destId="{38C997CD-C008-CD46-BF81-8F5307D08266}" srcOrd="0" destOrd="0" presId="urn:microsoft.com/office/officeart/2005/8/layout/vProcess5"/>
    <dgm:cxn modelId="{94720779-CD30-BA4C-B54D-81A25FE83E46}" type="presOf" srcId="{C3710164-7EDF-904C-BF80-EECB5C7C309E}" destId="{F613E98A-3320-2447-AA23-16E9E4D687A2}" srcOrd="1" destOrd="1" presId="urn:microsoft.com/office/officeart/2005/8/layout/vProcess5"/>
    <dgm:cxn modelId="{F76C577C-CABD-7848-ADF1-BEBC727FBF36}" type="presOf" srcId="{4F82F80B-B6F5-5F4D-A7E8-F0C125EE0C07}" destId="{547386E6-D47C-EC4F-8488-C762DBFD6250}" srcOrd="0" destOrd="0" presId="urn:microsoft.com/office/officeart/2005/8/layout/vProcess5"/>
    <dgm:cxn modelId="{0FB2CF81-1152-3C48-BA63-81B4C3274D99}" srcId="{B3CFE613-2A7E-6749-B596-327D19CD2664}" destId="{5DC5CA69-B35C-C24B-8DE1-744330C08060}" srcOrd="0" destOrd="0" parTransId="{917B3F39-339B-DF46-970E-8FF7A712B56F}" sibTransId="{CA494179-08E1-0844-A4D4-8F7760BDE560}"/>
    <dgm:cxn modelId="{969FCD82-B955-C44B-9796-588865D8FC93}" srcId="{A01F5273-0770-6344-9FCB-5F5CA5923B94}" destId="{C94DE4A8-82D4-9246-AD79-3D94802DB266}" srcOrd="0" destOrd="0" parTransId="{3DB12F1F-19FB-AF44-AE50-13758484C18B}" sibTransId="{9785F955-D856-724D-808C-B8C03EB550A5}"/>
    <dgm:cxn modelId="{EF0BE197-B4D1-8942-9DB3-B4013F2D4757}" type="presOf" srcId="{62C03F1E-B30B-D142-A4A6-1FE37311FEA9}" destId="{610801AD-BF4A-ED49-A03E-732F3ACFB385}" srcOrd="0" destOrd="0" presId="urn:microsoft.com/office/officeart/2005/8/layout/vProcess5"/>
    <dgm:cxn modelId="{5602E29D-69FD-CF4A-B032-8DB194FA09FC}" type="presOf" srcId="{B3CFE613-2A7E-6749-B596-327D19CD2664}" destId="{08A7DF2B-3700-5942-A43F-F23EB359B853}" srcOrd="1" destOrd="0" presId="urn:microsoft.com/office/officeart/2005/8/layout/vProcess5"/>
    <dgm:cxn modelId="{0CFC1F9E-A577-E943-840E-1E7005192398}" type="presOf" srcId="{A01F5273-0770-6344-9FCB-5F5CA5923B94}" destId="{1C56DBC7-994B-7443-BA77-2CDAD8A7AD04}" srcOrd="0" destOrd="0" presId="urn:microsoft.com/office/officeart/2005/8/layout/vProcess5"/>
    <dgm:cxn modelId="{C783A6A3-4781-E34B-8152-4CD00CEEFEB4}" type="presOf" srcId="{A01F5273-0770-6344-9FCB-5F5CA5923B94}" destId="{86D035B1-D3C3-5F4B-AE6A-0898FAC664F8}" srcOrd="1" destOrd="0" presId="urn:microsoft.com/office/officeart/2005/8/layout/vProcess5"/>
    <dgm:cxn modelId="{467E2CA4-F8F5-544A-ADA1-4E6D5FB36705}" type="presOf" srcId="{B1717D94-5FB2-FE42-A6AA-73B0F5DFDBCA}" destId="{CB8397C4-BA86-A948-99A3-304AB1917E3A}" srcOrd="1" destOrd="1" presId="urn:microsoft.com/office/officeart/2005/8/layout/vProcess5"/>
    <dgm:cxn modelId="{EAB3BFA5-DDCA-864E-A71E-A5BD6172CC07}" type="presOf" srcId="{B3CFE613-2A7E-6749-B596-327D19CD2664}" destId="{5CF57230-860A-734A-96CE-7A8B49DC12E4}" srcOrd="0" destOrd="0" presId="urn:microsoft.com/office/officeart/2005/8/layout/vProcess5"/>
    <dgm:cxn modelId="{D58AE7A7-42FB-2143-9830-AE2636A4AAFF}" type="presOf" srcId="{45F9962E-593E-7249-9F5D-84B4A98C2FE9}" destId="{7EC5F105-64B1-FA40-A394-B5C0DCBAA1E3}" srcOrd="0" destOrd="0" presId="urn:microsoft.com/office/officeart/2005/8/layout/vProcess5"/>
    <dgm:cxn modelId="{937AC4AD-1519-5D40-B4E4-1B23A1E39E42}" srcId="{BFC1E324-5431-434D-9F9D-5F3047FD7B57}" destId="{C3710164-7EDF-904C-BF80-EECB5C7C309E}" srcOrd="0" destOrd="0" parTransId="{7667D77A-2B67-2D40-9F94-D070567081A2}" sibTransId="{FEF3A607-67EF-804B-8E66-48F71991D9D1}"/>
    <dgm:cxn modelId="{8E89C5AD-3762-7A47-9B21-F36B9B9798D0}" type="presOf" srcId="{BFC1E324-5431-434D-9F9D-5F3047FD7B57}" destId="{F613E98A-3320-2447-AA23-16E9E4D687A2}" srcOrd="1" destOrd="0" presId="urn:microsoft.com/office/officeart/2005/8/layout/vProcess5"/>
    <dgm:cxn modelId="{B72C8FB2-B8C6-4944-9718-2853584EDD63}" type="presOf" srcId="{69375DE5-C591-3448-9828-8ABD281BF3CC}" destId="{B1E839FF-9673-1A4A-8119-69FFE0535FCB}" srcOrd="1" destOrd="1" presId="urn:microsoft.com/office/officeart/2005/8/layout/vProcess5"/>
    <dgm:cxn modelId="{FBB90FBF-B18E-504B-9AE2-6A6E159DE155}" type="presOf" srcId="{B0FB170B-6EC4-B54C-BECE-D973D622592D}" destId="{C8FA6698-82D8-A144-882D-0110E4D6DFF6}" srcOrd="0" destOrd="0" presId="urn:microsoft.com/office/officeart/2005/8/layout/vProcess5"/>
    <dgm:cxn modelId="{5D8613C6-2717-2E42-BFEE-0278EB08F191}" type="presOf" srcId="{C94DE4A8-82D4-9246-AD79-3D94802DB266}" destId="{1C56DBC7-994B-7443-BA77-2CDAD8A7AD04}" srcOrd="0" destOrd="1" presId="urn:microsoft.com/office/officeart/2005/8/layout/vProcess5"/>
    <dgm:cxn modelId="{79420DCB-A125-054D-AC7B-DAD29CD0BFF7}" srcId="{B0FB170B-6EC4-B54C-BECE-D973D622592D}" destId="{45F9962E-593E-7249-9F5D-84B4A98C2FE9}" srcOrd="3" destOrd="0" parTransId="{6A1F52F7-7447-9640-8E4F-C44783666CDC}" sibTransId="{EC5AEB82-CFA6-B848-84FA-5B7E52EE093E}"/>
    <dgm:cxn modelId="{B08F5BCB-CB73-1543-BAEE-DFE544B95B79}" type="presOf" srcId="{5DC5CA69-B35C-C24B-8DE1-744330C08060}" destId="{08A7DF2B-3700-5942-A43F-F23EB359B853}" srcOrd="1" destOrd="1" presId="urn:microsoft.com/office/officeart/2005/8/layout/vProcess5"/>
    <dgm:cxn modelId="{B7FAC3E1-BF83-F94D-9A25-7DC18228A7D9}" type="presOf" srcId="{45F9962E-593E-7249-9F5D-84B4A98C2FE9}" destId="{B1E839FF-9673-1A4A-8119-69FFE0535FCB}" srcOrd="1" destOrd="0" presId="urn:microsoft.com/office/officeart/2005/8/layout/vProcess5"/>
    <dgm:cxn modelId="{30DFFFFE-B8F5-EC46-8F39-4D5BBBEBBB7D}" type="presOf" srcId="{62C03F1E-B30B-D142-A4A6-1FE37311FEA9}" destId="{CB8397C4-BA86-A948-99A3-304AB1917E3A}" srcOrd="1" destOrd="0" presId="urn:microsoft.com/office/officeart/2005/8/layout/vProcess5"/>
    <dgm:cxn modelId="{55FB01A9-E526-304C-ADCA-F7BA2F4860C8}" type="presParOf" srcId="{C8FA6698-82D8-A144-882D-0110E4D6DFF6}" destId="{A274CD0F-AB50-414C-BB4C-1CB96C2DC87F}" srcOrd="0" destOrd="0" presId="urn:microsoft.com/office/officeart/2005/8/layout/vProcess5"/>
    <dgm:cxn modelId="{8DEE4F8E-0889-CF4D-A154-2DF7DCFBEC89}" type="presParOf" srcId="{C8FA6698-82D8-A144-882D-0110E4D6DFF6}" destId="{1C56DBC7-994B-7443-BA77-2CDAD8A7AD04}" srcOrd="1" destOrd="0" presId="urn:microsoft.com/office/officeart/2005/8/layout/vProcess5"/>
    <dgm:cxn modelId="{C59771D5-F11E-7442-A916-488FA2298B4E}" type="presParOf" srcId="{C8FA6698-82D8-A144-882D-0110E4D6DFF6}" destId="{610801AD-BF4A-ED49-A03E-732F3ACFB385}" srcOrd="2" destOrd="0" presId="urn:microsoft.com/office/officeart/2005/8/layout/vProcess5"/>
    <dgm:cxn modelId="{1AE0D665-DE02-4C49-8C99-5CF9AF2F9908}" type="presParOf" srcId="{C8FA6698-82D8-A144-882D-0110E4D6DFF6}" destId="{5CF57230-860A-734A-96CE-7A8B49DC12E4}" srcOrd="3" destOrd="0" presId="urn:microsoft.com/office/officeart/2005/8/layout/vProcess5"/>
    <dgm:cxn modelId="{BDA2C2F8-A847-6246-B31B-F54442C7B553}" type="presParOf" srcId="{C8FA6698-82D8-A144-882D-0110E4D6DFF6}" destId="{7EC5F105-64B1-FA40-A394-B5C0DCBAA1E3}" srcOrd="4" destOrd="0" presId="urn:microsoft.com/office/officeart/2005/8/layout/vProcess5"/>
    <dgm:cxn modelId="{0E247125-38E0-6F4A-B245-73A9E5ECADD4}" type="presParOf" srcId="{C8FA6698-82D8-A144-882D-0110E4D6DFF6}" destId="{EF6FE824-D1D5-E24B-AD91-7B6E310216CE}" srcOrd="5" destOrd="0" presId="urn:microsoft.com/office/officeart/2005/8/layout/vProcess5"/>
    <dgm:cxn modelId="{2582EC88-E3F7-144C-87FD-14DCD85819BA}" type="presParOf" srcId="{C8FA6698-82D8-A144-882D-0110E4D6DFF6}" destId="{547386E6-D47C-EC4F-8488-C762DBFD6250}" srcOrd="6" destOrd="0" presId="urn:microsoft.com/office/officeart/2005/8/layout/vProcess5"/>
    <dgm:cxn modelId="{86E17806-1129-BC45-93A3-78B5D30DEEBE}" type="presParOf" srcId="{C8FA6698-82D8-A144-882D-0110E4D6DFF6}" destId="{E73786A3-F634-D34D-A6E6-3AAEF848DA0D}" srcOrd="7" destOrd="0" presId="urn:microsoft.com/office/officeart/2005/8/layout/vProcess5"/>
    <dgm:cxn modelId="{4C410138-A5F9-FA4E-A552-E7CB704CF514}" type="presParOf" srcId="{C8FA6698-82D8-A144-882D-0110E4D6DFF6}" destId="{28BF44A3-F9DC-184D-93B4-5B31A837207C}" srcOrd="8" destOrd="0" presId="urn:microsoft.com/office/officeart/2005/8/layout/vProcess5"/>
    <dgm:cxn modelId="{2AAB5D95-A3EB-1842-9755-CAC7DEF02EE7}" type="presParOf" srcId="{C8FA6698-82D8-A144-882D-0110E4D6DFF6}" destId="{38C997CD-C008-CD46-BF81-8F5307D08266}" srcOrd="9" destOrd="0" presId="urn:microsoft.com/office/officeart/2005/8/layout/vProcess5"/>
    <dgm:cxn modelId="{921E121B-FAB8-D342-BE89-832C9DDBD315}" type="presParOf" srcId="{C8FA6698-82D8-A144-882D-0110E4D6DFF6}" destId="{86D035B1-D3C3-5F4B-AE6A-0898FAC664F8}" srcOrd="10" destOrd="0" presId="urn:microsoft.com/office/officeart/2005/8/layout/vProcess5"/>
    <dgm:cxn modelId="{13E72EED-228B-8B47-B1E0-AA3855CA4B36}" type="presParOf" srcId="{C8FA6698-82D8-A144-882D-0110E4D6DFF6}" destId="{CB8397C4-BA86-A948-99A3-304AB1917E3A}" srcOrd="11" destOrd="0" presId="urn:microsoft.com/office/officeart/2005/8/layout/vProcess5"/>
    <dgm:cxn modelId="{32D7CAF8-DA6B-E148-AE41-556319984712}" type="presParOf" srcId="{C8FA6698-82D8-A144-882D-0110E4D6DFF6}" destId="{08A7DF2B-3700-5942-A43F-F23EB359B853}" srcOrd="12" destOrd="0" presId="urn:microsoft.com/office/officeart/2005/8/layout/vProcess5"/>
    <dgm:cxn modelId="{1B20A2C8-8AB4-814C-BB32-A41DEA47DC50}" type="presParOf" srcId="{C8FA6698-82D8-A144-882D-0110E4D6DFF6}" destId="{B1E839FF-9673-1A4A-8119-69FFE0535FCB}" srcOrd="13" destOrd="0" presId="urn:microsoft.com/office/officeart/2005/8/layout/vProcess5"/>
    <dgm:cxn modelId="{8D19D1E0-E4B0-6D4C-A41D-184C74E0902E}" type="presParOf" srcId="{C8FA6698-82D8-A144-882D-0110E4D6DFF6}" destId="{F613E98A-3320-2447-AA23-16E9E4D687A2}"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6DBC7-994B-7443-BA77-2CDAD8A7AD04}">
      <dsp:nvSpPr>
        <dsp:cNvPr id="0" name=""/>
        <dsp:cNvSpPr/>
      </dsp:nvSpPr>
      <dsp:spPr>
        <a:xfrm>
          <a:off x="0" y="0"/>
          <a:ext cx="6429692" cy="854106"/>
        </a:xfrm>
        <a:prstGeom prst="roundRect">
          <a:avLst>
            <a:gd name="adj" fmla="val 10000"/>
          </a:avLst>
        </a:prstGeom>
        <a:solidFill>
          <a:schemeClr val="accent5">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solidFill>
                <a:schemeClr val="tx1"/>
              </a:solidFill>
            </a:rPr>
            <a:t>Problem definition</a:t>
          </a:r>
        </a:p>
        <a:p>
          <a:pPr marL="171450" lvl="1" indent="-171450" algn="l" defTabSz="711200">
            <a:lnSpc>
              <a:spcPct val="90000"/>
            </a:lnSpc>
            <a:spcBef>
              <a:spcPct val="0"/>
            </a:spcBef>
            <a:spcAft>
              <a:spcPct val="15000"/>
            </a:spcAft>
            <a:buChar char="•"/>
          </a:pPr>
          <a:r>
            <a:rPr lang="en-GB" sz="1600" kern="1200" dirty="0">
              <a:solidFill>
                <a:schemeClr val="tx1"/>
              </a:solidFill>
            </a:rPr>
            <a:t>Requirements Analysis</a:t>
          </a:r>
        </a:p>
      </dsp:txBody>
      <dsp:txXfrm>
        <a:off x="25016" y="25016"/>
        <a:ext cx="5408114" cy="804074"/>
      </dsp:txXfrm>
    </dsp:sp>
    <dsp:sp modelId="{610801AD-BF4A-ED49-A03E-732F3ACFB385}">
      <dsp:nvSpPr>
        <dsp:cNvPr id="0" name=""/>
        <dsp:cNvSpPr/>
      </dsp:nvSpPr>
      <dsp:spPr>
        <a:xfrm>
          <a:off x="480139" y="972732"/>
          <a:ext cx="6429692" cy="854106"/>
        </a:xfrm>
        <a:prstGeom prst="roundRect">
          <a:avLst>
            <a:gd name="adj" fmla="val 10000"/>
          </a:avLst>
        </a:prstGeom>
        <a:solidFill>
          <a:schemeClr val="accent5">
            <a:hueOff val="-2234105"/>
            <a:satOff val="-8870"/>
            <a:lumOff val="4951"/>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solidFill>
                <a:schemeClr val="tx1"/>
              </a:solidFill>
            </a:rPr>
            <a:t>Data Requirements</a:t>
          </a:r>
        </a:p>
        <a:p>
          <a:pPr marL="171450" lvl="1" indent="-171450" algn="l" defTabSz="711200">
            <a:lnSpc>
              <a:spcPct val="90000"/>
            </a:lnSpc>
            <a:spcBef>
              <a:spcPct val="0"/>
            </a:spcBef>
            <a:spcAft>
              <a:spcPct val="15000"/>
            </a:spcAft>
            <a:buChar char="•"/>
          </a:pPr>
          <a:r>
            <a:rPr lang="en-GB" sz="1600" kern="1200" dirty="0">
              <a:solidFill>
                <a:schemeClr val="tx1"/>
              </a:solidFill>
            </a:rPr>
            <a:t>Data analysis, conceptual design</a:t>
          </a:r>
        </a:p>
      </dsp:txBody>
      <dsp:txXfrm>
        <a:off x="505155" y="997748"/>
        <a:ext cx="5344351" cy="804074"/>
      </dsp:txXfrm>
    </dsp:sp>
    <dsp:sp modelId="{5CF57230-860A-734A-96CE-7A8B49DC12E4}">
      <dsp:nvSpPr>
        <dsp:cNvPr id="0" name=""/>
        <dsp:cNvSpPr/>
      </dsp:nvSpPr>
      <dsp:spPr>
        <a:xfrm>
          <a:off x="960278" y="1945465"/>
          <a:ext cx="6429692" cy="854106"/>
        </a:xfrm>
        <a:prstGeom prst="roundRect">
          <a:avLst>
            <a:gd name="adj" fmla="val 10000"/>
          </a:avLst>
        </a:prstGeom>
        <a:solidFill>
          <a:schemeClr val="accent5">
            <a:hueOff val="-4468210"/>
            <a:satOff val="-17740"/>
            <a:lumOff val="9902"/>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solidFill>
                <a:schemeClr val="tx1"/>
              </a:solidFill>
            </a:rPr>
            <a:t>Conceptual Data Model</a:t>
          </a:r>
        </a:p>
        <a:p>
          <a:pPr marL="171450" lvl="1" indent="-171450" algn="l" defTabSz="711200">
            <a:lnSpc>
              <a:spcPct val="90000"/>
            </a:lnSpc>
            <a:spcBef>
              <a:spcPct val="0"/>
            </a:spcBef>
            <a:spcAft>
              <a:spcPct val="15000"/>
            </a:spcAft>
            <a:buChar char="•"/>
          </a:pPr>
          <a:r>
            <a:rPr lang="en-GB" sz="1600" kern="1200" dirty="0">
              <a:solidFill>
                <a:schemeClr val="tx1"/>
              </a:solidFill>
            </a:rPr>
            <a:t>Identifying entities and their relationships</a:t>
          </a:r>
        </a:p>
      </dsp:txBody>
      <dsp:txXfrm>
        <a:off x="985294" y="1970481"/>
        <a:ext cx="5344351" cy="804074"/>
      </dsp:txXfrm>
    </dsp:sp>
    <dsp:sp modelId="{7EC5F105-64B1-FA40-A394-B5C0DCBAA1E3}">
      <dsp:nvSpPr>
        <dsp:cNvPr id="0" name=""/>
        <dsp:cNvSpPr/>
      </dsp:nvSpPr>
      <dsp:spPr>
        <a:xfrm>
          <a:off x="1440418" y="2918197"/>
          <a:ext cx="6429692" cy="854106"/>
        </a:xfrm>
        <a:prstGeom prst="roundRect">
          <a:avLst>
            <a:gd name="adj" fmla="val 10000"/>
          </a:avLst>
        </a:prstGeom>
        <a:solidFill>
          <a:schemeClr val="accent5">
            <a:hueOff val="-6702315"/>
            <a:satOff val="-26610"/>
            <a:lumOff val="14853"/>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solidFill>
                <a:schemeClr val="tx1"/>
              </a:solidFill>
            </a:rPr>
            <a:t>Logical Schema</a:t>
          </a:r>
        </a:p>
        <a:p>
          <a:pPr marL="171450" lvl="1" indent="-171450" algn="l" defTabSz="711200">
            <a:lnSpc>
              <a:spcPct val="90000"/>
            </a:lnSpc>
            <a:spcBef>
              <a:spcPct val="0"/>
            </a:spcBef>
            <a:spcAft>
              <a:spcPct val="15000"/>
            </a:spcAft>
            <a:buChar char="•"/>
          </a:pPr>
          <a:r>
            <a:rPr lang="en-GB" sz="1600" kern="1200" dirty="0">
              <a:solidFill>
                <a:schemeClr val="tx1"/>
              </a:solidFill>
            </a:rPr>
            <a:t>Database schema for a DBMS</a:t>
          </a:r>
        </a:p>
      </dsp:txBody>
      <dsp:txXfrm>
        <a:off x="1465434" y="2943213"/>
        <a:ext cx="5344351" cy="804074"/>
      </dsp:txXfrm>
    </dsp:sp>
    <dsp:sp modelId="{EF6FE824-D1D5-E24B-AD91-7B6E310216CE}">
      <dsp:nvSpPr>
        <dsp:cNvPr id="0" name=""/>
        <dsp:cNvSpPr/>
      </dsp:nvSpPr>
      <dsp:spPr>
        <a:xfrm>
          <a:off x="1920557" y="3890930"/>
          <a:ext cx="6429692" cy="854106"/>
        </a:xfrm>
        <a:prstGeom prst="roundRect">
          <a:avLst>
            <a:gd name="adj" fmla="val 10000"/>
          </a:avLst>
        </a:prstGeom>
        <a:solidFill>
          <a:schemeClr val="accent5">
            <a:hueOff val="-8936419"/>
            <a:satOff val="-35480"/>
            <a:lumOff val="19804"/>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solidFill>
                <a:schemeClr val="tx1"/>
              </a:solidFill>
            </a:rPr>
            <a:t>Physical Schema</a:t>
          </a:r>
        </a:p>
        <a:p>
          <a:pPr marL="171450" lvl="1" indent="-171450" algn="l" defTabSz="711200">
            <a:lnSpc>
              <a:spcPct val="90000"/>
            </a:lnSpc>
            <a:spcBef>
              <a:spcPct val="0"/>
            </a:spcBef>
            <a:spcAft>
              <a:spcPct val="15000"/>
            </a:spcAft>
            <a:buChar char="•"/>
          </a:pPr>
          <a:r>
            <a:rPr lang="en-GB" sz="1600" kern="1200" dirty="0">
              <a:solidFill>
                <a:schemeClr val="tx1"/>
              </a:solidFill>
            </a:rPr>
            <a:t>Storage structure and file organisation</a:t>
          </a:r>
        </a:p>
      </dsp:txBody>
      <dsp:txXfrm>
        <a:off x="1945573" y="3915946"/>
        <a:ext cx="5344351" cy="804074"/>
      </dsp:txXfrm>
    </dsp:sp>
    <dsp:sp modelId="{547386E6-D47C-EC4F-8488-C762DBFD6250}">
      <dsp:nvSpPr>
        <dsp:cNvPr id="0" name=""/>
        <dsp:cNvSpPr/>
      </dsp:nvSpPr>
      <dsp:spPr>
        <a:xfrm>
          <a:off x="5874523" y="623972"/>
          <a:ext cx="555169" cy="555169"/>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GB" sz="2500" kern="1200"/>
        </a:p>
      </dsp:txBody>
      <dsp:txXfrm>
        <a:off x="5999436" y="623972"/>
        <a:ext cx="305343" cy="417765"/>
      </dsp:txXfrm>
    </dsp:sp>
    <dsp:sp modelId="{E73786A3-F634-D34D-A6E6-3AAEF848DA0D}">
      <dsp:nvSpPr>
        <dsp:cNvPr id="0" name=""/>
        <dsp:cNvSpPr/>
      </dsp:nvSpPr>
      <dsp:spPr>
        <a:xfrm>
          <a:off x="6354662" y="1596704"/>
          <a:ext cx="555169" cy="555169"/>
        </a:xfrm>
        <a:prstGeom prst="downArrow">
          <a:avLst>
            <a:gd name="adj1" fmla="val 55000"/>
            <a:gd name="adj2" fmla="val 45000"/>
          </a:avLst>
        </a:prstGeom>
        <a:solidFill>
          <a:schemeClr val="accent5">
            <a:tint val="40000"/>
            <a:alpha val="90000"/>
            <a:hueOff val="-3100542"/>
            <a:satOff val="201"/>
            <a:lumOff val="947"/>
            <a:alphaOff val="0"/>
          </a:schemeClr>
        </a:solidFill>
        <a:ln w="1270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GB" sz="2500" kern="1200"/>
        </a:p>
      </dsp:txBody>
      <dsp:txXfrm>
        <a:off x="6479575" y="1596704"/>
        <a:ext cx="305343" cy="417765"/>
      </dsp:txXfrm>
    </dsp:sp>
    <dsp:sp modelId="{28BF44A3-F9DC-184D-93B4-5B31A837207C}">
      <dsp:nvSpPr>
        <dsp:cNvPr id="0" name=""/>
        <dsp:cNvSpPr/>
      </dsp:nvSpPr>
      <dsp:spPr>
        <a:xfrm>
          <a:off x="6834801" y="2555202"/>
          <a:ext cx="555169" cy="555169"/>
        </a:xfrm>
        <a:prstGeom prst="downArrow">
          <a:avLst>
            <a:gd name="adj1" fmla="val 55000"/>
            <a:gd name="adj2" fmla="val 45000"/>
          </a:avLst>
        </a:prstGeom>
        <a:solidFill>
          <a:schemeClr val="accent5">
            <a:tint val="40000"/>
            <a:alpha val="90000"/>
            <a:hueOff val="-6201084"/>
            <a:satOff val="403"/>
            <a:lumOff val="1895"/>
            <a:alphaOff val="0"/>
          </a:schemeClr>
        </a:solidFill>
        <a:ln w="1270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GB" sz="2500" kern="1200"/>
        </a:p>
      </dsp:txBody>
      <dsp:txXfrm>
        <a:off x="6959714" y="2555202"/>
        <a:ext cx="305343" cy="417765"/>
      </dsp:txXfrm>
    </dsp:sp>
    <dsp:sp modelId="{38C997CD-C008-CD46-BF81-8F5307D08266}">
      <dsp:nvSpPr>
        <dsp:cNvPr id="0" name=""/>
        <dsp:cNvSpPr/>
      </dsp:nvSpPr>
      <dsp:spPr>
        <a:xfrm>
          <a:off x="7314941" y="3537425"/>
          <a:ext cx="555169" cy="555169"/>
        </a:xfrm>
        <a:prstGeom prst="downArrow">
          <a:avLst>
            <a:gd name="adj1" fmla="val 55000"/>
            <a:gd name="adj2" fmla="val 45000"/>
          </a:avLst>
        </a:prstGeom>
        <a:solidFill>
          <a:schemeClr val="accent5">
            <a:tint val="40000"/>
            <a:alpha val="90000"/>
            <a:hueOff val="-9301626"/>
            <a:satOff val="604"/>
            <a:lumOff val="2842"/>
            <a:alphaOff val="0"/>
          </a:schemeClr>
        </a:solidFill>
        <a:ln w="1270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GB" sz="2500" kern="1200"/>
        </a:p>
      </dsp:txBody>
      <dsp:txXfrm>
        <a:off x="7439854" y="3537425"/>
        <a:ext cx="305343" cy="41776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n-GB"/>
              <a:t>ER Diagrams</a:t>
            </a:r>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endParaRPr lang="en-GB" dirty="0"/>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lang="en-GB" dirty="0"/>
              <a:t>F28DM Database Systems</a:t>
            </a:r>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72E79A84-D171-1D4D-A26E-770A2A863BF4}" type="slidenum">
              <a:rPr lang="en-GB" smtClean="0"/>
              <a:t>‹#›</a:t>
            </a:fld>
            <a:endParaRPr lang="en-GB"/>
          </a:p>
        </p:txBody>
      </p:sp>
    </p:spTree>
    <p:extLst>
      <p:ext uri="{BB962C8B-B14F-4D97-AF65-F5344CB8AC3E}">
        <p14:creationId xmlns:p14="http://schemas.microsoft.com/office/powerpoint/2010/main" val="141780893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n-US"/>
              <a:t>ER Diagrams</a:t>
            </a:r>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lang="en-US"/>
              <a:t>F28DM Database Systems – A.J.G. Gray</a:t>
            </a:r>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87ECF7B-90FB-0F48-B37E-470751787454}" type="slidenum">
              <a:rPr lang="en-US" smtClean="0"/>
              <a:t>‹#›</a:t>
            </a:fld>
            <a:endParaRPr lang="en-US"/>
          </a:p>
        </p:txBody>
      </p:sp>
    </p:spTree>
    <p:extLst>
      <p:ext uri="{BB962C8B-B14F-4D97-AF65-F5344CB8AC3E}">
        <p14:creationId xmlns:p14="http://schemas.microsoft.com/office/powerpoint/2010/main" val="117498471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7ECF7B-90FB-0F48-B37E-470751787454}" type="slidenum">
              <a:rPr lang="en-US" smtClean="0"/>
              <a:t>1</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Header Placeholder 6"/>
          <p:cNvSpPr>
            <a:spLocks noGrp="1"/>
          </p:cNvSpPr>
          <p:nvPr>
            <p:ph type="hdr" sz="quarter" idx="13"/>
          </p:nvPr>
        </p:nvSpPr>
        <p:spPr/>
        <p:txBody>
          <a:bodyPr/>
          <a:lstStyle/>
          <a:p>
            <a:r>
              <a:rPr lang="en-US"/>
              <a:t>ER Diagrams</a:t>
            </a:r>
          </a:p>
        </p:txBody>
      </p:sp>
    </p:spTree>
    <p:extLst>
      <p:ext uri="{BB962C8B-B14F-4D97-AF65-F5344CB8AC3E}">
        <p14:creationId xmlns:p14="http://schemas.microsoft.com/office/powerpoint/2010/main" val="526980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limits to number of applications a student can make.. And limits to the number of applications a university can take. </a:t>
            </a:r>
          </a:p>
          <a:p>
            <a:r>
              <a:rPr lang="en-US" dirty="0"/>
              <a:t>Sometimes it is a limit of 1, </a:t>
            </a:r>
            <a:r>
              <a:rPr lang="en-US" dirty="0" err="1"/>
              <a:t>othertimes</a:t>
            </a:r>
            <a:r>
              <a:rPr lang="en-US" dirty="0"/>
              <a:t> many…   the next slide shows the possibilities. </a:t>
            </a:r>
          </a:p>
        </p:txBody>
      </p:sp>
      <p:sp>
        <p:nvSpPr>
          <p:cNvPr id="4" name="Header Placeholder 3"/>
          <p:cNvSpPr>
            <a:spLocks noGrp="1"/>
          </p:cNvSpPr>
          <p:nvPr>
            <p:ph type="hdr" sz="quarter"/>
          </p:nvPr>
        </p:nvSpPr>
        <p:spPr/>
        <p:txBody>
          <a:bodyPr/>
          <a:lstStyle/>
          <a:p>
            <a:r>
              <a:rPr lang="en-US"/>
              <a:t>ER Diagrams</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17</a:t>
            </a:fld>
            <a:endParaRPr lang="en-US"/>
          </a:p>
        </p:txBody>
      </p:sp>
    </p:spTree>
    <p:extLst>
      <p:ext uri="{BB962C8B-B14F-4D97-AF65-F5344CB8AC3E}">
        <p14:creationId xmlns:p14="http://schemas.microsoft.com/office/powerpoint/2010/main" val="1048247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different associations between classes are one-to-one, many-to-one, and many-to many… with either 0 or 1 as the minimum.</a:t>
            </a:r>
          </a:p>
          <a:p>
            <a:r>
              <a:rPr lang="en-US" dirty="0"/>
              <a:t>There are some abbreviations used though… so a * means 0..*.    and 1 is short for   1..1</a:t>
            </a:r>
          </a:p>
          <a:p>
            <a:endParaRPr lang="en-US" dirty="0"/>
          </a:p>
          <a:p>
            <a:r>
              <a:rPr lang="en-US" dirty="0"/>
              <a:t>  </a:t>
            </a:r>
          </a:p>
        </p:txBody>
      </p:sp>
      <p:sp>
        <p:nvSpPr>
          <p:cNvPr id="4" name="Header Placeholder 3"/>
          <p:cNvSpPr>
            <a:spLocks noGrp="1"/>
          </p:cNvSpPr>
          <p:nvPr>
            <p:ph type="hdr" sz="quarter"/>
          </p:nvPr>
        </p:nvSpPr>
        <p:spPr/>
        <p:txBody>
          <a:bodyPr/>
          <a:lstStyle/>
          <a:p>
            <a:r>
              <a:rPr lang="en-US"/>
              <a:t>ER Diagrams</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18</a:t>
            </a:fld>
            <a:endParaRPr lang="en-US"/>
          </a:p>
        </p:txBody>
      </p:sp>
    </p:spTree>
    <p:extLst>
      <p:ext uri="{BB962C8B-B14F-4D97-AF65-F5344CB8AC3E}">
        <p14:creationId xmlns:p14="http://schemas.microsoft.com/office/powerpoint/2010/main" val="3463693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information can be required for an association – </a:t>
            </a:r>
          </a:p>
          <a:p>
            <a:r>
              <a:rPr lang="en-US" dirty="0"/>
              <a:t>such as when the application was submitted and what the decision was… </a:t>
            </a:r>
          </a:p>
          <a:p>
            <a:r>
              <a:rPr lang="en-US" dirty="0"/>
              <a:t>This is stored on as a connection to the relationship association. </a:t>
            </a:r>
          </a:p>
        </p:txBody>
      </p:sp>
      <p:sp>
        <p:nvSpPr>
          <p:cNvPr id="4" name="Header Placeholder 3"/>
          <p:cNvSpPr>
            <a:spLocks noGrp="1"/>
          </p:cNvSpPr>
          <p:nvPr>
            <p:ph type="hdr" sz="quarter"/>
          </p:nvPr>
        </p:nvSpPr>
        <p:spPr/>
        <p:txBody>
          <a:bodyPr/>
          <a:lstStyle/>
          <a:p>
            <a:r>
              <a:rPr lang="en-US"/>
              <a:t>ER Diagrams</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19</a:t>
            </a:fld>
            <a:endParaRPr lang="en-US"/>
          </a:p>
        </p:txBody>
      </p:sp>
    </p:spTree>
    <p:extLst>
      <p:ext uri="{BB962C8B-B14F-4D97-AF65-F5344CB8AC3E}">
        <p14:creationId xmlns:p14="http://schemas.microsoft.com/office/powerpoint/2010/main" val="693980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would be an entity to store Employee details in a company with</a:t>
            </a:r>
          </a:p>
          <a:p>
            <a:r>
              <a:rPr lang="en-US" dirty="0"/>
              <a:t>a field for each Employee’s manager. This manager would also be an employee, so a self-association. </a:t>
            </a:r>
          </a:p>
        </p:txBody>
      </p:sp>
      <p:sp>
        <p:nvSpPr>
          <p:cNvPr id="4" name="Header Placeholder 3"/>
          <p:cNvSpPr>
            <a:spLocks noGrp="1"/>
          </p:cNvSpPr>
          <p:nvPr>
            <p:ph type="hdr" sz="quarter"/>
          </p:nvPr>
        </p:nvSpPr>
        <p:spPr/>
        <p:txBody>
          <a:bodyPr/>
          <a:lstStyle/>
          <a:p>
            <a:r>
              <a:rPr lang="en-US"/>
              <a:t>ER Diagrams</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20</a:t>
            </a:fld>
            <a:endParaRPr lang="en-US"/>
          </a:p>
        </p:txBody>
      </p:sp>
    </p:spTree>
    <p:extLst>
      <p:ext uri="{BB962C8B-B14F-4D97-AF65-F5344CB8AC3E}">
        <p14:creationId xmlns:p14="http://schemas.microsoft.com/office/powerpoint/2010/main" val="445924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I use colours</a:t>
            </a:r>
            <a:r>
              <a:rPr lang="en-GB" baseline="0" dirty="0"/>
              <a:t> to distinguish</a:t>
            </a:r>
            <a:endParaRPr lang="en-GB" dirty="0"/>
          </a:p>
        </p:txBody>
      </p:sp>
      <p:sp>
        <p:nvSpPr>
          <p:cNvPr id="4" name="Slide Number Placeholder 3"/>
          <p:cNvSpPr>
            <a:spLocks noGrp="1"/>
          </p:cNvSpPr>
          <p:nvPr>
            <p:ph type="sldNum" sz="quarter" idx="10"/>
          </p:nvPr>
        </p:nvSpPr>
        <p:spPr/>
        <p:txBody>
          <a:bodyPr/>
          <a:lstStyle/>
          <a:p>
            <a:fld id="{F87ECF7B-90FB-0F48-B37E-470751787454}" type="slidenum">
              <a:rPr lang="en-US" smtClean="0"/>
              <a:t>25</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Header Placeholder 6"/>
          <p:cNvSpPr>
            <a:spLocks noGrp="1"/>
          </p:cNvSpPr>
          <p:nvPr>
            <p:ph type="hdr" sz="quarter" idx="13"/>
          </p:nvPr>
        </p:nvSpPr>
        <p:spPr/>
        <p:txBody>
          <a:bodyPr/>
          <a:lstStyle/>
          <a:p>
            <a:r>
              <a:rPr lang="en-US"/>
              <a:t>ER Diagrams</a:t>
            </a:r>
          </a:p>
        </p:txBody>
      </p:sp>
    </p:spTree>
    <p:extLst>
      <p:ext uri="{BB962C8B-B14F-4D97-AF65-F5344CB8AC3E}">
        <p14:creationId xmlns:p14="http://schemas.microsoft.com/office/powerpoint/2010/main" val="1323636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Blue</a:t>
            </a:r>
            <a:r>
              <a:rPr lang="en-GB" baseline="0" dirty="0"/>
              <a:t> are potential entities</a:t>
            </a:r>
          </a:p>
          <a:p>
            <a:r>
              <a:rPr lang="en-GB" baseline="0" dirty="0"/>
              <a:t>Orange are attributes</a:t>
            </a:r>
          </a:p>
          <a:p>
            <a:r>
              <a:rPr lang="en-GB" baseline="0" dirty="0"/>
              <a:t>Green are relationships</a:t>
            </a:r>
          </a:p>
          <a:p>
            <a:r>
              <a:rPr lang="en-GB" baseline="0" dirty="0"/>
              <a:t>Red are constraints</a:t>
            </a:r>
            <a:endParaRPr lang="en-GB" dirty="0"/>
          </a:p>
          <a:p>
            <a:endParaRPr lang="en-GB" dirty="0"/>
          </a:p>
          <a:p>
            <a:r>
              <a:rPr lang="en-GB" dirty="0"/>
              <a:t>From this we can construct an ER diagram</a:t>
            </a:r>
          </a:p>
        </p:txBody>
      </p:sp>
      <p:sp>
        <p:nvSpPr>
          <p:cNvPr id="4" name="Slide Number Placeholder 3"/>
          <p:cNvSpPr>
            <a:spLocks noGrp="1"/>
          </p:cNvSpPr>
          <p:nvPr>
            <p:ph type="sldNum" sz="quarter" idx="10"/>
          </p:nvPr>
        </p:nvSpPr>
        <p:spPr/>
        <p:txBody>
          <a:bodyPr/>
          <a:lstStyle/>
          <a:p>
            <a:fld id="{F87ECF7B-90FB-0F48-B37E-470751787454}" type="slidenum">
              <a:rPr lang="en-US" smtClean="0"/>
              <a:t>26</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Header Placeholder 6"/>
          <p:cNvSpPr>
            <a:spLocks noGrp="1"/>
          </p:cNvSpPr>
          <p:nvPr>
            <p:ph type="hdr" sz="quarter" idx="13"/>
          </p:nvPr>
        </p:nvSpPr>
        <p:spPr/>
        <p:txBody>
          <a:bodyPr/>
          <a:lstStyle/>
          <a:p>
            <a:r>
              <a:rPr lang="en-US"/>
              <a:t>ER Diagrams</a:t>
            </a:r>
          </a:p>
        </p:txBody>
      </p:sp>
    </p:spTree>
    <p:extLst>
      <p:ext uri="{BB962C8B-B14F-4D97-AF65-F5344CB8AC3E}">
        <p14:creationId xmlns:p14="http://schemas.microsoft.com/office/powerpoint/2010/main" val="473900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through diagram,</a:t>
            </a:r>
            <a:r>
              <a:rPr lang="en-GB" baseline="0" dirty="0"/>
              <a:t> </a:t>
            </a:r>
            <a:r>
              <a:rPr lang="en-GB" dirty="0"/>
              <a:t>Rich</a:t>
            </a:r>
            <a:r>
              <a:rPr lang="en-GB" baseline="0" dirty="0"/>
              <a:t> detail, look at in the rest of the lecture</a:t>
            </a:r>
          </a:p>
          <a:p>
            <a:r>
              <a:rPr lang="en-GB" baseline="0" dirty="0"/>
              <a:t>Attributes</a:t>
            </a:r>
          </a:p>
          <a:p>
            <a:r>
              <a:rPr lang="en-GB" baseline="0" dirty="0"/>
              <a:t>* Name is a composite attribute</a:t>
            </a:r>
          </a:p>
          <a:p>
            <a:r>
              <a:rPr lang="en-GB" baseline="0" dirty="0"/>
              <a:t>* Age is a derived attribute</a:t>
            </a:r>
          </a:p>
          <a:p>
            <a:r>
              <a:rPr lang="en-GB" baseline="0" dirty="0"/>
              <a:t>* Location is a multivalued attribute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Entities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GB" baseline="0" dirty="0"/>
              <a:t>Deadline is a weak entity – no PK</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GB" baseline="0" dirty="0"/>
              <a:t>Relationships</a:t>
            </a:r>
          </a:p>
          <a:p>
            <a:r>
              <a:rPr lang="en-GB" baseline="0" dirty="0"/>
              <a:t>* Manages has a property</a:t>
            </a:r>
          </a:p>
          <a:p>
            <a:r>
              <a:rPr lang="en-GB" baseline="0" dirty="0"/>
              <a:t>* Supervises is a relationship with itself</a:t>
            </a:r>
          </a:p>
          <a:p>
            <a:endParaRPr lang="en-GB" dirty="0"/>
          </a:p>
        </p:txBody>
      </p:sp>
      <p:sp>
        <p:nvSpPr>
          <p:cNvPr id="4" name="Header Placeholder 3"/>
          <p:cNvSpPr>
            <a:spLocks noGrp="1"/>
          </p:cNvSpPr>
          <p:nvPr>
            <p:ph type="hdr" sz="quarter" idx="10"/>
          </p:nvPr>
        </p:nvSpPr>
        <p:spPr/>
        <p:txBody>
          <a:bodyPr/>
          <a:lstStyle/>
          <a:p>
            <a:r>
              <a:rPr lang="en-US"/>
              <a:t>ER Diagrams</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27</a:t>
            </a:fld>
            <a:endParaRPr lang="en-US"/>
          </a:p>
        </p:txBody>
      </p:sp>
    </p:spTree>
    <p:extLst>
      <p:ext uri="{BB962C8B-B14F-4D97-AF65-F5344CB8AC3E}">
        <p14:creationId xmlns:p14="http://schemas.microsoft.com/office/powerpoint/2010/main" val="1989193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Composite key  - where a social security number isn’t available then full name, date of birth, and birth location make a good key</a:t>
            </a:r>
          </a:p>
          <a:p>
            <a:endParaRPr lang="en-US" dirty="0"/>
          </a:p>
          <a:p>
            <a:r>
              <a:rPr lang="en-US" dirty="0"/>
              <a:t>Compound key – for an online restaurant service you could have an entity for Restaurant details (</a:t>
            </a:r>
            <a:r>
              <a:rPr lang="en-US" dirty="0" err="1"/>
              <a:t>restID</a:t>
            </a:r>
            <a:r>
              <a:rPr lang="en-US" dirty="0"/>
              <a:t> as PK) and another for Wine sold (</a:t>
            </a:r>
            <a:r>
              <a:rPr lang="en-US" dirty="0" err="1"/>
              <a:t>wineID</a:t>
            </a:r>
            <a:r>
              <a:rPr lang="en-US" dirty="0"/>
              <a:t> as PK)</a:t>
            </a:r>
            <a:br>
              <a:rPr lang="en-US" dirty="0"/>
            </a:br>
            <a:r>
              <a:rPr lang="en-US" dirty="0"/>
              <a:t>then a 3</a:t>
            </a:r>
            <a:r>
              <a:rPr lang="en-US" baseline="30000" dirty="0"/>
              <a:t>rd</a:t>
            </a:r>
            <a:r>
              <a:rPr lang="en-US" dirty="0"/>
              <a:t> table could store the cost for each wine sold at each restaurant – here the compound key would be (</a:t>
            </a:r>
            <a:r>
              <a:rPr lang="en-US" dirty="0" err="1"/>
              <a:t>restID,wineID</a:t>
            </a:r>
            <a:r>
              <a:rPr lang="en-US" dirty="0"/>
              <a:t>) and each entry would have the cost that the restaurant sold it for. </a:t>
            </a:r>
          </a:p>
          <a:p>
            <a:endParaRPr lang="en-US" dirty="0"/>
          </a:p>
        </p:txBody>
      </p:sp>
      <p:sp>
        <p:nvSpPr>
          <p:cNvPr id="4" name="Header Placeholder 3"/>
          <p:cNvSpPr>
            <a:spLocks noGrp="1"/>
          </p:cNvSpPr>
          <p:nvPr>
            <p:ph type="hdr" sz="quarter"/>
          </p:nvPr>
        </p:nvSpPr>
        <p:spPr/>
        <p:txBody>
          <a:bodyPr/>
          <a:lstStyle/>
          <a:p>
            <a:r>
              <a:rPr lang="en-US"/>
              <a:t>ER Diagrams</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30</a:t>
            </a:fld>
            <a:endParaRPr lang="en-US"/>
          </a:p>
        </p:txBody>
      </p:sp>
    </p:spTree>
    <p:extLst>
      <p:ext uri="{BB962C8B-B14F-4D97-AF65-F5344CB8AC3E}">
        <p14:creationId xmlns:p14="http://schemas.microsoft.com/office/powerpoint/2010/main" val="3232356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err="1"/>
              <a:t>OrderItem</a:t>
            </a:r>
            <a:r>
              <a:rPr lang="en-GB" baseline="0" dirty="0"/>
              <a:t> will have a relationship with the Item that has been ordered</a:t>
            </a:r>
          </a:p>
          <a:p>
            <a:endParaRPr lang="en-GB" baseline="0" dirty="0"/>
          </a:p>
          <a:p>
            <a:r>
              <a:rPr lang="en-GB" baseline="0" dirty="0"/>
              <a:t>Another example – if the database has an Employee entity and a Spouse Entity.. (e.g. for emergency contact) </a:t>
            </a:r>
          </a:p>
          <a:p>
            <a:r>
              <a:rPr lang="en-GB" baseline="0" dirty="0"/>
              <a:t> then an entry in the Spouse entity only makes sense if there is a corresponding entry in the Employee entity. </a:t>
            </a:r>
          </a:p>
          <a:p>
            <a:r>
              <a:rPr lang="en-GB" baseline="0" dirty="0"/>
              <a:t> Therefore the Spouse entity is a weak entity which relies on the Employee entity. </a:t>
            </a:r>
          </a:p>
          <a:p>
            <a:endParaRPr lang="en-GB" baseline="0" dirty="0"/>
          </a:p>
          <a:p>
            <a:r>
              <a:rPr lang="en-GB" baseline="0" dirty="0"/>
              <a:t>Another example – LOAN and PAYMENT … the payment only exists because there is a LOAN. The Payment is a weak entity. It’s PK would be (</a:t>
            </a:r>
            <a:r>
              <a:rPr lang="en-GB" baseline="0" dirty="0" err="1"/>
              <a:t>loanID,paymentID</a:t>
            </a:r>
            <a:r>
              <a:rPr lang="en-GB" baseline="0" dirty="0"/>
              <a:t>).</a:t>
            </a:r>
          </a:p>
          <a:p>
            <a:endParaRPr lang="en-GB" baseline="0" dirty="0"/>
          </a:p>
        </p:txBody>
      </p:sp>
      <p:sp>
        <p:nvSpPr>
          <p:cNvPr id="4" name="Header Placeholder 3"/>
          <p:cNvSpPr>
            <a:spLocks noGrp="1"/>
          </p:cNvSpPr>
          <p:nvPr>
            <p:ph type="hdr" sz="quarter" idx="10"/>
          </p:nvPr>
        </p:nvSpPr>
        <p:spPr/>
        <p:txBody>
          <a:bodyPr/>
          <a:lstStyle/>
          <a:p>
            <a:r>
              <a:rPr lang="en-US"/>
              <a:t>ER Diagrams</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31</a:t>
            </a:fld>
            <a:endParaRPr lang="en-US"/>
          </a:p>
        </p:txBody>
      </p:sp>
    </p:spTree>
    <p:extLst>
      <p:ext uri="{BB962C8B-B14F-4D97-AF65-F5344CB8AC3E}">
        <p14:creationId xmlns:p14="http://schemas.microsoft.com/office/powerpoint/2010/main" val="488088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Cardinality</a:t>
            </a:r>
            <a:r>
              <a:rPr lang="en-GB" baseline="0" dirty="0"/>
              <a:t> constraint: number possible – one or many</a:t>
            </a:r>
          </a:p>
          <a:p>
            <a:endParaRPr lang="en-GB" baseline="0" dirty="0"/>
          </a:p>
          <a:p>
            <a:r>
              <a:rPr lang="en-GB" baseline="0" dirty="0"/>
              <a:t>Participation constraint: must take part or optional</a:t>
            </a:r>
            <a:endParaRPr lang="en-GB" dirty="0"/>
          </a:p>
        </p:txBody>
      </p:sp>
      <p:sp>
        <p:nvSpPr>
          <p:cNvPr id="4" name="Slide Number Placeholder 3"/>
          <p:cNvSpPr>
            <a:spLocks noGrp="1"/>
          </p:cNvSpPr>
          <p:nvPr>
            <p:ph type="sldNum" sz="quarter" idx="10"/>
          </p:nvPr>
        </p:nvSpPr>
        <p:spPr/>
        <p:txBody>
          <a:bodyPr/>
          <a:lstStyle/>
          <a:p>
            <a:fld id="{F87ECF7B-90FB-0F48-B37E-470751787454}" type="slidenum">
              <a:rPr lang="en-US" smtClean="0"/>
              <a:t>33</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Header Placeholder 6"/>
          <p:cNvSpPr>
            <a:spLocks noGrp="1"/>
          </p:cNvSpPr>
          <p:nvPr>
            <p:ph type="hdr" sz="quarter" idx="13"/>
          </p:nvPr>
        </p:nvSpPr>
        <p:spPr/>
        <p:txBody>
          <a:bodyPr/>
          <a:lstStyle/>
          <a:p>
            <a:r>
              <a:rPr lang="en-US"/>
              <a:t>ER Diagrams</a:t>
            </a:r>
          </a:p>
        </p:txBody>
      </p:sp>
    </p:spTree>
    <p:extLst>
      <p:ext uri="{BB962C8B-B14F-4D97-AF65-F5344CB8AC3E}">
        <p14:creationId xmlns:p14="http://schemas.microsoft.com/office/powerpoint/2010/main" val="1941125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US"/>
              <a:t>ER Diagrams</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3</a:t>
            </a:fld>
            <a:endParaRPr lang="en-US"/>
          </a:p>
        </p:txBody>
      </p:sp>
    </p:spTree>
    <p:extLst>
      <p:ext uri="{BB962C8B-B14F-4D97-AF65-F5344CB8AC3E}">
        <p14:creationId xmlns:p14="http://schemas.microsoft.com/office/powerpoint/2010/main" val="1888332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employee registers clients… each client is registered in 1 and only 1 Dept. </a:t>
            </a:r>
          </a:p>
        </p:txBody>
      </p:sp>
      <p:sp>
        <p:nvSpPr>
          <p:cNvPr id="4" name="Header Placeholder 3"/>
          <p:cNvSpPr>
            <a:spLocks noGrp="1"/>
          </p:cNvSpPr>
          <p:nvPr>
            <p:ph type="hdr" sz="quarter"/>
          </p:nvPr>
        </p:nvSpPr>
        <p:spPr/>
        <p:txBody>
          <a:bodyPr/>
          <a:lstStyle/>
          <a:p>
            <a:r>
              <a:rPr lang="en-US"/>
              <a:t>ER Diagrams</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36</a:t>
            </a:fld>
            <a:endParaRPr lang="en-US"/>
          </a:p>
        </p:txBody>
      </p:sp>
    </p:spTree>
    <p:extLst>
      <p:ext uri="{BB962C8B-B14F-4D97-AF65-F5344CB8AC3E}">
        <p14:creationId xmlns:p14="http://schemas.microsoft.com/office/powerpoint/2010/main" val="294290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Superclass: Entity that contains distinct sub groups</a:t>
            </a:r>
          </a:p>
          <a:p>
            <a:endParaRPr lang="en-GB" dirty="0"/>
          </a:p>
          <a:p>
            <a:r>
              <a:rPr lang="en-GB" dirty="0"/>
              <a:t>Participation</a:t>
            </a:r>
            <a:r>
              <a:rPr lang="en-GB" baseline="0" dirty="0"/>
              <a:t> constraint: does every person need to be either a client or an employee (mandatory/optional)</a:t>
            </a:r>
          </a:p>
          <a:p>
            <a:endParaRPr lang="en-GB" baseline="0" dirty="0"/>
          </a:p>
          <a:p>
            <a:r>
              <a:rPr lang="en-GB" baseline="0" dirty="0"/>
              <a:t>Disjoint constraint: mutually exclusive (or) or not (and)?</a:t>
            </a:r>
          </a:p>
          <a:p>
            <a:r>
              <a:rPr lang="en-GB" baseline="0" dirty="0"/>
              <a:t>The constraint does not allow employees to also be a client</a:t>
            </a:r>
            <a:endParaRPr lang="en-GB" dirty="0"/>
          </a:p>
        </p:txBody>
      </p:sp>
      <p:sp>
        <p:nvSpPr>
          <p:cNvPr id="4" name="Slide Number Placeholder 3"/>
          <p:cNvSpPr>
            <a:spLocks noGrp="1"/>
          </p:cNvSpPr>
          <p:nvPr>
            <p:ph type="sldNum" sz="quarter" idx="10"/>
          </p:nvPr>
        </p:nvSpPr>
        <p:spPr/>
        <p:txBody>
          <a:bodyPr/>
          <a:lstStyle/>
          <a:p>
            <a:fld id="{F87ECF7B-90FB-0F48-B37E-470751787454}" type="slidenum">
              <a:rPr lang="en-US" smtClean="0"/>
              <a:t>37</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Header Placeholder 6"/>
          <p:cNvSpPr>
            <a:spLocks noGrp="1"/>
          </p:cNvSpPr>
          <p:nvPr>
            <p:ph type="hdr" sz="quarter" idx="13"/>
          </p:nvPr>
        </p:nvSpPr>
        <p:spPr/>
        <p:txBody>
          <a:bodyPr/>
          <a:lstStyle/>
          <a:p>
            <a:r>
              <a:rPr lang="en-US"/>
              <a:t>ER Diagrams</a:t>
            </a:r>
          </a:p>
        </p:txBody>
      </p:sp>
    </p:spTree>
    <p:extLst>
      <p:ext uri="{BB962C8B-B14F-4D97-AF65-F5344CB8AC3E}">
        <p14:creationId xmlns:p14="http://schemas.microsoft.com/office/powerpoint/2010/main" val="570214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Telephone numbers – people might include brackets  () or a +   such as +44 (0) 123 456 so not a number any more … also has a leading 0 which is important.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Might need to store as varchar  --- or text ----- or as 3 parts for </a:t>
            </a:r>
            <a:r>
              <a:rPr lang="en-GB" sz="1200" b="0" i="0" kern="1200" dirty="0">
                <a:solidFill>
                  <a:schemeClr val="tx1"/>
                </a:solidFill>
                <a:effectLst/>
                <a:latin typeface="+mn-lt"/>
                <a:ea typeface="+mn-ea"/>
                <a:cs typeface="+mn-cs"/>
              </a:rPr>
              <a:t>Country code,  area code, and the main number separately</a:t>
            </a:r>
          </a:p>
          <a:p>
            <a:endParaRPr lang="en-US" dirty="0"/>
          </a:p>
        </p:txBody>
      </p:sp>
      <p:sp>
        <p:nvSpPr>
          <p:cNvPr id="4" name="Header Placeholder 3"/>
          <p:cNvSpPr>
            <a:spLocks noGrp="1"/>
          </p:cNvSpPr>
          <p:nvPr>
            <p:ph type="hdr" sz="quarter"/>
          </p:nvPr>
        </p:nvSpPr>
        <p:spPr/>
        <p:txBody>
          <a:bodyPr/>
          <a:lstStyle/>
          <a:p>
            <a:r>
              <a:rPr lang="en-US"/>
              <a:t>ER Diagrams</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40</a:t>
            </a:fld>
            <a:endParaRPr lang="en-US"/>
          </a:p>
        </p:txBody>
      </p:sp>
    </p:spTree>
    <p:extLst>
      <p:ext uri="{BB962C8B-B14F-4D97-AF65-F5344CB8AC3E}">
        <p14:creationId xmlns:p14="http://schemas.microsoft.com/office/powerpoint/2010/main" val="3344133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US" dirty="0"/>
              <a:t>Fan</a:t>
            </a:r>
            <a:r>
              <a:rPr lang="en-US" baseline="0" dirty="0"/>
              <a:t> trap: Reorder relationships or remodel (</a:t>
            </a:r>
            <a:r>
              <a:rPr lang="en-US" baseline="0"/>
              <a:t>ternary relationship)</a:t>
            </a:r>
            <a:endParaRPr lang="en-US" baseline="0" dirty="0"/>
          </a:p>
          <a:p>
            <a:endParaRPr lang="en-US" baseline="0" dirty="0"/>
          </a:p>
          <a:p>
            <a:r>
              <a:rPr lang="en-US" baseline="0" dirty="0"/>
              <a:t>Chasm trap: add relationship</a:t>
            </a:r>
            <a:endParaRPr lang="en-US" dirty="0"/>
          </a:p>
        </p:txBody>
      </p:sp>
      <p:sp>
        <p:nvSpPr>
          <p:cNvPr id="4" name="Header Placeholder 3"/>
          <p:cNvSpPr>
            <a:spLocks noGrp="1"/>
          </p:cNvSpPr>
          <p:nvPr>
            <p:ph type="hdr" sz="quarter" idx="10"/>
          </p:nvPr>
        </p:nvSpPr>
        <p:spPr/>
        <p:txBody>
          <a:bodyPr/>
          <a:lstStyle/>
          <a:p>
            <a:r>
              <a:rPr lang="en-US"/>
              <a:t>ER Diagrams</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41</a:t>
            </a:fld>
            <a:endParaRPr lang="en-US"/>
          </a:p>
        </p:txBody>
      </p:sp>
    </p:spTree>
    <p:extLst>
      <p:ext uri="{BB962C8B-B14F-4D97-AF65-F5344CB8AC3E}">
        <p14:creationId xmlns:p14="http://schemas.microsoft.com/office/powerpoint/2010/main" val="1871314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Tutorials to cover this…</a:t>
            </a:r>
          </a:p>
          <a:p>
            <a:r>
              <a:rPr lang="en-GB" dirty="0"/>
              <a:t>This week ER diagram..  -- conceptual</a:t>
            </a:r>
          </a:p>
          <a:p>
            <a:r>
              <a:rPr lang="en-GB" dirty="0"/>
              <a:t>Next week turning ER diagram into Relational Model -- logical schema</a:t>
            </a:r>
          </a:p>
          <a:p>
            <a:r>
              <a:rPr lang="en-GB" dirty="0"/>
              <a:t>Physical database tutorial  - looks indexes and constraints</a:t>
            </a:r>
          </a:p>
          <a:p>
            <a:endParaRPr lang="en-GB" dirty="0"/>
          </a:p>
        </p:txBody>
      </p:sp>
      <p:sp>
        <p:nvSpPr>
          <p:cNvPr id="4" name="Header Placeholder 3"/>
          <p:cNvSpPr>
            <a:spLocks noGrp="1"/>
          </p:cNvSpPr>
          <p:nvPr>
            <p:ph type="hdr" sz="quarter" idx="10"/>
          </p:nvPr>
        </p:nvSpPr>
        <p:spPr/>
        <p:txBody>
          <a:bodyPr/>
          <a:lstStyle/>
          <a:p>
            <a:r>
              <a:rPr lang="en-US"/>
              <a:t>ER Diagrams</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4</a:t>
            </a:fld>
            <a:endParaRPr lang="en-US"/>
          </a:p>
        </p:txBody>
      </p:sp>
    </p:spTree>
    <p:extLst>
      <p:ext uri="{BB962C8B-B14F-4D97-AF65-F5344CB8AC3E}">
        <p14:creationId xmlns:p14="http://schemas.microsoft.com/office/powerpoint/2010/main" val="1073357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Integrity constraints are things like the same person can’t </a:t>
            </a:r>
          </a:p>
        </p:txBody>
      </p:sp>
      <p:sp>
        <p:nvSpPr>
          <p:cNvPr id="4" name="Header Placeholder 3"/>
          <p:cNvSpPr>
            <a:spLocks noGrp="1"/>
          </p:cNvSpPr>
          <p:nvPr>
            <p:ph type="hdr" sz="quarter"/>
          </p:nvPr>
        </p:nvSpPr>
        <p:spPr/>
        <p:txBody>
          <a:bodyPr/>
          <a:lstStyle/>
          <a:p>
            <a:r>
              <a:rPr lang="en-US"/>
              <a:t>ER Diagrams</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6</a:t>
            </a:fld>
            <a:endParaRPr lang="en-US"/>
          </a:p>
        </p:txBody>
      </p:sp>
    </p:spTree>
    <p:extLst>
      <p:ext uri="{BB962C8B-B14F-4D97-AF65-F5344CB8AC3E}">
        <p14:creationId xmlns:p14="http://schemas.microsoft.com/office/powerpoint/2010/main" val="2163258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t>Capture the entities and their relationships</a:t>
            </a:r>
          </a:p>
          <a:p>
            <a:pPr lvl="1"/>
            <a:endParaRPr lang="en-GB" sz="2000" dirty="0"/>
          </a:p>
          <a:p>
            <a:r>
              <a:rPr lang="en-GB" sz="2400" dirty="0"/>
              <a:t>ER Modelling developed by Chen (1976)</a:t>
            </a:r>
          </a:p>
          <a:p>
            <a:endParaRPr lang="en-GB" sz="2400" dirty="0"/>
          </a:p>
          <a:p>
            <a:r>
              <a:rPr lang="en-US" dirty="0"/>
              <a:t>Just going to focus on the high level model at the moment… </a:t>
            </a:r>
          </a:p>
        </p:txBody>
      </p:sp>
      <p:sp>
        <p:nvSpPr>
          <p:cNvPr id="4" name="Header Placeholder 3"/>
          <p:cNvSpPr>
            <a:spLocks noGrp="1"/>
          </p:cNvSpPr>
          <p:nvPr>
            <p:ph type="hdr" sz="quarter"/>
          </p:nvPr>
        </p:nvSpPr>
        <p:spPr/>
        <p:txBody>
          <a:bodyPr/>
          <a:lstStyle/>
          <a:p>
            <a:r>
              <a:rPr lang="en-US"/>
              <a:t>ER Diagrams</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8</a:t>
            </a:fld>
            <a:endParaRPr lang="en-US"/>
          </a:p>
        </p:txBody>
      </p:sp>
    </p:spTree>
    <p:extLst>
      <p:ext uri="{BB962C8B-B14F-4D97-AF65-F5344CB8AC3E}">
        <p14:creationId xmlns:p14="http://schemas.microsoft.com/office/powerpoint/2010/main" val="2097305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t>Entity: </a:t>
            </a:r>
            <a:r>
              <a:rPr lang="en-GB" sz="1200" dirty="0"/>
              <a:t>a things about which information is kept, e.g. an employee</a:t>
            </a:r>
          </a:p>
          <a:p>
            <a:r>
              <a:rPr lang="en-GB" sz="2400" b="1" dirty="0"/>
              <a:t>Entity type:</a:t>
            </a:r>
            <a:r>
              <a:rPr lang="en-GB" sz="2400" dirty="0"/>
              <a:t> a group of objects with the same properties (not values)</a:t>
            </a:r>
          </a:p>
          <a:p>
            <a:pPr lvl="1"/>
            <a:r>
              <a:rPr lang="en-GB" sz="2000" dirty="0"/>
              <a:t>e.g. all employees in a database</a:t>
            </a:r>
          </a:p>
          <a:p>
            <a:r>
              <a:rPr lang="en-GB" sz="2400" b="1" dirty="0"/>
              <a:t>Entity occurrence: </a:t>
            </a:r>
            <a:r>
              <a:rPr lang="en-GB" sz="2400" dirty="0"/>
              <a:t>a representation of an entity as a particular entity type</a:t>
            </a:r>
          </a:p>
          <a:p>
            <a:r>
              <a:rPr lang="en-GB" sz="2400" dirty="0"/>
              <a:t>	e.g.</a:t>
            </a:r>
            <a:r>
              <a:rPr lang="en-GB" sz="2400" baseline="0" dirty="0"/>
              <a:t> a particular employee record in a particular database</a:t>
            </a:r>
            <a:endParaRPr lang="en-GB"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t>Attributes:</a:t>
            </a:r>
            <a:r>
              <a:rPr lang="en-GB" sz="1200" dirty="0"/>
              <a:t> a property or characteristic of an entity or a relationship</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t>Attribute domain: </a:t>
            </a:r>
            <a:r>
              <a:rPr lang="en-GB" sz="1200" dirty="0"/>
              <a:t>set of allowable values, e.g. domain or enumeration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t>Relationship: </a:t>
            </a:r>
            <a:r>
              <a:rPr lang="en-GB" sz="1200" dirty="0"/>
              <a:t>an association between two or more entities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Capture</a:t>
            </a:r>
            <a:r>
              <a:rPr lang="en-GB" sz="1200" baseline="0" dirty="0"/>
              <a:t> constraints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Do not contain foreign keys in the ER model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
        <p:nvSpPr>
          <p:cNvPr id="4" name="Slide Number Placeholder 3"/>
          <p:cNvSpPr>
            <a:spLocks noGrp="1"/>
          </p:cNvSpPr>
          <p:nvPr>
            <p:ph type="sldNum" sz="quarter" idx="10"/>
          </p:nvPr>
        </p:nvSpPr>
        <p:spPr/>
        <p:txBody>
          <a:bodyPr/>
          <a:lstStyle/>
          <a:p>
            <a:fld id="{F87ECF7B-90FB-0F48-B37E-470751787454}" type="slidenum">
              <a:rPr lang="en-US" smtClean="0"/>
              <a:t>9</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Header Placeholder 6"/>
          <p:cNvSpPr>
            <a:spLocks noGrp="1"/>
          </p:cNvSpPr>
          <p:nvPr>
            <p:ph type="hdr" sz="quarter" idx="13"/>
          </p:nvPr>
        </p:nvSpPr>
        <p:spPr/>
        <p:txBody>
          <a:bodyPr/>
          <a:lstStyle/>
          <a:p>
            <a:r>
              <a:rPr lang="en-US"/>
              <a:t>ER Diagrams</a:t>
            </a:r>
          </a:p>
        </p:txBody>
      </p:sp>
    </p:spTree>
    <p:extLst>
      <p:ext uri="{BB962C8B-B14F-4D97-AF65-F5344CB8AC3E}">
        <p14:creationId xmlns:p14="http://schemas.microsoft.com/office/powerpoint/2010/main" val="1136552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spc="-1" dirty="0">
                <a:latin typeface="Arial"/>
              </a:rPr>
              <a:t>Read it in direction of the arrow….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spc="-1" dirty="0">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spc="-1" dirty="0">
                <a:latin typeface="Arial"/>
              </a:rPr>
              <a:t>A(n) [table]  </a:t>
            </a:r>
            <a:r>
              <a:rPr lang="en-GB" sz="1200" spc="-1" dirty="0">
                <a:latin typeface="Arial"/>
                <a:sym typeface="Wingdings" pitchFamily="2" charset="2"/>
              </a:rPr>
              <a:t> between lower to upper [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spc="-1" dirty="0">
              <a:latin typeface="Arial"/>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spc="-1" dirty="0">
                <a:latin typeface="Arial"/>
                <a:sym typeface="Wingdings" pitchFamily="2" charset="2"/>
              </a:rPr>
              <a:t>Then read the other way…  A Spy is managed by 1 (and exactly 1 </a:t>
            </a:r>
            <a:r>
              <a:rPr lang="en-GB" sz="1200" spc="-1" dirty="0" err="1">
                <a:latin typeface="Arial"/>
                <a:sym typeface="Wingdings" pitchFamily="2" charset="2"/>
              </a:rPr>
              <a:t>SpyMaster</a:t>
            </a:r>
            <a:r>
              <a:rPr lang="en-GB" sz="1200" spc="-1" dirty="0">
                <a:latin typeface="Arial"/>
                <a:sym typeface="Wingdings" pitchFamily="2" charset="2"/>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spc="-1" dirty="0">
              <a:latin typeface="Arial"/>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spc="-1" dirty="0">
                <a:latin typeface="Arial"/>
                <a:sym typeface="Wingdings" pitchFamily="2" charset="2"/>
              </a:rPr>
              <a:t>{CLICK for M and 007 then 006}</a:t>
            </a:r>
            <a:endParaRPr lang="en-GB" sz="1200" spc="-1" dirty="0">
              <a:latin typeface="Arial"/>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spc="-1" dirty="0">
                <a:latin typeface="Arial"/>
                <a:sym typeface="Wingdings" pitchFamily="2" charset="2"/>
              </a:rPr>
              <a:t>James Bond is managed by 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spc="-1" dirty="0">
                <a:latin typeface="Arial"/>
                <a:sym typeface="Wingdings" pitchFamily="2" charset="2"/>
              </a:rPr>
              <a:t>M also managed 006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spc="-1" dirty="0">
                <a:latin typeface="Arial"/>
                <a:sym typeface="Wingdings" pitchFamily="2" charset="2"/>
              </a:rPr>
              <a:t>So </a:t>
            </a:r>
            <a:r>
              <a:rPr lang="en-GB" sz="1200" spc="-1" dirty="0" err="1">
                <a:latin typeface="Arial"/>
                <a:sym typeface="Wingdings" pitchFamily="2" charset="2"/>
              </a:rPr>
              <a:t>SpyMaster</a:t>
            </a:r>
            <a:r>
              <a:rPr lang="en-GB" sz="1200" spc="-1" dirty="0">
                <a:latin typeface="Arial"/>
                <a:sym typeface="Wingdings" pitchFamily="2" charset="2"/>
              </a:rPr>
              <a:t> manages many spies (1 to *) but each Spy is managed by a single </a:t>
            </a:r>
            <a:r>
              <a:rPr lang="en-GB" sz="1200" spc="-1" dirty="0" err="1">
                <a:latin typeface="Arial"/>
                <a:sym typeface="Wingdings" pitchFamily="2" charset="2"/>
              </a:rPr>
              <a:t>SpyMaster</a:t>
            </a:r>
            <a:r>
              <a:rPr lang="en-GB" sz="1200" spc="-1" dirty="0">
                <a:latin typeface="Arial"/>
                <a:sym typeface="Wingdings"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spc="-1" dirty="0">
              <a:latin typeface="Arial"/>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spc="-1" dirty="0">
              <a:latin typeface="Arial"/>
            </a:endParaRPr>
          </a:p>
        </p:txBody>
      </p:sp>
      <p:sp>
        <p:nvSpPr>
          <p:cNvPr id="4" name="Header Placeholder 3"/>
          <p:cNvSpPr>
            <a:spLocks noGrp="1"/>
          </p:cNvSpPr>
          <p:nvPr>
            <p:ph type="hdr" sz="quarter"/>
          </p:nvPr>
        </p:nvSpPr>
        <p:spPr/>
        <p:txBody>
          <a:bodyPr/>
          <a:lstStyle/>
          <a:p>
            <a:r>
              <a:rPr lang="en-US"/>
              <a:t>ER Diagrams</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10</a:t>
            </a:fld>
            <a:endParaRPr lang="en-US"/>
          </a:p>
        </p:txBody>
      </p:sp>
    </p:spTree>
    <p:extLst>
      <p:ext uri="{BB962C8B-B14F-4D97-AF65-F5344CB8AC3E}">
        <p14:creationId xmlns:p14="http://schemas.microsoft.com/office/powerpoint/2010/main" val="3735656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t>Lots of notation variations since proposed</a:t>
            </a:r>
          </a:p>
          <a:p>
            <a:pPr lvl="1"/>
            <a:r>
              <a:rPr lang="en-GB" sz="2000" dirty="0"/>
              <a:t>Attributes often omitted from diagrams drawn using Chen notation</a:t>
            </a:r>
          </a:p>
          <a:p>
            <a:pPr lvl="1"/>
            <a:endParaRPr lang="en-GB" sz="2000" dirty="0"/>
          </a:p>
          <a:p>
            <a:endParaRPr lang="en-US" dirty="0"/>
          </a:p>
        </p:txBody>
      </p:sp>
      <p:sp>
        <p:nvSpPr>
          <p:cNvPr id="4" name="Header Placeholder 3"/>
          <p:cNvSpPr>
            <a:spLocks noGrp="1"/>
          </p:cNvSpPr>
          <p:nvPr>
            <p:ph type="hdr" sz="quarter"/>
          </p:nvPr>
        </p:nvSpPr>
        <p:spPr/>
        <p:txBody>
          <a:bodyPr/>
          <a:lstStyle/>
          <a:p>
            <a:r>
              <a:rPr lang="en-US"/>
              <a:t>ER Diagrams</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11</a:t>
            </a:fld>
            <a:endParaRPr lang="en-US"/>
          </a:p>
        </p:txBody>
      </p:sp>
    </p:spTree>
    <p:extLst>
      <p:ext uri="{BB962C8B-B14F-4D97-AF65-F5344CB8AC3E}">
        <p14:creationId xmlns:p14="http://schemas.microsoft.com/office/powerpoint/2010/main" val="4175380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Will focus on UML notation in the course</a:t>
            </a:r>
          </a:p>
          <a:p>
            <a:endParaRPr lang="en-US" dirty="0"/>
          </a:p>
        </p:txBody>
      </p:sp>
      <p:sp>
        <p:nvSpPr>
          <p:cNvPr id="4" name="Header Placeholder 3"/>
          <p:cNvSpPr>
            <a:spLocks noGrp="1"/>
          </p:cNvSpPr>
          <p:nvPr>
            <p:ph type="hdr" sz="quarter"/>
          </p:nvPr>
        </p:nvSpPr>
        <p:spPr/>
        <p:txBody>
          <a:bodyPr/>
          <a:lstStyle/>
          <a:p>
            <a:r>
              <a:rPr lang="en-US"/>
              <a:t>ER Diagrams</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13</a:t>
            </a:fld>
            <a:endParaRPr lang="en-US"/>
          </a:p>
        </p:txBody>
      </p:sp>
    </p:spTree>
    <p:extLst>
      <p:ext uri="{BB962C8B-B14F-4D97-AF65-F5344CB8AC3E}">
        <p14:creationId xmlns:p14="http://schemas.microsoft.com/office/powerpoint/2010/main" val="204670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11887200" cy="877824"/>
          </a:xfrm>
        </p:spPr>
        <p:txBody>
          <a:bodyPr/>
          <a:lstStyle/>
          <a:p>
            <a:r>
              <a:rPr lang="en-GB"/>
              <a:t>Click to edit Master title style</a:t>
            </a:r>
            <a:endParaRPr/>
          </a:p>
        </p:txBody>
      </p:sp>
      <p:sp>
        <p:nvSpPr>
          <p:cNvPr id="3" name="Subtitle 2"/>
          <p:cNvSpPr>
            <a:spLocks noGrp="1"/>
          </p:cNvSpPr>
          <p:nvPr>
            <p:ph type="subTitle" idx="1"/>
          </p:nvPr>
        </p:nvSpPr>
        <p:spPr>
          <a:xfrm>
            <a:off x="1219200" y="3034554"/>
            <a:ext cx="10668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24407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GB"/>
              <a:t>Click to edit Master title style</a:t>
            </a:r>
            <a:endParaRPr/>
          </a:p>
        </p:txBody>
      </p:sp>
      <p:sp>
        <p:nvSpPr>
          <p:cNvPr id="3" name="Picture Placeholder 2"/>
          <p:cNvSpPr>
            <a:spLocks noGrp="1"/>
          </p:cNvSpPr>
          <p:nvPr>
            <p:ph type="pic" idx="1"/>
          </p:nvPr>
        </p:nvSpPr>
        <p:spPr>
          <a:xfrm>
            <a:off x="7317317" y="2048256"/>
            <a:ext cx="4569884"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a:p>
        </p:txBody>
      </p:sp>
      <p:sp>
        <p:nvSpPr>
          <p:cNvPr id="4" name="Text Placeholder 3"/>
          <p:cNvSpPr>
            <a:spLocks noGrp="1"/>
          </p:cNvSpPr>
          <p:nvPr>
            <p:ph type="body" sz="half" idx="2"/>
          </p:nvPr>
        </p:nvSpPr>
        <p:spPr>
          <a:xfrm>
            <a:off x="1219200" y="2039112"/>
            <a:ext cx="6096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GB"/>
              <a:t>Click to edit Master text styles</a:t>
            </a:r>
          </a:p>
        </p:txBody>
      </p:sp>
      <p:sp>
        <p:nvSpPr>
          <p:cNvPr id="5" name="Date Placeholder 4"/>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61973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GB"/>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9" name="Picture Placeholder 8"/>
          <p:cNvSpPr>
            <a:spLocks noGrp="1"/>
          </p:cNvSpPr>
          <p:nvPr>
            <p:ph type="pic" sz="quarter" idx="13"/>
          </p:nvPr>
        </p:nvSpPr>
        <p:spPr>
          <a:xfrm>
            <a:off x="1236133" y="1129553"/>
            <a:ext cx="10651067" cy="2980944"/>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195130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GB"/>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9" name="Picture Placeholder 8"/>
          <p:cNvSpPr>
            <a:spLocks noGrp="1"/>
          </p:cNvSpPr>
          <p:nvPr>
            <p:ph type="pic" sz="quarter" idx="13"/>
          </p:nvPr>
        </p:nvSpPr>
        <p:spPr>
          <a:xfrm>
            <a:off x="1236133" y="1129553"/>
            <a:ext cx="5315712" cy="2980944"/>
          </a:xfrm>
        </p:spPr>
        <p:txBody>
          <a:bodyPr>
            <a:normAutofit/>
          </a:bodyPr>
          <a:lstStyle>
            <a:lvl1pPr marL="0" indent="0">
              <a:buNone/>
              <a:defRPr sz="1800"/>
            </a:lvl1pPr>
          </a:lstStyle>
          <a:p>
            <a:r>
              <a:rPr lang="en-GB"/>
              <a:t>Drag picture to placeholder or click icon to add</a:t>
            </a:r>
            <a:endParaRPr/>
          </a:p>
        </p:txBody>
      </p:sp>
      <p:sp>
        <p:nvSpPr>
          <p:cNvPr id="7" name="Picture Placeholder 8"/>
          <p:cNvSpPr>
            <a:spLocks noGrp="1"/>
          </p:cNvSpPr>
          <p:nvPr>
            <p:ph type="pic" sz="quarter" idx="14"/>
          </p:nvPr>
        </p:nvSpPr>
        <p:spPr>
          <a:xfrm>
            <a:off x="6571488" y="1129553"/>
            <a:ext cx="5315712" cy="2980944"/>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35220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GB"/>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a:p>
        </p:txBody>
      </p:sp>
      <p:sp>
        <p:nvSpPr>
          <p:cNvPr id="4" name="Date Placeholder 3"/>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9" name="Picture Placeholder 8"/>
          <p:cNvSpPr>
            <a:spLocks noGrp="1"/>
          </p:cNvSpPr>
          <p:nvPr>
            <p:ph type="pic" sz="quarter" idx="13"/>
          </p:nvPr>
        </p:nvSpPr>
        <p:spPr>
          <a:xfrm>
            <a:off x="1236133" y="1129553"/>
            <a:ext cx="8802624" cy="2980944"/>
          </a:xfrm>
        </p:spPr>
        <p:txBody>
          <a:bodyPr>
            <a:normAutofit/>
          </a:bodyPr>
          <a:lstStyle>
            <a:lvl1pPr marL="0" indent="0">
              <a:buNone/>
              <a:defRPr sz="1800"/>
            </a:lvl1pPr>
          </a:lstStyle>
          <a:p>
            <a:r>
              <a:rPr lang="en-GB"/>
              <a:t>Drag picture to placeholder or click icon to add</a:t>
            </a:r>
            <a:endParaRPr/>
          </a:p>
        </p:txBody>
      </p:sp>
      <p:sp>
        <p:nvSpPr>
          <p:cNvPr id="7" name="Picture Placeholder 8"/>
          <p:cNvSpPr>
            <a:spLocks noGrp="1"/>
          </p:cNvSpPr>
          <p:nvPr>
            <p:ph type="pic" sz="quarter" idx="14"/>
          </p:nvPr>
        </p:nvSpPr>
        <p:spPr>
          <a:xfrm>
            <a:off x="10058400" y="1129553"/>
            <a:ext cx="1828800" cy="1481328"/>
          </a:xfrm>
        </p:spPr>
        <p:txBody>
          <a:bodyPr>
            <a:normAutofit/>
          </a:bodyPr>
          <a:lstStyle>
            <a:lvl1pPr marL="0" indent="0">
              <a:buNone/>
              <a:defRPr sz="1800"/>
            </a:lvl1pPr>
          </a:lstStyle>
          <a:p>
            <a:r>
              <a:rPr lang="en-GB"/>
              <a:t>Drag picture to placeholder or click icon to add</a:t>
            </a:r>
            <a:endParaRPr/>
          </a:p>
        </p:txBody>
      </p:sp>
      <p:sp>
        <p:nvSpPr>
          <p:cNvPr id="8" name="Picture Placeholder 8"/>
          <p:cNvSpPr>
            <a:spLocks noGrp="1"/>
          </p:cNvSpPr>
          <p:nvPr>
            <p:ph type="pic" sz="quarter" idx="15"/>
          </p:nvPr>
        </p:nvSpPr>
        <p:spPr>
          <a:xfrm>
            <a:off x="10058400" y="2629169"/>
            <a:ext cx="1828800" cy="1481328"/>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213452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207277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50071" y="1129554"/>
            <a:ext cx="1219200" cy="5533278"/>
          </a:xfrm>
        </p:spPr>
        <p:txBody>
          <a:bodyPr vert="eaVert" lIns="274320" tIns="685800" bIns="685800"/>
          <a:lstStyle/>
          <a:p>
            <a:r>
              <a:rPr lang="en-GB"/>
              <a:t>Click to edit Master title style</a:t>
            </a:r>
            <a:endParaRPr/>
          </a:p>
        </p:txBody>
      </p:sp>
      <p:sp>
        <p:nvSpPr>
          <p:cNvPr id="3" name="Vertical Text Placeholder 2"/>
          <p:cNvSpPr>
            <a:spLocks noGrp="1"/>
          </p:cNvSpPr>
          <p:nvPr>
            <p:ph type="body" orient="vert" idx="1"/>
          </p:nvPr>
        </p:nvSpPr>
        <p:spPr>
          <a:xfrm>
            <a:off x="1490133" y="1734671"/>
            <a:ext cx="8568267" cy="4542304"/>
          </a:xfrm>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282959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562" y="273422"/>
            <a:ext cx="10971684" cy="1144631"/>
          </a:xfrm>
          <a:prstGeom prst="rect">
            <a:avLst/>
          </a:prstGeom>
        </p:spPr>
        <p:txBody>
          <a:bodyPr lIns="0" tIns="0" rIns="0" bIns="0" anchor="ctr"/>
          <a:lstStyle/>
          <a:p>
            <a:pPr algn="ctr"/>
            <a:endParaRPr lang="en-GB" sz="5321" b="0" strike="noStrike" spc="-1">
              <a:latin typeface="Arial"/>
            </a:endParaRPr>
          </a:p>
        </p:txBody>
      </p:sp>
      <p:sp>
        <p:nvSpPr>
          <p:cNvPr id="8" name="PlaceHolder 2"/>
          <p:cNvSpPr>
            <a:spLocks noGrp="1"/>
          </p:cNvSpPr>
          <p:nvPr>
            <p:ph type="body"/>
          </p:nvPr>
        </p:nvSpPr>
        <p:spPr>
          <a:xfrm>
            <a:off x="609562" y="1604399"/>
            <a:ext cx="10971684" cy="3976819"/>
          </a:xfrm>
          <a:prstGeom prst="rect">
            <a:avLst/>
          </a:prstGeom>
        </p:spPr>
        <p:txBody>
          <a:bodyPr lIns="0" tIns="0" rIns="0" bIns="0">
            <a:normAutofit/>
          </a:bodyPr>
          <a:lstStyle/>
          <a:p>
            <a:endParaRPr lang="en-GB" sz="3870" b="0" strike="noStrike" spc="-1">
              <a:latin typeface="Arial"/>
            </a:endParaRPr>
          </a:p>
        </p:txBody>
      </p:sp>
    </p:spTree>
    <p:extLst>
      <p:ext uri="{BB962C8B-B14F-4D97-AF65-F5344CB8AC3E}">
        <p14:creationId xmlns:p14="http://schemas.microsoft.com/office/powerpoint/2010/main" val="253838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807094"/>
            <a:ext cx="11887200" cy="1179210"/>
          </a:xfrm>
        </p:spPr>
        <p:txBody>
          <a:bodyPr/>
          <a:lstStyle/>
          <a:p>
            <a:r>
              <a:rPr lang="en-US"/>
              <a:t>Click to edit Master title style</a:t>
            </a:r>
            <a:endParaRPr dirty="0"/>
          </a:p>
        </p:txBody>
      </p:sp>
      <p:sp>
        <p:nvSpPr>
          <p:cNvPr id="3" name="Subtitle 2"/>
          <p:cNvSpPr>
            <a:spLocks noGrp="1"/>
          </p:cNvSpPr>
          <p:nvPr>
            <p:ph type="subTitle" idx="1"/>
          </p:nvPr>
        </p:nvSpPr>
        <p:spPr>
          <a:xfrm>
            <a:off x="1219200" y="3034560"/>
            <a:ext cx="10668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685800" rtl="0" eaLnBrk="1" latinLnBrk="0" hangingPunct="1">
              <a:spcBef>
                <a:spcPts val="1500"/>
              </a:spcBef>
              <a:buClr>
                <a:schemeClr val="accent1"/>
              </a:buClr>
              <a:buFont typeface="Wingdings 2" pitchFamily="18" charset="2"/>
              <a:buNone/>
              <a:defRPr sz="2400" kern="1200">
                <a:solidFill>
                  <a:schemeClr val="tx1">
                    <a:lumMod val="65000"/>
                    <a:lumOff val="35000"/>
                  </a:schemeClr>
                </a:solidFill>
                <a:latin typeface="+mn-lt"/>
                <a:ea typeface="+mn-ea"/>
                <a:cs typeface="+mn-c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11887200" cy="914400"/>
          </a:xfrm>
        </p:spPr>
        <p:txBody>
          <a:bodyPr/>
          <a:lstStyle/>
          <a:p>
            <a:r>
              <a:rPr lang="en-US"/>
              <a:t>Click to edit Master title style</a:t>
            </a:r>
            <a:endParaRPr/>
          </a:p>
        </p:txBody>
      </p:sp>
      <p:sp>
        <p:nvSpPr>
          <p:cNvPr id="3" name="Subtitle 2"/>
          <p:cNvSpPr>
            <a:spLocks noGrp="1"/>
          </p:cNvSpPr>
          <p:nvPr>
            <p:ph type="subTitle" idx="1"/>
          </p:nvPr>
        </p:nvSpPr>
        <p:spPr>
          <a:xfrm>
            <a:off x="1219200" y="5943600"/>
            <a:ext cx="10668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normAutofit/>
          </a:bodyPr>
          <a:lstStyle>
            <a:lvl1pPr marL="0" indent="0" algn="l" defTabSz="685800" rtl="0" eaLnBrk="1" latinLnBrk="0" hangingPunct="1">
              <a:spcBef>
                <a:spcPts val="225"/>
              </a:spcBef>
              <a:buNone/>
              <a:defRPr sz="2100" kern="1200">
                <a:solidFill>
                  <a:schemeClr val="tx1">
                    <a:lumMod val="65000"/>
                    <a:lumOff val="35000"/>
                  </a:schemeClr>
                </a:solidFill>
                <a:latin typeface="+mn-lt"/>
                <a:ea typeface="+mn-ea"/>
                <a:cs typeface="+mn-c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9" name="Picture Placeholder 8"/>
          <p:cNvSpPr>
            <a:spLocks noGrp="1"/>
          </p:cNvSpPr>
          <p:nvPr>
            <p:ph type="pic" sz="quarter" idx="13"/>
          </p:nvPr>
        </p:nvSpPr>
        <p:spPr>
          <a:xfrm>
            <a:off x="1236133" y="1129553"/>
            <a:ext cx="10651067" cy="3886200"/>
          </a:xfrm>
        </p:spPr>
        <p:txBody>
          <a:bodyPr>
            <a:normAutofit/>
          </a:bodyPr>
          <a:lstStyle>
            <a:lvl1pPr marL="0" indent="0">
              <a:buNone/>
              <a:defRPr sz="1350"/>
            </a:lvl1pPr>
          </a:lstStyle>
          <a:p>
            <a:r>
              <a:rPr lang="en-US"/>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idx="1"/>
          </p:nvPr>
        </p:nvSpPr>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6146834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11887200" cy="2286000"/>
          </a:xfrm>
          <a:solidFill>
            <a:schemeClr val="tx2"/>
          </a:solidFill>
        </p:spPr>
        <p:txBody>
          <a:bodyPr vert="horz" lIns="1188720" tIns="45720" rIns="274320" bIns="45720" rtlCol="0" anchor="b" anchorCtr="0">
            <a:normAutofit/>
          </a:bodyPr>
          <a:lstStyle>
            <a:lvl1pPr marL="0" indent="0" algn="l" defTabSz="685800" rtl="0" eaLnBrk="1" latinLnBrk="0" hangingPunct="1">
              <a:spcBef>
                <a:spcPct val="0"/>
              </a:spcBef>
              <a:buNone/>
              <a:defRPr sz="2700" kern="1200">
                <a:solidFill>
                  <a:schemeClr val="bg1"/>
                </a:solidFill>
                <a:latin typeface="+mj-lt"/>
                <a:ea typeface="+mj-ea"/>
                <a:cs typeface="+mj-cs"/>
              </a:defRPr>
            </a:lvl1pPr>
          </a:lstStyle>
          <a:p>
            <a:r>
              <a:rPr lang="en-US"/>
              <a:t>Click to edit Master title style</a:t>
            </a:r>
            <a:endParaRPr dirty="0"/>
          </a:p>
        </p:txBody>
      </p:sp>
      <p:sp>
        <p:nvSpPr>
          <p:cNvPr id="3" name="Text Placeholder 2"/>
          <p:cNvSpPr>
            <a:spLocks noGrp="1"/>
          </p:cNvSpPr>
          <p:nvPr>
            <p:ph type="body" idx="1"/>
          </p:nvPr>
        </p:nvSpPr>
        <p:spPr>
          <a:xfrm>
            <a:off x="1219200" y="5484607"/>
            <a:ext cx="10668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685800" rtl="0" eaLnBrk="1" latinLnBrk="0" hangingPunct="1">
              <a:spcBef>
                <a:spcPts val="225"/>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p:nvPr>
        </p:nvSpPr>
        <p:spPr>
          <a:xfrm>
            <a:off x="546148" y="1807093"/>
            <a:ext cx="5373245" cy="4810822"/>
          </a:xfrm>
        </p:spPr>
        <p:txBody>
          <a:bodyPr>
            <a:normAutofit/>
          </a:bodyPr>
          <a:lstStyle>
            <a:lvl1pPr>
              <a:defRPr sz="2100"/>
            </a:lvl1pPr>
            <a:lvl2pPr>
              <a:defRPr sz="1800"/>
            </a:lvl2pPr>
            <a:lvl3pPr>
              <a:defRPr sz="1500"/>
            </a:lvl3pPr>
            <a:lvl4pPr>
              <a:defRPr sz="1350"/>
            </a:lvl4pPr>
            <a:lvl5pPr>
              <a:defRPr sz="1350"/>
            </a:lvl5pPr>
            <a:lvl6pPr marL="1541860" indent="-258366">
              <a:defRPr sz="1350"/>
            </a:lvl6pPr>
            <a:lvl7pPr marL="1541860" indent="-258366">
              <a:defRPr sz="1350"/>
            </a:lvl7pPr>
            <a:lvl8pPr marL="1541860" indent="-258366">
              <a:defRPr sz="1350"/>
            </a:lvl8pPr>
            <a:lvl9pPr marL="1541860" indent="-258366">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45016" y="1807093"/>
            <a:ext cx="5373245" cy="4810822"/>
          </a:xfrm>
        </p:spPr>
        <p:txBody>
          <a:bodyPr>
            <a:normAutofit/>
          </a:bodyPr>
          <a:lstStyle>
            <a:lvl1pPr>
              <a:defRPr sz="2100"/>
            </a:lvl1pPr>
            <a:lvl2pPr>
              <a:defRPr sz="1800"/>
            </a:lvl2pPr>
            <a:lvl3pPr>
              <a:defRPr sz="1500"/>
            </a:lvl3pPr>
            <a:lvl4pPr>
              <a:defRPr sz="1350"/>
            </a:lvl4pPr>
            <a:lvl5pPr>
              <a:defRPr sz="1350"/>
            </a:lvl5pPr>
            <a:lvl6pPr marL="1541860" indent="-258366">
              <a:defRPr sz="1350"/>
            </a:lvl6pPr>
            <a:lvl7pPr marL="1541860" indent="-258366">
              <a:defRPr sz="1350"/>
            </a:lvl7pPr>
            <a:lvl8pPr marL="1541860" indent="-258366">
              <a:defRPr sz="1350"/>
            </a:lvl8pPr>
            <a:lvl9pPr marL="1541860" indent="-258366">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8773459" y="188266"/>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54116" y="1789800"/>
            <a:ext cx="5369261" cy="877887"/>
          </a:xfrm>
        </p:spPr>
        <p:txBody>
          <a:bodyPr anchor="b">
            <a:noAutofit/>
          </a:bodyPr>
          <a:lstStyle>
            <a:lvl1pPr marL="0" indent="0">
              <a:buNone/>
              <a:defRPr sz="24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2196" y="2702499"/>
            <a:ext cx="5491181" cy="3947976"/>
          </a:xfrm>
        </p:spPr>
        <p:txBody>
          <a:bodyPr>
            <a:normAutofit/>
          </a:bodyPr>
          <a:lstStyle>
            <a:lvl1pPr>
              <a:defRPr sz="2100"/>
            </a:lvl1pPr>
            <a:lvl2pPr>
              <a:defRPr sz="1800"/>
            </a:lvl2pPr>
            <a:lvl3pPr>
              <a:defRPr sz="1500"/>
            </a:lvl3pPr>
            <a:lvl4pPr>
              <a:defRPr sz="1350"/>
            </a:lvl4pPr>
            <a:lvl5pPr>
              <a:defRPr sz="1350"/>
            </a:lvl5pPr>
            <a:lvl6pPr marL="1541860" indent="-258366">
              <a:defRPr sz="1200"/>
            </a:lvl6pPr>
            <a:lvl7pPr marL="1541860" indent="-258366">
              <a:defRPr sz="1200"/>
            </a:lvl7pPr>
            <a:lvl8pPr marL="1541860" indent="-258366">
              <a:defRPr sz="1200"/>
            </a:lvl8pPr>
            <a:lvl9pPr marL="1541860" indent="-258366">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35832" y="1789800"/>
            <a:ext cx="5369261" cy="877887"/>
          </a:xfrm>
        </p:spPr>
        <p:txBody>
          <a:bodyPr anchor="b">
            <a:noAutofit/>
          </a:bodyPr>
          <a:lstStyle>
            <a:lvl1pPr marL="0" indent="0">
              <a:buNone/>
              <a:defRPr sz="24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3912" y="2702499"/>
            <a:ext cx="5491181" cy="3947976"/>
          </a:xfrm>
        </p:spPr>
        <p:txBody>
          <a:bodyPr>
            <a:normAutofit/>
          </a:bodyPr>
          <a:lstStyle>
            <a:lvl1pPr>
              <a:defRPr sz="2100"/>
            </a:lvl1pPr>
            <a:lvl2pPr>
              <a:defRPr sz="1800"/>
            </a:lvl2pPr>
            <a:lvl3pPr>
              <a:defRPr sz="1500"/>
            </a:lvl3pPr>
            <a:lvl4pPr>
              <a:defRPr sz="1350"/>
            </a:lvl4pPr>
            <a:lvl5pPr>
              <a:defRPr sz="1350"/>
            </a:lvl5pPr>
            <a:lvl6pPr marL="1541860" indent="-258366">
              <a:defRPr sz="1200"/>
            </a:lvl6pPr>
            <a:lvl7pPr marL="1541860" indent="-258366">
              <a:defRPr sz="1200"/>
            </a:lvl7pPr>
            <a:lvl8pPr marL="1541860" indent="-258366">
              <a:defRPr sz="1200"/>
            </a:lvl8pPr>
            <a:lvl9pPr marL="1541860" indent="-258366">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a:xfrm>
            <a:off x="8773459" y="188266"/>
            <a:ext cx="2844800" cy="365125"/>
          </a:xfrm>
        </p:spPr>
        <p:txBody>
          <a:bodyPr/>
          <a:lstStyle/>
          <a:p>
            <a:endParaRPr lang="en-GB" dirty="0">
              <a:solidFill>
                <a:prstClr val="black">
                  <a:lumMod val="65000"/>
                  <a:lumOff val="35000"/>
                </a:prstClr>
              </a:solidFill>
            </a:endParaRPr>
          </a:p>
        </p:txBody>
      </p:sp>
      <p:sp>
        <p:nvSpPr>
          <p:cNvPr id="8" name="Footer Placeholder 7"/>
          <p:cNvSpPr>
            <a:spLocks noGrp="1"/>
          </p:cNvSpPr>
          <p:nvPr>
            <p:ph type="ftr" sz="quarter" idx="11"/>
          </p:nvPr>
        </p:nvSpPr>
        <p:spPr>
          <a:xfrm>
            <a:off x="1494117" y="188266"/>
            <a:ext cx="3860800" cy="365125"/>
          </a:xfrm>
        </p:spPr>
        <p:txBody>
          <a:bodyPr/>
          <a:lstStyle/>
          <a:p>
            <a:r>
              <a:rPr lang="en-GB" dirty="0">
                <a:solidFill>
                  <a:prstClr val="black">
                    <a:lumMod val="65000"/>
                    <a:lumOff val="35000"/>
                  </a:prstClr>
                </a:solidFill>
              </a:rPr>
              <a:t>F28DM ER Diagrams</a:t>
            </a:r>
          </a:p>
        </p:txBody>
      </p:sp>
      <p:sp>
        <p:nvSpPr>
          <p:cNvPr id="9" name="Slide Number Placeholder 8"/>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lang="en-GB"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5" name="Slide Number Placeholder 4"/>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685800" rtl="0" eaLnBrk="1" latinLnBrk="0" hangingPunct="1">
              <a:spcBef>
                <a:spcPct val="0"/>
              </a:spcBef>
              <a:buNone/>
              <a:defRPr sz="2700" kern="1200">
                <a:solidFill>
                  <a:schemeClr val="bg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6863379" y="2590807"/>
            <a:ext cx="4754880" cy="3686175"/>
          </a:xfrm>
        </p:spPr>
        <p:txBody>
          <a:bodyPr/>
          <a:lstStyle>
            <a:lvl1pPr>
              <a:defRPr sz="1350"/>
            </a:lvl1pPr>
            <a:lvl2pPr>
              <a:defRPr sz="1350"/>
            </a:lvl2pPr>
            <a:lvl3pPr>
              <a:defRPr sz="1350"/>
            </a:lvl3pPr>
            <a:lvl4pPr>
              <a:defRPr sz="1350"/>
            </a:lvl4pPr>
            <a:lvl5pPr>
              <a:defRPr sz="1350"/>
            </a:lvl5pPr>
            <a:lvl6pPr marL="1541860" indent="-258366">
              <a:defRPr sz="1500"/>
            </a:lvl6pPr>
            <a:lvl7pPr marL="1541860" indent="-258366">
              <a:defRPr sz="1500"/>
            </a:lvl7pPr>
            <a:lvl8pPr marL="1541860" indent="-258366">
              <a:defRPr sz="1500"/>
            </a:lvl8pPr>
            <a:lvl9pPr marL="1541860" indent="-258366">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201269" y="2039111"/>
            <a:ext cx="475488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685800" rtl="0" eaLnBrk="1" latinLnBrk="0" hangingPunct="1">
              <a:spcBef>
                <a:spcPts val="1500"/>
              </a:spcBef>
              <a:buClr>
                <a:schemeClr val="accent1"/>
              </a:buClr>
              <a:buFont typeface="Wingdings 2" pitchFamily="18" charset="2"/>
              <a:buNone/>
              <a:defRPr sz="1350" kern="1200">
                <a:solidFill>
                  <a:schemeClr val="tx1">
                    <a:lumMod val="65000"/>
                    <a:lumOff val="35000"/>
                  </a:schemeClr>
                </a:solidFill>
                <a:latin typeface="+mn-lt"/>
                <a:ea typeface="+mn-ea"/>
                <a:cs typeface="+mn-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8773459" y="188266"/>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685800" rtl="0" eaLnBrk="1" latinLnBrk="0" hangingPunct="1">
              <a:spcBef>
                <a:spcPct val="0"/>
              </a:spcBef>
              <a:buNone/>
              <a:defRPr sz="27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7317319" y="2048256"/>
            <a:ext cx="4569884" cy="4206240"/>
          </a:xfrm>
        </p:spPr>
        <p:txBody>
          <a:bodyPr>
            <a:normAutofit/>
          </a:bodyPr>
          <a:lstStyle>
            <a:lvl1pPr marL="0" indent="0">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a:p>
        </p:txBody>
      </p:sp>
      <p:sp>
        <p:nvSpPr>
          <p:cNvPr id="4" name="Text Placeholder 3"/>
          <p:cNvSpPr>
            <a:spLocks noGrp="1"/>
          </p:cNvSpPr>
          <p:nvPr>
            <p:ph type="body" sz="half" idx="2"/>
          </p:nvPr>
        </p:nvSpPr>
        <p:spPr>
          <a:xfrm>
            <a:off x="1219200" y="2039112"/>
            <a:ext cx="6096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350" kern="1200">
                <a:solidFill>
                  <a:schemeClr val="tx1">
                    <a:lumMod val="65000"/>
                    <a:lumOff val="35000"/>
                  </a:schemeClr>
                </a:solidFill>
                <a:latin typeface="+mn-lt"/>
                <a:ea typeface="+mn-ea"/>
                <a:cs typeface="+mn-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lgn="l" defTabSz="685800" rtl="0" eaLnBrk="1" latinLnBrk="0" hangingPunct="1">
              <a:spcBef>
                <a:spcPts val="1500"/>
              </a:spcBef>
              <a:buClr>
                <a:schemeClr val="accent1"/>
              </a:buClr>
              <a:buFont typeface="Wingdings 2" pitchFamily="18" charset="2"/>
              <a:buNone/>
            </a:pPr>
            <a:r>
              <a:rPr lang="en-US"/>
              <a:t>Click to edit Master text styles</a:t>
            </a:r>
          </a:p>
        </p:txBody>
      </p:sp>
      <p:sp>
        <p:nvSpPr>
          <p:cNvPr id="5" name="Date Placeholder 4"/>
          <p:cNvSpPr>
            <a:spLocks noGrp="1"/>
          </p:cNvSpPr>
          <p:nvPr>
            <p:ph type="dt" sz="half" idx="10"/>
          </p:nvPr>
        </p:nvSpPr>
        <p:spPr>
          <a:xfrm>
            <a:off x="8773459" y="188266"/>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1800"/>
            </a:lvl1pPr>
          </a:lstStyle>
          <a:p>
            <a:r>
              <a:rPr lang="en-US"/>
              <a:t>Click to edit Master title style</a:t>
            </a:r>
            <a:endParaRPr/>
          </a:p>
        </p:txBody>
      </p:sp>
      <p:sp>
        <p:nvSpPr>
          <p:cNvPr id="3" name="Subtitle 2"/>
          <p:cNvSpPr>
            <a:spLocks noGrp="1"/>
          </p:cNvSpPr>
          <p:nvPr>
            <p:ph type="subTitle" idx="1"/>
          </p:nvPr>
        </p:nvSpPr>
        <p:spPr>
          <a:xfrm>
            <a:off x="1219200" y="5002312"/>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685800" rtl="0" eaLnBrk="1" latinLnBrk="0" hangingPunct="1">
              <a:spcBef>
                <a:spcPts val="225"/>
              </a:spcBef>
              <a:buNone/>
              <a:defRPr sz="1200" kern="1200">
                <a:solidFill>
                  <a:schemeClr val="tx1">
                    <a:lumMod val="65000"/>
                    <a:lumOff val="35000"/>
                  </a:schemeClr>
                </a:solidFill>
                <a:latin typeface="+mn-lt"/>
                <a:ea typeface="+mn-ea"/>
                <a:cs typeface="+mn-c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9" name="Picture Placeholder 8"/>
          <p:cNvSpPr>
            <a:spLocks noGrp="1"/>
          </p:cNvSpPr>
          <p:nvPr>
            <p:ph type="pic" sz="quarter" idx="13"/>
          </p:nvPr>
        </p:nvSpPr>
        <p:spPr>
          <a:xfrm>
            <a:off x="1236133" y="1129553"/>
            <a:ext cx="10651067" cy="2980944"/>
          </a:xfrm>
        </p:spPr>
        <p:txBody>
          <a:bodyPr>
            <a:normAutofit/>
          </a:bodyPr>
          <a:lstStyle>
            <a:lvl1pPr marL="0" indent="0">
              <a:buNone/>
              <a:defRPr sz="1350"/>
            </a:lvl1pPr>
          </a:lstStyle>
          <a:p>
            <a:r>
              <a:rPr lang="en-US"/>
              <a:t>Drag picture to placeholder or click icon to add</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1800"/>
            </a:lvl1pPr>
          </a:lstStyle>
          <a:p>
            <a:r>
              <a:rPr lang="en-US"/>
              <a:t>Click to edit Master title style</a:t>
            </a:r>
            <a:endParaRPr/>
          </a:p>
        </p:txBody>
      </p:sp>
      <p:sp>
        <p:nvSpPr>
          <p:cNvPr id="3" name="Subtitle 2"/>
          <p:cNvSpPr>
            <a:spLocks noGrp="1"/>
          </p:cNvSpPr>
          <p:nvPr>
            <p:ph type="subTitle" idx="1"/>
          </p:nvPr>
        </p:nvSpPr>
        <p:spPr>
          <a:xfrm>
            <a:off x="1219200" y="5002312"/>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685800" rtl="0" eaLnBrk="1" latinLnBrk="0" hangingPunct="1">
              <a:spcBef>
                <a:spcPts val="225"/>
              </a:spcBef>
              <a:buNone/>
              <a:defRPr sz="1200" kern="1200">
                <a:solidFill>
                  <a:schemeClr val="tx1">
                    <a:lumMod val="65000"/>
                    <a:lumOff val="35000"/>
                  </a:schemeClr>
                </a:solidFill>
                <a:latin typeface="+mn-lt"/>
                <a:ea typeface="+mn-ea"/>
                <a:cs typeface="+mn-c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8773459" y="188266"/>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9" name="Picture Placeholder 8"/>
          <p:cNvSpPr>
            <a:spLocks noGrp="1"/>
          </p:cNvSpPr>
          <p:nvPr>
            <p:ph type="pic" sz="quarter" idx="13"/>
          </p:nvPr>
        </p:nvSpPr>
        <p:spPr>
          <a:xfrm>
            <a:off x="1236133" y="1129553"/>
            <a:ext cx="5315712" cy="2980944"/>
          </a:xfrm>
        </p:spPr>
        <p:txBody>
          <a:bodyPr>
            <a:normAutofit/>
          </a:bodyPr>
          <a:lstStyle>
            <a:lvl1pPr marL="0" indent="0">
              <a:buNone/>
              <a:defRPr sz="1350"/>
            </a:lvl1pPr>
          </a:lstStyle>
          <a:p>
            <a:r>
              <a:rPr lang="en-US"/>
              <a:t>Drag picture to placeholder or click icon to add</a:t>
            </a:r>
            <a:endParaRPr/>
          </a:p>
        </p:txBody>
      </p:sp>
      <p:sp>
        <p:nvSpPr>
          <p:cNvPr id="7" name="Picture Placeholder 8"/>
          <p:cNvSpPr>
            <a:spLocks noGrp="1"/>
          </p:cNvSpPr>
          <p:nvPr>
            <p:ph type="pic" sz="quarter" idx="14"/>
          </p:nvPr>
        </p:nvSpPr>
        <p:spPr>
          <a:xfrm>
            <a:off x="6571488" y="1129553"/>
            <a:ext cx="5315712" cy="2980944"/>
          </a:xfrm>
        </p:spPr>
        <p:txBody>
          <a:bodyPr>
            <a:normAutofit/>
          </a:bodyPr>
          <a:lstStyle>
            <a:lvl1pPr marL="0" indent="0">
              <a:buNone/>
              <a:defRPr sz="1350"/>
            </a:lvl1pPr>
          </a:lstStyle>
          <a:p>
            <a:r>
              <a:rPr lang="en-US"/>
              <a:t>Drag picture to placeholder or click icon to add</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1800"/>
            </a:lvl1pPr>
          </a:lstStyle>
          <a:p>
            <a:r>
              <a:rPr lang="en-US"/>
              <a:t>Click to edit Master title style</a:t>
            </a:r>
            <a:endParaRPr/>
          </a:p>
        </p:txBody>
      </p:sp>
      <p:sp>
        <p:nvSpPr>
          <p:cNvPr id="3" name="Subtitle 2"/>
          <p:cNvSpPr>
            <a:spLocks noGrp="1"/>
          </p:cNvSpPr>
          <p:nvPr>
            <p:ph type="subTitle" idx="1"/>
          </p:nvPr>
        </p:nvSpPr>
        <p:spPr>
          <a:xfrm>
            <a:off x="1219200" y="5002312"/>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685800" rtl="0" eaLnBrk="1" latinLnBrk="0" hangingPunct="1">
              <a:spcBef>
                <a:spcPts val="225"/>
              </a:spcBef>
              <a:buNone/>
              <a:defRPr sz="1200" kern="1200">
                <a:solidFill>
                  <a:schemeClr val="tx1">
                    <a:lumMod val="65000"/>
                    <a:lumOff val="35000"/>
                  </a:schemeClr>
                </a:solidFill>
                <a:latin typeface="+mn-lt"/>
                <a:ea typeface="+mn-ea"/>
                <a:cs typeface="+mn-c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8773459" y="188266"/>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9" name="Picture Placeholder 8"/>
          <p:cNvSpPr>
            <a:spLocks noGrp="1"/>
          </p:cNvSpPr>
          <p:nvPr>
            <p:ph type="pic" sz="quarter" idx="13"/>
          </p:nvPr>
        </p:nvSpPr>
        <p:spPr>
          <a:xfrm>
            <a:off x="1236133" y="1129553"/>
            <a:ext cx="8802624" cy="2980944"/>
          </a:xfrm>
        </p:spPr>
        <p:txBody>
          <a:bodyPr>
            <a:normAutofit/>
          </a:bodyPr>
          <a:lstStyle>
            <a:lvl1pPr marL="0" indent="0">
              <a:buNone/>
              <a:defRPr sz="1350"/>
            </a:lvl1pPr>
          </a:lstStyle>
          <a:p>
            <a:r>
              <a:rPr lang="en-US"/>
              <a:t>Drag picture to placeholder or click icon to add</a:t>
            </a:r>
            <a:endParaRPr/>
          </a:p>
        </p:txBody>
      </p:sp>
      <p:sp>
        <p:nvSpPr>
          <p:cNvPr id="7" name="Picture Placeholder 8"/>
          <p:cNvSpPr>
            <a:spLocks noGrp="1"/>
          </p:cNvSpPr>
          <p:nvPr>
            <p:ph type="pic" sz="quarter" idx="14"/>
          </p:nvPr>
        </p:nvSpPr>
        <p:spPr>
          <a:xfrm>
            <a:off x="10058400" y="1129553"/>
            <a:ext cx="1828800" cy="1481328"/>
          </a:xfrm>
        </p:spPr>
        <p:txBody>
          <a:bodyPr>
            <a:normAutofit/>
          </a:bodyPr>
          <a:lstStyle>
            <a:lvl1pPr marL="0" indent="0">
              <a:buNone/>
              <a:defRPr sz="1350"/>
            </a:lvl1pPr>
          </a:lstStyle>
          <a:p>
            <a:r>
              <a:rPr lang="en-US"/>
              <a:t>Drag picture to placeholder or click icon to add</a:t>
            </a:r>
            <a:endParaRPr/>
          </a:p>
        </p:txBody>
      </p:sp>
      <p:sp>
        <p:nvSpPr>
          <p:cNvPr id="8" name="Picture Placeholder 8"/>
          <p:cNvSpPr>
            <a:spLocks noGrp="1"/>
          </p:cNvSpPr>
          <p:nvPr>
            <p:ph type="pic" sz="quarter" idx="15"/>
          </p:nvPr>
        </p:nvSpPr>
        <p:spPr>
          <a:xfrm>
            <a:off x="10058400" y="2629169"/>
            <a:ext cx="1828800" cy="1481328"/>
          </a:xfrm>
        </p:spPr>
        <p:txBody>
          <a:bodyPr>
            <a:normAutofit/>
          </a:bodyPr>
          <a:lstStyle>
            <a:lvl1pPr marL="0" indent="0">
              <a:buNone/>
              <a:defRPr sz="1350"/>
            </a:lvl1pPr>
          </a:lstStyle>
          <a:p>
            <a:r>
              <a:rPr lang="en-US"/>
              <a:t>Drag picture to placeholder or click icon to add</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11887200" cy="914400"/>
          </a:xfrm>
        </p:spPr>
        <p:txBody>
          <a:bodyPr/>
          <a:lstStyle/>
          <a:p>
            <a:r>
              <a:rPr lang="en-GB"/>
              <a:t>Click to edit Master title style</a:t>
            </a:r>
            <a:endParaRPr/>
          </a:p>
        </p:txBody>
      </p:sp>
      <p:sp>
        <p:nvSpPr>
          <p:cNvPr id="3" name="Subtitle 2"/>
          <p:cNvSpPr>
            <a:spLocks noGrp="1"/>
          </p:cNvSpPr>
          <p:nvPr>
            <p:ph type="subTitle" idx="1"/>
          </p:nvPr>
        </p:nvSpPr>
        <p:spPr>
          <a:xfrm>
            <a:off x="1219200" y="5943600"/>
            <a:ext cx="10668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9" name="Picture Placeholder 8"/>
          <p:cNvSpPr>
            <a:spLocks noGrp="1"/>
          </p:cNvSpPr>
          <p:nvPr>
            <p:ph type="pic" sz="quarter" idx="13"/>
          </p:nvPr>
        </p:nvSpPr>
        <p:spPr>
          <a:xfrm>
            <a:off x="1236133" y="1129553"/>
            <a:ext cx="10651067" cy="3886200"/>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4768824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50071" y="1129554"/>
            <a:ext cx="1219200" cy="5533278"/>
          </a:xfrm>
        </p:spPr>
        <p:txBody>
          <a:bodyPr vert="eaVert" lIns="274320" tIns="685800" bIns="685800"/>
          <a:lstStyle/>
          <a:p>
            <a:r>
              <a:rPr lang="en-US"/>
              <a:t>Click to edit Master title style</a:t>
            </a:r>
            <a:endParaRPr/>
          </a:p>
        </p:txBody>
      </p:sp>
      <p:sp>
        <p:nvSpPr>
          <p:cNvPr id="3" name="Vertical Text Placeholder 2"/>
          <p:cNvSpPr>
            <a:spLocks noGrp="1"/>
          </p:cNvSpPr>
          <p:nvPr>
            <p:ph type="body" orient="vert" idx="1"/>
          </p:nvPr>
        </p:nvSpPr>
        <p:spPr>
          <a:xfrm>
            <a:off x="1490133" y="1734671"/>
            <a:ext cx="8568267" cy="4542304"/>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118872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GB"/>
              <a:t>Click to edit Master title style</a:t>
            </a:r>
            <a:endParaRPr/>
          </a:p>
        </p:txBody>
      </p:sp>
      <p:sp>
        <p:nvSpPr>
          <p:cNvPr id="3" name="Text Placeholder 2"/>
          <p:cNvSpPr>
            <a:spLocks noGrp="1"/>
          </p:cNvSpPr>
          <p:nvPr>
            <p:ph type="body" idx="1"/>
          </p:nvPr>
        </p:nvSpPr>
        <p:spPr>
          <a:xfrm>
            <a:off x="1219200" y="5484607"/>
            <a:ext cx="10668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39663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sz="half" idx="1"/>
          </p:nvPr>
        </p:nvSpPr>
        <p:spPr>
          <a:xfrm>
            <a:off x="546148" y="1758253"/>
            <a:ext cx="5373245" cy="481082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Content Placeholder 3"/>
          <p:cNvSpPr>
            <a:spLocks noGrp="1"/>
          </p:cNvSpPr>
          <p:nvPr>
            <p:ph sz="half" idx="2"/>
          </p:nvPr>
        </p:nvSpPr>
        <p:spPr>
          <a:xfrm>
            <a:off x="6245014" y="1758253"/>
            <a:ext cx="5373245" cy="481082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Date Placeholder 4"/>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03987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a:p>
        </p:txBody>
      </p:sp>
      <p:sp>
        <p:nvSpPr>
          <p:cNvPr id="3" name="Text Placeholder 2"/>
          <p:cNvSpPr>
            <a:spLocks noGrp="1"/>
          </p:cNvSpPr>
          <p:nvPr>
            <p:ph type="body" idx="1"/>
          </p:nvPr>
        </p:nvSpPr>
        <p:spPr>
          <a:xfrm>
            <a:off x="554116" y="1708394"/>
            <a:ext cx="5369261"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32196" y="2621099"/>
            <a:ext cx="5491181" cy="394797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Text Placeholder 4"/>
          <p:cNvSpPr>
            <a:spLocks noGrp="1"/>
          </p:cNvSpPr>
          <p:nvPr>
            <p:ph type="body" sz="quarter" idx="3"/>
          </p:nvPr>
        </p:nvSpPr>
        <p:spPr>
          <a:xfrm>
            <a:off x="6335830" y="1708394"/>
            <a:ext cx="5369261"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3910" y="2621099"/>
            <a:ext cx="5491181" cy="394797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7" name="Date Placeholder 6"/>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8" name="Footer Placeholder 7"/>
          <p:cNvSpPr>
            <a:spLocks noGrp="1"/>
          </p:cNvSpPr>
          <p:nvPr>
            <p:ph type="ftr" sz="quarter" idx="11"/>
          </p:nvPr>
        </p:nvSpPr>
        <p:spPr>
          <a:xfrm>
            <a:off x="1494117" y="188260"/>
            <a:ext cx="3860800" cy="365125"/>
          </a:xfrm>
        </p:spPr>
        <p:txBody>
          <a:bodyPr/>
          <a:lstStyle/>
          <a:p>
            <a:r>
              <a:rPr lang="en-GB" dirty="0">
                <a:solidFill>
                  <a:prstClr val="black">
                    <a:lumMod val="65000"/>
                    <a:lumOff val="35000"/>
                  </a:prstClr>
                </a:solidFill>
              </a:rPr>
              <a:t>F28DM ER Diagrams</a:t>
            </a:r>
          </a:p>
        </p:txBody>
      </p:sp>
      <p:sp>
        <p:nvSpPr>
          <p:cNvPr id="9" name="Slide Number Placeholder 8"/>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cxnSp>
        <p:nvCxnSpPr>
          <p:cNvPr id="11" name="Straight Connector 10"/>
          <p:cNvCxnSpPr/>
          <p:nvPr/>
        </p:nvCxnSpPr>
        <p:spPr>
          <a:xfrm>
            <a:off x="1616037"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85299"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16037"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985299"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16037"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985299"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36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Date Placeholder 2"/>
          <p:cNvSpPr>
            <a:spLocks noGrp="1"/>
          </p:cNvSpPr>
          <p:nvPr>
            <p:ph type="dt" sz="half" idx="10"/>
          </p:nvPr>
        </p:nvSpPr>
        <p:spPr/>
        <p:txBody>
          <a:bodyPr/>
          <a:lstStyle/>
          <a:p>
            <a:endParaRPr lang="en-GB"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5" name="Slide Number Placeholder 4"/>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24917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4" name="Slide Number Placeholder 3"/>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50304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GB"/>
              <a:t>Click to edit Master title style</a:t>
            </a:r>
            <a:endParaRPr/>
          </a:p>
        </p:txBody>
      </p:sp>
      <p:sp>
        <p:nvSpPr>
          <p:cNvPr id="3" name="Content Placeholder 2"/>
          <p:cNvSpPr>
            <a:spLocks noGrp="1"/>
          </p:cNvSpPr>
          <p:nvPr>
            <p:ph idx="1"/>
          </p:nvPr>
        </p:nvSpPr>
        <p:spPr>
          <a:xfrm>
            <a:off x="6863379" y="2590801"/>
            <a:ext cx="475488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Text Placeholder 3"/>
          <p:cNvSpPr>
            <a:spLocks noGrp="1"/>
          </p:cNvSpPr>
          <p:nvPr>
            <p:ph type="body" sz="half" idx="2"/>
          </p:nvPr>
        </p:nvSpPr>
        <p:spPr>
          <a:xfrm>
            <a:off x="1201269" y="2039111"/>
            <a:ext cx="475488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87501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66656"/>
            <a:ext cx="11885084" cy="914400"/>
          </a:xfrm>
          <a:prstGeom prst="rect">
            <a:avLst/>
          </a:prstGeom>
          <a:solidFill>
            <a:schemeClr val="tx2"/>
          </a:solidFill>
        </p:spPr>
        <p:txBody>
          <a:bodyPr vert="horz" lIns="1188720" tIns="45720" rIns="274320" bIns="45720" rtlCol="0" anchor="ctr">
            <a:normAutofit/>
          </a:bodyPr>
          <a:lstStyle/>
          <a:p>
            <a:r>
              <a:rPr lang="en-GB"/>
              <a:t>Click to edit Master title style</a:t>
            </a:r>
            <a:endParaRPr/>
          </a:p>
        </p:txBody>
      </p:sp>
      <p:sp>
        <p:nvSpPr>
          <p:cNvPr id="3" name="Text Placeholder 2"/>
          <p:cNvSpPr>
            <a:spLocks noGrp="1"/>
          </p:cNvSpPr>
          <p:nvPr>
            <p:ph type="body" idx="1"/>
          </p:nvPr>
        </p:nvSpPr>
        <p:spPr>
          <a:xfrm>
            <a:off x="499296" y="1823374"/>
            <a:ext cx="11133905" cy="474570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2"/>
          </p:nvPr>
        </p:nvSpPr>
        <p:spPr>
          <a:xfrm>
            <a:off x="8773459" y="188260"/>
            <a:ext cx="28448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endParaRPr lang="en-GB" dirty="0">
              <a:solidFill>
                <a:prstClr val="black">
                  <a:lumMod val="65000"/>
                  <a:lumOff val="35000"/>
                </a:prstClr>
              </a:solidFill>
            </a:endParaRPr>
          </a:p>
        </p:txBody>
      </p:sp>
      <p:sp>
        <p:nvSpPr>
          <p:cNvPr id="5" name="Footer Placeholder 4"/>
          <p:cNvSpPr>
            <a:spLocks noGrp="1"/>
          </p:cNvSpPr>
          <p:nvPr>
            <p:ph type="ftr" sz="quarter" idx="3"/>
          </p:nvPr>
        </p:nvSpPr>
        <p:spPr>
          <a:xfrm>
            <a:off x="1494117" y="188260"/>
            <a:ext cx="38608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4"/>
          </p:nvPr>
        </p:nvSpPr>
        <p:spPr>
          <a:xfrm>
            <a:off x="11719859" y="6569076"/>
            <a:ext cx="6096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
        <p:nvSpPr>
          <p:cNvPr id="7" name="Rectangle 6"/>
          <p:cNvSpPr/>
          <p:nvPr/>
        </p:nvSpPr>
        <p:spPr>
          <a:xfrm>
            <a:off x="1219201" y="0"/>
            <a:ext cx="10665884"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prstClr val="white"/>
              </a:solidFill>
            </a:endParaRPr>
          </a:p>
        </p:txBody>
      </p:sp>
      <p:sp>
        <p:nvSpPr>
          <p:cNvPr id="8" name="Rectangle 7"/>
          <p:cNvSpPr/>
          <p:nvPr/>
        </p:nvSpPr>
        <p:spPr>
          <a:xfrm>
            <a:off x="1219201" y="6675120"/>
            <a:ext cx="10665884"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prstClr val="white"/>
              </a:solidFill>
            </a:endParaRPr>
          </a:p>
        </p:txBody>
      </p:sp>
    </p:spTree>
    <p:extLst>
      <p:ext uri="{BB962C8B-B14F-4D97-AF65-F5344CB8AC3E}">
        <p14:creationId xmlns:p14="http://schemas.microsoft.com/office/powerpoint/2010/main" val="52924439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24" r:id="rId16"/>
  </p:sldLayoutIdLst>
  <p:hf hdr="0"/>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 y="618504"/>
            <a:ext cx="11885084" cy="1156028"/>
          </a:xfrm>
          <a:prstGeom prst="rect">
            <a:avLst/>
          </a:prstGeom>
          <a:solidFill>
            <a:schemeClr val="tx2"/>
          </a:solidFill>
        </p:spPr>
        <p:txBody>
          <a:bodyPr vert="horz" lIns="1188720" tIns="45720" rIns="274320" bIns="45720" rtlCol="0" anchor="ctr">
            <a:noAutofit/>
          </a:bodyPr>
          <a:lstStyle/>
          <a:p>
            <a:r>
              <a:rPr lang="en-US"/>
              <a:t>Click to edit Master title style</a:t>
            </a:r>
            <a:endParaRPr dirty="0"/>
          </a:p>
        </p:txBody>
      </p:sp>
      <p:sp>
        <p:nvSpPr>
          <p:cNvPr id="3" name="Text Placeholder 2"/>
          <p:cNvSpPr>
            <a:spLocks noGrp="1"/>
          </p:cNvSpPr>
          <p:nvPr>
            <p:ph type="body" idx="1"/>
          </p:nvPr>
        </p:nvSpPr>
        <p:spPr>
          <a:xfrm>
            <a:off x="499300" y="1823380"/>
            <a:ext cx="11133905" cy="474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773459" y="188266"/>
            <a:ext cx="2844800" cy="365125"/>
          </a:xfrm>
          <a:prstGeom prst="rect">
            <a:avLst/>
          </a:prstGeom>
        </p:spPr>
        <p:txBody>
          <a:bodyPr vert="horz" lIns="91440" tIns="45720" rIns="91440" bIns="45720" rtlCol="0" anchor="ctr"/>
          <a:lstStyle>
            <a:lvl1pPr algn="r">
              <a:defRPr sz="750">
                <a:solidFill>
                  <a:schemeClr val="tx1">
                    <a:lumMod val="65000"/>
                    <a:lumOff val="35000"/>
                  </a:schemeClr>
                </a:solidFill>
              </a:defRPr>
            </a:lvl1pPr>
          </a:lstStyle>
          <a:p>
            <a:endParaRPr lang="en-GB" dirty="0">
              <a:solidFill>
                <a:prstClr val="black">
                  <a:lumMod val="65000"/>
                  <a:lumOff val="35000"/>
                </a:prstClr>
              </a:solidFill>
            </a:endParaRPr>
          </a:p>
        </p:txBody>
      </p:sp>
      <p:sp>
        <p:nvSpPr>
          <p:cNvPr id="5" name="Footer Placeholder 4"/>
          <p:cNvSpPr>
            <a:spLocks noGrp="1"/>
          </p:cNvSpPr>
          <p:nvPr>
            <p:ph type="ftr" sz="quarter" idx="3"/>
          </p:nvPr>
        </p:nvSpPr>
        <p:spPr>
          <a:xfrm>
            <a:off x="1494117" y="188266"/>
            <a:ext cx="3860800" cy="365125"/>
          </a:xfrm>
          <a:prstGeom prst="rect">
            <a:avLst/>
          </a:prstGeom>
        </p:spPr>
        <p:txBody>
          <a:bodyPr vert="horz" lIns="91440" tIns="45720" rIns="91440" bIns="45720" rtlCol="0" anchor="ctr"/>
          <a:lstStyle>
            <a:lvl1pPr algn="l">
              <a:defRPr sz="750">
                <a:solidFill>
                  <a:schemeClr val="tx1">
                    <a:lumMod val="65000"/>
                    <a:lumOff val="35000"/>
                  </a:schemeClr>
                </a:solidFill>
              </a:defRPr>
            </a:lvl1p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4"/>
          </p:nvPr>
        </p:nvSpPr>
        <p:spPr>
          <a:xfrm>
            <a:off x="11719859" y="6569082"/>
            <a:ext cx="609600" cy="365125"/>
          </a:xfrm>
          <a:prstGeom prst="rect">
            <a:avLst/>
          </a:prstGeom>
        </p:spPr>
        <p:txBody>
          <a:bodyPr vert="horz" lIns="91440" tIns="45720" rIns="91440" bIns="45720" rtlCol="0" anchor="ctr"/>
          <a:lstStyle>
            <a:lvl1pPr algn="ctr">
              <a:defRPr sz="600">
                <a:solidFill>
                  <a:schemeClr val="tx1">
                    <a:lumMod val="65000"/>
                    <a:lumOff val="35000"/>
                  </a:schemeClr>
                </a:solidFill>
              </a:defRPr>
            </a:lvl1p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
        <p:nvSpPr>
          <p:cNvPr id="7" name="Rectangle 6"/>
          <p:cNvSpPr/>
          <p:nvPr/>
        </p:nvSpPr>
        <p:spPr>
          <a:xfrm>
            <a:off x="1219203" y="0"/>
            <a:ext cx="10665884"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8" name="Rectangle 7"/>
          <p:cNvSpPr/>
          <p:nvPr/>
        </p:nvSpPr>
        <p:spPr>
          <a:xfrm>
            <a:off x="1219203" y="6675120"/>
            <a:ext cx="10665884"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Tree>
    <p:extLst>
      <p:ext uri="{BB962C8B-B14F-4D97-AF65-F5344CB8AC3E}">
        <p14:creationId xmlns:p14="http://schemas.microsoft.com/office/powerpoint/2010/main" val="15749334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Lst>
  <p:hf hdr="0"/>
  <p:txStyles>
    <p:titleStyle>
      <a:lvl1pPr marL="0" indent="0" algn="l" defTabSz="685800" rtl="0" eaLnBrk="1" latinLnBrk="0" hangingPunct="1">
        <a:spcBef>
          <a:spcPct val="0"/>
        </a:spcBef>
        <a:buNone/>
        <a:defRPr sz="3000" kern="1200">
          <a:solidFill>
            <a:schemeClr val="bg1"/>
          </a:solidFill>
          <a:latin typeface="+mj-lt"/>
          <a:ea typeface="+mj-ea"/>
          <a:cs typeface="+mj-cs"/>
        </a:defRPr>
      </a:lvl1pPr>
    </p:titleStyle>
    <p:bodyStyle>
      <a:lvl1pPr marL="257175" indent="-257175" algn="l" defTabSz="685800" rtl="0" eaLnBrk="1" latinLnBrk="0" hangingPunct="1">
        <a:spcBef>
          <a:spcPts val="1500"/>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1pPr>
      <a:lvl2pPr marL="514350" indent="-252413" algn="l" defTabSz="685800" rtl="0" eaLnBrk="1" latinLnBrk="0" hangingPunct="1">
        <a:spcBef>
          <a:spcPts val="450"/>
        </a:spcBef>
        <a:buClr>
          <a:schemeClr val="accent1">
            <a:lumMod val="50000"/>
          </a:schemeClr>
        </a:buClr>
        <a:buFont typeface="Wingdings 2" pitchFamily="18" charset="2"/>
        <a:buChar char=""/>
        <a:defRPr sz="2100" kern="1200">
          <a:solidFill>
            <a:schemeClr val="tx1">
              <a:lumMod val="65000"/>
              <a:lumOff val="35000"/>
            </a:schemeClr>
          </a:solidFill>
          <a:latin typeface="+mn-lt"/>
          <a:ea typeface="+mn-ea"/>
          <a:cs typeface="+mn-cs"/>
        </a:defRPr>
      </a:lvl2pPr>
      <a:lvl3pPr marL="776288" indent="-261938" algn="l" defTabSz="685800" rtl="0" eaLnBrk="1" latinLnBrk="0" hangingPunct="1">
        <a:spcBef>
          <a:spcPts val="45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028700" indent="-252413" algn="l" defTabSz="685800" rtl="0" eaLnBrk="1" latinLnBrk="0" hangingPunct="1">
        <a:spcBef>
          <a:spcPts val="45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290638" indent="-261938" algn="l" defTabSz="685800" rtl="0" eaLnBrk="1" latinLnBrk="0" hangingPunct="1">
        <a:spcBef>
          <a:spcPts val="450"/>
        </a:spcBef>
        <a:buClr>
          <a:schemeClr val="accent1"/>
        </a:buClr>
        <a:buFont typeface="Wingdings 2" pitchFamily="18" charset="2"/>
        <a:buChar char=""/>
        <a:defRPr sz="1500" kern="1200">
          <a:solidFill>
            <a:schemeClr val="tx1">
              <a:lumMod val="65000"/>
              <a:lumOff val="35000"/>
            </a:schemeClr>
          </a:solidFill>
          <a:latin typeface="+mn-lt"/>
          <a:ea typeface="+mn-ea"/>
          <a:cs typeface="+mn-cs"/>
        </a:defRPr>
      </a:lvl5pPr>
      <a:lvl6pPr marL="1541860" indent="-258366" algn="l" defTabSz="685800" rtl="0" eaLnBrk="1" latinLnBrk="0" hangingPunct="1">
        <a:spcBef>
          <a:spcPct val="20000"/>
        </a:spcBef>
        <a:buClr>
          <a:schemeClr val="accent1">
            <a:lumMod val="50000"/>
          </a:schemeClr>
        </a:buClr>
        <a:buFont typeface="Wingdings 2" pitchFamily="18" charset="2"/>
        <a:buChar char=""/>
        <a:defRPr lang="en-US" sz="1350" kern="1200" dirty="0" smtClean="0">
          <a:solidFill>
            <a:schemeClr val="tx1">
              <a:lumMod val="65000"/>
              <a:lumOff val="35000"/>
            </a:schemeClr>
          </a:solidFill>
          <a:latin typeface="+mn-lt"/>
          <a:ea typeface="+mn-ea"/>
          <a:cs typeface="+mn-cs"/>
        </a:defRPr>
      </a:lvl6pPr>
      <a:lvl7pPr marL="1799035" indent="-258366" algn="l" defTabSz="685800" rtl="0" eaLnBrk="1" latinLnBrk="0" hangingPunct="1">
        <a:spcBef>
          <a:spcPct val="20000"/>
        </a:spcBef>
        <a:buClr>
          <a:schemeClr val="accent1"/>
        </a:buClr>
        <a:buFont typeface="Wingdings 2" pitchFamily="18" charset="2"/>
        <a:buChar char=""/>
        <a:defRPr lang="en-US" sz="1350" kern="1200" dirty="0" smtClean="0">
          <a:solidFill>
            <a:schemeClr val="tx1">
              <a:lumMod val="65000"/>
              <a:lumOff val="35000"/>
            </a:schemeClr>
          </a:solidFill>
          <a:latin typeface="+mn-lt"/>
          <a:ea typeface="+mn-ea"/>
          <a:cs typeface="+mn-cs"/>
        </a:defRPr>
      </a:lvl7pPr>
      <a:lvl8pPr marL="2057400" indent="-258366" algn="l" defTabSz="685800" rtl="0" eaLnBrk="1" latinLnBrk="0" hangingPunct="1">
        <a:spcBef>
          <a:spcPct val="20000"/>
        </a:spcBef>
        <a:buClr>
          <a:schemeClr val="accent1">
            <a:lumMod val="50000"/>
          </a:schemeClr>
        </a:buClr>
        <a:buFont typeface="Wingdings 2" pitchFamily="18" charset="2"/>
        <a:buChar char=""/>
        <a:defRPr lang="en-US" sz="1350" kern="1200" dirty="0" smtClean="0">
          <a:solidFill>
            <a:schemeClr val="tx1">
              <a:lumMod val="65000"/>
              <a:lumOff val="35000"/>
            </a:schemeClr>
          </a:solidFill>
          <a:latin typeface="+mn-lt"/>
          <a:ea typeface="+mn-ea"/>
          <a:cs typeface="+mn-cs"/>
        </a:defRPr>
      </a:lvl8pPr>
      <a:lvl9pPr marL="2315766" indent="-258366" algn="l" defTabSz="685800" rtl="0" eaLnBrk="1" latinLnBrk="0" hangingPunct="1">
        <a:spcBef>
          <a:spcPct val="20000"/>
        </a:spcBef>
        <a:buClr>
          <a:schemeClr val="accent1"/>
        </a:buClr>
        <a:buFont typeface="Wingdings 2" pitchFamily="18" charset="2"/>
        <a:buChar char=""/>
        <a:defRPr lang="en-US" sz="1350" kern="1200" dirty="0">
          <a:solidFill>
            <a:schemeClr val="tx1">
              <a:lumMod val="65000"/>
              <a:lumOff val="35000"/>
            </a:schemeClr>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tiff"/><Relationship Id="rId4" Type="http://schemas.openxmlformats.org/officeDocument/2006/relationships/image" Target="../media/image6.tif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LmS4Y99fNaQ" TargetMode="External"/><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Entity Relationship Modelling</a:t>
            </a:r>
          </a:p>
        </p:txBody>
      </p:sp>
      <p:sp>
        <p:nvSpPr>
          <p:cNvPr id="3" name="Subtitle 2"/>
          <p:cNvSpPr>
            <a:spLocks noGrp="1"/>
          </p:cNvSpPr>
          <p:nvPr>
            <p:ph type="subTitle" idx="1"/>
          </p:nvPr>
        </p:nvSpPr>
        <p:spPr/>
        <p:txBody>
          <a:bodyPr/>
          <a:lstStyle/>
          <a:p>
            <a:r>
              <a:rPr lang="en-GB" dirty="0"/>
              <a:t>F28DM Database Management Systems</a:t>
            </a:r>
          </a:p>
          <a:p>
            <a:r>
              <a:rPr lang="en-GB" dirty="0"/>
              <a:t>Phil Bartie</a:t>
            </a:r>
          </a:p>
          <a:p>
            <a:endParaRPr lang="en-GB" dirty="0"/>
          </a:p>
          <a:p>
            <a:endParaRPr lang="en-GB" dirty="0"/>
          </a:p>
          <a:p>
            <a:endParaRPr lang="en-GB" dirty="0"/>
          </a:p>
          <a:p>
            <a:r>
              <a:rPr lang="en-GB" sz="1600" dirty="0"/>
              <a:t>These slides are based on material from Alasdair </a:t>
            </a:r>
            <a:r>
              <a:rPr lang="en-GB" sz="1600" dirty="0" err="1"/>
              <a:t>Gray</a:t>
            </a:r>
            <a:endParaRPr lang="en-GB" sz="1600" dirty="0"/>
          </a:p>
        </p:txBody>
      </p:sp>
    </p:spTree>
    <p:extLst>
      <p:ext uri="{BB962C8B-B14F-4D97-AF65-F5344CB8AC3E}">
        <p14:creationId xmlns:p14="http://schemas.microsoft.com/office/powerpoint/2010/main" val="555468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CF2B-DFB3-4C4A-8480-4C47FA551EBA}"/>
              </a:ext>
            </a:extLst>
          </p:cNvPr>
          <p:cNvSpPr>
            <a:spLocks noGrp="1"/>
          </p:cNvSpPr>
          <p:nvPr>
            <p:ph type="title"/>
          </p:nvPr>
        </p:nvSpPr>
        <p:spPr/>
        <p:txBody>
          <a:bodyPr>
            <a:normAutofit/>
          </a:bodyPr>
          <a:lstStyle/>
          <a:p>
            <a:r>
              <a:rPr lang="en-GB" spc="-1" dirty="0">
                <a:latin typeface="Arial"/>
              </a:rPr>
              <a:t>Showing the Multiplicity of an Association</a:t>
            </a:r>
            <a:endParaRPr lang="en-US" dirty="0"/>
          </a:p>
        </p:txBody>
      </p:sp>
      <p:sp>
        <p:nvSpPr>
          <p:cNvPr id="4" name="Date Placeholder 3">
            <a:extLst>
              <a:ext uri="{FF2B5EF4-FFF2-40B4-BE49-F238E27FC236}">
                <a16:creationId xmlns:a16="http://schemas.microsoft.com/office/drawing/2014/main" id="{069F60EC-6B2C-F543-B54B-E50FD1649AC9}"/>
              </a:ext>
            </a:extLst>
          </p:cNvPr>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a:extLst>
              <a:ext uri="{FF2B5EF4-FFF2-40B4-BE49-F238E27FC236}">
                <a16:creationId xmlns:a16="http://schemas.microsoft.com/office/drawing/2014/main" id="{744921DE-3F22-424E-BF13-C07A2FCFC2DF}"/>
              </a:ext>
            </a:extLst>
          </p:cNvPr>
          <p:cNvSpPr>
            <a:spLocks noGrp="1"/>
          </p:cNvSpPr>
          <p:nvPr>
            <p:ph type="ftr" sz="quarter" idx="11"/>
          </p:nvPr>
        </p:nvSpPr>
        <p:spPr/>
        <p:txBody>
          <a:bodyPr/>
          <a:lstStyle/>
          <a:p>
            <a:r>
              <a:rPr lang="en-GB">
                <a:solidFill>
                  <a:prstClr val="black">
                    <a:lumMod val="65000"/>
                    <a:lumOff val="35000"/>
                  </a:prstClr>
                </a:solidFill>
              </a:rPr>
              <a:t>F28DM ER Diagrams</a:t>
            </a:r>
            <a:endParaRPr lang="en-GB" dirty="0">
              <a:solidFill>
                <a:prstClr val="black">
                  <a:lumMod val="65000"/>
                  <a:lumOff val="35000"/>
                </a:prstClr>
              </a:solidFill>
            </a:endParaRPr>
          </a:p>
        </p:txBody>
      </p:sp>
      <p:sp>
        <p:nvSpPr>
          <p:cNvPr id="6" name="Slide Number Placeholder 5">
            <a:extLst>
              <a:ext uri="{FF2B5EF4-FFF2-40B4-BE49-F238E27FC236}">
                <a16:creationId xmlns:a16="http://schemas.microsoft.com/office/drawing/2014/main" id="{B8C85AAE-D710-064A-ADF0-D3576D9E9822}"/>
              </a:ext>
            </a:extLst>
          </p:cNvPr>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10</a:t>
            </a:fld>
            <a:endParaRPr lang="en-GB">
              <a:solidFill>
                <a:prstClr val="black">
                  <a:lumMod val="65000"/>
                  <a:lumOff val="35000"/>
                </a:prstClr>
              </a:solidFill>
            </a:endParaRPr>
          </a:p>
        </p:txBody>
      </p:sp>
      <p:graphicFrame>
        <p:nvGraphicFramePr>
          <p:cNvPr id="7" name="Content Placeholder 6">
            <a:extLst>
              <a:ext uri="{FF2B5EF4-FFF2-40B4-BE49-F238E27FC236}">
                <a16:creationId xmlns:a16="http://schemas.microsoft.com/office/drawing/2014/main" id="{E7306505-0ED9-FA43-BE6B-B3D502A9B0FA}"/>
              </a:ext>
            </a:extLst>
          </p:cNvPr>
          <p:cNvGraphicFramePr>
            <a:graphicFrameLocks/>
          </p:cNvGraphicFramePr>
          <p:nvPr>
            <p:extLst>
              <p:ext uri="{D42A27DB-BD31-4B8C-83A1-F6EECF244321}">
                <p14:modId xmlns:p14="http://schemas.microsoft.com/office/powerpoint/2010/main" val="1983432816"/>
              </p:ext>
            </p:extLst>
          </p:nvPr>
        </p:nvGraphicFramePr>
        <p:xfrm>
          <a:off x="863827" y="2496066"/>
          <a:ext cx="2226046" cy="111252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err="1">
                          <a:solidFill>
                            <a:sysClr val="windowText" lastClr="000000"/>
                          </a:solidFill>
                        </a:rPr>
                        <a:t>SpyMaster</a:t>
                      </a:r>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mCodeName</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contact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Content Placeholder 6">
            <a:extLst>
              <a:ext uri="{FF2B5EF4-FFF2-40B4-BE49-F238E27FC236}">
                <a16:creationId xmlns:a16="http://schemas.microsoft.com/office/drawing/2014/main" id="{B1D7C6A1-1972-C349-BEDA-773CD0E70289}"/>
              </a:ext>
            </a:extLst>
          </p:cNvPr>
          <p:cNvGraphicFramePr>
            <a:graphicFrameLocks/>
          </p:cNvGraphicFramePr>
          <p:nvPr>
            <p:extLst>
              <p:ext uri="{D42A27DB-BD31-4B8C-83A1-F6EECF244321}">
                <p14:modId xmlns:p14="http://schemas.microsoft.com/office/powerpoint/2010/main" val="2803668160"/>
              </p:ext>
            </p:extLst>
          </p:nvPr>
        </p:nvGraphicFramePr>
        <p:xfrm>
          <a:off x="9065125" y="2224286"/>
          <a:ext cx="2226046" cy="165608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Spy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codeName</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err="1"/>
                        <a:t>firstName</a:t>
                      </a:r>
                      <a:endParaRPr lang="en-GB" dirty="0"/>
                    </a:p>
                    <a:p>
                      <a:r>
                        <a:rPr lang="en-GB" dirty="0" err="1"/>
                        <a:t>dateOfBirth</a:t>
                      </a:r>
                      <a:endParaRPr lang="en-GB" dirty="0"/>
                    </a:p>
                    <a:p>
                      <a:r>
                        <a:rPr lang="en-GB"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a:extLst>
              <a:ext uri="{FF2B5EF4-FFF2-40B4-BE49-F238E27FC236}">
                <a16:creationId xmlns:a16="http://schemas.microsoft.com/office/drawing/2014/main" id="{A9F92D52-97E3-1245-A361-5676E4CD1C67}"/>
              </a:ext>
            </a:extLst>
          </p:cNvPr>
          <p:cNvCxnSpPr>
            <a:cxnSpLocks/>
            <a:stCxn id="7" idx="3"/>
            <a:endCxn id="8" idx="1"/>
          </p:cNvCxnSpPr>
          <p:nvPr/>
        </p:nvCxnSpPr>
        <p:spPr>
          <a:xfrm>
            <a:off x="3089873" y="3052326"/>
            <a:ext cx="5975252" cy="0"/>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0" name="TextBox 9">
            <a:extLst>
              <a:ext uri="{FF2B5EF4-FFF2-40B4-BE49-F238E27FC236}">
                <a16:creationId xmlns:a16="http://schemas.microsoft.com/office/drawing/2014/main" id="{288F4EB8-276A-0748-A072-B97BEC9CD430}"/>
              </a:ext>
            </a:extLst>
          </p:cNvPr>
          <p:cNvSpPr txBox="1"/>
          <p:nvPr/>
        </p:nvSpPr>
        <p:spPr>
          <a:xfrm>
            <a:off x="4934670" y="2682994"/>
            <a:ext cx="1252266" cy="369332"/>
          </a:xfrm>
          <a:prstGeom prst="rect">
            <a:avLst/>
          </a:prstGeom>
          <a:noFill/>
        </p:spPr>
        <p:txBody>
          <a:bodyPr wrap="none" rtlCol="0">
            <a:spAutoFit/>
          </a:bodyPr>
          <a:lstStyle/>
          <a:p>
            <a:pPr algn="ctr"/>
            <a:r>
              <a:rPr lang="en-GB" dirty="0"/>
              <a:t>manages</a:t>
            </a:r>
          </a:p>
        </p:txBody>
      </p:sp>
      <p:sp>
        <p:nvSpPr>
          <p:cNvPr id="11" name="TextBox 10">
            <a:extLst>
              <a:ext uri="{FF2B5EF4-FFF2-40B4-BE49-F238E27FC236}">
                <a16:creationId xmlns:a16="http://schemas.microsoft.com/office/drawing/2014/main" id="{77078AD4-DAAE-3C42-8B7B-D3F18CB8ED49}"/>
              </a:ext>
            </a:extLst>
          </p:cNvPr>
          <p:cNvSpPr txBox="1"/>
          <p:nvPr/>
        </p:nvSpPr>
        <p:spPr>
          <a:xfrm>
            <a:off x="8375464" y="2682994"/>
            <a:ext cx="538930" cy="369332"/>
          </a:xfrm>
          <a:prstGeom prst="rect">
            <a:avLst/>
          </a:prstGeom>
          <a:noFill/>
        </p:spPr>
        <p:txBody>
          <a:bodyPr wrap="none" rtlCol="0">
            <a:spAutoFit/>
          </a:bodyPr>
          <a:lstStyle/>
          <a:p>
            <a:r>
              <a:rPr lang="en-GB" dirty="0"/>
              <a:t>1..*</a:t>
            </a:r>
          </a:p>
        </p:txBody>
      </p:sp>
      <p:sp>
        <p:nvSpPr>
          <p:cNvPr id="12" name="Triangle 11">
            <a:extLst>
              <a:ext uri="{FF2B5EF4-FFF2-40B4-BE49-F238E27FC236}">
                <a16:creationId xmlns:a16="http://schemas.microsoft.com/office/drawing/2014/main" id="{BE4BEC8A-92BF-1646-B527-3C9F26EDAAA3}"/>
              </a:ext>
            </a:extLst>
          </p:cNvPr>
          <p:cNvSpPr/>
          <p:nvPr/>
        </p:nvSpPr>
        <p:spPr>
          <a:xfrm rot="5400000">
            <a:off x="5340443" y="3258153"/>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28308354-0689-F047-8021-0B642825D3F3}"/>
              </a:ext>
            </a:extLst>
          </p:cNvPr>
          <p:cNvSpPr/>
          <p:nvPr/>
        </p:nvSpPr>
        <p:spPr>
          <a:xfrm>
            <a:off x="3195917" y="2615732"/>
            <a:ext cx="312906" cy="369332"/>
          </a:xfrm>
          <a:prstGeom prst="rect">
            <a:avLst/>
          </a:prstGeom>
        </p:spPr>
        <p:txBody>
          <a:bodyPr wrap="none">
            <a:spAutoFit/>
          </a:bodyPr>
          <a:lstStyle/>
          <a:p>
            <a:r>
              <a:rPr lang="en-GB" dirty="0"/>
              <a:t>1</a:t>
            </a:r>
          </a:p>
        </p:txBody>
      </p:sp>
      <p:sp>
        <p:nvSpPr>
          <p:cNvPr id="19" name="TextShape 2">
            <a:extLst>
              <a:ext uri="{FF2B5EF4-FFF2-40B4-BE49-F238E27FC236}">
                <a16:creationId xmlns:a16="http://schemas.microsoft.com/office/drawing/2014/main" id="{8767AD56-5646-224B-9425-F79FF89364FF}"/>
              </a:ext>
            </a:extLst>
          </p:cNvPr>
          <p:cNvSpPr txBox="1"/>
          <p:nvPr/>
        </p:nvSpPr>
        <p:spPr>
          <a:xfrm rot="5400000">
            <a:off x="7902408" y="2267890"/>
            <a:ext cx="1594111" cy="648000"/>
          </a:xfrm>
          <a:prstGeom prst="rect">
            <a:avLst/>
          </a:prstGeom>
          <a:noFill/>
          <a:ln>
            <a:noFill/>
          </a:ln>
        </p:spPr>
        <p:txBody>
          <a:bodyPr lIns="90000" tIns="45000" rIns="90000" bIns="45000"/>
          <a:lstStyle/>
          <a:p>
            <a:pPr>
              <a:lnSpc>
                <a:spcPct val="100000"/>
              </a:lnSpc>
            </a:pPr>
            <a:r>
              <a:rPr lang="en-GB" b="1" spc="-1" dirty="0">
                <a:solidFill>
                  <a:srgbClr val="FF0000"/>
                </a:solidFill>
                <a:latin typeface="Arial"/>
              </a:rPr>
              <a:t>upper:</a:t>
            </a:r>
            <a:endParaRPr lang="en-GB" b="1" strike="noStrike" spc="-1" dirty="0">
              <a:solidFill>
                <a:srgbClr val="FF0000"/>
              </a:solidFill>
              <a:latin typeface="Arial"/>
            </a:endParaRPr>
          </a:p>
          <a:p>
            <a:pPr>
              <a:lnSpc>
                <a:spcPct val="100000"/>
              </a:lnSpc>
            </a:pPr>
            <a:r>
              <a:rPr lang="en-GB" b="1" spc="-1" dirty="0">
                <a:solidFill>
                  <a:srgbClr val="FF0000"/>
                </a:solidFill>
                <a:latin typeface="Arial"/>
              </a:rPr>
              <a:t>lower</a:t>
            </a:r>
            <a:endParaRPr lang="en-GB" b="1" strike="noStrike" spc="-1" dirty="0">
              <a:solidFill>
                <a:srgbClr val="FF0000"/>
              </a:solidFill>
              <a:latin typeface="Arial"/>
            </a:endParaRPr>
          </a:p>
        </p:txBody>
      </p:sp>
      <p:sp>
        <p:nvSpPr>
          <p:cNvPr id="52" name="TextShape 30">
            <a:extLst>
              <a:ext uri="{FF2B5EF4-FFF2-40B4-BE49-F238E27FC236}">
                <a16:creationId xmlns:a16="http://schemas.microsoft.com/office/drawing/2014/main" id="{4B5A4738-22F0-A94C-A759-DAFE6CFD6A4F}"/>
              </a:ext>
            </a:extLst>
          </p:cNvPr>
          <p:cNvSpPr txBox="1"/>
          <p:nvPr/>
        </p:nvSpPr>
        <p:spPr>
          <a:xfrm>
            <a:off x="7560210" y="4891200"/>
            <a:ext cx="3730961" cy="1594107"/>
          </a:xfrm>
          <a:prstGeom prst="rect">
            <a:avLst/>
          </a:prstGeom>
          <a:noFill/>
          <a:ln>
            <a:noFill/>
          </a:ln>
        </p:spPr>
        <p:txBody>
          <a:bodyPr lIns="90000" tIns="45000" rIns="90000" bIns="45000"/>
          <a:lstStyle/>
          <a:p>
            <a:r>
              <a:rPr lang="en-GB" sz="2400" b="0" u="sng" strike="noStrike" spc="-1" dirty="0">
                <a:uFillTx/>
                <a:latin typeface="Arial"/>
              </a:rPr>
              <a:t>Abbreviations</a:t>
            </a:r>
            <a:br>
              <a:rPr sz="3200" dirty="0"/>
            </a:br>
            <a:endParaRPr lang="en-GB" sz="2400" b="0" strike="noStrike" spc="-1" dirty="0">
              <a:latin typeface="Arial"/>
            </a:endParaRPr>
          </a:p>
          <a:p>
            <a:r>
              <a:rPr lang="en-GB" sz="2400" b="0" strike="noStrike" spc="-1" dirty="0">
                <a:latin typeface="Arial"/>
              </a:rPr>
              <a:t>*  means   0..*</a:t>
            </a:r>
          </a:p>
          <a:p>
            <a:r>
              <a:rPr lang="en-GB" sz="2400" spc="-1" dirty="0">
                <a:latin typeface="Arial"/>
              </a:rPr>
              <a:t>1  means   1..1</a:t>
            </a:r>
            <a:endParaRPr lang="en-GB" sz="2400" b="0" strike="noStrike" spc="-1" dirty="0">
              <a:latin typeface="Arial"/>
            </a:endParaRPr>
          </a:p>
        </p:txBody>
      </p:sp>
      <p:pic>
        <p:nvPicPr>
          <p:cNvPr id="3" name="Picture 2">
            <a:extLst>
              <a:ext uri="{FF2B5EF4-FFF2-40B4-BE49-F238E27FC236}">
                <a16:creationId xmlns:a16="http://schemas.microsoft.com/office/drawing/2014/main" id="{AB94A033-D438-0D4A-AD46-7A5E49C28B7C}"/>
              </a:ext>
            </a:extLst>
          </p:cNvPr>
          <p:cNvPicPr>
            <a:picLocks noChangeAspect="1"/>
          </p:cNvPicPr>
          <p:nvPr/>
        </p:nvPicPr>
        <p:blipFill>
          <a:blip r:embed="rId3"/>
          <a:stretch>
            <a:fillRect/>
          </a:stretch>
        </p:blipFill>
        <p:spPr>
          <a:xfrm>
            <a:off x="863827" y="4546772"/>
            <a:ext cx="1388116" cy="1388116"/>
          </a:xfrm>
          <a:prstGeom prst="rect">
            <a:avLst/>
          </a:prstGeom>
        </p:spPr>
      </p:pic>
      <p:pic>
        <p:nvPicPr>
          <p:cNvPr id="14" name="Picture 13">
            <a:extLst>
              <a:ext uri="{FF2B5EF4-FFF2-40B4-BE49-F238E27FC236}">
                <a16:creationId xmlns:a16="http://schemas.microsoft.com/office/drawing/2014/main" id="{E10C6E99-961C-8843-95C4-18D326D49107}"/>
              </a:ext>
            </a:extLst>
          </p:cNvPr>
          <p:cNvPicPr>
            <a:picLocks noChangeAspect="1"/>
          </p:cNvPicPr>
          <p:nvPr/>
        </p:nvPicPr>
        <p:blipFill>
          <a:blip r:embed="rId4"/>
          <a:stretch>
            <a:fillRect/>
          </a:stretch>
        </p:blipFill>
        <p:spPr>
          <a:xfrm>
            <a:off x="4900100" y="5698559"/>
            <a:ext cx="1126368" cy="663477"/>
          </a:xfrm>
          <a:prstGeom prst="rect">
            <a:avLst/>
          </a:prstGeom>
        </p:spPr>
      </p:pic>
      <p:pic>
        <p:nvPicPr>
          <p:cNvPr id="15" name="Picture 14">
            <a:extLst>
              <a:ext uri="{FF2B5EF4-FFF2-40B4-BE49-F238E27FC236}">
                <a16:creationId xmlns:a16="http://schemas.microsoft.com/office/drawing/2014/main" id="{AB71B1A4-C36A-3449-A885-F010559A6DD1}"/>
              </a:ext>
            </a:extLst>
          </p:cNvPr>
          <p:cNvPicPr>
            <a:picLocks noChangeAspect="1"/>
          </p:cNvPicPr>
          <p:nvPr/>
        </p:nvPicPr>
        <p:blipFill>
          <a:blip r:embed="rId5"/>
          <a:stretch>
            <a:fillRect/>
          </a:stretch>
        </p:blipFill>
        <p:spPr>
          <a:xfrm>
            <a:off x="5018854" y="3921622"/>
            <a:ext cx="1007614" cy="1030911"/>
          </a:xfrm>
          <a:prstGeom prst="rect">
            <a:avLst/>
          </a:prstGeom>
        </p:spPr>
      </p:pic>
      <p:cxnSp>
        <p:nvCxnSpPr>
          <p:cNvPr id="17" name="Straight Arrow Connector 16">
            <a:extLst>
              <a:ext uri="{FF2B5EF4-FFF2-40B4-BE49-F238E27FC236}">
                <a16:creationId xmlns:a16="http://schemas.microsoft.com/office/drawing/2014/main" id="{9D384164-922C-804E-8F1B-93EBFA4EC141}"/>
              </a:ext>
            </a:extLst>
          </p:cNvPr>
          <p:cNvCxnSpPr>
            <a:cxnSpLocks/>
            <a:stCxn id="3" idx="3"/>
            <a:endCxn id="15" idx="1"/>
          </p:cNvCxnSpPr>
          <p:nvPr/>
        </p:nvCxnSpPr>
        <p:spPr>
          <a:xfrm flipV="1">
            <a:off x="2251943" y="4437078"/>
            <a:ext cx="2766911" cy="8037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39AB29F-A677-024F-AAC8-1812A66D7513}"/>
              </a:ext>
            </a:extLst>
          </p:cNvPr>
          <p:cNvCxnSpPr>
            <a:cxnSpLocks/>
            <a:stCxn id="3" idx="3"/>
          </p:cNvCxnSpPr>
          <p:nvPr/>
        </p:nvCxnSpPr>
        <p:spPr>
          <a:xfrm>
            <a:off x="2251943" y="5240830"/>
            <a:ext cx="2379848" cy="9505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98D96EA-3B2F-FC41-AB74-0174502BDC1C}"/>
              </a:ext>
            </a:extLst>
          </p:cNvPr>
          <p:cNvSpPr txBox="1"/>
          <p:nvPr/>
        </p:nvSpPr>
        <p:spPr>
          <a:xfrm>
            <a:off x="5256063" y="4933053"/>
            <a:ext cx="487634" cy="307777"/>
          </a:xfrm>
          <a:prstGeom prst="rect">
            <a:avLst/>
          </a:prstGeom>
          <a:noFill/>
        </p:spPr>
        <p:txBody>
          <a:bodyPr wrap="none" rtlCol="0">
            <a:spAutoFit/>
          </a:bodyPr>
          <a:lstStyle/>
          <a:p>
            <a:r>
              <a:rPr lang="en-US" sz="1400" b="1" dirty="0"/>
              <a:t>006</a:t>
            </a:r>
          </a:p>
        </p:txBody>
      </p:sp>
      <p:sp>
        <p:nvSpPr>
          <p:cNvPr id="27" name="TextBox 26">
            <a:extLst>
              <a:ext uri="{FF2B5EF4-FFF2-40B4-BE49-F238E27FC236}">
                <a16:creationId xmlns:a16="http://schemas.microsoft.com/office/drawing/2014/main" id="{7644CA8B-20F5-3C44-981F-EE1F7649A5B3}"/>
              </a:ext>
            </a:extLst>
          </p:cNvPr>
          <p:cNvSpPr txBox="1"/>
          <p:nvPr/>
        </p:nvSpPr>
        <p:spPr>
          <a:xfrm>
            <a:off x="1295986" y="5992704"/>
            <a:ext cx="396262" cy="369332"/>
          </a:xfrm>
          <a:prstGeom prst="rect">
            <a:avLst/>
          </a:prstGeom>
          <a:noFill/>
        </p:spPr>
        <p:txBody>
          <a:bodyPr wrap="none" rtlCol="0">
            <a:spAutoFit/>
          </a:bodyPr>
          <a:lstStyle/>
          <a:p>
            <a:r>
              <a:rPr lang="en-US" b="1" dirty="0"/>
              <a:t>M</a:t>
            </a:r>
          </a:p>
        </p:txBody>
      </p:sp>
      <p:sp>
        <p:nvSpPr>
          <p:cNvPr id="28" name="TextBox 27">
            <a:extLst>
              <a:ext uri="{FF2B5EF4-FFF2-40B4-BE49-F238E27FC236}">
                <a16:creationId xmlns:a16="http://schemas.microsoft.com/office/drawing/2014/main" id="{F95028ED-908D-9142-88F7-A97D2483413F}"/>
              </a:ext>
            </a:extLst>
          </p:cNvPr>
          <p:cNvSpPr txBox="1"/>
          <p:nvPr/>
        </p:nvSpPr>
        <p:spPr>
          <a:xfrm rot="1578850">
            <a:off x="2798384" y="5734279"/>
            <a:ext cx="1252266" cy="369332"/>
          </a:xfrm>
          <a:prstGeom prst="rect">
            <a:avLst/>
          </a:prstGeom>
          <a:noFill/>
        </p:spPr>
        <p:txBody>
          <a:bodyPr wrap="none" rtlCol="0">
            <a:spAutoFit/>
          </a:bodyPr>
          <a:lstStyle/>
          <a:p>
            <a:r>
              <a:rPr lang="en-US" dirty="0"/>
              <a:t>manages</a:t>
            </a:r>
          </a:p>
        </p:txBody>
      </p:sp>
      <p:sp>
        <p:nvSpPr>
          <p:cNvPr id="30" name="TextBox 29">
            <a:extLst>
              <a:ext uri="{FF2B5EF4-FFF2-40B4-BE49-F238E27FC236}">
                <a16:creationId xmlns:a16="http://schemas.microsoft.com/office/drawing/2014/main" id="{286F2229-4C44-B446-878F-F44AE0615171}"/>
              </a:ext>
            </a:extLst>
          </p:cNvPr>
          <p:cNvSpPr txBox="1"/>
          <p:nvPr/>
        </p:nvSpPr>
        <p:spPr>
          <a:xfrm rot="20581431">
            <a:off x="3009266" y="4464490"/>
            <a:ext cx="1252266" cy="369332"/>
          </a:xfrm>
          <a:prstGeom prst="rect">
            <a:avLst/>
          </a:prstGeom>
          <a:noFill/>
        </p:spPr>
        <p:txBody>
          <a:bodyPr wrap="none" rtlCol="0">
            <a:spAutoFit/>
          </a:bodyPr>
          <a:lstStyle/>
          <a:p>
            <a:r>
              <a:rPr lang="en-US" dirty="0"/>
              <a:t>manages</a:t>
            </a:r>
          </a:p>
        </p:txBody>
      </p:sp>
    </p:spTree>
    <p:extLst>
      <p:ext uri="{BB962C8B-B14F-4D97-AF65-F5344CB8AC3E}">
        <p14:creationId xmlns:p14="http://schemas.microsoft.com/office/powerpoint/2010/main" val="42075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3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out)">
                                      <p:cBhvr>
                                        <p:cTn id="15" dur="2000"/>
                                        <p:tgtEl>
                                          <p:spTgt spid="3"/>
                                        </p:tgtEl>
                                      </p:cBhvr>
                                    </p:animEffect>
                                  </p:childTnLst>
                                </p:cTn>
                              </p:par>
                              <p:par>
                                <p:cTn id="16" presetID="6" presetClass="entr" presetSubtype="3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circle(out)">
                                      <p:cBhvr>
                                        <p:cTn id="18" dur="2000"/>
                                        <p:tgtEl>
                                          <p:spTgt spid="27"/>
                                        </p:tgtEl>
                                      </p:cBhvr>
                                    </p:animEffect>
                                  </p:childTnLst>
                                </p:cTn>
                              </p:par>
                              <p:par>
                                <p:cTn id="19" presetID="6" presetClass="entr" presetSubtype="32"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circle(out)">
                                      <p:cBhvr>
                                        <p:cTn id="21" dur="2000"/>
                                        <p:tgtEl>
                                          <p:spTgt spid="28"/>
                                        </p:tgtEl>
                                      </p:cBhvr>
                                    </p:animEffect>
                                  </p:childTnLst>
                                </p:cTn>
                              </p:par>
                              <p:par>
                                <p:cTn id="22" presetID="6" presetClass="entr" presetSubtype="32"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circle(out)">
                                      <p:cBhvr>
                                        <p:cTn id="24" dur="2000"/>
                                        <p:tgtEl>
                                          <p:spTgt spid="20"/>
                                        </p:tgtEl>
                                      </p:cBhvr>
                                    </p:animEffect>
                                  </p:childTnLst>
                                </p:cTn>
                              </p:par>
                              <p:par>
                                <p:cTn id="25" presetID="6" presetClass="entr" presetSubtype="32"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out)">
                                      <p:cBhvr>
                                        <p:cTn id="27" dur="2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32"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circle(out)">
                                      <p:cBhvr>
                                        <p:cTn id="32" dur="2000"/>
                                        <p:tgtEl>
                                          <p:spTgt spid="30"/>
                                        </p:tgtEl>
                                      </p:cBhvr>
                                    </p:animEffect>
                                  </p:childTnLst>
                                </p:cTn>
                              </p:par>
                              <p:par>
                                <p:cTn id="33" presetID="6" presetClass="entr" presetSubtype="32"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circle(out)">
                                      <p:cBhvr>
                                        <p:cTn id="35" dur="2000"/>
                                        <p:tgtEl>
                                          <p:spTgt spid="17"/>
                                        </p:tgtEl>
                                      </p:cBhvr>
                                    </p:animEffect>
                                  </p:childTnLst>
                                </p:cTn>
                              </p:par>
                              <p:par>
                                <p:cTn id="36" presetID="6" presetClass="entr" presetSubtype="32"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circle(out)">
                                      <p:cBhvr>
                                        <p:cTn id="38" dur="2000"/>
                                        <p:tgtEl>
                                          <p:spTgt spid="15"/>
                                        </p:tgtEl>
                                      </p:cBhvr>
                                    </p:animEffect>
                                  </p:childTnLst>
                                </p:cTn>
                              </p:par>
                              <p:par>
                                <p:cTn id="39" presetID="6" presetClass="entr" presetSubtype="32"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circle(out)">
                                      <p:cBhvr>
                                        <p:cTn id="41"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P spid="28"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Spies in Chen Notation</a:t>
            </a:r>
          </a:p>
        </p:txBody>
      </p:sp>
      <p:sp>
        <p:nvSpPr>
          <p:cNvPr id="3" name="Content Placeholder 2"/>
          <p:cNvSpPr>
            <a:spLocks noGrp="1"/>
          </p:cNvSpPr>
          <p:nvPr>
            <p:ph idx="1"/>
          </p:nvPr>
        </p:nvSpPr>
        <p:spPr>
          <a:xfrm>
            <a:off x="1898152" y="4869519"/>
            <a:ext cx="8350429" cy="1795164"/>
          </a:xfrm>
        </p:spPr>
        <p:txBody>
          <a:bodyPr>
            <a:normAutofit fontScale="85000" lnSpcReduction="20000"/>
          </a:bodyPr>
          <a:lstStyle/>
          <a:p>
            <a:r>
              <a:rPr lang="en-GB" dirty="0"/>
              <a:t>Same information modelled</a:t>
            </a:r>
          </a:p>
          <a:p>
            <a:pPr lvl="1"/>
            <a:r>
              <a:rPr lang="en-GB" b="1" dirty="0"/>
              <a:t>Entity:</a:t>
            </a:r>
            <a:r>
              <a:rPr lang="en-GB" dirty="0"/>
              <a:t> rectangle</a:t>
            </a:r>
          </a:p>
          <a:p>
            <a:pPr lvl="1"/>
            <a:r>
              <a:rPr lang="en-GB" b="1" dirty="0"/>
              <a:t>Attribute:</a:t>
            </a:r>
            <a:r>
              <a:rPr lang="en-GB" dirty="0"/>
              <a:t> oval connected to either entities or relationships</a:t>
            </a:r>
          </a:p>
          <a:p>
            <a:pPr lvl="2"/>
            <a:r>
              <a:rPr lang="en-GB" dirty="0"/>
              <a:t>Primary key underlined</a:t>
            </a:r>
          </a:p>
          <a:p>
            <a:pPr lvl="1"/>
            <a:r>
              <a:rPr lang="en-GB" b="1" dirty="0"/>
              <a:t>Relationship:</a:t>
            </a:r>
            <a:r>
              <a:rPr lang="en-GB" dirty="0"/>
              <a:t> diamond connecting two entities, may also have attributes associated</a:t>
            </a:r>
          </a:p>
          <a:p>
            <a:pPr lvl="2"/>
            <a:r>
              <a:rPr lang="en-GB" dirty="0"/>
              <a:t>Constraints captured on lines</a:t>
            </a:r>
          </a:p>
          <a:p>
            <a:endParaRPr lang="en-GB"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11</a:t>
            </a:fld>
            <a:endParaRPr lang="en-GB">
              <a:solidFill>
                <a:prstClr val="black">
                  <a:lumMod val="65000"/>
                  <a:lumOff val="35000"/>
                </a:prstClr>
              </a:solidFill>
            </a:endParaRPr>
          </a:p>
        </p:txBody>
      </p:sp>
      <p:sp>
        <p:nvSpPr>
          <p:cNvPr id="7" name="Rectangle 6"/>
          <p:cNvSpPr/>
          <p:nvPr/>
        </p:nvSpPr>
        <p:spPr>
          <a:xfrm>
            <a:off x="2674670" y="3157484"/>
            <a:ext cx="1448790" cy="570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err="1"/>
              <a:t>SpyMaster</a:t>
            </a:r>
            <a:endParaRPr lang="en-GB" dirty="0"/>
          </a:p>
        </p:txBody>
      </p:sp>
      <p:sp>
        <p:nvSpPr>
          <p:cNvPr id="8" name="Rectangle 7"/>
          <p:cNvSpPr/>
          <p:nvPr/>
        </p:nvSpPr>
        <p:spPr>
          <a:xfrm>
            <a:off x="8068541" y="3157484"/>
            <a:ext cx="1448790" cy="570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t>Spy</a:t>
            </a:r>
          </a:p>
        </p:txBody>
      </p:sp>
      <p:sp>
        <p:nvSpPr>
          <p:cNvPr id="9" name="Decision 8"/>
          <p:cNvSpPr/>
          <p:nvPr/>
        </p:nvSpPr>
        <p:spPr>
          <a:xfrm>
            <a:off x="4855030" y="3139673"/>
            <a:ext cx="2481943" cy="605641"/>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a:t>manages</a:t>
            </a:r>
          </a:p>
        </p:txBody>
      </p:sp>
      <p:cxnSp>
        <p:nvCxnSpPr>
          <p:cNvPr id="11" name="Straight Connector 10"/>
          <p:cNvCxnSpPr>
            <a:stCxn id="7" idx="3"/>
            <a:endCxn id="9" idx="1"/>
          </p:cNvCxnSpPr>
          <p:nvPr/>
        </p:nvCxnSpPr>
        <p:spPr>
          <a:xfrm>
            <a:off x="4123461" y="3442493"/>
            <a:ext cx="731569" cy="1"/>
          </a:xfrm>
          <a:prstGeom prst="line">
            <a:avLst/>
          </a:prstGeom>
          <a:ln w="57150"/>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9" idx="3"/>
            <a:endCxn id="8" idx="1"/>
          </p:cNvCxnSpPr>
          <p:nvPr/>
        </p:nvCxnSpPr>
        <p:spPr>
          <a:xfrm flipV="1">
            <a:off x="7336973" y="3442493"/>
            <a:ext cx="731569" cy="1"/>
          </a:xfrm>
          <a:prstGeom prst="line">
            <a:avLst/>
          </a:prstGeom>
          <a:ln w="12700"/>
        </p:spPr>
        <p:style>
          <a:lnRef idx="3">
            <a:schemeClr val="accent6"/>
          </a:lnRef>
          <a:fillRef idx="0">
            <a:schemeClr val="accent6"/>
          </a:fillRef>
          <a:effectRef idx="2">
            <a:schemeClr val="accent6"/>
          </a:effectRef>
          <a:fontRef idx="minor">
            <a:schemeClr val="tx1"/>
          </a:fontRef>
        </p:style>
      </p:cxnSp>
      <p:sp>
        <p:nvSpPr>
          <p:cNvPr id="15" name="Rectangle 14"/>
          <p:cNvSpPr/>
          <p:nvPr/>
        </p:nvSpPr>
        <p:spPr>
          <a:xfrm>
            <a:off x="4123461" y="3085809"/>
            <a:ext cx="445325" cy="369332"/>
          </a:xfrm>
          <a:prstGeom prst="rect">
            <a:avLst/>
          </a:prstGeom>
        </p:spPr>
        <p:txBody>
          <a:bodyPr wrap="square">
            <a:spAutoFit/>
          </a:bodyPr>
          <a:lstStyle/>
          <a:p>
            <a:r>
              <a:rPr lang="en-GB" dirty="0"/>
              <a:t>1</a:t>
            </a:r>
          </a:p>
        </p:txBody>
      </p:sp>
      <p:sp>
        <p:nvSpPr>
          <p:cNvPr id="17" name="Rectangle 16"/>
          <p:cNvSpPr/>
          <p:nvPr/>
        </p:nvSpPr>
        <p:spPr>
          <a:xfrm>
            <a:off x="7623217" y="3085809"/>
            <a:ext cx="445325" cy="369332"/>
          </a:xfrm>
          <a:prstGeom prst="rect">
            <a:avLst/>
          </a:prstGeom>
        </p:spPr>
        <p:txBody>
          <a:bodyPr wrap="square">
            <a:spAutoFit/>
          </a:bodyPr>
          <a:lstStyle/>
          <a:p>
            <a:pPr algn="r"/>
            <a:r>
              <a:rPr lang="en-GB" dirty="0"/>
              <a:t>n</a:t>
            </a:r>
          </a:p>
        </p:txBody>
      </p:sp>
      <p:sp>
        <p:nvSpPr>
          <p:cNvPr id="19" name="Oval 18"/>
          <p:cNvSpPr/>
          <p:nvPr/>
        </p:nvSpPr>
        <p:spPr>
          <a:xfrm>
            <a:off x="1752949" y="2083008"/>
            <a:ext cx="2232561" cy="5106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u="sng" dirty="0" err="1"/>
              <a:t>mCodeName</a:t>
            </a:r>
            <a:endParaRPr lang="en-GB" sz="1600" u="sng" dirty="0"/>
          </a:p>
        </p:txBody>
      </p:sp>
      <p:sp>
        <p:nvSpPr>
          <p:cNvPr id="20" name="Oval 19"/>
          <p:cNvSpPr/>
          <p:nvPr/>
        </p:nvSpPr>
        <p:spPr>
          <a:xfrm>
            <a:off x="1752948" y="4291339"/>
            <a:ext cx="2232561" cy="5106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dirty="0"/>
              <a:t>contact</a:t>
            </a:r>
          </a:p>
        </p:txBody>
      </p:sp>
      <p:cxnSp>
        <p:nvCxnSpPr>
          <p:cNvPr id="21" name="Straight Connector 20"/>
          <p:cNvCxnSpPr>
            <a:stCxn id="19" idx="4"/>
            <a:endCxn id="7" idx="0"/>
          </p:cNvCxnSpPr>
          <p:nvPr/>
        </p:nvCxnSpPr>
        <p:spPr>
          <a:xfrm>
            <a:off x="2869229" y="2593646"/>
            <a:ext cx="529836" cy="563838"/>
          </a:xfrm>
          <a:prstGeom prst="line">
            <a:avLst/>
          </a:prstGeom>
          <a:ln w="12700"/>
        </p:spPr>
        <p:style>
          <a:lnRef idx="3">
            <a:schemeClr val="accent6"/>
          </a:lnRef>
          <a:fillRef idx="0">
            <a:schemeClr val="accent6"/>
          </a:fillRef>
          <a:effectRef idx="2">
            <a:schemeClr val="accent6"/>
          </a:effectRef>
          <a:fontRef idx="minor">
            <a:schemeClr val="tx1"/>
          </a:fontRef>
        </p:style>
      </p:cxnSp>
      <p:cxnSp>
        <p:nvCxnSpPr>
          <p:cNvPr id="25" name="Straight Connector 24"/>
          <p:cNvCxnSpPr>
            <a:stCxn id="7" idx="2"/>
            <a:endCxn id="20" idx="0"/>
          </p:cNvCxnSpPr>
          <p:nvPr/>
        </p:nvCxnSpPr>
        <p:spPr>
          <a:xfrm flipH="1">
            <a:off x="2869229" y="3727500"/>
            <a:ext cx="529837" cy="563838"/>
          </a:xfrm>
          <a:prstGeom prst="line">
            <a:avLst/>
          </a:prstGeom>
          <a:ln w="12700"/>
        </p:spPr>
        <p:style>
          <a:lnRef idx="3">
            <a:schemeClr val="accent6"/>
          </a:lnRef>
          <a:fillRef idx="0">
            <a:schemeClr val="accent6"/>
          </a:fillRef>
          <a:effectRef idx="2">
            <a:schemeClr val="accent6"/>
          </a:effectRef>
          <a:fontRef idx="minor">
            <a:schemeClr val="tx1"/>
          </a:fontRef>
        </p:style>
      </p:cxnSp>
      <p:cxnSp>
        <p:nvCxnSpPr>
          <p:cNvPr id="28" name="Straight Connector 27"/>
          <p:cNvCxnSpPr>
            <a:cxnSpLocks/>
            <a:stCxn id="39" idx="4"/>
            <a:endCxn id="8" idx="0"/>
          </p:cNvCxnSpPr>
          <p:nvPr/>
        </p:nvCxnSpPr>
        <p:spPr>
          <a:xfrm>
            <a:off x="8206492" y="2482085"/>
            <a:ext cx="586444" cy="675399"/>
          </a:xfrm>
          <a:prstGeom prst="line">
            <a:avLst/>
          </a:prstGeom>
          <a:ln w="12700"/>
        </p:spPr>
        <p:style>
          <a:lnRef idx="3">
            <a:schemeClr val="accent6"/>
          </a:lnRef>
          <a:fillRef idx="0">
            <a:schemeClr val="accent6"/>
          </a:fillRef>
          <a:effectRef idx="2">
            <a:schemeClr val="accent6"/>
          </a:effectRef>
          <a:fontRef idx="minor">
            <a:schemeClr val="tx1"/>
          </a:fontRef>
        </p:style>
      </p:cxnSp>
      <p:cxnSp>
        <p:nvCxnSpPr>
          <p:cNvPr id="29" name="Straight Connector 28"/>
          <p:cNvCxnSpPr>
            <a:cxnSpLocks/>
            <a:stCxn id="38" idx="4"/>
          </p:cNvCxnSpPr>
          <p:nvPr/>
        </p:nvCxnSpPr>
        <p:spPr>
          <a:xfrm flipH="1">
            <a:off x="9486095" y="2639808"/>
            <a:ext cx="952956" cy="646995"/>
          </a:xfrm>
          <a:prstGeom prst="line">
            <a:avLst/>
          </a:prstGeom>
          <a:ln w="12700"/>
        </p:spPr>
        <p:style>
          <a:lnRef idx="3">
            <a:schemeClr val="accent6"/>
          </a:lnRef>
          <a:fillRef idx="0">
            <a:schemeClr val="accent6"/>
          </a:fillRef>
          <a:effectRef idx="2">
            <a:schemeClr val="accent6"/>
          </a:effectRef>
          <a:fontRef idx="minor">
            <a:schemeClr val="tx1"/>
          </a:fontRef>
        </p:style>
      </p:cxnSp>
      <p:cxnSp>
        <p:nvCxnSpPr>
          <p:cNvPr id="30" name="Straight Connector 29"/>
          <p:cNvCxnSpPr>
            <a:cxnSpLocks/>
            <a:stCxn id="37" idx="4"/>
          </p:cNvCxnSpPr>
          <p:nvPr/>
        </p:nvCxnSpPr>
        <p:spPr>
          <a:xfrm flipH="1" flipV="1">
            <a:off x="9486095" y="3727500"/>
            <a:ext cx="1424608" cy="617306"/>
          </a:xfrm>
          <a:prstGeom prst="line">
            <a:avLst/>
          </a:prstGeom>
          <a:ln w="12700"/>
        </p:spPr>
        <p:style>
          <a:lnRef idx="3">
            <a:schemeClr val="accent6"/>
          </a:lnRef>
          <a:fillRef idx="0">
            <a:schemeClr val="accent6"/>
          </a:fillRef>
          <a:effectRef idx="2">
            <a:schemeClr val="accent6"/>
          </a:effectRef>
          <a:fontRef idx="minor">
            <a:schemeClr val="tx1"/>
          </a:fontRef>
        </p:style>
      </p:cxnSp>
      <p:cxnSp>
        <p:nvCxnSpPr>
          <p:cNvPr id="32" name="Straight Connector 31"/>
          <p:cNvCxnSpPr>
            <a:cxnSpLocks/>
            <a:endCxn id="8" idx="2"/>
          </p:cNvCxnSpPr>
          <p:nvPr/>
        </p:nvCxnSpPr>
        <p:spPr>
          <a:xfrm flipV="1">
            <a:off x="8792936" y="3727500"/>
            <a:ext cx="0" cy="791660"/>
          </a:xfrm>
          <a:prstGeom prst="line">
            <a:avLst/>
          </a:prstGeom>
          <a:ln w="12700"/>
        </p:spPr>
        <p:style>
          <a:lnRef idx="3">
            <a:schemeClr val="accent6"/>
          </a:lnRef>
          <a:fillRef idx="0">
            <a:schemeClr val="accent6"/>
          </a:fillRef>
          <a:effectRef idx="2">
            <a:schemeClr val="accent6"/>
          </a:effectRef>
          <a:fontRef idx="minor">
            <a:schemeClr val="tx1"/>
          </a:fontRef>
        </p:style>
      </p:cxnSp>
      <p:sp>
        <p:nvSpPr>
          <p:cNvPr id="36" name="Oval 35"/>
          <p:cNvSpPr/>
          <p:nvPr/>
        </p:nvSpPr>
        <p:spPr>
          <a:xfrm>
            <a:off x="7561861" y="4483651"/>
            <a:ext cx="2232561" cy="5106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dirty="0"/>
              <a:t>gender</a:t>
            </a:r>
          </a:p>
        </p:txBody>
      </p:sp>
      <p:sp>
        <p:nvSpPr>
          <p:cNvPr id="37" name="Oval 36"/>
          <p:cNvSpPr/>
          <p:nvPr/>
        </p:nvSpPr>
        <p:spPr>
          <a:xfrm>
            <a:off x="9794422" y="3834167"/>
            <a:ext cx="2232561" cy="5106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dirty="0" err="1"/>
              <a:t>dateOfBirth</a:t>
            </a:r>
            <a:endParaRPr lang="en-GB" sz="1600" dirty="0"/>
          </a:p>
        </p:txBody>
      </p:sp>
      <p:sp>
        <p:nvSpPr>
          <p:cNvPr id="38" name="Oval 37"/>
          <p:cNvSpPr/>
          <p:nvPr/>
        </p:nvSpPr>
        <p:spPr>
          <a:xfrm>
            <a:off x="9322770" y="2129169"/>
            <a:ext cx="2232561" cy="5106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dirty="0" err="1"/>
              <a:t>firstName</a:t>
            </a:r>
            <a:endParaRPr lang="en-GB" sz="1600" dirty="0"/>
          </a:p>
        </p:txBody>
      </p:sp>
      <p:sp>
        <p:nvSpPr>
          <p:cNvPr id="39" name="Oval 38"/>
          <p:cNvSpPr/>
          <p:nvPr/>
        </p:nvSpPr>
        <p:spPr>
          <a:xfrm>
            <a:off x="7090211" y="1971446"/>
            <a:ext cx="2232561" cy="5106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u="sng" dirty="0" err="1"/>
              <a:t>codeName</a:t>
            </a:r>
            <a:endParaRPr lang="en-GB" sz="1600" u="sng" dirty="0"/>
          </a:p>
        </p:txBody>
      </p:sp>
      <p:sp>
        <p:nvSpPr>
          <p:cNvPr id="50" name="TextBox 49"/>
          <p:cNvSpPr txBox="1"/>
          <p:nvPr/>
        </p:nvSpPr>
        <p:spPr>
          <a:xfrm>
            <a:off x="8566069" y="4334494"/>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174399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Spies in Crow’s Foot Notation</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12</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1258441330"/>
              </p:ext>
            </p:extLst>
          </p:nvPr>
        </p:nvGraphicFramePr>
        <p:xfrm>
          <a:off x="7618004" y="1698839"/>
          <a:ext cx="2226046" cy="111252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err="1">
                          <a:solidFill>
                            <a:sysClr val="windowText" lastClr="000000"/>
                          </a:solidFill>
                        </a:rPr>
                        <a:t>SpyMaster</a:t>
                      </a:r>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mCodeName</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contact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1503757801"/>
              </p:ext>
            </p:extLst>
          </p:nvPr>
        </p:nvGraphicFramePr>
        <p:xfrm>
          <a:off x="7618004" y="4364355"/>
          <a:ext cx="2226046" cy="165608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Spy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codeName</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err="1"/>
                        <a:t>firstName</a:t>
                      </a:r>
                      <a:endParaRPr lang="en-GB" dirty="0"/>
                    </a:p>
                    <a:p>
                      <a:r>
                        <a:rPr lang="en-GB" dirty="0" err="1"/>
                        <a:t>dateOfBirth</a:t>
                      </a:r>
                      <a:endParaRPr lang="en-GB" dirty="0"/>
                    </a:p>
                    <a:p>
                      <a:r>
                        <a:rPr lang="en-GB"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a:off x="8731027" y="2811359"/>
            <a:ext cx="0" cy="1552996"/>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0" name="TextBox 9"/>
          <p:cNvSpPr txBox="1"/>
          <p:nvPr/>
        </p:nvSpPr>
        <p:spPr>
          <a:xfrm>
            <a:off x="8734284" y="3357454"/>
            <a:ext cx="1252266" cy="369332"/>
          </a:xfrm>
          <a:prstGeom prst="rect">
            <a:avLst/>
          </a:prstGeom>
          <a:noFill/>
        </p:spPr>
        <p:txBody>
          <a:bodyPr wrap="none" rtlCol="0">
            <a:spAutoFit/>
          </a:bodyPr>
          <a:lstStyle/>
          <a:p>
            <a:pPr algn="ctr"/>
            <a:r>
              <a:rPr lang="en-GB" dirty="0"/>
              <a:t>manages</a:t>
            </a:r>
          </a:p>
        </p:txBody>
      </p:sp>
      <p:cxnSp>
        <p:nvCxnSpPr>
          <p:cNvPr id="18" name="Straight Connector 17"/>
          <p:cNvCxnSpPr/>
          <p:nvPr/>
        </p:nvCxnSpPr>
        <p:spPr>
          <a:xfrm>
            <a:off x="8482941" y="2921331"/>
            <a:ext cx="486889"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8482941" y="3052795"/>
            <a:ext cx="486889"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487583" y="4095845"/>
            <a:ext cx="486889"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8482941" y="4132613"/>
            <a:ext cx="248087" cy="231742"/>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8731027" y="4120738"/>
            <a:ext cx="238802" cy="231742"/>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331961" y="2248433"/>
            <a:ext cx="2709396" cy="369332"/>
          </a:xfrm>
          <a:prstGeom prst="rect">
            <a:avLst/>
          </a:prstGeom>
          <a:noFill/>
        </p:spPr>
        <p:txBody>
          <a:bodyPr wrap="none" rtlCol="0">
            <a:spAutoFit/>
          </a:bodyPr>
          <a:lstStyle/>
          <a:p>
            <a:r>
              <a:rPr lang="en-GB" dirty="0"/>
              <a:t>Crow’s feet cardinality</a:t>
            </a:r>
          </a:p>
        </p:txBody>
      </p:sp>
      <p:pic>
        <p:nvPicPr>
          <p:cNvPr id="17" name="Picture 16">
            <a:extLst>
              <a:ext uri="{FF2B5EF4-FFF2-40B4-BE49-F238E27FC236}">
                <a16:creationId xmlns:a16="http://schemas.microsoft.com/office/drawing/2014/main" id="{CA8EABA1-6593-0148-B6DD-3662F6909FB8}"/>
              </a:ext>
            </a:extLst>
          </p:cNvPr>
          <p:cNvPicPr/>
          <p:nvPr/>
        </p:nvPicPr>
        <p:blipFill rotWithShape="1">
          <a:blip r:embed="rId2"/>
          <a:srcRect l="26129" t="27155" r="17674" b="-2135"/>
          <a:stretch/>
        </p:blipFill>
        <p:spPr>
          <a:xfrm>
            <a:off x="1174897" y="2904735"/>
            <a:ext cx="4645562" cy="3286609"/>
          </a:xfrm>
          <a:prstGeom prst="rect">
            <a:avLst/>
          </a:prstGeom>
          <a:ln>
            <a:noFill/>
          </a:ln>
        </p:spPr>
      </p:pic>
    </p:spTree>
    <p:extLst>
      <p:ext uri="{BB962C8B-B14F-4D97-AF65-F5344CB8AC3E}">
        <p14:creationId xmlns:p14="http://schemas.microsoft.com/office/powerpoint/2010/main" val="170168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610190" y="373469"/>
            <a:ext cx="10971300" cy="1512097"/>
          </a:xfrm>
          <a:prstGeom prst="rect">
            <a:avLst/>
          </a:prstGeom>
          <a:solidFill>
            <a:schemeClr val="bg1">
              <a:lumMod val="75000"/>
            </a:schemeClr>
          </a:solidFill>
          <a:ln>
            <a:noFill/>
          </a:ln>
        </p:spPr>
        <p:txBody>
          <a:bodyPr lIns="0" tIns="0" rIns="0" bIns="0" anchor="ctr"/>
          <a:lstStyle/>
          <a:p>
            <a:pPr algn="ctr"/>
            <a:r>
              <a:rPr lang="en-GB" sz="5321" spc="-1" dirty="0">
                <a:latin typeface="Arial"/>
              </a:rPr>
              <a:t>UML Data Modelling</a:t>
            </a:r>
            <a:br>
              <a:rPr sz="2177" dirty="0"/>
            </a:br>
            <a:r>
              <a:rPr lang="en-GB" sz="5321" spc="-1" dirty="0">
                <a:latin typeface="Arial"/>
              </a:rPr>
              <a:t>4 Main Concepts</a:t>
            </a:r>
          </a:p>
        </p:txBody>
      </p:sp>
      <p:sp>
        <p:nvSpPr>
          <p:cNvPr id="51" name="TextShape 2"/>
          <p:cNvSpPr txBox="1"/>
          <p:nvPr/>
        </p:nvSpPr>
        <p:spPr>
          <a:xfrm>
            <a:off x="610190" y="2848303"/>
            <a:ext cx="10971300" cy="3218370"/>
          </a:xfrm>
          <a:prstGeom prst="rect">
            <a:avLst/>
          </a:prstGeom>
          <a:noFill/>
          <a:ln>
            <a:noFill/>
          </a:ln>
        </p:spPr>
        <p:txBody>
          <a:bodyPr lIns="0" tIns="0" rIns="0" bIns="0">
            <a:normAutofit/>
          </a:bodyPr>
          <a:lstStyle/>
          <a:p>
            <a:r>
              <a:rPr lang="en-GB" sz="3870" spc="-1" dirty="0">
                <a:latin typeface="Arial"/>
              </a:rPr>
              <a:t>1) classes</a:t>
            </a:r>
          </a:p>
          <a:p>
            <a:r>
              <a:rPr lang="en-GB" sz="3870" spc="-1" dirty="0">
                <a:latin typeface="Arial"/>
              </a:rPr>
              <a:t>2) associations</a:t>
            </a:r>
          </a:p>
          <a:p>
            <a:r>
              <a:rPr lang="en-GB" sz="3870" spc="-1" dirty="0">
                <a:latin typeface="Arial"/>
              </a:rPr>
              <a:t>3) association classes</a:t>
            </a:r>
          </a:p>
          <a:p>
            <a:r>
              <a:rPr lang="en-GB" sz="3870" spc="-1" dirty="0">
                <a:latin typeface="Arial"/>
              </a:rPr>
              <a:t>4) subclasses</a:t>
            </a:r>
          </a:p>
          <a:p>
            <a:endParaRPr lang="en-GB" sz="3870" spc="-1" dirty="0">
              <a:latin typeface="Arial"/>
            </a:endParaRPr>
          </a:p>
        </p:txBody>
      </p:sp>
      <p:sp>
        <p:nvSpPr>
          <p:cNvPr id="52" name="TextShape 3"/>
          <p:cNvSpPr txBox="1"/>
          <p:nvPr/>
        </p:nvSpPr>
        <p:spPr>
          <a:xfrm>
            <a:off x="1606533" y="6648361"/>
            <a:ext cx="6396696" cy="419277"/>
          </a:xfrm>
          <a:prstGeom prst="rect">
            <a:avLst/>
          </a:prstGeom>
          <a:noFill/>
          <a:ln>
            <a:noFill/>
          </a:ln>
        </p:spPr>
        <p:txBody>
          <a:bodyPr lIns="108847" tIns="54423" rIns="108847" bIns="54423"/>
          <a:lstStyle/>
          <a:p>
            <a:r>
              <a:rPr lang="en-GB" sz="1050" spc="-1" dirty="0">
                <a:latin typeface="Arial"/>
                <a:hlinkClick r:id="rId3"/>
              </a:rPr>
              <a:t>https://www.youtube.com/watch?v=LmS4Y99fNaQ</a:t>
            </a:r>
            <a:r>
              <a:rPr lang="en-GB" sz="1050" spc="-1" dirty="0">
                <a:latin typeface="Arial"/>
              </a:rPr>
              <a:t> </a:t>
            </a:r>
          </a:p>
        </p:txBody>
      </p:sp>
      <p:sp>
        <p:nvSpPr>
          <p:cNvPr id="2" name="TextBox 1">
            <a:extLst>
              <a:ext uri="{FF2B5EF4-FFF2-40B4-BE49-F238E27FC236}">
                <a16:creationId xmlns:a16="http://schemas.microsoft.com/office/drawing/2014/main" id="{4559990C-A874-DE45-BD0E-DF3E235921E2}"/>
              </a:ext>
            </a:extLst>
          </p:cNvPr>
          <p:cNvSpPr txBox="1"/>
          <p:nvPr/>
        </p:nvSpPr>
        <p:spPr>
          <a:xfrm rot="1543232">
            <a:off x="9356570" y="981535"/>
            <a:ext cx="2821606" cy="707886"/>
          </a:xfrm>
          <a:prstGeom prst="rect">
            <a:avLst/>
          </a:prstGeom>
          <a:noFill/>
        </p:spPr>
        <p:txBody>
          <a:bodyPr wrap="none" rtlCol="0">
            <a:spAutoFit/>
          </a:bodyPr>
          <a:lstStyle/>
          <a:p>
            <a:r>
              <a:rPr lang="en-US" sz="4000" dirty="0">
                <a:solidFill>
                  <a:schemeClr val="accent1">
                    <a:lumMod val="75000"/>
                  </a:schemeClr>
                </a:solidFill>
              </a:rPr>
              <a:t>OVERVIEW</a:t>
            </a:r>
          </a:p>
        </p:txBody>
      </p:sp>
    </p:spTree>
    <p:extLst>
      <p:ext uri="{BB962C8B-B14F-4D97-AF65-F5344CB8AC3E}">
        <p14:creationId xmlns:p14="http://schemas.microsoft.com/office/powerpoint/2010/main" val="10188595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609755" y="273422"/>
            <a:ext cx="10971300" cy="1144631"/>
          </a:xfrm>
          <a:prstGeom prst="rect">
            <a:avLst/>
          </a:prstGeom>
          <a:noFill/>
          <a:ln>
            <a:noFill/>
          </a:ln>
        </p:spPr>
        <p:txBody>
          <a:bodyPr lIns="0" tIns="0" rIns="0" bIns="0" anchor="ctr"/>
          <a:lstStyle/>
          <a:p>
            <a:r>
              <a:rPr lang="en-GB" sz="5321" spc="-1" dirty="0">
                <a:latin typeface="Arial"/>
              </a:rPr>
              <a:t>1) </a:t>
            </a:r>
            <a:r>
              <a:rPr lang="en-GB" sz="5321" b="1" spc="-1" dirty="0">
                <a:latin typeface="Arial"/>
              </a:rPr>
              <a:t>Classes</a:t>
            </a:r>
            <a:endParaRPr lang="en-GB" sz="5321" spc="-1" dirty="0">
              <a:latin typeface="Arial"/>
            </a:endParaRPr>
          </a:p>
        </p:txBody>
      </p:sp>
      <p:sp>
        <p:nvSpPr>
          <p:cNvPr id="54" name="TextShape 2"/>
          <p:cNvSpPr txBox="1"/>
          <p:nvPr/>
        </p:nvSpPr>
        <p:spPr>
          <a:xfrm>
            <a:off x="210066" y="1604399"/>
            <a:ext cx="11981934" cy="833755"/>
          </a:xfrm>
          <a:prstGeom prst="rect">
            <a:avLst/>
          </a:prstGeom>
          <a:noFill/>
          <a:ln>
            <a:noFill/>
          </a:ln>
        </p:spPr>
        <p:txBody>
          <a:bodyPr lIns="0" tIns="0" rIns="0" bIns="0">
            <a:normAutofit fontScale="85000" lnSpcReduction="20000"/>
          </a:bodyPr>
          <a:lstStyle/>
          <a:p>
            <a:pPr marL="130615">
              <a:spcBef>
                <a:spcPts val="1714"/>
              </a:spcBef>
              <a:buClr>
                <a:srgbClr val="000000"/>
              </a:buClr>
              <a:buSzPct val="45000"/>
            </a:pPr>
            <a:r>
              <a:rPr lang="en-GB" sz="3870" spc="-1" dirty="0">
                <a:latin typeface="Arial"/>
              </a:rPr>
              <a:t>UML for software development: </a:t>
            </a:r>
            <a:r>
              <a:rPr lang="en-GB" sz="3870" b="1" spc="-1" dirty="0">
                <a:solidFill>
                  <a:schemeClr val="accent6">
                    <a:lumMod val="50000"/>
                  </a:schemeClr>
                </a:solidFill>
                <a:latin typeface="Arial"/>
              </a:rPr>
              <a:t>name, attributes, methods </a:t>
            </a:r>
            <a:br>
              <a:rPr sz="2177" dirty="0"/>
            </a:br>
            <a:r>
              <a:rPr lang="en-GB" sz="3870" spc="-1" dirty="0">
                <a:latin typeface="Arial"/>
              </a:rPr>
              <a:t>   </a:t>
            </a:r>
          </a:p>
        </p:txBody>
      </p:sp>
      <p:sp>
        <p:nvSpPr>
          <p:cNvPr id="55" name="CustomShape 3"/>
          <p:cNvSpPr/>
          <p:nvPr/>
        </p:nvSpPr>
        <p:spPr>
          <a:xfrm>
            <a:off x="2625065" y="3788049"/>
            <a:ext cx="2438165" cy="2351086"/>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56" name="TextShape 4"/>
          <p:cNvSpPr txBox="1"/>
          <p:nvPr/>
        </p:nvSpPr>
        <p:spPr>
          <a:xfrm>
            <a:off x="3234606" y="3891672"/>
            <a:ext cx="1828623" cy="418828"/>
          </a:xfrm>
          <a:prstGeom prst="rect">
            <a:avLst/>
          </a:prstGeom>
          <a:noFill/>
          <a:ln>
            <a:noFill/>
          </a:ln>
        </p:spPr>
        <p:txBody>
          <a:bodyPr lIns="108847" tIns="54423" rIns="108847" bIns="54423"/>
          <a:lstStyle/>
          <a:p>
            <a:r>
              <a:rPr lang="en-GB" sz="2177" spc="-1" dirty="0">
                <a:latin typeface="Arial"/>
              </a:rPr>
              <a:t>Student</a:t>
            </a:r>
          </a:p>
        </p:txBody>
      </p:sp>
      <p:sp>
        <p:nvSpPr>
          <p:cNvPr id="57" name="TextShape 5"/>
          <p:cNvSpPr txBox="1"/>
          <p:nvPr/>
        </p:nvSpPr>
        <p:spPr>
          <a:xfrm>
            <a:off x="2781369" y="4530382"/>
            <a:ext cx="2797115" cy="1347521"/>
          </a:xfrm>
          <a:prstGeom prst="rect">
            <a:avLst/>
          </a:prstGeom>
          <a:noFill/>
          <a:ln>
            <a:noFill/>
          </a:ln>
        </p:spPr>
        <p:txBody>
          <a:bodyPr lIns="108847" tIns="54423" rIns="108847" bIns="54423"/>
          <a:lstStyle/>
          <a:p>
            <a:r>
              <a:rPr lang="en-GB" sz="2177" spc="-1" dirty="0" err="1">
                <a:latin typeface="Arial"/>
              </a:rPr>
              <a:t>studentID</a:t>
            </a:r>
            <a:r>
              <a:rPr lang="en-GB" sz="2177" spc="-1" dirty="0">
                <a:latin typeface="Arial"/>
              </a:rPr>
              <a:t>  {PK}</a:t>
            </a:r>
          </a:p>
          <a:p>
            <a:r>
              <a:rPr lang="en-GB" sz="2177" spc="-1" dirty="0" err="1">
                <a:latin typeface="Arial"/>
              </a:rPr>
              <a:t>fname</a:t>
            </a:r>
            <a:endParaRPr lang="en-GB" sz="2177" spc="-1" dirty="0">
              <a:latin typeface="Arial"/>
            </a:endParaRPr>
          </a:p>
          <a:p>
            <a:r>
              <a:rPr lang="en-GB" sz="2177" spc="-1" dirty="0" err="1">
                <a:latin typeface="Arial"/>
              </a:rPr>
              <a:t>lname</a:t>
            </a:r>
            <a:endParaRPr lang="en-GB" sz="2177" spc="-1" dirty="0">
              <a:latin typeface="Arial"/>
            </a:endParaRPr>
          </a:p>
          <a:p>
            <a:r>
              <a:rPr lang="en-GB" sz="2177" spc="-1" dirty="0">
                <a:latin typeface="Arial"/>
              </a:rPr>
              <a:t>email</a:t>
            </a:r>
          </a:p>
        </p:txBody>
      </p:sp>
      <p:sp>
        <p:nvSpPr>
          <p:cNvPr id="58" name="Line 6"/>
          <p:cNvSpPr/>
          <p:nvPr/>
        </p:nvSpPr>
        <p:spPr>
          <a:xfrm>
            <a:off x="2625066" y="4310512"/>
            <a:ext cx="2438163"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59" name="CustomShape 7"/>
          <p:cNvSpPr/>
          <p:nvPr/>
        </p:nvSpPr>
        <p:spPr>
          <a:xfrm>
            <a:off x="6891852" y="3788049"/>
            <a:ext cx="2438163" cy="1915700"/>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60" name="TextShape 8"/>
          <p:cNvSpPr txBox="1"/>
          <p:nvPr/>
        </p:nvSpPr>
        <p:spPr>
          <a:xfrm>
            <a:off x="7048155" y="3891671"/>
            <a:ext cx="1882611" cy="418817"/>
          </a:xfrm>
          <a:prstGeom prst="rect">
            <a:avLst/>
          </a:prstGeom>
          <a:noFill/>
          <a:ln>
            <a:noFill/>
          </a:ln>
        </p:spPr>
        <p:txBody>
          <a:bodyPr lIns="108847" tIns="54423" rIns="108847" bIns="54423"/>
          <a:lstStyle/>
          <a:p>
            <a:r>
              <a:rPr lang="en-GB" sz="2177" spc="-1" dirty="0">
                <a:latin typeface="Arial"/>
              </a:rPr>
              <a:t>University</a:t>
            </a:r>
          </a:p>
        </p:txBody>
      </p:sp>
      <p:sp>
        <p:nvSpPr>
          <p:cNvPr id="61" name="TextShape 9"/>
          <p:cNvSpPr txBox="1"/>
          <p:nvPr/>
        </p:nvSpPr>
        <p:spPr>
          <a:xfrm>
            <a:off x="7048155" y="4530382"/>
            <a:ext cx="2438162" cy="1037961"/>
          </a:xfrm>
          <a:prstGeom prst="rect">
            <a:avLst/>
          </a:prstGeom>
          <a:noFill/>
          <a:ln>
            <a:noFill/>
          </a:ln>
        </p:spPr>
        <p:txBody>
          <a:bodyPr lIns="108847" tIns="54423" rIns="108847" bIns="54423"/>
          <a:lstStyle/>
          <a:p>
            <a:r>
              <a:rPr lang="en-GB" sz="2177" spc="-1" dirty="0" err="1">
                <a:latin typeface="Arial"/>
              </a:rPr>
              <a:t>collegeID</a:t>
            </a:r>
            <a:r>
              <a:rPr lang="en-GB" sz="2177" spc="-1" dirty="0">
                <a:latin typeface="Arial"/>
              </a:rPr>
              <a:t>  {PK}</a:t>
            </a:r>
          </a:p>
          <a:p>
            <a:r>
              <a:rPr lang="en-GB" sz="2177" spc="-1" dirty="0">
                <a:latin typeface="Arial"/>
              </a:rPr>
              <a:t>name</a:t>
            </a:r>
          </a:p>
          <a:p>
            <a:r>
              <a:rPr lang="en-GB" sz="2177" spc="-1" dirty="0">
                <a:latin typeface="Arial"/>
              </a:rPr>
              <a:t>city</a:t>
            </a:r>
          </a:p>
        </p:txBody>
      </p:sp>
      <p:sp>
        <p:nvSpPr>
          <p:cNvPr id="62" name="Line 10"/>
          <p:cNvSpPr/>
          <p:nvPr/>
        </p:nvSpPr>
        <p:spPr>
          <a:xfrm>
            <a:off x="6891852" y="4310512"/>
            <a:ext cx="2438163"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 name="Rectangle 1">
            <a:extLst>
              <a:ext uri="{FF2B5EF4-FFF2-40B4-BE49-F238E27FC236}">
                <a16:creationId xmlns:a16="http://schemas.microsoft.com/office/drawing/2014/main" id="{79A1289E-F207-134E-978C-99B8413AFB98}"/>
              </a:ext>
            </a:extLst>
          </p:cNvPr>
          <p:cNvSpPr/>
          <p:nvPr/>
        </p:nvSpPr>
        <p:spPr>
          <a:xfrm>
            <a:off x="2158312" y="2115845"/>
            <a:ext cx="7578811" cy="954107"/>
          </a:xfrm>
          <a:prstGeom prst="rect">
            <a:avLst/>
          </a:prstGeom>
        </p:spPr>
        <p:txBody>
          <a:bodyPr wrap="square">
            <a:spAutoFit/>
          </a:bodyPr>
          <a:lstStyle/>
          <a:p>
            <a:r>
              <a:rPr lang="en-GB" sz="2800" spc="-1" dirty="0">
                <a:latin typeface="Arial"/>
              </a:rPr>
              <a:t>+ for data modelling: </a:t>
            </a:r>
            <a:r>
              <a:rPr lang="en-GB" sz="2800" b="1" spc="-1" dirty="0">
                <a:latin typeface="Arial"/>
              </a:rPr>
              <a:t>add primary key</a:t>
            </a:r>
            <a:br>
              <a:rPr lang="en-GB" sz="1600" dirty="0"/>
            </a:br>
            <a:r>
              <a:rPr lang="en-GB" sz="2800" spc="-1" dirty="0">
                <a:latin typeface="Arial"/>
              </a:rPr>
              <a:t>                                  </a:t>
            </a:r>
            <a:r>
              <a:rPr lang="en-GB" sz="2800" b="1" spc="-1" dirty="0">
                <a:latin typeface="Arial"/>
              </a:rPr>
              <a:t>drop the methods</a:t>
            </a:r>
            <a:endParaRPr lang="en-US" sz="2800" dirty="0"/>
          </a:p>
        </p:txBody>
      </p:sp>
      <p:cxnSp>
        <p:nvCxnSpPr>
          <p:cNvPr id="4" name="Straight Connector 3">
            <a:extLst>
              <a:ext uri="{FF2B5EF4-FFF2-40B4-BE49-F238E27FC236}">
                <a16:creationId xmlns:a16="http://schemas.microsoft.com/office/drawing/2014/main" id="{C465EA56-F642-4842-8E2F-95E135F1A5BE}"/>
              </a:ext>
            </a:extLst>
          </p:cNvPr>
          <p:cNvCxnSpPr/>
          <p:nvPr/>
        </p:nvCxnSpPr>
        <p:spPr>
          <a:xfrm flipV="1">
            <a:off x="9737123" y="1572225"/>
            <a:ext cx="1643448" cy="409752"/>
          </a:xfrm>
          <a:prstGeom prst="line">
            <a:avLst/>
          </a:prstGeom>
          <a:ln w="76200"/>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60867298"/>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609755" y="273422"/>
            <a:ext cx="10971300" cy="1144631"/>
          </a:xfrm>
          <a:prstGeom prst="rect">
            <a:avLst/>
          </a:prstGeom>
          <a:noFill/>
          <a:ln>
            <a:noFill/>
          </a:ln>
        </p:spPr>
        <p:txBody>
          <a:bodyPr lIns="0" tIns="0" rIns="0" bIns="0" anchor="ctr"/>
          <a:lstStyle/>
          <a:p>
            <a:r>
              <a:rPr lang="en-GB" sz="5321" spc="-1">
                <a:latin typeface="Arial"/>
              </a:rPr>
              <a:t>2) </a:t>
            </a:r>
            <a:r>
              <a:rPr lang="en-GB" sz="5321" b="1" spc="-1">
                <a:latin typeface="Arial"/>
              </a:rPr>
              <a:t>Associations</a:t>
            </a:r>
            <a:endParaRPr lang="en-GB" sz="5321" spc="-1">
              <a:latin typeface="Arial"/>
            </a:endParaRPr>
          </a:p>
        </p:txBody>
      </p:sp>
      <p:sp>
        <p:nvSpPr>
          <p:cNvPr id="64" name="TextShape 2"/>
          <p:cNvSpPr txBox="1"/>
          <p:nvPr/>
        </p:nvSpPr>
        <p:spPr>
          <a:xfrm>
            <a:off x="609755" y="1604399"/>
            <a:ext cx="10971300" cy="1617460"/>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GB" sz="3870" spc="-1">
                <a:latin typeface="Arial"/>
              </a:rPr>
              <a:t>Relationships between 2 classes</a:t>
            </a:r>
          </a:p>
        </p:txBody>
      </p:sp>
      <p:sp>
        <p:nvSpPr>
          <p:cNvPr id="65" name="CustomShape 3"/>
          <p:cNvSpPr/>
          <p:nvPr/>
        </p:nvSpPr>
        <p:spPr>
          <a:xfrm>
            <a:off x="1741760" y="3308936"/>
            <a:ext cx="2438163" cy="2351086"/>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66" name="TextShape 4"/>
          <p:cNvSpPr txBox="1"/>
          <p:nvPr/>
        </p:nvSpPr>
        <p:spPr>
          <a:xfrm>
            <a:off x="1898063" y="3412559"/>
            <a:ext cx="1622685" cy="418831"/>
          </a:xfrm>
          <a:prstGeom prst="rect">
            <a:avLst/>
          </a:prstGeom>
          <a:noFill/>
          <a:ln>
            <a:noFill/>
          </a:ln>
        </p:spPr>
        <p:txBody>
          <a:bodyPr lIns="108847" tIns="54423" rIns="108847" bIns="54423"/>
          <a:lstStyle/>
          <a:p>
            <a:r>
              <a:rPr lang="en-GB" sz="2177" spc="-1" dirty="0">
                <a:latin typeface="Arial"/>
              </a:rPr>
              <a:t>Student</a:t>
            </a:r>
          </a:p>
        </p:txBody>
      </p:sp>
      <p:sp>
        <p:nvSpPr>
          <p:cNvPr id="67" name="TextShape 5"/>
          <p:cNvSpPr txBox="1"/>
          <p:nvPr/>
        </p:nvSpPr>
        <p:spPr>
          <a:xfrm>
            <a:off x="1898063" y="4051270"/>
            <a:ext cx="2107705" cy="1347521"/>
          </a:xfrm>
          <a:prstGeom prst="rect">
            <a:avLst/>
          </a:prstGeom>
          <a:noFill/>
          <a:ln>
            <a:noFill/>
          </a:ln>
        </p:spPr>
        <p:txBody>
          <a:bodyPr lIns="108847" tIns="54423" rIns="108847" bIns="54423"/>
          <a:lstStyle/>
          <a:p>
            <a:r>
              <a:rPr lang="en-GB" sz="2177" spc="-1">
                <a:latin typeface="Arial"/>
              </a:rPr>
              <a:t>studentID  {PK}</a:t>
            </a:r>
          </a:p>
          <a:p>
            <a:r>
              <a:rPr lang="en-GB" sz="2177" spc="-1">
                <a:latin typeface="Arial"/>
              </a:rPr>
              <a:t>fname</a:t>
            </a:r>
          </a:p>
          <a:p>
            <a:r>
              <a:rPr lang="en-GB" sz="2177" spc="-1">
                <a:latin typeface="Arial"/>
              </a:rPr>
              <a:t>lname</a:t>
            </a:r>
          </a:p>
          <a:p>
            <a:r>
              <a:rPr lang="en-GB" sz="2177" spc="-1">
                <a:latin typeface="Arial"/>
              </a:rPr>
              <a:t>email</a:t>
            </a:r>
          </a:p>
        </p:txBody>
      </p:sp>
      <p:sp>
        <p:nvSpPr>
          <p:cNvPr id="68" name="Line 6"/>
          <p:cNvSpPr/>
          <p:nvPr/>
        </p:nvSpPr>
        <p:spPr>
          <a:xfrm>
            <a:off x="1741760" y="3831400"/>
            <a:ext cx="2438163"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69" name="CustomShape 7"/>
          <p:cNvSpPr/>
          <p:nvPr/>
        </p:nvSpPr>
        <p:spPr>
          <a:xfrm>
            <a:off x="6008546" y="3308936"/>
            <a:ext cx="2438163" cy="1915700"/>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70" name="TextShape 8"/>
          <p:cNvSpPr txBox="1"/>
          <p:nvPr/>
        </p:nvSpPr>
        <p:spPr>
          <a:xfrm>
            <a:off x="6311364" y="3412558"/>
            <a:ext cx="1736096" cy="503288"/>
          </a:xfrm>
          <a:prstGeom prst="rect">
            <a:avLst/>
          </a:prstGeom>
          <a:noFill/>
          <a:ln>
            <a:noFill/>
          </a:ln>
        </p:spPr>
        <p:txBody>
          <a:bodyPr lIns="108847" tIns="54423" rIns="108847" bIns="54423"/>
          <a:lstStyle/>
          <a:p>
            <a:r>
              <a:rPr lang="en-GB" sz="2177" spc="-1" dirty="0">
                <a:latin typeface="Arial"/>
              </a:rPr>
              <a:t>University</a:t>
            </a:r>
          </a:p>
        </p:txBody>
      </p:sp>
      <p:sp>
        <p:nvSpPr>
          <p:cNvPr id="71" name="TextShape 9"/>
          <p:cNvSpPr txBox="1"/>
          <p:nvPr/>
        </p:nvSpPr>
        <p:spPr>
          <a:xfrm>
            <a:off x="6164849" y="4051270"/>
            <a:ext cx="1569568" cy="1037961"/>
          </a:xfrm>
          <a:prstGeom prst="rect">
            <a:avLst/>
          </a:prstGeom>
          <a:noFill/>
          <a:ln>
            <a:noFill/>
          </a:ln>
        </p:spPr>
        <p:txBody>
          <a:bodyPr lIns="108847" tIns="54423" rIns="108847" bIns="54423"/>
          <a:lstStyle/>
          <a:p>
            <a:r>
              <a:rPr lang="en-GB" sz="2177" spc="-1">
                <a:latin typeface="Arial"/>
              </a:rPr>
              <a:t>uniID  {PK}</a:t>
            </a:r>
          </a:p>
          <a:p>
            <a:r>
              <a:rPr lang="en-GB" sz="2177" spc="-1">
                <a:latin typeface="Arial"/>
              </a:rPr>
              <a:t>name</a:t>
            </a:r>
          </a:p>
          <a:p>
            <a:r>
              <a:rPr lang="en-GB" sz="2177" spc="-1">
                <a:latin typeface="Arial"/>
              </a:rPr>
              <a:t>city</a:t>
            </a:r>
          </a:p>
        </p:txBody>
      </p:sp>
      <p:sp>
        <p:nvSpPr>
          <p:cNvPr id="72" name="Line 10"/>
          <p:cNvSpPr/>
          <p:nvPr/>
        </p:nvSpPr>
        <p:spPr>
          <a:xfrm>
            <a:off x="6008546" y="3831400"/>
            <a:ext cx="2438163"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73" name="Line 11"/>
          <p:cNvSpPr/>
          <p:nvPr/>
        </p:nvSpPr>
        <p:spPr>
          <a:xfrm>
            <a:off x="4179923" y="4179709"/>
            <a:ext cx="182862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74" name="TextShape 12"/>
          <p:cNvSpPr txBox="1"/>
          <p:nvPr/>
        </p:nvSpPr>
        <p:spPr>
          <a:xfrm>
            <a:off x="4421562" y="4202470"/>
            <a:ext cx="1889802" cy="385510"/>
          </a:xfrm>
          <a:prstGeom prst="rect">
            <a:avLst/>
          </a:prstGeom>
          <a:noFill/>
          <a:ln>
            <a:noFill/>
          </a:ln>
        </p:spPr>
        <p:txBody>
          <a:bodyPr lIns="108847" tIns="54423" rIns="108847" bIns="54423"/>
          <a:lstStyle/>
          <a:p>
            <a:r>
              <a:rPr lang="en-GB" spc="-1" dirty="0">
                <a:latin typeface="Arial"/>
              </a:rPr>
              <a:t>applied to</a:t>
            </a:r>
          </a:p>
        </p:txBody>
      </p:sp>
      <p:sp>
        <p:nvSpPr>
          <p:cNvPr id="75" name="TextShape 13"/>
          <p:cNvSpPr txBox="1"/>
          <p:nvPr/>
        </p:nvSpPr>
        <p:spPr>
          <a:xfrm>
            <a:off x="944268" y="6153567"/>
            <a:ext cx="10971300" cy="385525"/>
          </a:xfrm>
          <a:prstGeom prst="rect">
            <a:avLst/>
          </a:prstGeom>
          <a:noFill/>
          <a:ln>
            <a:noFill/>
          </a:ln>
        </p:spPr>
        <p:txBody>
          <a:bodyPr lIns="108847" tIns="54423" rIns="108847" bIns="54423"/>
          <a:lstStyle/>
          <a:p>
            <a:r>
              <a:rPr lang="en-GB" sz="2177" spc="-1" dirty="0">
                <a:latin typeface="Arial"/>
              </a:rPr>
              <a:t>(arrow is for helping read the label – not used in translating UML to database relations)</a:t>
            </a:r>
          </a:p>
        </p:txBody>
      </p:sp>
    </p:spTree>
    <p:extLst>
      <p:ext uri="{BB962C8B-B14F-4D97-AF65-F5344CB8AC3E}">
        <p14:creationId xmlns:p14="http://schemas.microsoft.com/office/powerpoint/2010/main" val="3541208776"/>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609755" y="273422"/>
            <a:ext cx="10971300" cy="1144631"/>
          </a:xfrm>
          <a:prstGeom prst="rect">
            <a:avLst/>
          </a:prstGeom>
          <a:noFill/>
          <a:ln>
            <a:noFill/>
          </a:ln>
        </p:spPr>
        <p:txBody>
          <a:bodyPr lIns="0" tIns="0" rIns="0" bIns="0" anchor="ctr"/>
          <a:lstStyle/>
          <a:p>
            <a:r>
              <a:rPr lang="en-GB" sz="5321" spc="-1">
                <a:latin typeface="Arial"/>
              </a:rPr>
              <a:t>2) </a:t>
            </a:r>
            <a:r>
              <a:rPr lang="en-GB" sz="5321" b="1" spc="-1">
                <a:latin typeface="Arial"/>
              </a:rPr>
              <a:t>Associations</a:t>
            </a:r>
            <a:endParaRPr lang="en-GB" sz="5321" spc="-1">
              <a:latin typeface="Arial"/>
            </a:endParaRPr>
          </a:p>
        </p:txBody>
      </p:sp>
      <p:sp>
        <p:nvSpPr>
          <p:cNvPr id="77" name="TextShape 2"/>
          <p:cNvSpPr txBox="1"/>
          <p:nvPr/>
        </p:nvSpPr>
        <p:spPr>
          <a:xfrm>
            <a:off x="609755" y="1604399"/>
            <a:ext cx="10971300" cy="1617460"/>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GB" sz="3870" spc="-1" dirty="0">
                <a:latin typeface="Arial"/>
              </a:rPr>
              <a:t>Multiplicity of Associations</a:t>
            </a:r>
          </a:p>
        </p:txBody>
      </p:sp>
      <p:sp>
        <p:nvSpPr>
          <p:cNvPr id="78" name="CustomShape 3"/>
          <p:cNvSpPr/>
          <p:nvPr/>
        </p:nvSpPr>
        <p:spPr>
          <a:xfrm>
            <a:off x="522678" y="2699395"/>
            <a:ext cx="2438163" cy="2351086"/>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79" name="TextShape 4"/>
          <p:cNvSpPr txBox="1"/>
          <p:nvPr/>
        </p:nvSpPr>
        <p:spPr>
          <a:xfrm>
            <a:off x="678981" y="2803017"/>
            <a:ext cx="1622685" cy="418842"/>
          </a:xfrm>
          <a:prstGeom prst="rect">
            <a:avLst/>
          </a:prstGeom>
          <a:noFill/>
          <a:ln>
            <a:noFill/>
          </a:ln>
        </p:spPr>
        <p:txBody>
          <a:bodyPr lIns="108847" tIns="54423" rIns="108847" bIns="54423"/>
          <a:lstStyle/>
          <a:p>
            <a:r>
              <a:rPr lang="en-GB" sz="2177" spc="-1" dirty="0">
                <a:latin typeface="Arial"/>
              </a:rPr>
              <a:t>Student</a:t>
            </a:r>
          </a:p>
        </p:txBody>
      </p:sp>
      <p:sp>
        <p:nvSpPr>
          <p:cNvPr id="80" name="TextShape 5"/>
          <p:cNvSpPr txBox="1"/>
          <p:nvPr/>
        </p:nvSpPr>
        <p:spPr>
          <a:xfrm>
            <a:off x="678981" y="3441729"/>
            <a:ext cx="2107705" cy="1347521"/>
          </a:xfrm>
          <a:prstGeom prst="rect">
            <a:avLst/>
          </a:prstGeom>
          <a:noFill/>
          <a:ln>
            <a:noFill/>
          </a:ln>
        </p:spPr>
        <p:txBody>
          <a:bodyPr lIns="108847" tIns="54423" rIns="108847" bIns="54423"/>
          <a:lstStyle/>
          <a:p>
            <a:r>
              <a:rPr lang="en-GB" sz="2177" spc="-1">
                <a:latin typeface="Arial"/>
              </a:rPr>
              <a:t>studentID  {PK}</a:t>
            </a:r>
          </a:p>
          <a:p>
            <a:r>
              <a:rPr lang="en-GB" sz="2177" spc="-1">
                <a:latin typeface="Arial"/>
              </a:rPr>
              <a:t>fname</a:t>
            </a:r>
          </a:p>
          <a:p>
            <a:r>
              <a:rPr lang="en-GB" sz="2177" spc="-1">
                <a:latin typeface="Arial"/>
              </a:rPr>
              <a:t>lname</a:t>
            </a:r>
          </a:p>
          <a:p>
            <a:r>
              <a:rPr lang="en-GB" sz="2177" spc="-1">
                <a:latin typeface="Arial"/>
              </a:rPr>
              <a:t>email</a:t>
            </a:r>
          </a:p>
        </p:txBody>
      </p:sp>
      <p:sp>
        <p:nvSpPr>
          <p:cNvPr id="81" name="Line 6"/>
          <p:cNvSpPr/>
          <p:nvPr/>
        </p:nvSpPr>
        <p:spPr>
          <a:xfrm>
            <a:off x="522678" y="3221859"/>
            <a:ext cx="2438163"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82" name="CustomShape 7"/>
          <p:cNvSpPr/>
          <p:nvPr/>
        </p:nvSpPr>
        <p:spPr>
          <a:xfrm>
            <a:off x="4789464" y="2699395"/>
            <a:ext cx="2438163" cy="1915700"/>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83" name="TextShape 8"/>
          <p:cNvSpPr txBox="1"/>
          <p:nvPr/>
        </p:nvSpPr>
        <p:spPr>
          <a:xfrm>
            <a:off x="4944026" y="2803017"/>
            <a:ext cx="1884352" cy="418842"/>
          </a:xfrm>
          <a:prstGeom prst="rect">
            <a:avLst/>
          </a:prstGeom>
          <a:noFill/>
          <a:ln>
            <a:noFill/>
          </a:ln>
        </p:spPr>
        <p:txBody>
          <a:bodyPr lIns="108847" tIns="54423" rIns="108847" bIns="54423"/>
          <a:lstStyle/>
          <a:p>
            <a:r>
              <a:rPr lang="en-GB" sz="2177" spc="-1" dirty="0">
                <a:latin typeface="Arial"/>
              </a:rPr>
              <a:t>University</a:t>
            </a:r>
          </a:p>
        </p:txBody>
      </p:sp>
      <p:sp>
        <p:nvSpPr>
          <p:cNvPr id="84" name="TextShape 9"/>
          <p:cNvSpPr txBox="1"/>
          <p:nvPr/>
        </p:nvSpPr>
        <p:spPr>
          <a:xfrm>
            <a:off x="4945767" y="3441729"/>
            <a:ext cx="1569568" cy="1037961"/>
          </a:xfrm>
          <a:prstGeom prst="rect">
            <a:avLst/>
          </a:prstGeom>
          <a:noFill/>
          <a:ln>
            <a:noFill/>
          </a:ln>
        </p:spPr>
        <p:txBody>
          <a:bodyPr lIns="108847" tIns="54423" rIns="108847" bIns="54423"/>
          <a:lstStyle/>
          <a:p>
            <a:r>
              <a:rPr lang="en-GB" sz="2177" spc="-1">
                <a:latin typeface="Arial"/>
              </a:rPr>
              <a:t>uniID  {PK}</a:t>
            </a:r>
          </a:p>
          <a:p>
            <a:r>
              <a:rPr lang="en-GB" sz="2177" spc="-1">
                <a:latin typeface="Arial"/>
              </a:rPr>
              <a:t>name</a:t>
            </a:r>
          </a:p>
          <a:p>
            <a:r>
              <a:rPr lang="en-GB" sz="2177" spc="-1">
                <a:latin typeface="Arial"/>
              </a:rPr>
              <a:t>city</a:t>
            </a:r>
          </a:p>
        </p:txBody>
      </p:sp>
      <p:sp>
        <p:nvSpPr>
          <p:cNvPr id="85" name="Line 10"/>
          <p:cNvSpPr/>
          <p:nvPr/>
        </p:nvSpPr>
        <p:spPr>
          <a:xfrm>
            <a:off x="4789464" y="3221859"/>
            <a:ext cx="2438163"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86" name="Line 11"/>
          <p:cNvSpPr/>
          <p:nvPr/>
        </p:nvSpPr>
        <p:spPr>
          <a:xfrm>
            <a:off x="2960841" y="3570168"/>
            <a:ext cx="182862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87" name="TextShape 12"/>
          <p:cNvSpPr txBox="1"/>
          <p:nvPr/>
        </p:nvSpPr>
        <p:spPr>
          <a:xfrm>
            <a:off x="3224250" y="3711497"/>
            <a:ext cx="1809031" cy="418842"/>
          </a:xfrm>
          <a:prstGeom prst="rect">
            <a:avLst/>
          </a:prstGeom>
          <a:noFill/>
          <a:ln>
            <a:noFill/>
          </a:ln>
        </p:spPr>
        <p:txBody>
          <a:bodyPr lIns="108847" tIns="54423" rIns="108847" bIns="54423"/>
          <a:lstStyle/>
          <a:p>
            <a:r>
              <a:rPr lang="en-GB" spc="-1" dirty="0">
                <a:latin typeface="Arial"/>
              </a:rPr>
              <a:t>applied to</a:t>
            </a:r>
          </a:p>
        </p:txBody>
      </p:sp>
      <p:sp>
        <p:nvSpPr>
          <p:cNvPr id="88" name="TextShape 13"/>
          <p:cNvSpPr txBox="1"/>
          <p:nvPr/>
        </p:nvSpPr>
        <p:spPr>
          <a:xfrm>
            <a:off x="3945685" y="3047704"/>
            <a:ext cx="756701" cy="418842"/>
          </a:xfrm>
          <a:prstGeom prst="rect">
            <a:avLst/>
          </a:prstGeom>
          <a:noFill/>
          <a:ln>
            <a:noFill/>
          </a:ln>
        </p:spPr>
        <p:txBody>
          <a:bodyPr lIns="108847" tIns="54423" rIns="108847" bIns="54423"/>
          <a:lstStyle/>
          <a:p>
            <a:r>
              <a:rPr lang="en-GB" sz="2177" spc="-1">
                <a:latin typeface="Arial"/>
              </a:rPr>
              <a:t>m..n</a:t>
            </a:r>
          </a:p>
        </p:txBody>
      </p:sp>
      <p:sp>
        <p:nvSpPr>
          <p:cNvPr id="89" name="TextShape 14"/>
          <p:cNvSpPr txBox="1"/>
          <p:nvPr/>
        </p:nvSpPr>
        <p:spPr>
          <a:xfrm>
            <a:off x="7491036" y="3308936"/>
            <a:ext cx="2669789" cy="2413346"/>
          </a:xfrm>
          <a:prstGeom prst="rect">
            <a:avLst/>
          </a:prstGeom>
          <a:noFill/>
          <a:ln>
            <a:noFill/>
          </a:ln>
        </p:spPr>
        <p:txBody>
          <a:bodyPr lIns="108847" tIns="54423" rIns="108847" bIns="54423"/>
          <a:lstStyle/>
          <a:p>
            <a:pPr>
              <a:lnSpc>
                <a:spcPct val="100000"/>
              </a:lnSpc>
            </a:pPr>
            <a:r>
              <a:rPr lang="en-GB" sz="1814" spc="-1">
                <a:latin typeface="Arial"/>
                <a:ea typeface="Noto Sans CJK SC Regular"/>
              </a:rPr>
              <a:t>where </a:t>
            </a:r>
            <a:r>
              <a:rPr lang="en-GB" sz="1814" b="1" spc="-1">
                <a:latin typeface="Arial"/>
                <a:ea typeface="Noto Sans CJK SC Regular"/>
              </a:rPr>
              <a:t>m..n</a:t>
            </a:r>
            <a:r>
              <a:rPr lang="en-GB" sz="1814" spc="-1">
                <a:latin typeface="Arial"/>
                <a:ea typeface="Noto Sans CJK SC Regular"/>
              </a:rPr>
              <a:t> could be:</a:t>
            </a:r>
            <a:br>
              <a:rPr sz="2177"/>
            </a:br>
            <a:r>
              <a:rPr lang="en-GB" sz="1814" spc="-1">
                <a:latin typeface="Arial"/>
                <a:ea typeface="Noto Sans CJK SC Regular"/>
              </a:rPr>
              <a:t>   </a:t>
            </a:r>
            <a:br>
              <a:rPr sz="2177"/>
            </a:br>
            <a:r>
              <a:rPr lang="en-GB" sz="1814" spc="-1">
                <a:latin typeface="Arial"/>
              </a:rPr>
              <a:t>0..1  (zero or 1)</a:t>
            </a:r>
          </a:p>
          <a:p>
            <a:r>
              <a:rPr lang="en-GB" sz="1814" spc="-1">
                <a:latin typeface="Arial"/>
              </a:rPr>
              <a:t>1..1  (one and only one)</a:t>
            </a:r>
          </a:p>
          <a:p>
            <a:endParaRPr lang="en-GB" sz="1814" spc="-1">
              <a:latin typeface="Arial"/>
            </a:endParaRPr>
          </a:p>
          <a:p>
            <a:pPr>
              <a:lnSpc>
                <a:spcPct val="100000"/>
              </a:lnSpc>
            </a:pPr>
            <a:r>
              <a:rPr lang="en-GB" sz="1814" spc="-1">
                <a:latin typeface="Arial"/>
              </a:rPr>
              <a:t>0..* ( zero or many)</a:t>
            </a:r>
          </a:p>
          <a:p>
            <a:pPr>
              <a:lnSpc>
                <a:spcPct val="100000"/>
              </a:lnSpc>
            </a:pPr>
            <a:r>
              <a:rPr lang="en-GB" sz="1814" spc="-1">
                <a:latin typeface="Arial"/>
              </a:rPr>
              <a:t>1..*  (1 or many)</a:t>
            </a:r>
          </a:p>
          <a:p>
            <a:br>
              <a:rPr sz="2177"/>
            </a:br>
            <a:endParaRPr lang="en-GB" sz="1814" spc="-1">
              <a:latin typeface="Arial"/>
            </a:endParaRPr>
          </a:p>
        </p:txBody>
      </p:sp>
      <p:sp>
        <p:nvSpPr>
          <p:cNvPr id="90" name="TextShape 15"/>
          <p:cNvSpPr txBox="1"/>
          <p:nvPr/>
        </p:nvSpPr>
        <p:spPr>
          <a:xfrm>
            <a:off x="10228310" y="3404286"/>
            <a:ext cx="1527335" cy="1559118"/>
          </a:xfrm>
          <a:prstGeom prst="rect">
            <a:avLst/>
          </a:prstGeom>
          <a:noFill/>
          <a:ln>
            <a:noFill/>
          </a:ln>
        </p:spPr>
        <p:txBody>
          <a:bodyPr lIns="108847" tIns="54423" rIns="108847" bIns="54423"/>
          <a:lstStyle/>
          <a:p>
            <a:r>
              <a:rPr lang="en-GB" sz="1693" spc="-1">
                <a:solidFill>
                  <a:srgbClr val="CE181E"/>
                </a:solidFill>
                <a:latin typeface="Arial"/>
              </a:rPr>
              <a:t>Abbreviations</a:t>
            </a:r>
          </a:p>
          <a:p>
            <a:endParaRPr lang="en-GB" sz="1693" spc="-1">
              <a:solidFill>
                <a:srgbClr val="CE181E"/>
              </a:solidFill>
              <a:latin typeface="Arial"/>
            </a:endParaRPr>
          </a:p>
          <a:p>
            <a:endParaRPr lang="en-GB" sz="1693" spc="-1">
              <a:solidFill>
                <a:srgbClr val="CE181E"/>
              </a:solidFill>
              <a:latin typeface="Arial"/>
            </a:endParaRPr>
          </a:p>
          <a:p>
            <a:r>
              <a:rPr lang="en-GB" sz="1693" spc="-1">
                <a:solidFill>
                  <a:srgbClr val="CE181E"/>
                </a:solidFill>
                <a:latin typeface="Arial"/>
              </a:rPr>
              <a:t>1   &lt;= default</a:t>
            </a:r>
          </a:p>
          <a:p>
            <a:endParaRPr lang="en-GB" sz="1693" spc="-1">
              <a:solidFill>
                <a:srgbClr val="CE181E"/>
              </a:solidFill>
              <a:latin typeface="Arial"/>
            </a:endParaRPr>
          </a:p>
          <a:p>
            <a:r>
              <a:rPr lang="en-GB" sz="1693" spc="-1">
                <a:solidFill>
                  <a:srgbClr val="CE181E"/>
                </a:solidFill>
                <a:latin typeface="Arial"/>
              </a:rPr>
              <a:t>*</a:t>
            </a:r>
          </a:p>
        </p:txBody>
      </p:sp>
      <p:sp>
        <p:nvSpPr>
          <p:cNvPr id="91" name="Line 16"/>
          <p:cNvSpPr/>
          <p:nvPr/>
        </p:nvSpPr>
        <p:spPr>
          <a:xfrm flipV="1">
            <a:off x="3218372" y="5102382"/>
            <a:ext cx="348309" cy="174155"/>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92" name="Line 17"/>
          <p:cNvSpPr/>
          <p:nvPr/>
        </p:nvSpPr>
        <p:spPr>
          <a:xfrm>
            <a:off x="3218372" y="5276537"/>
            <a:ext cx="435386"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93" name="Line 18"/>
          <p:cNvSpPr/>
          <p:nvPr/>
        </p:nvSpPr>
        <p:spPr>
          <a:xfrm>
            <a:off x="3218372" y="5276537"/>
            <a:ext cx="348309" cy="174155"/>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94" name="Line 19"/>
          <p:cNvSpPr/>
          <p:nvPr/>
        </p:nvSpPr>
        <p:spPr>
          <a:xfrm>
            <a:off x="3209664" y="5756333"/>
            <a:ext cx="348309"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95" name="Line 20"/>
          <p:cNvSpPr/>
          <p:nvPr/>
        </p:nvSpPr>
        <p:spPr>
          <a:xfrm flipV="1">
            <a:off x="3218372" y="6060232"/>
            <a:ext cx="348309" cy="174155"/>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96" name="Line 21"/>
          <p:cNvSpPr/>
          <p:nvPr/>
        </p:nvSpPr>
        <p:spPr>
          <a:xfrm>
            <a:off x="3218372" y="6234387"/>
            <a:ext cx="348309" cy="174155"/>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97" name="CustomShape 22"/>
          <p:cNvSpPr/>
          <p:nvPr/>
        </p:nvSpPr>
        <p:spPr>
          <a:xfrm>
            <a:off x="3479603" y="5015305"/>
            <a:ext cx="174155" cy="174155"/>
          </a:xfrm>
          <a:prstGeom prst="ellipse">
            <a:avLst/>
          </a:prstGeom>
          <a:solidFill>
            <a:srgbClr val="00A65D"/>
          </a:solidFill>
          <a:ln>
            <a:solidFill>
              <a:srgbClr val="3465A4"/>
            </a:solidFill>
          </a:ln>
        </p:spPr>
        <p:style>
          <a:lnRef idx="0">
            <a:scrgbClr r="0" g="0" b="0"/>
          </a:lnRef>
          <a:fillRef idx="0">
            <a:scrgbClr r="0" g="0" b="0"/>
          </a:fillRef>
          <a:effectRef idx="0">
            <a:scrgbClr r="0" g="0" b="0"/>
          </a:effectRef>
          <a:fontRef idx="minor"/>
        </p:style>
      </p:sp>
      <p:sp>
        <p:nvSpPr>
          <p:cNvPr id="98" name="CustomShape 23"/>
          <p:cNvSpPr/>
          <p:nvPr/>
        </p:nvSpPr>
        <p:spPr>
          <a:xfrm>
            <a:off x="3479603" y="5363614"/>
            <a:ext cx="174155" cy="174155"/>
          </a:xfrm>
          <a:prstGeom prst="ellipse">
            <a:avLst/>
          </a:prstGeom>
          <a:solidFill>
            <a:srgbClr val="00A65D"/>
          </a:solidFill>
          <a:ln>
            <a:solidFill>
              <a:srgbClr val="3465A4"/>
            </a:solidFill>
          </a:ln>
        </p:spPr>
        <p:style>
          <a:lnRef idx="0">
            <a:scrgbClr r="0" g="0" b="0"/>
          </a:lnRef>
          <a:fillRef idx="0">
            <a:scrgbClr r="0" g="0" b="0"/>
          </a:fillRef>
          <a:effectRef idx="0">
            <a:scrgbClr r="0" g="0" b="0"/>
          </a:effectRef>
          <a:fontRef idx="minor"/>
        </p:style>
      </p:sp>
      <p:sp>
        <p:nvSpPr>
          <p:cNvPr id="99" name="CustomShape 24"/>
          <p:cNvSpPr/>
          <p:nvPr/>
        </p:nvSpPr>
        <p:spPr>
          <a:xfrm>
            <a:off x="3479603" y="5973155"/>
            <a:ext cx="174155" cy="174155"/>
          </a:xfrm>
          <a:prstGeom prst="ellipse">
            <a:avLst/>
          </a:prstGeom>
          <a:solidFill>
            <a:srgbClr val="00A65D"/>
          </a:solidFill>
          <a:ln>
            <a:solidFill>
              <a:srgbClr val="3465A4"/>
            </a:solidFill>
          </a:ln>
        </p:spPr>
        <p:style>
          <a:lnRef idx="0">
            <a:scrgbClr r="0" g="0" b="0"/>
          </a:lnRef>
          <a:fillRef idx="0">
            <a:scrgbClr r="0" g="0" b="0"/>
          </a:fillRef>
          <a:effectRef idx="0">
            <a:scrgbClr r="0" g="0" b="0"/>
          </a:effectRef>
          <a:fontRef idx="minor"/>
        </p:style>
      </p:sp>
      <p:sp>
        <p:nvSpPr>
          <p:cNvPr id="100" name="CustomShape 25"/>
          <p:cNvSpPr/>
          <p:nvPr/>
        </p:nvSpPr>
        <p:spPr>
          <a:xfrm>
            <a:off x="3566681" y="5189460"/>
            <a:ext cx="174155" cy="174155"/>
          </a:xfrm>
          <a:prstGeom prst="ellipse">
            <a:avLst/>
          </a:prstGeom>
          <a:solidFill>
            <a:srgbClr val="00A65D"/>
          </a:solidFill>
          <a:ln>
            <a:solidFill>
              <a:srgbClr val="3465A4"/>
            </a:solidFill>
          </a:ln>
        </p:spPr>
        <p:style>
          <a:lnRef idx="0">
            <a:scrgbClr r="0" g="0" b="0"/>
          </a:lnRef>
          <a:fillRef idx="0">
            <a:scrgbClr r="0" g="0" b="0"/>
          </a:fillRef>
          <a:effectRef idx="0">
            <a:scrgbClr r="0" g="0" b="0"/>
          </a:effectRef>
          <a:fontRef idx="minor"/>
        </p:style>
      </p:sp>
      <p:sp>
        <p:nvSpPr>
          <p:cNvPr id="101" name="CustomShape 26"/>
          <p:cNvSpPr/>
          <p:nvPr/>
        </p:nvSpPr>
        <p:spPr>
          <a:xfrm>
            <a:off x="3472202" y="5664031"/>
            <a:ext cx="174155" cy="174155"/>
          </a:xfrm>
          <a:prstGeom prst="ellipse">
            <a:avLst/>
          </a:prstGeom>
          <a:solidFill>
            <a:srgbClr val="00A65D"/>
          </a:solidFill>
          <a:ln>
            <a:solidFill>
              <a:srgbClr val="3465A4"/>
            </a:solidFill>
          </a:ln>
        </p:spPr>
        <p:style>
          <a:lnRef idx="0">
            <a:scrgbClr r="0" g="0" b="0"/>
          </a:lnRef>
          <a:fillRef idx="0">
            <a:scrgbClr r="0" g="0" b="0"/>
          </a:fillRef>
          <a:effectRef idx="0">
            <a:scrgbClr r="0" g="0" b="0"/>
          </a:effectRef>
          <a:fontRef idx="minor"/>
        </p:style>
      </p:sp>
      <p:sp>
        <p:nvSpPr>
          <p:cNvPr id="102" name="CustomShape 27"/>
          <p:cNvSpPr/>
          <p:nvPr/>
        </p:nvSpPr>
        <p:spPr>
          <a:xfrm>
            <a:off x="3490113" y="6358846"/>
            <a:ext cx="174155" cy="174155"/>
          </a:xfrm>
          <a:prstGeom prst="ellipse">
            <a:avLst/>
          </a:prstGeom>
          <a:solidFill>
            <a:srgbClr val="00A65D"/>
          </a:solidFill>
          <a:ln>
            <a:solidFill>
              <a:srgbClr val="3465A4"/>
            </a:solidFill>
          </a:ln>
        </p:spPr>
        <p:style>
          <a:lnRef idx="0">
            <a:scrgbClr r="0" g="0" b="0"/>
          </a:lnRef>
          <a:fillRef idx="0">
            <a:scrgbClr r="0" g="0" b="0"/>
          </a:fillRef>
          <a:effectRef idx="0">
            <a:scrgbClr r="0" g="0" b="0"/>
          </a:effectRef>
          <a:fontRef idx="minor"/>
        </p:style>
      </p:sp>
      <p:sp>
        <p:nvSpPr>
          <p:cNvPr id="103" name="CustomShape 28"/>
          <p:cNvSpPr/>
          <p:nvPr/>
        </p:nvSpPr>
        <p:spPr>
          <a:xfrm>
            <a:off x="3131294" y="5189460"/>
            <a:ext cx="174155" cy="174155"/>
          </a:xfrm>
          <a:prstGeom prst="ellipse">
            <a:avLst/>
          </a:prstGeom>
          <a:solidFill>
            <a:srgbClr val="EF413D"/>
          </a:solidFill>
          <a:ln>
            <a:solidFill>
              <a:srgbClr val="3465A4"/>
            </a:solidFill>
          </a:ln>
        </p:spPr>
        <p:style>
          <a:lnRef idx="0">
            <a:scrgbClr r="0" g="0" b="0"/>
          </a:lnRef>
          <a:fillRef idx="0">
            <a:scrgbClr r="0" g="0" b="0"/>
          </a:fillRef>
          <a:effectRef idx="0">
            <a:scrgbClr r="0" g="0" b="0"/>
          </a:effectRef>
          <a:fontRef idx="minor"/>
        </p:style>
      </p:sp>
      <p:sp>
        <p:nvSpPr>
          <p:cNvPr id="104" name="CustomShape 29"/>
          <p:cNvSpPr/>
          <p:nvPr/>
        </p:nvSpPr>
        <p:spPr>
          <a:xfrm>
            <a:off x="3123893" y="5664031"/>
            <a:ext cx="174155" cy="174155"/>
          </a:xfrm>
          <a:prstGeom prst="ellipse">
            <a:avLst/>
          </a:prstGeom>
          <a:solidFill>
            <a:srgbClr val="EF413D"/>
          </a:solidFill>
          <a:ln>
            <a:solidFill>
              <a:srgbClr val="3465A4"/>
            </a:solidFill>
          </a:ln>
        </p:spPr>
        <p:style>
          <a:lnRef idx="0">
            <a:scrgbClr r="0" g="0" b="0"/>
          </a:lnRef>
          <a:fillRef idx="0">
            <a:scrgbClr r="0" g="0" b="0"/>
          </a:fillRef>
          <a:effectRef idx="0">
            <a:scrgbClr r="0" g="0" b="0"/>
          </a:effectRef>
          <a:fontRef idx="minor"/>
        </p:style>
      </p:sp>
      <p:sp>
        <p:nvSpPr>
          <p:cNvPr id="105" name="CustomShape 30"/>
          <p:cNvSpPr/>
          <p:nvPr/>
        </p:nvSpPr>
        <p:spPr>
          <a:xfrm>
            <a:off x="3131294" y="6147310"/>
            <a:ext cx="174155" cy="174155"/>
          </a:xfrm>
          <a:prstGeom prst="ellipse">
            <a:avLst/>
          </a:prstGeom>
          <a:solidFill>
            <a:srgbClr val="EF413D"/>
          </a:solidFill>
          <a:ln>
            <a:solidFill>
              <a:srgbClr val="3465A4"/>
            </a:solid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921693318"/>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93"/>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97"/>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par>
                                <p:cTn id="35" presetID="1" presetClass="entr" fill="hold"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fill="hold"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fill="hold" nodeType="withEffect">
                                  <p:stCondLst>
                                    <p:cond delay="0"/>
                                  </p:stCondLst>
                                  <p:childTnLst>
                                    <p:set>
                                      <p:cBhvr>
                                        <p:cTn id="40"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609755" y="273422"/>
            <a:ext cx="10971300" cy="1144631"/>
          </a:xfrm>
          <a:prstGeom prst="rect">
            <a:avLst/>
          </a:prstGeom>
          <a:noFill/>
          <a:ln>
            <a:noFill/>
          </a:ln>
        </p:spPr>
        <p:txBody>
          <a:bodyPr lIns="0" tIns="0" rIns="0" bIns="0" anchor="ctr"/>
          <a:lstStyle/>
          <a:p>
            <a:r>
              <a:rPr lang="en-GB" sz="5321" spc="-1">
                <a:latin typeface="Arial"/>
              </a:rPr>
              <a:t>2) </a:t>
            </a:r>
            <a:r>
              <a:rPr lang="en-GB" sz="5321" b="1" spc="-1">
                <a:latin typeface="Arial"/>
              </a:rPr>
              <a:t>Associations</a:t>
            </a:r>
            <a:endParaRPr lang="en-GB" sz="5321" spc="-1">
              <a:latin typeface="Arial"/>
            </a:endParaRPr>
          </a:p>
        </p:txBody>
      </p:sp>
      <p:sp>
        <p:nvSpPr>
          <p:cNvPr id="107" name="TextShape 2"/>
          <p:cNvSpPr txBox="1"/>
          <p:nvPr/>
        </p:nvSpPr>
        <p:spPr>
          <a:xfrm>
            <a:off x="609755" y="1604399"/>
            <a:ext cx="10971300" cy="1617460"/>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GB" sz="3870" spc="-1">
                <a:latin typeface="Arial"/>
              </a:rPr>
              <a:t>Multiplicity of Associations</a:t>
            </a:r>
          </a:p>
        </p:txBody>
      </p:sp>
      <p:sp>
        <p:nvSpPr>
          <p:cNvPr id="108" name="CustomShape 3"/>
          <p:cNvSpPr/>
          <p:nvPr/>
        </p:nvSpPr>
        <p:spPr>
          <a:xfrm>
            <a:off x="2090069" y="3831400"/>
            <a:ext cx="2438163" cy="2351086"/>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109" name="TextShape 4"/>
          <p:cNvSpPr txBox="1"/>
          <p:nvPr/>
        </p:nvSpPr>
        <p:spPr>
          <a:xfrm>
            <a:off x="2246372" y="3935022"/>
            <a:ext cx="1622685" cy="418842"/>
          </a:xfrm>
          <a:prstGeom prst="rect">
            <a:avLst/>
          </a:prstGeom>
          <a:noFill/>
          <a:ln>
            <a:noFill/>
          </a:ln>
        </p:spPr>
        <p:txBody>
          <a:bodyPr lIns="108847" tIns="54423" rIns="108847" bIns="54423"/>
          <a:lstStyle/>
          <a:p>
            <a:r>
              <a:rPr lang="en-GB" sz="2177" spc="-1" dirty="0">
                <a:latin typeface="Arial"/>
              </a:rPr>
              <a:t>Student</a:t>
            </a:r>
          </a:p>
        </p:txBody>
      </p:sp>
      <p:sp>
        <p:nvSpPr>
          <p:cNvPr id="110" name="TextShape 5"/>
          <p:cNvSpPr txBox="1"/>
          <p:nvPr/>
        </p:nvSpPr>
        <p:spPr>
          <a:xfrm>
            <a:off x="2246372" y="4573733"/>
            <a:ext cx="2107705" cy="1347521"/>
          </a:xfrm>
          <a:prstGeom prst="rect">
            <a:avLst/>
          </a:prstGeom>
          <a:noFill/>
          <a:ln>
            <a:noFill/>
          </a:ln>
        </p:spPr>
        <p:txBody>
          <a:bodyPr lIns="108847" tIns="54423" rIns="108847" bIns="54423"/>
          <a:lstStyle/>
          <a:p>
            <a:r>
              <a:rPr lang="en-GB" sz="2177" spc="-1">
                <a:latin typeface="Arial"/>
              </a:rPr>
              <a:t>studentID  {PK}</a:t>
            </a:r>
          </a:p>
          <a:p>
            <a:r>
              <a:rPr lang="en-GB" sz="2177" spc="-1">
                <a:latin typeface="Arial"/>
              </a:rPr>
              <a:t>fname</a:t>
            </a:r>
          </a:p>
          <a:p>
            <a:r>
              <a:rPr lang="en-GB" sz="2177" spc="-1">
                <a:latin typeface="Arial"/>
              </a:rPr>
              <a:t>lname</a:t>
            </a:r>
          </a:p>
          <a:p>
            <a:r>
              <a:rPr lang="en-GB" sz="2177" spc="-1">
                <a:latin typeface="Arial"/>
              </a:rPr>
              <a:t>email</a:t>
            </a:r>
          </a:p>
        </p:txBody>
      </p:sp>
      <p:sp>
        <p:nvSpPr>
          <p:cNvPr id="111" name="Line 6"/>
          <p:cNvSpPr/>
          <p:nvPr/>
        </p:nvSpPr>
        <p:spPr>
          <a:xfrm>
            <a:off x="2090069" y="4353863"/>
            <a:ext cx="2438163"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12" name="CustomShape 7"/>
          <p:cNvSpPr/>
          <p:nvPr/>
        </p:nvSpPr>
        <p:spPr>
          <a:xfrm>
            <a:off x="7314705" y="3831400"/>
            <a:ext cx="2438163" cy="1915700"/>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113" name="TextShape 8"/>
          <p:cNvSpPr txBox="1"/>
          <p:nvPr/>
        </p:nvSpPr>
        <p:spPr>
          <a:xfrm>
            <a:off x="7575936" y="3831399"/>
            <a:ext cx="1777682" cy="522465"/>
          </a:xfrm>
          <a:prstGeom prst="rect">
            <a:avLst/>
          </a:prstGeom>
          <a:noFill/>
          <a:ln>
            <a:noFill/>
          </a:ln>
        </p:spPr>
        <p:txBody>
          <a:bodyPr lIns="108847" tIns="54423" rIns="108847" bIns="54423"/>
          <a:lstStyle/>
          <a:p>
            <a:r>
              <a:rPr lang="en-GB" sz="2177" spc="-1" dirty="0">
                <a:latin typeface="Arial"/>
              </a:rPr>
              <a:t>University</a:t>
            </a:r>
          </a:p>
        </p:txBody>
      </p:sp>
      <p:sp>
        <p:nvSpPr>
          <p:cNvPr id="114" name="TextShape 9"/>
          <p:cNvSpPr txBox="1"/>
          <p:nvPr/>
        </p:nvSpPr>
        <p:spPr>
          <a:xfrm>
            <a:off x="7471008" y="4573733"/>
            <a:ext cx="1569568" cy="1037961"/>
          </a:xfrm>
          <a:prstGeom prst="rect">
            <a:avLst/>
          </a:prstGeom>
          <a:noFill/>
          <a:ln>
            <a:noFill/>
          </a:ln>
        </p:spPr>
        <p:txBody>
          <a:bodyPr lIns="108847" tIns="54423" rIns="108847" bIns="54423"/>
          <a:lstStyle/>
          <a:p>
            <a:r>
              <a:rPr lang="en-GB" sz="2177" spc="-1">
                <a:latin typeface="Arial"/>
              </a:rPr>
              <a:t>uniID  {PK}</a:t>
            </a:r>
          </a:p>
          <a:p>
            <a:r>
              <a:rPr lang="en-GB" sz="2177" spc="-1">
                <a:latin typeface="Arial"/>
              </a:rPr>
              <a:t>name</a:t>
            </a:r>
          </a:p>
          <a:p>
            <a:r>
              <a:rPr lang="en-GB" sz="2177" spc="-1">
                <a:latin typeface="Arial"/>
              </a:rPr>
              <a:t>city</a:t>
            </a:r>
          </a:p>
        </p:txBody>
      </p:sp>
      <p:sp>
        <p:nvSpPr>
          <p:cNvPr id="115" name="Line 10"/>
          <p:cNvSpPr/>
          <p:nvPr/>
        </p:nvSpPr>
        <p:spPr>
          <a:xfrm>
            <a:off x="7314705" y="4353863"/>
            <a:ext cx="2438163"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16" name="Line 11"/>
          <p:cNvSpPr/>
          <p:nvPr/>
        </p:nvSpPr>
        <p:spPr>
          <a:xfrm>
            <a:off x="4528232" y="4702172"/>
            <a:ext cx="278647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7" name="TextShape 12"/>
          <p:cNvSpPr txBox="1"/>
          <p:nvPr/>
        </p:nvSpPr>
        <p:spPr>
          <a:xfrm>
            <a:off x="5323247" y="4870013"/>
            <a:ext cx="1848215" cy="418842"/>
          </a:xfrm>
          <a:prstGeom prst="rect">
            <a:avLst/>
          </a:prstGeom>
          <a:noFill/>
          <a:ln>
            <a:noFill/>
          </a:ln>
        </p:spPr>
        <p:txBody>
          <a:bodyPr lIns="108847" tIns="54423" rIns="108847" bIns="54423"/>
          <a:lstStyle/>
          <a:p>
            <a:r>
              <a:rPr lang="en-GB" spc="-1" dirty="0">
                <a:latin typeface="Arial"/>
              </a:rPr>
              <a:t>applied to</a:t>
            </a:r>
          </a:p>
        </p:txBody>
      </p:sp>
      <p:sp>
        <p:nvSpPr>
          <p:cNvPr id="118" name="TextShape 13"/>
          <p:cNvSpPr txBox="1"/>
          <p:nvPr/>
        </p:nvSpPr>
        <p:spPr>
          <a:xfrm>
            <a:off x="6531009" y="4266786"/>
            <a:ext cx="679203" cy="418842"/>
          </a:xfrm>
          <a:prstGeom prst="rect">
            <a:avLst/>
          </a:prstGeom>
          <a:noFill/>
          <a:ln>
            <a:noFill/>
          </a:ln>
        </p:spPr>
        <p:txBody>
          <a:bodyPr lIns="108847" tIns="54423" rIns="108847" bIns="54423"/>
          <a:lstStyle/>
          <a:p>
            <a:r>
              <a:rPr lang="en-GB" sz="2177" spc="-1">
                <a:latin typeface="Arial"/>
              </a:rPr>
              <a:t>1..5</a:t>
            </a:r>
          </a:p>
        </p:txBody>
      </p:sp>
      <p:sp>
        <p:nvSpPr>
          <p:cNvPr id="119" name="TextShape 14"/>
          <p:cNvSpPr txBox="1"/>
          <p:nvPr/>
        </p:nvSpPr>
        <p:spPr>
          <a:xfrm>
            <a:off x="4615309" y="4266786"/>
            <a:ext cx="970476" cy="418842"/>
          </a:xfrm>
          <a:prstGeom prst="rect">
            <a:avLst/>
          </a:prstGeom>
          <a:noFill/>
          <a:ln>
            <a:noFill/>
          </a:ln>
        </p:spPr>
        <p:txBody>
          <a:bodyPr lIns="108847" tIns="54423" rIns="108847" bIns="54423"/>
          <a:lstStyle/>
          <a:p>
            <a:r>
              <a:rPr lang="en-GB" sz="2177" spc="-1">
                <a:latin typeface="Arial"/>
              </a:rPr>
              <a:t>0..15k</a:t>
            </a:r>
          </a:p>
        </p:txBody>
      </p:sp>
      <p:sp>
        <p:nvSpPr>
          <p:cNvPr id="120" name="TextShape 15"/>
          <p:cNvSpPr txBox="1"/>
          <p:nvPr/>
        </p:nvSpPr>
        <p:spPr>
          <a:xfrm>
            <a:off x="1830304" y="2510002"/>
            <a:ext cx="8806164" cy="728401"/>
          </a:xfrm>
          <a:prstGeom prst="rect">
            <a:avLst/>
          </a:prstGeom>
          <a:noFill/>
          <a:ln>
            <a:noFill/>
          </a:ln>
        </p:spPr>
        <p:txBody>
          <a:bodyPr lIns="108847" tIns="54423" rIns="108847" bIns="54423"/>
          <a:lstStyle/>
          <a:p>
            <a:r>
              <a:rPr lang="en-GB" sz="2177" b="1" spc="-1" dirty="0">
                <a:solidFill>
                  <a:schemeClr val="accent1">
                    <a:lumMod val="75000"/>
                  </a:schemeClr>
                </a:solidFill>
                <a:latin typeface="Arial"/>
              </a:rPr>
              <a:t>Students</a:t>
            </a:r>
            <a:r>
              <a:rPr lang="en-GB" sz="2177" spc="-1" dirty="0">
                <a:latin typeface="Arial"/>
              </a:rPr>
              <a:t> must </a:t>
            </a:r>
            <a:r>
              <a:rPr lang="en-GB" sz="2177" b="1" spc="-1" dirty="0">
                <a:solidFill>
                  <a:schemeClr val="accent1">
                    <a:lumMod val="75000"/>
                  </a:schemeClr>
                </a:solidFill>
                <a:latin typeface="Arial"/>
              </a:rPr>
              <a:t>apply</a:t>
            </a:r>
            <a:r>
              <a:rPr lang="en-GB" sz="2177" spc="-1" dirty="0">
                <a:latin typeface="Arial"/>
              </a:rPr>
              <a:t> somewhere, no more than </a:t>
            </a:r>
            <a:r>
              <a:rPr lang="en-GB" sz="2177" spc="-1" dirty="0">
                <a:solidFill>
                  <a:schemeClr val="accent1">
                    <a:lumMod val="75000"/>
                  </a:schemeClr>
                </a:solidFill>
                <a:latin typeface="Arial"/>
              </a:rPr>
              <a:t>5 Universities</a:t>
            </a:r>
            <a:r>
              <a:rPr lang="en-GB" sz="2177" spc="-1" dirty="0">
                <a:latin typeface="Arial"/>
              </a:rPr>
              <a:t>.</a:t>
            </a:r>
            <a:br>
              <a:rPr sz="2177" dirty="0"/>
            </a:br>
            <a:r>
              <a:rPr lang="en-GB" sz="2177" spc="-1" dirty="0">
                <a:latin typeface="Arial"/>
              </a:rPr>
              <a:t>No </a:t>
            </a:r>
            <a:r>
              <a:rPr lang="en-GB" sz="2177" b="1" spc="-1" dirty="0">
                <a:solidFill>
                  <a:srgbClr val="FF0000"/>
                </a:solidFill>
                <a:latin typeface="Arial"/>
              </a:rPr>
              <a:t>university</a:t>
            </a:r>
            <a:r>
              <a:rPr lang="en-GB" sz="2177" spc="-1" dirty="0">
                <a:latin typeface="Arial"/>
              </a:rPr>
              <a:t> </a:t>
            </a:r>
            <a:r>
              <a:rPr lang="en-GB" sz="2177" b="1" spc="-1" dirty="0">
                <a:solidFill>
                  <a:srgbClr val="FF0000"/>
                </a:solidFill>
                <a:latin typeface="Arial"/>
              </a:rPr>
              <a:t>takes</a:t>
            </a:r>
            <a:r>
              <a:rPr lang="en-GB" sz="2177" spc="-1" dirty="0">
                <a:latin typeface="Arial"/>
              </a:rPr>
              <a:t> more than </a:t>
            </a:r>
            <a:r>
              <a:rPr lang="en-GB" sz="2177" spc="-1" dirty="0">
                <a:solidFill>
                  <a:srgbClr val="FF0000"/>
                </a:solidFill>
                <a:latin typeface="Arial"/>
              </a:rPr>
              <a:t>15,000</a:t>
            </a:r>
            <a:r>
              <a:rPr lang="en-GB" sz="2177" spc="-1" dirty="0">
                <a:latin typeface="Arial"/>
              </a:rPr>
              <a:t> applications</a:t>
            </a:r>
          </a:p>
        </p:txBody>
      </p:sp>
      <p:sp>
        <p:nvSpPr>
          <p:cNvPr id="121" name="Line 16"/>
          <p:cNvSpPr/>
          <p:nvPr/>
        </p:nvSpPr>
        <p:spPr>
          <a:xfrm flipV="1">
            <a:off x="4974938" y="6160281"/>
            <a:ext cx="348309" cy="174155"/>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22" name="Line 17"/>
          <p:cNvSpPr/>
          <p:nvPr/>
        </p:nvSpPr>
        <p:spPr>
          <a:xfrm>
            <a:off x="4974938" y="6334436"/>
            <a:ext cx="435386"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23" name="Line 18"/>
          <p:cNvSpPr/>
          <p:nvPr/>
        </p:nvSpPr>
        <p:spPr>
          <a:xfrm>
            <a:off x="4974938" y="6334436"/>
            <a:ext cx="348309" cy="174155"/>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24" name="CustomShape 19"/>
          <p:cNvSpPr/>
          <p:nvPr/>
        </p:nvSpPr>
        <p:spPr>
          <a:xfrm>
            <a:off x="5236170" y="6073204"/>
            <a:ext cx="174155" cy="174155"/>
          </a:xfrm>
          <a:prstGeom prst="ellipse">
            <a:avLst/>
          </a:prstGeom>
          <a:solidFill>
            <a:srgbClr val="00A65D"/>
          </a:solidFill>
          <a:ln>
            <a:solidFill>
              <a:srgbClr val="3465A4"/>
            </a:solidFill>
          </a:ln>
        </p:spPr>
        <p:style>
          <a:lnRef idx="0">
            <a:scrgbClr r="0" g="0" b="0"/>
          </a:lnRef>
          <a:fillRef idx="0">
            <a:scrgbClr r="0" g="0" b="0"/>
          </a:fillRef>
          <a:effectRef idx="0">
            <a:scrgbClr r="0" g="0" b="0"/>
          </a:effectRef>
          <a:fontRef idx="minor"/>
        </p:style>
      </p:sp>
      <p:sp>
        <p:nvSpPr>
          <p:cNvPr id="125" name="CustomShape 20"/>
          <p:cNvSpPr/>
          <p:nvPr/>
        </p:nvSpPr>
        <p:spPr>
          <a:xfrm>
            <a:off x="5236170" y="6421513"/>
            <a:ext cx="174155" cy="174155"/>
          </a:xfrm>
          <a:prstGeom prst="ellipse">
            <a:avLst/>
          </a:prstGeom>
          <a:solidFill>
            <a:srgbClr val="00A65D"/>
          </a:solidFill>
          <a:ln>
            <a:solidFill>
              <a:srgbClr val="3465A4"/>
            </a:solidFill>
          </a:ln>
        </p:spPr>
        <p:style>
          <a:lnRef idx="0">
            <a:scrgbClr r="0" g="0" b="0"/>
          </a:lnRef>
          <a:fillRef idx="0">
            <a:scrgbClr r="0" g="0" b="0"/>
          </a:fillRef>
          <a:effectRef idx="0">
            <a:scrgbClr r="0" g="0" b="0"/>
          </a:effectRef>
          <a:fontRef idx="minor"/>
        </p:style>
      </p:sp>
      <p:sp>
        <p:nvSpPr>
          <p:cNvPr id="126" name="CustomShape 21"/>
          <p:cNvSpPr/>
          <p:nvPr/>
        </p:nvSpPr>
        <p:spPr>
          <a:xfrm>
            <a:off x="5323247" y="6247358"/>
            <a:ext cx="174155" cy="174155"/>
          </a:xfrm>
          <a:prstGeom prst="ellipse">
            <a:avLst/>
          </a:prstGeom>
          <a:solidFill>
            <a:srgbClr val="00A65D"/>
          </a:solidFill>
          <a:ln>
            <a:solidFill>
              <a:srgbClr val="3465A4"/>
            </a:solidFill>
          </a:ln>
        </p:spPr>
        <p:style>
          <a:lnRef idx="0">
            <a:scrgbClr r="0" g="0" b="0"/>
          </a:lnRef>
          <a:fillRef idx="0">
            <a:scrgbClr r="0" g="0" b="0"/>
          </a:fillRef>
          <a:effectRef idx="0">
            <a:scrgbClr r="0" g="0" b="0"/>
          </a:effectRef>
          <a:fontRef idx="minor"/>
        </p:style>
      </p:sp>
      <p:sp>
        <p:nvSpPr>
          <p:cNvPr id="127" name="CustomShape 22"/>
          <p:cNvSpPr/>
          <p:nvPr/>
        </p:nvSpPr>
        <p:spPr>
          <a:xfrm>
            <a:off x="4887861" y="6247358"/>
            <a:ext cx="174155" cy="174155"/>
          </a:xfrm>
          <a:prstGeom prst="ellipse">
            <a:avLst/>
          </a:prstGeom>
          <a:solidFill>
            <a:srgbClr val="EF413D"/>
          </a:solidFill>
          <a:ln>
            <a:solidFill>
              <a:srgbClr val="3465A4"/>
            </a:solidFill>
          </a:ln>
        </p:spPr>
        <p:style>
          <a:lnRef idx="0">
            <a:scrgbClr r="0" g="0" b="0"/>
          </a:lnRef>
          <a:fillRef idx="0">
            <a:scrgbClr r="0" g="0" b="0"/>
          </a:fillRef>
          <a:effectRef idx="0">
            <a:scrgbClr r="0" g="0" b="0"/>
          </a:effectRef>
          <a:fontRef idx="minor"/>
        </p:style>
      </p:sp>
      <p:sp>
        <p:nvSpPr>
          <p:cNvPr id="128" name="Line 23"/>
          <p:cNvSpPr/>
          <p:nvPr/>
        </p:nvSpPr>
        <p:spPr>
          <a:xfrm flipH="1" flipV="1">
            <a:off x="7227627" y="6255195"/>
            <a:ext cx="348309" cy="144984"/>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29" name="Line 24"/>
          <p:cNvSpPr/>
          <p:nvPr/>
        </p:nvSpPr>
        <p:spPr>
          <a:xfrm flipH="1">
            <a:off x="7140550" y="6400179"/>
            <a:ext cx="435386"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30" name="Line 25"/>
          <p:cNvSpPr/>
          <p:nvPr/>
        </p:nvSpPr>
        <p:spPr>
          <a:xfrm flipH="1">
            <a:off x="7227627" y="6400179"/>
            <a:ext cx="348309" cy="144984"/>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31" name="CustomShape 26"/>
          <p:cNvSpPr/>
          <p:nvPr/>
        </p:nvSpPr>
        <p:spPr>
          <a:xfrm flipH="1">
            <a:off x="7140550" y="6182486"/>
            <a:ext cx="174155" cy="144984"/>
          </a:xfrm>
          <a:prstGeom prst="ellipse">
            <a:avLst/>
          </a:prstGeom>
          <a:solidFill>
            <a:srgbClr val="00A65D"/>
          </a:solidFill>
          <a:ln>
            <a:solidFill>
              <a:srgbClr val="3465A4"/>
            </a:solidFill>
          </a:ln>
        </p:spPr>
        <p:style>
          <a:lnRef idx="0">
            <a:scrgbClr r="0" g="0" b="0"/>
          </a:lnRef>
          <a:fillRef idx="0">
            <a:scrgbClr r="0" g="0" b="0"/>
          </a:fillRef>
          <a:effectRef idx="0">
            <a:scrgbClr r="0" g="0" b="0"/>
          </a:effectRef>
          <a:fontRef idx="minor"/>
        </p:style>
      </p:sp>
      <p:sp>
        <p:nvSpPr>
          <p:cNvPr id="132" name="CustomShape 27"/>
          <p:cNvSpPr/>
          <p:nvPr/>
        </p:nvSpPr>
        <p:spPr>
          <a:xfrm flipH="1">
            <a:off x="7140550" y="6472889"/>
            <a:ext cx="174155" cy="144984"/>
          </a:xfrm>
          <a:prstGeom prst="ellipse">
            <a:avLst/>
          </a:prstGeom>
          <a:solidFill>
            <a:srgbClr val="00A65D"/>
          </a:solidFill>
          <a:ln>
            <a:solidFill>
              <a:srgbClr val="3465A4"/>
            </a:solidFill>
          </a:ln>
        </p:spPr>
        <p:style>
          <a:lnRef idx="0">
            <a:scrgbClr r="0" g="0" b="0"/>
          </a:lnRef>
          <a:fillRef idx="0">
            <a:scrgbClr r="0" g="0" b="0"/>
          </a:fillRef>
          <a:effectRef idx="0">
            <a:scrgbClr r="0" g="0" b="0"/>
          </a:effectRef>
          <a:fontRef idx="minor"/>
        </p:style>
      </p:sp>
      <p:sp>
        <p:nvSpPr>
          <p:cNvPr id="133" name="CustomShape 28"/>
          <p:cNvSpPr/>
          <p:nvPr/>
        </p:nvSpPr>
        <p:spPr>
          <a:xfrm flipH="1">
            <a:off x="7053472" y="6327470"/>
            <a:ext cx="174155" cy="145419"/>
          </a:xfrm>
          <a:prstGeom prst="ellipse">
            <a:avLst/>
          </a:prstGeom>
          <a:solidFill>
            <a:srgbClr val="00A65D"/>
          </a:solidFill>
          <a:ln>
            <a:solidFill>
              <a:srgbClr val="3465A4"/>
            </a:solidFill>
          </a:ln>
        </p:spPr>
        <p:style>
          <a:lnRef idx="0">
            <a:scrgbClr r="0" g="0" b="0"/>
          </a:lnRef>
          <a:fillRef idx="0">
            <a:scrgbClr r="0" g="0" b="0"/>
          </a:fillRef>
          <a:effectRef idx="0">
            <a:scrgbClr r="0" g="0" b="0"/>
          </a:effectRef>
          <a:fontRef idx="minor"/>
        </p:style>
      </p:sp>
      <p:sp>
        <p:nvSpPr>
          <p:cNvPr id="134" name="CustomShape 29"/>
          <p:cNvSpPr/>
          <p:nvPr/>
        </p:nvSpPr>
        <p:spPr>
          <a:xfrm flipH="1">
            <a:off x="7488859" y="6327470"/>
            <a:ext cx="174155" cy="145419"/>
          </a:xfrm>
          <a:prstGeom prst="ellipse">
            <a:avLst/>
          </a:prstGeom>
          <a:solidFill>
            <a:srgbClr val="EF413D"/>
          </a:solidFill>
          <a:ln>
            <a:solidFill>
              <a:srgbClr val="3465A4"/>
            </a:solid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155805280"/>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393450" y="348309"/>
            <a:ext cx="1567391" cy="1654468"/>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136" name="TextShape 2"/>
          <p:cNvSpPr txBox="1"/>
          <p:nvPr/>
        </p:nvSpPr>
        <p:spPr>
          <a:xfrm>
            <a:off x="2002991" y="451931"/>
            <a:ext cx="509837" cy="418842"/>
          </a:xfrm>
          <a:prstGeom prst="rect">
            <a:avLst/>
          </a:prstGeom>
          <a:noFill/>
          <a:ln>
            <a:noFill/>
          </a:ln>
        </p:spPr>
        <p:txBody>
          <a:bodyPr lIns="108847" tIns="54423" rIns="108847" bIns="54423"/>
          <a:lstStyle/>
          <a:p>
            <a:r>
              <a:rPr lang="en-GB" sz="2177" spc="-1">
                <a:latin typeface="Arial"/>
              </a:rPr>
              <a:t>c1</a:t>
            </a:r>
          </a:p>
        </p:txBody>
      </p:sp>
      <p:sp>
        <p:nvSpPr>
          <p:cNvPr id="137" name="Line 3"/>
          <p:cNvSpPr/>
          <p:nvPr/>
        </p:nvSpPr>
        <p:spPr>
          <a:xfrm>
            <a:off x="1393450" y="870773"/>
            <a:ext cx="1567391"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38" name="Line 4"/>
          <p:cNvSpPr/>
          <p:nvPr/>
        </p:nvSpPr>
        <p:spPr>
          <a:xfrm>
            <a:off x="2941684" y="1219082"/>
            <a:ext cx="2631475"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39" name="CustomShape 5"/>
          <p:cNvSpPr/>
          <p:nvPr/>
        </p:nvSpPr>
        <p:spPr>
          <a:xfrm>
            <a:off x="5573159" y="348309"/>
            <a:ext cx="1567391" cy="1654468"/>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140" name="Line 6"/>
          <p:cNvSpPr/>
          <p:nvPr/>
        </p:nvSpPr>
        <p:spPr>
          <a:xfrm>
            <a:off x="5573159" y="870773"/>
            <a:ext cx="1567391"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41" name="TextShape 7"/>
          <p:cNvSpPr txBox="1"/>
          <p:nvPr/>
        </p:nvSpPr>
        <p:spPr>
          <a:xfrm>
            <a:off x="6108249" y="435386"/>
            <a:ext cx="509837" cy="418842"/>
          </a:xfrm>
          <a:prstGeom prst="rect">
            <a:avLst/>
          </a:prstGeom>
          <a:noFill/>
          <a:ln>
            <a:noFill/>
          </a:ln>
        </p:spPr>
        <p:txBody>
          <a:bodyPr lIns="108847" tIns="54423" rIns="108847" bIns="54423"/>
          <a:lstStyle/>
          <a:p>
            <a:r>
              <a:rPr lang="en-GB" sz="2177" spc="-1">
                <a:latin typeface="Arial"/>
              </a:rPr>
              <a:t>c2</a:t>
            </a:r>
          </a:p>
        </p:txBody>
      </p:sp>
      <p:grpSp>
        <p:nvGrpSpPr>
          <p:cNvPr id="142" name="Group 8"/>
          <p:cNvGrpSpPr/>
          <p:nvPr/>
        </p:nvGrpSpPr>
        <p:grpSpPr>
          <a:xfrm>
            <a:off x="1585020" y="4668648"/>
            <a:ext cx="4002071" cy="418842"/>
            <a:chOff x="1310400" y="3860280"/>
            <a:chExt cx="3309120" cy="346320"/>
          </a:xfrm>
        </p:grpSpPr>
        <p:sp>
          <p:nvSpPr>
            <p:cNvPr id="143" name="TextShape 9"/>
            <p:cNvSpPr txBox="1"/>
            <p:nvPr/>
          </p:nvSpPr>
          <p:spPr>
            <a:xfrm>
              <a:off x="1310400" y="3860280"/>
              <a:ext cx="561600" cy="346320"/>
            </a:xfrm>
            <a:prstGeom prst="rect">
              <a:avLst/>
            </a:prstGeom>
            <a:noFill/>
            <a:ln>
              <a:noFill/>
            </a:ln>
          </p:spPr>
          <p:txBody>
            <a:bodyPr lIns="108847" tIns="54423" rIns="108847" bIns="54423"/>
            <a:lstStyle/>
            <a:p>
              <a:r>
                <a:rPr lang="en-GB" sz="2177" spc="-1" dirty="0">
                  <a:solidFill>
                    <a:srgbClr val="6B6400"/>
                  </a:solidFill>
                  <a:latin typeface="Arial"/>
                </a:rPr>
                <a:t>1..1</a:t>
              </a:r>
            </a:p>
          </p:txBody>
        </p:sp>
        <p:sp>
          <p:nvSpPr>
            <p:cNvPr id="144" name="TextShape 10"/>
            <p:cNvSpPr txBox="1"/>
            <p:nvPr/>
          </p:nvSpPr>
          <p:spPr>
            <a:xfrm>
              <a:off x="4057920" y="3860280"/>
              <a:ext cx="561600" cy="346320"/>
            </a:xfrm>
            <a:prstGeom prst="rect">
              <a:avLst/>
            </a:prstGeom>
            <a:noFill/>
            <a:ln>
              <a:noFill/>
            </a:ln>
          </p:spPr>
          <p:txBody>
            <a:bodyPr lIns="108847" tIns="54423" rIns="108847" bIns="54423"/>
            <a:lstStyle/>
            <a:p>
              <a:r>
                <a:rPr lang="en-GB" sz="2177" spc="-1">
                  <a:solidFill>
                    <a:srgbClr val="6B6400"/>
                  </a:solidFill>
                  <a:latin typeface="Arial"/>
                </a:rPr>
                <a:t>1..1</a:t>
              </a:r>
            </a:p>
          </p:txBody>
        </p:sp>
      </p:grpSp>
      <p:grpSp>
        <p:nvGrpSpPr>
          <p:cNvPr id="145" name="Group 11"/>
          <p:cNvGrpSpPr/>
          <p:nvPr/>
        </p:nvGrpSpPr>
        <p:grpSpPr>
          <a:xfrm>
            <a:off x="1585020" y="5311713"/>
            <a:ext cx="3970723" cy="435386"/>
            <a:chOff x="1310400" y="4392000"/>
            <a:chExt cx="3283200" cy="360000"/>
          </a:xfrm>
        </p:grpSpPr>
        <p:sp>
          <p:nvSpPr>
            <p:cNvPr id="146" name="TextShape 12"/>
            <p:cNvSpPr txBox="1"/>
            <p:nvPr/>
          </p:nvSpPr>
          <p:spPr>
            <a:xfrm>
              <a:off x="1310400" y="4392000"/>
              <a:ext cx="561600" cy="346320"/>
            </a:xfrm>
            <a:prstGeom prst="rect">
              <a:avLst/>
            </a:prstGeom>
            <a:noFill/>
            <a:ln>
              <a:noFill/>
            </a:ln>
          </p:spPr>
          <p:txBody>
            <a:bodyPr lIns="108847" tIns="54423" rIns="108847" bIns="54423"/>
            <a:lstStyle/>
            <a:p>
              <a:r>
                <a:rPr lang="en-GB" sz="2177" spc="-1">
                  <a:solidFill>
                    <a:srgbClr val="6B6400"/>
                  </a:solidFill>
                  <a:latin typeface="Arial"/>
                </a:rPr>
                <a:t>1..*</a:t>
              </a:r>
            </a:p>
          </p:txBody>
        </p:sp>
        <p:sp>
          <p:nvSpPr>
            <p:cNvPr id="147" name="TextShape 13"/>
            <p:cNvSpPr txBox="1"/>
            <p:nvPr/>
          </p:nvSpPr>
          <p:spPr>
            <a:xfrm>
              <a:off x="4032000" y="4405680"/>
              <a:ext cx="561600" cy="346320"/>
            </a:xfrm>
            <a:prstGeom prst="rect">
              <a:avLst/>
            </a:prstGeom>
            <a:noFill/>
            <a:ln>
              <a:noFill/>
            </a:ln>
          </p:spPr>
          <p:txBody>
            <a:bodyPr lIns="108847" tIns="54423" rIns="108847" bIns="54423"/>
            <a:lstStyle/>
            <a:p>
              <a:r>
                <a:rPr lang="en-GB" sz="2177" spc="-1">
                  <a:solidFill>
                    <a:srgbClr val="6B6400"/>
                  </a:solidFill>
                  <a:latin typeface="Arial"/>
                </a:rPr>
                <a:t>1..1</a:t>
              </a:r>
            </a:p>
          </p:txBody>
        </p:sp>
      </p:grpSp>
      <p:grpSp>
        <p:nvGrpSpPr>
          <p:cNvPr id="148" name="Group 14"/>
          <p:cNvGrpSpPr/>
          <p:nvPr/>
        </p:nvGrpSpPr>
        <p:grpSpPr>
          <a:xfrm>
            <a:off x="1585020" y="5937799"/>
            <a:ext cx="3988139" cy="418842"/>
            <a:chOff x="1310400" y="4909680"/>
            <a:chExt cx="3297600" cy="346320"/>
          </a:xfrm>
        </p:grpSpPr>
        <p:sp>
          <p:nvSpPr>
            <p:cNvPr id="149" name="TextShape 15"/>
            <p:cNvSpPr txBox="1"/>
            <p:nvPr/>
          </p:nvSpPr>
          <p:spPr>
            <a:xfrm>
              <a:off x="1310400" y="4909680"/>
              <a:ext cx="561600" cy="346320"/>
            </a:xfrm>
            <a:prstGeom prst="rect">
              <a:avLst/>
            </a:prstGeom>
            <a:noFill/>
            <a:ln>
              <a:noFill/>
            </a:ln>
          </p:spPr>
          <p:txBody>
            <a:bodyPr lIns="108847" tIns="54423" rIns="108847" bIns="54423"/>
            <a:lstStyle/>
            <a:p>
              <a:r>
                <a:rPr lang="en-GB" sz="2177" spc="-1">
                  <a:solidFill>
                    <a:srgbClr val="6B6400"/>
                  </a:solidFill>
                  <a:latin typeface="Arial"/>
                </a:rPr>
                <a:t>1..*</a:t>
              </a:r>
            </a:p>
          </p:txBody>
        </p:sp>
        <p:sp>
          <p:nvSpPr>
            <p:cNvPr id="150" name="TextShape 16"/>
            <p:cNvSpPr txBox="1"/>
            <p:nvPr/>
          </p:nvSpPr>
          <p:spPr>
            <a:xfrm>
              <a:off x="4046400" y="4909680"/>
              <a:ext cx="561600" cy="346320"/>
            </a:xfrm>
            <a:prstGeom prst="rect">
              <a:avLst/>
            </a:prstGeom>
            <a:noFill/>
            <a:ln>
              <a:noFill/>
            </a:ln>
          </p:spPr>
          <p:txBody>
            <a:bodyPr lIns="108847" tIns="54423" rIns="108847" bIns="54423"/>
            <a:lstStyle/>
            <a:p>
              <a:r>
                <a:rPr lang="en-GB" sz="2177" spc="-1">
                  <a:solidFill>
                    <a:srgbClr val="6B6400"/>
                  </a:solidFill>
                  <a:latin typeface="Arial"/>
                </a:rPr>
                <a:t>1..*</a:t>
              </a:r>
            </a:p>
          </p:txBody>
        </p:sp>
      </p:grpSp>
      <p:grpSp>
        <p:nvGrpSpPr>
          <p:cNvPr id="151" name="Group 17"/>
          <p:cNvGrpSpPr/>
          <p:nvPr/>
        </p:nvGrpSpPr>
        <p:grpSpPr>
          <a:xfrm>
            <a:off x="1585020" y="2438163"/>
            <a:ext cx="10400508" cy="546410"/>
            <a:chOff x="1310400" y="2016000"/>
            <a:chExt cx="8599679" cy="451800"/>
          </a:xfrm>
        </p:grpSpPr>
        <p:sp>
          <p:nvSpPr>
            <p:cNvPr id="152" name="TextShape 18"/>
            <p:cNvSpPr txBox="1"/>
            <p:nvPr/>
          </p:nvSpPr>
          <p:spPr>
            <a:xfrm>
              <a:off x="1310400" y="2016000"/>
              <a:ext cx="561600" cy="346320"/>
            </a:xfrm>
            <a:prstGeom prst="rect">
              <a:avLst/>
            </a:prstGeom>
            <a:noFill/>
            <a:ln>
              <a:noFill/>
            </a:ln>
          </p:spPr>
          <p:txBody>
            <a:bodyPr lIns="108847" tIns="54423" rIns="108847" bIns="54423"/>
            <a:lstStyle/>
            <a:p>
              <a:r>
                <a:rPr lang="en-GB" sz="2177" spc="-1" dirty="0">
                  <a:solidFill>
                    <a:srgbClr val="CE181E"/>
                  </a:solidFill>
                  <a:latin typeface="Arial"/>
                </a:rPr>
                <a:t>0..1</a:t>
              </a:r>
            </a:p>
          </p:txBody>
        </p:sp>
        <p:sp>
          <p:nvSpPr>
            <p:cNvPr id="153" name="TextShape 19"/>
            <p:cNvSpPr txBox="1"/>
            <p:nvPr/>
          </p:nvSpPr>
          <p:spPr>
            <a:xfrm>
              <a:off x="4046400" y="2016000"/>
              <a:ext cx="561600" cy="346320"/>
            </a:xfrm>
            <a:prstGeom prst="rect">
              <a:avLst/>
            </a:prstGeom>
            <a:noFill/>
            <a:ln>
              <a:noFill/>
            </a:ln>
          </p:spPr>
          <p:txBody>
            <a:bodyPr lIns="108847" tIns="54423" rIns="108847" bIns="54423"/>
            <a:lstStyle/>
            <a:p>
              <a:r>
                <a:rPr lang="en-GB" sz="2177" spc="-1">
                  <a:solidFill>
                    <a:srgbClr val="CE181E"/>
                  </a:solidFill>
                  <a:latin typeface="Arial"/>
                </a:rPr>
                <a:t>0..1</a:t>
              </a:r>
            </a:p>
          </p:txBody>
        </p:sp>
        <p:sp>
          <p:nvSpPr>
            <p:cNvPr id="154" name="TextShape 20"/>
            <p:cNvSpPr txBox="1"/>
            <p:nvPr/>
          </p:nvSpPr>
          <p:spPr>
            <a:xfrm>
              <a:off x="4895999" y="2029680"/>
              <a:ext cx="5014080" cy="438120"/>
            </a:xfrm>
            <a:prstGeom prst="rect">
              <a:avLst/>
            </a:prstGeom>
            <a:noFill/>
            <a:ln>
              <a:noFill/>
            </a:ln>
          </p:spPr>
          <p:txBody>
            <a:bodyPr lIns="108847" tIns="54423" rIns="108847" bIns="54423"/>
            <a:lstStyle/>
            <a:p>
              <a:r>
                <a:rPr lang="en-GB" sz="1693" spc="-1" dirty="0">
                  <a:solidFill>
                    <a:srgbClr val="CE181E"/>
                  </a:solidFill>
                  <a:latin typeface="Arial"/>
                </a:rPr>
                <a:t>One-to-One  </a:t>
              </a:r>
              <a:br>
                <a:rPr sz="2177" dirty="0"/>
              </a:br>
              <a:r>
                <a:rPr lang="en-GB" sz="1270" spc="-1" dirty="0">
                  <a:solidFill>
                    <a:srgbClr val="CE181E"/>
                  </a:solidFill>
                  <a:latin typeface="Arial"/>
                </a:rPr>
                <a:t> (means an item on one side is related to AT MOST one item on the other side)</a:t>
              </a:r>
            </a:p>
          </p:txBody>
        </p:sp>
      </p:grpSp>
      <p:grpSp>
        <p:nvGrpSpPr>
          <p:cNvPr id="155" name="Group 21"/>
          <p:cNvGrpSpPr/>
          <p:nvPr/>
        </p:nvGrpSpPr>
        <p:grpSpPr>
          <a:xfrm>
            <a:off x="1585020" y="3134782"/>
            <a:ext cx="10606979" cy="529865"/>
            <a:chOff x="1310400" y="2592000"/>
            <a:chExt cx="8770400" cy="438120"/>
          </a:xfrm>
        </p:grpSpPr>
        <p:sp>
          <p:nvSpPr>
            <p:cNvPr id="156" name="TextShape 22"/>
            <p:cNvSpPr txBox="1"/>
            <p:nvPr/>
          </p:nvSpPr>
          <p:spPr>
            <a:xfrm>
              <a:off x="1310400" y="2605680"/>
              <a:ext cx="269280" cy="346320"/>
            </a:xfrm>
            <a:prstGeom prst="rect">
              <a:avLst/>
            </a:prstGeom>
            <a:noFill/>
            <a:ln>
              <a:noFill/>
            </a:ln>
          </p:spPr>
          <p:txBody>
            <a:bodyPr lIns="108847" tIns="54423" rIns="108847" bIns="54423"/>
            <a:lstStyle/>
            <a:p>
              <a:r>
                <a:rPr lang="en-GB" sz="2177" spc="-1">
                  <a:solidFill>
                    <a:srgbClr val="1C3687"/>
                  </a:solidFill>
                  <a:latin typeface="Arial"/>
                </a:rPr>
                <a:t>*</a:t>
              </a:r>
            </a:p>
          </p:txBody>
        </p:sp>
        <p:sp>
          <p:nvSpPr>
            <p:cNvPr id="157" name="TextShape 23"/>
            <p:cNvSpPr txBox="1"/>
            <p:nvPr/>
          </p:nvSpPr>
          <p:spPr>
            <a:xfrm>
              <a:off x="4046400" y="2605680"/>
              <a:ext cx="561600" cy="346320"/>
            </a:xfrm>
            <a:prstGeom prst="rect">
              <a:avLst/>
            </a:prstGeom>
            <a:noFill/>
            <a:ln>
              <a:noFill/>
            </a:ln>
          </p:spPr>
          <p:txBody>
            <a:bodyPr lIns="108847" tIns="54423" rIns="108847" bIns="54423"/>
            <a:lstStyle/>
            <a:p>
              <a:r>
                <a:rPr lang="en-GB" sz="2177" spc="-1">
                  <a:solidFill>
                    <a:srgbClr val="1C3687"/>
                  </a:solidFill>
                  <a:latin typeface="Arial"/>
                </a:rPr>
                <a:t>0..1</a:t>
              </a:r>
            </a:p>
          </p:txBody>
        </p:sp>
        <p:sp>
          <p:nvSpPr>
            <p:cNvPr id="158" name="TextShape 24"/>
            <p:cNvSpPr txBox="1"/>
            <p:nvPr/>
          </p:nvSpPr>
          <p:spPr>
            <a:xfrm>
              <a:off x="4910399" y="2592000"/>
              <a:ext cx="5170401" cy="438120"/>
            </a:xfrm>
            <a:prstGeom prst="rect">
              <a:avLst/>
            </a:prstGeom>
            <a:noFill/>
            <a:ln>
              <a:noFill/>
            </a:ln>
          </p:spPr>
          <p:txBody>
            <a:bodyPr lIns="108847" tIns="54423" rIns="108847" bIns="54423"/>
            <a:lstStyle/>
            <a:p>
              <a:r>
                <a:rPr lang="en-GB" sz="1693" spc="-1" dirty="0">
                  <a:solidFill>
                    <a:srgbClr val="1C3687"/>
                  </a:solidFill>
                  <a:latin typeface="Arial"/>
                </a:rPr>
                <a:t>Many-to-One</a:t>
              </a:r>
            </a:p>
            <a:p>
              <a:r>
                <a:rPr lang="en-GB" sz="1270" spc="-1" dirty="0">
                  <a:solidFill>
                    <a:srgbClr val="826AAF"/>
                  </a:solidFill>
                  <a:latin typeface="Arial"/>
                </a:rPr>
                <a:t>(means many items in C1 related a single C2 object; many C2 objects link to 1 C1)</a:t>
              </a:r>
              <a:endParaRPr lang="en-GB" sz="1270" spc="-1" dirty="0">
                <a:solidFill>
                  <a:srgbClr val="1C3687"/>
                </a:solidFill>
                <a:latin typeface="Arial"/>
              </a:endParaRPr>
            </a:p>
          </p:txBody>
        </p:sp>
      </p:grpSp>
      <p:grpSp>
        <p:nvGrpSpPr>
          <p:cNvPr id="159" name="Group 25"/>
          <p:cNvGrpSpPr/>
          <p:nvPr/>
        </p:nvGrpSpPr>
        <p:grpSpPr>
          <a:xfrm>
            <a:off x="1585020" y="3847945"/>
            <a:ext cx="9777471" cy="747558"/>
            <a:chOff x="1310400" y="3181680"/>
            <a:chExt cx="8084520" cy="618120"/>
          </a:xfrm>
        </p:grpSpPr>
        <p:sp>
          <p:nvSpPr>
            <p:cNvPr id="160" name="TextShape 26"/>
            <p:cNvSpPr txBox="1"/>
            <p:nvPr/>
          </p:nvSpPr>
          <p:spPr>
            <a:xfrm>
              <a:off x="1310400" y="3181680"/>
              <a:ext cx="561600" cy="346320"/>
            </a:xfrm>
            <a:prstGeom prst="rect">
              <a:avLst/>
            </a:prstGeom>
            <a:noFill/>
            <a:ln>
              <a:noFill/>
            </a:ln>
          </p:spPr>
          <p:txBody>
            <a:bodyPr lIns="108847" tIns="54423" rIns="108847" bIns="54423"/>
            <a:lstStyle/>
            <a:p>
              <a:r>
                <a:rPr lang="en-GB" sz="2177" spc="-1" dirty="0">
                  <a:solidFill>
                    <a:srgbClr val="62A73B"/>
                  </a:solidFill>
                  <a:latin typeface="Arial"/>
                </a:rPr>
                <a:t>*</a:t>
              </a:r>
            </a:p>
          </p:txBody>
        </p:sp>
        <p:sp>
          <p:nvSpPr>
            <p:cNvPr id="161" name="TextShape 27"/>
            <p:cNvSpPr txBox="1"/>
            <p:nvPr/>
          </p:nvSpPr>
          <p:spPr>
            <a:xfrm>
              <a:off x="4060800" y="3240000"/>
              <a:ext cx="561600" cy="346320"/>
            </a:xfrm>
            <a:prstGeom prst="rect">
              <a:avLst/>
            </a:prstGeom>
            <a:noFill/>
            <a:ln>
              <a:noFill/>
            </a:ln>
          </p:spPr>
          <p:txBody>
            <a:bodyPr lIns="108847" tIns="54423" rIns="108847" bIns="54423"/>
            <a:lstStyle/>
            <a:p>
              <a:r>
                <a:rPr lang="en-GB" sz="2177" spc="-1">
                  <a:solidFill>
                    <a:srgbClr val="579835"/>
                  </a:solidFill>
                  <a:latin typeface="Arial"/>
                </a:rPr>
                <a:t>*</a:t>
              </a:r>
            </a:p>
          </p:txBody>
        </p:sp>
        <p:sp>
          <p:nvSpPr>
            <p:cNvPr id="162" name="TextShape 28"/>
            <p:cNvSpPr txBox="1"/>
            <p:nvPr/>
          </p:nvSpPr>
          <p:spPr>
            <a:xfrm>
              <a:off x="4910400" y="3309840"/>
              <a:ext cx="4484520" cy="489960"/>
            </a:xfrm>
            <a:prstGeom prst="rect">
              <a:avLst/>
            </a:prstGeom>
            <a:noFill/>
            <a:ln>
              <a:noFill/>
            </a:ln>
          </p:spPr>
          <p:txBody>
            <a:bodyPr lIns="108847" tIns="54423" rIns="108847" bIns="54423"/>
            <a:lstStyle/>
            <a:p>
              <a:r>
                <a:rPr lang="en-GB" sz="1693" spc="-1">
                  <a:solidFill>
                    <a:srgbClr val="579835"/>
                  </a:solidFill>
                  <a:latin typeface="Arial"/>
                </a:rPr>
                <a:t>Many-to-Many  </a:t>
              </a:r>
              <a:br>
                <a:rPr sz="2177"/>
              </a:br>
              <a:r>
                <a:rPr lang="en-GB" sz="1451" spc="-1">
                  <a:solidFill>
                    <a:srgbClr val="579835"/>
                  </a:solidFill>
                  <a:latin typeface="Arial"/>
                </a:rPr>
                <a:t>(each C1 related to many C2, and each C2 related to many C1</a:t>
              </a:r>
              <a:r>
                <a:rPr lang="en-GB" sz="1693" spc="-1">
                  <a:solidFill>
                    <a:srgbClr val="579835"/>
                  </a:solidFill>
                  <a:latin typeface="Arial"/>
                </a:rPr>
                <a:t>)</a:t>
              </a:r>
            </a:p>
          </p:txBody>
        </p:sp>
      </p:grpSp>
      <p:sp>
        <p:nvSpPr>
          <p:cNvPr id="163" name="TextShape 29"/>
          <p:cNvSpPr txBox="1"/>
          <p:nvPr/>
        </p:nvSpPr>
        <p:spPr>
          <a:xfrm>
            <a:off x="6792241" y="5224636"/>
            <a:ext cx="4196254" cy="557295"/>
          </a:xfrm>
          <a:prstGeom prst="rect">
            <a:avLst/>
          </a:prstGeom>
          <a:noFill/>
          <a:ln>
            <a:noFill/>
          </a:ln>
        </p:spPr>
        <p:txBody>
          <a:bodyPr lIns="108847" tIns="54423" rIns="108847" bIns="54423"/>
          <a:lstStyle/>
          <a:p>
            <a:r>
              <a:rPr lang="en-GB" sz="1693" spc="-1">
                <a:solidFill>
                  <a:srgbClr val="684703"/>
                </a:solidFill>
                <a:latin typeface="Arial"/>
              </a:rPr>
              <a:t>Complete Relationships</a:t>
            </a:r>
            <a:br>
              <a:rPr sz="2177"/>
            </a:br>
            <a:r>
              <a:rPr lang="en-GB" sz="1451" spc="-1">
                <a:solidFill>
                  <a:srgbClr val="684703"/>
                </a:solidFill>
                <a:latin typeface="Arial"/>
              </a:rPr>
              <a:t>(every object must participate in the relationship)</a:t>
            </a:r>
          </a:p>
        </p:txBody>
      </p:sp>
      <p:sp>
        <p:nvSpPr>
          <p:cNvPr id="164" name="TextShape 30"/>
          <p:cNvSpPr txBox="1"/>
          <p:nvPr/>
        </p:nvSpPr>
        <p:spPr>
          <a:xfrm>
            <a:off x="8962207" y="485725"/>
            <a:ext cx="2834250" cy="1425013"/>
          </a:xfrm>
          <a:prstGeom prst="rect">
            <a:avLst/>
          </a:prstGeom>
          <a:noFill/>
          <a:ln>
            <a:noFill/>
          </a:ln>
        </p:spPr>
        <p:txBody>
          <a:bodyPr lIns="108847" tIns="54423" rIns="108847" bIns="54423"/>
          <a:lstStyle/>
          <a:p>
            <a:r>
              <a:rPr lang="en-GB" sz="1693" u="sng" spc="-1" dirty="0">
                <a:latin typeface="Arial"/>
              </a:rPr>
              <a:t>Abbreviations</a:t>
            </a:r>
            <a:br>
              <a:rPr sz="2177" dirty="0"/>
            </a:br>
            <a:endParaRPr lang="en-GB" sz="1693" spc="-1" dirty="0">
              <a:latin typeface="Arial"/>
            </a:endParaRPr>
          </a:p>
          <a:p>
            <a:r>
              <a:rPr lang="en-GB" sz="1693" spc="-1" dirty="0">
                <a:latin typeface="Arial"/>
              </a:rPr>
              <a:t>*    means   0..*</a:t>
            </a:r>
          </a:p>
          <a:p>
            <a:r>
              <a:rPr lang="en-GB" sz="1693" spc="-1" dirty="0">
                <a:latin typeface="Arial"/>
              </a:rPr>
              <a:t>1    means   1..1</a:t>
            </a:r>
          </a:p>
        </p:txBody>
      </p:sp>
      <p:sp>
        <p:nvSpPr>
          <p:cNvPr id="165" name="CustomShape 31"/>
          <p:cNvSpPr/>
          <p:nvPr/>
        </p:nvSpPr>
        <p:spPr>
          <a:xfrm>
            <a:off x="6008545" y="4876327"/>
            <a:ext cx="696618" cy="1393236"/>
          </a:xfrm>
          <a:custGeom>
            <a:avLst/>
            <a:gdLst/>
            <a:ahLst/>
            <a:cxnLst/>
            <a:rect l="0" t="0" r="r" b="b"/>
            <a:pathLst>
              <a:path w="1601" h="3202">
                <a:moveTo>
                  <a:pt x="0" y="0"/>
                </a:moveTo>
                <a:cubicBezTo>
                  <a:pt x="400" y="0"/>
                  <a:pt x="800" y="133"/>
                  <a:pt x="800" y="266"/>
                </a:cubicBezTo>
                <a:lnTo>
                  <a:pt x="800" y="1333"/>
                </a:lnTo>
                <a:cubicBezTo>
                  <a:pt x="800" y="1467"/>
                  <a:pt x="1200" y="1600"/>
                  <a:pt x="1600" y="1600"/>
                </a:cubicBezTo>
                <a:cubicBezTo>
                  <a:pt x="1200" y="1600"/>
                  <a:pt x="800" y="1733"/>
                  <a:pt x="800" y="1867"/>
                </a:cubicBezTo>
                <a:lnTo>
                  <a:pt x="800" y="2934"/>
                </a:lnTo>
                <a:cubicBezTo>
                  <a:pt x="800" y="3067"/>
                  <a:pt x="400" y="3201"/>
                  <a:pt x="0" y="3201"/>
                </a:cubicBezTo>
              </a:path>
            </a:pathLst>
          </a:custGeom>
          <a:noFill/>
          <a:ln>
            <a:solidFill>
              <a:srgbClr val="3465A4"/>
            </a:solidFill>
          </a:ln>
        </p:spPr>
        <p:style>
          <a:lnRef idx="0">
            <a:scrgbClr r="0" g="0" b="0"/>
          </a:lnRef>
          <a:fillRef idx="0">
            <a:scrgbClr r="0" g="0" b="0"/>
          </a:fillRef>
          <a:effectRef idx="0">
            <a:scrgbClr r="0" g="0" b="0"/>
          </a:effectRef>
          <a:fontRef idx="minor"/>
        </p:style>
      </p:sp>
      <p:sp>
        <p:nvSpPr>
          <p:cNvPr id="166" name="TextShape 32"/>
          <p:cNvSpPr txBox="1"/>
          <p:nvPr/>
        </p:nvSpPr>
        <p:spPr>
          <a:xfrm>
            <a:off x="133246" y="4723289"/>
            <a:ext cx="1741545" cy="728401"/>
          </a:xfrm>
          <a:prstGeom prst="rect">
            <a:avLst/>
          </a:prstGeom>
          <a:noFill/>
          <a:ln>
            <a:noFill/>
          </a:ln>
        </p:spPr>
        <p:txBody>
          <a:bodyPr lIns="108847" tIns="54423" rIns="108847" bIns="54423"/>
          <a:lstStyle/>
          <a:p>
            <a:r>
              <a:rPr lang="en-GB" sz="2177" spc="-1" dirty="0">
                <a:solidFill>
                  <a:srgbClr val="673604"/>
                </a:solidFill>
                <a:latin typeface="Arial"/>
              </a:rPr>
              <a:t>default--&gt;</a:t>
            </a:r>
          </a:p>
        </p:txBody>
      </p:sp>
    </p:spTree>
    <p:extLst>
      <p:ext uri="{BB962C8B-B14F-4D97-AF65-F5344CB8AC3E}">
        <p14:creationId xmlns:p14="http://schemas.microsoft.com/office/powerpoint/2010/main" val="950426795"/>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6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1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1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348523" y="348309"/>
            <a:ext cx="10971300" cy="1144631"/>
          </a:xfrm>
          <a:prstGeom prst="rect">
            <a:avLst/>
          </a:prstGeom>
          <a:noFill/>
          <a:ln>
            <a:noFill/>
          </a:ln>
        </p:spPr>
        <p:txBody>
          <a:bodyPr lIns="0" tIns="0" rIns="0" bIns="0" anchor="ctr"/>
          <a:lstStyle/>
          <a:p>
            <a:r>
              <a:rPr lang="en-GB" sz="5321" spc="-1">
                <a:latin typeface="Arial"/>
              </a:rPr>
              <a:t>3) </a:t>
            </a:r>
            <a:r>
              <a:rPr lang="en-GB" sz="5321" b="1" spc="-1">
                <a:latin typeface="Arial"/>
              </a:rPr>
              <a:t>Associations Classes</a:t>
            </a:r>
            <a:endParaRPr lang="en-GB" sz="5321" spc="-1">
              <a:latin typeface="Arial"/>
            </a:endParaRPr>
          </a:p>
        </p:txBody>
      </p:sp>
      <p:sp>
        <p:nvSpPr>
          <p:cNvPr id="168" name="CustomShape 2"/>
          <p:cNvSpPr/>
          <p:nvPr/>
        </p:nvSpPr>
        <p:spPr>
          <a:xfrm>
            <a:off x="1174201" y="2625764"/>
            <a:ext cx="2438163" cy="2351086"/>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169" name="TextShape 3"/>
          <p:cNvSpPr txBox="1"/>
          <p:nvPr/>
        </p:nvSpPr>
        <p:spPr>
          <a:xfrm>
            <a:off x="1330504" y="2728951"/>
            <a:ext cx="1622685" cy="419277"/>
          </a:xfrm>
          <a:prstGeom prst="rect">
            <a:avLst/>
          </a:prstGeom>
          <a:noFill/>
          <a:ln>
            <a:noFill/>
          </a:ln>
        </p:spPr>
        <p:txBody>
          <a:bodyPr lIns="108847" tIns="54423" rIns="108847" bIns="54423"/>
          <a:lstStyle/>
          <a:p>
            <a:r>
              <a:rPr lang="en-GB" sz="2177" spc="-1" dirty="0">
                <a:latin typeface="Arial"/>
              </a:rPr>
              <a:t>Student</a:t>
            </a:r>
          </a:p>
        </p:txBody>
      </p:sp>
      <p:sp>
        <p:nvSpPr>
          <p:cNvPr id="170" name="TextShape 4"/>
          <p:cNvSpPr txBox="1"/>
          <p:nvPr/>
        </p:nvSpPr>
        <p:spPr>
          <a:xfrm>
            <a:off x="1330504" y="3368098"/>
            <a:ext cx="2107705" cy="1347521"/>
          </a:xfrm>
          <a:prstGeom prst="rect">
            <a:avLst/>
          </a:prstGeom>
          <a:noFill/>
          <a:ln>
            <a:noFill/>
          </a:ln>
        </p:spPr>
        <p:txBody>
          <a:bodyPr lIns="108847" tIns="54423" rIns="108847" bIns="54423"/>
          <a:lstStyle/>
          <a:p>
            <a:r>
              <a:rPr lang="en-GB" sz="2177" spc="-1">
                <a:latin typeface="Arial"/>
              </a:rPr>
              <a:t>studentID  {PK}</a:t>
            </a:r>
          </a:p>
          <a:p>
            <a:r>
              <a:rPr lang="en-GB" sz="2177" spc="-1">
                <a:latin typeface="Arial"/>
              </a:rPr>
              <a:t>fname</a:t>
            </a:r>
          </a:p>
          <a:p>
            <a:r>
              <a:rPr lang="en-GB" sz="2177" spc="-1">
                <a:latin typeface="Arial"/>
              </a:rPr>
              <a:t>lname</a:t>
            </a:r>
          </a:p>
          <a:p>
            <a:r>
              <a:rPr lang="en-GB" sz="2177" spc="-1">
                <a:latin typeface="Arial"/>
              </a:rPr>
              <a:t>email</a:t>
            </a:r>
          </a:p>
        </p:txBody>
      </p:sp>
      <p:sp>
        <p:nvSpPr>
          <p:cNvPr id="171" name="Line 5"/>
          <p:cNvSpPr/>
          <p:nvPr/>
        </p:nvSpPr>
        <p:spPr>
          <a:xfrm>
            <a:off x="1174201" y="3148228"/>
            <a:ext cx="2438163"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72" name="CustomShape 6"/>
          <p:cNvSpPr/>
          <p:nvPr/>
        </p:nvSpPr>
        <p:spPr>
          <a:xfrm>
            <a:off x="6921300" y="2625764"/>
            <a:ext cx="2438163" cy="1915700"/>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173" name="TextShape 7"/>
          <p:cNvSpPr txBox="1"/>
          <p:nvPr/>
        </p:nvSpPr>
        <p:spPr>
          <a:xfrm>
            <a:off x="7077603" y="2745827"/>
            <a:ext cx="1882611" cy="402400"/>
          </a:xfrm>
          <a:prstGeom prst="rect">
            <a:avLst/>
          </a:prstGeom>
          <a:noFill/>
          <a:ln>
            <a:noFill/>
          </a:ln>
        </p:spPr>
        <p:txBody>
          <a:bodyPr lIns="108847" tIns="54423" rIns="108847" bIns="54423"/>
          <a:lstStyle/>
          <a:p>
            <a:r>
              <a:rPr lang="en-GB" sz="2177" spc="-1" dirty="0">
                <a:latin typeface="Arial"/>
              </a:rPr>
              <a:t>University</a:t>
            </a:r>
          </a:p>
        </p:txBody>
      </p:sp>
      <p:sp>
        <p:nvSpPr>
          <p:cNvPr id="174" name="TextShape 8"/>
          <p:cNvSpPr txBox="1"/>
          <p:nvPr/>
        </p:nvSpPr>
        <p:spPr>
          <a:xfrm>
            <a:off x="7077604" y="3368098"/>
            <a:ext cx="1569568" cy="1037961"/>
          </a:xfrm>
          <a:prstGeom prst="rect">
            <a:avLst/>
          </a:prstGeom>
          <a:noFill/>
          <a:ln>
            <a:noFill/>
          </a:ln>
        </p:spPr>
        <p:txBody>
          <a:bodyPr lIns="108847" tIns="54423" rIns="108847" bIns="54423"/>
          <a:lstStyle/>
          <a:p>
            <a:r>
              <a:rPr lang="en-GB" sz="2177" spc="-1">
                <a:latin typeface="Arial"/>
              </a:rPr>
              <a:t>uniID  {PK}</a:t>
            </a:r>
          </a:p>
          <a:p>
            <a:r>
              <a:rPr lang="en-GB" sz="2177" spc="-1">
                <a:latin typeface="Arial"/>
              </a:rPr>
              <a:t>name</a:t>
            </a:r>
          </a:p>
          <a:p>
            <a:r>
              <a:rPr lang="en-GB" sz="2177" spc="-1">
                <a:latin typeface="Arial"/>
              </a:rPr>
              <a:t>city</a:t>
            </a:r>
          </a:p>
        </p:txBody>
      </p:sp>
      <p:sp>
        <p:nvSpPr>
          <p:cNvPr id="175" name="Line 9"/>
          <p:cNvSpPr/>
          <p:nvPr/>
        </p:nvSpPr>
        <p:spPr>
          <a:xfrm>
            <a:off x="6921300" y="3148228"/>
            <a:ext cx="2438163"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76" name="Line 10"/>
          <p:cNvSpPr/>
          <p:nvPr/>
        </p:nvSpPr>
        <p:spPr>
          <a:xfrm>
            <a:off x="3612364" y="3496537"/>
            <a:ext cx="3308936"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77" name="TextShape 11"/>
          <p:cNvSpPr txBox="1"/>
          <p:nvPr/>
        </p:nvSpPr>
        <p:spPr>
          <a:xfrm>
            <a:off x="4580714" y="3011761"/>
            <a:ext cx="1895454" cy="476503"/>
          </a:xfrm>
          <a:prstGeom prst="rect">
            <a:avLst/>
          </a:prstGeom>
          <a:noFill/>
          <a:ln>
            <a:noFill/>
          </a:ln>
        </p:spPr>
        <p:txBody>
          <a:bodyPr lIns="108847" tIns="54423" rIns="108847" bIns="54423"/>
          <a:lstStyle/>
          <a:p>
            <a:r>
              <a:rPr lang="en-GB" spc="-1" dirty="0">
                <a:latin typeface="Arial"/>
              </a:rPr>
              <a:t>applied to</a:t>
            </a:r>
          </a:p>
        </p:txBody>
      </p:sp>
      <p:sp>
        <p:nvSpPr>
          <p:cNvPr id="178" name="CustomShape 12"/>
          <p:cNvSpPr/>
          <p:nvPr/>
        </p:nvSpPr>
        <p:spPr>
          <a:xfrm>
            <a:off x="4396059" y="3757769"/>
            <a:ext cx="1654468" cy="1654468"/>
          </a:xfrm>
          <a:prstGeom prst="rect">
            <a:avLst/>
          </a:prstGeom>
          <a:solidFill>
            <a:srgbClr val="59C5C7"/>
          </a:solidFill>
          <a:ln>
            <a:solidFill>
              <a:srgbClr val="1B75BC"/>
            </a:solidFill>
          </a:ln>
        </p:spPr>
        <p:style>
          <a:lnRef idx="0">
            <a:scrgbClr r="0" g="0" b="0"/>
          </a:lnRef>
          <a:fillRef idx="0">
            <a:scrgbClr r="0" g="0" b="0"/>
          </a:fillRef>
          <a:effectRef idx="0">
            <a:scrgbClr r="0" g="0" b="0"/>
          </a:effectRef>
          <a:fontRef idx="minor"/>
        </p:style>
      </p:sp>
      <p:sp>
        <p:nvSpPr>
          <p:cNvPr id="180" name="Line 14"/>
          <p:cNvSpPr/>
          <p:nvPr/>
        </p:nvSpPr>
        <p:spPr>
          <a:xfrm>
            <a:off x="1174201" y="3148663"/>
            <a:ext cx="2438163"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81" name="TextShape 15"/>
          <p:cNvSpPr txBox="1"/>
          <p:nvPr/>
        </p:nvSpPr>
        <p:spPr>
          <a:xfrm>
            <a:off x="4463544" y="3774314"/>
            <a:ext cx="1412829" cy="418826"/>
          </a:xfrm>
          <a:prstGeom prst="rect">
            <a:avLst/>
          </a:prstGeom>
          <a:noFill/>
          <a:ln>
            <a:noFill/>
          </a:ln>
        </p:spPr>
        <p:txBody>
          <a:bodyPr lIns="108847" tIns="54423" rIns="108847" bIns="54423"/>
          <a:lstStyle/>
          <a:p>
            <a:r>
              <a:rPr lang="en-GB" sz="2177" spc="-1">
                <a:latin typeface="Arial"/>
              </a:rPr>
              <a:t>AppInfo</a:t>
            </a:r>
          </a:p>
        </p:txBody>
      </p:sp>
      <p:sp>
        <p:nvSpPr>
          <p:cNvPr id="182" name="Line 16"/>
          <p:cNvSpPr/>
          <p:nvPr/>
        </p:nvSpPr>
        <p:spPr>
          <a:xfrm>
            <a:off x="4396059" y="4280232"/>
            <a:ext cx="1654468"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83" name="TextShape 17"/>
          <p:cNvSpPr txBox="1"/>
          <p:nvPr/>
        </p:nvSpPr>
        <p:spPr>
          <a:xfrm>
            <a:off x="1330939" y="3368533"/>
            <a:ext cx="2107705" cy="1347521"/>
          </a:xfrm>
          <a:prstGeom prst="rect">
            <a:avLst/>
          </a:prstGeom>
          <a:noFill/>
          <a:ln>
            <a:noFill/>
          </a:ln>
        </p:spPr>
        <p:txBody>
          <a:bodyPr lIns="108847" tIns="54423" rIns="108847" bIns="54423"/>
          <a:lstStyle/>
          <a:p>
            <a:r>
              <a:rPr lang="en-GB" sz="2177" spc="-1">
                <a:latin typeface="Arial"/>
              </a:rPr>
              <a:t>studentID  {PK}</a:t>
            </a:r>
          </a:p>
          <a:p>
            <a:r>
              <a:rPr lang="en-GB" sz="2177" spc="-1">
                <a:latin typeface="Arial"/>
              </a:rPr>
              <a:t>fname</a:t>
            </a:r>
          </a:p>
          <a:p>
            <a:r>
              <a:rPr lang="en-GB" sz="2177" spc="-1">
                <a:latin typeface="Arial"/>
              </a:rPr>
              <a:t>lname</a:t>
            </a:r>
          </a:p>
          <a:p>
            <a:r>
              <a:rPr lang="en-GB" sz="2177" spc="-1">
                <a:latin typeface="Arial"/>
              </a:rPr>
              <a:t>email</a:t>
            </a:r>
          </a:p>
        </p:txBody>
      </p:sp>
      <p:sp>
        <p:nvSpPr>
          <p:cNvPr id="184" name="TextShape 18"/>
          <p:cNvSpPr txBox="1"/>
          <p:nvPr/>
        </p:nvSpPr>
        <p:spPr>
          <a:xfrm>
            <a:off x="4396059" y="4509681"/>
            <a:ext cx="1489892" cy="728401"/>
          </a:xfrm>
          <a:prstGeom prst="rect">
            <a:avLst/>
          </a:prstGeom>
          <a:noFill/>
          <a:ln>
            <a:noFill/>
          </a:ln>
        </p:spPr>
        <p:txBody>
          <a:bodyPr lIns="108847" tIns="54423" rIns="108847" bIns="54423"/>
          <a:lstStyle/>
          <a:p>
            <a:r>
              <a:rPr lang="en-GB" sz="2177" spc="-1">
                <a:latin typeface="Arial"/>
              </a:rPr>
              <a:t>date</a:t>
            </a:r>
          </a:p>
          <a:p>
            <a:r>
              <a:rPr lang="en-GB" sz="2177" spc="-1">
                <a:latin typeface="Arial"/>
              </a:rPr>
              <a:t>decision</a:t>
            </a:r>
          </a:p>
        </p:txBody>
      </p:sp>
      <p:sp>
        <p:nvSpPr>
          <p:cNvPr id="185" name="Line 19"/>
          <p:cNvSpPr/>
          <p:nvPr/>
        </p:nvSpPr>
        <p:spPr>
          <a:xfrm flipV="1">
            <a:off x="5179755" y="3496537"/>
            <a:ext cx="0" cy="277776"/>
          </a:xfrm>
          <a:prstGeom prst="line">
            <a:avLst/>
          </a:prstGeom>
          <a:ln>
            <a:solidFill>
              <a:srgbClr val="000000"/>
            </a:solid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2552803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Materials </a:t>
            </a:r>
            <a:r>
              <a:rPr lang="en-US"/>
              <a:t>released </a:t>
            </a:r>
            <a:br>
              <a:rPr lang="en-US"/>
            </a:br>
            <a:r>
              <a:rPr lang="en-US"/>
              <a:t>under </a:t>
            </a:r>
            <a:r>
              <a:rPr lang="en-US" dirty="0"/>
              <a:t>CC-BY License</a:t>
            </a:r>
          </a:p>
        </p:txBody>
      </p:sp>
      <p:sp>
        <p:nvSpPr>
          <p:cNvPr id="3" name="Content Placeholder 2"/>
          <p:cNvSpPr>
            <a:spLocks noGrp="1"/>
          </p:cNvSpPr>
          <p:nvPr>
            <p:ph idx="1"/>
          </p:nvPr>
        </p:nvSpPr>
        <p:spPr/>
        <p:txBody>
          <a:bodyPr>
            <a:normAutofit/>
          </a:bodyPr>
          <a:lstStyle/>
          <a:p>
            <a:pPr marL="0" indent="0">
              <a:buNone/>
            </a:pPr>
            <a:r>
              <a:rPr lang="en-US" sz="2400" b="1" dirty="0"/>
              <a:t>You are free to:</a:t>
            </a:r>
            <a:endParaRPr lang="en-US" sz="2400" dirty="0"/>
          </a:p>
          <a:p>
            <a:pPr fontAlgn="base"/>
            <a:r>
              <a:rPr lang="en-US" b="1" dirty="0"/>
              <a:t>Share</a:t>
            </a:r>
            <a:r>
              <a:rPr lang="en-US" dirty="0"/>
              <a:t> — copy and redistribute the material in any medium or format</a:t>
            </a:r>
          </a:p>
          <a:p>
            <a:pPr fontAlgn="base"/>
            <a:r>
              <a:rPr lang="en-US" b="1" dirty="0"/>
              <a:t>Adapt</a:t>
            </a:r>
            <a:r>
              <a:rPr lang="en-US" dirty="0"/>
              <a:t> — remix, transform, and build upon the material for any purpose, even commercially.</a:t>
            </a:r>
          </a:p>
          <a:p>
            <a:pPr marL="0" indent="0">
              <a:buNone/>
            </a:pPr>
            <a:r>
              <a:rPr lang="en-US" dirty="0"/>
              <a:t>The licensor cannot revoke these freedoms as long as you follow the license terms.</a:t>
            </a:r>
          </a:p>
          <a:p>
            <a:pPr marL="0" indent="0">
              <a:buNone/>
            </a:pPr>
            <a:r>
              <a:rPr lang="en-US" sz="2400" b="1" dirty="0"/>
              <a:t>Under the following terms:</a:t>
            </a:r>
            <a:endParaRPr lang="en-US" sz="2400" dirty="0"/>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p:txBody>
      </p:sp>
      <p:pic>
        <p:nvPicPr>
          <p:cNvPr id="9218" name="Picture 2" descr="https://lh5.googleusercontent.com/sAUgPg3idNwn9CbkEYtUfs8AJfTeQ8a0eoZ4z45Au1zJSlwHjwjnDEtIskfXGh00MF4PCFOOrkqRgiI-X0tAxUarJx-qAnljxCFclaIGWPCJeUUBGiBk9p8T2_FNleYF6U1Fq0x__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271" y="687137"/>
            <a:ext cx="3247543" cy="113623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a:t>
            </a:fld>
            <a:endParaRPr lang="en-GB">
              <a:solidFill>
                <a:prstClr val="black">
                  <a:lumMod val="65000"/>
                  <a:lumOff val="35000"/>
                </a:prstClr>
              </a:solidFill>
            </a:endParaRPr>
          </a:p>
        </p:txBody>
      </p:sp>
    </p:spTree>
    <p:extLst>
      <p:ext uri="{BB962C8B-B14F-4D97-AF65-F5344CB8AC3E}">
        <p14:creationId xmlns:p14="http://schemas.microsoft.com/office/powerpoint/2010/main" val="1174917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609755" y="273422"/>
            <a:ext cx="10971300" cy="1144631"/>
          </a:xfrm>
          <a:prstGeom prst="rect">
            <a:avLst/>
          </a:prstGeom>
          <a:noFill/>
          <a:ln>
            <a:noFill/>
          </a:ln>
        </p:spPr>
        <p:txBody>
          <a:bodyPr lIns="0" tIns="0" rIns="0" bIns="0" anchor="ctr"/>
          <a:lstStyle/>
          <a:p>
            <a:pPr algn="ctr"/>
            <a:r>
              <a:rPr lang="en-GB" sz="5321" spc="-1">
                <a:latin typeface="Arial"/>
              </a:rPr>
              <a:t>Self-Associations</a:t>
            </a:r>
          </a:p>
        </p:txBody>
      </p:sp>
      <p:sp>
        <p:nvSpPr>
          <p:cNvPr id="187" name="CustomShape 2"/>
          <p:cNvSpPr/>
          <p:nvPr/>
        </p:nvSpPr>
        <p:spPr>
          <a:xfrm>
            <a:off x="1306373" y="2089855"/>
            <a:ext cx="2438163" cy="2351086"/>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188" name="TextShape 3"/>
          <p:cNvSpPr txBox="1"/>
          <p:nvPr/>
        </p:nvSpPr>
        <p:spPr>
          <a:xfrm>
            <a:off x="1487433" y="2176931"/>
            <a:ext cx="1770777" cy="435361"/>
          </a:xfrm>
          <a:prstGeom prst="rect">
            <a:avLst/>
          </a:prstGeom>
          <a:noFill/>
          <a:ln>
            <a:noFill/>
          </a:ln>
        </p:spPr>
        <p:txBody>
          <a:bodyPr lIns="108847" tIns="54423" rIns="108847" bIns="54423"/>
          <a:lstStyle/>
          <a:p>
            <a:r>
              <a:rPr lang="en-GB" sz="2177" spc="-1" dirty="0">
                <a:latin typeface="Arial"/>
              </a:rPr>
              <a:t>University</a:t>
            </a:r>
          </a:p>
        </p:txBody>
      </p:sp>
      <p:sp>
        <p:nvSpPr>
          <p:cNvPr id="189" name="Line 4"/>
          <p:cNvSpPr/>
          <p:nvPr/>
        </p:nvSpPr>
        <p:spPr>
          <a:xfrm>
            <a:off x="1306373" y="2612318"/>
            <a:ext cx="2438163"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90" name="Line 5"/>
          <p:cNvSpPr/>
          <p:nvPr/>
        </p:nvSpPr>
        <p:spPr>
          <a:xfrm>
            <a:off x="3744537" y="2873550"/>
            <a:ext cx="1393236"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91" name="Line 6"/>
          <p:cNvSpPr/>
          <p:nvPr/>
        </p:nvSpPr>
        <p:spPr>
          <a:xfrm>
            <a:off x="5137773" y="2873550"/>
            <a:ext cx="0" cy="95785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92" name="Line 7"/>
          <p:cNvSpPr/>
          <p:nvPr/>
        </p:nvSpPr>
        <p:spPr>
          <a:xfrm>
            <a:off x="3744537" y="3831400"/>
            <a:ext cx="1393236"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93" name="TextShape 8"/>
          <p:cNvSpPr txBox="1"/>
          <p:nvPr/>
        </p:nvSpPr>
        <p:spPr>
          <a:xfrm>
            <a:off x="3699475" y="2802365"/>
            <a:ext cx="935210" cy="418842"/>
          </a:xfrm>
          <a:prstGeom prst="rect">
            <a:avLst/>
          </a:prstGeom>
          <a:noFill/>
          <a:ln>
            <a:noFill/>
          </a:ln>
        </p:spPr>
        <p:txBody>
          <a:bodyPr lIns="108847" tIns="54423" rIns="108847" bIns="54423"/>
          <a:lstStyle/>
          <a:p>
            <a:r>
              <a:rPr lang="en-GB" sz="2177" spc="-1" dirty="0">
                <a:latin typeface="Arial"/>
              </a:rPr>
              <a:t>1..1</a:t>
            </a:r>
          </a:p>
        </p:txBody>
      </p:sp>
      <p:sp>
        <p:nvSpPr>
          <p:cNvPr id="194" name="TextShape 9"/>
          <p:cNvSpPr txBox="1"/>
          <p:nvPr/>
        </p:nvSpPr>
        <p:spPr>
          <a:xfrm>
            <a:off x="3723638" y="3439552"/>
            <a:ext cx="1196442" cy="418842"/>
          </a:xfrm>
          <a:prstGeom prst="rect">
            <a:avLst/>
          </a:prstGeom>
          <a:noFill/>
          <a:ln>
            <a:noFill/>
          </a:ln>
        </p:spPr>
        <p:txBody>
          <a:bodyPr lIns="108847" tIns="54423" rIns="108847" bIns="54423"/>
          <a:lstStyle/>
          <a:p>
            <a:r>
              <a:rPr lang="en-GB" sz="2177" spc="-1">
                <a:latin typeface="Arial"/>
              </a:rPr>
              <a:t>0..*</a:t>
            </a:r>
          </a:p>
        </p:txBody>
      </p:sp>
      <p:sp>
        <p:nvSpPr>
          <p:cNvPr id="195" name="TextShape 10"/>
          <p:cNvSpPr txBox="1"/>
          <p:nvPr/>
        </p:nvSpPr>
        <p:spPr>
          <a:xfrm>
            <a:off x="5208740" y="3151326"/>
            <a:ext cx="1468119" cy="418842"/>
          </a:xfrm>
          <a:prstGeom prst="rect">
            <a:avLst/>
          </a:prstGeom>
          <a:noFill/>
          <a:ln>
            <a:noFill/>
          </a:ln>
        </p:spPr>
        <p:txBody>
          <a:bodyPr lIns="108847" tIns="54423" rIns="108847" bIns="54423"/>
          <a:lstStyle/>
          <a:p>
            <a:r>
              <a:rPr lang="en-GB" sz="2177" spc="-1" dirty="0">
                <a:latin typeface="Arial"/>
              </a:rPr>
              <a:t>branch</a:t>
            </a:r>
          </a:p>
        </p:txBody>
      </p:sp>
      <p:sp>
        <p:nvSpPr>
          <p:cNvPr id="196" name="TextShape 11"/>
          <p:cNvSpPr txBox="1"/>
          <p:nvPr/>
        </p:nvSpPr>
        <p:spPr>
          <a:xfrm>
            <a:off x="3699475" y="2436831"/>
            <a:ext cx="2292744" cy="332200"/>
          </a:xfrm>
          <a:prstGeom prst="rect">
            <a:avLst/>
          </a:prstGeom>
          <a:noFill/>
          <a:ln>
            <a:noFill/>
          </a:ln>
        </p:spPr>
        <p:txBody>
          <a:bodyPr lIns="108847" tIns="54423" rIns="108847" bIns="54423"/>
          <a:lstStyle/>
          <a:p>
            <a:r>
              <a:rPr lang="en-GB" sz="1572" spc="-1" dirty="0">
                <a:latin typeface="Arial"/>
              </a:rPr>
              <a:t>home campus</a:t>
            </a:r>
          </a:p>
        </p:txBody>
      </p:sp>
      <p:sp>
        <p:nvSpPr>
          <p:cNvPr id="197" name="TextShape 12"/>
          <p:cNvSpPr txBox="1"/>
          <p:nvPr/>
        </p:nvSpPr>
        <p:spPr>
          <a:xfrm>
            <a:off x="3744536" y="3918477"/>
            <a:ext cx="2438157" cy="332200"/>
          </a:xfrm>
          <a:prstGeom prst="rect">
            <a:avLst/>
          </a:prstGeom>
          <a:noFill/>
          <a:ln>
            <a:noFill/>
          </a:ln>
        </p:spPr>
        <p:txBody>
          <a:bodyPr lIns="108847" tIns="54423" rIns="108847" bIns="54423"/>
          <a:lstStyle/>
          <a:p>
            <a:r>
              <a:rPr lang="en-GB" sz="1572" spc="-1" dirty="0">
                <a:latin typeface="Arial"/>
              </a:rPr>
              <a:t>satellite campus</a:t>
            </a:r>
          </a:p>
        </p:txBody>
      </p:sp>
      <p:sp>
        <p:nvSpPr>
          <p:cNvPr id="198" name="TextShape 13"/>
          <p:cNvSpPr txBox="1"/>
          <p:nvPr/>
        </p:nvSpPr>
        <p:spPr>
          <a:xfrm>
            <a:off x="2334868" y="5137559"/>
            <a:ext cx="7521074" cy="426679"/>
          </a:xfrm>
          <a:prstGeom prst="rect">
            <a:avLst/>
          </a:prstGeom>
          <a:noFill/>
          <a:ln>
            <a:noFill/>
          </a:ln>
        </p:spPr>
        <p:txBody>
          <a:bodyPr lIns="108847" tIns="54423" rIns="108847" bIns="54423"/>
          <a:lstStyle/>
          <a:p>
            <a:r>
              <a:rPr lang="en-GB" sz="2177" i="1" spc="-1" dirty="0">
                <a:latin typeface="Arial"/>
              </a:rPr>
              <a:t>A university can have 0 to many satellite campuses</a:t>
            </a:r>
          </a:p>
        </p:txBody>
      </p:sp>
      <p:sp>
        <p:nvSpPr>
          <p:cNvPr id="199" name="TextShape 14"/>
          <p:cNvSpPr txBox="1"/>
          <p:nvPr/>
        </p:nvSpPr>
        <p:spPr>
          <a:xfrm>
            <a:off x="1532133" y="2979023"/>
            <a:ext cx="1569568" cy="1037961"/>
          </a:xfrm>
          <a:prstGeom prst="rect">
            <a:avLst/>
          </a:prstGeom>
          <a:noFill/>
          <a:ln>
            <a:noFill/>
          </a:ln>
        </p:spPr>
        <p:txBody>
          <a:bodyPr lIns="108847" tIns="54423" rIns="108847" bIns="54423"/>
          <a:lstStyle/>
          <a:p>
            <a:r>
              <a:rPr lang="en-GB" sz="2177" spc="-1" dirty="0" err="1">
                <a:latin typeface="Arial"/>
              </a:rPr>
              <a:t>uniID</a:t>
            </a:r>
            <a:r>
              <a:rPr lang="en-GB" sz="2177" spc="-1" dirty="0">
                <a:latin typeface="Arial"/>
              </a:rPr>
              <a:t>  {PK}</a:t>
            </a:r>
          </a:p>
          <a:p>
            <a:r>
              <a:rPr lang="en-GB" sz="2177" spc="-1" dirty="0">
                <a:latin typeface="Arial"/>
              </a:rPr>
              <a:t>name</a:t>
            </a:r>
          </a:p>
          <a:p>
            <a:r>
              <a:rPr lang="en-GB" sz="2177" spc="-1" dirty="0">
                <a:latin typeface="Arial"/>
              </a:rPr>
              <a:t>city</a:t>
            </a:r>
          </a:p>
        </p:txBody>
      </p:sp>
    </p:spTree>
    <p:extLst>
      <p:ext uri="{BB962C8B-B14F-4D97-AF65-F5344CB8AC3E}">
        <p14:creationId xmlns:p14="http://schemas.microsoft.com/office/powerpoint/2010/main" val="5643653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366374" y="4702172"/>
            <a:ext cx="2176932" cy="1654468"/>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201" name="TextShape 2"/>
          <p:cNvSpPr txBox="1"/>
          <p:nvPr/>
        </p:nvSpPr>
        <p:spPr>
          <a:xfrm>
            <a:off x="261446" y="248605"/>
            <a:ext cx="10971300" cy="1144631"/>
          </a:xfrm>
          <a:prstGeom prst="rect">
            <a:avLst/>
          </a:prstGeom>
          <a:noFill/>
          <a:ln>
            <a:noFill/>
          </a:ln>
        </p:spPr>
        <p:txBody>
          <a:bodyPr lIns="0" tIns="0" rIns="0" bIns="0" anchor="ctr"/>
          <a:lstStyle/>
          <a:p>
            <a:r>
              <a:rPr lang="en-GB" sz="5321" spc="-1">
                <a:latin typeface="Arial"/>
              </a:rPr>
              <a:t>4) </a:t>
            </a:r>
            <a:r>
              <a:rPr lang="en-GB" sz="5321" b="1" spc="-1">
                <a:latin typeface="Arial"/>
              </a:rPr>
              <a:t>Sub Classes</a:t>
            </a:r>
            <a:endParaRPr lang="en-GB" sz="5321" spc="-1">
              <a:latin typeface="Arial"/>
            </a:endParaRPr>
          </a:p>
        </p:txBody>
      </p:sp>
      <p:sp>
        <p:nvSpPr>
          <p:cNvPr id="202" name="CustomShape 3"/>
          <p:cNvSpPr/>
          <p:nvPr/>
        </p:nvSpPr>
        <p:spPr>
          <a:xfrm>
            <a:off x="2543306" y="1741545"/>
            <a:ext cx="2438163" cy="2176932"/>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203" name="TextShape 4"/>
          <p:cNvSpPr txBox="1"/>
          <p:nvPr/>
        </p:nvSpPr>
        <p:spPr>
          <a:xfrm>
            <a:off x="3152846" y="1845167"/>
            <a:ext cx="1169448" cy="418842"/>
          </a:xfrm>
          <a:prstGeom prst="rect">
            <a:avLst/>
          </a:prstGeom>
          <a:noFill/>
          <a:ln>
            <a:noFill/>
          </a:ln>
        </p:spPr>
        <p:txBody>
          <a:bodyPr lIns="108847" tIns="54423" rIns="108847" bIns="54423"/>
          <a:lstStyle/>
          <a:p>
            <a:r>
              <a:rPr lang="en-GB" sz="2177" spc="-1">
                <a:latin typeface="Arial"/>
              </a:rPr>
              <a:t>Student</a:t>
            </a:r>
          </a:p>
        </p:txBody>
      </p:sp>
      <p:sp>
        <p:nvSpPr>
          <p:cNvPr id="204" name="TextShape 5"/>
          <p:cNvSpPr txBox="1"/>
          <p:nvPr/>
        </p:nvSpPr>
        <p:spPr>
          <a:xfrm>
            <a:off x="2699609" y="2483879"/>
            <a:ext cx="2107705" cy="1347521"/>
          </a:xfrm>
          <a:prstGeom prst="rect">
            <a:avLst/>
          </a:prstGeom>
          <a:noFill/>
          <a:ln>
            <a:noFill/>
          </a:ln>
        </p:spPr>
        <p:txBody>
          <a:bodyPr lIns="108847" tIns="54423" rIns="108847" bIns="54423"/>
          <a:lstStyle/>
          <a:p>
            <a:r>
              <a:rPr lang="en-GB" sz="2177" spc="-1">
                <a:latin typeface="Arial"/>
              </a:rPr>
              <a:t>studentID  {PK}</a:t>
            </a:r>
          </a:p>
          <a:p>
            <a:r>
              <a:rPr lang="en-GB" sz="2177" spc="-1">
                <a:latin typeface="Arial"/>
              </a:rPr>
              <a:t>fname</a:t>
            </a:r>
          </a:p>
          <a:p>
            <a:r>
              <a:rPr lang="en-GB" sz="2177" spc="-1">
                <a:latin typeface="Arial"/>
              </a:rPr>
              <a:t>lname</a:t>
            </a:r>
          </a:p>
          <a:p>
            <a:r>
              <a:rPr lang="en-GB" sz="2177" spc="-1">
                <a:latin typeface="Arial"/>
              </a:rPr>
              <a:t>email</a:t>
            </a:r>
          </a:p>
        </p:txBody>
      </p:sp>
      <p:sp>
        <p:nvSpPr>
          <p:cNvPr id="205" name="Line 6"/>
          <p:cNvSpPr/>
          <p:nvPr/>
        </p:nvSpPr>
        <p:spPr>
          <a:xfrm>
            <a:off x="2543306" y="2264009"/>
            <a:ext cx="2438163"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06" name="TextShape 7"/>
          <p:cNvSpPr txBox="1"/>
          <p:nvPr/>
        </p:nvSpPr>
        <p:spPr>
          <a:xfrm>
            <a:off x="366373" y="4805794"/>
            <a:ext cx="2333225" cy="418842"/>
          </a:xfrm>
          <a:prstGeom prst="rect">
            <a:avLst/>
          </a:prstGeom>
          <a:noFill/>
          <a:ln>
            <a:noFill/>
          </a:ln>
        </p:spPr>
        <p:txBody>
          <a:bodyPr lIns="108847" tIns="54423" rIns="108847" bIns="54423"/>
          <a:lstStyle/>
          <a:p>
            <a:r>
              <a:rPr lang="en-GB" sz="2177" spc="-1" dirty="0" err="1">
                <a:latin typeface="Arial"/>
              </a:rPr>
              <a:t>ForeignStudent</a:t>
            </a:r>
            <a:endParaRPr lang="en-GB" sz="2177" spc="-1" dirty="0">
              <a:latin typeface="Arial"/>
            </a:endParaRPr>
          </a:p>
        </p:txBody>
      </p:sp>
      <p:sp>
        <p:nvSpPr>
          <p:cNvPr id="207" name="TextShape 8"/>
          <p:cNvSpPr txBox="1"/>
          <p:nvPr/>
        </p:nvSpPr>
        <p:spPr>
          <a:xfrm>
            <a:off x="348523" y="5444506"/>
            <a:ext cx="2023240" cy="728401"/>
          </a:xfrm>
          <a:prstGeom prst="rect">
            <a:avLst/>
          </a:prstGeom>
          <a:noFill/>
          <a:ln>
            <a:noFill/>
          </a:ln>
        </p:spPr>
        <p:txBody>
          <a:bodyPr lIns="108847" tIns="54423" rIns="108847" bIns="54423"/>
          <a:lstStyle/>
          <a:p>
            <a:r>
              <a:rPr lang="en-GB" sz="2177" spc="-1" dirty="0">
                <a:latin typeface="Arial"/>
              </a:rPr>
              <a:t>language</a:t>
            </a:r>
          </a:p>
          <a:p>
            <a:r>
              <a:rPr lang="en-GB" sz="2177" spc="-1" dirty="0">
                <a:latin typeface="Arial"/>
              </a:rPr>
              <a:t>country</a:t>
            </a:r>
          </a:p>
        </p:txBody>
      </p:sp>
      <p:sp>
        <p:nvSpPr>
          <p:cNvPr id="208" name="Line 9"/>
          <p:cNvSpPr/>
          <p:nvPr/>
        </p:nvSpPr>
        <p:spPr>
          <a:xfrm>
            <a:off x="366374" y="5224636"/>
            <a:ext cx="2176932"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09" name="CustomShape 10"/>
          <p:cNvSpPr/>
          <p:nvPr/>
        </p:nvSpPr>
        <p:spPr>
          <a:xfrm>
            <a:off x="2543306" y="1567391"/>
            <a:ext cx="2438163" cy="2351086"/>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210" name="TextShape 11"/>
          <p:cNvSpPr txBox="1"/>
          <p:nvPr/>
        </p:nvSpPr>
        <p:spPr>
          <a:xfrm>
            <a:off x="2699609" y="1845167"/>
            <a:ext cx="1622685" cy="418842"/>
          </a:xfrm>
          <a:prstGeom prst="rect">
            <a:avLst/>
          </a:prstGeom>
          <a:noFill/>
          <a:ln>
            <a:noFill/>
          </a:ln>
        </p:spPr>
        <p:txBody>
          <a:bodyPr lIns="108847" tIns="54423" rIns="108847" bIns="54423"/>
          <a:lstStyle/>
          <a:p>
            <a:r>
              <a:rPr lang="en-GB" sz="2177" spc="-1" dirty="0">
                <a:latin typeface="Arial"/>
              </a:rPr>
              <a:t>Student</a:t>
            </a:r>
          </a:p>
        </p:txBody>
      </p:sp>
      <p:sp>
        <p:nvSpPr>
          <p:cNvPr id="211" name="TextShape 12"/>
          <p:cNvSpPr txBox="1"/>
          <p:nvPr/>
        </p:nvSpPr>
        <p:spPr>
          <a:xfrm>
            <a:off x="2699609" y="2351086"/>
            <a:ext cx="2107705" cy="1347521"/>
          </a:xfrm>
          <a:prstGeom prst="rect">
            <a:avLst/>
          </a:prstGeom>
          <a:noFill/>
          <a:ln>
            <a:noFill/>
          </a:ln>
        </p:spPr>
        <p:txBody>
          <a:bodyPr lIns="108847" tIns="54423" rIns="108847" bIns="54423"/>
          <a:lstStyle/>
          <a:p>
            <a:r>
              <a:rPr lang="en-GB" sz="2177" spc="-1">
                <a:latin typeface="Arial"/>
              </a:rPr>
              <a:t>studentID  {PK}</a:t>
            </a:r>
          </a:p>
          <a:p>
            <a:r>
              <a:rPr lang="en-GB" sz="2177" spc="-1">
                <a:latin typeface="Arial"/>
              </a:rPr>
              <a:t>fname</a:t>
            </a:r>
          </a:p>
          <a:p>
            <a:r>
              <a:rPr lang="en-GB" sz="2177" spc="-1">
                <a:latin typeface="Arial"/>
              </a:rPr>
              <a:t>lname</a:t>
            </a:r>
          </a:p>
          <a:p>
            <a:r>
              <a:rPr lang="en-GB" sz="2177" spc="-1">
                <a:latin typeface="Arial"/>
              </a:rPr>
              <a:t>email</a:t>
            </a:r>
          </a:p>
        </p:txBody>
      </p:sp>
      <p:sp>
        <p:nvSpPr>
          <p:cNvPr id="212" name="Line 13"/>
          <p:cNvSpPr/>
          <p:nvPr/>
        </p:nvSpPr>
        <p:spPr>
          <a:xfrm>
            <a:off x="2543306" y="2264009"/>
            <a:ext cx="2438163"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13" name="CustomShape 14"/>
          <p:cNvSpPr/>
          <p:nvPr/>
        </p:nvSpPr>
        <p:spPr>
          <a:xfrm>
            <a:off x="4197774" y="4702172"/>
            <a:ext cx="2438163" cy="1654468"/>
          </a:xfrm>
          <a:prstGeom prst="rect">
            <a:avLst/>
          </a:prstGeom>
          <a:solidFill>
            <a:schemeClr val="accent5">
              <a:lumMod val="20000"/>
              <a:lumOff val="80000"/>
            </a:schemeClr>
          </a:solidFill>
          <a:ln>
            <a:solidFill>
              <a:srgbClr val="3465A4"/>
            </a:solidFill>
          </a:ln>
        </p:spPr>
        <p:style>
          <a:lnRef idx="0">
            <a:scrgbClr r="0" g="0" b="0"/>
          </a:lnRef>
          <a:fillRef idx="0">
            <a:scrgbClr r="0" g="0" b="0"/>
          </a:fillRef>
          <a:effectRef idx="0">
            <a:scrgbClr r="0" g="0" b="0"/>
          </a:effectRef>
          <a:fontRef idx="minor"/>
        </p:style>
      </p:sp>
      <p:sp>
        <p:nvSpPr>
          <p:cNvPr id="214" name="TextShape 15"/>
          <p:cNvSpPr txBox="1"/>
          <p:nvPr/>
        </p:nvSpPr>
        <p:spPr>
          <a:xfrm>
            <a:off x="4197774" y="4805794"/>
            <a:ext cx="2585759" cy="418842"/>
          </a:xfrm>
          <a:prstGeom prst="rect">
            <a:avLst/>
          </a:prstGeom>
          <a:noFill/>
          <a:ln>
            <a:noFill/>
          </a:ln>
        </p:spPr>
        <p:txBody>
          <a:bodyPr lIns="108847" tIns="54423" rIns="108847" bIns="54423"/>
          <a:lstStyle/>
          <a:p>
            <a:r>
              <a:rPr lang="en-GB" sz="2177" spc="-1" dirty="0" err="1">
                <a:latin typeface="Arial"/>
              </a:rPr>
              <a:t>DomesticStudent</a:t>
            </a:r>
            <a:endParaRPr lang="en-GB" sz="2177" spc="-1" dirty="0">
              <a:latin typeface="Arial"/>
            </a:endParaRPr>
          </a:p>
        </p:txBody>
      </p:sp>
      <p:sp>
        <p:nvSpPr>
          <p:cNvPr id="215" name="TextShape 16"/>
          <p:cNvSpPr txBox="1"/>
          <p:nvPr/>
        </p:nvSpPr>
        <p:spPr>
          <a:xfrm>
            <a:off x="4179923" y="5444506"/>
            <a:ext cx="1264436" cy="728401"/>
          </a:xfrm>
          <a:prstGeom prst="rect">
            <a:avLst/>
          </a:prstGeom>
          <a:noFill/>
          <a:ln>
            <a:noFill/>
          </a:ln>
        </p:spPr>
        <p:txBody>
          <a:bodyPr lIns="108847" tIns="54423" rIns="108847" bIns="54423"/>
          <a:lstStyle/>
          <a:p>
            <a:r>
              <a:rPr lang="en-GB" sz="2177" spc="-1" dirty="0" err="1">
                <a:latin typeface="Arial"/>
              </a:rPr>
              <a:t>ssn</a:t>
            </a:r>
            <a:endParaRPr lang="en-GB" sz="2177" spc="-1" dirty="0">
              <a:latin typeface="Arial"/>
            </a:endParaRPr>
          </a:p>
          <a:p>
            <a:endParaRPr lang="en-GB" sz="2177" spc="-1" dirty="0">
              <a:latin typeface="Arial"/>
            </a:endParaRPr>
          </a:p>
        </p:txBody>
      </p:sp>
      <p:sp>
        <p:nvSpPr>
          <p:cNvPr id="216" name="Line 17"/>
          <p:cNvSpPr/>
          <p:nvPr/>
        </p:nvSpPr>
        <p:spPr>
          <a:xfrm>
            <a:off x="4197774" y="5224636"/>
            <a:ext cx="2438163"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17" name="Line 18"/>
          <p:cNvSpPr/>
          <p:nvPr/>
        </p:nvSpPr>
        <p:spPr>
          <a:xfrm>
            <a:off x="3675310" y="3918477"/>
            <a:ext cx="0" cy="522464"/>
          </a:xfrm>
          <a:prstGeom prst="line">
            <a:avLst/>
          </a:prstGeom>
          <a:ln>
            <a:solidFill>
              <a:srgbClr val="000000"/>
            </a:solidFill>
            <a:headEnd type="triangle" w="med" len="med"/>
          </a:ln>
        </p:spPr>
        <p:style>
          <a:lnRef idx="0">
            <a:scrgbClr r="0" g="0" b="0"/>
          </a:lnRef>
          <a:fillRef idx="0">
            <a:scrgbClr r="0" g="0" b="0"/>
          </a:fillRef>
          <a:effectRef idx="0">
            <a:scrgbClr r="0" g="0" b="0"/>
          </a:effectRef>
          <a:fontRef idx="minor"/>
        </p:style>
      </p:sp>
      <p:sp>
        <p:nvSpPr>
          <p:cNvPr id="218" name="Line 19"/>
          <p:cNvSpPr/>
          <p:nvPr/>
        </p:nvSpPr>
        <p:spPr>
          <a:xfrm flipH="1">
            <a:off x="1411301" y="4440941"/>
            <a:ext cx="4179709"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19" name="Line 20"/>
          <p:cNvSpPr/>
          <p:nvPr/>
        </p:nvSpPr>
        <p:spPr>
          <a:xfrm>
            <a:off x="1411301" y="4440941"/>
            <a:ext cx="0" cy="348309"/>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20" name="Line 21"/>
          <p:cNvSpPr/>
          <p:nvPr/>
        </p:nvSpPr>
        <p:spPr>
          <a:xfrm>
            <a:off x="5591010" y="4413947"/>
            <a:ext cx="0" cy="348309"/>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221" name="TextShape 22"/>
          <p:cNvSpPr txBox="1"/>
          <p:nvPr/>
        </p:nvSpPr>
        <p:spPr>
          <a:xfrm>
            <a:off x="7401782" y="1203190"/>
            <a:ext cx="4072604" cy="728401"/>
          </a:xfrm>
          <a:prstGeom prst="rect">
            <a:avLst/>
          </a:prstGeom>
          <a:noFill/>
          <a:ln>
            <a:noFill/>
          </a:ln>
        </p:spPr>
        <p:txBody>
          <a:bodyPr lIns="108847" tIns="54423" rIns="108847" bIns="54423"/>
          <a:lstStyle/>
          <a:p>
            <a:r>
              <a:rPr lang="en-GB" sz="2177" i="1" spc="-1" dirty="0">
                <a:latin typeface="Arial"/>
              </a:rPr>
              <a:t>superclass = generalisation</a:t>
            </a:r>
          </a:p>
          <a:p>
            <a:r>
              <a:rPr lang="en-GB" sz="2177" i="1" spc="-1" dirty="0">
                <a:latin typeface="Arial"/>
              </a:rPr>
              <a:t>subclass = specialisation</a:t>
            </a:r>
          </a:p>
        </p:txBody>
      </p:sp>
      <p:sp>
        <p:nvSpPr>
          <p:cNvPr id="222" name="TextShape 23"/>
          <p:cNvSpPr txBox="1"/>
          <p:nvPr/>
        </p:nvSpPr>
        <p:spPr>
          <a:xfrm>
            <a:off x="7407442" y="2793439"/>
            <a:ext cx="2941035" cy="877303"/>
          </a:xfrm>
          <a:prstGeom prst="rect">
            <a:avLst/>
          </a:prstGeom>
          <a:noFill/>
          <a:ln>
            <a:noFill/>
          </a:ln>
        </p:spPr>
        <p:txBody>
          <a:bodyPr lIns="108847" tIns="54423" rIns="108847" bIns="54423"/>
          <a:lstStyle/>
          <a:p>
            <a:r>
              <a:rPr lang="en-GB" sz="1814" b="1" spc="-1" dirty="0">
                <a:latin typeface="Arial"/>
              </a:rPr>
              <a:t>Participation constraint: </a:t>
            </a:r>
            <a:br>
              <a:rPr sz="2177" dirty="0"/>
            </a:br>
            <a:r>
              <a:rPr lang="en-GB" sz="1814" spc="-1" dirty="0">
                <a:latin typeface="Arial"/>
              </a:rPr>
              <a:t>mandatory or optional</a:t>
            </a:r>
          </a:p>
          <a:p>
            <a:endParaRPr lang="en-GB" sz="1814" spc="-1" dirty="0">
              <a:latin typeface="Arial"/>
            </a:endParaRPr>
          </a:p>
        </p:txBody>
      </p:sp>
      <p:sp>
        <p:nvSpPr>
          <p:cNvPr id="223" name="TextShape 24"/>
          <p:cNvSpPr txBox="1"/>
          <p:nvPr/>
        </p:nvSpPr>
        <p:spPr>
          <a:xfrm>
            <a:off x="7401782" y="4005554"/>
            <a:ext cx="4133558" cy="1133311"/>
          </a:xfrm>
          <a:prstGeom prst="rect">
            <a:avLst/>
          </a:prstGeom>
          <a:noFill/>
          <a:ln>
            <a:noFill/>
          </a:ln>
        </p:spPr>
        <p:txBody>
          <a:bodyPr lIns="108847" tIns="54423" rIns="108847" bIns="54423"/>
          <a:lstStyle/>
          <a:p>
            <a:r>
              <a:rPr lang="en-GB" sz="1814" b="1" spc="-1">
                <a:latin typeface="Arial"/>
              </a:rPr>
              <a:t>Disjoint constraint: </a:t>
            </a:r>
            <a:br>
              <a:rPr sz="2177"/>
            </a:br>
            <a:r>
              <a:rPr lang="en-GB" sz="1814" spc="-1">
                <a:latin typeface="Arial"/>
              </a:rPr>
              <a:t>AND  - can p</a:t>
            </a:r>
            <a:r>
              <a:rPr lang="en-GB" sz="1814" i="1" spc="-1">
                <a:latin typeface="Arial"/>
              </a:rPr>
              <a:t>articipate in many groups</a:t>
            </a:r>
          </a:p>
          <a:p>
            <a:r>
              <a:rPr lang="en-GB" sz="1814" i="1" spc="-1">
                <a:latin typeface="Arial"/>
              </a:rPr>
              <a:t>OR – can only participate in 1 group</a:t>
            </a:r>
          </a:p>
          <a:p>
            <a:endParaRPr lang="en-GB" sz="1814" i="1" spc="-1">
              <a:latin typeface="Arial"/>
            </a:endParaRPr>
          </a:p>
        </p:txBody>
      </p:sp>
      <p:sp>
        <p:nvSpPr>
          <p:cNvPr id="224" name="TextShape 25"/>
          <p:cNvSpPr txBox="1"/>
          <p:nvPr/>
        </p:nvSpPr>
        <p:spPr>
          <a:xfrm>
            <a:off x="3785027" y="4059107"/>
            <a:ext cx="2085501" cy="418842"/>
          </a:xfrm>
          <a:prstGeom prst="rect">
            <a:avLst/>
          </a:prstGeom>
          <a:noFill/>
          <a:ln>
            <a:noFill/>
          </a:ln>
        </p:spPr>
        <p:txBody>
          <a:bodyPr lIns="108847" tIns="54423" rIns="108847" bIns="54423"/>
          <a:lstStyle/>
          <a:p>
            <a:r>
              <a:rPr lang="en-GB" sz="1693" spc="-1" dirty="0">
                <a:latin typeface="Arial"/>
              </a:rPr>
              <a:t>(mandatory, or)</a:t>
            </a:r>
          </a:p>
        </p:txBody>
      </p:sp>
    </p:spTree>
    <p:extLst>
      <p:ext uri="{BB962C8B-B14F-4D97-AF65-F5344CB8AC3E}">
        <p14:creationId xmlns:p14="http://schemas.microsoft.com/office/powerpoint/2010/main" val="583267004"/>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2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a:t>
            </a:r>
          </a:p>
        </p:txBody>
      </p:sp>
      <p:sp>
        <p:nvSpPr>
          <p:cNvPr id="3" name="Content Placeholder 2"/>
          <p:cNvSpPr>
            <a:spLocks noGrp="1"/>
          </p:cNvSpPr>
          <p:nvPr>
            <p:ph idx="1"/>
          </p:nvPr>
        </p:nvSpPr>
        <p:spPr/>
        <p:txBody>
          <a:bodyPr>
            <a:normAutofit/>
          </a:bodyPr>
          <a:lstStyle/>
          <a:p>
            <a:r>
              <a:rPr lang="en-GB" sz="2400" b="1" dirty="0"/>
              <a:t>Entity: </a:t>
            </a:r>
            <a:r>
              <a:rPr lang="en-GB" sz="2400" dirty="0"/>
              <a:t>a thing about which information is kept</a:t>
            </a:r>
          </a:p>
          <a:p>
            <a:pPr lvl="1"/>
            <a:r>
              <a:rPr lang="en-GB" sz="2000" dirty="0"/>
              <a:t>May be real or abstract</a:t>
            </a:r>
          </a:p>
          <a:p>
            <a:pPr lvl="1"/>
            <a:r>
              <a:rPr lang="en-GB" sz="2000" dirty="0"/>
              <a:t>Described by a set of attributes</a:t>
            </a:r>
          </a:p>
          <a:p>
            <a:pPr lvl="1"/>
            <a:r>
              <a:rPr lang="en-GB" sz="2000" dirty="0"/>
              <a:t>May have relationships with other entities</a:t>
            </a:r>
          </a:p>
          <a:p>
            <a:r>
              <a:rPr lang="en-GB" sz="2400" b="1" dirty="0"/>
              <a:t>Entity type:</a:t>
            </a:r>
            <a:r>
              <a:rPr lang="en-GB" sz="2400" dirty="0"/>
              <a:t> a group of objects with the same properties (not values)</a:t>
            </a:r>
          </a:p>
          <a:p>
            <a:pPr lvl="1"/>
            <a:r>
              <a:rPr lang="en-GB" sz="2000" dirty="0"/>
              <a:t>e.g. all employees in a database</a:t>
            </a:r>
          </a:p>
          <a:p>
            <a:r>
              <a:rPr lang="en-GB" sz="2400" b="1" dirty="0"/>
              <a:t>Entity occurrence: </a:t>
            </a:r>
            <a:r>
              <a:rPr lang="en-GB" sz="2400" dirty="0"/>
              <a:t>a representation of an entity as a particular entity type</a:t>
            </a:r>
          </a:p>
          <a:p>
            <a:pPr lvl="1"/>
            <a:r>
              <a:rPr lang="en-GB" sz="2000" dirty="0"/>
              <a:t>e.g. a particular employee record in a specific database</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22</a:t>
            </a:fld>
            <a:endParaRPr lang="en-GB">
              <a:solidFill>
                <a:prstClr val="black">
                  <a:lumMod val="65000"/>
                  <a:lumOff val="35000"/>
                </a:prstClr>
              </a:solidFill>
            </a:endParaRPr>
          </a:p>
        </p:txBody>
      </p:sp>
    </p:spTree>
    <p:extLst>
      <p:ext uri="{BB962C8B-B14F-4D97-AF65-F5344CB8AC3E}">
        <p14:creationId xmlns:p14="http://schemas.microsoft.com/office/powerpoint/2010/main" val="331367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Attributes</a:t>
            </a:r>
            <a:endParaRPr lang="en-GB" dirty="0"/>
          </a:p>
        </p:txBody>
      </p:sp>
      <p:sp>
        <p:nvSpPr>
          <p:cNvPr id="3" name="Content Placeholder 2"/>
          <p:cNvSpPr>
            <a:spLocks noGrp="1"/>
          </p:cNvSpPr>
          <p:nvPr>
            <p:ph idx="1"/>
          </p:nvPr>
        </p:nvSpPr>
        <p:spPr/>
        <p:txBody>
          <a:bodyPr>
            <a:normAutofit/>
          </a:bodyPr>
          <a:lstStyle/>
          <a:p>
            <a:r>
              <a:rPr lang="en-GB" sz="2800" b="1" dirty="0"/>
              <a:t>Attributes:</a:t>
            </a:r>
            <a:r>
              <a:rPr lang="en-GB" sz="2800" dirty="0"/>
              <a:t> a property or characteristic of an entity or a relationship</a:t>
            </a:r>
          </a:p>
          <a:p>
            <a:pPr lvl="1"/>
            <a:r>
              <a:rPr lang="en-GB" sz="2400" dirty="0"/>
              <a:t>e.g. name, date of birth</a:t>
            </a:r>
          </a:p>
          <a:p>
            <a:r>
              <a:rPr lang="en-GB" sz="2800" b="1" dirty="0"/>
              <a:t>Attribute domain: </a:t>
            </a:r>
            <a:r>
              <a:rPr lang="en-GB" sz="2800" dirty="0"/>
              <a:t>set of allowable values</a:t>
            </a:r>
          </a:p>
          <a:p>
            <a:pPr lvl="1"/>
            <a:r>
              <a:rPr lang="en-GB" sz="2400" dirty="0"/>
              <a:t>Data type restriction: date of birth must be a date in the past</a:t>
            </a:r>
          </a:p>
          <a:p>
            <a:pPr lvl="1"/>
            <a:r>
              <a:rPr lang="en-GB" sz="2400" dirty="0"/>
              <a:t>Enumeration: set of building names at Heriot-Watt (Earl Mountbatten, David Brewster, </a:t>
            </a:r>
            <a:r>
              <a:rPr lang="en-GB" sz="2400" dirty="0" err="1"/>
              <a:t>etc</a:t>
            </a:r>
            <a:r>
              <a:rPr lang="en-GB" sz="2400" dirty="0"/>
              <a:t>)</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pPr/>
              <a:t>23</a:t>
            </a:fld>
            <a:endParaRPr lang="en-GB"/>
          </a:p>
        </p:txBody>
      </p:sp>
    </p:spTree>
    <p:extLst>
      <p:ext uri="{BB962C8B-B14F-4D97-AF65-F5344CB8AC3E}">
        <p14:creationId xmlns:p14="http://schemas.microsoft.com/office/powerpoint/2010/main" val="1649869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Relationships</a:t>
            </a:r>
          </a:p>
        </p:txBody>
      </p:sp>
      <p:sp>
        <p:nvSpPr>
          <p:cNvPr id="3" name="Content Placeholder 2"/>
          <p:cNvSpPr>
            <a:spLocks noGrp="1"/>
          </p:cNvSpPr>
          <p:nvPr>
            <p:ph idx="1"/>
          </p:nvPr>
        </p:nvSpPr>
        <p:spPr/>
        <p:txBody>
          <a:bodyPr>
            <a:normAutofit/>
          </a:bodyPr>
          <a:lstStyle/>
          <a:p>
            <a:r>
              <a:rPr lang="en-GB" sz="2400" b="1" dirty="0"/>
              <a:t>Relationship: </a:t>
            </a:r>
            <a:r>
              <a:rPr lang="en-GB" sz="2400" dirty="0"/>
              <a:t>an association between two or more entities</a:t>
            </a:r>
          </a:p>
          <a:p>
            <a:pPr lvl="1"/>
            <a:r>
              <a:rPr lang="en-GB" sz="2200" dirty="0"/>
              <a:t>May have attributes associated</a:t>
            </a:r>
          </a:p>
          <a:p>
            <a:pPr lvl="1"/>
            <a:r>
              <a:rPr lang="en-GB" sz="2200" dirty="0"/>
              <a:t>Captures participation constraints</a:t>
            </a:r>
          </a:p>
          <a:p>
            <a:pPr lvl="1"/>
            <a:r>
              <a:rPr lang="en-GB" sz="2200" dirty="0"/>
              <a:t>May have multiple relationships between the same entities</a:t>
            </a:r>
          </a:p>
          <a:p>
            <a:pPr lvl="1"/>
            <a:r>
              <a:rPr lang="en-GB" sz="2200" dirty="0"/>
              <a:t>May have recursive relationships </a:t>
            </a:r>
          </a:p>
          <a:p>
            <a:r>
              <a:rPr lang="en-GB" sz="2400" b="1" dirty="0"/>
              <a:t>Binary relationship:</a:t>
            </a:r>
            <a:r>
              <a:rPr lang="en-GB" sz="2400" dirty="0"/>
              <a:t> an association between two entities</a:t>
            </a:r>
          </a:p>
          <a:p>
            <a:pPr lvl="1"/>
            <a:r>
              <a:rPr lang="en-GB" sz="2200" dirty="0"/>
              <a:t>Most common form of relationship</a:t>
            </a:r>
          </a:p>
          <a:p>
            <a:pPr lvl="1"/>
            <a:r>
              <a:rPr lang="en-GB" sz="2200" dirty="0"/>
              <a:t>Captured as a line connecting two entities</a:t>
            </a:r>
          </a:p>
          <a:p>
            <a:r>
              <a:rPr lang="en-GB" sz="2400" b="1" dirty="0"/>
              <a:t>Ternary relationship:</a:t>
            </a:r>
            <a:r>
              <a:rPr lang="en-GB" sz="2400" dirty="0"/>
              <a:t> an association between three entities</a:t>
            </a:r>
          </a:p>
          <a:p>
            <a:pPr lvl="1"/>
            <a:r>
              <a:rPr lang="en-GB" sz="2200" dirty="0"/>
              <a:t>Requires diamond relationship notation</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24</a:t>
            </a:fld>
            <a:endParaRPr lang="en-GB">
              <a:solidFill>
                <a:prstClr val="black">
                  <a:lumMod val="65000"/>
                  <a:lumOff val="35000"/>
                </a:prstClr>
              </a:solidFill>
            </a:endParaRPr>
          </a:p>
        </p:txBody>
      </p:sp>
    </p:spTree>
    <p:extLst>
      <p:ext uri="{BB962C8B-B14F-4D97-AF65-F5344CB8AC3E}">
        <p14:creationId xmlns:p14="http://schemas.microsoft.com/office/powerpoint/2010/main" val="2036354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Company Example: Data Requirements</a:t>
            </a:r>
          </a:p>
        </p:txBody>
      </p:sp>
      <p:sp>
        <p:nvSpPr>
          <p:cNvPr id="3" name="Content Placeholder 2"/>
          <p:cNvSpPr>
            <a:spLocks noGrp="1"/>
          </p:cNvSpPr>
          <p:nvPr>
            <p:ph idx="1"/>
          </p:nvPr>
        </p:nvSpPr>
        <p:spPr/>
        <p:txBody>
          <a:bodyPr>
            <a:noAutofit/>
          </a:bodyPr>
          <a:lstStyle/>
          <a:p>
            <a:r>
              <a:rPr lang="en-US" altLang="en-US" sz="1800" dirty="0"/>
              <a:t>A company has several departments. Each department has a unique number and a unique name, and may be based in several locations (e.g. </a:t>
            </a:r>
            <a:r>
              <a:rPr lang="en-US" altLang="en-US" sz="1800" dirty="0" err="1"/>
              <a:t>Hillhead</a:t>
            </a:r>
            <a:r>
              <a:rPr lang="en-US" altLang="en-US" sz="1800" dirty="0"/>
              <a:t>, Overton, </a:t>
            </a:r>
            <a:r>
              <a:rPr lang="en-US" altLang="en-US" sz="1800" dirty="0" err="1"/>
              <a:t>MillEnd</a:t>
            </a:r>
            <a:r>
              <a:rPr lang="en-US" altLang="en-US" sz="1800" dirty="0"/>
              <a:t>). A department has a manager.</a:t>
            </a:r>
            <a:endParaRPr lang="en-GB" altLang="en-US" sz="1800" dirty="0"/>
          </a:p>
          <a:p>
            <a:r>
              <a:rPr lang="en-US" altLang="en-US" sz="1800" dirty="0"/>
              <a:t>A department controls various projects. Projects also have a unique ID and name, and several deadlines (e.g. startup, intermediate, final).</a:t>
            </a:r>
            <a:endParaRPr lang="en-GB" altLang="en-US" sz="1800" dirty="0"/>
          </a:p>
          <a:p>
            <a:r>
              <a:rPr lang="en-US" altLang="en-US" sz="1800" dirty="0"/>
              <a:t>Information required about the employee is a unique </a:t>
            </a:r>
            <a:r>
              <a:rPr lang="en-US" altLang="en-US" sz="1800" dirty="0" err="1"/>
              <a:t>ssn</a:t>
            </a:r>
            <a:r>
              <a:rPr lang="en-US" altLang="en-US" sz="1800" dirty="0"/>
              <a:t> (social security number), name, date of birth, age,  gender, salary. We don’t need to know about which employee works at which location.</a:t>
            </a:r>
            <a:endParaRPr lang="en-GB" altLang="en-US" sz="1800" dirty="0"/>
          </a:p>
          <a:p>
            <a:r>
              <a:rPr lang="en-US" altLang="en-US" sz="1800" dirty="0"/>
              <a:t>An employee works for one department and may work on several projects. The number of hours that they are allocated for each project must be recorded. Most employees are supervised by another employee.</a:t>
            </a:r>
          </a:p>
          <a:p>
            <a:pPr marL="0" indent="0">
              <a:buNone/>
            </a:pPr>
            <a:r>
              <a:rPr lang="en-US" altLang="en-US" sz="1800" b="1" i="1" dirty="0">
                <a:solidFill>
                  <a:schemeClr val="accent5"/>
                </a:solidFill>
              </a:rPr>
              <a:t>Task: Identify entities, attributes, relationships and constraints in the above</a:t>
            </a:r>
            <a:endParaRPr lang="en-GB" altLang="en-US" sz="1800" b="1" i="1" dirty="0">
              <a:solidFill>
                <a:schemeClr val="accent5"/>
              </a:solidFill>
            </a:endParaRP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25</a:t>
            </a:fld>
            <a:endParaRPr lang="en-GB">
              <a:solidFill>
                <a:prstClr val="black">
                  <a:lumMod val="65000"/>
                  <a:lumOff val="35000"/>
                </a:prstClr>
              </a:solidFill>
            </a:endParaRPr>
          </a:p>
        </p:txBody>
      </p:sp>
    </p:spTree>
    <p:extLst>
      <p:ext uri="{BB962C8B-B14F-4D97-AF65-F5344CB8AC3E}">
        <p14:creationId xmlns:p14="http://schemas.microsoft.com/office/powerpoint/2010/main" val="57160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Company Example: Data Requirements</a:t>
            </a:r>
          </a:p>
        </p:txBody>
      </p:sp>
      <p:sp>
        <p:nvSpPr>
          <p:cNvPr id="3" name="Content Placeholder 2"/>
          <p:cNvSpPr>
            <a:spLocks noGrp="1"/>
          </p:cNvSpPr>
          <p:nvPr>
            <p:ph idx="1"/>
          </p:nvPr>
        </p:nvSpPr>
        <p:spPr/>
        <p:txBody>
          <a:bodyPr>
            <a:normAutofit/>
          </a:bodyPr>
          <a:lstStyle/>
          <a:p>
            <a:r>
              <a:rPr lang="en-US" altLang="en-US" dirty="0"/>
              <a:t>A </a:t>
            </a:r>
            <a:r>
              <a:rPr lang="en-US" altLang="en-US" b="1" dirty="0">
                <a:solidFill>
                  <a:schemeClr val="accent5"/>
                </a:solidFill>
              </a:rPr>
              <a:t>company</a:t>
            </a:r>
            <a:r>
              <a:rPr lang="en-US" altLang="en-US" dirty="0"/>
              <a:t> </a:t>
            </a:r>
            <a:r>
              <a:rPr lang="en-US" altLang="en-US" b="1" dirty="0">
                <a:solidFill>
                  <a:schemeClr val="accent6">
                    <a:lumMod val="50000"/>
                  </a:schemeClr>
                </a:solidFill>
              </a:rPr>
              <a:t>has </a:t>
            </a:r>
            <a:r>
              <a:rPr lang="en-US" altLang="en-US" b="1" dirty="0">
                <a:solidFill>
                  <a:srgbClr val="FF0000"/>
                </a:solidFill>
              </a:rPr>
              <a:t>several</a:t>
            </a:r>
            <a:r>
              <a:rPr lang="en-US" altLang="en-US" b="1" dirty="0">
                <a:solidFill>
                  <a:schemeClr val="accent6">
                    <a:lumMod val="50000"/>
                  </a:schemeClr>
                </a:solidFill>
              </a:rPr>
              <a:t> </a:t>
            </a:r>
            <a:r>
              <a:rPr lang="en-US" altLang="en-US" b="1" dirty="0">
                <a:solidFill>
                  <a:schemeClr val="accent5"/>
                </a:solidFill>
              </a:rPr>
              <a:t>departments</a:t>
            </a:r>
            <a:r>
              <a:rPr lang="en-US" altLang="en-US" dirty="0"/>
              <a:t>. Each </a:t>
            </a:r>
            <a:r>
              <a:rPr lang="en-US" altLang="en-US" b="1" dirty="0">
                <a:solidFill>
                  <a:schemeClr val="accent5"/>
                </a:solidFill>
              </a:rPr>
              <a:t>department</a:t>
            </a:r>
            <a:r>
              <a:rPr lang="en-US" altLang="en-US" dirty="0"/>
              <a:t> has a </a:t>
            </a:r>
            <a:r>
              <a:rPr lang="en-US" altLang="en-US" b="1" dirty="0">
                <a:solidFill>
                  <a:srgbClr val="FF0000"/>
                </a:solidFill>
              </a:rPr>
              <a:t>unique</a:t>
            </a:r>
            <a:r>
              <a:rPr lang="en-US" altLang="en-US" dirty="0">
                <a:solidFill>
                  <a:schemeClr val="accent2"/>
                </a:solidFill>
              </a:rPr>
              <a:t> </a:t>
            </a:r>
            <a:r>
              <a:rPr lang="en-US" altLang="en-US" b="1" dirty="0">
                <a:solidFill>
                  <a:schemeClr val="accent2"/>
                </a:solidFill>
              </a:rPr>
              <a:t>number </a:t>
            </a:r>
            <a:r>
              <a:rPr lang="en-US" altLang="en-US" dirty="0">
                <a:solidFill>
                  <a:schemeClr val="tx1"/>
                </a:solidFill>
              </a:rPr>
              <a:t>and a</a:t>
            </a:r>
            <a:r>
              <a:rPr lang="en-US" altLang="en-US" b="1" dirty="0">
                <a:solidFill>
                  <a:schemeClr val="accent2"/>
                </a:solidFill>
              </a:rPr>
              <a:t> </a:t>
            </a:r>
            <a:r>
              <a:rPr lang="en-US" altLang="en-US" b="1" dirty="0">
                <a:solidFill>
                  <a:srgbClr val="FF0000"/>
                </a:solidFill>
              </a:rPr>
              <a:t>unique</a:t>
            </a:r>
            <a:r>
              <a:rPr lang="en-US" altLang="en-US" dirty="0">
                <a:solidFill>
                  <a:schemeClr val="accent2"/>
                </a:solidFill>
              </a:rPr>
              <a:t> </a:t>
            </a:r>
            <a:r>
              <a:rPr lang="en-US" altLang="en-US" b="1" dirty="0">
                <a:solidFill>
                  <a:schemeClr val="accent2"/>
                </a:solidFill>
              </a:rPr>
              <a:t>name</a:t>
            </a:r>
            <a:r>
              <a:rPr lang="en-US" altLang="en-US" dirty="0"/>
              <a:t>, and </a:t>
            </a:r>
            <a:r>
              <a:rPr lang="en-US" altLang="en-US" b="1" dirty="0">
                <a:solidFill>
                  <a:srgbClr val="FF0000"/>
                </a:solidFill>
              </a:rPr>
              <a:t>may be </a:t>
            </a:r>
            <a:r>
              <a:rPr lang="en-US" altLang="en-US" b="1" dirty="0">
                <a:solidFill>
                  <a:schemeClr val="accent6">
                    <a:lumMod val="50000"/>
                  </a:schemeClr>
                </a:solidFill>
              </a:rPr>
              <a:t>based in </a:t>
            </a:r>
            <a:r>
              <a:rPr lang="en-US" altLang="en-US" b="1" dirty="0">
                <a:solidFill>
                  <a:srgbClr val="FF0000"/>
                </a:solidFill>
              </a:rPr>
              <a:t>several</a:t>
            </a:r>
            <a:r>
              <a:rPr lang="en-US" altLang="en-US" dirty="0"/>
              <a:t> </a:t>
            </a:r>
            <a:r>
              <a:rPr lang="en-US" altLang="en-US" b="1" dirty="0">
                <a:solidFill>
                  <a:schemeClr val="accent5"/>
                </a:solidFill>
              </a:rPr>
              <a:t>locations</a:t>
            </a:r>
            <a:r>
              <a:rPr lang="en-US" altLang="en-US" dirty="0">
                <a:solidFill>
                  <a:schemeClr val="accent5"/>
                </a:solidFill>
              </a:rPr>
              <a:t> </a:t>
            </a:r>
            <a:r>
              <a:rPr lang="en-US" altLang="en-US" dirty="0"/>
              <a:t>(e.g. </a:t>
            </a:r>
            <a:r>
              <a:rPr lang="en-US" altLang="en-US" dirty="0" err="1"/>
              <a:t>Hillhead</a:t>
            </a:r>
            <a:r>
              <a:rPr lang="en-US" altLang="en-US" dirty="0"/>
              <a:t>, Overton, </a:t>
            </a:r>
            <a:r>
              <a:rPr lang="en-US" altLang="en-US" dirty="0" err="1"/>
              <a:t>MillEnd</a:t>
            </a:r>
            <a:r>
              <a:rPr lang="en-US" altLang="en-US" dirty="0"/>
              <a:t>). A </a:t>
            </a:r>
            <a:r>
              <a:rPr lang="en-US" altLang="en-US" b="1" dirty="0">
                <a:solidFill>
                  <a:schemeClr val="accent5"/>
                </a:solidFill>
              </a:rPr>
              <a:t>department</a:t>
            </a:r>
            <a:r>
              <a:rPr lang="en-US" altLang="en-US" dirty="0"/>
              <a:t> </a:t>
            </a:r>
            <a:r>
              <a:rPr lang="en-US" altLang="en-US" b="1" dirty="0">
                <a:solidFill>
                  <a:schemeClr val="accent6">
                    <a:lumMod val="50000"/>
                  </a:schemeClr>
                </a:solidFill>
              </a:rPr>
              <a:t>has</a:t>
            </a:r>
            <a:r>
              <a:rPr lang="en-US" altLang="en-US" dirty="0"/>
              <a:t> a </a:t>
            </a:r>
            <a:r>
              <a:rPr lang="en-US" altLang="en-US" b="1" dirty="0">
                <a:solidFill>
                  <a:schemeClr val="accent2"/>
                </a:solidFill>
              </a:rPr>
              <a:t>manager</a:t>
            </a:r>
            <a:r>
              <a:rPr lang="en-US" altLang="en-US" dirty="0"/>
              <a:t>.</a:t>
            </a:r>
            <a:endParaRPr lang="en-GB" altLang="en-US" dirty="0"/>
          </a:p>
          <a:p>
            <a:r>
              <a:rPr lang="en-US" altLang="en-US" dirty="0"/>
              <a:t>A </a:t>
            </a:r>
            <a:r>
              <a:rPr lang="en-US" altLang="en-US" b="1" dirty="0">
                <a:solidFill>
                  <a:schemeClr val="accent5"/>
                </a:solidFill>
              </a:rPr>
              <a:t>department</a:t>
            </a:r>
            <a:r>
              <a:rPr lang="en-US" altLang="en-US" dirty="0"/>
              <a:t> </a:t>
            </a:r>
            <a:r>
              <a:rPr lang="en-US" altLang="en-US" b="1" dirty="0">
                <a:solidFill>
                  <a:schemeClr val="accent6">
                    <a:lumMod val="50000"/>
                  </a:schemeClr>
                </a:solidFill>
              </a:rPr>
              <a:t>controls various </a:t>
            </a:r>
            <a:r>
              <a:rPr lang="en-US" altLang="en-US" b="1" dirty="0">
                <a:solidFill>
                  <a:schemeClr val="accent5"/>
                </a:solidFill>
              </a:rPr>
              <a:t>projects</a:t>
            </a:r>
            <a:r>
              <a:rPr lang="en-US" altLang="en-US" dirty="0"/>
              <a:t>. </a:t>
            </a:r>
            <a:r>
              <a:rPr lang="en-US" altLang="en-US" b="1" dirty="0">
                <a:solidFill>
                  <a:schemeClr val="accent5"/>
                </a:solidFill>
              </a:rPr>
              <a:t>Projects</a:t>
            </a:r>
            <a:r>
              <a:rPr lang="en-US" altLang="en-US" dirty="0"/>
              <a:t> also have a </a:t>
            </a:r>
            <a:r>
              <a:rPr lang="en-US" altLang="en-US" b="1" dirty="0">
                <a:solidFill>
                  <a:srgbClr val="FF0000"/>
                </a:solidFill>
              </a:rPr>
              <a:t>unique</a:t>
            </a:r>
            <a:r>
              <a:rPr lang="en-US" altLang="en-US" b="1" dirty="0">
                <a:solidFill>
                  <a:schemeClr val="accent2"/>
                </a:solidFill>
              </a:rPr>
              <a:t> ID and name</a:t>
            </a:r>
            <a:r>
              <a:rPr lang="en-US" altLang="en-US" dirty="0"/>
              <a:t>, and </a:t>
            </a:r>
            <a:r>
              <a:rPr lang="en-US" altLang="en-US" b="1" dirty="0">
                <a:solidFill>
                  <a:schemeClr val="accent2"/>
                </a:solidFill>
              </a:rPr>
              <a:t>several deadlines </a:t>
            </a:r>
            <a:r>
              <a:rPr lang="en-US" altLang="en-US" dirty="0"/>
              <a:t>(e.g. startup, intermediate, final).</a:t>
            </a:r>
            <a:endParaRPr lang="en-GB" altLang="en-US" dirty="0"/>
          </a:p>
          <a:p>
            <a:r>
              <a:rPr lang="en-US" altLang="en-US" dirty="0"/>
              <a:t>Information required about the </a:t>
            </a:r>
            <a:r>
              <a:rPr lang="en-US" altLang="en-US" b="1" dirty="0">
                <a:solidFill>
                  <a:schemeClr val="accent5"/>
                </a:solidFill>
              </a:rPr>
              <a:t>employee</a:t>
            </a:r>
            <a:r>
              <a:rPr lang="en-US" altLang="en-US" dirty="0"/>
              <a:t> is a </a:t>
            </a:r>
            <a:r>
              <a:rPr lang="en-US" altLang="en-US" b="1" dirty="0">
                <a:solidFill>
                  <a:srgbClr val="FF0000"/>
                </a:solidFill>
              </a:rPr>
              <a:t>unique</a:t>
            </a:r>
            <a:r>
              <a:rPr lang="en-US" altLang="en-US" b="1" dirty="0">
                <a:solidFill>
                  <a:schemeClr val="accent2"/>
                </a:solidFill>
              </a:rPr>
              <a:t> </a:t>
            </a:r>
            <a:r>
              <a:rPr lang="en-US" altLang="en-US" b="1" dirty="0" err="1">
                <a:solidFill>
                  <a:schemeClr val="accent2"/>
                </a:solidFill>
              </a:rPr>
              <a:t>ssn</a:t>
            </a:r>
            <a:r>
              <a:rPr lang="en-US" altLang="en-US" b="1" dirty="0">
                <a:solidFill>
                  <a:schemeClr val="accent2"/>
                </a:solidFill>
              </a:rPr>
              <a:t> </a:t>
            </a:r>
            <a:r>
              <a:rPr lang="en-US" altLang="en-US" dirty="0"/>
              <a:t>(social security number), </a:t>
            </a:r>
            <a:r>
              <a:rPr lang="en-US" altLang="en-US" b="1" dirty="0">
                <a:solidFill>
                  <a:schemeClr val="accent2"/>
                </a:solidFill>
              </a:rPr>
              <a:t>name, date of birth, age,  gender, salary</a:t>
            </a:r>
            <a:r>
              <a:rPr lang="en-US" altLang="en-US" dirty="0"/>
              <a:t>. We </a:t>
            </a:r>
            <a:r>
              <a:rPr lang="en-US" altLang="en-US" b="1" dirty="0">
                <a:solidFill>
                  <a:srgbClr val="FF0000"/>
                </a:solidFill>
              </a:rPr>
              <a:t>don’t need</a:t>
            </a:r>
            <a:r>
              <a:rPr lang="en-US" altLang="en-US" dirty="0"/>
              <a:t> to know about which </a:t>
            </a:r>
            <a:r>
              <a:rPr lang="en-US" altLang="en-US" b="1" dirty="0">
                <a:solidFill>
                  <a:schemeClr val="accent5"/>
                </a:solidFill>
              </a:rPr>
              <a:t>employee</a:t>
            </a:r>
            <a:r>
              <a:rPr lang="en-US" altLang="en-US" dirty="0"/>
              <a:t> </a:t>
            </a:r>
            <a:r>
              <a:rPr lang="en-US" altLang="en-US" b="1" dirty="0">
                <a:solidFill>
                  <a:schemeClr val="accent6">
                    <a:lumMod val="50000"/>
                  </a:schemeClr>
                </a:solidFill>
              </a:rPr>
              <a:t>works at </a:t>
            </a:r>
            <a:r>
              <a:rPr lang="en-US" altLang="en-US" dirty="0"/>
              <a:t>which </a:t>
            </a:r>
            <a:r>
              <a:rPr lang="en-US" altLang="en-US" b="1" dirty="0">
                <a:solidFill>
                  <a:schemeClr val="accent5"/>
                </a:solidFill>
              </a:rPr>
              <a:t>location</a:t>
            </a:r>
            <a:r>
              <a:rPr lang="en-US" altLang="en-US" dirty="0"/>
              <a:t>.</a:t>
            </a:r>
            <a:endParaRPr lang="en-GB" altLang="en-US" dirty="0"/>
          </a:p>
          <a:p>
            <a:r>
              <a:rPr lang="en-US" altLang="en-US" dirty="0"/>
              <a:t>An </a:t>
            </a:r>
            <a:r>
              <a:rPr lang="en-US" altLang="en-US" b="1" dirty="0">
                <a:solidFill>
                  <a:schemeClr val="accent5"/>
                </a:solidFill>
              </a:rPr>
              <a:t>employee</a:t>
            </a:r>
            <a:r>
              <a:rPr lang="en-US" altLang="en-US" dirty="0"/>
              <a:t> </a:t>
            </a:r>
            <a:r>
              <a:rPr lang="en-US" altLang="en-US" b="1" dirty="0">
                <a:solidFill>
                  <a:schemeClr val="accent6">
                    <a:lumMod val="50000"/>
                  </a:schemeClr>
                </a:solidFill>
              </a:rPr>
              <a:t>works for </a:t>
            </a:r>
            <a:r>
              <a:rPr lang="en-US" altLang="en-US" b="1" dirty="0">
                <a:solidFill>
                  <a:srgbClr val="FF0000"/>
                </a:solidFill>
              </a:rPr>
              <a:t>one</a:t>
            </a:r>
            <a:r>
              <a:rPr lang="en-US" altLang="en-US" dirty="0"/>
              <a:t> </a:t>
            </a:r>
            <a:r>
              <a:rPr lang="en-US" altLang="en-US" b="1" dirty="0">
                <a:solidFill>
                  <a:schemeClr val="accent5"/>
                </a:solidFill>
              </a:rPr>
              <a:t>department</a:t>
            </a:r>
            <a:r>
              <a:rPr lang="en-US" altLang="en-US" dirty="0"/>
              <a:t> and </a:t>
            </a:r>
            <a:r>
              <a:rPr lang="en-US" altLang="en-US" b="1" dirty="0">
                <a:solidFill>
                  <a:srgbClr val="FF0000"/>
                </a:solidFill>
              </a:rPr>
              <a:t>may</a:t>
            </a:r>
            <a:r>
              <a:rPr lang="en-US" altLang="en-US" dirty="0"/>
              <a:t> </a:t>
            </a:r>
            <a:r>
              <a:rPr lang="en-US" altLang="en-US" b="1" dirty="0">
                <a:solidFill>
                  <a:schemeClr val="accent6">
                    <a:lumMod val="50000"/>
                  </a:schemeClr>
                </a:solidFill>
              </a:rPr>
              <a:t>work on </a:t>
            </a:r>
            <a:r>
              <a:rPr lang="en-US" altLang="en-US" b="1" dirty="0">
                <a:solidFill>
                  <a:srgbClr val="FF0000"/>
                </a:solidFill>
              </a:rPr>
              <a:t>several</a:t>
            </a:r>
            <a:r>
              <a:rPr lang="en-US" altLang="en-US" dirty="0"/>
              <a:t> </a:t>
            </a:r>
            <a:r>
              <a:rPr lang="en-US" altLang="en-US" b="1" dirty="0">
                <a:solidFill>
                  <a:schemeClr val="accent5"/>
                </a:solidFill>
              </a:rPr>
              <a:t>projects</a:t>
            </a:r>
            <a:r>
              <a:rPr lang="en-US" altLang="en-US" dirty="0"/>
              <a:t>. The </a:t>
            </a:r>
            <a:r>
              <a:rPr lang="en-US" altLang="en-US" b="1" dirty="0">
                <a:solidFill>
                  <a:schemeClr val="accent2"/>
                </a:solidFill>
              </a:rPr>
              <a:t>number of hours </a:t>
            </a:r>
            <a:r>
              <a:rPr lang="en-US" altLang="en-US" dirty="0"/>
              <a:t>that they are </a:t>
            </a:r>
            <a:r>
              <a:rPr lang="en-US" altLang="en-US" b="1" dirty="0">
                <a:solidFill>
                  <a:schemeClr val="accent6">
                    <a:lumMod val="50000"/>
                  </a:schemeClr>
                </a:solidFill>
              </a:rPr>
              <a:t>allocated</a:t>
            </a:r>
            <a:r>
              <a:rPr lang="en-US" altLang="en-US" dirty="0"/>
              <a:t> for each </a:t>
            </a:r>
            <a:r>
              <a:rPr lang="en-US" altLang="en-US" b="1" dirty="0">
                <a:solidFill>
                  <a:schemeClr val="accent5"/>
                </a:solidFill>
              </a:rPr>
              <a:t>project</a:t>
            </a:r>
            <a:r>
              <a:rPr lang="en-US" altLang="en-US" dirty="0"/>
              <a:t> must be recorded. </a:t>
            </a:r>
            <a:r>
              <a:rPr lang="en-US" altLang="en-US" b="1" dirty="0">
                <a:solidFill>
                  <a:srgbClr val="FF0000"/>
                </a:solidFill>
              </a:rPr>
              <a:t>Most</a:t>
            </a:r>
            <a:r>
              <a:rPr lang="en-US" altLang="en-US" dirty="0"/>
              <a:t> </a:t>
            </a:r>
            <a:r>
              <a:rPr lang="en-US" altLang="en-US" b="1" dirty="0">
                <a:solidFill>
                  <a:schemeClr val="accent5"/>
                </a:solidFill>
              </a:rPr>
              <a:t>employees</a:t>
            </a:r>
            <a:r>
              <a:rPr lang="en-US" altLang="en-US" dirty="0"/>
              <a:t> are </a:t>
            </a:r>
            <a:r>
              <a:rPr lang="en-US" altLang="en-US" b="1" dirty="0">
                <a:solidFill>
                  <a:schemeClr val="accent6">
                    <a:lumMod val="50000"/>
                  </a:schemeClr>
                </a:solidFill>
              </a:rPr>
              <a:t>supervised by </a:t>
            </a:r>
            <a:r>
              <a:rPr lang="en-US" altLang="en-US" dirty="0"/>
              <a:t>another </a:t>
            </a:r>
            <a:r>
              <a:rPr lang="en-US" altLang="en-US" b="1" dirty="0">
                <a:solidFill>
                  <a:schemeClr val="accent5"/>
                </a:solidFill>
              </a:rPr>
              <a:t>employee</a:t>
            </a:r>
            <a:r>
              <a:rPr lang="en-US" altLang="en-US" dirty="0"/>
              <a:t>.</a:t>
            </a:r>
            <a:endParaRPr lang="en-GB" altLang="en-US"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26</a:t>
            </a:fld>
            <a:endParaRPr lang="en-GB">
              <a:solidFill>
                <a:prstClr val="black">
                  <a:lumMod val="65000"/>
                  <a:lumOff val="35000"/>
                </a:prstClr>
              </a:solidFill>
            </a:endParaRPr>
          </a:p>
        </p:txBody>
      </p:sp>
    </p:spTree>
    <p:extLst>
      <p:ext uri="{BB962C8B-B14F-4D97-AF65-F5344CB8AC3E}">
        <p14:creationId xmlns:p14="http://schemas.microsoft.com/office/powerpoint/2010/main" val="399396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Company Example: ER Diagram</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27</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1422276862"/>
              </p:ext>
            </p:extLst>
          </p:nvPr>
        </p:nvGraphicFramePr>
        <p:xfrm>
          <a:off x="8746968" y="2565021"/>
          <a:ext cx="2226046" cy="13817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number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 {AK}</a:t>
                      </a:r>
                      <a:r>
                        <a:rPr lang="en-GB" baseline="0" dirty="0"/>
                        <a:t> </a:t>
                      </a:r>
                    </a:p>
                    <a:p>
                      <a:r>
                        <a:rPr lang="en-GB" baseline="0" dirty="0"/>
                        <a:t>location [1..5]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59647706"/>
              </p:ext>
            </p:extLst>
          </p:nvPr>
        </p:nvGraphicFramePr>
        <p:xfrm>
          <a:off x="1583941" y="2417374"/>
          <a:ext cx="2226046" cy="2481727"/>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first Name</a:t>
                      </a:r>
                    </a:p>
                    <a:p>
                      <a:r>
                        <a:rPr lang="en-GB" dirty="0"/>
                        <a:t>    last Name</a:t>
                      </a:r>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a:off x="3809587" y="2905900"/>
            <a:ext cx="4936982" cy="679"/>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0" name="Triangle 9"/>
          <p:cNvSpPr/>
          <p:nvPr/>
        </p:nvSpPr>
        <p:spPr>
          <a:xfrm rot="5400000">
            <a:off x="5792942" y="3043379"/>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1" name="TextBox 10"/>
          <p:cNvSpPr txBox="1"/>
          <p:nvPr/>
        </p:nvSpPr>
        <p:spPr>
          <a:xfrm>
            <a:off x="5387168" y="2536568"/>
            <a:ext cx="1252266" cy="369332"/>
          </a:xfrm>
          <a:prstGeom prst="rect">
            <a:avLst/>
          </a:prstGeom>
          <a:noFill/>
        </p:spPr>
        <p:txBody>
          <a:bodyPr wrap="none" rtlCol="0">
            <a:spAutoFit/>
          </a:bodyPr>
          <a:lstStyle/>
          <a:p>
            <a:r>
              <a:rPr lang="en-GB" dirty="0"/>
              <a:t>manages</a:t>
            </a:r>
          </a:p>
        </p:txBody>
      </p:sp>
      <p:sp>
        <p:nvSpPr>
          <p:cNvPr id="12" name="TextBox 11"/>
          <p:cNvSpPr txBox="1"/>
          <p:nvPr/>
        </p:nvSpPr>
        <p:spPr>
          <a:xfrm>
            <a:off x="8367265" y="3891100"/>
            <a:ext cx="379700" cy="369332"/>
          </a:xfrm>
          <a:prstGeom prst="rect">
            <a:avLst/>
          </a:prstGeom>
          <a:noFill/>
        </p:spPr>
        <p:txBody>
          <a:bodyPr wrap="square" rtlCol="0">
            <a:spAutoFit/>
          </a:bodyPr>
          <a:lstStyle/>
          <a:p>
            <a:pPr algn="r"/>
            <a:r>
              <a:rPr lang="en-GB"/>
              <a:t>1</a:t>
            </a:r>
            <a:endParaRPr lang="en-GB" dirty="0"/>
          </a:p>
        </p:txBody>
      </p:sp>
      <p:sp>
        <p:nvSpPr>
          <p:cNvPr id="13" name="TextBox 12"/>
          <p:cNvSpPr txBox="1"/>
          <p:nvPr/>
        </p:nvSpPr>
        <p:spPr>
          <a:xfrm>
            <a:off x="3809681" y="3869045"/>
            <a:ext cx="538930" cy="369332"/>
          </a:xfrm>
          <a:prstGeom prst="rect">
            <a:avLst/>
          </a:prstGeom>
          <a:noFill/>
        </p:spPr>
        <p:txBody>
          <a:bodyPr wrap="none" rtlCol="0">
            <a:spAutoFit/>
          </a:bodyPr>
          <a:lstStyle/>
          <a:p>
            <a:r>
              <a:rPr lang="en-GB" dirty="0"/>
              <a:t>1..*</a:t>
            </a:r>
          </a:p>
        </p:txBody>
      </p:sp>
      <p:cxnSp>
        <p:nvCxnSpPr>
          <p:cNvPr id="14" name="Straight Connector 13"/>
          <p:cNvCxnSpPr/>
          <p:nvPr/>
        </p:nvCxnSpPr>
        <p:spPr>
          <a:xfrm flipV="1">
            <a:off x="3809988" y="3878035"/>
            <a:ext cx="4936581" cy="2037"/>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5" name="Triangle 14"/>
          <p:cNvSpPr/>
          <p:nvPr/>
        </p:nvSpPr>
        <p:spPr>
          <a:xfrm rot="5400000">
            <a:off x="5792941" y="4008186"/>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6" name="TextBox 15"/>
          <p:cNvSpPr txBox="1"/>
          <p:nvPr/>
        </p:nvSpPr>
        <p:spPr>
          <a:xfrm>
            <a:off x="5434456" y="3499713"/>
            <a:ext cx="1157689" cy="369332"/>
          </a:xfrm>
          <a:prstGeom prst="rect">
            <a:avLst/>
          </a:prstGeom>
          <a:noFill/>
        </p:spPr>
        <p:txBody>
          <a:bodyPr wrap="none" rtlCol="0">
            <a:spAutoFit/>
          </a:bodyPr>
          <a:lstStyle/>
          <a:p>
            <a:pPr algn="ctr"/>
            <a:r>
              <a:rPr lang="en-GB" dirty="0"/>
              <a:t>works for</a:t>
            </a:r>
          </a:p>
        </p:txBody>
      </p:sp>
      <p:sp>
        <p:nvSpPr>
          <p:cNvPr id="17" name="TextBox 16"/>
          <p:cNvSpPr txBox="1"/>
          <p:nvPr/>
        </p:nvSpPr>
        <p:spPr>
          <a:xfrm>
            <a:off x="3809587" y="2911053"/>
            <a:ext cx="428480" cy="369332"/>
          </a:xfrm>
          <a:prstGeom prst="rect">
            <a:avLst/>
          </a:prstGeom>
          <a:noFill/>
        </p:spPr>
        <p:txBody>
          <a:bodyPr wrap="square" rtlCol="0">
            <a:spAutoFit/>
          </a:bodyPr>
          <a:lstStyle/>
          <a:p>
            <a:r>
              <a:rPr lang="en-GB"/>
              <a:t>1</a:t>
            </a:r>
            <a:endParaRPr lang="en-GB" dirty="0"/>
          </a:p>
        </p:txBody>
      </p:sp>
      <p:sp>
        <p:nvSpPr>
          <p:cNvPr id="18" name="TextBox 17"/>
          <p:cNvSpPr txBox="1"/>
          <p:nvPr/>
        </p:nvSpPr>
        <p:spPr>
          <a:xfrm>
            <a:off x="8177182" y="2910872"/>
            <a:ext cx="569387" cy="369332"/>
          </a:xfrm>
          <a:prstGeom prst="rect">
            <a:avLst/>
          </a:prstGeom>
          <a:noFill/>
        </p:spPr>
        <p:txBody>
          <a:bodyPr wrap="none" rtlCol="0">
            <a:spAutoFit/>
          </a:bodyPr>
          <a:lstStyle/>
          <a:p>
            <a:pPr algn="r"/>
            <a:r>
              <a:rPr lang="en-GB" dirty="0"/>
              <a:t>0..1</a:t>
            </a:r>
          </a:p>
        </p:txBody>
      </p:sp>
      <p:graphicFrame>
        <p:nvGraphicFramePr>
          <p:cNvPr id="23" name="Content Placeholder 6"/>
          <p:cNvGraphicFramePr>
            <a:graphicFrameLocks/>
          </p:cNvGraphicFramePr>
          <p:nvPr>
            <p:extLst>
              <p:ext uri="{D42A27DB-BD31-4B8C-83A1-F6EECF244321}">
                <p14:modId xmlns:p14="http://schemas.microsoft.com/office/powerpoint/2010/main" val="1361485619"/>
              </p:ext>
            </p:extLst>
          </p:nvPr>
        </p:nvGraphicFramePr>
        <p:xfrm>
          <a:off x="5995125" y="1650408"/>
          <a:ext cx="1352229" cy="741680"/>
        </p:xfrm>
        <a:graphic>
          <a:graphicData uri="http://schemas.openxmlformats.org/drawingml/2006/table">
            <a:tbl>
              <a:tblPr firstRow="1">
                <a:tableStyleId>{46F890A9-2807-4EBB-B81D-B2AA78EC7F39}</a:tableStyleId>
              </a:tblPr>
              <a:tblGrid>
                <a:gridCol w="1352229">
                  <a:extLst>
                    <a:ext uri="{9D8B030D-6E8A-4147-A177-3AD203B41FA5}">
                      <a16:colId xmlns:a16="http://schemas.microsoft.com/office/drawing/2014/main" val="20000"/>
                    </a:ext>
                  </a:extLst>
                </a:gridCol>
              </a:tblGrid>
              <a:tr h="370840">
                <a:tc>
                  <a:txBody>
                    <a:bodyPr/>
                    <a:lstStyle/>
                    <a:p>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start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24" name="Straight Connector 23"/>
          <p:cNvCxnSpPr>
            <a:endCxn id="23" idx="2"/>
          </p:cNvCxnSpPr>
          <p:nvPr/>
        </p:nvCxnSpPr>
        <p:spPr>
          <a:xfrm flipV="1">
            <a:off x="6671239" y="2392088"/>
            <a:ext cx="0" cy="523481"/>
          </a:xfrm>
          <a:prstGeom prst="line">
            <a:avLst/>
          </a:prstGeom>
          <a:ln w="31750">
            <a:solidFill>
              <a:schemeClr val="accent6">
                <a:lumMod val="50000"/>
              </a:schemeClr>
            </a:solidFill>
            <a:prstDash val="dash"/>
          </a:ln>
        </p:spPr>
        <p:style>
          <a:lnRef idx="2">
            <a:schemeClr val="accent6"/>
          </a:lnRef>
          <a:fillRef idx="0">
            <a:schemeClr val="accent6"/>
          </a:fillRef>
          <a:effectRef idx="1">
            <a:schemeClr val="accent6"/>
          </a:effectRef>
          <a:fontRef idx="minor">
            <a:schemeClr val="tx1"/>
          </a:fontRef>
        </p:style>
      </p:cxnSp>
      <p:cxnSp>
        <p:nvCxnSpPr>
          <p:cNvPr id="27" name="Straight Connector 26"/>
          <p:cNvCxnSpPr>
            <a:stCxn id="8" idx="0"/>
            <a:endCxn id="8" idx="1"/>
          </p:cNvCxnSpPr>
          <p:nvPr/>
        </p:nvCxnSpPr>
        <p:spPr>
          <a:xfrm rot="16200000" flipH="1" flipV="1">
            <a:off x="1520022" y="2481293"/>
            <a:ext cx="1240863" cy="1113023"/>
          </a:xfrm>
          <a:prstGeom prst="bentConnector4">
            <a:avLst>
              <a:gd name="adj1" fmla="val -46113"/>
              <a:gd name="adj2" fmla="val 158803"/>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32" name="Triangle 31"/>
          <p:cNvSpPr/>
          <p:nvPr/>
        </p:nvSpPr>
        <p:spPr>
          <a:xfrm rot="16200000">
            <a:off x="1322875" y="1962175"/>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35" name="TextBox 34"/>
          <p:cNvSpPr txBox="1"/>
          <p:nvPr/>
        </p:nvSpPr>
        <p:spPr>
          <a:xfrm>
            <a:off x="1186357" y="1510934"/>
            <a:ext cx="1297150" cy="369332"/>
          </a:xfrm>
          <a:prstGeom prst="rect">
            <a:avLst/>
          </a:prstGeom>
          <a:noFill/>
        </p:spPr>
        <p:txBody>
          <a:bodyPr wrap="none" rtlCol="0">
            <a:spAutoFit/>
          </a:bodyPr>
          <a:lstStyle/>
          <a:p>
            <a:r>
              <a:rPr lang="en-GB"/>
              <a:t>supervises</a:t>
            </a:r>
            <a:endParaRPr lang="en-GB" dirty="0"/>
          </a:p>
        </p:txBody>
      </p:sp>
      <p:sp>
        <p:nvSpPr>
          <p:cNvPr id="36" name="TextBox 35"/>
          <p:cNvSpPr txBox="1"/>
          <p:nvPr/>
        </p:nvSpPr>
        <p:spPr>
          <a:xfrm>
            <a:off x="2112198" y="2050957"/>
            <a:ext cx="569387" cy="369332"/>
          </a:xfrm>
          <a:prstGeom prst="rect">
            <a:avLst/>
          </a:prstGeom>
          <a:noFill/>
        </p:spPr>
        <p:txBody>
          <a:bodyPr wrap="none" rtlCol="0">
            <a:spAutoFit/>
          </a:bodyPr>
          <a:lstStyle/>
          <a:p>
            <a:pPr algn="r"/>
            <a:r>
              <a:rPr lang="en-GB" dirty="0"/>
              <a:t>0..1</a:t>
            </a:r>
          </a:p>
        </p:txBody>
      </p:sp>
      <p:sp>
        <p:nvSpPr>
          <p:cNvPr id="38" name="TextBox 37"/>
          <p:cNvSpPr txBox="1"/>
          <p:nvPr/>
        </p:nvSpPr>
        <p:spPr>
          <a:xfrm>
            <a:off x="1026620" y="3313208"/>
            <a:ext cx="538930" cy="369332"/>
          </a:xfrm>
          <a:prstGeom prst="rect">
            <a:avLst/>
          </a:prstGeom>
          <a:noFill/>
        </p:spPr>
        <p:txBody>
          <a:bodyPr wrap="none" rtlCol="0">
            <a:spAutoFit/>
          </a:bodyPr>
          <a:lstStyle/>
          <a:p>
            <a:pPr algn="r"/>
            <a:r>
              <a:rPr lang="en-GB" dirty="0"/>
              <a:t>0</a:t>
            </a:r>
            <a:r>
              <a:rPr lang="en-GB"/>
              <a:t>..*</a:t>
            </a:r>
            <a:endParaRPr lang="en-GB" dirty="0"/>
          </a:p>
        </p:txBody>
      </p:sp>
      <p:graphicFrame>
        <p:nvGraphicFramePr>
          <p:cNvPr id="33" name="Content Placeholder 6"/>
          <p:cNvGraphicFramePr>
            <a:graphicFrameLocks/>
          </p:cNvGraphicFramePr>
          <p:nvPr>
            <p:extLst>
              <p:ext uri="{D42A27DB-BD31-4B8C-83A1-F6EECF244321}">
                <p14:modId xmlns:p14="http://schemas.microsoft.com/office/powerpoint/2010/main" val="1250248625"/>
              </p:ext>
            </p:extLst>
          </p:nvPr>
        </p:nvGraphicFramePr>
        <p:xfrm>
          <a:off x="8523742" y="5528152"/>
          <a:ext cx="2646456" cy="1112520"/>
        </p:xfrm>
        <a:graphic>
          <a:graphicData uri="http://schemas.openxmlformats.org/drawingml/2006/table">
            <a:tbl>
              <a:tblPr firstRow="1">
                <a:tableStyleId>{46F890A9-2807-4EBB-B81D-B2AA78EC7F39}</a:tableStyleId>
              </a:tblPr>
              <a:tblGrid>
                <a:gridCol w="264645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project number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project name</a:t>
                      </a:r>
                      <a:r>
                        <a:rPr lang="en-GB" baseline="0" dirty="0"/>
                        <a:t> {AK}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34" name="Straight Connector 33"/>
          <p:cNvCxnSpPr>
            <a:stCxn id="7" idx="2"/>
            <a:endCxn id="33" idx="0"/>
          </p:cNvCxnSpPr>
          <p:nvPr/>
        </p:nvCxnSpPr>
        <p:spPr>
          <a:xfrm flipH="1">
            <a:off x="9846970" y="3946781"/>
            <a:ext cx="13021" cy="1581371"/>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43" name="Triangle 42"/>
          <p:cNvSpPr/>
          <p:nvPr/>
        </p:nvSpPr>
        <p:spPr>
          <a:xfrm rot="10800000">
            <a:off x="9236046" y="4510315"/>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44" name="TextBox 43"/>
          <p:cNvSpPr txBox="1"/>
          <p:nvPr/>
        </p:nvSpPr>
        <p:spPr>
          <a:xfrm>
            <a:off x="9982383" y="4418843"/>
            <a:ext cx="1059906" cy="369332"/>
          </a:xfrm>
          <a:prstGeom prst="rect">
            <a:avLst/>
          </a:prstGeom>
          <a:noFill/>
        </p:spPr>
        <p:txBody>
          <a:bodyPr wrap="none" rtlCol="0">
            <a:spAutoFit/>
          </a:bodyPr>
          <a:lstStyle/>
          <a:p>
            <a:pPr algn="ctr"/>
            <a:r>
              <a:rPr lang="en-GB" dirty="0"/>
              <a:t>controls</a:t>
            </a:r>
          </a:p>
        </p:txBody>
      </p:sp>
      <p:sp>
        <p:nvSpPr>
          <p:cNvPr id="45" name="TextBox 44"/>
          <p:cNvSpPr txBox="1"/>
          <p:nvPr/>
        </p:nvSpPr>
        <p:spPr>
          <a:xfrm>
            <a:off x="9432394" y="3968732"/>
            <a:ext cx="379700" cy="369332"/>
          </a:xfrm>
          <a:prstGeom prst="rect">
            <a:avLst/>
          </a:prstGeom>
          <a:noFill/>
        </p:spPr>
        <p:txBody>
          <a:bodyPr wrap="square" rtlCol="0">
            <a:spAutoFit/>
          </a:bodyPr>
          <a:lstStyle/>
          <a:p>
            <a:pPr algn="r"/>
            <a:r>
              <a:rPr lang="en-GB"/>
              <a:t>1</a:t>
            </a:r>
            <a:endParaRPr lang="en-GB" dirty="0"/>
          </a:p>
        </p:txBody>
      </p:sp>
      <p:sp>
        <p:nvSpPr>
          <p:cNvPr id="46" name="TextBox 45"/>
          <p:cNvSpPr txBox="1"/>
          <p:nvPr/>
        </p:nvSpPr>
        <p:spPr>
          <a:xfrm>
            <a:off x="9236046" y="5065273"/>
            <a:ext cx="538930" cy="369332"/>
          </a:xfrm>
          <a:prstGeom prst="rect">
            <a:avLst/>
          </a:prstGeom>
          <a:noFill/>
        </p:spPr>
        <p:txBody>
          <a:bodyPr wrap="none" rtlCol="0">
            <a:spAutoFit/>
          </a:bodyPr>
          <a:lstStyle/>
          <a:p>
            <a:r>
              <a:rPr lang="en-GB" dirty="0"/>
              <a:t>1..*</a:t>
            </a:r>
          </a:p>
        </p:txBody>
      </p:sp>
      <p:graphicFrame>
        <p:nvGraphicFramePr>
          <p:cNvPr id="47" name="Content Placeholder 6"/>
          <p:cNvGraphicFramePr>
            <a:graphicFrameLocks/>
          </p:cNvGraphicFramePr>
          <p:nvPr>
            <p:extLst>
              <p:ext uri="{D42A27DB-BD31-4B8C-83A1-F6EECF244321}">
                <p14:modId xmlns:p14="http://schemas.microsoft.com/office/powerpoint/2010/main" val="2105497337"/>
              </p:ext>
            </p:extLst>
          </p:nvPr>
        </p:nvGraphicFramePr>
        <p:xfrm>
          <a:off x="6940079" y="4471698"/>
          <a:ext cx="985760" cy="741680"/>
        </p:xfrm>
        <a:graphic>
          <a:graphicData uri="http://schemas.openxmlformats.org/drawingml/2006/table">
            <a:tbl>
              <a:tblPr firstRow="1">
                <a:tableStyleId>{46F890A9-2807-4EBB-B81D-B2AA78EC7F39}</a:tableStyleId>
              </a:tblPr>
              <a:tblGrid>
                <a:gridCol w="985760">
                  <a:extLst>
                    <a:ext uri="{9D8B030D-6E8A-4147-A177-3AD203B41FA5}">
                      <a16:colId xmlns:a16="http://schemas.microsoft.com/office/drawing/2014/main" val="20000"/>
                    </a:ext>
                  </a:extLst>
                </a:gridCol>
              </a:tblGrid>
              <a:tr h="370840">
                <a:tc>
                  <a:txBody>
                    <a:bodyPr/>
                    <a:lstStyle/>
                    <a:p>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48" name="Straight Connector 47"/>
          <p:cNvCxnSpPr>
            <a:endCxn id="33" idx="1"/>
          </p:cNvCxnSpPr>
          <p:nvPr/>
        </p:nvCxnSpPr>
        <p:spPr>
          <a:xfrm>
            <a:off x="3809587" y="4445988"/>
            <a:ext cx="4714155" cy="1638424"/>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cxnSp>
        <p:nvCxnSpPr>
          <p:cNvPr id="50" name="Straight Connector 49"/>
          <p:cNvCxnSpPr>
            <a:endCxn id="47" idx="2"/>
          </p:cNvCxnSpPr>
          <p:nvPr/>
        </p:nvCxnSpPr>
        <p:spPr>
          <a:xfrm flipV="1">
            <a:off x="6940079" y="5213378"/>
            <a:ext cx="492880" cy="326060"/>
          </a:xfrm>
          <a:prstGeom prst="line">
            <a:avLst/>
          </a:prstGeom>
          <a:ln w="31750">
            <a:solidFill>
              <a:schemeClr val="accent6">
                <a:lumMod val="50000"/>
              </a:schemeClr>
            </a:solidFill>
            <a:prstDash val="dash"/>
          </a:ln>
        </p:spPr>
        <p:style>
          <a:lnRef idx="2">
            <a:schemeClr val="accent6"/>
          </a:lnRef>
          <a:fillRef idx="0">
            <a:schemeClr val="accent6"/>
          </a:fillRef>
          <a:effectRef idx="1">
            <a:schemeClr val="accent6"/>
          </a:effectRef>
          <a:fontRef idx="minor">
            <a:schemeClr val="tx1"/>
          </a:fontRef>
        </p:style>
      </p:cxnSp>
      <p:sp>
        <p:nvSpPr>
          <p:cNvPr id="53" name="TextBox 52"/>
          <p:cNvSpPr txBox="1"/>
          <p:nvPr/>
        </p:nvSpPr>
        <p:spPr>
          <a:xfrm>
            <a:off x="5629872" y="4788175"/>
            <a:ext cx="1157689" cy="369332"/>
          </a:xfrm>
          <a:prstGeom prst="rect">
            <a:avLst/>
          </a:prstGeom>
          <a:noFill/>
        </p:spPr>
        <p:txBody>
          <a:bodyPr wrap="none" rtlCol="0">
            <a:spAutoFit/>
          </a:bodyPr>
          <a:lstStyle/>
          <a:p>
            <a:pPr algn="ctr"/>
            <a:r>
              <a:rPr lang="en-GB" dirty="0"/>
              <a:t>works on</a:t>
            </a:r>
          </a:p>
        </p:txBody>
      </p:sp>
      <p:sp>
        <p:nvSpPr>
          <p:cNvPr id="54" name="TextBox 53"/>
          <p:cNvSpPr txBox="1"/>
          <p:nvPr/>
        </p:nvSpPr>
        <p:spPr>
          <a:xfrm>
            <a:off x="3784353" y="4658826"/>
            <a:ext cx="538930" cy="369332"/>
          </a:xfrm>
          <a:prstGeom prst="rect">
            <a:avLst/>
          </a:prstGeom>
          <a:noFill/>
        </p:spPr>
        <p:txBody>
          <a:bodyPr wrap="none" rtlCol="0">
            <a:spAutoFit/>
          </a:bodyPr>
          <a:lstStyle/>
          <a:p>
            <a:r>
              <a:rPr lang="en-GB" dirty="0"/>
              <a:t>1..*</a:t>
            </a:r>
          </a:p>
        </p:txBody>
      </p:sp>
      <p:sp>
        <p:nvSpPr>
          <p:cNvPr id="55" name="TextBox 54"/>
          <p:cNvSpPr txBox="1"/>
          <p:nvPr/>
        </p:nvSpPr>
        <p:spPr>
          <a:xfrm>
            <a:off x="7922945" y="5586511"/>
            <a:ext cx="538930" cy="369332"/>
          </a:xfrm>
          <a:prstGeom prst="rect">
            <a:avLst/>
          </a:prstGeom>
          <a:noFill/>
        </p:spPr>
        <p:txBody>
          <a:bodyPr wrap="none" rtlCol="0">
            <a:spAutoFit/>
          </a:bodyPr>
          <a:lstStyle/>
          <a:p>
            <a:r>
              <a:rPr lang="en-GB" dirty="0"/>
              <a:t>0..*</a:t>
            </a:r>
          </a:p>
        </p:txBody>
      </p:sp>
      <p:sp>
        <p:nvSpPr>
          <p:cNvPr id="56" name="Triangle 55"/>
          <p:cNvSpPr/>
          <p:nvPr/>
        </p:nvSpPr>
        <p:spPr>
          <a:xfrm rot="6745316">
            <a:off x="5880444" y="5389222"/>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graphicFrame>
        <p:nvGraphicFramePr>
          <p:cNvPr id="57" name="Content Placeholder 6"/>
          <p:cNvGraphicFramePr>
            <a:graphicFrameLocks/>
          </p:cNvGraphicFramePr>
          <p:nvPr>
            <p:extLst>
              <p:ext uri="{D42A27DB-BD31-4B8C-83A1-F6EECF244321}">
                <p14:modId xmlns:p14="http://schemas.microsoft.com/office/powerpoint/2010/main" val="1049071877"/>
              </p:ext>
            </p:extLst>
          </p:nvPr>
        </p:nvGraphicFramePr>
        <p:xfrm>
          <a:off x="1796342" y="5434605"/>
          <a:ext cx="2646456" cy="1112520"/>
        </p:xfrm>
        <a:graphic>
          <a:graphicData uri="http://schemas.openxmlformats.org/drawingml/2006/table">
            <a:tbl>
              <a:tblPr firstRow="1">
                <a:tableStyleId>{46F890A9-2807-4EBB-B81D-B2AA78EC7F39}</a:tableStyleId>
              </a:tblPr>
              <a:tblGrid>
                <a:gridCol w="264645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Deadline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type</a:t>
                      </a:r>
                      <a:endParaRPr lang="en-GB"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58" name="Straight Connector 57"/>
          <p:cNvCxnSpPr/>
          <p:nvPr/>
        </p:nvCxnSpPr>
        <p:spPr>
          <a:xfrm>
            <a:off x="4442798" y="6342526"/>
            <a:ext cx="4080944" cy="3096"/>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61" name="TextBox 60"/>
          <p:cNvSpPr txBox="1"/>
          <p:nvPr/>
        </p:nvSpPr>
        <p:spPr>
          <a:xfrm>
            <a:off x="8148969" y="6304266"/>
            <a:ext cx="312906" cy="369332"/>
          </a:xfrm>
          <a:prstGeom prst="rect">
            <a:avLst/>
          </a:prstGeom>
          <a:noFill/>
        </p:spPr>
        <p:txBody>
          <a:bodyPr wrap="none" rtlCol="0">
            <a:spAutoFit/>
          </a:bodyPr>
          <a:lstStyle/>
          <a:p>
            <a:r>
              <a:rPr lang="en-GB"/>
              <a:t>1</a:t>
            </a:r>
            <a:endParaRPr lang="en-GB" dirty="0"/>
          </a:p>
        </p:txBody>
      </p:sp>
      <p:sp>
        <p:nvSpPr>
          <p:cNvPr id="62" name="TextBox 61"/>
          <p:cNvSpPr txBox="1"/>
          <p:nvPr/>
        </p:nvSpPr>
        <p:spPr>
          <a:xfrm>
            <a:off x="4442798" y="6304266"/>
            <a:ext cx="538930" cy="369332"/>
          </a:xfrm>
          <a:prstGeom prst="rect">
            <a:avLst/>
          </a:prstGeom>
          <a:noFill/>
        </p:spPr>
        <p:txBody>
          <a:bodyPr wrap="none" rtlCol="0">
            <a:spAutoFit/>
          </a:bodyPr>
          <a:lstStyle/>
          <a:p>
            <a:r>
              <a:rPr lang="en-GB" dirty="0"/>
              <a:t>0..*</a:t>
            </a:r>
          </a:p>
        </p:txBody>
      </p:sp>
      <p:sp>
        <p:nvSpPr>
          <p:cNvPr id="63" name="Triangle 62"/>
          <p:cNvSpPr/>
          <p:nvPr/>
        </p:nvSpPr>
        <p:spPr>
          <a:xfrm rot="16200000" flipH="1">
            <a:off x="6330184" y="6430147"/>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64" name="TextBox 63"/>
          <p:cNvSpPr txBox="1"/>
          <p:nvPr/>
        </p:nvSpPr>
        <p:spPr>
          <a:xfrm>
            <a:off x="6250164" y="5976290"/>
            <a:ext cx="572593" cy="369332"/>
          </a:xfrm>
          <a:prstGeom prst="rect">
            <a:avLst/>
          </a:prstGeom>
          <a:noFill/>
        </p:spPr>
        <p:txBody>
          <a:bodyPr wrap="none" rtlCol="0">
            <a:spAutoFit/>
          </a:bodyPr>
          <a:lstStyle/>
          <a:p>
            <a:pPr algn="ctr"/>
            <a:r>
              <a:rPr lang="en-GB" dirty="0"/>
              <a:t>has</a:t>
            </a:r>
          </a:p>
        </p:txBody>
      </p:sp>
    </p:spTree>
    <p:extLst>
      <p:ext uri="{BB962C8B-B14F-4D97-AF65-F5344CB8AC3E}">
        <p14:creationId xmlns:p14="http://schemas.microsoft.com/office/powerpoint/2010/main" val="1350783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ER Diagrams</a:t>
            </a:r>
          </a:p>
        </p:txBody>
      </p:sp>
      <p:sp>
        <p:nvSpPr>
          <p:cNvPr id="3" name="Text Placeholder 2"/>
          <p:cNvSpPr>
            <a:spLocks noGrp="1"/>
          </p:cNvSpPr>
          <p:nvPr>
            <p:ph type="body" idx="1"/>
          </p:nvPr>
        </p:nvSpPr>
        <p:spPr/>
        <p:txBody>
          <a:bodyPr/>
          <a:lstStyle/>
          <a:p>
            <a:r>
              <a:rPr lang="en-GB" dirty="0"/>
              <a:t>The </a:t>
            </a:r>
            <a:r>
              <a:rPr lang="en-GB" dirty="0" err="1"/>
              <a:t>nitty</a:t>
            </a:r>
            <a:r>
              <a:rPr lang="en-GB" dirty="0"/>
              <a:t> gritty</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28</a:t>
            </a:fld>
            <a:endParaRPr lang="en-GB">
              <a:solidFill>
                <a:prstClr val="black">
                  <a:lumMod val="65000"/>
                  <a:lumOff val="35000"/>
                </a:prstClr>
              </a:solidFill>
            </a:endParaRPr>
          </a:p>
        </p:txBody>
      </p:sp>
    </p:spTree>
    <p:extLst>
      <p:ext uri="{BB962C8B-B14F-4D97-AF65-F5344CB8AC3E}">
        <p14:creationId xmlns:p14="http://schemas.microsoft.com/office/powerpoint/2010/main" val="803452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ontent Placeholder 6"/>
          <p:cNvGraphicFramePr>
            <a:graphicFrameLocks/>
          </p:cNvGraphicFramePr>
          <p:nvPr>
            <p:extLst>
              <p:ext uri="{D42A27DB-BD31-4B8C-83A1-F6EECF244321}">
                <p14:modId xmlns:p14="http://schemas.microsoft.com/office/powerpoint/2010/main" val="941292203"/>
              </p:ext>
            </p:extLst>
          </p:nvPr>
        </p:nvGraphicFramePr>
        <p:xfrm>
          <a:off x="8934389" y="4574468"/>
          <a:ext cx="2226046" cy="13817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number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r>
                        <a:rPr lang="en-GB" baseline="0" dirty="0"/>
                        <a:t> </a:t>
                      </a:r>
                    </a:p>
                    <a:p>
                      <a:r>
                        <a:rPr lang="en-GB" baseline="0" dirty="0"/>
                        <a:t>location [1..5]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GB"/>
              <a:t>Types of attributes</a:t>
            </a:r>
            <a:endParaRPr lang="en-GB" dirty="0"/>
          </a:p>
        </p:txBody>
      </p:sp>
      <p:sp>
        <p:nvSpPr>
          <p:cNvPr id="3" name="Content Placeholder 2"/>
          <p:cNvSpPr>
            <a:spLocks noGrp="1"/>
          </p:cNvSpPr>
          <p:nvPr>
            <p:ph idx="1"/>
          </p:nvPr>
        </p:nvSpPr>
        <p:spPr>
          <a:xfrm>
            <a:off x="640080" y="1694329"/>
            <a:ext cx="8294309" cy="4967728"/>
          </a:xfrm>
        </p:spPr>
        <p:txBody>
          <a:bodyPr>
            <a:normAutofit fontScale="92500" lnSpcReduction="20000"/>
          </a:bodyPr>
          <a:lstStyle/>
          <a:p>
            <a:r>
              <a:rPr lang="en-GB" b="1" dirty="0"/>
              <a:t>Simple: </a:t>
            </a:r>
            <a:r>
              <a:rPr lang="en-GB" dirty="0"/>
              <a:t>an attribute composed of a single component with an independent existence</a:t>
            </a:r>
          </a:p>
          <a:p>
            <a:pPr>
              <a:spcBef>
                <a:spcPts val="1400"/>
              </a:spcBef>
            </a:pPr>
            <a:r>
              <a:rPr lang="en-GB" b="1" dirty="0"/>
              <a:t>Composite : </a:t>
            </a:r>
            <a:r>
              <a:rPr lang="en-GB" dirty="0"/>
              <a:t>an attribute composed of multiple components</a:t>
            </a:r>
          </a:p>
          <a:p>
            <a:pPr lvl="1"/>
            <a:r>
              <a:rPr lang="en-GB" dirty="0"/>
              <a:t>e.g. name is a composite of </a:t>
            </a:r>
            <a:r>
              <a:rPr lang="en-GB" dirty="0" err="1"/>
              <a:t>first_name</a:t>
            </a:r>
            <a:r>
              <a:rPr lang="en-GB" dirty="0"/>
              <a:t> and </a:t>
            </a:r>
            <a:r>
              <a:rPr lang="en-GB" dirty="0" err="1"/>
              <a:t>last_name</a:t>
            </a:r>
            <a:endParaRPr lang="en-GB" dirty="0"/>
          </a:p>
          <a:p>
            <a:pPr lvl="1"/>
            <a:r>
              <a:rPr lang="en-GB" dirty="0"/>
              <a:t>Shown with indentation</a:t>
            </a:r>
          </a:p>
          <a:p>
            <a:pPr>
              <a:spcBef>
                <a:spcPts val="1400"/>
              </a:spcBef>
            </a:pPr>
            <a:r>
              <a:rPr lang="en-GB" b="1" dirty="0"/>
              <a:t>Derived: </a:t>
            </a:r>
            <a:r>
              <a:rPr lang="en-GB" dirty="0"/>
              <a:t>an attribute whose value is derivable from a related attribute</a:t>
            </a:r>
          </a:p>
          <a:p>
            <a:pPr lvl="1"/>
            <a:r>
              <a:rPr lang="en-GB" dirty="0"/>
              <a:t>e.g. age, which can more accurately be computed from date of birth</a:t>
            </a:r>
          </a:p>
          <a:p>
            <a:pPr lvl="1"/>
            <a:r>
              <a:rPr lang="en-GB" dirty="0"/>
              <a:t>Show with a leading ‘/’</a:t>
            </a:r>
          </a:p>
          <a:p>
            <a:pPr>
              <a:spcBef>
                <a:spcPts val="1400"/>
              </a:spcBef>
            </a:pPr>
            <a:r>
              <a:rPr lang="en-GB" b="1" dirty="0"/>
              <a:t>Single valued: </a:t>
            </a:r>
            <a:r>
              <a:rPr lang="en-GB" dirty="0"/>
              <a:t>attribute can only have a single value for </a:t>
            </a:r>
            <a:br>
              <a:rPr lang="en-GB" dirty="0"/>
            </a:br>
            <a:r>
              <a:rPr lang="en-GB" dirty="0"/>
              <a:t>an entity </a:t>
            </a:r>
          </a:p>
          <a:p>
            <a:pPr lvl="1"/>
            <a:r>
              <a:rPr lang="en-GB" dirty="0"/>
              <a:t>e.g. date of birth</a:t>
            </a:r>
          </a:p>
          <a:p>
            <a:pPr>
              <a:spcBef>
                <a:spcPts val="1400"/>
              </a:spcBef>
            </a:pPr>
            <a:r>
              <a:rPr lang="en-GB" b="1" dirty="0"/>
              <a:t>Multi-valued: </a:t>
            </a:r>
            <a:r>
              <a:rPr lang="en-GB" dirty="0"/>
              <a:t>an attribute that holds multiple values for </a:t>
            </a:r>
            <a:br>
              <a:rPr lang="en-GB" dirty="0"/>
            </a:br>
            <a:r>
              <a:rPr lang="en-GB" dirty="0"/>
              <a:t>each occurrence of the entity</a:t>
            </a:r>
          </a:p>
          <a:p>
            <a:pPr lvl="1"/>
            <a:r>
              <a:rPr lang="en-GB" dirty="0"/>
              <a:t>e.g. employee may have up to three telephone numbers</a:t>
            </a:r>
          </a:p>
          <a:p>
            <a:pPr lvl="1"/>
            <a:r>
              <a:rPr lang="en-GB" dirty="0"/>
              <a:t>Permitted number shown with square brackets</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pPr/>
              <a:t>29</a:t>
            </a:fld>
            <a:endParaRPr lang="en-GB"/>
          </a:p>
        </p:txBody>
      </p:sp>
      <p:graphicFrame>
        <p:nvGraphicFramePr>
          <p:cNvPr id="9" name="Content Placeholder 6"/>
          <p:cNvGraphicFramePr>
            <a:graphicFrameLocks/>
          </p:cNvGraphicFramePr>
          <p:nvPr>
            <p:extLst>
              <p:ext uri="{D42A27DB-BD31-4B8C-83A1-F6EECF244321}">
                <p14:modId xmlns:p14="http://schemas.microsoft.com/office/powerpoint/2010/main" val="290101099"/>
              </p:ext>
            </p:extLst>
          </p:nvPr>
        </p:nvGraphicFramePr>
        <p:xfrm>
          <a:off x="8934389" y="1723599"/>
          <a:ext cx="2226046" cy="247904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first Name</a:t>
                      </a:r>
                    </a:p>
                    <a:p>
                      <a:r>
                        <a:rPr lang="en-GB" dirty="0"/>
                        <a:t>    last Name</a:t>
                      </a:r>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4" name="Straight Arrow Connector 13"/>
          <p:cNvCxnSpPr/>
          <p:nvPr/>
        </p:nvCxnSpPr>
        <p:spPr>
          <a:xfrm>
            <a:off x="7818346" y="2074129"/>
            <a:ext cx="1116043" cy="234310"/>
          </a:xfrm>
          <a:prstGeom prst="straightConnector1">
            <a:avLst/>
          </a:prstGeom>
          <a:ln>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824164" y="2688239"/>
            <a:ext cx="1110225" cy="0"/>
          </a:xfrm>
          <a:prstGeom prst="straightConnector1">
            <a:avLst/>
          </a:prstGeom>
          <a:ln>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7667212" y="5661029"/>
            <a:ext cx="1267177" cy="99691"/>
          </a:xfrm>
          <a:prstGeom prst="straightConnector1">
            <a:avLst/>
          </a:prstGeom>
          <a:ln>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8347812" y="3457682"/>
            <a:ext cx="704748" cy="495108"/>
          </a:xfrm>
          <a:prstGeom prst="straightConnector1">
            <a:avLst/>
          </a:prstGeom>
          <a:ln>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657416" y="4872813"/>
            <a:ext cx="1395144" cy="560815"/>
          </a:xfrm>
          <a:prstGeom prst="straightConnector1">
            <a:avLst/>
          </a:prstGeom>
          <a:ln>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521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dissolve">
                                      <p:cBhvr>
                                        <p:cTn id="13" dur="500"/>
                                        <p:tgtEl>
                                          <p:spTgt spid="3">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dissolve">
                                      <p:cBhvr>
                                        <p:cTn id="24" dur="500"/>
                                        <p:tgtEl>
                                          <p:spTgt spid="3">
                                            <p:txEl>
                                              <p:pRg st="8" end="8"/>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dissolve">
                                      <p:cBhvr>
                                        <p:cTn id="27" dur="500"/>
                                        <p:tgtEl>
                                          <p:spTgt spid="3">
                                            <p:txEl>
                                              <p:pRg st="9" end="9"/>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dissolve">
                                      <p:cBhvr>
                                        <p:cTn id="30" dur="500"/>
                                        <p:tgtEl>
                                          <p:spTgt spid="3">
                                            <p:txEl>
                                              <p:pRg st="10" end="10"/>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dissolve">
                                      <p:cBhvr>
                                        <p:cTn id="33" dur="500"/>
                                        <p:tgtEl>
                                          <p:spTgt spid="3">
                                            <p:txEl>
                                              <p:pRg st="11" end="11"/>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dissolve">
                                      <p:cBhvr>
                                        <p:cTn id="36" dur="500"/>
                                        <p:tgtEl>
                                          <p:spTgt spid="25"/>
                                        </p:tgtEl>
                                      </p:cBhvr>
                                    </p:animEffect>
                                  </p:childTnLst>
                                </p:cTn>
                              </p:par>
                              <p:par>
                                <p:cTn id="37" presetID="9"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in this Lecture</a:t>
            </a:r>
          </a:p>
        </p:txBody>
      </p:sp>
      <p:sp>
        <p:nvSpPr>
          <p:cNvPr id="3" name="Content Placeholder 2"/>
          <p:cNvSpPr>
            <a:spLocks noGrp="1"/>
          </p:cNvSpPr>
          <p:nvPr>
            <p:ph idx="1"/>
          </p:nvPr>
        </p:nvSpPr>
        <p:spPr/>
        <p:txBody>
          <a:bodyPr>
            <a:normAutofit/>
          </a:bodyPr>
          <a:lstStyle/>
          <a:p>
            <a:r>
              <a:rPr lang="en-US" sz="2800" dirty="0"/>
              <a:t>Conceptual Database Design</a:t>
            </a:r>
          </a:p>
          <a:p>
            <a:r>
              <a:rPr lang="en-US" sz="2800" dirty="0"/>
              <a:t>ER Diagrams</a:t>
            </a:r>
          </a:p>
          <a:p>
            <a:pPr lvl="1"/>
            <a:r>
              <a:rPr lang="en-US" sz="2400" dirty="0"/>
              <a:t>Notation</a:t>
            </a:r>
          </a:p>
          <a:p>
            <a:pPr lvl="1"/>
            <a:r>
              <a:rPr lang="en-US" sz="2400" dirty="0"/>
              <a:t>Entities</a:t>
            </a:r>
          </a:p>
          <a:p>
            <a:pPr lvl="1"/>
            <a:r>
              <a:rPr lang="en-US" sz="2400" dirty="0"/>
              <a:t>Relationships</a:t>
            </a:r>
          </a:p>
          <a:p>
            <a:pPr lvl="1"/>
            <a:r>
              <a:rPr lang="en-US" sz="2400" dirty="0"/>
              <a:t>Attributes</a:t>
            </a:r>
          </a:p>
          <a:p>
            <a:pPr lvl="1"/>
            <a:r>
              <a:rPr lang="en-US" sz="2400" dirty="0"/>
              <a:t>Constraints</a:t>
            </a:r>
          </a:p>
          <a:p>
            <a:r>
              <a:rPr lang="en-US" sz="2600" dirty="0"/>
              <a:t>Design choices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a:t>
            </a:fld>
            <a:endParaRPr lang="en-GB">
              <a:solidFill>
                <a:prstClr val="black">
                  <a:lumMod val="65000"/>
                  <a:lumOff val="35000"/>
                </a:prstClr>
              </a:solidFill>
            </a:endParaRPr>
          </a:p>
        </p:txBody>
      </p:sp>
      <p:pic>
        <p:nvPicPr>
          <p:cNvPr id="9" name="Picture 8"/>
          <p:cNvPicPr>
            <a:picLocks noChangeAspect="1"/>
          </p:cNvPicPr>
          <p:nvPr/>
        </p:nvPicPr>
        <p:blipFill>
          <a:blip r:embed="rId3"/>
          <a:stretch>
            <a:fillRect/>
          </a:stretch>
        </p:blipFill>
        <p:spPr>
          <a:xfrm>
            <a:off x="6930696" y="1823374"/>
            <a:ext cx="5050497" cy="2155490"/>
          </a:xfrm>
          <a:prstGeom prst="rect">
            <a:avLst/>
          </a:prstGeom>
          <a:solidFill>
            <a:schemeClr val="bg1"/>
          </a:solidFill>
          <a:ln>
            <a:solidFill>
              <a:schemeClr val="tx1"/>
            </a:solidFill>
          </a:ln>
        </p:spPr>
      </p:pic>
      <p:pic>
        <p:nvPicPr>
          <p:cNvPr id="10" name="Picture 9"/>
          <p:cNvPicPr>
            <a:picLocks noChangeAspect="1"/>
          </p:cNvPicPr>
          <p:nvPr/>
        </p:nvPicPr>
        <p:blipFill>
          <a:blip r:embed="rId4"/>
          <a:stretch>
            <a:fillRect/>
          </a:stretch>
        </p:blipFill>
        <p:spPr>
          <a:xfrm>
            <a:off x="4025719" y="4196224"/>
            <a:ext cx="4606217" cy="2385668"/>
          </a:xfrm>
          <a:prstGeom prst="rect">
            <a:avLst/>
          </a:prstGeom>
          <a:ln>
            <a:solidFill>
              <a:schemeClr val="tx1"/>
            </a:solidFill>
          </a:ln>
        </p:spPr>
      </p:pic>
    </p:spTree>
    <p:extLst>
      <p:ext uri="{BB962C8B-B14F-4D97-AF65-F5344CB8AC3E}">
        <p14:creationId xmlns:p14="http://schemas.microsoft.com/office/powerpoint/2010/main" val="1713521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Keys</a:t>
            </a:r>
          </a:p>
        </p:txBody>
      </p:sp>
      <p:sp>
        <p:nvSpPr>
          <p:cNvPr id="3" name="Content Placeholder 2"/>
          <p:cNvSpPr>
            <a:spLocks noGrp="1"/>
          </p:cNvSpPr>
          <p:nvPr>
            <p:ph idx="1"/>
          </p:nvPr>
        </p:nvSpPr>
        <p:spPr>
          <a:xfrm>
            <a:off x="400051" y="1823374"/>
            <a:ext cx="9837644" cy="4745701"/>
          </a:xfrm>
        </p:spPr>
        <p:txBody>
          <a:bodyPr>
            <a:normAutofit lnSpcReduction="10000"/>
          </a:bodyPr>
          <a:lstStyle/>
          <a:p>
            <a:r>
              <a:rPr lang="en-GB" b="1" dirty="0"/>
              <a:t>Candidate Key:</a:t>
            </a:r>
            <a:r>
              <a:rPr lang="en-GB" dirty="0"/>
              <a:t> minimal set of attributes that  uniquely</a:t>
            </a:r>
            <a:br>
              <a:rPr lang="en-GB" dirty="0"/>
            </a:br>
            <a:r>
              <a:rPr lang="en-GB" dirty="0"/>
              <a:t> identifies an instance</a:t>
            </a:r>
          </a:p>
          <a:p>
            <a:pPr lvl="1"/>
            <a:r>
              <a:rPr lang="en-GB" dirty="0"/>
              <a:t>May be a </a:t>
            </a:r>
            <a:r>
              <a:rPr lang="en-GB" b="1" dirty="0"/>
              <a:t>composite</a:t>
            </a:r>
            <a:r>
              <a:rPr lang="en-GB" dirty="0"/>
              <a:t> </a:t>
            </a:r>
            <a:r>
              <a:rPr lang="en-GB" b="1" dirty="0"/>
              <a:t>key</a:t>
            </a:r>
            <a:r>
              <a:rPr lang="en-GB" dirty="0"/>
              <a:t> meaning that it is made from 2 or more attributes</a:t>
            </a:r>
          </a:p>
          <a:p>
            <a:pPr lvl="1"/>
            <a:r>
              <a:rPr lang="en-GB" dirty="0"/>
              <a:t>May be a </a:t>
            </a:r>
            <a:r>
              <a:rPr lang="en-GB" b="1" dirty="0"/>
              <a:t>compound key </a:t>
            </a:r>
            <a:r>
              <a:rPr lang="en-GB" dirty="0"/>
              <a:t>meaning it is made from 2 or more </a:t>
            </a:r>
            <a:br>
              <a:rPr lang="en-GB" dirty="0"/>
            </a:br>
            <a:r>
              <a:rPr lang="en-GB" dirty="0"/>
              <a:t>attributes each of which is a simple key in its own right (e.g. foreign key)</a:t>
            </a:r>
            <a:endParaRPr lang="en-GB" b="1" dirty="0"/>
          </a:p>
          <a:p>
            <a:r>
              <a:rPr lang="en-GB" b="1" dirty="0"/>
              <a:t>Primary Key:</a:t>
            </a:r>
            <a:r>
              <a:rPr lang="en-GB" dirty="0"/>
              <a:t> the chosen candidate key to </a:t>
            </a:r>
            <a:br>
              <a:rPr lang="en-GB" dirty="0"/>
            </a:br>
            <a:r>
              <a:rPr lang="en-GB" dirty="0"/>
              <a:t>uniquely identify an instance</a:t>
            </a:r>
          </a:p>
          <a:p>
            <a:pPr lvl="1"/>
            <a:r>
              <a:rPr lang="en-GB" dirty="0"/>
              <a:t>Shown with {PK}</a:t>
            </a:r>
          </a:p>
          <a:p>
            <a:r>
              <a:rPr lang="en-GB" b="1" dirty="0"/>
              <a:t>Alternative Key: </a:t>
            </a:r>
            <a:r>
              <a:rPr lang="en-GB" dirty="0"/>
              <a:t>other choices for the primary key</a:t>
            </a:r>
          </a:p>
          <a:p>
            <a:pPr lvl="1"/>
            <a:r>
              <a:rPr lang="en-GB" dirty="0"/>
              <a:t>Shown as {AK}, may need numeric index if it is a composite/compound</a:t>
            </a:r>
          </a:p>
          <a:p>
            <a:pPr marL="0" indent="0">
              <a:buNone/>
            </a:pPr>
            <a:r>
              <a:rPr lang="en-GB" dirty="0"/>
              <a:t>Choosing a key is problematic, e.g. names of individuals are not unique. Where a natural key does not exist, you may need to use an automatically incremented number.</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30</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464310593"/>
              </p:ext>
            </p:extLst>
          </p:nvPr>
        </p:nvGraphicFramePr>
        <p:xfrm>
          <a:off x="9659039" y="1694327"/>
          <a:ext cx="2226046" cy="13817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number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r>
                        <a:rPr lang="en-GB" baseline="0" dirty="0"/>
                        <a:t> {AK}</a:t>
                      </a:r>
                    </a:p>
                    <a:p>
                      <a:r>
                        <a:rPr lang="en-GB" baseline="0" dirty="0"/>
                        <a:t>location [1..5]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136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Strong and Weak Entities</a:t>
            </a:r>
          </a:p>
        </p:txBody>
      </p:sp>
      <p:sp>
        <p:nvSpPr>
          <p:cNvPr id="3" name="Content Placeholder 2"/>
          <p:cNvSpPr>
            <a:spLocks noGrp="1"/>
          </p:cNvSpPr>
          <p:nvPr>
            <p:ph idx="1"/>
          </p:nvPr>
        </p:nvSpPr>
        <p:spPr>
          <a:xfrm>
            <a:off x="1898472" y="1694329"/>
            <a:ext cx="9574391" cy="4874746"/>
          </a:xfrm>
        </p:spPr>
        <p:txBody>
          <a:bodyPr/>
          <a:lstStyle/>
          <a:p>
            <a:r>
              <a:rPr lang="en-GB" b="1" dirty="0"/>
              <a:t>Strong Entity:</a:t>
            </a:r>
            <a:r>
              <a:rPr lang="en-GB" dirty="0"/>
              <a:t> does not depend upon another entity for its existence</a:t>
            </a:r>
          </a:p>
          <a:p>
            <a:pPr lvl="1"/>
            <a:r>
              <a:rPr lang="en-GB" dirty="0"/>
              <a:t>e.g. department and employee entities</a:t>
            </a:r>
          </a:p>
          <a:p>
            <a:r>
              <a:rPr lang="en-GB" b="1" dirty="0"/>
              <a:t>Weak Entity: </a:t>
            </a:r>
            <a:r>
              <a:rPr lang="en-GB" dirty="0"/>
              <a:t>exists only if some other entity exists</a:t>
            </a:r>
          </a:p>
          <a:p>
            <a:pPr lvl="1"/>
            <a:r>
              <a:rPr lang="en-GB" dirty="0"/>
              <a:t>Details of the weak entity are only stored if the main entity exists</a:t>
            </a:r>
          </a:p>
          <a:p>
            <a:pPr lvl="1"/>
            <a:r>
              <a:rPr lang="en-GB" dirty="0"/>
              <a:t>Will not have a candidate key, key is dependent upon the related strong entity</a:t>
            </a:r>
          </a:p>
          <a:p>
            <a:pPr lvl="1"/>
            <a:r>
              <a:rPr lang="en-GB" dirty="0"/>
              <a:t>Capture a composite multi-valued attribute </a:t>
            </a:r>
            <a:br>
              <a:rPr lang="en-GB" dirty="0"/>
            </a:br>
            <a:r>
              <a:rPr lang="en-GB" dirty="0"/>
              <a:t>e.g. items on an order</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31</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1442099113"/>
              </p:ext>
            </p:extLst>
          </p:nvPr>
        </p:nvGraphicFramePr>
        <p:xfrm>
          <a:off x="5410955" y="5339714"/>
          <a:ext cx="2226046" cy="111252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err="1">
                          <a:solidFill>
                            <a:sysClr val="windowText" lastClr="000000"/>
                          </a:solidFill>
                        </a:rPr>
                        <a:t>OrderItem</a:t>
                      </a:r>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number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669106115"/>
              </p:ext>
            </p:extLst>
          </p:nvPr>
        </p:nvGraphicFramePr>
        <p:xfrm>
          <a:off x="1826472" y="5339714"/>
          <a:ext cx="2226046" cy="111252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order number {</a:t>
                      </a:r>
                      <a:r>
                        <a:rPr lang="en-GB" dirty="0" err="1"/>
                        <a:t>pk</a:t>
                      </a:r>
                      <a:r>
                        <a:rPr lang="en-GB"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date of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p:cNvCxnSpPr>
            <a:stCxn id="8" idx="3"/>
            <a:endCxn id="7" idx="1"/>
          </p:cNvCxnSpPr>
          <p:nvPr/>
        </p:nvCxnSpPr>
        <p:spPr>
          <a:xfrm>
            <a:off x="4052519" y="5895974"/>
            <a:ext cx="1358437" cy="0"/>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2" name="Triangle 11"/>
          <p:cNvSpPr/>
          <p:nvPr/>
        </p:nvSpPr>
        <p:spPr>
          <a:xfrm rot="5400000">
            <a:off x="4512772" y="5461319"/>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4" name="TextBox 13"/>
          <p:cNvSpPr txBox="1"/>
          <p:nvPr/>
        </p:nvSpPr>
        <p:spPr>
          <a:xfrm>
            <a:off x="4445440" y="5971658"/>
            <a:ext cx="572593" cy="369332"/>
          </a:xfrm>
          <a:prstGeom prst="rect">
            <a:avLst/>
          </a:prstGeom>
          <a:noFill/>
        </p:spPr>
        <p:txBody>
          <a:bodyPr wrap="none" rtlCol="0">
            <a:spAutoFit/>
          </a:bodyPr>
          <a:lstStyle/>
          <a:p>
            <a:r>
              <a:rPr lang="en-GB"/>
              <a:t>has</a:t>
            </a:r>
          </a:p>
        </p:txBody>
      </p:sp>
      <p:sp>
        <p:nvSpPr>
          <p:cNvPr id="15" name="TextBox 14"/>
          <p:cNvSpPr txBox="1"/>
          <p:nvPr/>
        </p:nvSpPr>
        <p:spPr>
          <a:xfrm>
            <a:off x="4062101" y="5485881"/>
            <a:ext cx="312906" cy="369332"/>
          </a:xfrm>
          <a:prstGeom prst="rect">
            <a:avLst/>
          </a:prstGeom>
          <a:noFill/>
        </p:spPr>
        <p:txBody>
          <a:bodyPr wrap="none" rtlCol="0">
            <a:spAutoFit/>
          </a:bodyPr>
          <a:lstStyle/>
          <a:p>
            <a:r>
              <a:rPr lang="en-GB"/>
              <a:t>1</a:t>
            </a:r>
            <a:endParaRPr lang="en-GB" dirty="0"/>
          </a:p>
        </p:txBody>
      </p:sp>
      <p:sp>
        <p:nvSpPr>
          <p:cNvPr id="16" name="TextBox 15"/>
          <p:cNvSpPr txBox="1"/>
          <p:nvPr/>
        </p:nvSpPr>
        <p:spPr>
          <a:xfrm>
            <a:off x="4903269" y="5507656"/>
            <a:ext cx="538930" cy="369332"/>
          </a:xfrm>
          <a:prstGeom prst="rect">
            <a:avLst/>
          </a:prstGeom>
          <a:noFill/>
        </p:spPr>
        <p:txBody>
          <a:bodyPr wrap="none" rtlCol="0">
            <a:spAutoFit/>
          </a:bodyPr>
          <a:lstStyle/>
          <a:p>
            <a:r>
              <a:rPr lang="en-GB"/>
              <a:t>1..*</a:t>
            </a:r>
            <a:endParaRPr lang="en-GB" dirty="0"/>
          </a:p>
        </p:txBody>
      </p:sp>
      <p:graphicFrame>
        <p:nvGraphicFramePr>
          <p:cNvPr id="17" name="Content Placeholder 6"/>
          <p:cNvGraphicFramePr>
            <a:graphicFrameLocks/>
          </p:cNvGraphicFramePr>
          <p:nvPr>
            <p:extLst>
              <p:ext uri="{D42A27DB-BD31-4B8C-83A1-F6EECF244321}">
                <p14:modId xmlns:p14="http://schemas.microsoft.com/office/powerpoint/2010/main" val="1547923949"/>
              </p:ext>
            </p:extLst>
          </p:nvPr>
        </p:nvGraphicFramePr>
        <p:xfrm>
          <a:off x="9493813" y="4635048"/>
          <a:ext cx="2226046" cy="193040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order number {</a:t>
                      </a:r>
                      <a:r>
                        <a:rPr lang="en-GB" dirty="0" err="1"/>
                        <a:t>pk</a:t>
                      </a:r>
                      <a:r>
                        <a:rPr lang="en-GB"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date of order</a:t>
                      </a:r>
                    </a:p>
                    <a:p>
                      <a:r>
                        <a:rPr lang="en-GB" dirty="0"/>
                        <a:t>order item [1..*]</a:t>
                      </a:r>
                    </a:p>
                    <a:p>
                      <a:r>
                        <a:rPr lang="en-GB" dirty="0"/>
                        <a:t>    number</a:t>
                      </a:r>
                    </a:p>
                    <a:p>
                      <a:r>
                        <a:rPr lang="en-GB" dirty="0"/>
                        <a:t>    quantity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32611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32</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1883058822"/>
              </p:ext>
            </p:extLst>
          </p:nvPr>
        </p:nvGraphicFramePr>
        <p:xfrm>
          <a:off x="8143464" y="4071139"/>
          <a:ext cx="2226046" cy="13817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number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r>
                        <a:rPr lang="en-GB" baseline="0" dirty="0"/>
                        <a:t> </a:t>
                      </a:r>
                    </a:p>
                    <a:p>
                      <a:r>
                        <a:rPr lang="en-GB" baseline="0" dirty="0"/>
                        <a:t>location [1..5]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1103115515"/>
              </p:ext>
            </p:extLst>
          </p:nvPr>
        </p:nvGraphicFramePr>
        <p:xfrm>
          <a:off x="2754373" y="3521156"/>
          <a:ext cx="2226046" cy="2481727"/>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first Name</a:t>
                      </a:r>
                    </a:p>
                    <a:p>
                      <a:r>
                        <a:rPr lang="en-GB" dirty="0"/>
                        <a:t>    last Name</a:t>
                      </a:r>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a:off x="4980420" y="4421687"/>
            <a:ext cx="3163045" cy="0"/>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0" name="Triangle 9"/>
          <p:cNvSpPr/>
          <p:nvPr/>
        </p:nvSpPr>
        <p:spPr>
          <a:xfrm rot="5400000">
            <a:off x="6341582" y="4549497"/>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1" name="TextBox 10"/>
          <p:cNvSpPr txBox="1"/>
          <p:nvPr/>
        </p:nvSpPr>
        <p:spPr>
          <a:xfrm>
            <a:off x="5935808" y="4042686"/>
            <a:ext cx="1252266" cy="369332"/>
          </a:xfrm>
          <a:prstGeom prst="rect">
            <a:avLst/>
          </a:prstGeom>
          <a:noFill/>
        </p:spPr>
        <p:txBody>
          <a:bodyPr wrap="none" rtlCol="0">
            <a:spAutoFit/>
          </a:bodyPr>
          <a:lstStyle/>
          <a:p>
            <a:r>
              <a:rPr lang="en-GB" dirty="0"/>
              <a:t>manages</a:t>
            </a:r>
          </a:p>
        </p:txBody>
      </p:sp>
      <p:sp>
        <p:nvSpPr>
          <p:cNvPr id="12" name="TextBox 11"/>
          <p:cNvSpPr txBox="1"/>
          <p:nvPr/>
        </p:nvSpPr>
        <p:spPr>
          <a:xfrm>
            <a:off x="7763761" y="5397218"/>
            <a:ext cx="379700" cy="369332"/>
          </a:xfrm>
          <a:prstGeom prst="rect">
            <a:avLst/>
          </a:prstGeom>
          <a:noFill/>
        </p:spPr>
        <p:txBody>
          <a:bodyPr wrap="square" rtlCol="0">
            <a:spAutoFit/>
          </a:bodyPr>
          <a:lstStyle/>
          <a:p>
            <a:pPr algn="r"/>
            <a:r>
              <a:rPr lang="en-GB"/>
              <a:t>1</a:t>
            </a:r>
            <a:endParaRPr lang="en-GB" dirty="0"/>
          </a:p>
        </p:txBody>
      </p:sp>
      <p:sp>
        <p:nvSpPr>
          <p:cNvPr id="13" name="TextBox 12"/>
          <p:cNvSpPr txBox="1"/>
          <p:nvPr/>
        </p:nvSpPr>
        <p:spPr>
          <a:xfrm>
            <a:off x="4980113" y="5375163"/>
            <a:ext cx="538930" cy="369332"/>
          </a:xfrm>
          <a:prstGeom prst="rect">
            <a:avLst/>
          </a:prstGeom>
          <a:noFill/>
        </p:spPr>
        <p:txBody>
          <a:bodyPr wrap="none" rtlCol="0">
            <a:spAutoFit/>
          </a:bodyPr>
          <a:lstStyle/>
          <a:p>
            <a:r>
              <a:rPr lang="en-GB" dirty="0"/>
              <a:t>1..*</a:t>
            </a:r>
          </a:p>
        </p:txBody>
      </p:sp>
      <p:cxnSp>
        <p:nvCxnSpPr>
          <p:cNvPr id="14" name="Straight Connector 13"/>
          <p:cNvCxnSpPr/>
          <p:nvPr/>
        </p:nvCxnSpPr>
        <p:spPr>
          <a:xfrm>
            <a:off x="4980420" y="5386190"/>
            <a:ext cx="3163045" cy="0"/>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5" name="Triangle 14"/>
          <p:cNvSpPr/>
          <p:nvPr/>
        </p:nvSpPr>
        <p:spPr>
          <a:xfrm rot="5400000">
            <a:off x="6341581" y="5514304"/>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6" name="TextBox 15"/>
          <p:cNvSpPr txBox="1"/>
          <p:nvPr/>
        </p:nvSpPr>
        <p:spPr>
          <a:xfrm>
            <a:off x="5983096" y="5005831"/>
            <a:ext cx="1157689" cy="369332"/>
          </a:xfrm>
          <a:prstGeom prst="rect">
            <a:avLst/>
          </a:prstGeom>
          <a:noFill/>
        </p:spPr>
        <p:txBody>
          <a:bodyPr wrap="none" rtlCol="0">
            <a:spAutoFit/>
          </a:bodyPr>
          <a:lstStyle/>
          <a:p>
            <a:pPr algn="ctr"/>
            <a:r>
              <a:rPr lang="en-GB" dirty="0"/>
              <a:t>works for</a:t>
            </a:r>
          </a:p>
        </p:txBody>
      </p:sp>
      <p:sp>
        <p:nvSpPr>
          <p:cNvPr id="17" name="TextBox 16"/>
          <p:cNvSpPr txBox="1"/>
          <p:nvPr/>
        </p:nvSpPr>
        <p:spPr>
          <a:xfrm>
            <a:off x="4980019" y="4417171"/>
            <a:ext cx="428480" cy="369332"/>
          </a:xfrm>
          <a:prstGeom prst="rect">
            <a:avLst/>
          </a:prstGeom>
          <a:noFill/>
        </p:spPr>
        <p:txBody>
          <a:bodyPr wrap="square" rtlCol="0">
            <a:spAutoFit/>
          </a:bodyPr>
          <a:lstStyle/>
          <a:p>
            <a:r>
              <a:rPr lang="en-GB"/>
              <a:t>1</a:t>
            </a:r>
            <a:endParaRPr lang="en-GB" dirty="0"/>
          </a:p>
        </p:txBody>
      </p:sp>
      <p:sp>
        <p:nvSpPr>
          <p:cNvPr id="18" name="TextBox 17"/>
          <p:cNvSpPr txBox="1"/>
          <p:nvPr/>
        </p:nvSpPr>
        <p:spPr>
          <a:xfrm>
            <a:off x="7573678" y="4416990"/>
            <a:ext cx="569387" cy="369332"/>
          </a:xfrm>
          <a:prstGeom prst="rect">
            <a:avLst/>
          </a:prstGeom>
          <a:noFill/>
        </p:spPr>
        <p:txBody>
          <a:bodyPr wrap="none" rtlCol="0">
            <a:spAutoFit/>
          </a:bodyPr>
          <a:lstStyle/>
          <a:p>
            <a:pPr algn="r"/>
            <a:r>
              <a:rPr lang="en-GB" dirty="0"/>
              <a:t>0..1</a:t>
            </a:r>
          </a:p>
        </p:txBody>
      </p:sp>
      <p:graphicFrame>
        <p:nvGraphicFramePr>
          <p:cNvPr id="23" name="Content Placeholder 6"/>
          <p:cNvGraphicFramePr>
            <a:graphicFrameLocks/>
          </p:cNvGraphicFramePr>
          <p:nvPr>
            <p:extLst>
              <p:ext uri="{D42A27DB-BD31-4B8C-83A1-F6EECF244321}">
                <p14:modId xmlns:p14="http://schemas.microsoft.com/office/powerpoint/2010/main" val="836136054"/>
              </p:ext>
            </p:extLst>
          </p:nvPr>
        </p:nvGraphicFramePr>
        <p:xfrm>
          <a:off x="7188074" y="2476999"/>
          <a:ext cx="2226046" cy="74168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start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24" name="Straight Connector 23"/>
          <p:cNvCxnSpPr>
            <a:endCxn id="23" idx="2"/>
          </p:cNvCxnSpPr>
          <p:nvPr/>
        </p:nvCxnSpPr>
        <p:spPr>
          <a:xfrm flipV="1">
            <a:off x="7206465" y="3218680"/>
            <a:ext cx="1094632" cy="1202705"/>
          </a:xfrm>
          <a:prstGeom prst="line">
            <a:avLst/>
          </a:prstGeom>
          <a:ln w="31750">
            <a:solidFill>
              <a:schemeClr val="accent6">
                <a:lumMod val="50000"/>
              </a:schemeClr>
            </a:solidFill>
            <a:prstDash val="dash"/>
          </a:ln>
        </p:spPr>
        <p:style>
          <a:lnRef idx="2">
            <a:schemeClr val="accent6"/>
          </a:lnRef>
          <a:fillRef idx="0">
            <a:schemeClr val="accent6"/>
          </a:fillRef>
          <a:effectRef idx="1">
            <a:schemeClr val="accent6"/>
          </a:effectRef>
          <a:fontRef idx="minor">
            <a:schemeClr val="tx1"/>
          </a:fontRef>
        </p:style>
      </p:cxnSp>
      <p:cxnSp>
        <p:nvCxnSpPr>
          <p:cNvPr id="27" name="Straight Connector 26"/>
          <p:cNvCxnSpPr>
            <a:stCxn id="8" idx="0"/>
            <a:endCxn id="8" idx="1"/>
          </p:cNvCxnSpPr>
          <p:nvPr/>
        </p:nvCxnSpPr>
        <p:spPr>
          <a:xfrm rot="16200000" flipH="1" flipV="1">
            <a:off x="2690454" y="3585075"/>
            <a:ext cx="1240863" cy="1113023"/>
          </a:xfrm>
          <a:prstGeom prst="bentConnector4">
            <a:avLst>
              <a:gd name="adj1" fmla="val -58801"/>
              <a:gd name="adj2" fmla="val 158803"/>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32" name="Triangle 31"/>
          <p:cNvSpPr/>
          <p:nvPr/>
        </p:nvSpPr>
        <p:spPr>
          <a:xfrm rot="16200000">
            <a:off x="2672944" y="2916234"/>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35" name="TextBox 34"/>
          <p:cNvSpPr txBox="1"/>
          <p:nvPr/>
        </p:nvSpPr>
        <p:spPr>
          <a:xfrm>
            <a:off x="2244728" y="2428806"/>
            <a:ext cx="1297150" cy="369332"/>
          </a:xfrm>
          <a:prstGeom prst="rect">
            <a:avLst/>
          </a:prstGeom>
          <a:noFill/>
        </p:spPr>
        <p:txBody>
          <a:bodyPr wrap="none" rtlCol="0">
            <a:spAutoFit/>
          </a:bodyPr>
          <a:lstStyle/>
          <a:p>
            <a:r>
              <a:rPr lang="en-GB"/>
              <a:t>supervises</a:t>
            </a:r>
            <a:endParaRPr lang="en-GB" dirty="0"/>
          </a:p>
        </p:txBody>
      </p:sp>
      <p:sp>
        <p:nvSpPr>
          <p:cNvPr id="36" name="TextBox 35"/>
          <p:cNvSpPr txBox="1"/>
          <p:nvPr/>
        </p:nvSpPr>
        <p:spPr>
          <a:xfrm>
            <a:off x="3282630" y="3154739"/>
            <a:ext cx="569387" cy="369332"/>
          </a:xfrm>
          <a:prstGeom prst="rect">
            <a:avLst/>
          </a:prstGeom>
          <a:noFill/>
        </p:spPr>
        <p:txBody>
          <a:bodyPr wrap="none" rtlCol="0">
            <a:spAutoFit/>
          </a:bodyPr>
          <a:lstStyle/>
          <a:p>
            <a:pPr algn="r"/>
            <a:r>
              <a:rPr lang="en-GB" dirty="0"/>
              <a:t>0..1</a:t>
            </a:r>
          </a:p>
        </p:txBody>
      </p:sp>
      <p:sp>
        <p:nvSpPr>
          <p:cNvPr id="38" name="TextBox 37"/>
          <p:cNvSpPr txBox="1"/>
          <p:nvPr/>
        </p:nvSpPr>
        <p:spPr>
          <a:xfrm>
            <a:off x="2197052" y="4416990"/>
            <a:ext cx="538930" cy="369332"/>
          </a:xfrm>
          <a:prstGeom prst="rect">
            <a:avLst/>
          </a:prstGeom>
          <a:noFill/>
        </p:spPr>
        <p:txBody>
          <a:bodyPr wrap="none" rtlCol="0">
            <a:spAutoFit/>
          </a:bodyPr>
          <a:lstStyle/>
          <a:p>
            <a:pPr algn="r"/>
            <a:r>
              <a:rPr lang="en-GB" dirty="0"/>
              <a:t>0</a:t>
            </a:r>
            <a:r>
              <a:rPr lang="en-GB"/>
              <a:t>..*</a:t>
            </a:r>
            <a:endParaRPr lang="en-GB" dirty="0"/>
          </a:p>
        </p:txBody>
      </p:sp>
      <p:sp>
        <p:nvSpPr>
          <p:cNvPr id="39" name="Rectangular Callout 38"/>
          <p:cNvSpPr/>
          <p:nvPr/>
        </p:nvSpPr>
        <p:spPr>
          <a:xfrm>
            <a:off x="4980019" y="2583664"/>
            <a:ext cx="1749734" cy="706152"/>
          </a:xfrm>
          <a:prstGeom prst="wedgeRectCallout">
            <a:avLst>
              <a:gd name="adj1" fmla="val -15580"/>
              <a:gd name="adj2" fmla="val 27099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Multiple relationships</a:t>
            </a:r>
          </a:p>
        </p:txBody>
      </p:sp>
      <p:sp>
        <p:nvSpPr>
          <p:cNvPr id="40" name="Rectangular Callout 39"/>
          <p:cNvSpPr/>
          <p:nvPr/>
        </p:nvSpPr>
        <p:spPr>
          <a:xfrm>
            <a:off x="5980906" y="1636738"/>
            <a:ext cx="2612816" cy="578719"/>
          </a:xfrm>
          <a:prstGeom prst="wedgeRectCallout">
            <a:avLst>
              <a:gd name="adj1" fmla="val 34779"/>
              <a:gd name="adj2" fmla="val 8847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Attributes on relationships</a:t>
            </a:r>
          </a:p>
        </p:txBody>
      </p:sp>
      <p:sp>
        <p:nvSpPr>
          <p:cNvPr id="41" name="Rectangular Callout 40"/>
          <p:cNvSpPr/>
          <p:nvPr/>
        </p:nvSpPr>
        <p:spPr>
          <a:xfrm>
            <a:off x="2051344" y="1593938"/>
            <a:ext cx="1816053" cy="621518"/>
          </a:xfrm>
          <a:prstGeom prst="wedgeRectCallout">
            <a:avLst>
              <a:gd name="adj1" fmla="val 2752"/>
              <a:gd name="adj2" fmla="val 9496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Recursive relationships</a:t>
            </a:r>
          </a:p>
        </p:txBody>
      </p:sp>
      <p:sp>
        <p:nvSpPr>
          <p:cNvPr id="42" name="Rectangular Callout 41"/>
          <p:cNvSpPr/>
          <p:nvPr/>
        </p:nvSpPr>
        <p:spPr>
          <a:xfrm>
            <a:off x="5142134" y="5913858"/>
            <a:ext cx="4423576" cy="795139"/>
          </a:xfrm>
          <a:prstGeom prst="wedgeRectCallout">
            <a:avLst>
              <a:gd name="adj1" fmla="val 14078"/>
              <a:gd name="adj2" fmla="val -78273"/>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b="1" dirty="0"/>
              <a:t>Cardinality constraints: </a:t>
            </a:r>
            <a:r>
              <a:rPr lang="en-GB" dirty="0"/>
              <a:t>read as</a:t>
            </a:r>
            <a:br>
              <a:rPr lang="en-GB" dirty="0"/>
            </a:br>
            <a:r>
              <a:rPr lang="en-GB" dirty="0"/>
              <a:t>An Employee </a:t>
            </a:r>
            <a:r>
              <a:rPr lang="en-GB" b="1" dirty="0"/>
              <a:t>works for </a:t>
            </a:r>
            <a:r>
              <a:rPr lang="en-GB" dirty="0"/>
              <a:t>1 Department</a:t>
            </a:r>
            <a:br>
              <a:rPr lang="en-GB" dirty="0"/>
            </a:br>
            <a:r>
              <a:rPr lang="en-GB" dirty="0"/>
              <a:t>A Department </a:t>
            </a:r>
            <a:r>
              <a:rPr lang="en-GB" i="1" dirty="0"/>
              <a:t>has</a:t>
            </a:r>
            <a:r>
              <a:rPr lang="en-GB" dirty="0"/>
              <a:t> many employees</a:t>
            </a:r>
          </a:p>
        </p:txBody>
      </p:sp>
    </p:spTree>
    <p:extLst>
      <p:ext uri="{BB962C8B-B14F-4D97-AF65-F5344CB8AC3E}">
        <p14:creationId xmlns:p14="http://schemas.microsoft.com/office/powerpoint/2010/main" val="134091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Constraints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33</a:t>
            </a:fld>
            <a:endParaRPr lang="en-GB">
              <a:solidFill>
                <a:prstClr val="black">
                  <a:lumMod val="65000"/>
                  <a:lumOff val="35000"/>
                </a:prstClr>
              </a:solidFill>
            </a:endParaRPr>
          </a:p>
        </p:txBody>
      </p:sp>
      <p:grpSp>
        <p:nvGrpSpPr>
          <p:cNvPr id="7" name="Group 4"/>
          <p:cNvGrpSpPr>
            <a:grpSpLocks noChangeAspect="1"/>
          </p:cNvGrpSpPr>
          <p:nvPr/>
        </p:nvGrpSpPr>
        <p:grpSpPr bwMode="auto">
          <a:xfrm>
            <a:off x="2460149" y="1770014"/>
            <a:ext cx="1943100" cy="2400300"/>
            <a:chOff x="1972" y="1792"/>
            <a:chExt cx="3060" cy="3780"/>
          </a:xfrm>
        </p:grpSpPr>
        <p:sp>
          <p:nvSpPr>
            <p:cNvPr id="8" name="AutoShape 5"/>
            <p:cNvSpPr>
              <a:spLocks noChangeAspect="1" noChangeArrowheads="1"/>
            </p:cNvSpPr>
            <p:nvPr/>
          </p:nvSpPr>
          <p:spPr bwMode="auto">
            <a:xfrm>
              <a:off x="1972" y="1792"/>
              <a:ext cx="3060" cy="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sz="1800"/>
            </a:p>
          </p:txBody>
        </p:sp>
        <p:sp>
          <p:nvSpPr>
            <p:cNvPr id="9" name="Oval 6"/>
            <p:cNvSpPr>
              <a:spLocks noChangeArrowheads="1"/>
            </p:cNvSpPr>
            <p:nvPr/>
          </p:nvSpPr>
          <p:spPr bwMode="auto">
            <a:xfrm>
              <a:off x="2160" y="1980"/>
              <a:ext cx="540" cy="2520"/>
            </a:xfrm>
            <a:prstGeom prst="ellipse">
              <a:avLst/>
            </a:prstGeom>
            <a:solidFill>
              <a:srgbClr val="FFFFFF"/>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10" name="Oval 7"/>
            <p:cNvSpPr>
              <a:spLocks noChangeArrowheads="1"/>
            </p:cNvSpPr>
            <p:nvPr/>
          </p:nvSpPr>
          <p:spPr bwMode="auto">
            <a:xfrm>
              <a:off x="3240" y="1980"/>
              <a:ext cx="540" cy="2520"/>
            </a:xfrm>
            <a:prstGeom prst="ellipse">
              <a:avLst/>
            </a:prstGeom>
            <a:solidFill>
              <a:srgbClr val="FFFFFF"/>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11" name="Oval 8"/>
            <p:cNvSpPr>
              <a:spLocks noChangeArrowheads="1"/>
            </p:cNvSpPr>
            <p:nvPr/>
          </p:nvSpPr>
          <p:spPr bwMode="auto">
            <a:xfrm>
              <a:off x="2341" y="2265"/>
              <a:ext cx="179"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12" name="Oval 9"/>
            <p:cNvSpPr>
              <a:spLocks noChangeArrowheads="1"/>
            </p:cNvSpPr>
            <p:nvPr/>
          </p:nvSpPr>
          <p:spPr bwMode="auto">
            <a:xfrm>
              <a:off x="2341" y="2700"/>
              <a:ext cx="178"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13" name="Oval 10"/>
            <p:cNvSpPr>
              <a:spLocks noChangeArrowheads="1"/>
            </p:cNvSpPr>
            <p:nvPr/>
          </p:nvSpPr>
          <p:spPr bwMode="auto">
            <a:xfrm>
              <a:off x="2341" y="3060"/>
              <a:ext cx="178"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14" name="Oval 11"/>
            <p:cNvSpPr>
              <a:spLocks noChangeArrowheads="1"/>
            </p:cNvSpPr>
            <p:nvPr/>
          </p:nvSpPr>
          <p:spPr bwMode="auto">
            <a:xfrm>
              <a:off x="2341" y="3420"/>
              <a:ext cx="178"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15" name="Oval 12"/>
            <p:cNvSpPr>
              <a:spLocks noChangeArrowheads="1"/>
            </p:cNvSpPr>
            <p:nvPr/>
          </p:nvSpPr>
          <p:spPr bwMode="auto">
            <a:xfrm>
              <a:off x="3420" y="2265"/>
              <a:ext cx="177"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16" name="Oval 13"/>
            <p:cNvSpPr>
              <a:spLocks noChangeArrowheads="1"/>
            </p:cNvSpPr>
            <p:nvPr/>
          </p:nvSpPr>
          <p:spPr bwMode="auto">
            <a:xfrm>
              <a:off x="3420" y="2700"/>
              <a:ext cx="177"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17" name="Oval 14"/>
            <p:cNvSpPr>
              <a:spLocks noChangeArrowheads="1"/>
            </p:cNvSpPr>
            <p:nvPr/>
          </p:nvSpPr>
          <p:spPr bwMode="auto">
            <a:xfrm>
              <a:off x="3420" y="3060"/>
              <a:ext cx="179"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18" name="Oval 15"/>
            <p:cNvSpPr>
              <a:spLocks noChangeArrowheads="1"/>
            </p:cNvSpPr>
            <p:nvPr/>
          </p:nvSpPr>
          <p:spPr bwMode="auto">
            <a:xfrm>
              <a:off x="3420" y="3420"/>
              <a:ext cx="179"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19" name="Oval 16"/>
            <p:cNvSpPr>
              <a:spLocks noChangeArrowheads="1"/>
            </p:cNvSpPr>
            <p:nvPr/>
          </p:nvSpPr>
          <p:spPr bwMode="auto">
            <a:xfrm>
              <a:off x="2341" y="3780"/>
              <a:ext cx="178"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20" name="Oval 17"/>
            <p:cNvSpPr>
              <a:spLocks noChangeArrowheads="1"/>
            </p:cNvSpPr>
            <p:nvPr/>
          </p:nvSpPr>
          <p:spPr bwMode="auto">
            <a:xfrm>
              <a:off x="3420" y="3780"/>
              <a:ext cx="179"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21" name="Line 18"/>
            <p:cNvSpPr>
              <a:spLocks noChangeShapeType="1"/>
            </p:cNvSpPr>
            <p:nvPr/>
          </p:nvSpPr>
          <p:spPr bwMode="auto">
            <a:xfrm>
              <a:off x="2520" y="2340"/>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 name="Line 19"/>
            <p:cNvSpPr>
              <a:spLocks noChangeShapeType="1"/>
            </p:cNvSpPr>
            <p:nvPr/>
          </p:nvSpPr>
          <p:spPr bwMode="auto">
            <a:xfrm>
              <a:off x="2520" y="2760"/>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 name="Line 20"/>
            <p:cNvSpPr>
              <a:spLocks noChangeShapeType="1"/>
            </p:cNvSpPr>
            <p:nvPr/>
          </p:nvSpPr>
          <p:spPr bwMode="auto">
            <a:xfrm flipV="1">
              <a:off x="2520" y="3240"/>
              <a:ext cx="915"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 name="Text Box 21"/>
            <p:cNvSpPr txBox="1">
              <a:spLocks noChangeArrowheads="1"/>
            </p:cNvSpPr>
            <p:nvPr/>
          </p:nvSpPr>
          <p:spPr bwMode="auto">
            <a:xfrm>
              <a:off x="2332" y="4672"/>
              <a:ext cx="21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r>
                <a:rPr lang="en-GB" altLang="en-US" sz="1600" b="0"/>
                <a:t>One-to-One</a:t>
              </a:r>
              <a:endParaRPr lang="en-GB" altLang="en-US" sz="3200" b="0"/>
            </a:p>
          </p:txBody>
        </p:sp>
      </p:grpSp>
      <p:grpSp>
        <p:nvGrpSpPr>
          <p:cNvPr id="25" name="Group 22"/>
          <p:cNvGrpSpPr>
            <a:grpSpLocks noChangeAspect="1"/>
          </p:cNvGrpSpPr>
          <p:nvPr/>
        </p:nvGrpSpPr>
        <p:grpSpPr bwMode="auto">
          <a:xfrm>
            <a:off x="6798023" y="1743849"/>
            <a:ext cx="1943100" cy="2400300"/>
            <a:chOff x="1972" y="1792"/>
            <a:chExt cx="3060" cy="3780"/>
          </a:xfrm>
        </p:grpSpPr>
        <p:sp>
          <p:nvSpPr>
            <p:cNvPr id="26" name="AutoShape 23"/>
            <p:cNvSpPr>
              <a:spLocks noChangeAspect="1" noChangeArrowheads="1"/>
            </p:cNvSpPr>
            <p:nvPr/>
          </p:nvSpPr>
          <p:spPr bwMode="auto">
            <a:xfrm>
              <a:off x="1972" y="1792"/>
              <a:ext cx="3060" cy="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27" name="Oval 24"/>
            <p:cNvSpPr>
              <a:spLocks noChangeArrowheads="1"/>
            </p:cNvSpPr>
            <p:nvPr/>
          </p:nvSpPr>
          <p:spPr bwMode="auto">
            <a:xfrm>
              <a:off x="2160" y="1980"/>
              <a:ext cx="540" cy="2520"/>
            </a:xfrm>
            <a:prstGeom prst="ellipse">
              <a:avLst/>
            </a:prstGeom>
            <a:solidFill>
              <a:srgbClr val="FFFFFF"/>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28" name="Oval 25"/>
            <p:cNvSpPr>
              <a:spLocks noChangeArrowheads="1"/>
            </p:cNvSpPr>
            <p:nvPr/>
          </p:nvSpPr>
          <p:spPr bwMode="auto">
            <a:xfrm>
              <a:off x="3240" y="1980"/>
              <a:ext cx="540" cy="2520"/>
            </a:xfrm>
            <a:prstGeom prst="ellipse">
              <a:avLst/>
            </a:prstGeom>
            <a:solidFill>
              <a:srgbClr val="FFFFFF"/>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29" name="Oval 26"/>
            <p:cNvSpPr>
              <a:spLocks noChangeArrowheads="1"/>
            </p:cNvSpPr>
            <p:nvPr/>
          </p:nvSpPr>
          <p:spPr bwMode="auto">
            <a:xfrm>
              <a:off x="2341" y="2265"/>
              <a:ext cx="179"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30" name="Oval 27"/>
            <p:cNvSpPr>
              <a:spLocks noChangeArrowheads="1"/>
            </p:cNvSpPr>
            <p:nvPr/>
          </p:nvSpPr>
          <p:spPr bwMode="auto">
            <a:xfrm>
              <a:off x="2341" y="2700"/>
              <a:ext cx="178"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31" name="Oval 28"/>
            <p:cNvSpPr>
              <a:spLocks noChangeArrowheads="1"/>
            </p:cNvSpPr>
            <p:nvPr/>
          </p:nvSpPr>
          <p:spPr bwMode="auto">
            <a:xfrm>
              <a:off x="2341" y="3060"/>
              <a:ext cx="178"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32" name="Oval 29"/>
            <p:cNvSpPr>
              <a:spLocks noChangeArrowheads="1"/>
            </p:cNvSpPr>
            <p:nvPr/>
          </p:nvSpPr>
          <p:spPr bwMode="auto">
            <a:xfrm>
              <a:off x="2341" y="3420"/>
              <a:ext cx="178"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33" name="Oval 30"/>
            <p:cNvSpPr>
              <a:spLocks noChangeArrowheads="1"/>
            </p:cNvSpPr>
            <p:nvPr/>
          </p:nvSpPr>
          <p:spPr bwMode="auto">
            <a:xfrm>
              <a:off x="3420" y="2265"/>
              <a:ext cx="177"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34" name="Oval 31"/>
            <p:cNvSpPr>
              <a:spLocks noChangeArrowheads="1"/>
            </p:cNvSpPr>
            <p:nvPr/>
          </p:nvSpPr>
          <p:spPr bwMode="auto">
            <a:xfrm>
              <a:off x="3420" y="2700"/>
              <a:ext cx="177"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35" name="Oval 32"/>
            <p:cNvSpPr>
              <a:spLocks noChangeArrowheads="1"/>
            </p:cNvSpPr>
            <p:nvPr/>
          </p:nvSpPr>
          <p:spPr bwMode="auto">
            <a:xfrm>
              <a:off x="3420" y="3060"/>
              <a:ext cx="179"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36" name="Oval 33"/>
            <p:cNvSpPr>
              <a:spLocks noChangeArrowheads="1"/>
            </p:cNvSpPr>
            <p:nvPr/>
          </p:nvSpPr>
          <p:spPr bwMode="auto">
            <a:xfrm>
              <a:off x="3420" y="3420"/>
              <a:ext cx="179"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37" name="Oval 34"/>
            <p:cNvSpPr>
              <a:spLocks noChangeArrowheads="1"/>
            </p:cNvSpPr>
            <p:nvPr/>
          </p:nvSpPr>
          <p:spPr bwMode="auto">
            <a:xfrm>
              <a:off x="2341" y="3780"/>
              <a:ext cx="178"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38" name="Oval 35"/>
            <p:cNvSpPr>
              <a:spLocks noChangeArrowheads="1"/>
            </p:cNvSpPr>
            <p:nvPr/>
          </p:nvSpPr>
          <p:spPr bwMode="auto">
            <a:xfrm>
              <a:off x="3420" y="3780"/>
              <a:ext cx="179"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39" name="Line 36"/>
            <p:cNvSpPr>
              <a:spLocks noChangeShapeType="1"/>
            </p:cNvSpPr>
            <p:nvPr/>
          </p:nvSpPr>
          <p:spPr bwMode="auto">
            <a:xfrm>
              <a:off x="2520" y="2340"/>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 name="Line 37"/>
            <p:cNvSpPr>
              <a:spLocks noChangeShapeType="1"/>
            </p:cNvSpPr>
            <p:nvPr/>
          </p:nvSpPr>
          <p:spPr bwMode="auto">
            <a:xfrm>
              <a:off x="2520" y="2760"/>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 name="Line 38"/>
            <p:cNvSpPr>
              <a:spLocks noChangeShapeType="1"/>
            </p:cNvSpPr>
            <p:nvPr/>
          </p:nvSpPr>
          <p:spPr bwMode="auto">
            <a:xfrm flipV="1">
              <a:off x="2520" y="3240"/>
              <a:ext cx="915"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2" name="Text Box 39"/>
            <p:cNvSpPr txBox="1">
              <a:spLocks noChangeArrowheads="1"/>
            </p:cNvSpPr>
            <p:nvPr/>
          </p:nvSpPr>
          <p:spPr bwMode="auto">
            <a:xfrm>
              <a:off x="2332" y="4672"/>
              <a:ext cx="21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r>
                <a:rPr lang="en-GB" altLang="en-US" sz="1600" b="0"/>
                <a:t>One-to-Many</a:t>
              </a:r>
              <a:endParaRPr lang="en-GB" altLang="en-US" sz="3200" b="0"/>
            </a:p>
          </p:txBody>
        </p:sp>
        <p:sp>
          <p:nvSpPr>
            <p:cNvPr id="43" name="Line 40"/>
            <p:cNvSpPr>
              <a:spLocks noChangeShapeType="1"/>
            </p:cNvSpPr>
            <p:nvPr/>
          </p:nvSpPr>
          <p:spPr bwMode="auto">
            <a:xfrm flipH="1" flipV="1">
              <a:off x="2512" y="2872"/>
              <a:ext cx="930" cy="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4" name="Group 41"/>
          <p:cNvGrpSpPr>
            <a:grpSpLocks noChangeAspect="1"/>
          </p:cNvGrpSpPr>
          <p:nvPr/>
        </p:nvGrpSpPr>
        <p:grpSpPr bwMode="auto">
          <a:xfrm>
            <a:off x="2460149" y="4304329"/>
            <a:ext cx="1943100" cy="2400300"/>
            <a:chOff x="1972" y="1792"/>
            <a:chExt cx="3060" cy="3780"/>
          </a:xfrm>
        </p:grpSpPr>
        <p:sp>
          <p:nvSpPr>
            <p:cNvPr id="45" name="AutoShape 42"/>
            <p:cNvSpPr>
              <a:spLocks noChangeAspect="1" noChangeArrowheads="1"/>
            </p:cNvSpPr>
            <p:nvPr/>
          </p:nvSpPr>
          <p:spPr bwMode="auto">
            <a:xfrm>
              <a:off x="1972" y="1792"/>
              <a:ext cx="3060" cy="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46" name="Oval 43"/>
            <p:cNvSpPr>
              <a:spLocks noChangeArrowheads="1"/>
            </p:cNvSpPr>
            <p:nvPr/>
          </p:nvSpPr>
          <p:spPr bwMode="auto">
            <a:xfrm>
              <a:off x="2160" y="1980"/>
              <a:ext cx="540" cy="2520"/>
            </a:xfrm>
            <a:prstGeom prst="ellipse">
              <a:avLst/>
            </a:prstGeom>
            <a:solidFill>
              <a:srgbClr val="FFFFFF"/>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47" name="Oval 44"/>
            <p:cNvSpPr>
              <a:spLocks noChangeArrowheads="1"/>
            </p:cNvSpPr>
            <p:nvPr/>
          </p:nvSpPr>
          <p:spPr bwMode="auto">
            <a:xfrm>
              <a:off x="3240" y="1980"/>
              <a:ext cx="540" cy="2520"/>
            </a:xfrm>
            <a:prstGeom prst="ellipse">
              <a:avLst/>
            </a:prstGeom>
            <a:solidFill>
              <a:srgbClr val="FFFFFF"/>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48" name="Oval 45"/>
            <p:cNvSpPr>
              <a:spLocks noChangeArrowheads="1"/>
            </p:cNvSpPr>
            <p:nvPr/>
          </p:nvSpPr>
          <p:spPr bwMode="auto">
            <a:xfrm>
              <a:off x="2341" y="2265"/>
              <a:ext cx="179"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49" name="Oval 46"/>
            <p:cNvSpPr>
              <a:spLocks noChangeArrowheads="1"/>
            </p:cNvSpPr>
            <p:nvPr/>
          </p:nvSpPr>
          <p:spPr bwMode="auto">
            <a:xfrm>
              <a:off x="2341" y="2700"/>
              <a:ext cx="178"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50" name="Oval 47"/>
            <p:cNvSpPr>
              <a:spLocks noChangeArrowheads="1"/>
            </p:cNvSpPr>
            <p:nvPr/>
          </p:nvSpPr>
          <p:spPr bwMode="auto">
            <a:xfrm>
              <a:off x="2341" y="3060"/>
              <a:ext cx="178"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51" name="Oval 48"/>
            <p:cNvSpPr>
              <a:spLocks noChangeArrowheads="1"/>
            </p:cNvSpPr>
            <p:nvPr/>
          </p:nvSpPr>
          <p:spPr bwMode="auto">
            <a:xfrm>
              <a:off x="2341" y="3420"/>
              <a:ext cx="178"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52" name="Oval 49"/>
            <p:cNvSpPr>
              <a:spLocks noChangeArrowheads="1"/>
            </p:cNvSpPr>
            <p:nvPr/>
          </p:nvSpPr>
          <p:spPr bwMode="auto">
            <a:xfrm>
              <a:off x="3420" y="2265"/>
              <a:ext cx="177"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53" name="Oval 50"/>
            <p:cNvSpPr>
              <a:spLocks noChangeArrowheads="1"/>
            </p:cNvSpPr>
            <p:nvPr/>
          </p:nvSpPr>
          <p:spPr bwMode="auto">
            <a:xfrm>
              <a:off x="3420" y="2700"/>
              <a:ext cx="177"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54" name="Oval 51"/>
            <p:cNvSpPr>
              <a:spLocks noChangeArrowheads="1"/>
            </p:cNvSpPr>
            <p:nvPr/>
          </p:nvSpPr>
          <p:spPr bwMode="auto">
            <a:xfrm>
              <a:off x="3420" y="3060"/>
              <a:ext cx="179"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55" name="Oval 52"/>
            <p:cNvSpPr>
              <a:spLocks noChangeArrowheads="1"/>
            </p:cNvSpPr>
            <p:nvPr/>
          </p:nvSpPr>
          <p:spPr bwMode="auto">
            <a:xfrm>
              <a:off x="3420" y="3420"/>
              <a:ext cx="179"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56" name="Oval 53"/>
            <p:cNvSpPr>
              <a:spLocks noChangeArrowheads="1"/>
            </p:cNvSpPr>
            <p:nvPr/>
          </p:nvSpPr>
          <p:spPr bwMode="auto">
            <a:xfrm>
              <a:off x="2341" y="3780"/>
              <a:ext cx="178"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57" name="Oval 54"/>
            <p:cNvSpPr>
              <a:spLocks noChangeArrowheads="1"/>
            </p:cNvSpPr>
            <p:nvPr/>
          </p:nvSpPr>
          <p:spPr bwMode="auto">
            <a:xfrm>
              <a:off x="3420" y="3780"/>
              <a:ext cx="179" cy="180"/>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58" name="Line 55"/>
            <p:cNvSpPr>
              <a:spLocks noChangeShapeType="1"/>
            </p:cNvSpPr>
            <p:nvPr/>
          </p:nvSpPr>
          <p:spPr bwMode="auto">
            <a:xfrm>
              <a:off x="2520" y="2340"/>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 name="Line 56"/>
            <p:cNvSpPr>
              <a:spLocks noChangeShapeType="1"/>
            </p:cNvSpPr>
            <p:nvPr/>
          </p:nvSpPr>
          <p:spPr bwMode="auto">
            <a:xfrm>
              <a:off x="2520" y="2760"/>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0" name="Line 57"/>
            <p:cNvSpPr>
              <a:spLocks noChangeShapeType="1"/>
            </p:cNvSpPr>
            <p:nvPr/>
          </p:nvSpPr>
          <p:spPr bwMode="auto">
            <a:xfrm flipV="1">
              <a:off x="2520" y="3240"/>
              <a:ext cx="915"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 name="Text Box 58"/>
            <p:cNvSpPr txBox="1">
              <a:spLocks noChangeArrowheads="1"/>
            </p:cNvSpPr>
            <p:nvPr/>
          </p:nvSpPr>
          <p:spPr bwMode="auto">
            <a:xfrm>
              <a:off x="2332" y="4672"/>
              <a:ext cx="21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r>
                <a:rPr lang="en-GB" altLang="en-US" sz="1600" b="0"/>
                <a:t>Many-to-One</a:t>
              </a:r>
              <a:endParaRPr lang="en-GB" altLang="en-US" sz="3200" b="0"/>
            </a:p>
          </p:txBody>
        </p:sp>
        <p:sp>
          <p:nvSpPr>
            <p:cNvPr id="62" name="Line 59"/>
            <p:cNvSpPr>
              <a:spLocks noChangeShapeType="1"/>
            </p:cNvSpPr>
            <p:nvPr/>
          </p:nvSpPr>
          <p:spPr bwMode="auto">
            <a:xfrm>
              <a:off x="2512" y="3142"/>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63" name="Group 80"/>
          <p:cNvGrpSpPr>
            <a:grpSpLocks/>
          </p:cNvGrpSpPr>
          <p:nvPr/>
        </p:nvGrpSpPr>
        <p:grpSpPr bwMode="auto">
          <a:xfrm>
            <a:off x="6795429" y="4329251"/>
            <a:ext cx="1943100" cy="2400300"/>
            <a:chOff x="3991" y="2500"/>
            <a:chExt cx="1224" cy="1512"/>
          </a:xfrm>
        </p:grpSpPr>
        <p:sp>
          <p:nvSpPr>
            <p:cNvPr id="64" name="AutoShape 61"/>
            <p:cNvSpPr>
              <a:spLocks noChangeAspect="1" noChangeArrowheads="1"/>
            </p:cNvSpPr>
            <p:nvPr/>
          </p:nvSpPr>
          <p:spPr bwMode="auto">
            <a:xfrm>
              <a:off x="3991" y="2500"/>
              <a:ext cx="1224" cy="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65" name="Oval 62"/>
            <p:cNvSpPr>
              <a:spLocks noChangeArrowheads="1"/>
            </p:cNvSpPr>
            <p:nvPr/>
          </p:nvSpPr>
          <p:spPr bwMode="auto">
            <a:xfrm>
              <a:off x="4066" y="2575"/>
              <a:ext cx="216" cy="1008"/>
            </a:xfrm>
            <a:prstGeom prst="ellipse">
              <a:avLst/>
            </a:prstGeom>
            <a:solidFill>
              <a:srgbClr val="FFFFFF"/>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66" name="Oval 63"/>
            <p:cNvSpPr>
              <a:spLocks noChangeArrowheads="1"/>
            </p:cNvSpPr>
            <p:nvPr/>
          </p:nvSpPr>
          <p:spPr bwMode="auto">
            <a:xfrm>
              <a:off x="4498" y="2575"/>
              <a:ext cx="216" cy="1008"/>
            </a:xfrm>
            <a:prstGeom prst="ellipse">
              <a:avLst/>
            </a:prstGeom>
            <a:solidFill>
              <a:srgbClr val="FFFFFF"/>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67" name="Oval 64"/>
            <p:cNvSpPr>
              <a:spLocks noChangeArrowheads="1"/>
            </p:cNvSpPr>
            <p:nvPr/>
          </p:nvSpPr>
          <p:spPr bwMode="auto">
            <a:xfrm>
              <a:off x="4139" y="2689"/>
              <a:ext cx="71" cy="72"/>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68" name="Oval 65"/>
            <p:cNvSpPr>
              <a:spLocks noChangeArrowheads="1"/>
            </p:cNvSpPr>
            <p:nvPr/>
          </p:nvSpPr>
          <p:spPr bwMode="auto">
            <a:xfrm>
              <a:off x="4139" y="2863"/>
              <a:ext cx="71" cy="72"/>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69" name="Oval 66"/>
            <p:cNvSpPr>
              <a:spLocks noChangeArrowheads="1"/>
            </p:cNvSpPr>
            <p:nvPr/>
          </p:nvSpPr>
          <p:spPr bwMode="auto">
            <a:xfrm>
              <a:off x="4135" y="3004"/>
              <a:ext cx="71" cy="72"/>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70" name="Oval 67"/>
            <p:cNvSpPr>
              <a:spLocks noChangeArrowheads="1"/>
            </p:cNvSpPr>
            <p:nvPr/>
          </p:nvSpPr>
          <p:spPr bwMode="auto">
            <a:xfrm>
              <a:off x="4139" y="3151"/>
              <a:ext cx="71" cy="72"/>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71" name="Oval 68"/>
            <p:cNvSpPr>
              <a:spLocks noChangeArrowheads="1"/>
            </p:cNvSpPr>
            <p:nvPr/>
          </p:nvSpPr>
          <p:spPr bwMode="auto">
            <a:xfrm>
              <a:off x="4570" y="2689"/>
              <a:ext cx="71" cy="72"/>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72" name="Oval 69"/>
            <p:cNvSpPr>
              <a:spLocks noChangeArrowheads="1"/>
            </p:cNvSpPr>
            <p:nvPr/>
          </p:nvSpPr>
          <p:spPr bwMode="auto">
            <a:xfrm>
              <a:off x="4570" y="2863"/>
              <a:ext cx="71" cy="72"/>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73" name="Oval 70"/>
            <p:cNvSpPr>
              <a:spLocks noChangeArrowheads="1"/>
            </p:cNvSpPr>
            <p:nvPr/>
          </p:nvSpPr>
          <p:spPr bwMode="auto">
            <a:xfrm>
              <a:off x="4570" y="3007"/>
              <a:ext cx="72" cy="72"/>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74" name="Oval 71"/>
            <p:cNvSpPr>
              <a:spLocks noChangeArrowheads="1"/>
            </p:cNvSpPr>
            <p:nvPr/>
          </p:nvSpPr>
          <p:spPr bwMode="auto">
            <a:xfrm>
              <a:off x="4570" y="3151"/>
              <a:ext cx="72" cy="72"/>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75" name="Oval 72"/>
            <p:cNvSpPr>
              <a:spLocks noChangeArrowheads="1"/>
            </p:cNvSpPr>
            <p:nvPr/>
          </p:nvSpPr>
          <p:spPr bwMode="auto">
            <a:xfrm>
              <a:off x="4139" y="3295"/>
              <a:ext cx="71" cy="72"/>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76" name="Oval 73"/>
            <p:cNvSpPr>
              <a:spLocks noChangeArrowheads="1"/>
            </p:cNvSpPr>
            <p:nvPr/>
          </p:nvSpPr>
          <p:spPr bwMode="auto">
            <a:xfrm>
              <a:off x="4570" y="3295"/>
              <a:ext cx="72" cy="72"/>
            </a:xfrm>
            <a:prstGeom prst="ellipse">
              <a:avLst/>
            </a:prstGeom>
            <a:solidFill>
              <a:srgbClr val="000000"/>
            </a:solidFill>
            <a:ln w="9525">
              <a:solidFill>
                <a:srgbClr val="000000"/>
              </a:solidFill>
              <a:round/>
              <a:headEnd/>
              <a:tailEnd/>
            </a:ln>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endParaRPr lang="en-US" altLang="en-US"/>
            </a:p>
          </p:txBody>
        </p:sp>
        <p:sp>
          <p:nvSpPr>
            <p:cNvPr id="77" name="Line 74"/>
            <p:cNvSpPr>
              <a:spLocks noChangeShapeType="1"/>
            </p:cNvSpPr>
            <p:nvPr/>
          </p:nvSpPr>
          <p:spPr bwMode="auto">
            <a:xfrm>
              <a:off x="4210" y="2719"/>
              <a:ext cx="3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 name="Line 75"/>
            <p:cNvSpPr>
              <a:spLocks noChangeShapeType="1"/>
            </p:cNvSpPr>
            <p:nvPr/>
          </p:nvSpPr>
          <p:spPr bwMode="auto">
            <a:xfrm>
              <a:off x="4210" y="2887"/>
              <a:ext cx="3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 name="Line 76"/>
            <p:cNvSpPr>
              <a:spLocks noChangeShapeType="1"/>
            </p:cNvSpPr>
            <p:nvPr/>
          </p:nvSpPr>
          <p:spPr bwMode="auto">
            <a:xfrm flipV="1">
              <a:off x="4210" y="2716"/>
              <a:ext cx="429" cy="5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 name="Text Box 77"/>
            <p:cNvSpPr txBox="1">
              <a:spLocks noChangeArrowheads="1"/>
            </p:cNvSpPr>
            <p:nvPr/>
          </p:nvSpPr>
          <p:spPr bwMode="auto">
            <a:xfrm>
              <a:off x="4135" y="3652"/>
              <a:ext cx="9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Arial" charset="0"/>
                  <a:ea typeface="Arial" charset="0"/>
                  <a:cs typeface="Arial" charset="0"/>
                </a:defRPr>
              </a:lvl1pPr>
              <a:lvl2pPr marL="742950" indent="-285750" eaLnBrk="0" hangingPunct="0">
                <a:defRPr sz="1400" b="1">
                  <a:solidFill>
                    <a:schemeClr val="tx1"/>
                  </a:solidFill>
                  <a:latin typeface="Arial" charset="0"/>
                  <a:ea typeface="Arial" charset="0"/>
                  <a:cs typeface="Arial" charset="0"/>
                </a:defRPr>
              </a:lvl2pPr>
              <a:lvl3pPr marL="1143000" indent="-228600" eaLnBrk="0" hangingPunct="0">
                <a:defRPr sz="1400" b="1">
                  <a:solidFill>
                    <a:schemeClr val="tx1"/>
                  </a:solidFill>
                  <a:latin typeface="Arial" charset="0"/>
                  <a:ea typeface="Arial" charset="0"/>
                  <a:cs typeface="Arial" charset="0"/>
                </a:defRPr>
              </a:lvl3pPr>
              <a:lvl4pPr marL="1600200" indent="-228600" eaLnBrk="0" hangingPunct="0">
                <a:defRPr sz="1400" b="1">
                  <a:solidFill>
                    <a:schemeClr val="tx1"/>
                  </a:solidFill>
                  <a:latin typeface="Arial" charset="0"/>
                  <a:ea typeface="Arial" charset="0"/>
                  <a:cs typeface="Arial" charset="0"/>
                </a:defRPr>
              </a:lvl4pPr>
              <a:lvl5pPr marL="2057400" indent="-228600" eaLnBrk="0" hangingPunct="0">
                <a:defRPr sz="1400"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400"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400"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400"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400" b="1">
                  <a:solidFill>
                    <a:schemeClr val="tx1"/>
                  </a:solidFill>
                  <a:latin typeface="Arial" charset="0"/>
                  <a:ea typeface="Arial" charset="0"/>
                  <a:cs typeface="Arial" charset="0"/>
                </a:defRPr>
              </a:lvl9pPr>
            </a:lstStyle>
            <a:p>
              <a:pPr eaLnBrk="1" hangingPunct="1"/>
              <a:r>
                <a:rPr lang="en-GB" altLang="en-US" sz="1600" b="0"/>
                <a:t>Many-to-Many</a:t>
              </a:r>
              <a:endParaRPr lang="en-GB" altLang="en-US" sz="3200" b="0"/>
            </a:p>
          </p:txBody>
        </p:sp>
        <p:sp>
          <p:nvSpPr>
            <p:cNvPr id="81" name="Line 78"/>
            <p:cNvSpPr>
              <a:spLocks noChangeShapeType="1"/>
            </p:cNvSpPr>
            <p:nvPr/>
          </p:nvSpPr>
          <p:spPr bwMode="auto">
            <a:xfrm>
              <a:off x="4207" y="2932"/>
              <a:ext cx="432"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82" name="TextBox 81"/>
          <p:cNvSpPr txBox="1"/>
          <p:nvPr/>
        </p:nvSpPr>
        <p:spPr>
          <a:xfrm>
            <a:off x="3951129" y="2164806"/>
            <a:ext cx="1536049" cy="1200329"/>
          </a:xfrm>
          <a:prstGeom prst="rect">
            <a:avLst/>
          </a:prstGeom>
          <a:noFill/>
        </p:spPr>
        <p:txBody>
          <a:bodyPr wrap="square" rtlCol="0">
            <a:spAutoFit/>
          </a:bodyPr>
          <a:lstStyle/>
          <a:p>
            <a:r>
              <a:rPr lang="en-GB" dirty="0"/>
              <a:t>1		1</a:t>
            </a:r>
          </a:p>
          <a:p>
            <a:r>
              <a:rPr lang="en-GB" dirty="0"/>
              <a:t>0..1		0..1</a:t>
            </a:r>
          </a:p>
          <a:p>
            <a:r>
              <a:rPr lang="en-GB" dirty="0"/>
              <a:t>1		0..1</a:t>
            </a:r>
          </a:p>
          <a:p>
            <a:r>
              <a:rPr lang="en-GB" dirty="0"/>
              <a:t>0..1		1</a:t>
            </a:r>
          </a:p>
        </p:txBody>
      </p:sp>
      <p:sp>
        <p:nvSpPr>
          <p:cNvPr id="83" name="TextBox 82"/>
          <p:cNvSpPr txBox="1"/>
          <p:nvPr/>
        </p:nvSpPr>
        <p:spPr>
          <a:xfrm>
            <a:off x="8286093" y="2184670"/>
            <a:ext cx="1536049" cy="1200329"/>
          </a:xfrm>
          <a:prstGeom prst="rect">
            <a:avLst/>
          </a:prstGeom>
          <a:noFill/>
        </p:spPr>
        <p:txBody>
          <a:bodyPr wrap="square" rtlCol="0">
            <a:spAutoFit/>
          </a:bodyPr>
          <a:lstStyle/>
          <a:p>
            <a:r>
              <a:rPr lang="en-GB" dirty="0"/>
              <a:t>1		1..*</a:t>
            </a:r>
          </a:p>
          <a:p>
            <a:r>
              <a:rPr lang="en-GB" dirty="0"/>
              <a:t>0..1		1..*</a:t>
            </a:r>
          </a:p>
          <a:p>
            <a:r>
              <a:rPr lang="en-GB" dirty="0"/>
              <a:t>1		0..*</a:t>
            </a:r>
          </a:p>
          <a:p>
            <a:r>
              <a:rPr lang="en-GB" dirty="0"/>
              <a:t>0..1		0..*</a:t>
            </a:r>
          </a:p>
        </p:txBody>
      </p:sp>
      <p:sp>
        <p:nvSpPr>
          <p:cNvPr id="84" name="TextBox 83"/>
          <p:cNvSpPr txBox="1"/>
          <p:nvPr/>
        </p:nvSpPr>
        <p:spPr>
          <a:xfrm>
            <a:off x="3951129" y="4699121"/>
            <a:ext cx="1536049" cy="1200329"/>
          </a:xfrm>
          <a:prstGeom prst="rect">
            <a:avLst/>
          </a:prstGeom>
          <a:noFill/>
        </p:spPr>
        <p:txBody>
          <a:bodyPr wrap="square" rtlCol="0">
            <a:spAutoFit/>
          </a:bodyPr>
          <a:lstStyle/>
          <a:p>
            <a:r>
              <a:rPr lang="en-GB" dirty="0"/>
              <a:t>1..*		1</a:t>
            </a:r>
          </a:p>
          <a:p>
            <a:r>
              <a:rPr lang="en-GB" dirty="0"/>
              <a:t>1..*		0..1</a:t>
            </a:r>
          </a:p>
          <a:p>
            <a:r>
              <a:rPr lang="en-GB" dirty="0"/>
              <a:t>0..*		1</a:t>
            </a:r>
          </a:p>
          <a:p>
            <a:r>
              <a:rPr lang="en-GB" dirty="0"/>
              <a:t>0..*		0..1</a:t>
            </a:r>
          </a:p>
        </p:txBody>
      </p:sp>
      <p:sp>
        <p:nvSpPr>
          <p:cNvPr id="85" name="TextBox 84"/>
          <p:cNvSpPr txBox="1"/>
          <p:nvPr/>
        </p:nvSpPr>
        <p:spPr>
          <a:xfrm>
            <a:off x="8286093" y="4699121"/>
            <a:ext cx="1536049" cy="1200329"/>
          </a:xfrm>
          <a:prstGeom prst="rect">
            <a:avLst/>
          </a:prstGeom>
          <a:noFill/>
        </p:spPr>
        <p:txBody>
          <a:bodyPr wrap="square" rtlCol="0">
            <a:spAutoFit/>
          </a:bodyPr>
          <a:lstStyle/>
          <a:p>
            <a:r>
              <a:rPr lang="en-GB" dirty="0"/>
              <a:t>1..*		1..*</a:t>
            </a:r>
          </a:p>
          <a:p>
            <a:r>
              <a:rPr lang="en-GB" dirty="0"/>
              <a:t>1..*		0..*</a:t>
            </a:r>
          </a:p>
          <a:p>
            <a:r>
              <a:rPr lang="en-GB" dirty="0"/>
              <a:t>0..*		1..*</a:t>
            </a:r>
          </a:p>
          <a:p>
            <a:r>
              <a:rPr lang="en-GB" dirty="0"/>
              <a:t>0..*		0..*</a:t>
            </a:r>
          </a:p>
        </p:txBody>
      </p:sp>
    </p:spTree>
    <p:extLst>
      <p:ext uri="{BB962C8B-B14F-4D97-AF65-F5344CB8AC3E}">
        <p14:creationId xmlns:p14="http://schemas.microsoft.com/office/powerpoint/2010/main" val="850309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Constraints</a:t>
            </a:r>
          </a:p>
        </p:txBody>
      </p:sp>
      <p:sp>
        <p:nvSpPr>
          <p:cNvPr id="3" name="Content Placeholder 2"/>
          <p:cNvSpPr>
            <a:spLocks noGrp="1"/>
          </p:cNvSpPr>
          <p:nvPr>
            <p:ph idx="1"/>
          </p:nvPr>
        </p:nvSpPr>
        <p:spPr/>
        <p:txBody>
          <a:bodyPr>
            <a:normAutofit lnSpcReduction="10000"/>
          </a:bodyPr>
          <a:lstStyle/>
          <a:p>
            <a:r>
              <a:rPr lang="en-GB" sz="2400" b="1" dirty="0"/>
              <a:t>Cardinality Constraint:</a:t>
            </a:r>
            <a:r>
              <a:rPr lang="en-GB" sz="2400" dirty="0"/>
              <a:t> the </a:t>
            </a:r>
            <a:r>
              <a:rPr lang="en-GB" sz="2400" b="1" dirty="0"/>
              <a:t>number of possible </a:t>
            </a:r>
            <a:r>
              <a:rPr lang="en-GB" sz="2400" dirty="0"/>
              <a:t>occurrences of an entity type that may relate to a single occurrence of an associated entity type through a particular relationship.</a:t>
            </a:r>
          </a:p>
          <a:p>
            <a:pPr lvl="1"/>
            <a:r>
              <a:rPr lang="en-GB" sz="2000" dirty="0"/>
              <a:t>One and only one: 1</a:t>
            </a:r>
          </a:p>
          <a:p>
            <a:pPr lvl="1"/>
            <a:r>
              <a:rPr lang="en-GB" sz="2000" dirty="0"/>
              <a:t>Zero or one: 0..1</a:t>
            </a:r>
          </a:p>
          <a:p>
            <a:pPr lvl="1"/>
            <a:r>
              <a:rPr lang="en-GB" sz="2000" dirty="0"/>
              <a:t>Zero or more (many): 0..*</a:t>
            </a:r>
          </a:p>
          <a:p>
            <a:pPr lvl="1"/>
            <a:r>
              <a:rPr lang="en-GB" sz="2000" dirty="0"/>
              <a:t>One or more (many): 1..*</a:t>
            </a:r>
          </a:p>
          <a:p>
            <a:r>
              <a:rPr lang="en-GB" sz="2400" b="1" dirty="0"/>
              <a:t>Participation Constraint: </a:t>
            </a:r>
            <a:r>
              <a:rPr lang="en-GB" sz="2400" dirty="0"/>
              <a:t>whether </a:t>
            </a:r>
            <a:r>
              <a:rPr lang="en-GB" sz="2400" b="1" dirty="0"/>
              <a:t>all</a:t>
            </a:r>
            <a:r>
              <a:rPr lang="en-GB" sz="2400" dirty="0"/>
              <a:t> or </a:t>
            </a:r>
            <a:r>
              <a:rPr lang="en-GB" sz="2400" b="1" dirty="0"/>
              <a:t>only some </a:t>
            </a:r>
            <a:r>
              <a:rPr lang="en-GB" sz="2400" dirty="0"/>
              <a:t>entity occurrences participate in a relationship.</a:t>
            </a:r>
            <a:br>
              <a:rPr lang="en-GB" sz="2400" dirty="0"/>
            </a:br>
            <a:r>
              <a:rPr lang="en-GB" sz="2400" dirty="0"/>
              <a:t>Must participate:</a:t>
            </a:r>
          </a:p>
          <a:p>
            <a:pPr lvl="1"/>
            <a:r>
              <a:rPr lang="en-GB" sz="2000" dirty="0"/>
              <a:t>One: 1</a:t>
            </a:r>
          </a:p>
          <a:p>
            <a:pPr lvl="1"/>
            <a:r>
              <a:rPr lang="en-GB" sz="2000" dirty="0"/>
              <a:t>One or more (many): 1..*</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34</a:t>
            </a:fld>
            <a:endParaRPr lang="en-GB">
              <a:solidFill>
                <a:prstClr val="black">
                  <a:lumMod val="65000"/>
                  <a:lumOff val="35000"/>
                </a:prstClr>
              </a:solidFill>
            </a:endParaRPr>
          </a:p>
        </p:txBody>
      </p:sp>
    </p:spTree>
    <p:extLst>
      <p:ext uri="{BB962C8B-B14F-4D97-AF65-F5344CB8AC3E}">
        <p14:creationId xmlns:p14="http://schemas.microsoft.com/office/powerpoint/2010/main" val="1012110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Cardinality Constraints</a:t>
            </a:r>
          </a:p>
        </p:txBody>
      </p:sp>
      <p:sp>
        <p:nvSpPr>
          <p:cNvPr id="3" name="Content Placeholder 2"/>
          <p:cNvSpPr>
            <a:spLocks noGrp="1"/>
          </p:cNvSpPr>
          <p:nvPr>
            <p:ph idx="1"/>
          </p:nvPr>
        </p:nvSpPr>
        <p:spPr>
          <a:xfrm>
            <a:off x="1898472" y="1723166"/>
            <a:ext cx="8488541" cy="2361660"/>
          </a:xfrm>
        </p:spPr>
        <p:txBody>
          <a:bodyPr>
            <a:normAutofit fontScale="92500" lnSpcReduction="20000"/>
          </a:bodyPr>
          <a:lstStyle/>
          <a:p>
            <a:r>
              <a:rPr lang="en-GB" altLang="en-US" dirty="0"/>
              <a:t>When reading, ignore the number nearest to the first entity mentioned</a:t>
            </a:r>
          </a:p>
          <a:p>
            <a:r>
              <a:rPr lang="en-GB" altLang="en-US" dirty="0"/>
              <a:t>Start sentence with ‘A’ or ‘An’</a:t>
            </a:r>
          </a:p>
          <a:p>
            <a:r>
              <a:rPr lang="en-GB" altLang="en-US" dirty="0"/>
              <a:t>End sentence with the details in the numbers nearest the second entity</a:t>
            </a:r>
          </a:p>
          <a:p>
            <a:pPr lvl="1"/>
            <a:r>
              <a:rPr lang="en-GB" altLang="en-US" dirty="0"/>
              <a:t>An employee </a:t>
            </a:r>
            <a:r>
              <a:rPr lang="en-GB" altLang="en-US" b="1" dirty="0"/>
              <a:t>works for </a:t>
            </a:r>
            <a:r>
              <a:rPr lang="en-GB" altLang="en-US" dirty="0"/>
              <a:t>one department</a:t>
            </a:r>
          </a:p>
          <a:p>
            <a:pPr lvl="1"/>
            <a:r>
              <a:rPr lang="en-GB" altLang="en-US" dirty="0"/>
              <a:t>A department </a:t>
            </a:r>
            <a:r>
              <a:rPr lang="en-GB" altLang="en-US" i="1" dirty="0"/>
              <a:t>is worked for by </a:t>
            </a:r>
            <a:r>
              <a:rPr lang="en-GB" altLang="en-US" dirty="0"/>
              <a:t>many employees </a:t>
            </a:r>
          </a:p>
          <a:p>
            <a:pPr marL="0" indent="0">
              <a:buNone/>
            </a:pPr>
            <a:endParaRPr lang="en-GB"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35</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346713564"/>
              </p:ext>
            </p:extLst>
          </p:nvPr>
        </p:nvGraphicFramePr>
        <p:xfrm>
          <a:off x="7742632" y="4735017"/>
          <a:ext cx="2226046" cy="13817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number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r>
                        <a:rPr lang="en-GB" baseline="0" dirty="0"/>
                        <a:t> </a:t>
                      </a:r>
                    </a:p>
                    <a:p>
                      <a:r>
                        <a:rPr lang="en-GB" baseline="0" dirty="0"/>
                        <a:t>location [1..5]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1091735837"/>
              </p:ext>
            </p:extLst>
          </p:nvPr>
        </p:nvGraphicFramePr>
        <p:xfrm>
          <a:off x="2353541" y="4185034"/>
          <a:ext cx="2226046" cy="2481727"/>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first Name</a:t>
                      </a:r>
                    </a:p>
                    <a:p>
                      <a:r>
                        <a:rPr lang="en-GB" dirty="0"/>
                        <a:t>    last Name</a:t>
                      </a:r>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8"/>
          <p:cNvSpPr txBox="1"/>
          <p:nvPr/>
        </p:nvSpPr>
        <p:spPr>
          <a:xfrm>
            <a:off x="7362929" y="6061096"/>
            <a:ext cx="379700" cy="369332"/>
          </a:xfrm>
          <a:prstGeom prst="rect">
            <a:avLst/>
          </a:prstGeom>
          <a:noFill/>
        </p:spPr>
        <p:txBody>
          <a:bodyPr wrap="square" rtlCol="0">
            <a:spAutoFit/>
          </a:bodyPr>
          <a:lstStyle/>
          <a:p>
            <a:pPr algn="r"/>
            <a:r>
              <a:rPr lang="en-GB"/>
              <a:t>1</a:t>
            </a:r>
            <a:endParaRPr lang="en-GB" dirty="0"/>
          </a:p>
        </p:txBody>
      </p:sp>
      <p:sp>
        <p:nvSpPr>
          <p:cNvPr id="10" name="TextBox 9"/>
          <p:cNvSpPr txBox="1"/>
          <p:nvPr/>
        </p:nvSpPr>
        <p:spPr>
          <a:xfrm>
            <a:off x="4579281" y="6039041"/>
            <a:ext cx="538930" cy="369332"/>
          </a:xfrm>
          <a:prstGeom prst="rect">
            <a:avLst/>
          </a:prstGeom>
          <a:noFill/>
        </p:spPr>
        <p:txBody>
          <a:bodyPr wrap="none" rtlCol="0">
            <a:spAutoFit/>
          </a:bodyPr>
          <a:lstStyle/>
          <a:p>
            <a:r>
              <a:rPr lang="en-GB" dirty="0"/>
              <a:t>1..*</a:t>
            </a:r>
          </a:p>
        </p:txBody>
      </p:sp>
      <p:cxnSp>
        <p:nvCxnSpPr>
          <p:cNvPr id="11" name="Straight Connector 10"/>
          <p:cNvCxnSpPr/>
          <p:nvPr/>
        </p:nvCxnSpPr>
        <p:spPr>
          <a:xfrm>
            <a:off x="4579588" y="6050068"/>
            <a:ext cx="3163045" cy="0"/>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2" name="Triangle 11"/>
          <p:cNvSpPr/>
          <p:nvPr/>
        </p:nvSpPr>
        <p:spPr>
          <a:xfrm rot="5400000">
            <a:off x="5940749" y="6178182"/>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3" name="TextBox 12"/>
          <p:cNvSpPr txBox="1"/>
          <p:nvPr/>
        </p:nvSpPr>
        <p:spPr>
          <a:xfrm>
            <a:off x="5582264" y="5669709"/>
            <a:ext cx="1157689" cy="369332"/>
          </a:xfrm>
          <a:prstGeom prst="rect">
            <a:avLst/>
          </a:prstGeom>
          <a:noFill/>
        </p:spPr>
        <p:txBody>
          <a:bodyPr wrap="none" rtlCol="0">
            <a:spAutoFit/>
          </a:bodyPr>
          <a:lstStyle/>
          <a:p>
            <a:pPr algn="ctr"/>
            <a:r>
              <a:rPr lang="en-GB" dirty="0"/>
              <a:t>works for</a:t>
            </a:r>
          </a:p>
        </p:txBody>
      </p:sp>
    </p:spTree>
    <p:extLst>
      <p:ext uri="{BB962C8B-B14F-4D97-AF65-F5344CB8AC3E}">
        <p14:creationId xmlns:p14="http://schemas.microsoft.com/office/powerpoint/2010/main" val="1216586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Complex Relationships</a:t>
            </a:r>
          </a:p>
        </p:txBody>
      </p:sp>
      <p:sp>
        <p:nvSpPr>
          <p:cNvPr id="3" name="Content Placeholder 2"/>
          <p:cNvSpPr>
            <a:spLocks noGrp="1"/>
          </p:cNvSpPr>
          <p:nvPr>
            <p:ph idx="1"/>
          </p:nvPr>
        </p:nvSpPr>
        <p:spPr/>
        <p:txBody>
          <a:bodyPr/>
          <a:lstStyle/>
          <a:p>
            <a:pPr marL="0" indent="0">
              <a:buNone/>
            </a:pPr>
            <a:r>
              <a:rPr lang="en-GB" dirty="0"/>
              <a:t>A staff member registers a client at a department.</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36</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568877757"/>
              </p:ext>
            </p:extLst>
          </p:nvPr>
        </p:nvGraphicFramePr>
        <p:xfrm>
          <a:off x="5067675" y="5163291"/>
          <a:ext cx="2226046" cy="13817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number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r>
                        <a:rPr lang="en-GB" baseline="0" dirty="0"/>
                        <a:t> </a:t>
                      </a:r>
                    </a:p>
                    <a:p>
                      <a:r>
                        <a:rPr lang="en-GB" baseline="0" dirty="0"/>
                        <a:t>location [1..5]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1795006937"/>
              </p:ext>
            </p:extLst>
          </p:nvPr>
        </p:nvGraphicFramePr>
        <p:xfrm>
          <a:off x="2039851" y="2573750"/>
          <a:ext cx="2226046" cy="2481727"/>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first Name</a:t>
                      </a:r>
                    </a:p>
                    <a:p>
                      <a:r>
                        <a:rPr lang="en-GB" dirty="0"/>
                        <a:t>    last Name</a:t>
                      </a:r>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8"/>
          <p:cNvSpPr txBox="1"/>
          <p:nvPr/>
        </p:nvSpPr>
        <p:spPr>
          <a:xfrm>
            <a:off x="5584958" y="4725766"/>
            <a:ext cx="593420" cy="369332"/>
          </a:xfrm>
          <a:prstGeom prst="rect">
            <a:avLst/>
          </a:prstGeom>
          <a:noFill/>
        </p:spPr>
        <p:txBody>
          <a:bodyPr wrap="square" rtlCol="0">
            <a:spAutoFit/>
          </a:bodyPr>
          <a:lstStyle/>
          <a:p>
            <a:pPr algn="r"/>
            <a:r>
              <a:rPr lang="en-GB" dirty="0"/>
              <a:t>1</a:t>
            </a:r>
          </a:p>
        </p:txBody>
      </p:sp>
      <p:sp>
        <p:nvSpPr>
          <p:cNvPr id="10" name="TextBox 9"/>
          <p:cNvSpPr txBox="1"/>
          <p:nvPr/>
        </p:nvSpPr>
        <p:spPr>
          <a:xfrm>
            <a:off x="7482932" y="3445280"/>
            <a:ext cx="538930" cy="369332"/>
          </a:xfrm>
          <a:prstGeom prst="rect">
            <a:avLst/>
          </a:prstGeom>
          <a:noFill/>
        </p:spPr>
        <p:txBody>
          <a:bodyPr wrap="none" rtlCol="0">
            <a:spAutoFit/>
          </a:bodyPr>
          <a:lstStyle/>
          <a:p>
            <a:r>
              <a:rPr lang="en-GB" dirty="0"/>
              <a:t>0..*</a:t>
            </a:r>
          </a:p>
        </p:txBody>
      </p:sp>
      <p:cxnSp>
        <p:nvCxnSpPr>
          <p:cNvPr id="11" name="Straight Connector 10"/>
          <p:cNvCxnSpPr>
            <a:stCxn id="8" idx="3"/>
            <a:endCxn id="15" idx="1"/>
          </p:cNvCxnSpPr>
          <p:nvPr/>
        </p:nvCxnSpPr>
        <p:spPr>
          <a:xfrm>
            <a:off x="4265897" y="3814612"/>
            <a:ext cx="676950" cy="2692"/>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graphicFrame>
        <p:nvGraphicFramePr>
          <p:cNvPr id="14" name="Content Placeholder 6"/>
          <p:cNvGraphicFramePr>
            <a:graphicFrameLocks/>
          </p:cNvGraphicFramePr>
          <p:nvPr>
            <p:extLst>
              <p:ext uri="{D42A27DB-BD31-4B8C-83A1-F6EECF244321}">
                <p14:modId xmlns:p14="http://schemas.microsoft.com/office/powerpoint/2010/main" val="831317103"/>
              </p:ext>
            </p:extLst>
          </p:nvPr>
        </p:nvGraphicFramePr>
        <p:xfrm>
          <a:off x="8022854" y="2577632"/>
          <a:ext cx="2226046" cy="24739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first Name</a:t>
                      </a:r>
                    </a:p>
                    <a:p>
                      <a:r>
                        <a:rPr lang="en-GB" dirty="0"/>
                        <a:t>    last Name</a:t>
                      </a:r>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Decision 14"/>
          <p:cNvSpPr/>
          <p:nvPr/>
        </p:nvSpPr>
        <p:spPr>
          <a:xfrm>
            <a:off x="4942848" y="3514484"/>
            <a:ext cx="2481943" cy="605641"/>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t>registers</a:t>
            </a:r>
          </a:p>
        </p:txBody>
      </p:sp>
      <p:cxnSp>
        <p:nvCxnSpPr>
          <p:cNvPr id="18" name="Straight Connector 17"/>
          <p:cNvCxnSpPr>
            <a:stCxn id="15" idx="3"/>
            <a:endCxn id="14" idx="1"/>
          </p:cNvCxnSpPr>
          <p:nvPr/>
        </p:nvCxnSpPr>
        <p:spPr>
          <a:xfrm flipV="1">
            <a:off x="7424790" y="3814612"/>
            <a:ext cx="598064" cy="2692"/>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cxnSp>
        <p:nvCxnSpPr>
          <p:cNvPr id="21" name="Straight Connector 20"/>
          <p:cNvCxnSpPr>
            <a:stCxn id="7" idx="0"/>
            <a:endCxn id="15" idx="2"/>
          </p:cNvCxnSpPr>
          <p:nvPr/>
        </p:nvCxnSpPr>
        <p:spPr>
          <a:xfrm flipV="1">
            <a:off x="6180699" y="4120125"/>
            <a:ext cx="3121" cy="1043167"/>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4264905" y="3445280"/>
            <a:ext cx="593420" cy="369332"/>
          </a:xfrm>
          <a:prstGeom prst="rect">
            <a:avLst/>
          </a:prstGeom>
          <a:noFill/>
        </p:spPr>
        <p:txBody>
          <a:bodyPr wrap="square" rtlCol="0">
            <a:spAutoFit/>
          </a:bodyPr>
          <a:lstStyle/>
          <a:p>
            <a:r>
              <a:rPr lang="en-GB" dirty="0"/>
              <a:t>1</a:t>
            </a:r>
          </a:p>
        </p:txBody>
      </p:sp>
    </p:spTree>
    <p:extLst>
      <p:ext uri="{BB962C8B-B14F-4D97-AF65-F5344CB8AC3E}">
        <p14:creationId xmlns:p14="http://schemas.microsoft.com/office/powerpoint/2010/main" val="896258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Entity: Specialisation/Generalisation</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37</a:t>
            </a:fld>
            <a:endParaRPr lang="en-GB">
              <a:solidFill>
                <a:prstClr val="black">
                  <a:lumMod val="65000"/>
                  <a:lumOff val="35000"/>
                </a:prstClr>
              </a:solidFill>
            </a:endParaRPr>
          </a:p>
        </p:txBody>
      </p:sp>
      <p:graphicFrame>
        <p:nvGraphicFramePr>
          <p:cNvPr id="8" name="Content Placeholder 6"/>
          <p:cNvGraphicFramePr>
            <a:graphicFrameLocks/>
          </p:cNvGraphicFramePr>
          <p:nvPr>
            <p:extLst>
              <p:ext uri="{D42A27DB-BD31-4B8C-83A1-F6EECF244321}">
                <p14:modId xmlns:p14="http://schemas.microsoft.com/office/powerpoint/2010/main" val="1767507114"/>
              </p:ext>
            </p:extLst>
          </p:nvPr>
        </p:nvGraphicFramePr>
        <p:xfrm>
          <a:off x="2734801" y="5408411"/>
          <a:ext cx="2226046" cy="744367"/>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salary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4" name="Content Placeholder 6"/>
          <p:cNvGraphicFramePr>
            <a:graphicFrameLocks/>
          </p:cNvGraphicFramePr>
          <p:nvPr>
            <p:extLst>
              <p:ext uri="{D42A27DB-BD31-4B8C-83A1-F6EECF244321}">
                <p14:modId xmlns:p14="http://schemas.microsoft.com/office/powerpoint/2010/main" val="350776047"/>
              </p:ext>
            </p:extLst>
          </p:nvPr>
        </p:nvGraphicFramePr>
        <p:xfrm>
          <a:off x="7186893" y="5419973"/>
          <a:ext cx="2226046" cy="73660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7" name="Content Placeholder 6"/>
          <p:cNvGraphicFramePr>
            <a:graphicFrameLocks/>
          </p:cNvGraphicFramePr>
          <p:nvPr>
            <p:extLst>
              <p:ext uri="{D42A27DB-BD31-4B8C-83A1-F6EECF244321}">
                <p14:modId xmlns:p14="http://schemas.microsoft.com/office/powerpoint/2010/main" val="1603043622"/>
              </p:ext>
            </p:extLst>
          </p:nvPr>
        </p:nvGraphicFramePr>
        <p:xfrm>
          <a:off x="4960847" y="1823373"/>
          <a:ext cx="2226046" cy="24739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first Name</a:t>
                      </a:r>
                    </a:p>
                    <a:p>
                      <a:r>
                        <a:rPr lang="en-GB" dirty="0"/>
                        <a:t>    last Name</a:t>
                      </a:r>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6" name="Elbow Connector 15"/>
          <p:cNvCxnSpPr>
            <a:stCxn id="8" idx="0"/>
            <a:endCxn id="17" idx="2"/>
          </p:cNvCxnSpPr>
          <p:nvPr/>
        </p:nvCxnSpPr>
        <p:spPr>
          <a:xfrm rot="5400000" flipH="1" flipV="1">
            <a:off x="4405310" y="3739849"/>
            <a:ext cx="1111077" cy="2226046"/>
          </a:xfrm>
          <a:prstGeom prst="bentConnector3">
            <a:avLst>
              <a:gd name="adj1" fmla="val 38725"/>
            </a:avLst>
          </a:prstGeom>
          <a:ln w="28575">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14" idx="0"/>
            <a:endCxn id="17" idx="2"/>
          </p:cNvCxnSpPr>
          <p:nvPr/>
        </p:nvCxnSpPr>
        <p:spPr>
          <a:xfrm rot="16200000" flipV="1">
            <a:off x="6625573" y="3745630"/>
            <a:ext cx="1122640" cy="2226046"/>
          </a:xfrm>
          <a:prstGeom prst="bentConnector3">
            <a:avLst>
              <a:gd name="adj1" fmla="val 39958"/>
            </a:avLst>
          </a:prstGeom>
          <a:ln w="28575">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073870" y="4596273"/>
            <a:ext cx="1965601" cy="369332"/>
          </a:xfrm>
          <a:prstGeom prst="rect">
            <a:avLst/>
          </a:prstGeom>
          <a:noFill/>
        </p:spPr>
        <p:txBody>
          <a:bodyPr wrap="square" rtlCol="0">
            <a:spAutoFit/>
          </a:bodyPr>
          <a:lstStyle/>
          <a:p>
            <a:r>
              <a:rPr lang="en-GB" dirty="0"/>
              <a:t>(mandatory, or)</a:t>
            </a:r>
          </a:p>
        </p:txBody>
      </p:sp>
    </p:spTree>
    <p:extLst>
      <p:ext uri="{BB962C8B-B14F-4D97-AF65-F5344CB8AC3E}">
        <p14:creationId xmlns:p14="http://schemas.microsoft.com/office/powerpoint/2010/main" val="1731387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Entity: Specialisation/Generalisation</a:t>
            </a:r>
          </a:p>
        </p:txBody>
      </p:sp>
      <p:sp>
        <p:nvSpPr>
          <p:cNvPr id="3" name="Content Placeholder 2"/>
          <p:cNvSpPr>
            <a:spLocks noGrp="1"/>
          </p:cNvSpPr>
          <p:nvPr>
            <p:ph idx="1"/>
          </p:nvPr>
        </p:nvSpPr>
        <p:spPr/>
        <p:txBody>
          <a:bodyPr>
            <a:normAutofit/>
          </a:bodyPr>
          <a:lstStyle/>
          <a:p>
            <a:r>
              <a:rPr lang="en-GB" b="1" dirty="0"/>
              <a:t>Superclass:</a:t>
            </a:r>
            <a:r>
              <a:rPr lang="en-GB" dirty="0"/>
              <a:t> An entity that includes one or more distinct subgroupings.</a:t>
            </a:r>
          </a:p>
          <a:p>
            <a:r>
              <a:rPr lang="en-GB" b="1" dirty="0"/>
              <a:t>Subclass:</a:t>
            </a:r>
            <a:r>
              <a:rPr lang="en-GB" dirty="0"/>
              <a:t> A distinct subgrouping of occurrences of an entity type.</a:t>
            </a:r>
          </a:p>
          <a:p>
            <a:pPr lvl="1"/>
            <a:r>
              <a:rPr lang="en-GB" dirty="0"/>
              <a:t>Inherits attributes from superclass</a:t>
            </a:r>
          </a:p>
          <a:p>
            <a:pPr lvl="1"/>
            <a:r>
              <a:rPr lang="en-GB" dirty="0"/>
              <a:t>May contain additional attributes</a:t>
            </a:r>
          </a:p>
          <a:p>
            <a:pPr lvl="1"/>
            <a:endParaRPr lang="en-GB" dirty="0"/>
          </a:p>
          <a:p>
            <a:r>
              <a:rPr lang="en-GB" b="1" dirty="0"/>
              <a:t>Participation Constraint:</a:t>
            </a:r>
            <a:r>
              <a:rPr lang="en-GB" dirty="0"/>
              <a:t> determines whether every member in the superclass must participate as a member of a subclass.</a:t>
            </a:r>
          </a:p>
          <a:p>
            <a:pPr lvl="1"/>
            <a:r>
              <a:rPr lang="en-GB" dirty="0"/>
              <a:t>Mandatory or optional</a:t>
            </a:r>
          </a:p>
          <a:p>
            <a:r>
              <a:rPr lang="en-GB" b="1" dirty="0"/>
              <a:t>Disjoint Constraint:</a:t>
            </a:r>
            <a:r>
              <a:rPr lang="en-GB" dirty="0"/>
              <a:t> describes relationship between subclasses</a:t>
            </a:r>
          </a:p>
          <a:p>
            <a:pPr lvl="1"/>
            <a:r>
              <a:rPr lang="en-GB" b="1" dirty="0"/>
              <a:t>and: </a:t>
            </a:r>
            <a:r>
              <a:rPr lang="en-GB" dirty="0"/>
              <a:t>May participate in multiple groups</a:t>
            </a:r>
          </a:p>
          <a:p>
            <a:pPr lvl="1"/>
            <a:r>
              <a:rPr lang="en-GB" b="1" dirty="0"/>
              <a:t>or: </a:t>
            </a:r>
            <a:r>
              <a:rPr lang="en-GB" dirty="0"/>
              <a:t>may only participate in one group</a:t>
            </a:r>
            <a:endParaRPr lang="en-GB" b="1"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38</a:t>
            </a:fld>
            <a:endParaRPr lang="en-GB">
              <a:solidFill>
                <a:prstClr val="black">
                  <a:lumMod val="65000"/>
                  <a:lumOff val="35000"/>
                </a:prstClr>
              </a:solidFill>
            </a:endParaRPr>
          </a:p>
        </p:txBody>
      </p:sp>
    </p:spTree>
    <p:extLst>
      <p:ext uri="{BB962C8B-B14F-4D97-AF65-F5344CB8AC3E}">
        <p14:creationId xmlns:p14="http://schemas.microsoft.com/office/powerpoint/2010/main" val="719170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Constraints</a:t>
            </a:r>
          </a:p>
        </p:txBody>
      </p:sp>
      <p:sp>
        <p:nvSpPr>
          <p:cNvPr id="3" name="Content Placeholder 2"/>
          <p:cNvSpPr>
            <a:spLocks noGrp="1"/>
          </p:cNvSpPr>
          <p:nvPr>
            <p:ph idx="1"/>
          </p:nvPr>
        </p:nvSpPr>
        <p:spPr/>
        <p:txBody>
          <a:bodyPr>
            <a:normAutofit/>
          </a:bodyPr>
          <a:lstStyle/>
          <a:p>
            <a:r>
              <a:rPr lang="en-GB" altLang="en-US" sz="2800" dirty="0"/>
              <a:t>Not all constraints captured by ER diagram:</a:t>
            </a:r>
          </a:p>
          <a:p>
            <a:pPr lvl="1"/>
            <a:r>
              <a:rPr lang="en-GB" altLang="en-US" sz="2400" dirty="0"/>
              <a:t>Custom domain constraints</a:t>
            </a:r>
          </a:p>
          <a:p>
            <a:pPr lvl="2"/>
            <a:r>
              <a:rPr lang="en-GB" altLang="en-US" sz="2400" dirty="0"/>
              <a:t>E.g. gender can only be M or F</a:t>
            </a:r>
          </a:p>
          <a:p>
            <a:pPr lvl="1"/>
            <a:r>
              <a:rPr lang="en-GB" altLang="en-US" sz="2400" dirty="0"/>
              <a:t>Multi-table constraints other than the relationships</a:t>
            </a:r>
          </a:p>
          <a:p>
            <a:pPr lvl="2"/>
            <a:r>
              <a:rPr lang="en-GB" altLang="en-US" sz="2400" dirty="0"/>
              <a:t>E.g. Employees aged under 21 cannot work on Project X</a:t>
            </a:r>
          </a:p>
          <a:p>
            <a:pPr lvl="2"/>
            <a:r>
              <a:rPr lang="en-GB" altLang="en-US" sz="2400" dirty="0"/>
              <a:t>E.g. The time ranges allocated to a module cannot overlap</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39</a:t>
            </a:fld>
            <a:endParaRPr lang="en-GB">
              <a:solidFill>
                <a:prstClr val="black">
                  <a:lumMod val="65000"/>
                  <a:lumOff val="35000"/>
                </a:prstClr>
              </a:solidFill>
            </a:endParaRPr>
          </a:p>
        </p:txBody>
      </p:sp>
    </p:spTree>
    <p:extLst>
      <p:ext uri="{BB962C8B-B14F-4D97-AF65-F5344CB8AC3E}">
        <p14:creationId xmlns:p14="http://schemas.microsoft.com/office/powerpoint/2010/main" val="479340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Design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55119868"/>
              </p:ext>
            </p:extLst>
          </p:nvPr>
        </p:nvGraphicFramePr>
        <p:xfrm>
          <a:off x="191770" y="1824039"/>
          <a:ext cx="8350250" cy="4745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a:t>
            </a:fld>
            <a:endParaRPr lang="en-GB">
              <a:solidFill>
                <a:prstClr val="black">
                  <a:lumMod val="65000"/>
                  <a:lumOff val="35000"/>
                </a:prstClr>
              </a:solidFill>
            </a:endParaRPr>
          </a:p>
        </p:txBody>
      </p:sp>
      <p:pic>
        <p:nvPicPr>
          <p:cNvPr id="8" name="Picture 7"/>
          <p:cNvPicPr>
            <a:picLocks noChangeAspect="1"/>
          </p:cNvPicPr>
          <p:nvPr/>
        </p:nvPicPr>
        <p:blipFill>
          <a:blip r:embed="rId8"/>
          <a:stretch>
            <a:fillRect/>
          </a:stretch>
        </p:blipFill>
        <p:spPr>
          <a:xfrm>
            <a:off x="8349273" y="4471336"/>
            <a:ext cx="3980186" cy="2097740"/>
          </a:xfrm>
          <a:prstGeom prst="rect">
            <a:avLst/>
          </a:prstGeom>
        </p:spPr>
      </p:pic>
    </p:spTree>
    <p:extLst>
      <p:ext uri="{BB962C8B-B14F-4D97-AF65-F5344CB8AC3E}">
        <p14:creationId xmlns:p14="http://schemas.microsoft.com/office/powerpoint/2010/main" val="19849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graphicEl>
                                              <a:dgm id="{1C56DBC7-994B-7443-BA77-2CDAD8A7AD04}"/>
                                            </p:graphicEl>
                                          </p:spTgt>
                                        </p:tgtEl>
                                        <p:attrNameLst>
                                          <p:attrName>style.visibility</p:attrName>
                                        </p:attrNameLst>
                                      </p:cBhvr>
                                      <p:to>
                                        <p:strVal val="visible"/>
                                      </p:to>
                                    </p:set>
                                    <p:animEffect transition="in" filter="dissolve">
                                      <p:cBhvr>
                                        <p:cTn id="7" dur="500"/>
                                        <p:tgtEl>
                                          <p:spTgt spid="7">
                                            <p:graphicEl>
                                              <a:dgm id="{1C56DBC7-994B-7443-BA77-2CDAD8A7AD0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graphicEl>
                                              <a:dgm id="{547386E6-D47C-EC4F-8488-C762DBFD6250}"/>
                                            </p:graphicEl>
                                          </p:spTgt>
                                        </p:tgtEl>
                                        <p:attrNameLst>
                                          <p:attrName>style.visibility</p:attrName>
                                        </p:attrNameLst>
                                      </p:cBhvr>
                                      <p:to>
                                        <p:strVal val="visible"/>
                                      </p:to>
                                    </p:set>
                                    <p:animEffect transition="in" filter="dissolve">
                                      <p:cBhvr>
                                        <p:cTn id="12" dur="500"/>
                                        <p:tgtEl>
                                          <p:spTgt spid="7">
                                            <p:graphicEl>
                                              <a:dgm id="{547386E6-D47C-EC4F-8488-C762DBFD6250}"/>
                                            </p:graphic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graphicEl>
                                              <a:dgm id="{610801AD-BF4A-ED49-A03E-732F3ACFB385}"/>
                                            </p:graphicEl>
                                          </p:spTgt>
                                        </p:tgtEl>
                                        <p:attrNameLst>
                                          <p:attrName>style.visibility</p:attrName>
                                        </p:attrNameLst>
                                      </p:cBhvr>
                                      <p:to>
                                        <p:strVal val="visible"/>
                                      </p:to>
                                    </p:set>
                                    <p:animEffect transition="in" filter="dissolve">
                                      <p:cBhvr>
                                        <p:cTn id="15" dur="500"/>
                                        <p:tgtEl>
                                          <p:spTgt spid="7">
                                            <p:graphicEl>
                                              <a:dgm id="{610801AD-BF4A-ED49-A03E-732F3ACFB38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graphicEl>
                                              <a:dgm id="{E73786A3-F634-D34D-A6E6-3AAEF848DA0D}"/>
                                            </p:graphicEl>
                                          </p:spTgt>
                                        </p:tgtEl>
                                        <p:attrNameLst>
                                          <p:attrName>style.visibility</p:attrName>
                                        </p:attrNameLst>
                                      </p:cBhvr>
                                      <p:to>
                                        <p:strVal val="visible"/>
                                      </p:to>
                                    </p:set>
                                    <p:animEffect transition="in" filter="dissolve">
                                      <p:cBhvr>
                                        <p:cTn id="20" dur="500"/>
                                        <p:tgtEl>
                                          <p:spTgt spid="7">
                                            <p:graphicEl>
                                              <a:dgm id="{E73786A3-F634-D34D-A6E6-3AAEF848DA0D}"/>
                                            </p:graphic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
                                            <p:graphicEl>
                                              <a:dgm id="{5CF57230-860A-734A-96CE-7A8B49DC12E4}"/>
                                            </p:graphicEl>
                                          </p:spTgt>
                                        </p:tgtEl>
                                        <p:attrNameLst>
                                          <p:attrName>style.visibility</p:attrName>
                                        </p:attrNameLst>
                                      </p:cBhvr>
                                      <p:to>
                                        <p:strVal val="visible"/>
                                      </p:to>
                                    </p:set>
                                    <p:animEffect transition="in" filter="dissolve">
                                      <p:cBhvr>
                                        <p:cTn id="23" dur="500"/>
                                        <p:tgtEl>
                                          <p:spTgt spid="7">
                                            <p:graphicEl>
                                              <a:dgm id="{5CF57230-860A-734A-96CE-7A8B49DC12E4}"/>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
                                            <p:graphicEl>
                                              <a:dgm id="{28BF44A3-F9DC-184D-93B4-5B31A837207C}"/>
                                            </p:graphicEl>
                                          </p:spTgt>
                                        </p:tgtEl>
                                        <p:attrNameLst>
                                          <p:attrName>style.visibility</p:attrName>
                                        </p:attrNameLst>
                                      </p:cBhvr>
                                      <p:to>
                                        <p:strVal val="visible"/>
                                      </p:to>
                                    </p:set>
                                    <p:animEffect transition="in" filter="dissolve">
                                      <p:cBhvr>
                                        <p:cTn id="28" dur="500"/>
                                        <p:tgtEl>
                                          <p:spTgt spid="7">
                                            <p:graphicEl>
                                              <a:dgm id="{28BF44A3-F9DC-184D-93B4-5B31A837207C}"/>
                                            </p:graphic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
                                            <p:graphicEl>
                                              <a:dgm id="{7EC5F105-64B1-FA40-A394-B5C0DCBAA1E3}"/>
                                            </p:graphicEl>
                                          </p:spTgt>
                                        </p:tgtEl>
                                        <p:attrNameLst>
                                          <p:attrName>style.visibility</p:attrName>
                                        </p:attrNameLst>
                                      </p:cBhvr>
                                      <p:to>
                                        <p:strVal val="visible"/>
                                      </p:to>
                                    </p:set>
                                    <p:animEffect transition="in" filter="dissolve">
                                      <p:cBhvr>
                                        <p:cTn id="31" dur="500"/>
                                        <p:tgtEl>
                                          <p:spTgt spid="7">
                                            <p:graphicEl>
                                              <a:dgm id="{7EC5F105-64B1-FA40-A394-B5C0DCBAA1E3}"/>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
                                            <p:graphicEl>
                                              <a:dgm id="{38C997CD-C008-CD46-BF81-8F5307D08266}"/>
                                            </p:graphicEl>
                                          </p:spTgt>
                                        </p:tgtEl>
                                        <p:attrNameLst>
                                          <p:attrName>style.visibility</p:attrName>
                                        </p:attrNameLst>
                                      </p:cBhvr>
                                      <p:to>
                                        <p:strVal val="visible"/>
                                      </p:to>
                                    </p:set>
                                    <p:animEffect transition="in" filter="dissolve">
                                      <p:cBhvr>
                                        <p:cTn id="36" dur="500"/>
                                        <p:tgtEl>
                                          <p:spTgt spid="7">
                                            <p:graphicEl>
                                              <a:dgm id="{38C997CD-C008-CD46-BF81-8F5307D08266}"/>
                                            </p:graphic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7">
                                            <p:graphicEl>
                                              <a:dgm id="{EF6FE824-D1D5-E24B-AD91-7B6E310216CE}"/>
                                            </p:graphicEl>
                                          </p:spTgt>
                                        </p:tgtEl>
                                        <p:attrNameLst>
                                          <p:attrName>style.visibility</p:attrName>
                                        </p:attrNameLst>
                                      </p:cBhvr>
                                      <p:to>
                                        <p:strVal val="visible"/>
                                      </p:to>
                                    </p:set>
                                    <p:animEffect transition="in" filter="dissolve">
                                      <p:cBhvr>
                                        <p:cTn id="39" dur="500"/>
                                        <p:tgtEl>
                                          <p:spTgt spid="7">
                                            <p:graphicEl>
                                              <a:dgm id="{EF6FE824-D1D5-E24B-AD91-7B6E310216CE}"/>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dissolv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Choices and Constraints</a:t>
            </a:r>
          </a:p>
        </p:txBody>
      </p:sp>
      <p:sp>
        <p:nvSpPr>
          <p:cNvPr id="3" name="Content Placeholder 2"/>
          <p:cNvSpPr>
            <a:spLocks noGrp="1"/>
          </p:cNvSpPr>
          <p:nvPr>
            <p:ph idx="1"/>
          </p:nvPr>
        </p:nvSpPr>
        <p:spPr/>
        <p:txBody>
          <a:bodyPr>
            <a:normAutofit fontScale="92500" lnSpcReduction="10000"/>
          </a:bodyPr>
          <a:lstStyle/>
          <a:p>
            <a:pPr marL="0" indent="0">
              <a:buNone/>
            </a:pPr>
            <a:r>
              <a:rPr lang="en-GB" sz="2600" b="1" dirty="0"/>
              <a:t>Design Choices</a:t>
            </a:r>
          </a:p>
          <a:p>
            <a:pPr>
              <a:spcBef>
                <a:spcPts val="1400"/>
              </a:spcBef>
            </a:pPr>
            <a:r>
              <a:rPr lang="en-GB" altLang="en-US" sz="2400" dirty="0"/>
              <a:t>Should a concept be modelled as an entity or an attribute?</a:t>
            </a:r>
          </a:p>
          <a:p>
            <a:pPr>
              <a:spcBef>
                <a:spcPts val="1400"/>
              </a:spcBef>
            </a:pPr>
            <a:r>
              <a:rPr lang="en-GB" altLang="en-US" sz="2400" dirty="0"/>
              <a:t>Should a concept be modelled as an entity or a relationship?</a:t>
            </a:r>
          </a:p>
          <a:p>
            <a:pPr>
              <a:spcBef>
                <a:spcPts val="1400"/>
              </a:spcBef>
            </a:pPr>
            <a:r>
              <a:rPr lang="en-GB" altLang="en-US" sz="2400" dirty="0"/>
              <a:t>Identifying relationships: binary or ternary</a:t>
            </a:r>
            <a:endParaRPr lang="en-GB" sz="2400" dirty="0"/>
          </a:p>
          <a:p>
            <a:pPr marL="0" indent="0">
              <a:buNone/>
            </a:pPr>
            <a:r>
              <a:rPr lang="en-GB" sz="2600" b="1" dirty="0"/>
              <a:t>Constraints</a:t>
            </a:r>
          </a:p>
          <a:p>
            <a:pPr>
              <a:spcBef>
                <a:spcPts val="1400"/>
              </a:spcBef>
            </a:pPr>
            <a:r>
              <a:rPr lang="en-GB" sz="2400" dirty="0"/>
              <a:t>Capture the domain semantics</a:t>
            </a:r>
          </a:p>
          <a:p>
            <a:pPr>
              <a:spcBef>
                <a:spcPts val="1400"/>
              </a:spcBef>
            </a:pPr>
            <a:r>
              <a:rPr lang="en-GB" sz="2400" dirty="0"/>
              <a:t>Model the real world</a:t>
            </a:r>
          </a:p>
          <a:p>
            <a:pPr>
              <a:spcBef>
                <a:spcPts val="1400"/>
              </a:spcBef>
            </a:pPr>
            <a:r>
              <a:rPr lang="en-GB" sz="2400" dirty="0"/>
              <a:t>Don’t impose ‘normal’ constraints if there could be exceptions</a:t>
            </a:r>
          </a:p>
          <a:p>
            <a:pPr lvl="1"/>
            <a:r>
              <a:rPr lang="en-GB" sz="2000" dirty="0"/>
              <a:t>e.g. students take 8 course, but occasionally students take more (repeating a course) or less (part-time)</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40</a:t>
            </a:fld>
            <a:endParaRPr lang="en-GB">
              <a:solidFill>
                <a:prstClr val="black">
                  <a:lumMod val="65000"/>
                  <a:lumOff val="35000"/>
                </a:prstClr>
              </a:solidFill>
            </a:endParaRPr>
          </a:p>
        </p:txBody>
      </p:sp>
    </p:spTree>
    <p:extLst>
      <p:ext uri="{BB962C8B-B14F-4D97-AF65-F5344CB8AC3E}">
        <p14:creationId xmlns:p14="http://schemas.microsoft.com/office/powerpoint/2010/main" val="852261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 Pitfalls</a:t>
            </a:r>
          </a:p>
        </p:txBody>
      </p:sp>
      <p:sp>
        <p:nvSpPr>
          <p:cNvPr id="3" name="Content Placeholder 2"/>
          <p:cNvSpPr>
            <a:spLocks noGrp="1"/>
          </p:cNvSpPr>
          <p:nvPr>
            <p:ph idx="1"/>
          </p:nvPr>
        </p:nvSpPr>
        <p:spPr/>
        <p:txBody>
          <a:bodyPr/>
          <a:lstStyle/>
          <a:p>
            <a:r>
              <a:rPr lang="en-GB" b="1" dirty="0"/>
              <a:t>Fan Trap: </a:t>
            </a:r>
            <a:r>
              <a:rPr lang="en-GB" dirty="0"/>
              <a:t>Model represents relationship between entity types through M:1:M relationship but the pathway between the outermost entities is not explicitly captured.</a:t>
            </a:r>
          </a:p>
          <a:p>
            <a:pPr lvl="1"/>
            <a:r>
              <a:rPr lang="en-GB" dirty="0"/>
              <a:t>Relationship between Staff and Client not modelled</a:t>
            </a:r>
          </a:p>
          <a:p>
            <a:endParaRPr lang="en-GB" sz="3600" dirty="0"/>
          </a:p>
          <a:p>
            <a:r>
              <a:rPr lang="en-GB" b="1" dirty="0"/>
              <a:t>Chasm Trap:</a:t>
            </a:r>
            <a:r>
              <a:rPr lang="en-GB" dirty="0"/>
              <a:t> Model suggests the existence of a relationship between entities, but the pathway does not exist.</a:t>
            </a:r>
          </a:p>
          <a:p>
            <a:pPr lvl="1"/>
            <a:r>
              <a:rPr lang="en-GB" dirty="0"/>
              <a:t>Problem when the client hasn’t been assigned a staff member</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41</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1897829182"/>
              </p:ext>
            </p:extLst>
          </p:nvPr>
        </p:nvGraphicFramePr>
        <p:xfrm>
          <a:off x="8261501" y="3189977"/>
          <a:ext cx="1664833" cy="365760"/>
        </p:xfrm>
        <a:graphic>
          <a:graphicData uri="http://schemas.openxmlformats.org/drawingml/2006/table">
            <a:tbl>
              <a:tblPr firstRow="1">
                <a:tableStyleId>{46F890A9-2807-4EBB-B81D-B2AA78EC7F39}</a:tableStyleId>
              </a:tblPr>
              <a:tblGrid>
                <a:gridCol w="1664833">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240452983"/>
              </p:ext>
            </p:extLst>
          </p:nvPr>
        </p:nvGraphicFramePr>
        <p:xfrm>
          <a:off x="5241269" y="3189977"/>
          <a:ext cx="1664833" cy="365760"/>
        </p:xfrm>
        <a:graphic>
          <a:graphicData uri="http://schemas.openxmlformats.org/drawingml/2006/table">
            <a:tbl>
              <a:tblPr firstRow="1">
                <a:tableStyleId>{46F890A9-2807-4EBB-B81D-B2AA78EC7F39}</a:tableStyleId>
              </a:tblPr>
              <a:tblGrid>
                <a:gridCol w="1664833">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1876545274"/>
              </p:ext>
            </p:extLst>
          </p:nvPr>
        </p:nvGraphicFramePr>
        <p:xfrm>
          <a:off x="2221037" y="3189977"/>
          <a:ext cx="1664833" cy="365760"/>
        </p:xfrm>
        <a:graphic>
          <a:graphicData uri="http://schemas.openxmlformats.org/drawingml/2006/table">
            <a:tbl>
              <a:tblPr firstRow="1">
                <a:tableStyleId>{46F890A9-2807-4EBB-B81D-B2AA78EC7F39}</a:tableStyleId>
              </a:tblPr>
              <a:tblGrid>
                <a:gridCol w="1664833">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Staff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1" name="Straight Connector 10"/>
          <p:cNvCxnSpPr>
            <a:stCxn id="9" idx="3"/>
            <a:endCxn id="8" idx="1"/>
          </p:cNvCxnSpPr>
          <p:nvPr/>
        </p:nvCxnSpPr>
        <p:spPr>
          <a:xfrm>
            <a:off x="3885870" y="3372857"/>
            <a:ext cx="1355399"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8" idx="3"/>
            <a:endCxn id="7" idx="1"/>
          </p:cNvCxnSpPr>
          <p:nvPr/>
        </p:nvCxnSpPr>
        <p:spPr>
          <a:xfrm>
            <a:off x="6906102" y="3372857"/>
            <a:ext cx="1355399"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85869" y="3003525"/>
            <a:ext cx="593420" cy="369332"/>
          </a:xfrm>
          <a:prstGeom prst="rect">
            <a:avLst/>
          </a:prstGeom>
          <a:noFill/>
        </p:spPr>
        <p:txBody>
          <a:bodyPr wrap="square" rtlCol="0">
            <a:spAutoFit/>
          </a:bodyPr>
          <a:lstStyle/>
          <a:p>
            <a:r>
              <a:rPr lang="en-GB" dirty="0"/>
              <a:t>1..*</a:t>
            </a:r>
          </a:p>
        </p:txBody>
      </p:sp>
      <p:sp>
        <p:nvSpPr>
          <p:cNvPr id="17" name="TextBox 16"/>
          <p:cNvSpPr txBox="1"/>
          <p:nvPr/>
        </p:nvSpPr>
        <p:spPr>
          <a:xfrm>
            <a:off x="6906101" y="3003525"/>
            <a:ext cx="593420" cy="369332"/>
          </a:xfrm>
          <a:prstGeom prst="rect">
            <a:avLst/>
          </a:prstGeom>
          <a:noFill/>
        </p:spPr>
        <p:txBody>
          <a:bodyPr wrap="square" rtlCol="0">
            <a:spAutoFit/>
          </a:bodyPr>
          <a:lstStyle/>
          <a:p>
            <a:r>
              <a:rPr lang="en-GB" dirty="0"/>
              <a:t>1</a:t>
            </a:r>
          </a:p>
        </p:txBody>
      </p:sp>
      <p:sp>
        <p:nvSpPr>
          <p:cNvPr id="18" name="TextBox 17"/>
          <p:cNvSpPr txBox="1"/>
          <p:nvPr/>
        </p:nvSpPr>
        <p:spPr>
          <a:xfrm>
            <a:off x="4647848" y="3003525"/>
            <a:ext cx="593420" cy="369332"/>
          </a:xfrm>
          <a:prstGeom prst="rect">
            <a:avLst/>
          </a:prstGeom>
          <a:noFill/>
        </p:spPr>
        <p:txBody>
          <a:bodyPr wrap="square" rtlCol="0">
            <a:spAutoFit/>
          </a:bodyPr>
          <a:lstStyle/>
          <a:p>
            <a:pPr algn="r"/>
            <a:r>
              <a:rPr lang="en-GB" dirty="0"/>
              <a:t>1</a:t>
            </a:r>
          </a:p>
        </p:txBody>
      </p:sp>
      <p:sp>
        <p:nvSpPr>
          <p:cNvPr id="19" name="TextBox 18"/>
          <p:cNvSpPr txBox="1"/>
          <p:nvPr/>
        </p:nvSpPr>
        <p:spPr>
          <a:xfrm>
            <a:off x="7668080" y="2992569"/>
            <a:ext cx="593420" cy="369332"/>
          </a:xfrm>
          <a:prstGeom prst="rect">
            <a:avLst/>
          </a:prstGeom>
          <a:noFill/>
        </p:spPr>
        <p:txBody>
          <a:bodyPr wrap="square" rtlCol="0">
            <a:spAutoFit/>
          </a:bodyPr>
          <a:lstStyle/>
          <a:p>
            <a:pPr algn="r"/>
            <a:r>
              <a:rPr lang="en-GB"/>
              <a:t>1..*</a:t>
            </a:r>
            <a:endParaRPr lang="en-GB" dirty="0"/>
          </a:p>
        </p:txBody>
      </p:sp>
      <p:graphicFrame>
        <p:nvGraphicFramePr>
          <p:cNvPr id="20" name="Content Placeholder 6"/>
          <p:cNvGraphicFramePr>
            <a:graphicFrameLocks/>
          </p:cNvGraphicFramePr>
          <p:nvPr>
            <p:extLst>
              <p:ext uri="{D42A27DB-BD31-4B8C-83A1-F6EECF244321}">
                <p14:modId xmlns:p14="http://schemas.microsoft.com/office/powerpoint/2010/main" val="1625195193"/>
              </p:ext>
            </p:extLst>
          </p:nvPr>
        </p:nvGraphicFramePr>
        <p:xfrm>
          <a:off x="8261501" y="5244574"/>
          <a:ext cx="1664833" cy="365760"/>
        </p:xfrm>
        <a:graphic>
          <a:graphicData uri="http://schemas.openxmlformats.org/drawingml/2006/table">
            <a:tbl>
              <a:tblPr firstRow="1">
                <a:tableStyleId>{46F890A9-2807-4EBB-B81D-B2AA78EC7F39}</a:tableStyleId>
              </a:tblPr>
              <a:tblGrid>
                <a:gridCol w="1664833">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1" name="Content Placeholder 6"/>
          <p:cNvGraphicFramePr>
            <a:graphicFrameLocks/>
          </p:cNvGraphicFramePr>
          <p:nvPr>
            <p:extLst>
              <p:ext uri="{D42A27DB-BD31-4B8C-83A1-F6EECF244321}">
                <p14:modId xmlns:p14="http://schemas.microsoft.com/office/powerpoint/2010/main" val="811102558"/>
              </p:ext>
            </p:extLst>
          </p:nvPr>
        </p:nvGraphicFramePr>
        <p:xfrm>
          <a:off x="5241269" y="5244574"/>
          <a:ext cx="1664833" cy="365760"/>
        </p:xfrm>
        <a:graphic>
          <a:graphicData uri="http://schemas.openxmlformats.org/drawingml/2006/table">
            <a:tbl>
              <a:tblPr firstRow="1">
                <a:tableStyleId>{46F890A9-2807-4EBB-B81D-B2AA78EC7F39}</a:tableStyleId>
              </a:tblPr>
              <a:tblGrid>
                <a:gridCol w="1664833">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Staff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2" name="Content Placeholder 6"/>
          <p:cNvGraphicFramePr>
            <a:graphicFrameLocks/>
          </p:cNvGraphicFramePr>
          <p:nvPr>
            <p:extLst>
              <p:ext uri="{D42A27DB-BD31-4B8C-83A1-F6EECF244321}">
                <p14:modId xmlns:p14="http://schemas.microsoft.com/office/powerpoint/2010/main" val="2121984797"/>
              </p:ext>
            </p:extLst>
          </p:nvPr>
        </p:nvGraphicFramePr>
        <p:xfrm>
          <a:off x="2221037" y="5244574"/>
          <a:ext cx="1664833" cy="365760"/>
        </p:xfrm>
        <a:graphic>
          <a:graphicData uri="http://schemas.openxmlformats.org/drawingml/2006/table">
            <a:tbl>
              <a:tblPr firstRow="1">
                <a:tableStyleId>{46F890A9-2807-4EBB-B81D-B2AA78EC7F39}</a:tableStyleId>
              </a:tblPr>
              <a:tblGrid>
                <a:gridCol w="1664833">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3" name="Straight Connector 22"/>
          <p:cNvCxnSpPr>
            <a:stCxn id="27" idx="3"/>
            <a:endCxn id="26" idx="1"/>
          </p:cNvCxnSpPr>
          <p:nvPr/>
        </p:nvCxnSpPr>
        <p:spPr>
          <a:xfrm>
            <a:off x="3885870" y="5427454"/>
            <a:ext cx="1355399"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26" idx="3"/>
            <a:endCxn id="25" idx="1"/>
          </p:cNvCxnSpPr>
          <p:nvPr/>
        </p:nvCxnSpPr>
        <p:spPr>
          <a:xfrm>
            <a:off x="6906102" y="5427454"/>
            <a:ext cx="1355399"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885869" y="5058122"/>
            <a:ext cx="593420" cy="369332"/>
          </a:xfrm>
          <a:prstGeom prst="rect">
            <a:avLst/>
          </a:prstGeom>
          <a:noFill/>
        </p:spPr>
        <p:txBody>
          <a:bodyPr wrap="square" rtlCol="0">
            <a:spAutoFit/>
          </a:bodyPr>
          <a:lstStyle/>
          <a:p>
            <a:r>
              <a:rPr lang="en-GB" dirty="0"/>
              <a:t>1</a:t>
            </a:r>
          </a:p>
        </p:txBody>
      </p:sp>
      <p:sp>
        <p:nvSpPr>
          <p:cNvPr id="26" name="TextBox 25"/>
          <p:cNvSpPr txBox="1"/>
          <p:nvPr/>
        </p:nvSpPr>
        <p:spPr>
          <a:xfrm>
            <a:off x="6906101" y="5058122"/>
            <a:ext cx="593420" cy="369332"/>
          </a:xfrm>
          <a:prstGeom prst="rect">
            <a:avLst/>
          </a:prstGeom>
          <a:noFill/>
        </p:spPr>
        <p:txBody>
          <a:bodyPr wrap="square" rtlCol="0">
            <a:spAutoFit/>
          </a:bodyPr>
          <a:lstStyle/>
          <a:p>
            <a:r>
              <a:rPr lang="en-GB" dirty="0"/>
              <a:t>0..1</a:t>
            </a:r>
          </a:p>
        </p:txBody>
      </p:sp>
      <p:sp>
        <p:nvSpPr>
          <p:cNvPr id="27" name="TextBox 26"/>
          <p:cNvSpPr txBox="1"/>
          <p:nvPr/>
        </p:nvSpPr>
        <p:spPr>
          <a:xfrm>
            <a:off x="4647848" y="5058122"/>
            <a:ext cx="593420" cy="369332"/>
          </a:xfrm>
          <a:prstGeom prst="rect">
            <a:avLst/>
          </a:prstGeom>
          <a:noFill/>
        </p:spPr>
        <p:txBody>
          <a:bodyPr wrap="square" rtlCol="0">
            <a:spAutoFit/>
          </a:bodyPr>
          <a:lstStyle/>
          <a:p>
            <a:pPr algn="r"/>
            <a:r>
              <a:rPr lang="en-GB" dirty="0"/>
              <a:t>1..*</a:t>
            </a:r>
          </a:p>
        </p:txBody>
      </p:sp>
      <p:sp>
        <p:nvSpPr>
          <p:cNvPr id="28" name="TextBox 27"/>
          <p:cNvSpPr txBox="1"/>
          <p:nvPr/>
        </p:nvSpPr>
        <p:spPr>
          <a:xfrm>
            <a:off x="7668080" y="5047166"/>
            <a:ext cx="593420" cy="369332"/>
          </a:xfrm>
          <a:prstGeom prst="rect">
            <a:avLst/>
          </a:prstGeom>
          <a:noFill/>
        </p:spPr>
        <p:txBody>
          <a:bodyPr wrap="square" rtlCol="0">
            <a:spAutoFit/>
          </a:bodyPr>
          <a:lstStyle/>
          <a:p>
            <a:pPr algn="r"/>
            <a:r>
              <a:rPr lang="en-GB" dirty="0"/>
              <a:t>0..*</a:t>
            </a:r>
          </a:p>
        </p:txBody>
      </p:sp>
      <p:sp>
        <p:nvSpPr>
          <p:cNvPr id="29" name="TextBox 28"/>
          <p:cNvSpPr txBox="1"/>
          <p:nvPr/>
        </p:nvSpPr>
        <p:spPr>
          <a:xfrm>
            <a:off x="3992486" y="3361901"/>
            <a:ext cx="1152737" cy="369332"/>
          </a:xfrm>
          <a:prstGeom prst="rect">
            <a:avLst/>
          </a:prstGeom>
          <a:noFill/>
        </p:spPr>
        <p:txBody>
          <a:bodyPr wrap="square" rtlCol="0">
            <a:spAutoFit/>
          </a:bodyPr>
          <a:lstStyle/>
          <a:p>
            <a:pPr algn="ctr"/>
            <a:r>
              <a:rPr lang="en-GB"/>
              <a:t>work for</a:t>
            </a:r>
            <a:endParaRPr lang="en-GB" dirty="0"/>
          </a:p>
        </p:txBody>
      </p:sp>
      <p:sp>
        <p:nvSpPr>
          <p:cNvPr id="30" name="TextBox 29"/>
          <p:cNvSpPr txBox="1"/>
          <p:nvPr/>
        </p:nvSpPr>
        <p:spPr>
          <a:xfrm>
            <a:off x="6906102" y="3360115"/>
            <a:ext cx="1290405" cy="369332"/>
          </a:xfrm>
          <a:prstGeom prst="rect">
            <a:avLst/>
          </a:prstGeom>
          <a:noFill/>
        </p:spPr>
        <p:txBody>
          <a:bodyPr wrap="square" rtlCol="0">
            <a:spAutoFit/>
          </a:bodyPr>
          <a:lstStyle/>
          <a:p>
            <a:pPr algn="ctr"/>
            <a:r>
              <a:rPr lang="en-GB"/>
              <a:t>manages</a:t>
            </a:r>
            <a:endParaRPr lang="en-GB" dirty="0"/>
          </a:p>
        </p:txBody>
      </p:sp>
      <p:sp>
        <p:nvSpPr>
          <p:cNvPr id="31" name="TextBox 30"/>
          <p:cNvSpPr txBox="1"/>
          <p:nvPr/>
        </p:nvSpPr>
        <p:spPr>
          <a:xfrm>
            <a:off x="4151960" y="5416497"/>
            <a:ext cx="823217" cy="369332"/>
          </a:xfrm>
          <a:prstGeom prst="rect">
            <a:avLst/>
          </a:prstGeom>
          <a:noFill/>
        </p:spPr>
        <p:txBody>
          <a:bodyPr wrap="square" rtlCol="0">
            <a:spAutoFit/>
          </a:bodyPr>
          <a:lstStyle/>
          <a:p>
            <a:pPr algn="ctr"/>
            <a:r>
              <a:rPr lang="en-GB"/>
              <a:t>has</a:t>
            </a:r>
            <a:endParaRPr lang="en-GB" dirty="0"/>
          </a:p>
        </p:txBody>
      </p:sp>
      <p:sp>
        <p:nvSpPr>
          <p:cNvPr id="32" name="TextBox 31"/>
          <p:cNvSpPr txBox="1"/>
          <p:nvPr/>
        </p:nvSpPr>
        <p:spPr>
          <a:xfrm>
            <a:off x="6931989" y="5436624"/>
            <a:ext cx="1303625" cy="369332"/>
          </a:xfrm>
          <a:prstGeom prst="rect">
            <a:avLst/>
          </a:prstGeom>
          <a:noFill/>
        </p:spPr>
        <p:txBody>
          <a:bodyPr wrap="square" rtlCol="0">
            <a:spAutoFit/>
          </a:bodyPr>
          <a:lstStyle/>
          <a:p>
            <a:pPr algn="ctr"/>
            <a:r>
              <a:rPr lang="en-GB"/>
              <a:t>manages</a:t>
            </a:r>
            <a:endParaRPr lang="en-GB" dirty="0"/>
          </a:p>
        </p:txBody>
      </p:sp>
      <p:cxnSp>
        <p:nvCxnSpPr>
          <p:cNvPr id="34" name="Elbow Connector 33"/>
          <p:cNvCxnSpPr>
            <a:stCxn id="22" idx="2"/>
            <a:endCxn id="20" idx="2"/>
          </p:cNvCxnSpPr>
          <p:nvPr/>
        </p:nvCxnSpPr>
        <p:spPr>
          <a:xfrm rot="16200000" flipH="1">
            <a:off x="6073684" y="2590102"/>
            <a:ext cx="12700" cy="6040464"/>
          </a:xfrm>
          <a:prstGeom prst="bentConnector3">
            <a:avLst>
              <a:gd name="adj1" fmla="val 3082189"/>
            </a:avLst>
          </a:prstGeom>
          <a:ln>
            <a:solidFill>
              <a:schemeClr val="accent5"/>
            </a:solidFill>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21872" y="6001145"/>
            <a:ext cx="1303625" cy="369332"/>
          </a:xfrm>
          <a:prstGeom prst="rect">
            <a:avLst/>
          </a:prstGeom>
          <a:noFill/>
        </p:spPr>
        <p:txBody>
          <a:bodyPr wrap="square" rtlCol="0">
            <a:spAutoFit/>
          </a:bodyPr>
          <a:lstStyle/>
          <a:p>
            <a:pPr algn="ctr"/>
            <a:r>
              <a:rPr lang="en-GB"/>
              <a:t>oversees</a:t>
            </a:r>
            <a:endParaRPr lang="en-GB" dirty="0"/>
          </a:p>
        </p:txBody>
      </p:sp>
      <p:sp>
        <p:nvSpPr>
          <p:cNvPr id="38" name="Rectangular Callout 37"/>
          <p:cNvSpPr/>
          <p:nvPr/>
        </p:nvSpPr>
        <p:spPr>
          <a:xfrm>
            <a:off x="1437939" y="5945520"/>
            <a:ext cx="1566195" cy="619872"/>
          </a:xfrm>
          <a:prstGeom prst="wedgeRectCallout">
            <a:avLst>
              <a:gd name="adj1" fmla="val 75940"/>
              <a:gd name="adj2" fmla="val -3449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Add relationship</a:t>
            </a:r>
          </a:p>
        </p:txBody>
      </p:sp>
    </p:spTree>
    <p:extLst>
      <p:ext uri="{BB962C8B-B14F-4D97-AF65-F5344CB8AC3E}">
        <p14:creationId xmlns:p14="http://schemas.microsoft.com/office/powerpoint/2010/main" val="79394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dissolve">
                                      <p:cBhvr>
                                        <p:cTn id="16" dur="500"/>
                                        <p:tgtEl>
                                          <p:spTgt spid="21"/>
                                        </p:tgtEl>
                                      </p:cBhvr>
                                    </p:animEffect>
                                  </p:childTnLst>
                                </p:cTn>
                              </p:par>
                              <p:par>
                                <p:cTn id="17" presetID="9"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par>
                                <p:cTn id="23" presetID="9"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dissolve">
                                      <p:cBhvr>
                                        <p:cTn id="28" dur="500"/>
                                        <p:tgtEl>
                                          <p:spTgt spid="2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dissolve">
                                      <p:cBhvr>
                                        <p:cTn id="31" dur="500"/>
                                        <p:tgtEl>
                                          <p:spTgt spid="2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dissolve">
                                      <p:cBhvr>
                                        <p:cTn id="40" dur="500"/>
                                        <p:tgtEl>
                                          <p:spTgt spid="3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dissolve">
                                      <p:cBhvr>
                                        <p:cTn id="48" dur="500"/>
                                        <p:tgtEl>
                                          <p:spTgt spid="34"/>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dissolve">
                                      <p:cBhvr>
                                        <p:cTn id="51" dur="500"/>
                                        <p:tgtEl>
                                          <p:spTgt spid="3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dissolve">
                                      <p:cBhvr>
                                        <p:cTn id="5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31" grpId="0"/>
      <p:bldP spid="32" grpId="0"/>
      <p:bldP spid="37" grpId="0"/>
      <p:bldP spid="3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chor="ctr">
            <a:normAutofit/>
          </a:bodyPr>
          <a:lstStyle/>
          <a:p>
            <a:r>
              <a:rPr lang="en-GB" sz="2400" dirty="0"/>
              <a:t>Conceptual design</a:t>
            </a:r>
          </a:p>
          <a:p>
            <a:pPr lvl="1"/>
            <a:r>
              <a:rPr lang="en-GB" sz="2200" dirty="0"/>
              <a:t>Follows requirements analysis</a:t>
            </a:r>
          </a:p>
          <a:p>
            <a:pPr lvl="1"/>
            <a:r>
              <a:rPr lang="en-GB" sz="2200" dirty="0"/>
              <a:t>Performed at abstract level</a:t>
            </a:r>
          </a:p>
          <a:p>
            <a:pPr lvl="2"/>
            <a:r>
              <a:rPr lang="en-GB" sz="2200" dirty="0"/>
              <a:t>No implementation details</a:t>
            </a:r>
          </a:p>
          <a:p>
            <a:r>
              <a:rPr lang="en-GB" sz="2400" dirty="0"/>
              <a:t>Entity Relationship Model</a:t>
            </a:r>
          </a:p>
          <a:p>
            <a:pPr lvl="1"/>
            <a:r>
              <a:rPr lang="en-GB" sz="2200" dirty="0"/>
              <a:t>Captures conceptual design</a:t>
            </a:r>
          </a:p>
          <a:p>
            <a:pPr lvl="1"/>
            <a:r>
              <a:rPr lang="en-GB" sz="2200" dirty="0"/>
              <a:t>Subjective</a:t>
            </a:r>
          </a:p>
          <a:p>
            <a:pPr lvl="1"/>
            <a:r>
              <a:rPr lang="en-GB" sz="2200" dirty="0"/>
              <a:t>Include integrity constraints: keys, participation, </a:t>
            </a:r>
            <a:r>
              <a:rPr lang="en-GB" sz="2200" dirty="0" err="1"/>
              <a:t>etc</a:t>
            </a:r>
            <a:endParaRPr lang="en-GB" sz="22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42</a:t>
            </a:fld>
            <a:endParaRPr lang="en-GB">
              <a:solidFill>
                <a:prstClr val="black">
                  <a:lumMod val="65000"/>
                  <a:lumOff val="35000"/>
                </a:prstClr>
              </a:solidFill>
            </a:endParaRPr>
          </a:p>
        </p:txBody>
      </p:sp>
      <p:pic>
        <p:nvPicPr>
          <p:cNvPr id="7" name="Picture 6"/>
          <p:cNvPicPr>
            <a:picLocks noChangeAspect="1"/>
          </p:cNvPicPr>
          <p:nvPr/>
        </p:nvPicPr>
        <p:blipFill>
          <a:blip r:embed="rId2"/>
          <a:stretch>
            <a:fillRect/>
          </a:stretch>
        </p:blipFill>
        <p:spPr>
          <a:xfrm>
            <a:off x="5354917" y="1823374"/>
            <a:ext cx="6482657" cy="3357520"/>
          </a:xfrm>
          <a:prstGeom prst="rect">
            <a:avLst/>
          </a:prstGeom>
          <a:ln>
            <a:solidFill>
              <a:schemeClr val="tx1"/>
            </a:solidFill>
          </a:ln>
        </p:spPr>
      </p:pic>
    </p:spTree>
    <p:extLst>
      <p:ext uri="{BB962C8B-B14F-4D97-AF65-F5344CB8AC3E}">
        <p14:creationId xmlns:p14="http://schemas.microsoft.com/office/powerpoint/2010/main" val="1792705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Chen, P. (1976). The entity-relationship model—toward a unified view of data. </a:t>
            </a:r>
            <a:r>
              <a:rPr lang="en-US" i="1" dirty="0"/>
              <a:t>ACM Transactions on Database Systems (TODS)</a:t>
            </a:r>
            <a:r>
              <a:rPr lang="en-US" dirty="0"/>
              <a:t>, </a:t>
            </a:r>
            <a:r>
              <a:rPr lang="en-US" i="1" dirty="0"/>
              <a:t>1</a:t>
            </a:r>
            <a:r>
              <a:rPr lang="en-US" dirty="0"/>
              <a:t>(1), 9–36. http://</a:t>
            </a:r>
            <a:r>
              <a:rPr lang="en-US" dirty="0" err="1"/>
              <a:t>doi.org</a:t>
            </a:r>
            <a:r>
              <a:rPr lang="en-US" dirty="0"/>
              <a:t>/10.1145/320434.320440</a:t>
            </a:r>
          </a:p>
          <a:p>
            <a:r>
              <a:rPr lang="en-US" dirty="0"/>
              <a:t>Connolly, T., &amp; </a:t>
            </a:r>
            <a:r>
              <a:rPr lang="en-US" dirty="0" err="1"/>
              <a:t>Begg</a:t>
            </a:r>
            <a:r>
              <a:rPr lang="en-US" dirty="0"/>
              <a:t>, C. (2005). </a:t>
            </a:r>
            <a:r>
              <a:rPr lang="en-US" i="1" dirty="0"/>
              <a:t>Database Systems: A Practical Approach to Design, Implementation, and Management</a:t>
            </a:r>
            <a:r>
              <a:rPr lang="en-US" dirty="0"/>
              <a:t> (4th ed.). Addison Wesley.</a:t>
            </a:r>
          </a:p>
          <a:p>
            <a:endParaRPr lang="en-US"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43</a:t>
            </a:fld>
            <a:endParaRPr lang="en-GB">
              <a:solidFill>
                <a:prstClr val="black">
                  <a:lumMod val="65000"/>
                  <a:lumOff val="35000"/>
                </a:prstClr>
              </a:solidFill>
            </a:endParaRPr>
          </a:p>
        </p:txBody>
      </p:sp>
    </p:spTree>
    <p:extLst>
      <p:ext uri="{BB962C8B-B14F-4D97-AF65-F5344CB8AC3E}">
        <p14:creationId xmlns:p14="http://schemas.microsoft.com/office/powerpoint/2010/main" val="1606670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Conceptual Database Design</a:t>
            </a:r>
          </a:p>
        </p:txBody>
      </p:sp>
      <p:sp>
        <p:nvSpPr>
          <p:cNvPr id="3" name="Content Placeholder 2"/>
          <p:cNvSpPr>
            <a:spLocks noGrp="1"/>
          </p:cNvSpPr>
          <p:nvPr>
            <p:ph idx="1"/>
          </p:nvPr>
        </p:nvSpPr>
        <p:spPr/>
        <p:txBody>
          <a:bodyPr>
            <a:normAutofit/>
          </a:bodyPr>
          <a:lstStyle/>
          <a:p>
            <a:r>
              <a:rPr lang="en-GB" altLang="en-US" sz="2400" dirty="0"/>
              <a:t>Process of constructing a model of the data used in an enterprise, independent of all physical considerations.</a:t>
            </a:r>
            <a:endParaRPr lang="en-GB" altLang="en-US" sz="800" dirty="0"/>
          </a:p>
          <a:p>
            <a:r>
              <a:rPr lang="en-GB" altLang="en-US" sz="2400" dirty="0"/>
              <a:t>Conceptual database design is </a:t>
            </a:r>
            <a:r>
              <a:rPr lang="en-GB" altLang="en-US" sz="2400" b="1" dirty="0"/>
              <a:t>top-down</a:t>
            </a:r>
            <a:r>
              <a:rPr lang="en-GB" altLang="en-US" sz="2400" dirty="0"/>
              <a:t> design as you start by specifying entities (real-world objects) then build up the model by defining new entities, attributes, and relationships.</a:t>
            </a:r>
            <a:endParaRPr lang="en-GB" altLang="en-US" sz="800" dirty="0"/>
          </a:p>
          <a:p>
            <a:r>
              <a:rPr lang="en-GB" altLang="en-US" sz="2400" dirty="0"/>
              <a:t>The data model is built using the information in the users’ requirements specification. </a:t>
            </a:r>
            <a:endParaRPr lang="en-GB" altLang="en-US" sz="800" dirty="0"/>
          </a:p>
          <a:p>
            <a:r>
              <a:rPr lang="en-GB" altLang="en-US" sz="2400" dirty="0"/>
              <a:t>The conceptual data model is the source of information for logical design phase. </a:t>
            </a:r>
          </a:p>
          <a:p>
            <a:pPr marL="0" indent="0" algn="r">
              <a:buNone/>
            </a:pPr>
            <a:r>
              <a:rPr lang="en-GB" altLang="en-US" sz="1900" dirty="0"/>
              <a:t>Connolly and </a:t>
            </a:r>
            <a:r>
              <a:rPr lang="en-GB" altLang="en-US" sz="1900" dirty="0" err="1"/>
              <a:t>Begg</a:t>
            </a:r>
            <a:r>
              <a:rPr lang="en-GB" altLang="en-US" sz="1900" dirty="0"/>
              <a:t> (2005)</a:t>
            </a:r>
          </a:p>
          <a:p>
            <a:endParaRPr lang="en-GB"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5</a:t>
            </a:fld>
            <a:endParaRPr lang="en-GB">
              <a:solidFill>
                <a:prstClr val="black">
                  <a:lumMod val="65000"/>
                  <a:lumOff val="35000"/>
                </a:prstClr>
              </a:solidFill>
            </a:endParaRPr>
          </a:p>
        </p:txBody>
      </p:sp>
    </p:spTree>
    <p:extLst>
      <p:ext uri="{BB962C8B-B14F-4D97-AF65-F5344CB8AC3E}">
        <p14:creationId xmlns:p14="http://schemas.microsoft.com/office/powerpoint/2010/main" val="183996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Conceptual Design Questions</a:t>
            </a:r>
          </a:p>
        </p:txBody>
      </p:sp>
      <p:sp>
        <p:nvSpPr>
          <p:cNvPr id="3" name="Content Placeholder 2"/>
          <p:cNvSpPr>
            <a:spLocks noGrp="1"/>
          </p:cNvSpPr>
          <p:nvPr>
            <p:ph idx="1"/>
          </p:nvPr>
        </p:nvSpPr>
        <p:spPr/>
        <p:txBody>
          <a:bodyPr>
            <a:normAutofit/>
          </a:bodyPr>
          <a:lstStyle/>
          <a:p>
            <a:pPr marL="609600" indent="-609600">
              <a:lnSpc>
                <a:spcPct val="130000"/>
              </a:lnSpc>
              <a:buFont typeface="Wingdings" charset="2"/>
              <a:buAutoNum type="arabicPeriod"/>
            </a:pPr>
            <a:r>
              <a:rPr lang="en-GB" altLang="en-US" sz="2800" dirty="0"/>
              <a:t>What are the </a:t>
            </a:r>
            <a:r>
              <a:rPr lang="en-GB" altLang="en-US" sz="2800" b="1" dirty="0"/>
              <a:t>entities</a:t>
            </a:r>
            <a:r>
              <a:rPr lang="en-GB" altLang="en-US" sz="2800" dirty="0"/>
              <a:t>?</a:t>
            </a:r>
          </a:p>
          <a:p>
            <a:pPr marL="952500" lvl="1" indent="-609600">
              <a:lnSpc>
                <a:spcPct val="130000"/>
              </a:lnSpc>
            </a:pPr>
            <a:r>
              <a:rPr lang="en-GB" altLang="en-US" sz="2600" dirty="0"/>
              <a:t>e.g. objects, individuals</a:t>
            </a:r>
          </a:p>
          <a:p>
            <a:pPr marL="609600" indent="-609600">
              <a:lnSpc>
                <a:spcPct val="130000"/>
              </a:lnSpc>
              <a:spcBef>
                <a:spcPts val="1400"/>
              </a:spcBef>
              <a:buFont typeface="Wingdings" charset="2"/>
              <a:buAutoNum type="arabicPeriod"/>
            </a:pPr>
            <a:r>
              <a:rPr lang="en-GB" altLang="en-US" sz="2800" dirty="0"/>
              <a:t>Which </a:t>
            </a:r>
            <a:r>
              <a:rPr lang="en-GB" altLang="en-US" sz="2800" b="1" dirty="0"/>
              <a:t>relationships</a:t>
            </a:r>
            <a:r>
              <a:rPr lang="en-GB" altLang="en-US" sz="2800" dirty="0"/>
              <a:t> exist among these entities?</a:t>
            </a:r>
          </a:p>
          <a:p>
            <a:pPr marL="609600" indent="-609600">
              <a:lnSpc>
                <a:spcPct val="130000"/>
              </a:lnSpc>
              <a:spcBef>
                <a:spcPts val="1400"/>
              </a:spcBef>
              <a:buFont typeface="Wingdings" charset="2"/>
              <a:buAutoNum type="arabicPeriod"/>
            </a:pPr>
            <a:r>
              <a:rPr lang="en-GB" altLang="en-US" sz="2800" dirty="0"/>
              <a:t>What </a:t>
            </a:r>
            <a:r>
              <a:rPr lang="en-GB" altLang="en-US" sz="2800" b="1" dirty="0"/>
              <a:t> information</a:t>
            </a:r>
            <a:r>
              <a:rPr lang="en-GB" altLang="en-US" sz="2800" dirty="0"/>
              <a:t> do we want to store about these entities and relationships?</a:t>
            </a:r>
          </a:p>
          <a:p>
            <a:pPr marL="609600" indent="-609600">
              <a:lnSpc>
                <a:spcPct val="130000"/>
              </a:lnSpc>
              <a:spcBef>
                <a:spcPts val="1400"/>
              </a:spcBef>
              <a:buFont typeface="Wingdings" charset="2"/>
              <a:buAutoNum type="arabicPeriod"/>
            </a:pPr>
            <a:r>
              <a:rPr lang="en-GB" altLang="en-US" sz="2800" dirty="0"/>
              <a:t>What are the </a:t>
            </a:r>
            <a:r>
              <a:rPr lang="en-GB" altLang="en-US" sz="2800" b="1" dirty="0"/>
              <a:t>business rules </a:t>
            </a:r>
            <a:r>
              <a:rPr lang="en-GB" altLang="en-US" sz="2800" dirty="0"/>
              <a:t>of the organisation?</a:t>
            </a:r>
          </a:p>
          <a:p>
            <a:pPr marL="609600" indent="-609600">
              <a:lnSpc>
                <a:spcPct val="130000"/>
              </a:lnSpc>
              <a:spcBef>
                <a:spcPts val="1400"/>
              </a:spcBef>
              <a:buFont typeface="Wingdings" charset="2"/>
              <a:buAutoNum type="arabicPeriod"/>
            </a:pPr>
            <a:r>
              <a:rPr lang="en-GB" altLang="en-US" sz="2800" dirty="0"/>
              <a:t>Which </a:t>
            </a:r>
            <a:r>
              <a:rPr lang="en-GB" altLang="en-US" sz="2800" b="1" dirty="0"/>
              <a:t>integrity constraints</a:t>
            </a:r>
            <a:r>
              <a:rPr lang="en-GB" altLang="en-US" sz="2800" dirty="0"/>
              <a:t> arise from them?</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6</a:t>
            </a:fld>
            <a:endParaRPr lang="en-GB">
              <a:solidFill>
                <a:prstClr val="black">
                  <a:lumMod val="65000"/>
                  <a:lumOff val="35000"/>
                </a:prstClr>
              </a:solidFill>
            </a:endParaRPr>
          </a:p>
        </p:txBody>
      </p:sp>
    </p:spTree>
    <p:extLst>
      <p:ext uri="{BB962C8B-B14F-4D97-AF65-F5344CB8AC3E}">
        <p14:creationId xmlns:p14="http://schemas.microsoft.com/office/powerpoint/2010/main" val="26270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Relationship Diagrams</a:t>
            </a:r>
          </a:p>
        </p:txBody>
      </p:sp>
      <p:sp>
        <p:nvSpPr>
          <p:cNvPr id="3" name="Content Placeholder 2"/>
          <p:cNvSpPr>
            <a:spLocks noGrp="1"/>
          </p:cNvSpPr>
          <p:nvPr>
            <p:ph idx="1"/>
          </p:nvPr>
        </p:nvSpPr>
        <p:spPr/>
        <p:txBody>
          <a:bodyPr>
            <a:normAutofit/>
          </a:bodyPr>
          <a:lstStyle/>
          <a:p>
            <a:r>
              <a:rPr lang="en-GB" sz="2400" dirty="0"/>
              <a:t>Capture the entities and their relationships</a:t>
            </a:r>
          </a:p>
          <a:p>
            <a:pPr lvl="1"/>
            <a:r>
              <a:rPr lang="en-GB" sz="2000" dirty="0"/>
              <a:t>Do not contain foreign keys</a:t>
            </a:r>
          </a:p>
          <a:p>
            <a:r>
              <a:rPr lang="en-GB" sz="2400" dirty="0"/>
              <a:t>ER Modelling developed by Chen (1976)</a:t>
            </a:r>
          </a:p>
          <a:p>
            <a:r>
              <a:rPr lang="en-GB" sz="2400" dirty="0"/>
              <a:t>Lots of notation variations since proposed</a:t>
            </a:r>
          </a:p>
          <a:p>
            <a:pPr lvl="1"/>
            <a:r>
              <a:rPr lang="en-GB" sz="2000" dirty="0"/>
              <a:t>Attributes often omitted from diagrams drawn using Chen notation</a:t>
            </a:r>
          </a:p>
          <a:p>
            <a:r>
              <a:rPr lang="en-GB" sz="2400" dirty="0"/>
              <a:t>UML notation used in the course</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7</a:t>
            </a:fld>
            <a:endParaRPr lang="en-GB">
              <a:solidFill>
                <a:prstClr val="black">
                  <a:lumMod val="65000"/>
                  <a:lumOff val="35000"/>
                </a:prstClr>
              </a:solidFill>
            </a:endParaRPr>
          </a:p>
        </p:txBody>
      </p:sp>
    </p:spTree>
    <p:extLst>
      <p:ext uri="{BB962C8B-B14F-4D97-AF65-F5344CB8AC3E}">
        <p14:creationId xmlns:p14="http://schemas.microsoft.com/office/powerpoint/2010/main" val="193331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45C4-EA78-F243-B577-30FFFFB49240}"/>
              </a:ext>
            </a:extLst>
          </p:cNvPr>
          <p:cNvSpPr>
            <a:spLocks noGrp="1"/>
          </p:cNvSpPr>
          <p:nvPr>
            <p:ph type="title"/>
          </p:nvPr>
        </p:nvSpPr>
        <p:spPr/>
        <p:txBody>
          <a:bodyPr/>
          <a:lstStyle/>
          <a:p>
            <a:r>
              <a:rPr lang="en-US" dirty="0"/>
              <a:t>Design Process</a:t>
            </a:r>
          </a:p>
        </p:txBody>
      </p:sp>
      <p:sp>
        <p:nvSpPr>
          <p:cNvPr id="4" name="Date Placeholder 3">
            <a:extLst>
              <a:ext uri="{FF2B5EF4-FFF2-40B4-BE49-F238E27FC236}">
                <a16:creationId xmlns:a16="http://schemas.microsoft.com/office/drawing/2014/main" id="{E6E5DCCE-E4DB-E54C-9B8B-80370F44907B}"/>
              </a:ext>
            </a:extLst>
          </p:cNvPr>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a:extLst>
              <a:ext uri="{FF2B5EF4-FFF2-40B4-BE49-F238E27FC236}">
                <a16:creationId xmlns:a16="http://schemas.microsoft.com/office/drawing/2014/main" id="{BC417678-8F91-1D4C-BEBB-3573B948E3E4}"/>
              </a:ext>
            </a:extLst>
          </p:cNvPr>
          <p:cNvSpPr>
            <a:spLocks noGrp="1"/>
          </p:cNvSpPr>
          <p:nvPr>
            <p:ph type="ftr" sz="quarter" idx="11"/>
          </p:nvPr>
        </p:nvSpPr>
        <p:spPr/>
        <p:txBody>
          <a:bodyPr/>
          <a:lstStyle/>
          <a:p>
            <a:r>
              <a:rPr lang="en-GB">
                <a:solidFill>
                  <a:prstClr val="black">
                    <a:lumMod val="65000"/>
                    <a:lumOff val="35000"/>
                  </a:prstClr>
                </a:solidFill>
              </a:rPr>
              <a:t>F28DM ER Diagrams</a:t>
            </a:r>
            <a:endParaRPr lang="en-GB" dirty="0">
              <a:solidFill>
                <a:prstClr val="black">
                  <a:lumMod val="65000"/>
                  <a:lumOff val="35000"/>
                </a:prstClr>
              </a:solidFill>
            </a:endParaRPr>
          </a:p>
        </p:txBody>
      </p:sp>
      <p:sp>
        <p:nvSpPr>
          <p:cNvPr id="6" name="Slide Number Placeholder 5">
            <a:extLst>
              <a:ext uri="{FF2B5EF4-FFF2-40B4-BE49-F238E27FC236}">
                <a16:creationId xmlns:a16="http://schemas.microsoft.com/office/drawing/2014/main" id="{25E376E9-9B3B-B64C-B5D2-A4A79CFDB271}"/>
              </a:ext>
            </a:extLst>
          </p:cNvPr>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8</a:t>
            </a:fld>
            <a:endParaRPr lang="en-GB">
              <a:solidFill>
                <a:prstClr val="black">
                  <a:lumMod val="65000"/>
                  <a:lumOff val="35000"/>
                </a:prstClr>
              </a:solidFill>
            </a:endParaRPr>
          </a:p>
        </p:txBody>
      </p:sp>
      <p:sp>
        <p:nvSpPr>
          <p:cNvPr id="7" name="CustomShape 1">
            <a:extLst>
              <a:ext uri="{FF2B5EF4-FFF2-40B4-BE49-F238E27FC236}">
                <a16:creationId xmlns:a16="http://schemas.microsoft.com/office/drawing/2014/main" id="{70A789FC-3D37-C94E-B2E2-F7AF12A1E5BA}"/>
              </a:ext>
            </a:extLst>
          </p:cNvPr>
          <p:cNvSpPr/>
          <p:nvPr/>
        </p:nvSpPr>
        <p:spPr>
          <a:xfrm>
            <a:off x="1188474" y="1694327"/>
            <a:ext cx="4754069" cy="1695960"/>
          </a:xfrm>
          <a:prstGeom prst="rect">
            <a:avLst/>
          </a:prstGeom>
          <a:solidFill>
            <a:srgbClr val="729FCF">
              <a:alpha val="45000"/>
            </a:srgbClr>
          </a:solidFill>
          <a:ln>
            <a:solidFill>
              <a:srgbClr val="3465A4"/>
            </a:solidFill>
          </a:ln>
        </p:spPr>
        <p:style>
          <a:lnRef idx="0">
            <a:scrgbClr r="0" g="0" b="0"/>
          </a:lnRef>
          <a:fillRef idx="0">
            <a:scrgbClr r="0" g="0" b="0"/>
          </a:fillRef>
          <a:effectRef idx="0">
            <a:scrgbClr r="0" g="0" b="0"/>
          </a:effectRef>
          <a:fontRef idx="minor"/>
        </p:style>
      </p:sp>
      <p:sp>
        <p:nvSpPr>
          <p:cNvPr id="8" name="TextShape 2">
            <a:extLst>
              <a:ext uri="{FF2B5EF4-FFF2-40B4-BE49-F238E27FC236}">
                <a16:creationId xmlns:a16="http://schemas.microsoft.com/office/drawing/2014/main" id="{A6B04E52-09B2-5840-9CE2-08DB88F860C4}"/>
              </a:ext>
            </a:extLst>
          </p:cNvPr>
          <p:cNvSpPr txBox="1"/>
          <p:nvPr/>
        </p:nvSpPr>
        <p:spPr>
          <a:xfrm>
            <a:off x="1491862" y="1764167"/>
            <a:ext cx="4053649" cy="1626120"/>
          </a:xfrm>
          <a:prstGeom prst="rect">
            <a:avLst/>
          </a:prstGeom>
          <a:noFill/>
          <a:ln>
            <a:noFill/>
          </a:ln>
        </p:spPr>
        <p:txBody>
          <a:bodyPr lIns="90000" tIns="45000" rIns="90000" bIns="45000"/>
          <a:lstStyle/>
          <a:p>
            <a:r>
              <a:rPr lang="en-GB" sz="1800" b="0" strike="noStrike" spc="-1" dirty="0">
                <a:latin typeface="Arial"/>
              </a:rPr>
              <a:t>Entity-Relationship Model (ER)</a:t>
            </a:r>
          </a:p>
          <a:p>
            <a:endParaRPr lang="en-GB" sz="1800" b="0" strike="noStrike" spc="-1" dirty="0">
              <a:latin typeface="Arial"/>
            </a:endParaRPr>
          </a:p>
          <a:p>
            <a:r>
              <a:rPr lang="en-GB" spc="-1" dirty="0">
                <a:latin typeface="Arial"/>
              </a:rPr>
              <a:t>Using a graphical language </a:t>
            </a:r>
          </a:p>
          <a:p>
            <a:r>
              <a:rPr lang="en-GB" i="1" spc="-1" dirty="0">
                <a:latin typeface="Arial"/>
              </a:rPr>
              <a:t>e.g.</a:t>
            </a:r>
            <a:r>
              <a:rPr lang="en-GB" sz="1800" b="0" i="1" strike="noStrike" spc="-1" dirty="0">
                <a:latin typeface="Arial"/>
              </a:rPr>
              <a:t> data modelling subset of </a:t>
            </a:r>
            <a:br>
              <a:rPr lang="en-GB" sz="1800" b="0" i="1" strike="noStrike" spc="-1" dirty="0">
                <a:latin typeface="Arial"/>
              </a:rPr>
            </a:br>
            <a:r>
              <a:rPr lang="en-GB" sz="1800" b="0" i="1" strike="noStrike" spc="-1" dirty="0">
                <a:latin typeface="Arial"/>
              </a:rPr>
              <a:t>Unified Modelling Language (UML</a:t>
            </a:r>
            <a:r>
              <a:rPr lang="en-GB" sz="1800" b="0" strike="noStrike" spc="-1" dirty="0">
                <a:latin typeface="Arial"/>
              </a:rPr>
              <a:t>)</a:t>
            </a:r>
          </a:p>
          <a:p>
            <a:endParaRPr lang="en-GB" sz="1800" b="0" strike="noStrike" spc="-1" dirty="0">
              <a:latin typeface="Arial"/>
            </a:endParaRPr>
          </a:p>
        </p:txBody>
      </p:sp>
      <p:sp>
        <p:nvSpPr>
          <p:cNvPr id="9" name="TextShape 3">
            <a:extLst>
              <a:ext uri="{FF2B5EF4-FFF2-40B4-BE49-F238E27FC236}">
                <a16:creationId xmlns:a16="http://schemas.microsoft.com/office/drawing/2014/main" id="{A42455ED-D06A-E84B-843E-6E9E137286EC}"/>
              </a:ext>
            </a:extLst>
          </p:cNvPr>
          <p:cNvSpPr txBox="1"/>
          <p:nvPr/>
        </p:nvSpPr>
        <p:spPr>
          <a:xfrm>
            <a:off x="7588901" y="2143224"/>
            <a:ext cx="3833237" cy="583051"/>
          </a:xfrm>
          <a:prstGeom prst="rect">
            <a:avLst/>
          </a:prstGeom>
          <a:noFill/>
          <a:ln>
            <a:noFill/>
          </a:ln>
        </p:spPr>
        <p:txBody>
          <a:bodyPr lIns="90000" tIns="45000" rIns="90000" bIns="45000"/>
          <a:lstStyle/>
          <a:p>
            <a:r>
              <a:rPr lang="en-GB" sz="1800" b="1" i="1" strike="noStrike" spc="-1" dirty="0">
                <a:solidFill>
                  <a:srgbClr val="7030A0"/>
                </a:solidFill>
                <a:latin typeface="Arial"/>
              </a:rPr>
              <a:t>high level model</a:t>
            </a:r>
          </a:p>
          <a:p>
            <a:r>
              <a:rPr lang="en-GB" b="1" i="1" spc="-1" dirty="0">
                <a:solidFill>
                  <a:srgbClr val="7030A0"/>
                </a:solidFill>
                <a:latin typeface="Arial"/>
              </a:rPr>
              <a:t>(graphical – boxes, arrows , etc)</a:t>
            </a:r>
            <a:endParaRPr lang="en-GB" sz="1800" b="1" i="1" strike="noStrike" spc="-1" dirty="0">
              <a:solidFill>
                <a:srgbClr val="7030A0"/>
              </a:solidFill>
              <a:latin typeface="Arial"/>
            </a:endParaRPr>
          </a:p>
        </p:txBody>
      </p:sp>
      <p:sp>
        <p:nvSpPr>
          <p:cNvPr id="10" name="TextShape 4">
            <a:extLst>
              <a:ext uri="{FF2B5EF4-FFF2-40B4-BE49-F238E27FC236}">
                <a16:creationId xmlns:a16="http://schemas.microsoft.com/office/drawing/2014/main" id="{E460C6EC-9B6D-3F40-AB22-2E781AA472FA}"/>
              </a:ext>
            </a:extLst>
          </p:cNvPr>
          <p:cNvSpPr txBox="1"/>
          <p:nvPr/>
        </p:nvSpPr>
        <p:spPr>
          <a:xfrm>
            <a:off x="7933303" y="5697167"/>
            <a:ext cx="2112739" cy="346320"/>
          </a:xfrm>
          <a:prstGeom prst="rect">
            <a:avLst/>
          </a:prstGeom>
          <a:noFill/>
          <a:ln>
            <a:noFill/>
          </a:ln>
        </p:spPr>
        <p:txBody>
          <a:bodyPr lIns="90000" tIns="45000" rIns="90000" bIns="45000"/>
          <a:lstStyle/>
          <a:p>
            <a:r>
              <a:rPr lang="en-GB" sz="1800" b="1" i="1" strike="noStrike" spc="-1" dirty="0">
                <a:solidFill>
                  <a:srgbClr val="7030A0"/>
                </a:solidFill>
                <a:latin typeface="Arial"/>
              </a:rPr>
              <a:t>low level</a:t>
            </a:r>
          </a:p>
        </p:txBody>
      </p:sp>
      <p:sp>
        <p:nvSpPr>
          <p:cNvPr id="11" name="TextShape 5">
            <a:extLst>
              <a:ext uri="{FF2B5EF4-FFF2-40B4-BE49-F238E27FC236}">
                <a16:creationId xmlns:a16="http://schemas.microsoft.com/office/drawing/2014/main" id="{ABE5131E-5E15-C040-B5E6-8A41F8A32DEF}"/>
              </a:ext>
            </a:extLst>
          </p:cNvPr>
          <p:cNvSpPr txBox="1"/>
          <p:nvPr/>
        </p:nvSpPr>
        <p:spPr>
          <a:xfrm>
            <a:off x="3755903" y="5870327"/>
            <a:ext cx="1354818" cy="346320"/>
          </a:xfrm>
          <a:prstGeom prst="rect">
            <a:avLst/>
          </a:prstGeom>
          <a:noFill/>
          <a:ln>
            <a:noFill/>
          </a:ln>
        </p:spPr>
        <p:txBody>
          <a:bodyPr lIns="90000" tIns="45000" rIns="90000" bIns="45000"/>
          <a:lstStyle/>
          <a:p>
            <a:r>
              <a:rPr lang="en-GB" sz="1800" b="0" strike="noStrike" spc="-1" dirty="0">
                <a:latin typeface="Arial"/>
              </a:rPr>
              <a:t>RDBMS</a:t>
            </a:r>
          </a:p>
        </p:txBody>
      </p:sp>
      <p:sp>
        <p:nvSpPr>
          <p:cNvPr id="12" name="CustomShape 6">
            <a:extLst>
              <a:ext uri="{FF2B5EF4-FFF2-40B4-BE49-F238E27FC236}">
                <a16:creationId xmlns:a16="http://schemas.microsoft.com/office/drawing/2014/main" id="{A38F1727-2221-E44A-997A-E3FFF086E911}"/>
              </a:ext>
            </a:extLst>
          </p:cNvPr>
          <p:cNvSpPr/>
          <p:nvPr/>
        </p:nvSpPr>
        <p:spPr>
          <a:xfrm>
            <a:off x="2817023" y="5510327"/>
            <a:ext cx="792000" cy="936000"/>
          </a:xfrm>
          <a:prstGeom prst="can">
            <a:avLst>
              <a:gd name="adj" fmla="val 25000"/>
            </a:avLst>
          </a:prstGeom>
          <a:solidFill>
            <a:srgbClr val="579835">
              <a:alpha val="47000"/>
            </a:srgbClr>
          </a:solidFill>
          <a:ln>
            <a:solidFill>
              <a:srgbClr val="3465A4"/>
            </a:solidFill>
          </a:ln>
        </p:spPr>
        <p:style>
          <a:lnRef idx="0">
            <a:scrgbClr r="0" g="0" b="0"/>
          </a:lnRef>
          <a:fillRef idx="0">
            <a:scrgbClr r="0" g="0" b="0"/>
          </a:fillRef>
          <a:effectRef idx="0">
            <a:scrgbClr r="0" g="0" b="0"/>
          </a:effectRef>
          <a:fontRef idx="minor"/>
        </p:style>
      </p:sp>
      <p:sp>
        <p:nvSpPr>
          <p:cNvPr id="13" name="Line 7">
            <a:extLst>
              <a:ext uri="{FF2B5EF4-FFF2-40B4-BE49-F238E27FC236}">
                <a16:creationId xmlns:a16="http://schemas.microsoft.com/office/drawing/2014/main" id="{C2FED7F1-BE26-A741-BFF9-BC378A982994}"/>
              </a:ext>
            </a:extLst>
          </p:cNvPr>
          <p:cNvSpPr/>
          <p:nvPr/>
        </p:nvSpPr>
        <p:spPr>
          <a:xfrm>
            <a:off x="3150973" y="3428999"/>
            <a:ext cx="26050" cy="2081327"/>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4" name="CustomShape 8">
            <a:extLst>
              <a:ext uri="{FF2B5EF4-FFF2-40B4-BE49-F238E27FC236}">
                <a16:creationId xmlns:a16="http://schemas.microsoft.com/office/drawing/2014/main" id="{F264BC10-5792-F04B-818F-11A85EB144BD}"/>
              </a:ext>
            </a:extLst>
          </p:cNvPr>
          <p:cNvSpPr/>
          <p:nvPr/>
        </p:nvSpPr>
        <p:spPr>
          <a:xfrm>
            <a:off x="2241023" y="3998327"/>
            <a:ext cx="2092320" cy="504000"/>
          </a:xfrm>
          <a:prstGeom prst="rect">
            <a:avLst/>
          </a:prstGeom>
          <a:solidFill>
            <a:srgbClr val="FFFBCC">
              <a:alpha val="54000"/>
            </a:srgbClr>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1800" b="0" strike="noStrike" spc="-1">
                <a:latin typeface="Arial"/>
              </a:rPr>
              <a:t>TRANSLATE</a:t>
            </a:r>
          </a:p>
        </p:txBody>
      </p:sp>
    </p:spTree>
    <p:extLst>
      <p:ext uri="{BB962C8B-B14F-4D97-AF65-F5344CB8AC3E}">
        <p14:creationId xmlns:p14="http://schemas.microsoft.com/office/powerpoint/2010/main" val="19669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Spies in UML Notation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98352485"/>
              </p:ext>
            </p:extLst>
          </p:nvPr>
        </p:nvGraphicFramePr>
        <p:xfrm>
          <a:off x="7618004" y="1698839"/>
          <a:ext cx="2226046" cy="111252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err="1">
                          <a:solidFill>
                            <a:sysClr val="windowText" lastClr="000000"/>
                          </a:solidFill>
                        </a:rPr>
                        <a:t>SpyMaster</a:t>
                      </a:r>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mCodeName</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contact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ER Diagrams</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9</a:t>
            </a:fld>
            <a:endParaRPr lang="en-GB">
              <a:solidFill>
                <a:prstClr val="black">
                  <a:lumMod val="65000"/>
                  <a:lumOff val="35000"/>
                </a:prstClr>
              </a:solidFill>
            </a:endParaRPr>
          </a:p>
        </p:txBody>
      </p:sp>
      <p:graphicFrame>
        <p:nvGraphicFramePr>
          <p:cNvPr id="8" name="Content Placeholder 6"/>
          <p:cNvGraphicFramePr>
            <a:graphicFrameLocks/>
          </p:cNvGraphicFramePr>
          <p:nvPr>
            <p:extLst>
              <p:ext uri="{D42A27DB-BD31-4B8C-83A1-F6EECF244321}">
                <p14:modId xmlns:p14="http://schemas.microsoft.com/office/powerpoint/2010/main" val="3633920775"/>
              </p:ext>
            </p:extLst>
          </p:nvPr>
        </p:nvGraphicFramePr>
        <p:xfrm>
          <a:off x="7618004" y="4364355"/>
          <a:ext cx="2226046" cy="165608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Spy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codeName</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err="1"/>
                        <a:t>firstName</a:t>
                      </a:r>
                      <a:endParaRPr lang="en-GB" dirty="0"/>
                    </a:p>
                    <a:p>
                      <a:r>
                        <a:rPr lang="en-GB" dirty="0" err="1"/>
                        <a:t>dateOfBirth</a:t>
                      </a:r>
                      <a:endParaRPr lang="en-GB" dirty="0"/>
                    </a:p>
                    <a:p>
                      <a:r>
                        <a:rPr lang="en-GB"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1" name="Straight Connector 10"/>
          <p:cNvCxnSpPr>
            <a:stCxn id="7" idx="2"/>
            <a:endCxn id="8" idx="0"/>
          </p:cNvCxnSpPr>
          <p:nvPr/>
        </p:nvCxnSpPr>
        <p:spPr>
          <a:xfrm>
            <a:off x="8731027" y="2811359"/>
            <a:ext cx="0" cy="1552996"/>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3" name="TextBox 12"/>
          <p:cNvSpPr txBox="1"/>
          <p:nvPr/>
        </p:nvSpPr>
        <p:spPr>
          <a:xfrm>
            <a:off x="8734284" y="3357454"/>
            <a:ext cx="1252266" cy="369332"/>
          </a:xfrm>
          <a:prstGeom prst="rect">
            <a:avLst/>
          </a:prstGeom>
          <a:noFill/>
        </p:spPr>
        <p:txBody>
          <a:bodyPr wrap="none" rtlCol="0">
            <a:spAutoFit/>
          </a:bodyPr>
          <a:lstStyle/>
          <a:p>
            <a:pPr algn="ctr"/>
            <a:r>
              <a:rPr lang="en-GB"/>
              <a:t>manages</a:t>
            </a:r>
            <a:endParaRPr lang="en-GB" dirty="0"/>
          </a:p>
        </p:txBody>
      </p:sp>
      <p:sp>
        <p:nvSpPr>
          <p:cNvPr id="16" name="TextBox 15"/>
          <p:cNvSpPr txBox="1"/>
          <p:nvPr/>
        </p:nvSpPr>
        <p:spPr>
          <a:xfrm>
            <a:off x="8180701" y="4014635"/>
            <a:ext cx="538930" cy="369332"/>
          </a:xfrm>
          <a:prstGeom prst="rect">
            <a:avLst/>
          </a:prstGeom>
          <a:noFill/>
        </p:spPr>
        <p:txBody>
          <a:bodyPr wrap="none" rtlCol="0">
            <a:spAutoFit/>
          </a:bodyPr>
          <a:lstStyle/>
          <a:p>
            <a:r>
              <a:rPr lang="en-GB" dirty="0"/>
              <a:t>1..*</a:t>
            </a:r>
          </a:p>
        </p:txBody>
      </p:sp>
      <p:sp>
        <p:nvSpPr>
          <p:cNvPr id="17" name="Triangle 16"/>
          <p:cNvSpPr/>
          <p:nvPr/>
        </p:nvSpPr>
        <p:spPr>
          <a:xfrm rot="10800000">
            <a:off x="8290309" y="3346489"/>
            <a:ext cx="312907" cy="307463"/>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22" name="Rectangle 21"/>
          <p:cNvSpPr/>
          <p:nvPr/>
        </p:nvSpPr>
        <p:spPr>
          <a:xfrm>
            <a:off x="8290309" y="2791746"/>
            <a:ext cx="312906" cy="369332"/>
          </a:xfrm>
          <a:prstGeom prst="rect">
            <a:avLst/>
          </a:prstGeom>
        </p:spPr>
        <p:txBody>
          <a:bodyPr wrap="none">
            <a:spAutoFit/>
          </a:bodyPr>
          <a:lstStyle/>
          <a:p>
            <a:r>
              <a:rPr lang="en-GB" dirty="0"/>
              <a:t>1</a:t>
            </a:r>
          </a:p>
        </p:txBody>
      </p:sp>
      <p:sp>
        <p:nvSpPr>
          <p:cNvPr id="27" name="Rectangular Callout 26"/>
          <p:cNvSpPr/>
          <p:nvPr/>
        </p:nvSpPr>
        <p:spPr>
          <a:xfrm>
            <a:off x="1618736" y="3213569"/>
            <a:ext cx="5823958" cy="1489060"/>
          </a:xfrm>
          <a:prstGeom prst="wedgeRectCallout">
            <a:avLst>
              <a:gd name="adj1" fmla="val 70526"/>
              <a:gd name="adj2" fmla="val -13535"/>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b="1" dirty="0"/>
              <a:t>Relationship:</a:t>
            </a:r>
          </a:p>
          <a:p>
            <a:r>
              <a:rPr lang="en-GB" dirty="0"/>
              <a:t>Arrow indicates direction of reading, although relationships are non-directional.</a:t>
            </a:r>
          </a:p>
          <a:p>
            <a:r>
              <a:rPr lang="en-GB" dirty="0"/>
              <a:t>Capture constraint:</a:t>
            </a:r>
          </a:p>
          <a:p>
            <a:r>
              <a:rPr lang="en-GB" dirty="0"/>
              <a:t>One spy managed by exactly one master</a:t>
            </a:r>
          </a:p>
        </p:txBody>
      </p:sp>
      <p:sp>
        <p:nvSpPr>
          <p:cNvPr id="28" name="Rectangular Callout 27"/>
          <p:cNvSpPr/>
          <p:nvPr/>
        </p:nvSpPr>
        <p:spPr>
          <a:xfrm>
            <a:off x="1754660" y="4937504"/>
            <a:ext cx="4707924" cy="1729602"/>
          </a:xfrm>
          <a:prstGeom prst="wedgeRectCallout">
            <a:avLst>
              <a:gd name="adj1" fmla="val 73983"/>
              <a:gd name="adj2" fmla="val -17670"/>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b="1" dirty="0"/>
              <a:t>Attributes:</a:t>
            </a:r>
          </a:p>
          <a:p>
            <a:r>
              <a:rPr lang="en-GB" dirty="0"/>
              <a:t>The spy entity has 4 characteristics that need to be stored.</a:t>
            </a:r>
          </a:p>
          <a:p>
            <a:r>
              <a:rPr lang="en-GB" dirty="0" err="1"/>
              <a:t>codeName</a:t>
            </a:r>
            <a:r>
              <a:rPr lang="en-GB" dirty="0"/>
              <a:t> uniquely identifies a Spy</a:t>
            </a:r>
          </a:p>
        </p:txBody>
      </p:sp>
      <p:sp>
        <p:nvSpPr>
          <p:cNvPr id="29" name="Rectangular Callout 28"/>
          <p:cNvSpPr/>
          <p:nvPr/>
        </p:nvSpPr>
        <p:spPr>
          <a:xfrm>
            <a:off x="673406" y="1678597"/>
            <a:ext cx="4981334" cy="1300097"/>
          </a:xfrm>
          <a:prstGeom prst="wedgeRectCallout">
            <a:avLst>
              <a:gd name="adj1" fmla="val 86452"/>
              <a:gd name="adj2" fmla="val -23278"/>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b="1" dirty="0"/>
              <a:t>Entity:</a:t>
            </a:r>
          </a:p>
          <a:p>
            <a:r>
              <a:rPr lang="en-GB" dirty="0" err="1"/>
              <a:t>SpyMaster</a:t>
            </a:r>
            <a:r>
              <a:rPr lang="en-GB" dirty="0"/>
              <a:t> is a thing that we want to capture that is distinct from Spy</a:t>
            </a:r>
          </a:p>
        </p:txBody>
      </p:sp>
    </p:spTree>
    <p:extLst>
      <p:ext uri="{BB962C8B-B14F-4D97-AF65-F5344CB8AC3E}">
        <p14:creationId xmlns:p14="http://schemas.microsoft.com/office/powerpoint/2010/main" val="40019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theme/theme1.xml><?xml version="1.0" encoding="utf-8"?>
<a:theme xmlns:a="http://schemas.openxmlformats.org/drawingml/2006/main" name="Default Theme">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ectures">
  <a:themeElements>
    <a:clrScheme name="Custom 1">
      <a:dk1>
        <a:sysClr val="windowText" lastClr="000000"/>
      </a:dk1>
      <a:lt1>
        <a:sysClr val="window" lastClr="FFFFFF"/>
      </a:lt1>
      <a:dk2>
        <a:srgbClr val="333333"/>
      </a:dk2>
      <a:lt2>
        <a:srgbClr val="BBC0AC"/>
      </a:lt2>
      <a:accent1>
        <a:srgbClr val="6F8A0F"/>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s" id="{3CC78B15-488E-2A42-85F9-6BE9E4B8B684}" vid="{35102FEB-6D93-1048-826B-F9AA823E68C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6416</TotalTime>
  <Words>3721</Words>
  <Application>Microsoft Macintosh PowerPoint</Application>
  <PresentationFormat>Widescreen</PresentationFormat>
  <Paragraphs>827</Paragraphs>
  <Slides>43</Slides>
  <Notes>23</Notes>
  <HiddenSlides>8</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43</vt:i4>
      </vt:variant>
    </vt:vector>
  </HeadingPairs>
  <TitlesOfParts>
    <vt:vector size="50" baseType="lpstr">
      <vt:lpstr>Arial</vt:lpstr>
      <vt:lpstr>Calibri</vt:lpstr>
      <vt:lpstr>Century Gothic</vt:lpstr>
      <vt:lpstr>Wingdings</vt:lpstr>
      <vt:lpstr>Wingdings 2</vt:lpstr>
      <vt:lpstr>Default Theme</vt:lpstr>
      <vt:lpstr>lectures</vt:lpstr>
      <vt:lpstr>Entity Relationship Modelling</vt:lpstr>
      <vt:lpstr>Materials released  under CC-BY License</vt:lpstr>
      <vt:lpstr>Topics in this Lecture</vt:lpstr>
      <vt:lpstr>Database Design</vt:lpstr>
      <vt:lpstr>Conceptual Database Design</vt:lpstr>
      <vt:lpstr>Conceptual Design Questions</vt:lpstr>
      <vt:lpstr>Entity Relationship Diagrams</vt:lpstr>
      <vt:lpstr>Design Process</vt:lpstr>
      <vt:lpstr>Spies in UML Notation</vt:lpstr>
      <vt:lpstr>Showing the Multiplicity of an Association</vt:lpstr>
      <vt:lpstr>Spies in Chen Notation</vt:lpstr>
      <vt:lpstr>Spies in Crow’s Foot Notation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vt:lpstr>
      <vt:lpstr>Attributes</vt:lpstr>
      <vt:lpstr>Relationships</vt:lpstr>
      <vt:lpstr>Company Example: Data Requirements</vt:lpstr>
      <vt:lpstr>Company Example: Data Requirements</vt:lpstr>
      <vt:lpstr>Company Example: ER Diagram</vt:lpstr>
      <vt:lpstr>ER Diagrams</vt:lpstr>
      <vt:lpstr>Types of attributes</vt:lpstr>
      <vt:lpstr>Keys</vt:lpstr>
      <vt:lpstr>Strong and Weak Entities</vt:lpstr>
      <vt:lpstr>Relationships</vt:lpstr>
      <vt:lpstr>Relationship Constraints</vt:lpstr>
      <vt:lpstr>Relationship Constraints</vt:lpstr>
      <vt:lpstr>Reading Cardinality Constraints</vt:lpstr>
      <vt:lpstr>Complex Relationships</vt:lpstr>
      <vt:lpstr>Entity: Specialisation/Generalisation</vt:lpstr>
      <vt:lpstr>Entity: Specialisation/Generalisation</vt:lpstr>
      <vt:lpstr>Other Constraints</vt:lpstr>
      <vt:lpstr>Design Choices and Constraints</vt:lpstr>
      <vt:lpstr>Common Pitfalls</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Alasdair J G</dc:creator>
  <cp:lastModifiedBy>Bartie, Phil</cp:lastModifiedBy>
  <cp:revision>247</cp:revision>
  <cp:lastPrinted>2019-01-02T17:06:51Z</cp:lastPrinted>
  <dcterms:created xsi:type="dcterms:W3CDTF">2015-12-16T11:50:33Z</dcterms:created>
  <dcterms:modified xsi:type="dcterms:W3CDTF">2019-01-07T17:13:27Z</dcterms:modified>
</cp:coreProperties>
</file>