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92j9ka5u5ehGBR/4TULq6iHW6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45D2F0-944B-4EC9-90C3-A5E19001EB54}">
  <a:tblStyle styleId="{0045D2F0-944B-4EC9-90C3-A5E19001EB5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75b3ac2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1575b3ac20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75b3ac20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575b3ac20f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75b3ac2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75b3ac2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75b3ac2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1575b3ac20f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f4872d6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ff4872d68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75b3ac20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75b3ac20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75b3ac2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575b3ac20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75b3ac2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575b3ac20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75b3ac2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575b3ac20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rgbClr val="32AEB8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Fullslidesppt-Contents\20161228\02-edu\bulb-item.png" id="7" name="Google Shape;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1"/>
          <p:cNvSpPr txBox="1"/>
          <p:nvPr>
            <p:ph type="title"/>
          </p:nvPr>
        </p:nvSpPr>
        <p:spPr>
          <a:xfrm>
            <a:off x="3902275" y="1633893"/>
            <a:ext cx="42672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" type="subTitle"/>
          </p:nvPr>
        </p:nvSpPr>
        <p:spPr>
          <a:xfrm>
            <a:off x="3884050" y="3014325"/>
            <a:ext cx="4242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8" name="Google Shape;58;p50"/>
          <p:cNvSpPr/>
          <p:nvPr>
            <p:ph idx="3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1" name="Google Shape;61;p51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1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rgbClr val="32AEB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3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8" name="Google Shape;6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4"/>
          <p:cNvSpPr/>
          <p:nvPr>
            <p:ph idx="2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54"/>
          <p:cNvSpPr/>
          <p:nvPr>
            <p:ph idx="3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1" name="Google Shape;71;p54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54"/>
          <p:cNvSpPr txBox="1"/>
          <p:nvPr>
            <p:ph idx="1" type="subTitle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5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5"/>
          <p:cNvSpPr/>
          <p:nvPr>
            <p:ph idx="2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55"/>
          <p:cNvSpPr/>
          <p:nvPr>
            <p:ph idx="3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8" name="Google Shape;78;p55"/>
          <p:cNvSpPr/>
          <p:nvPr>
            <p:ph idx="4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9" name="Google Shape;79;p55"/>
          <p:cNvSpPr/>
          <p:nvPr>
            <p:ph idx="5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0" name="Google Shape;80;p55"/>
          <p:cNvSpPr/>
          <p:nvPr>
            <p:ph idx="6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55"/>
          <p:cNvSpPr txBox="1"/>
          <p:nvPr>
            <p:ph type="title"/>
          </p:nvPr>
        </p:nvSpPr>
        <p:spPr>
          <a:xfrm>
            <a:off x="436795" y="3267525"/>
            <a:ext cx="87216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55"/>
          <p:cNvSpPr txBox="1"/>
          <p:nvPr>
            <p:ph idx="1" type="subTitle"/>
          </p:nvPr>
        </p:nvSpPr>
        <p:spPr>
          <a:xfrm>
            <a:off x="429975" y="3862324"/>
            <a:ext cx="8687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rgbClr val="32AEB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6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5" name="Google Shape;85;p56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6" name="Google Shape;86;p56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7" name="Google Shape;87;p56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7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90" name="Google Shape;90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7"/>
          <p:cNvSpPr txBox="1"/>
          <p:nvPr>
            <p:ph type="title"/>
          </p:nvPr>
        </p:nvSpPr>
        <p:spPr>
          <a:xfrm>
            <a:off x="3575" y="36045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57"/>
          <p:cNvSpPr txBox="1"/>
          <p:nvPr>
            <p:ph idx="1" type="subTitle"/>
          </p:nvPr>
        </p:nvSpPr>
        <p:spPr>
          <a:xfrm>
            <a:off x="-3575" y="4199343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8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8"/>
          <p:cNvSpPr txBox="1"/>
          <p:nvPr/>
        </p:nvSpPr>
        <p:spPr>
          <a:xfrm>
            <a:off x="755576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8"/>
          <p:cNvSpPr txBox="1"/>
          <p:nvPr/>
        </p:nvSpPr>
        <p:spPr>
          <a:xfrm>
            <a:off x="755576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8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8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58"/>
          <p:cNvGrpSpPr/>
          <p:nvPr/>
        </p:nvGrpSpPr>
        <p:grpSpPr>
          <a:xfrm>
            <a:off x="755725" y="3062543"/>
            <a:ext cx="1872059" cy="1576233"/>
            <a:chOff x="102157" y="1419622"/>
            <a:chExt cx="1872059" cy="1576233"/>
          </a:xfrm>
        </p:grpSpPr>
        <p:sp>
          <p:nvSpPr>
            <p:cNvPr id="100" name="Google Shape;100;p58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8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Code Layout">
  <p:cSld name="Color Code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2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2" name="Google Shape;1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5" name="Google Shape;1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16" name="Google Shape;16;p43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4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4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22" name="Google Shape;2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5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rgbClr val="32AEB8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26" name="Google Shape;2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6"/>
          <p:cNvSpPr txBox="1"/>
          <p:nvPr>
            <p:ph idx="1" type="subTitle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7"/>
          <p:cNvSpPr/>
          <p:nvPr>
            <p:ph idx="2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5" name="Google Shape;35;p47"/>
          <p:cNvSpPr/>
          <p:nvPr>
            <p:ph idx="3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6" name="Google Shape;36;p47"/>
          <p:cNvSpPr/>
          <p:nvPr>
            <p:ph idx="4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7" name="Google Shape;37;p47"/>
          <p:cNvSpPr/>
          <p:nvPr>
            <p:ph idx="5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8" name="Google Shape;38;p47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7"/>
          <p:cNvSpPr txBox="1"/>
          <p:nvPr>
            <p:ph idx="1" type="subTitle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7" name="Google Shape;47;p4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8" name="Google Shape;48;p4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노트북.png" id="51" name="Google Shape;5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9"/>
          <p:cNvSpPr/>
          <p:nvPr>
            <p:ph idx="2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3" name="Google Shape;53;p49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9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9"/>
          <p:cNvSpPr txBox="1"/>
          <p:nvPr>
            <p:ph idx="1" type="subTitle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>
            <a:hlinkClick r:id="rId3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www.googleslidesppt.com _ 30+ Ready Made Google Slides  &amp; PowerPoint Presentation for Free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>
            <p:ph type="title"/>
          </p:nvPr>
        </p:nvSpPr>
        <p:spPr>
          <a:xfrm>
            <a:off x="3902275" y="1633893"/>
            <a:ext cx="42672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"/>
              <a:t>피지컬 컴퓨팅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"/>
              <a:t>프로젝트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7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242" name="Google Shape;242;p17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245" name="Google Shape;245;p17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7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248" name="Google Shape;248;p17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7"/>
          <p:cNvGrpSpPr/>
          <p:nvPr/>
        </p:nvGrpSpPr>
        <p:grpSpPr>
          <a:xfrm rot="-54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251" name="Google Shape;251;p17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3730716" y="2078480"/>
            <a:ext cx="322655" cy="30203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 rot="2700000">
            <a:off x="3706805" y="3459389"/>
            <a:ext cx="244448" cy="438249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5233491" y="1896998"/>
            <a:ext cx="391466" cy="394735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4946912" y="3370670"/>
            <a:ext cx="295178" cy="226737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7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2" name="Google Shape;262;p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깃허브 레포지토리를 만들어 오늘 만든 내용을 같이 공유하고 문제가 있는 부분을 보완한다.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rgbClr val="3F3F3F"/>
                  </a:solidFill>
                </a:rPr>
                <a:t>Github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65" name="Google Shape;265;p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팀원의 역할을 소프트웨어, 하드웨어, 앱, 디자인으로 나누어 역할을 분배한다.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hlink"/>
                  </a:solidFill>
                </a:rPr>
                <a:t>역할 분배</a:t>
              </a:r>
              <a:endParaRPr b="1" sz="1200">
                <a:solidFill>
                  <a:schemeClr val="hlink"/>
                </a:solidFill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267" name="Google Shape;267;p17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268" name="Google Shape;268;p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hlink"/>
                  </a:solidFill>
                </a:rPr>
                <a:t>팀들과 정기적으로 회의하여 문제점과 오늘 할 부분을 해결한다. </a:t>
              </a:r>
              <a:endParaRPr sz="1200">
                <a:solidFill>
                  <a:schemeClr val="hlink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269" name="Google Shape;269;p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rgbClr val="3F3F3F"/>
                  </a:solidFill>
                </a:rPr>
                <a:t>회의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6030787" y="3578756"/>
            <a:ext cx="2624827" cy="863358"/>
            <a:chOff x="803640" y="3362835"/>
            <a:chExt cx="2059657" cy="863358"/>
          </a:xfrm>
        </p:grpSpPr>
        <p:sp>
          <p:nvSpPr>
            <p:cNvPr id="271" name="Google Shape;271;p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Github, 회의, 역할 분배로 프로젝트를 원할하게 진행할수있다.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rgbClr val="3F3F3F"/>
                  </a:solidFill>
                </a:rPr>
                <a:t>효과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7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진행 방향 </a:t>
            </a:r>
            <a:endParaRPr/>
          </a:p>
        </p:txBody>
      </p: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프로젝트 운영 방법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75b3ac20f_0_72"/>
          <p:cNvSpPr txBox="1"/>
          <p:nvPr>
            <p:ph idx="1" type="body"/>
          </p:nvPr>
        </p:nvSpPr>
        <p:spPr>
          <a:xfrm>
            <a:off x="2116283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4.  2학기 추진 일정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280" name="Google Shape;280;g1575b3ac20f_0_72"/>
          <p:cNvSpPr txBox="1"/>
          <p:nvPr>
            <p:ph idx="2" type="body"/>
          </p:nvPr>
        </p:nvSpPr>
        <p:spPr>
          <a:xfrm>
            <a:off x="2116250" y="3625575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제안 배경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/>
          <p:nvPr/>
        </p:nvSpPr>
        <p:spPr>
          <a:xfrm>
            <a:off x="501275" y="2696875"/>
            <a:ext cx="9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10.05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2271468" y="2696881"/>
            <a:ext cx="9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11.</a:t>
            </a:r>
            <a:r>
              <a:rPr b="1" lang="en" sz="2400">
                <a:solidFill>
                  <a:srgbClr val="32AEB8"/>
                </a:solidFill>
              </a:rPr>
              <a:t>02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4030755" y="2696881"/>
            <a:ext cx="9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11.</a:t>
            </a:r>
            <a:r>
              <a:rPr b="1" lang="en" sz="2400">
                <a:solidFill>
                  <a:srgbClr val="32AEB8"/>
                </a:solidFill>
              </a:rPr>
              <a:t>16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 txBox="1"/>
          <p:nvPr/>
        </p:nvSpPr>
        <p:spPr>
          <a:xfrm>
            <a:off x="5768247" y="2696881"/>
            <a:ext cx="9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11.23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7494844" y="2696881"/>
            <a:ext cx="9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2A40D"/>
                </a:solidFill>
              </a:rPr>
              <a:t>11.30</a:t>
            </a:r>
            <a:endParaRPr b="1" i="0" sz="2400" u="none" cap="none" strike="noStrike">
              <a:solidFill>
                <a:srgbClr val="F2A4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1426522" y="2903655"/>
            <a:ext cx="8268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3298689" y="2891705"/>
            <a:ext cx="8268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5012307" y="2891705"/>
            <a:ext cx="8268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6725924" y="2891705"/>
            <a:ext cx="8268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8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295" name="Google Shape;295;p8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앱 디자인,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하드웨어 디자인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298" name="Google Shape;298;p8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하드웨어,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소프트웨어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8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301" name="Google Shape;301;p8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앱 개발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8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304" name="Google Shape;304;p8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최종 수정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rgbClr val="F2A4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307" name="Google Shape;307;p8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식물을 기르는 데이터 수집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8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프로젝트 계획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75b3ac20f_0_77"/>
          <p:cNvSpPr txBox="1"/>
          <p:nvPr>
            <p:ph idx="1" type="body"/>
          </p:nvPr>
        </p:nvSpPr>
        <p:spPr>
          <a:xfrm>
            <a:off x="2116283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5.  재료 목록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315" name="Google Shape;315;g1575b3ac20f_0_77"/>
          <p:cNvSpPr txBox="1"/>
          <p:nvPr>
            <p:ph idx="2" type="body"/>
          </p:nvPr>
        </p:nvSpPr>
        <p:spPr>
          <a:xfrm>
            <a:off x="2116250" y="3625575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제안 배경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1575b3ac20f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200" y="371088"/>
            <a:ext cx="6307499" cy="44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75b3ac20f_0_82"/>
          <p:cNvSpPr txBox="1"/>
          <p:nvPr>
            <p:ph idx="1" type="body"/>
          </p:nvPr>
        </p:nvSpPr>
        <p:spPr>
          <a:xfrm>
            <a:off x="2116283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6.  기대 효과</a:t>
            </a:r>
            <a:endParaRPr b="1" i="0" sz="2600" u="none" cap="none" strike="noStrike">
              <a:solidFill>
                <a:schemeClr val="lt1"/>
              </a:solidFill>
            </a:endParaRPr>
          </a:p>
        </p:txBody>
      </p:sp>
      <p:sp>
        <p:nvSpPr>
          <p:cNvPr id="326" name="Google Shape;326;g1575b3ac20f_0_82"/>
          <p:cNvSpPr txBox="1"/>
          <p:nvPr>
            <p:ph idx="2" type="body"/>
          </p:nvPr>
        </p:nvSpPr>
        <p:spPr>
          <a:xfrm>
            <a:off x="2116250" y="3625575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제안 배경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fmla="val 72234" name="adj"/>
            </a:avLst>
          </a:prstGeom>
          <a:gradFill>
            <a:gsLst>
              <a:gs pos="0">
                <a:srgbClr val="90DCE2"/>
              </a:gs>
              <a:gs pos="50000">
                <a:srgbClr val="A6E3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fmla="val 50000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fmla="val 50000" name="adj"/>
            </a:avLst>
          </a:prstGeom>
          <a:solidFill>
            <a:srgbClr val="F2A4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fmla="val 50000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fmla="val 50000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fmla="val 50000" name="adj"/>
            </a:avLst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339" name="Google Shape;339;p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이거 잘 안보이면 그냥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3F3F3F"/>
                  </a:solidFill>
                </a:rPr>
                <a:t>위에꺼 쓰셈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40" name="Google Shape;340;p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10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342" name="Google Shape;342;p10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343" name="Google Shape;343;p10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rect b="b" l="l" r="r" t="t"/>
                <a:pathLst>
                  <a:path extrusionOk="0" h="120000" w="120000">
                    <a:moveTo>
                      <a:pt x="39016" y="112305"/>
                    </a:moveTo>
                    <a:lnTo>
                      <a:pt x="81770" y="112305"/>
                    </a:lnTo>
                    <a:cubicBezTo>
                      <a:pt x="81076" y="113917"/>
                      <a:pt x="80562" y="115484"/>
                      <a:pt x="80117" y="116981"/>
                    </a:cubicBezTo>
                    <a:lnTo>
                      <a:pt x="40491" y="116931"/>
                    </a:lnTo>
                    <a:close/>
                    <a:moveTo>
                      <a:pt x="60000" y="21813"/>
                    </a:moveTo>
                    <a:cubicBezTo>
                      <a:pt x="66254" y="21813"/>
                      <a:pt x="71325" y="25099"/>
                      <a:pt x="71325" y="29153"/>
                    </a:cubicBezTo>
                    <a:cubicBezTo>
                      <a:pt x="71325" y="33208"/>
                      <a:pt x="66254" y="36494"/>
                      <a:pt x="60000" y="36494"/>
                    </a:cubicBezTo>
                    <a:cubicBezTo>
                      <a:pt x="53745" y="36494"/>
                      <a:pt x="48674" y="33208"/>
                      <a:pt x="48674" y="29153"/>
                    </a:cubicBezTo>
                    <a:cubicBezTo>
                      <a:pt x="48674" y="25099"/>
                      <a:pt x="53745" y="21813"/>
                      <a:pt x="60000" y="21813"/>
                    </a:cubicBezTo>
                    <a:close/>
                    <a:moveTo>
                      <a:pt x="60000" y="14472"/>
                    </a:moveTo>
                    <a:cubicBezTo>
                      <a:pt x="47490" y="14472"/>
                      <a:pt x="37348" y="21045"/>
                      <a:pt x="37348" y="29153"/>
                    </a:cubicBezTo>
                    <a:cubicBezTo>
                      <a:pt x="37348" y="37262"/>
                      <a:pt x="47490" y="43835"/>
                      <a:pt x="60000" y="43835"/>
                    </a:cubicBezTo>
                    <a:cubicBezTo>
                      <a:pt x="72509" y="43835"/>
                      <a:pt x="82651" y="37262"/>
                      <a:pt x="82651" y="29153"/>
                    </a:cubicBezTo>
                    <a:cubicBezTo>
                      <a:pt x="82651" y="21045"/>
                      <a:pt x="72509" y="14472"/>
                      <a:pt x="60000" y="14472"/>
                    </a:cubicBezTo>
                    <a:close/>
                    <a:moveTo>
                      <a:pt x="32392" y="0"/>
                    </a:moveTo>
                    <a:cubicBezTo>
                      <a:pt x="49580" y="6276"/>
                      <a:pt x="70533" y="6361"/>
                      <a:pt x="87825" y="227"/>
                    </a:cubicBezTo>
                    <a:cubicBezTo>
                      <a:pt x="106520" y="26870"/>
                      <a:pt x="101630" y="55853"/>
                      <a:pt x="93386" y="80236"/>
                    </a:cubicBezTo>
                    <a:lnTo>
                      <a:pt x="120000" y="96787"/>
                    </a:lnTo>
                    <a:lnTo>
                      <a:pt x="115644" y="119136"/>
                    </a:lnTo>
                    <a:lnTo>
                      <a:pt x="84320" y="105096"/>
                    </a:lnTo>
                    <a:lnTo>
                      <a:pt x="83089" y="108576"/>
                    </a:lnTo>
                    <a:lnTo>
                      <a:pt x="37682" y="108576"/>
                    </a:lnTo>
                    <a:cubicBezTo>
                      <a:pt x="37344" y="107593"/>
                      <a:pt x="36965" y="106588"/>
                      <a:pt x="36573" y="105560"/>
                    </a:cubicBezTo>
                    <a:lnTo>
                      <a:pt x="4355" y="120000"/>
                    </a:lnTo>
                    <a:lnTo>
                      <a:pt x="0" y="97651"/>
                    </a:lnTo>
                    <a:lnTo>
                      <a:pt x="26858" y="80948"/>
                    </a:lnTo>
                    <a:lnTo>
                      <a:pt x="26933" y="81102"/>
                    </a:lnTo>
                    <a:lnTo>
                      <a:pt x="27386" y="80145"/>
                    </a:lnTo>
                    <a:cubicBezTo>
                      <a:pt x="19373" y="55834"/>
                      <a:pt x="14457" y="26421"/>
                      <a:pt x="32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rect b="b" l="l" r="r" t="t"/>
                <a:pathLst>
                  <a:path extrusionOk="0" h="120000" w="120000">
                    <a:moveTo>
                      <a:pt x="59272" y="0"/>
                    </a:moveTo>
                    <a:cubicBezTo>
                      <a:pt x="85419" y="32159"/>
                      <a:pt x="105352" y="66120"/>
                      <a:pt x="120000" y="101283"/>
                    </a:cubicBezTo>
                    <a:cubicBezTo>
                      <a:pt x="82642" y="126647"/>
                      <a:pt x="37113" y="126193"/>
                      <a:pt x="0" y="100157"/>
                    </a:cubicBezTo>
                    <a:cubicBezTo>
                      <a:pt x="14227" y="65031"/>
                      <a:pt x="33664" y="31387"/>
                      <a:pt x="59272" y="0"/>
                    </a:cubicBez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" name="Google Shape;345;p10"/>
            <p:cNvSpPr/>
            <p:nvPr/>
          </p:nvSpPr>
          <p:spPr>
            <a:xfrm>
              <a:off x="6777274" y="2572267"/>
              <a:ext cx="552841" cy="436431"/>
            </a:xfrm>
            <a:custGeom>
              <a:rect b="b" l="l" r="r" t="t"/>
              <a:pathLst>
                <a:path extrusionOk="0" h="120000" w="120000">
                  <a:moveTo>
                    <a:pt x="73161" y="959"/>
                  </a:moveTo>
                  <a:cubicBezTo>
                    <a:pt x="59310" y="10546"/>
                    <a:pt x="54709" y="51549"/>
                    <a:pt x="83355" y="77099"/>
                  </a:cubicBezTo>
                  <a:cubicBezTo>
                    <a:pt x="76188" y="53302"/>
                    <a:pt x="80952" y="41563"/>
                    <a:pt x="85582" y="29655"/>
                  </a:cubicBezTo>
                  <a:cubicBezTo>
                    <a:pt x="85659" y="35709"/>
                    <a:pt x="80776" y="48725"/>
                    <a:pt x="92785" y="56308"/>
                  </a:cubicBezTo>
                  <a:cubicBezTo>
                    <a:pt x="87165" y="33499"/>
                    <a:pt x="110904" y="26315"/>
                    <a:pt x="85979" y="1129"/>
                  </a:cubicBezTo>
                  <a:cubicBezTo>
                    <a:pt x="122031" y="7727"/>
                    <a:pt x="111430" y="30967"/>
                    <a:pt x="120000" y="54378"/>
                  </a:cubicBezTo>
                  <a:cubicBezTo>
                    <a:pt x="113729" y="55759"/>
                    <a:pt x="104644" y="34554"/>
                    <a:pt x="106686" y="44597"/>
                  </a:cubicBezTo>
                  <a:cubicBezTo>
                    <a:pt x="117401" y="84279"/>
                    <a:pt x="85350" y="85412"/>
                    <a:pt x="95529" y="120000"/>
                  </a:cubicBezTo>
                  <a:cubicBezTo>
                    <a:pt x="63893" y="117735"/>
                    <a:pt x="73146" y="80486"/>
                    <a:pt x="58268" y="71428"/>
                  </a:cubicBezTo>
                  <a:cubicBezTo>
                    <a:pt x="54230" y="70514"/>
                    <a:pt x="49387" y="74694"/>
                    <a:pt x="58353" y="93309"/>
                  </a:cubicBezTo>
                  <a:cubicBezTo>
                    <a:pt x="6134" y="44015"/>
                    <a:pt x="42798" y="3722"/>
                    <a:pt x="73161" y="959"/>
                  </a:cubicBezTo>
                  <a:close/>
                  <a:moveTo>
                    <a:pt x="0" y="0"/>
                  </a:moveTo>
                  <a:lnTo>
                    <a:pt x="1191" y="0"/>
                  </a:lnTo>
                  <a:lnTo>
                    <a:pt x="95" y="959"/>
                  </a:lnTo>
                  <a:close/>
                </a:path>
              </a:pathLst>
            </a:custGeom>
            <a:solidFill>
              <a:srgbClr val="F2A4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10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0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 txBox="1"/>
          <p:nvPr/>
        </p:nvSpPr>
        <p:spPr>
          <a:xfrm rot="-5400000">
            <a:off x="-304700" y="2970800"/>
            <a:ext cx="24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실내 공기 정화 및 습도 제공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 rot="-5400000">
            <a:off x="487751" y="3011308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취미 생활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 txBox="1"/>
          <p:nvPr/>
        </p:nvSpPr>
        <p:spPr>
          <a:xfrm rot="-5400000">
            <a:off x="1338725" y="2970800"/>
            <a:ext cx="21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정서적 안정감 및 면역력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 rot="-5400000">
            <a:off x="1991685" y="3011310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식물 키우기 접근성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 txBox="1"/>
          <p:nvPr/>
        </p:nvSpPr>
        <p:spPr>
          <a:xfrm rot="-5400000">
            <a:off x="2743652" y="3011311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다용도 모니터의 활용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기대 효과</a:t>
            </a:r>
            <a:endParaRPr/>
          </a:p>
        </p:txBody>
      </p:sp>
      <p:sp>
        <p:nvSpPr>
          <p:cNvPr id="362" name="Google Shape;362;p10"/>
          <p:cNvSpPr txBox="1"/>
          <p:nvPr>
            <p:ph idx="1" type="subTitle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f4872d689_1_0"/>
          <p:cNvSpPr txBox="1"/>
          <p:nvPr>
            <p:ph idx="1" type="body"/>
          </p:nvPr>
        </p:nvSpPr>
        <p:spPr>
          <a:xfrm>
            <a:off x="1649158" y="304956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7</a:t>
            </a:r>
            <a:r>
              <a:rPr b="1" lang="en" sz="2600">
                <a:solidFill>
                  <a:schemeClr val="lt1"/>
                </a:solidFill>
              </a:rPr>
              <a:t>.  </a:t>
            </a:r>
            <a:r>
              <a:rPr b="1" lang="en" sz="2600">
                <a:solidFill>
                  <a:schemeClr val="lt1"/>
                </a:solidFill>
              </a:rPr>
              <a:t>팀 구성</a:t>
            </a:r>
            <a:endParaRPr b="1" i="0" sz="2600" u="none" cap="none" strike="noStrike">
              <a:solidFill>
                <a:schemeClr val="lt1"/>
              </a:solidFill>
            </a:endParaRPr>
          </a:p>
        </p:txBody>
      </p:sp>
      <p:sp>
        <p:nvSpPr>
          <p:cNvPr id="368" name="Google Shape;368;gff4872d689_1_0"/>
          <p:cNvSpPr txBox="1"/>
          <p:nvPr>
            <p:ph idx="2" type="body"/>
          </p:nvPr>
        </p:nvSpPr>
        <p:spPr>
          <a:xfrm>
            <a:off x="2116250" y="3625575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제안 배경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g1575b3ac20f_0_41"/>
          <p:cNvGraphicFramePr/>
          <p:nvPr/>
        </p:nvGraphicFramePr>
        <p:xfrm>
          <a:off x="2348200" y="161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{0045D2F0-944B-4EC9-90C3-A5E19001EB54}</a:tableStyleId>
              </a:tblPr>
              <a:tblGrid>
                <a:gridCol w="592875"/>
                <a:gridCol w="910800"/>
                <a:gridCol w="910800"/>
                <a:gridCol w="2706650"/>
                <a:gridCol w="953775"/>
              </a:tblGrid>
              <a:tr h="474950"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/>
                        <a:t>연번</a:t>
                      </a:r>
                      <a:endParaRPr b="1" sz="1200"/>
                    </a:p>
                  </a:txBody>
                  <a:tcPr marT="17900" marB="17900" marR="64775" marL="64775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/>
                        <a:t>학번</a:t>
                      </a:r>
                      <a:endParaRPr b="1"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/>
                        <a:t>성명</a:t>
                      </a:r>
                      <a:endParaRPr b="1"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/>
                        <a:t>역할</a:t>
                      </a:r>
                      <a:endParaRPr b="1"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/>
                        <a:t>비고(팀장)</a:t>
                      </a:r>
                      <a:endParaRPr b="1"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74950"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7900" marB="17900" marR="64775" marL="64775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1214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이지석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코딩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1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950"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7900" marB="17900" marR="64775" marL="64775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1208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박민성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디자인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950"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7900" marB="17900" marR="64775" marL="64775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1102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김강민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하드웨어조립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950"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7900" marB="17900" marR="64775" marL="64775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1110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유성욱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코딩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1910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1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4" name="Google Shape;374;g1575b3ac20f_0_41"/>
          <p:cNvSpPr txBox="1"/>
          <p:nvPr/>
        </p:nvSpPr>
        <p:spPr>
          <a:xfrm>
            <a:off x="1603700" y="43600"/>
            <a:ext cx="75639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팀 구성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3575" y="36045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/>
          </a:p>
        </p:txBody>
      </p:sp>
      <p:sp>
        <p:nvSpPr>
          <p:cNvPr id="380" name="Google Shape;380;p34"/>
          <p:cNvSpPr txBox="1"/>
          <p:nvPr>
            <p:ph idx="1" type="subTitle"/>
          </p:nvPr>
        </p:nvSpPr>
        <p:spPr>
          <a:xfrm>
            <a:off x="-3575" y="4199343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목차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117" name="Google Shape;117;p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3143355" y="2169937"/>
            <a:ext cx="5256584" cy="720022"/>
            <a:chOff x="3131840" y="1491630"/>
            <a:chExt cx="5256584" cy="576064"/>
          </a:xfrm>
        </p:grpSpPr>
        <p:sp>
          <p:nvSpPr>
            <p:cNvPr id="120" name="Google Shape;120;p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3137600" y="3058035"/>
            <a:ext cx="5256584" cy="720022"/>
            <a:chOff x="3131840" y="1491630"/>
            <a:chExt cx="5256584" cy="576064"/>
          </a:xfrm>
        </p:grpSpPr>
        <p:sp>
          <p:nvSpPr>
            <p:cNvPr id="123" name="Google Shape;123;p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3131845" y="2169879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chemeClr val="lt1"/>
                </a:solidFill>
              </a:rPr>
              <a:t>2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3120335" y="3057978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03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3851825" y="1338449"/>
            <a:ext cx="4392600" cy="408562"/>
            <a:chOff x="3851840" y="1356211"/>
            <a:chExt cx="4392600" cy="307814"/>
          </a:xfrm>
        </p:grpSpPr>
        <p:sp>
          <p:nvSpPr>
            <p:cNvPr id="129" name="Google Shape;129;p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3F3F3F"/>
                  </a:solidFill>
                </a:rPr>
                <a:t>프로젝트 개요</a:t>
              </a:r>
              <a:endPara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3851840" y="1356211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F3F3F"/>
                  </a:solidFill>
                </a:rPr>
                <a:t> </a:t>
              </a:r>
              <a:endParaRPr b="1" i="0" sz="1200" u="none" cap="none" strike="noStrike">
                <a:solidFill>
                  <a:srgbClr val="3F3F3F"/>
                </a:solidFill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3874865" y="2262933"/>
            <a:ext cx="4392568" cy="546224"/>
            <a:chOff x="3851840" y="1356248"/>
            <a:chExt cx="4392568" cy="546224"/>
          </a:xfrm>
        </p:grpSpPr>
        <p:sp>
          <p:nvSpPr>
            <p:cNvPr id="132" name="Google Shape;132;p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프로젝트 관련 사전 조사 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>
                <a:solidFill>
                  <a:srgbClr val="3F3F3F"/>
                </a:solidFill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3874865" y="3157238"/>
            <a:ext cx="4392568" cy="546224"/>
            <a:chOff x="3851840" y="1356248"/>
            <a:chExt cx="4392568" cy="546224"/>
          </a:xfrm>
        </p:grpSpPr>
        <p:sp>
          <p:nvSpPr>
            <p:cNvPr id="135" name="Google Shape;135;p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프로젝트 진행 방법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>
                <a:solidFill>
                  <a:srgbClr val="3F3F3F"/>
                </a:solidFill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3131827" y="3946189"/>
            <a:ext cx="5256600" cy="719942"/>
            <a:chOff x="3131840" y="1491630"/>
            <a:chExt cx="5256600" cy="576000"/>
          </a:xfrm>
        </p:grpSpPr>
        <p:sp>
          <p:nvSpPr>
            <p:cNvPr id="138" name="Google Shape;138;p3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3131828" y="3946131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04	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3851813" y="4009024"/>
            <a:ext cx="4392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2학기 추진 일정 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75b3ac20f_0_4"/>
          <p:cNvSpPr txBox="1"/>
          <p:nvPr/>
        </p:nvSpPr>
        <p:spPr>
          <a:xfrm>
            <a:off x="2555776" y="339502"/>
            <a:ext cx="65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목차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g1575b3ac20f_0_4"/>
          <p:cNvGrpSpPr/>
          <p:nvPr/>
        </p:nvGrpSpPr>
        <p:grpSpPr>
          <a:xfrm>
            <a:off x="3114410" y="1171113"/>
            <a:ext cx="5256600" cy="719942"/>
            <a:chOff x="3131840" y="1491630"/>
            <a:chExt cx="5256600" cy="576000"/>
          </a:xfrm>
        </p:grpSpPr>
        <p:sp>
          <p:nvSpPr>
            <p:cNvPr id="148" name="Google Shape;148;g1575b3ac20f_0_4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1575b3ac20f_0_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g1575b3ac20f_0_4"/>
          <p:cNvGrpSpPr/>
          <p:nvPr/>
        </p:nvGrpSpPr>
        <p:grpSpPr>
          <a:xfrm>
            <a:off x="3108655" y="2059212"/>
            <a:ext cx="5256600" cy="719942"/>
            <a:chOff x="3131840" y="1491630"/>
            <a:chExt cx="5256600" cy="576000"/>
          </a:xfrm>
        </p:grpSpPr>
        <p:sp>
          <p:nvSpPr>
            <p:cNvPr id="151" name="Google Shape;151;g1575b3ac20f_0_4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1575b3ac20f_0_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g1575b3ac20f_0_4"/>
          <p:cNvGrpSpPr/>
          <p:nvPr/>
        </p:nvGrpSpPr>
        <p:grpSpPr>
          <a:xfrm>
            <a:off x="3102900" y="2947310"/>
            <a:ext cx="5256600" cy="719942"/>
            <a:chOff x="3131840" y="1491630"/>
            <a:chExt cx="5256600" cy="576000"/>
          </a:xfrm>
        </p:grpSpPr>
        <p:sp>
          <p:nvSpPr>
            <p:cNvPr id="154" name="Google Shape;154;g1575b3ac20f_0_4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575b3ac20f_0_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g1575b3ac20f_0_4"/>
          <p:cNvSpPr txBox="1"/>
          <p:nvPr/>
        </p:nvSpPr>
        <p:spPr>
          <a:xfrm>
            <a:off x="3108655" y="1171055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chemeClr val="lt1"/>
                </a:solidFill>
              </a:rPr>
              <a:t>5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575b3ac20f_0_4"/>
          <p:cNvSpPr txBox="1"/>
          <p:nvPr/>
        </p:nvSpPr>
        <p:spPr>
          <a:xfrm>
            <a:off x="3097145" y="2059154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06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575b3ac20f_0_4"/>
          <p:cNvSpPr txBox="1"/>
          <p:nvPr/>
        </p:nvSpPr>
        <p:spPr>
          <a:xfrm>
            <a:off x="3085635" y="2947253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chemeClr val="lt1"/>
                </a:solidFill>
              </a:rPr>
              <a:t>7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g1575b3ac20f_0_4"/>
          <p:cNvGrpSpPr/>
          <p:nvPr/>
        </p:nvGrpSpPr>
        <p:grpSpPr>
          <a:xfrm>
            <a:off x="3840165" y="1257903"/>
            <a:ext cx="4392600" cy="546125"/>
            <a:chOff x="3851840" y="1356248"/>
            <a:chExt cx="4392600" cy="546125"/>
          </a:xfrm>
        </p:grpSpPr>
        <p:sp>
          <p:nvSpPr>
            <p:cNvPr id="160" name="Google Shape;160;g1575b3ac20f_0_4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재료 목록 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g1575b3ac20f_0_4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g1575b3ac20f_0_4"/>
          <p:cNvGrpSpPr/>
          <p:nvPr/>
        </p:nvGrpSpPr>
        <p:grpSpPr>
          <a:xfrm>
            <a:off x="3840165" y="2152208"/>
            <a:ext cx="4392600" cy="546125"/>
            <a:chOff x="3851840" y="1356248"/>
            <a:chExt cx="4392600" cy="546125"/>
          </a:xfrm>
        </p:grpSpPr>
        <p:sp>
          <p:nvSpPr>
            <p:cNvPr id="163" name="Google Shape;163;g1575b3ac20f_0_4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기대 효과 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g1575b3ac20f_0_4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g1575b3ac20f_0_4"/>
          <p:cNvGrpSpPr/>
          <p:nvPr/>
        </p:nvGrpSpPr>
        <p:grpSpPr>
          <a:xfrm>
            <a:off x="3840165" y="3046513"/>
            <a:ext cx="4392600" cy="546125"/>
            <a:chOff x="3851840" y="1356248"/>
            <a:chExt cx="4392600" cy="546125"/>
          </a:xfrm>
        </p:grpSpPr>
        <p:sp>
          <p:nvSpPr>
            <p:cNvPr id="166" name="Google Shape;166;g1575b3ac20f_0_4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팀구성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g1575b3ac20f_0_4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g1575b3ac20f_0_4"/>
          <p:cNvGrpSpPr/>
          <p:nvPr/>
        </p:nvGrpSpPr>
        <p:grpSpPr>
          <a:xfrm>
            <a:off x="3117285" y="3835463"/>
            <a:ext cx="5256600" cy="719942"/>
            <a:chOff x="3131840" y="1491630"/>
            <a:chExt cx="5256600" cy="576000"/>
          </a:xfrm>
        </p:grpSpPr>
        <p:sp>
          <p:nvSpPr>
            <p:cNvPr id="169" name="Google Shape;169;g1575b3ac20f_0_4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1575b3ac20f_0_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32AEB8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g1575b3ac20f_0_4"/>
          <p:cNvSpPr txBox="1"/>
          <p:nvPr/>
        </p:nvSpPr>
        <p:spPr>
          <a:xfrm>
            <a:off x="3111530" y="3835405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000">
                <a:solidFill>
                  <a:schemeClr val="lt1"/>
                </a:solidFill>
              </a:rPr>
              <a:t>8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g1575b3ac20f_0_4"/>
          <p:cNvGrpSpPr/>
          <p:nvPr/>
        </p:nvGrpSpPr>
        <p:grpSpPr>
          <a:xfrm>
            <a:off x="3843040" y="3922253"/>
            <a:ext cx="4392600" cy="546125"/>
            <a:chOff x="3851840" y="1356248"/>
            <a:chExt cx="4392600" cy="546125"/>
          </a:xfrm>
        </p:grpSpPr>
        <p:sp>
          <p:nvSpPr>
            <p:cNvPr id="173" name="Google Shape;173;g1575b3ac20f_0_4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마무리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g1575b3ac20f_0_4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2116283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b="1" lang="en" sz="2600">
                <a:solidFill>
                  <a:schemeClr val="lt1"/>
                </a:solidFill>
              </a:rPr>
              <a:t>프로젝트 개요</a:t>
            </a:r>
            <a:endParaRPr b="1" i="0" sz="2600" u="none" cap="none" strike="noStrike">
              <a:solidFill>
                <a:schemeClr val="lt1"/>
              </a:solidFill>
            </a:endParaRPr>
          </a:p>
        </p:txBody>
      </p:sp>
      <p:sp>
        <p:nvSpPr>
          <p:cNvPr id="180" name="Google Shape;180;p4"/>
          <p:cNvSpPr txBox="1"/>
          <p:nvPr>
            <p:ph idx="2" type="body"/>
          </p:nvPr>
        </p:nvSpPr>
        <p:spPr>
          <a:xfrm>
            <a:off x="2116250" y="3625575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제안 배경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오늘 식물 보고 </a:t>
            </a:r>
            <a:r>
              <a:rPr i="0" lang="en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 i="0" sz="4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We’re “Hello, World” !</a:t>
            </a:r>
            <a:endParaRPr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1475656" y="1556087"/>
            <a:ext cx="6192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B1B1B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요즘 대세 ‘반려식물’, 그러나 키우기는 어려워</a:t>
            </a:r>
            <a:endParaRPr sz="2000">
              <a:solidFill>
                <a:srgbClr val="1B1B1B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-13" y="445825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https://www.sentv.co.kr/sendoc/view/594855</a:t>
            </a:r>
            <a:endParaRPr i="0" sz="10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0" y="1275606"/>
            <a:ext cx="9144000" cy="34563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634752" y="345677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6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99" name="Google Shape;199;p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물을 주는 번거로움을 줄이고 LED로 식물을 </a:t>
              </a:r>
              <a:r>
                <a:rPr lang="en" sz="1200">
                  <a:solidFill>
                    <a:schemeClr val="lt1"/>
                  </a:solidFill>
                </a:rPr>
                <a:t>더 </a:t>
              </a:r>
              <a:r>
                <a:rPr lang="en" sz="1200">
                  <a:solidFill>
                    <a:schemeClr val="lt1"/>
                  </a:solidFill>
                </a:rPr>
                <a:t>잘 자랄 수 있게 </a:t>
              </a:r>
              <a:r>
                <a:rPr lang="en" sz="1200">
                  <a:solidFill>
                    <a:schemeClr val="lt1"/>
                  </a:solidFill>
                </a:rPr>
                <a:t>해준다.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</a:rPr>
                <a:t>식물 성장에 도움 !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1300713" y="3279997"/>
            <a:ext cx="2664372" cy="929628"/>
            <a:chOff x="803640" y="3362835"/>
            <a:chExt cx="2059657" cy="929628"/>
          </a:xfrm>
        </p:grpSpPr>
        <p:sp>
          <p:nvSpPr>
            <p:cNvPr id="202" name="Google Shape;202;p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식물의 상태를 앱과 화분스크린에 보여주여 관리하기 좋게 해준다.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</a:rPr>
                <a:t>식물 관리하기 편리 !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6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5230788" y="345426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6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07" name="Google Shape;207;p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화분에서 식물만 키우는 것이 아니라 집안 환경을 확인 할 수 있는 기능으로 집안 환경 파악에 용이하다 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</a:rPr>
                <a:t>다용도적 화분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6"/>
          <p:cNvGrpSpPr/>
          <p:nvPr/>
        </p:nvGrpSpPr>
        <p:grpSpPr>
          <a:xfrm>
            <a:off x="5896749" y="3277482"/>
            <a:ext cx="2664372" cy="929628"/>
            <a:chOff x="803640" y="3362835"/>
            <a:chExt cx="2059657" cy="929628"/>
          </a:xfrm>
        </p:grpSpPr>
        <p:sp>
          <p:nvSpPr>
            <p:cNvPr id="210" name="Google Shape;210;p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화분스크린을 커스텀 할 수 있는 기능이 들어가있어 인테리어에 도움을 준다.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</a:rPr>
                <a:t>인테리어적인 요소에 도움 ! 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6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583489" y="3513978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32AEB8"/>
                </a:solidFill>
              </a:rPr>
              <a:t>03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5181972" y="3509506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400">
                <a:solidFill>
                  <a:srgbClr val="32AEB8"/>
                </a:solidFill>
              </a:rPr>
              <a:t>4</a:t>
            </a:r>
            <a:endParaRPr b="1" i="0" sz="2400" u="none" cap="none" strike="noStrike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프로젝트 목적 및 필요성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75b3ac20f_0_62"/>
          <p:cNvSpPr txBox="1"/>
          <p:nvPr>
            <p:ph idx="1" type="body"/>
          </p:nvPr>
        </p:nvSpPr>
        <p:spPr>
          <a:xfrm>
            <a:off x="2116283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2.  프로젝트 관련 사전 조사</a:t>
            </a:r>
            <a:endParaRPr b="1" i="0" sz="2600" u="none" cap="none" strike="noStrike">
              <a:solidFill>
                <a:schemeClr val="lt1"/>
              </a:solidFill>
            </a:endParaRPr>
          </a:p>
        </p:txBody>
      </p:sp>
      <p:sp>
        <p:nvSpPr>
          <p:cNvPr id="223" name="Google Shape;223;g1575b3ac20f_0_62"/>
          <p:cNvSpPr txBox="1"/>
          <p:nvPr>
            <p:ph idx="2" type="body"/>
          </p:nvPr>
        </p:nvSpPr>
        <p:spPr>
          <a:xfrm>
            <a:off x="2116250" y="3625575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제안 배경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/>
        </p:nvSpPr>
        <p:spPr>
          <a:xfrm>
            <a:off x="4283968" y="1475958"/>
            <a:ext cx="86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유사 사례 조사 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228825" y="1372900"/>
            <a:ext cx="820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19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◦ 독일 기업인 기린센스사 가만든 센서 : 5000여종의 물 데이터베이스가 저장되어 있다.</a:t>
            </a:r>
            <a:endParaRPr sz="1200"/>
          </a:p>
          <a:p>
            <a:pPr indent="-419100" lvl="0" marL="419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식물이 잘자라는지 물이 더 필요한지 등의 정기적인 알람을 받는다. 식물의 상태에 따라 빨색, 노랑색, 초록색으로 구분하고 표시한다</a:t>
            </a:r>
            <a:endParaRPr sz="1200"/>
          </a:p>
          <a:p>
            <a:pPr indent="-419100" lvl="0" marL="419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◦ 파이타(Fyta): 독일 식물 센서 기업: 타이타 앱에 튜토리얼 등의 추가 컨텐츠를 만들어 사용자들이 화초에 대해 배울 수 있도록 유도. 사진을 찍으면 식물 식별</a:t>
            </a:r>
            <a:endParaRPr sz="1200"/>
          </a:p>
          <a:p>
            <a:pPr indent="-419100" lvl="0" marL="419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LG전자 틔운 미니: 씨앗키트와 물과 영양제를 넣고 LED조명으로 간편하게 식물을 키우기 위해. 앱으로 식물이 생장하는 데 적합한 상황인지 확인해줌</a:t>
            </a:r>
            <a:endParaRPr sz="1200"/>
          </a:p>
          <a:p>
            <a:pPr indent="-419100" lvl="0" marL="4191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경남대 창업동아리 '팜팜' :LED와 저소음 모터를 사용해 사용자의 편의를 높인 스마트 화분카메라로 사진을 찍으면 현재 상태를 진단해준다. + 다른 사용자들 간의 커뮤니티. 물 + 영양액을 자동 공급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75b3ac20f_0_67"/>
          <p:cNvSpPr txBox="1"/>
          <p:nvPr>
            <p:ph idx="1" type="body"/>
          </p:nvPr>
        </p:nvSpPr>
        <p:spPr>
          <a:xfrm>
            <a:off x="2116283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3.  프로젝트 진행 방법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236" name="Google Shape;236;g1575b3ac20f_0_67"/>
          <p:cNvSpPr txBox="1"/>
          <p:nvPr>
            <p:ph idx="2" type="body"/>
          </p:nvPr>
        </p:nvSpPr>
        <p:spPr>
          <a:xfrm>
            <a:off x="2116250" y="3625575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제안 배경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Custom 4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