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83" r:id="rId6"/>
    <p:sldId id="261" r:id="rId7"/>
    <p:sldId id="263" r:id="rId8"/>
    <p:sldId id="262" r:id="rId9"/>
    <p:sldId id="264" r:id="rId10"/>
    <p:sldId id="265" r:id="rId11"/>
    <p:sldId id="282" r:id="rId12"/>
    <p:sldId id="267" r:id="rId13"/>
    <p:sldId id="266" r:id="rId14"/>
    <p:sldId id="269" r:id="rId15"/>
    <p:sldId id="268" r:id="rId16"/>
    <p:sldId id="270" r:id="rId17"/>
    <p:sldId id="271" r:id="rId18"/>
    <p:sldId id="273" r:id="rId19"/>
    <p:sldId id="281" r:id="rId20"/>
    <p:sldId id="272" r:id="rId21"/>
    <p:sldId id="280" r:id="rId22"/>
    <p:sldId id="274" r:id="rId23"/>
    <p:sldId id="257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F0F23-79EB-4CFD-BA49-06B364640E10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2E0C-04EC-400F-A8F0-BC1B6D2F2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2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62E0C-04EC-400F-A8F0-BC1B6D2F2F3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1E5-D770-4837-86BB-70AC9DFB075D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1E0-66D7-4373-B1C9-B5D2860ABE0B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7A3-3EFA-43D2-9787-620A4CD24E4F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73F-D0B5-4568-815E-3F8F847AB077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3B5-7F8C-4A7C-889A-E1DEABC025F7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FF3-B074-49A5-82CE-733B101A36B4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0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131-0708-407F-A4F6-70C405C17DA3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7265-8EB7-4F51-A553-36E020903A4B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C36F-BED5-443A-9AB1-D96AA568EFDC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C2B116-1377-4ACC-83CC-E063771FAFBD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823-8918-461B-9FC3-1AF0688E0FE3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BBBAC5-59ED-4D20-A134-106561316562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ocritos.it/activities/IT-MC/documentation/newinterface/pages/runningcod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tu.csie.org/~piaip/pietty/download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baxterm.mobatek.net/download-home-edition.html" TargetMode="External"/><Relationship Id="rId4" Type="http://schemas.openxmlformats.org/officeDocument/2006/relationships/hyperlink" Target="https://filezilla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CS542200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smtClean="0"/>
              <a:t>Parallel Programming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b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Parallel Programming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Chin-Feng Lee</a:t>
            </a:r>
          </a:p>
          <a:p>
            <a:r>
              <a:rPr lang="en-US" altLang="zh-TW" dirty="0" smtClean="0"/>
              <a:t>2015/9/30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Programming </a:t>
            </a:r>
            <a:r>
              <a:rPr lang="en-US" altLang="zh-TW" dirty="0" smtClean="0"/>
              <a:t>Platform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IP address</a:t>
            </a:r>
          </a:p>
          <a:p>
            <a:pPr lvl="1"/>
            <a:r>
              <a:rPr lang="en-US" altLang="zh-TW" sz="2000" dirty="0" smtClean="0"/>
              <a:t>student ID ends with 00 - 17: </a:t>
            </a:r>
            <a:r>
              <a:rPr lang="en-US" altLang="zh-TW" sz="2000" b="1" u="sng" dirty="0" smtClean="0"/>
              <a:t>140.114.91.171</a:t>
            </a:r>
          </a:p>
          <a:p>
            <a:pPr lvl="1"/>
            <a:r>
              <a:rPr lang="en-US" altLang="zh-TW" sz="2000" dirty="0"/>
              <a:t>student ID ends with </a:t>
            </a:r>
            <a:r>
              <a:rPr lang="en-US" altLang="zh-TW" sz="2000" dirty="0" smtClean="0"/>
              <a:t>18 - 99: </a:t>
            </a:r>
            <a:r>
              <a:rPr lang="en-US" altLang="zh-TW" sz="2000" b="1" u="sng" dirty="0" smtClean="0"/>
              <a:t>140.114.91.174</a:t>
            </a:r>
            <a:endParaRPr lang="en-US" altLang="zh-TW" sz="2000" b="1" u="sng" dirty="0"/>
          </a:p>
          <a:p>
            <a:r>
              <a:rPr lang="en-US" altLang="zh-TW" sz="2400" b="1" dirty="0" smtClean="0"/>
              <a:t>account</a:t>
            </a:r>
          </a:p>
          <a:p>
            <a:pPr lvl="1"/>
            <a:r>
              <a:rPr lang="en-US" altLang="zh-TW" sz="2000" dirty="0" smtClean="0"/>
              <a:t>ID: </a:t>
            </a:r>
            <a:r>
              <a:rPr lang="en-US" altLang="zh-TW" sz="2000" b="1" dirty="0" smtClean="0"/>
              <a:t>s </a:t>
            </a:r>
            <a:r>
              <a:rPr lang="en-US" altLang="zh-TW" sz="2000" b="1" dirty="0"/>
              <a:t>+ </a:t>
            </a:r>
            <a:r>
              <a:rPr lang="en-US" altLang="zh-TW" sz="2000" b="1" dirty="0" err="1"/>
              <a:t>studentID</a:t>
            </a:r>
            <a:endParaRPr lang="en-US" altLang="zh-TW" sz="2000" b="1" dirty="0"/>
          </a:p>
          <a:p>
            <a:pPr lvl="2"/>
            <a:r>
              <a:rPr lang="en-US" altLang="zh-TW" sz="1800" dirty="0"/>
              <a:t>e.g.  </a:t>
            </a:r>
            <a:r>
              <a:rPr lang="en-US" altLang="zh-TW" sz="1800" dirty="0" smtClean="0"/>
              <a:t>s104012345</a:t>
            </a:r>
          </a:p>
          <a:p>
            <a:pPr lvl="1"/>
            <a:r>
              <a:rPr lang="en-US" altLang="zh-TW" sz="2000" dirty="0" smtClean="0"/>
              <a:t>If your student id starts with ‘x’ =&gt; ID: </a:t>
            </a:r>
            <a:r>
              <a:rPr lang="en-US" altLang="zh-TW" sz="2000" b="1" dirty="0" err="1" smtClean="0"/>
              <a:t>studentID</a:t>
            </a:r>
            <a:endParaRPr lang="en-US" altLang="zh-TW" sz="2000" b="1" dirty="0" smtClean="0"/>
          </a:p>
          <a:p>
            <a:pPr lvl="2"/>
            <a:r>
              <a:rPr lang="en-US" altLang="zh-TW" sz="1800" dirty="0" smtClean="0"/>
              <a:t>e.g.  x1040123</a:t>
            </a:r>
            <a:endParaRPr lang="en-US" altLang="zh-TW" sz="1800" dirty="0"/>
          </a:p>
          <a:p>
            <a:r>
              <a:rPr lang="en-US" altLang="zh-TW" sz="2400" b="1" dirty="0" smtClean="0"/>
              <a:t>password</a:t>
            </a:r>
          </a:p>
          <a:p>
            <a:pPr lvl="1"/>
            <a:r>
              <a:rPr lang="en-US" altLang="zh-TW" sz="2000" dirty="0" smtClean="0"/>
              <a:t>(will announce on Lab and email)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your password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You are required to change your password at the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login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smtClean="0"/>
              <a:t>You </a:t>
            </a:r>
            <a:r>
              <a:rPr lang="en-US" altLang="zh-TW" sz="2400" smtClean="0"/>
              <a:t>can also </a:t>
            </a:r>
            <a:r>
              <a:rPr lang="en-US" altLang="zh-TW" sz="2400" dirty="0" smtClean="0"/>
              <a:t>change you password in the future by typing</a:t>
            </a:r>
          </a:p>
          <a:p>
            <a:pPr lvl="1"/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sz="24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7379" y="2328053"/>
            <a:ext cx="7814960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 as: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altLang="zh-TW" sz="16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xxxxxxxx@140.114.91.174's password: ********</a:t>
            </a:r>
          </a:p>
          <a:p>
            <a:r>
              <a:rPr lang="en-US" altLang="zh-TW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</a:t>
            </a:r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required to change your password immediately (root enforced</a:t>
            </a:r>
            <a:r>
              <a:rPr lang="en-US" altLang="zh-TW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Your password has expired.</a:t>
            </a:r>
          </a:p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must change your password now and login again!</a:t>
            </a:r>
          </a:p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Changing password for user </a:t>
            </a:r>
            <a:r>
              <a:rPr lang="en-US" altLang="zh-TW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r>
              <a:rPr lang="en-US" altLang="zh-TW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TW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Changing password for </a:t>
            </a:r>
            <a:r>
              <a:rPr lang="en-US" altLang="zh-TW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r>
              <a:rPr lang="en-US" altLang="zh-TW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TW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(current) UNIX password:</a:t>
            </a:r>
            <a:endParaRPr lang="zh-TW" altLang="en-US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Spec of computing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Login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server: SSH/SFTP</a:t>
            </a:r>
          </a:p>
          <a:p>
            <a:r>
              <a:rPr lang="en-US" altLang="zh-TW" sz="2400" dirty="0" smtClean="0"/>
              <a:t>Compile and execute a parallel program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 queues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Submit a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Basic shell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commands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 and Execute</a:t>
            </a:r>
            <a:br>
              <a:rPr lang="en-US" altLang="zh-TW" dirty="0" smtClean="0"/>
            </a:br>
            <a:r>
              <a:rPr lang="en-US" altLang="zh-TW" dirty="0" smtClean="0"/>
              <a:t>Parallel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MPI</a:t>
            </a:r>
          </a:p>
          <a:p>
            <a:pPr lvl="1"/>
            <a:r>
              <a:rPr lang="en-US" altLang="zh-TW" dirty="0" smtClean="0"/>
              <a:t>Compile: 	</a:t>
            </a:r>
            <a:r>
              <a:rPr lang="en-US" altLang="zh-TW" dirty="0" err="1" smtClean="0"/>
              <a:t>mpicc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MPI_CODE.c</a:t>
            </a:r>
            <a:r>
              <a:rPr lang="en-US" altLang="zh-TW" dirty="0" smtClean="0"/>
              <a:t> [-</a:t>
            </a:r>
            <a:r>
              <a:rPr lang="en-US" altLang="zh-TW" dirty="0"/>
              <a:t>o MPI_EXE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 		</a:t>
            </a:r>
            <a:r>
              <a:rPr lang="en-US" altLang="zh-TW" dirty="0" err="1" smtClean="0"/>
              <a:t>mpic</a:t>
            </a:r>
            <a:r>
              <a:rPr lang="en-US" altLang="zh-TW" dirty="0" smtClean="0"/>
              <a:t>++ MPI_CODE.cpp </a:t>
            </a:r>
            <a:r>
              <a:rPr lang="en-US" altLang="zh-TW" dirty="0"/>
              <a:t>[-o MPI_EXE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Execute (job queue): 	</a:t>
            </a:r>
            <a:r>
              <a:rPr lang="en-US" altLang="zh-TW" dirty="0" err="1" smtClean="0"/>
              <a:t>mpiexec</a:t>
            </a:r>
            <a:r>
              <a:rPr lang="en-US" altLang="zh-TW" b="1" dirty="0" smtClean="0"/>
              <a:t> </a:t>
            </a:r>
            <a:r>
              <a:rPr lang="en-US" altLang="zh-TW" dirty="0"/>
              <a:t>./</a:t>
            </a:r>
            <a:r>
              <a:rPr lang="en-US" altLang="zh-TW" dirty="0" smtClean="0"/>
              <a:t>MPI_EXE</a:t>
            </a:r>
          </a:p>
          <a:p>
            <a:pPr lvl="1"/>
            <a:r>
              <a:rPr lang="en-US" altLang="zh-TW" dirty="0"/>
              <a:t>Execute </a:t>
            </a:r>
            <a:r>
              <a:rPr lang="en-US" altLang="zh-TW" dirty="0" smtClean="0"/>
              <a:t>(directly): 	</a:t>
            </a:r>
            <a:r>
              <a:rPr lang="en-US" altLang="zh-TW" dirty="0" err="1" smtClean="0"/>
              <a:t>mpirun</a:t>
            </a:r>
            <a:r>
              <a:rPr lang="en-US" altLang="zh-TW" dirty="0" smtClean="0"/>
              <a:t> [-n N_PROCS] [-</a:t>
            </a:r>
            <a:r>
              <a:rPr lang="en-US" altLang="zh-TW" dirty="0" err="1" smtClean="0"/>
              <a:t>hostfile</a:t>
            </a:r>
            <a:r>
              <a:rPr lang="en-US" altLang="zh-TW" dirty="0" smtClean="0"/>
              <a:t> HOST_FILE]</a:t>
            </a:r>
            <a:r>
              <a:rPr lang="en-US" altLang="zh-TW" b="1" dirty="0" smtClean="0"/>
              <a:t> </a:t>
            </a:r>
            <a:r>
              <a:rPr lang="en-US" altLang="zh-TW" dirty="0"/>
              <a:t>./</a:t>
            </a:r>
            <a:r>
              <a:rPr lang="en-US" altLang="zh-TW" dirty="0" smtClean="0"/>
              <a:t>MPI_EXE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NOTE: DO NOT execute MPI on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headnode</a:t>
            </a:r>
            <a:r>
              <a:rPr lang="en-US" altLang="zh-TW" b="1" dirty="0" smtClean="0">
                <a:solidFill>
                  <a:srgbClr val="FF0000"/>
                </a:solidFill>
              </a:rPr>
              <a:t> directly!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=&gt; Submit your job through resource manager.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Pthread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Compile: 	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CODE.c</a:t>
            </a:r>
            <a:r>
              <a:rPr lang="en-US" altLang="zh-TW" dirty="0" smtClean="0"/>
              <a:t> [-o EXE] -</a:t>
            </a:r>
            <a:r>
              <a:rPr lang="en-US" altLang="zh-TW" dirty="0" err="1" smtClean="0"/>
              <a:t>pthread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		g++ CODE.cpp </a:t>
            </a:r>
            <a:r>
              <a:rPr lang="en-US" altLang="zh-TW" dirty="0"/>
              <a:t>[-o EXE] -</a:t>
            </a:r>
            <a:r>
              <a:rPr lang="en-US" altLang="zh-TW" dirty="0" err="1"/>
              <a:t>pthread</a:t>
            </a:r>
            <a:endParaRPr lang="zh-TW" altLang="en-US" dirty="0"/>
          </a:p>
          <a:p>
            <a:r>
              <a:rPr lang="en-US" altLang="zh-TW" dirty="0" err="1" smtClean="0"/>
              <a:t>OpenMP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Compile:	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/>
              <a:t>CODE.c</a:t>
            </a:r>
            <a:r>
              <a:rPr lang="en-US" altLang="zh-TW" dirty="0"/>
              <a:t> [-o EXE]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fopenmp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		g</a:t>
            </a:r>
            <a:r>
              <a:rPr lang="en-US" altLang="zh-TW" dirty="0"/>
              <a:t>++ </a:t>
            </a:r>
            <a:r>
              <a:rPr lang="en-US" altLang="zh-TW" dirty="0" smtClean="0"/>
              <a:t>CODE.cpp </a:t>
            </a:r>
            <a:r>
              <a:rPr lang="en-US" altLang="zh-TW" dirty="0"/>
              <a:t>[-o EXE]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fopenmp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Spec of computing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Login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server: SSH/SFTP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Compile and execute a parallel program</a:t>
            </a:r>
          </a:p>
          <a:p>
            <a:r>
              <a:rPr lang="en-US" altLang="zh-TW" sz="2400" dirty="0" smtClean="0"/>
              <a:t>Job queues</a:t>
            </a:r>
            <a:endParaRPr lang="en-US" altLang="zh-TW" sz="2400" dirty="0"/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Submit a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Basic shell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commands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Resource Manager: TORQUE-5.1.1.2</a:t>
            </a:r>
          </a:p>
          <a:p>
            <a:r>
              <a:rPr lang="en-US" altLang="zh-TW" sz="2400" dirty="0" smtClean="0"/>
              <a:t>Scheduler: Maui-3.3.1</a:t>
            </a:r>
          </a:p>
          <a:p>
            <a:r>
              <a:rPr lang="en-US" altLang="zh-TW" sz="2400" dirty="0" smtClean="0"/>
              <a:t>There are 2 queues in the system:</a:t>
            </a:r>
          </a:p>
          <a:p>
            <a:pPr lvl="1"/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r>
              <a:rPr lang="en-US" altLang="zh-TW" sz="2400" dirty="0" smtClean="0"/>
              <a:t> 	for </a:t>
            </a:r>
            <a:r>
              <a:rPr lang="en-US" altLang="zh-TW" sz="2400" dirty="0"/>
              <a:t>quick debugging </a:t>
            </a:r>
            <a:r>
              <a:rPr lang="en-US" altLang="zh-TW" sz="2400" dirty="0" smtClean="0"/>
              <a:t>purpose</a:t>
            </a:r>
            <a:endParaRPr lang="en-US" altLang="zh-TW" sz="2000" dirty="0" smtClean="0"/>
          </a:p>
          <a:p>
            <a:pPr lvl="1"/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	for </a:t>
            </a:r>
            <a:r>
              <a:rPr lang="en-US" altLang="zh-TW" sz="2400" dirty="0"/>
              <a:t>benchmarking purpose</a:t>
            </a:r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Queues: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/>
              <a:t>debug --- for quick debugging </a:t>
            </a:r>
            <a:r>
              <a:rPr lang="en-US" altLang="zh-TW" sz="2600" dirty="0" smtClean="0"/>
              <a:t>purpose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nodes = 2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total processes = 8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 err="1"/>
              <a:t>walltime</a:t>
            </a:r>
            <a:r>
              <a:rPr lang="en-US" altLang="zh-TW" dirty="0"/>
              <a:t> = </a:t>
            </a:r>
            <a:r>
              <a:rPr lang="en-US" altLang="zh-TW" dirty="0" smtClean="0"/>
              <a:t>5 </a:t>
            </a:r>
            <a:r>
              <a:rPr lang="en-US" altLang="zh-TW" dirty="0"/>
              <a:t>minute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jobs </a:t>
            </a:r>
            <a:r>
              <a:rPr lang="en-US" altLang="zh-TW" dirty="0" err="1"/>
              <a:t>queuable</a:t>
            </a:r>
            <a:r>
              <a:rPr lang="en-US" altLang="zh-TW" dirty="0"/>
              <a:t> at any time = 2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jobs runnable at any time = 1</a:t>
            </a:r>
          </a:p>
          <a:p>
            <a:r>
              <a:rPr lang="en-US" altLang="zh-TW" sz="2600" dirty="0"/>
              <a:t>batch --- for benchmarking purpose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nodes = 4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total processes = 96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 err="1"/>
              <a:t>walltime</a:t>
            </a:r>
            <a:r>
              <a:rPr lang="en-US" altLang="zh-TW" dirty="0"/>
              <a:t> = 30 minutes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jobs </a:t>
            </a:r>
            <a:r>
              <a:rPr lang="en-US" altLang="zh-TW" dirty="0" err="1"/>
              <a:t>queuable</a:t>
            </a:r>
            <a:r>
              <a:rPr lang="en-US" altLang="zh-TW" dirty="0"/>
              <a:t> at any time = 8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jobs runnable at any time = 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Queues: priority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The scheduler will</a:t>
            </a:r>
          </a:p>
          <a:p>
            <a:pPr lvl="1"/>
            <a:r>
              <a:rPr lang="en-US" altLang="zh-TW" sz="2400" dirty="0"/>
              <a:t>favor </a:t>
            </a:r>
            <a:r>
              <a:rPr lang="en-US" altLang="zh-TW" sz="2400" b="1" dirty="0">
                <a:solidFill>
                  <a:schemeClr val="tx1"/>
                </a:solidFill>
              </a:rPr>
              <a:t>short running </a:t>
            </a:r>
            <a:r>
              <a:rPr lang="en-US" altLang="zh-TW" sz="2400" dirty="0"/>
              <a:t>jobs (based on </a:t>
            </a:r>
            <a:r>
              <a:rPr lang="en-US" altLang="zh-TW" sz="2400" dirty="0" err="1"/>
              <a:t>walltime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/>
              <a:t>favor </a:t>
            </a:r>
            <a:r>
              <a:rPr lang="en-US" altLang="zh-TW" sz="2400" b="1" dirty="0">
                <a:solidFill>
                  <a:schemeClr val="tx1"/>
                </a:solidFill>
              </a:rPr>
              <a:t>less resource demanding </a:t>
            </a:r>
            <a:r>
              <a:rPr lang="en-US" altLang="zh-TW" sz="2400" dirty="0"/>
              <a:t>jobs (based on nodes, </a:t>
            </a:r>
            <a:r>
              <a:rPr lang="en-US" altLang="zh-TW" sz="2400" dirty="0" err="1"/>
              <a:t>ppn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/>
              <a:t>favor jobs which are </a:t>
            </a:r>
            <a:r>
              <a:rPr lang="en-US" altLang="zh-TW" sz="2400" b="1" dirty="0">
                <a:solidFill>
                  <a:schemeClr val="tx1"/>
                </a:solidFill>
              </a:rPr>
              <a:t>queued for a long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time</a:t>
            </a:r>
          </a:p>
          <a:p>
            <a:pPr lvl="1"/>
            <a:r>
              <a:rPr lang="en-US" altLang="zh-TW" sz="2400" dirty="0"/>
              <a:t>favor </a:t>
            </a:r>
            <a:r>
              <a:rPr lang="en-US" altLang="zh-TW" sz="2400" b="1" dirty="0">
                <a:solidFill>
                  <a:schemeClr val="tx1"/>
                </a:solidFill>
              </a:rPr>
              <a:t>debug jobs </a:t>
            </a:r>
            <a:r>
              <a:rPr lang="en-US" altLang="zh-TW" sz="2400" dirty="0"/>
              <a:t>over </a:t>
            </a:r>
            <a:r>
              <a:rPr lang="en-US" altLang="zh-TW" sz="2400" dirty="0" smtClean="0"/>
              <a:t>batch jobs</a:t>
            </a:r>
          </a:p>
          <a:p>
            <a:endParaRPr lang="en-US" altLang="zh-TW" sz="2600" dirty="0" smtClean="0"/>
          </a:p>
          <a:p>
            <a:r>
              <a:rPr lang="en-US" altLang="zh-TW" sz="2600" b="1" dirty="0" smtClean="0"/>
              <a:t>Be </a:t>
            </a:r>
            <a:r>
              <a:rPr lang="en-US" altLang="zh-TW" sz="2600" b="1" dirty="0"/>
              <a:t>sure to request </a:t>
            </a:r>
            <a:r>
              <a:rPr lang="en-US" altLang="zh-TW" sz="2600" b="1" dirty="0" smtClean="0"/>
              <a:t>*reasonable* </a:t>
            </a:r>
            <a:r>
              <a:rPr lang="en-US" altLang="zh-TW" sz="2600" b="1" dirty="0"/>
              <a:t>amount of resources according to your own requirements.</a:t>
            </a:r>
            <a:endParaRPr lang="en-US" altLang="zh-TW" sz="2600" b="1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Spec of computing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Login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server: SSH/SFTP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Compile and execute a parallel program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 queues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/>
              <a:t>Submit a </a:t>
            </a:r>
            <a:r>
              <a:rPr lang="en-US" altLang="zh-TW" sz="2400" dirty="0" smtClean="0"/>
              <a:t>job</a:t>
            </a:r>
          </a:p>
          <a:p>
            <a:pPr lvl="1"/>
            <a:r>
              <a:rPr lang="en-US" altLang="zh-TW" sz="2000" dirty="0" smtClean="0"/>
              <a:t>job script</a:t>
            </a:r>
          </a:p>
          <a:p>
            <a:pPr lvl="1"/>
            <a:r>
              <a:rPr lang="en-US" altLang="zh-TW" sz="2000" dirty="0" smtClean="0"/>
              <a:t>job control</a:t>
            </a:r>
            <a:endParaRPr lang="en-US" altLang="zh-TW" sz="2000" dirty="0"/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Basic shell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commands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Submit a Job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	password-less </a:t>
            </a:r>
            <a:r>
              <a:rPr lang="en-US" altLang="zh-TW" dirty="0" err="1" smtClean="0"/>
              <a:t>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cs typeface="Consolas" panose="020B0609020204030204" pitchFamily="49" charset="0"/>
              </a:rPr>
              <a:t># You just need to do this once!</a:t>
            </a:r>
          </a:p>
          <a:p>
            <a:endParaRPr lang="en-US" altLang="zh-TW" sz="2400" dirty="0" smtClean="0">
              <a:cs typeface="Consolas" panose="020B0609020204030204" pitchFamily="49" charset="0"/>
            </a:endParaRPr>
          </a:p>
          <a:p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ssh-keygen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endParaRPr lang="en-US" altLang="zh-TW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000" dirty="0" smtClean="0">
                <a:cs typeface="Consolas" panose="020B0609020204030204" pitchFamily="49" charset="0"/>
              </a:rPr>
              <a:t>Press enter through all questions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~/.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cat id_rsa.pub &gt;&gt;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authorized_keys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400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authorized_keys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2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Spec of computing </a:t>
            </a:r>
            <a:r>
              <a:rPr lang="en-US" altLang="zh-TW" sz="2400" dirty="0" smtClean="0"/>
              <a:t>clusters</a:t>
            </a:r>
          </a:p>
          <a:p>
            <a:r>
              <a:rPr lang="en-US" altLang="zh-TW" sz="2400" dirty="0" smtClean="0"/>
              <a:t>Login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server: SSH/SFTP</a:t>
            </a:r>
          </a:p>
          <a:p>
            <a:r>
              <a:rPr lang="en-US" altLang="zh-TW" sz="2400" dirty="0" smtClean="0"/>
              <a:t>Compile and execute a parallel program</a:t>
            </a:r>
          </a:p>
          <a:p>
            <a:r>
              <a:rPr lang="en-US" altLang="zh-TW" sz="2400" dirty="0" smtClean="0"/>
              <a:t>Job queues</a:t>
            </a:r>
            <a:endParaRPr lang="en-US" altLang="zh-TW" sz="2400" dirty="0"/>
          </a:p>
          <a:p>
            <a:r>
              <a:rPr lang="en-US" altLang="zh-TW" sz="2400" dirty="0"/>
              <a:t>Submit a </a:t>
            </a:r>
            <a:r>
              <a:rPr lang="en-US" altLang="zh-TW" sz="2400" dirty="0" smtClean="0"/>
              <a:t>job</a:t>
            </a:r>
            <a:endParaRPr lang="en-US" altLang="zh-TW" sz="2400" dirty="0"/>
          </a:p>
          <a:p>
            <a:r>
              <a:rPr lang="en-US" altLang="zh-TW" sz="2400" dirty="0"/>
              <a:t>Basic shell </a:t>
            </a:r>
            <a:r>
              <a:rPr lang="en-US" altLang="zh-TW" sz="2400" dirty="0" smtClean="0"/>
              <a:t>commands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Submit a Job: Job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367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Login to server and run</a:t>
            </a:r>
          </a:p>
          <a:p>
            <a:pPr lvl="1"/>
            <a:r>
              <a:rPr lang="en-US" altLang="zh-TW" dirty="0" err="1" smtClean="0"/>
              <a:t>cp</a:t>
            </a:r>
            <a:r>
              <a:rPr lang="en-US" altLang="zh-TW" dirty="0" smtClean="0"/>
              <a:t> -r /home/pp2015/shared/lab1 . &amp;&amp; cd lab1</a:t>
            </a:r>
          </a:p>
          <a:p>
            <a:pPr lvl="1"/>
            <a:r>
              <a:rPr lang="en-US" altLang="zh-TW" dirty="0" smtClean="0"/>
              <a:t>vim job.sh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more </a:t>
            </a:r>
            <a:r>
              <a:rPr lang="en-US" altLang="zh-TW" dirty="0"/>
              <a:t>flags: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www.democritos.it/activities/IT-MC/documentation/newinterface/pages/runningcodes.html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22975" y="2701954"/>
            <a:ext cx="26298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#PBS -q debug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#PBS -N MY_JOB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#PBS -r n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#PBS -l nodes=2:ppn=2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#PBS -l </a:t>
            </a:r>
            <a:r>
              <a:rPr lang="en-US" altLang="zh-TW" dirty="0" err="1" smtClean="0">
                <a:solidFill>
                  <a:srgbClr val="0070C0"/>
                </a:solidFill>
              </a:rPr>
              <a:t>walltime</a:t>
            </a:r>
            <a:r>
              <a:rPr lang="en-US" altLang="zh-TW" dirty="0" smtClean="0">
                <a:solidFill>
                  <a:srgbClr val="0070C0"/>
                </a:solidFill>
              </a:rPr>
              <a:t>=00:01:00</a:t>
            </a:r>
          </a:p>
          <a:p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1"/>
                </a:solidFill>
              </a:rPr>
              <a:t>cd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$PBS_O_WORKDIR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mpiexec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./executable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args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1536" y="2688469"/>
            <a:ext cx="2636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Select which queue to run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3"/>
          </p:cNvCxnSpPr>
          <p:nvPr/>
        </p:nvCxnSpPr>
        <p:spPr>
          <a:xfrm>
            <a:off x="3538155" y="2873135"/>
            <a:ext cx="1884820" cy="1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295507" y="3152363"/>
            <a:ext cx="12426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JOB_NAME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538155" y="3179659"/>
            <a:ext cx="1884820" cy="15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3819" y="3616107"/>
            <a:ext cx="30543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nodes: How many nodes</a:t>
            </a:r>
          </a:p>
          <a:p>
            <a:r>
              <a:rPr lang="en-US" altLang="zh-TW" dirty="0" err="1" smtClean="0"/>
              <a:t>ppn</a:t>
            </a:r>
            <a:r>
              <a:rPr lang="en-US" altLang="zh-TW" dirty="0" smtClean="0"/>
              <a:t>: process per node</a:t>
            </a:r>
          </a:p>
          <a:p>
            <a:r>
              <a:rPr lang="en-US" altLang="zh-TW" dirty="0" smtClean="0"/>
              <a:t>Total processes = nodes x </a:t>
            </a:r>
            <a:r>
              <a:rPr lang="en-US" altLang="zh-TW" dirty="0" err="1" smtClean="0"/>
              <a:t>ppn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3"/>
          </p:cNvCxnSpPr>
          <p:nvPr/>
        </p:nvCxnSpPr>
        <p:spPr>
          <a:xfrm flipV="1">
            <a:off x="3538155" y="3710820"/>
            <a:ext cx="1884820" cy="36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39805" y="4669171"/>
            <a:ext cx="1698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time to run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538155" y="3950638"/>
            <a:ext cx="1884820" cy="9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>
            <a:endCxn id="12" idx="1"/>
          </p:cNvCxnSpPr>
          <p:nvPr/>
        </p:nvCxnSpPr>
        <p:spPr>
          <a:xfrm flipV="1">
            <a:off x="1231857" y="4096114"/>
            <a:ext cx="1636813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Processes Layout</a:t>
            </a:r>
            <a:br>
              <a:rPr lang="en-US" altLang="zh-TW" dirty="0" smtClean="0"/>
            </a:br>
            <a:r>
              <a:rPr lang="en-US" altLang="zh-TW" dirty="0" smtClean="0"/>
              <a:t>(nodes &amp; </a:t>
            </a:r>
            <a:r>
              <a:rPr lang="en-US" altLang="zh-TW" dirty="0" err="1" smtClean="0"/>
              <a:t>ppn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For example, how to request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2800" dirty="0" smtClean="0"/>
              <a:t> processes?</a:t>
            </a:r>
            <a:br>
              <a:rPr lang="en-US" altLang="zh-TW" sz="2800" dirty="0" smtClean="0"/>
            </a:br>
            <a:r>
              <a:rPr lang="en-US" altLang="zh-TW" sz="2800" dirty="0" smtClean="0"/>
              <a:t>There are 3 possible ways: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18745" y="2743200"/>
            <a:ext cx="180690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nodes=4:ppn=1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42042" y="2743200"/>
            <a:ext cx="180690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nodes=2:ppn=2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96333" y="2743200"/>
            <a:ext cx="180690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nodes=1:ppn=4</a:t>
            </a:r>
            <a:endParaRPr lang="zh-TW" altLang="en-US" sz="20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868670" y="3562582"/>
            <a:ext cx="609734" cy="1067063"/>
            <a:chOff x="2732192" y="3944719"/>
            <a:chExt cx="609734" cy="1067063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1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4570" y="3562582"/>
            <a:ext cx="609734" cy="1067063"/>
            <a:chOff x="2732192" y="3944719"/>
            <a:chExt cx="609734" cy="1067063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1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387508" y="3562581"/>
            <a:ext cx="609734" cy="1067063"/>
            <a:chOff x="2732192" y="3944719"/>
            <a:chExt cx="609734" cy="1067063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29" name="文字方塊 28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1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128089" y="3562581"/>
            <a:ext cx="609734" cy="1067063"/>
            <a:chOff x="2732192" y="3944719"/>
            <a:chExt cx="609734" cy="1067063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1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406325" y="3562581"/>
            <a:ext cx="609734" cy="1067063"/>
            <a:chOff x="2732192" y="3944719"/>
            <a:chExt cx="609734" cy="1067063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2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150934" y="3562581"/>
            <a:ext cx="609734" cy="1067063"/>
            <a:chOff x="2732192" y="3944719"/>
            <a:chExt cx="609734" cy="1067063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2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7294918" y="3562580"/>
            <a:ext cx="609734" cy="1067063"/>
            <a:chOff x="2732192" y="3944719"/>
            <a:chExt cx="609734" cy="1067063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192" y="3944719"/>
              <a:ext cx="609734" cy="1067063"/>
            </a:xfrm>
            <a:prstGeom prst="rect">
              <a:avLst/>
            </a:prstGeom>
          </p:spPr>
        </p:pic>
        <p:sp>
          <p:nvSpPr>
            <p:cNvPr id="48" name="文字方塊 47"/>
            <p:cNvSpPr txBox="1"/>
            <p:nvPr/>
          </p:nvSpPr>
          <p:spPr>
            <a:xfrm>
              <a:off x="2854804" y="4293584"/>
              <a:ext cx="36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4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直線接點 49"/>
          <p:cNvCxnSpPr>
            <a:stCxn id="40" idx="3"/>
            <a:endCxn id="44" idx="1"/>
          </p:cNvCxnSpPr>
          <p:nvPr/>
        </p:nvCxnSpPr>
        <p:spPr>
          <a:xfrm>
            <a:off x="5016059" y="4096113"/>
            <a:ext cx="1348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95799" y="4676503"/>
            <a:ext cx="340288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In this case, the performance my suffer.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en-US" altLang="zh-TW" sz="1600" dirty="0" smtClean="0"/>
              <a:t>Use this if you want to observe network overhead.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518220" y="4706041"/>
            <a:ext cx="216727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For </a:t>
            </a:r>
            <a:r>
              <a:rPr lang="en-US" altLang="zh-TW" sz="1600" dirty="0" err="1" smtClean="0"/>
              <a:t>Pthread</a:t>
            </a:r>
            <a:r>
              <a:rPr lang="en-US" altLang="zh-TW" sz="1600" dirty="0" smtClean="0"/>
              <a:t> &amp; </a:t>
            </a:r>
            <a:r>
              <a:rPr lang="en-US" altLang="zh-TW" sz="1600" dirty="0" err="1" smtClean="0"/>
              <a:t>OpenMP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only this configuration works.</a:t>
            </a:r>
            <a:endParaRPr lang="zh-TW" altLang="en-US" sz="16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070374" y="4677681"/>
            <a:ext cx="207170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 </a:t>
            </a:r>
            <a:r>
              <a:rPr lang="en-US" altLang="zh-TW" sz="1600" dirty="0" smtClean="0"/>
              <a:t>Hybrid parallelism</a:t>
            </a:r>
          </a:p>
          <a:p>
            <a:pPr algn="ctr"/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Use </a:t>
            </a:r>
            <a:r>
              <a:rPr lang="en-US" altLang="zh-TW" sz="1600" dirty="0"/>
              <a:t>this when you have </a:t>
            </a:r>
            <a:r>
              <a:rPr lang="en-US" altLang="zh-TW" sz="1600" dirty="0" smtClean="0"/>
              <a:t>MPI + </a:t>
            </a:r>
            <a:r>
              <a:rPr lang="en-US" altLang="zh-TW" sz="1600" dirty="0" err="1"/>
              <a:t>O</a:t>
            </a:r>
            <a:r>
              <a:rPr lang="en-US" altLang="zh-TW" sz="1600" dirty="0" err="1" smtClean="0"/>
              <a:t>penMP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303320" y="5933998"/>
            <a:ext cx="253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ppn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&lt;= 24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a Job</a:t>
            </a:r>
            <a:r>
              <a:rPr lang="en-US" altLang="zh-TW" dirty="0"/>
              <a:t>: </a:t>
            </a:r>
            <a:r>
              <a:rPr lang="en-US" altLang="zh-TW" dirty="0" smtClean="0"/>
              <a:t>Job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Submit:</a:t>
            </a:r>
          </a:p>
          <a:p>
            <a:pPr lvl="1"/>
            <a:r>
              <a:rPr lang="en-US" altLang="zh-TW" sz="2600" dirty="0" err="1" smtClean="0"/>
              <a:t>qsub</a:t>
            </a:r>
            <a:r>
              <a:rPr lang="en-US" altLang="zh-TW" sz="2600" dirty="0" smtClean="0"/>
              <a:t> JOB_SCRIPT.sh</a:t>
            </a:r>
          </a:p>
          <a:p>
            <a:r>
              <a:rPr lang="en-US" altLang="zh-TW" sz="2800" dirty="0" smtClean="0"/>
              <a:t>Kill jobs:</a:t>
            </a:r>
          </a:p>
          <a:p>
            <a:pPr lvl="1"/>
            <a:r>
              <a:rPr lang="en-US" altLang="zh-TW" sz="2600" dirty="0" err="1" smtClean="0"/>
              <a:t>qdel</a:t>
            </a:r>
            <a:r>
              <a:rPr lang="en-US" altLang="zh-TW" sz="2600" dirty="0" smtClean="0"/>
              <a:t> JOB_ID [JOB_ID2 [JOB_ID3…]]</a:t>
            </a:r>
          </a:p>
          <a:p>
            <a:r>
              <a:rPr lang="en-US" altLang="zh-TW" sz="2800" dirty="0"/>
              <a:t>Monitor:</a:t>
            </a:r>
          </a:p>
          <a:p>
            <a:pPr lvl="1"/>
            <a:r>
              <a:rPr lang="en-US" altLang="zh-TW" sz="2600" dirty="0" err="1"/>
              <a:t>qstat</a:t>
            </a:r>
            <a:r>
              <a:rPr lang="en-US" altLang="zh-TW" sz="2600" dirty="0"/>
              <a:t> -a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68756" y="4914987"/>
            <a:ext cx="594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Again,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TRY TO 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DIRECTLY TO COMPUTING NODES!</a:t>
            </a:r>
          </a:p>
        </p:txBody>
      </p:sp>
    </p:spTree>
    <p:extLst>
      <p:ext uri="{BB962C8B-B14F-4D97-AF65-F5344CB8AC3E}">
        <p14:creationId xmlns:p14="http://schemas.microsoft.com/office/powerpoint/2010/main" val="3052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state (</a:t>
            </a:r>
            <a:r>
              <a:rPr lang="en-US" altLang="zh-TW" dirty="0" err="1" smtClean="0"/>
              <a:t>qstat</a:t>
            </a:r>
            <a:r>
              <a:rPr lang="en-US" altLang="zh-TW" dirty="0" smtClean="0"/>
              <a:t> -a)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C: Completed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R: Running</a:t>
            </a: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Q: Queuing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397" y="2020458"/>
            <a:ext cx="7559966" cy="1836956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7002264" y="1221967"/>
            <a:ext cx="382137" cy="92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002265" y="2150604"/>
            <a:ext cx="382137" cy="181518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Spec of computing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Login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server: SSH/SFTP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Compile and execute a parallel program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 queues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Submit a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/>
              <a:t>Basic shell </a:t>
            </a:r>
            <a:r>
              <a:rPr lang="en-US" altLang="zh-TW" sz="2400" dirty="0" smtClean="0"/>
              <a:t>commands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ls</a:t>
            </a:r>
          </a:p>
          <a:p>
            <a:pPr lvl="1"/>
            <a:r>
              <a:rPr lang="en-US" altLang="zh-TW" sz="2400" dirty="0" smtClean="0"/>
              <a:t>list all items under current directory</a:t>
            </a:r>
          </a:p>
          <a:p>
            <a:pPr lvl="1"/>
            <a:r>
              <a:rPr lang="en-US" altLang="zh-TW" sz="2400" dirty="0" smtClean="0"/>
              <a:t>take a look at “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ll</a:t>
            </a:r>
            <a:r>
              <a:rPr lang="en-US" altLang="zh-TW" sz="2400" dirty="0" smtClean="0"/>
              <a:t>” (same as “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ls -l</a:t>
            </a:r>
            <a:r>
              <a:rPr lang="en-US" altLang="zh-TW" sz="2400" dirty="0" smtClean="0"/>
              <a:t>”) to see more info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cd</a:t>
            </a:r>
            <a:r>
              <a:rPr lang="en-US" altLang="zh-TW" sz="2800" dirty="0" smtClean="0"/>
              <a:t> [path]</a:t>
            </a:r>
          </a:p>
          <a:p>
            <a:pPr lvl="1"/>
            <a:r>
              <a:rPr lang="en-US" altLang="zh-TW" sz="2400" dirty="0" smtClean="0"/>
              <a:t>change directory</a:t>
            </a:r>
          </a:p>
          <a:p>
            <a:pPr lvl="1"/>
            <a:r>
              <a:rPr lang="en-US" altLang="zh-TW" sz="2400" dirty="0" smtClean="0"/>
              <a:t>path</a:t>
            </a:r>
          </a:p>
          <a:p>
            <a:pPr lvl="2"/>
            <a:r>
              <a:rPr lang="en-US" altLang="zh-TW" sz="2000" dirty="0" smtClean="0"/>
              <a:t>absolute path: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cd /path/to/your/target/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dir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sz="2000" dirty="0" smtClean="0"/>
              <a:t>relative path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cd ..</a:t>
            </a:r>
            <a:r>
              <a:rPr lang="en-US" altLang="zh-TW" sz="2000" dirty="0" smtClean="0"/>
              <a:t>	last layer of </a:t>
            </a:r>
            <a:r>
              <a:rPr lang="en-US" altLang="zh-TW" sz="2000" dirty="0" err="1" smtClean="0"/>
              <a:t>dir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relative </a:t>
            </a:r>
            <a:r>
              <a:rPr lang="en-US" altLang="zh-TW" sz="2000" dirty="0" smtClean="0"/>
              <a:t>path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cd .</a:t>
            </a:r>
            <a:r>
              <a:rPr lang="en-US" altLang="zh-TW" sz="2000" dirty="0" smtClean="0"/>
              <a:t>	this </a:t>
            </a:r>
            <a:r>
              <a:rPr lang="en-US" altLang="zh-TW" sz="2000" dirty="0" err="1" smtClean="0"/>
              <a:t>dir</a:t>
            </a:r>
            <a:endParaRPr lang="zh-TW" altLang="en-US" sz="2000" dirty="0"/>
          </a:p>
          <a:p>
            <a:pPr lvl="2"/>
            <a:r>
              <a:rPr lang="en-US" altLang="zh-TW" sz="2000" dirty="0"/>
              <a:t>relative path 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cd ~</a:t>
            </a:r>
            <a:r>
              <a:rPr lang="en-US" altLang="zh-TW" sz="2000" dirty="0" smtClean="0"/>
              <a:t>	home directory</a:t>
            </a:r>
            <a:endParaRPr lang="zh-TW" altLang="en-US" sz="2000" dirty="0"/>
          </a:p>
          <a:p>
            <a:pPr lvl="2"/>
            <a:r>
              <a:rPr lang="en-US" altLang="zh-TW" sz="2000" dirty="0" smtClean="0"/>
              <a:t>nothing	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cd</a:t>
            </a:r>
            <a:r>
              <a:rPr lang="en-US" altLang="zh-TW" sz="2000" dirty="0" smtClean="0"/>
              <a:t>	home directory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4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mv </a:t>
            </a:r>
            <a:r>
              <a:rPr lang="en-US" altLang="zh-TW" sz="2800" dirty="0" err="1" smtClean="0"/>
              <a:t>old_path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new_path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move file / rename file</a:t>
            </a:r>
          </a:p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cp</a:t>
            </a:r>
            <a:r>
              <a:rPr lang="en-US" altLang="zh-TW" sz="2800" dirty="0" smtClean="0"/>
              <a:t> [-r] </a:t>
            </a:r>
            <a:r>
              <a:rPr lang="en-US" altLang="zh-TW" sz="2800" dirty="0" err="1" smtClean="0"/>
              <a:t>file_or_dir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new_location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copy file</a:t>
            </a:r>
          </a:p>
          <a:p>
            <a:pPr lvl="1"/>
            <a:r>
              <a:rPr lang="en-US" altLang="zh-TW" sz="2400" dirty="0" smtClean="0"/>
              <a:t>need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-r </a:t>
            </a:r>
            <a:r>
              <a:rPr lang="en-US" altLang="zh-TW" sz="2400" dirty="0" smtClean="0"/>
              <a:t>to copy directory</a:t>
            </a:r>
          </a:p>
          <a:p>
            <a:r>
              <a:rPr lang="en-US" altLang="zh-TW" sz="2600" b="1" dirty="0" err="1" smtClean="0">
                <a:solidFill>
                  <a:srgbClr val="FF0000"/>
                </a:solidFill>
              </a:rPr>
              <a:t>rm</a:t>
            </a:r>
            <a:r>
              <a:rPr lang="en-US" altLang="zh-TW" sz="2600" dirty="0" smtClean="0"/>
              <a:t> [-r] </a:t>
            </a:r>
            <a:r>
              <a:rPr lang="en-US" altLang="zh-TW" sz="2600" dirty="0" err="1" smtClean="0"/>
              <a:t>file_or_dir</a:t>
            </a:r>
            <a:endParaRPr lang="en-US" altLang="zh-TW" sz="2600" dirty="0" smtClean="0"/>
          </a:p>
          <a:p>
            <a:pPr lvl="1"/>
            <a:r>
              <a:rPr lang="en-US" altLang="zh-TW" sz="2400" dirty="0" smtClean="0"/>
              <a:t>remove file</a:t>
            </a:r>
          </a:p>
          <a:p>
            <a:pPr lvl="1"/>
            <a:r>
              <a:rPr lang="en-US" altLang="zh-TW" sz="2400" dirty="0"/>
              <a:t>need </a:t>
            </a:r>
            <a:r>
              <a:rPr lang="en-US" altLang="zh-TW" sz="2400" b="1" dirty="0">
                <a:solidFill>
                  <a:srgbClr val="FF0000"/>
                </a:solidFill>
              </a:rPr>
              <a:t>-r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remove directory</a:t>
            </a:r>
            <a:endParaRPr lang="en-US" altLang="zh-TW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2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mkdir</a:t>
            </a:r>
            <a:r>
              <a:rPr lang="en-US" altLang="zh-TW" sz="2400" dirty="0" smtClean="0"/>
              <a:t> [-p] directory</a:t>
            </a:r>
          </a:p>
          <a:p>
            <a:pPr lvl="1"/>
            <a:r>
              <a:rPr lang="en-US" altLang="zh-TW" sz="2200" dirty="0" smtClean="0"/>
              <a:t>create a new directory</a:t>
            </a:r>
          </a:p>
          <a:p>
            <a:pPr lvl="1"/>
            <a:r>
              <a:rPr lang="en-US" altLang="zh-TW" sz="2200" dirty="0" smtClean="0"/>
              <a:t>-p: create parent directories as needed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man</a:t>
            </a:r>
            <a:r>
              <a:rPr lang="en-US" altLang="zh-TW" sz="2400" dirty="0" smtClean="0"/>
              <a:t> COMMAND</a:t>
            </a:r>
          </a:p>
          <a:p>
            <a:pPr lvl="1"/>
            <a:r>
              <a:rPr lang="en-US" altLang="zh-TW" sz="2200" dirty="0" smtClean="0"/>
              <a:t>show COMMAND’s usage in detail by pages</a:t>
            </a:r>
          </a:p>
          <a:p>
            <a:r>
              <a:rPr lang="en-US" altLang="zh-TW" sz="2400" dirty="0" smtClean="0"/>
              <a:t>COMMAND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--help</a:t>
            </a:r>
          </a:p>
          <a:p>
            <a:pPr lvl="1"/>
            <a:r>
              <a:rPr lang="en-US" altLang="zh-TW" sz="2200" dirty="0" smtClean="0"/>
              <a:t>print COMMAND’s </a:t>
            </a:r>
            <a:r>
              <a:rPr lang="en-US" altLang="zh-TW" sz="2200" dirty="0"/>
              <a:t>usage </a:t>
            </a:r>
            <a:r>
              <a:rPr lang="en-US" altLang="zh-TW" sz="2200" dirty="0" smtClean="0"/>
              <a:t>on screen</a:t>
            </a:r>
            <a:endParaRPr lang="en-US" altLang="zh-TW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88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exit</a:t>
            </a:r>
          </a:p>
          <a:p>
            <a:pPr lvl="1"/>
            <a:r>
              <a:rPr lang="en-US" altLang="zh-TW" sz="2200" dirty="0" smtClean="0"/>
              <a:t>logout and leave the terminal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&lt;Ctrl + C&gt;</a:t>
            </a:r>
          </a:p>
          <a:p>
            <a:pPr lvl="1"/>
            <a:r>
              <a:rPr lang="en-US" altLang="zh-TW" sz="2200" dirty="0" smtClean="0"/>
              <a:t>send SIGINT to current running process and terminate it</a:t>
            </a:r>
          </a:p>
          <a:p>
            <a:r>
              <a:rPr lang="zh-TW" altLang="en-US" sz="2800" b="1" dirty="0">
                <a:solidFill>
                  <a:srgbClr val="FF0000"/>
                </a:solidFill>
              </a:rPr>
              <a:t>↑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200" dirty="0"/>
              <a:t>show previously used commands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&lt;Tab key&gt;</a:t>
            </a:r>
          </a:p>
          <a:p>
            <a:pPr lvl="1"/>
            <a:r>
              <a:rPr lang="en-US" altLang="zh-TW" sz="2200" dirty="0"/>
              <a:t>auto-complete path, commands</a:t>
            </a:r>
          </a:p>
          <a:p>
            <a:pPr lvl="1"/>
            <a:r>
              <a:rPr lang="en-US" altLang="zh-TW" sz="2200" dirty="0"/>
              <a:t>tab twice to list all possibilities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1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Spec of computing </a:t>
            </a:r>
            <a:r>
              <a:rPr lang="en-US" altLang="zh-TW" sz="2400" dirty="0" smtClean="0"/>
              <a:t>clusters</a:t>
            </a:r>
          </a:p>
          <a:p>
            <a:pPr lvl="1"/>
            <a:r>
              <a:rPr lang="en-US" altLang="zh-TW" sz="2000" dirty="0" smtClean="0"/>
              <a:t>About the platform</a:t>
            </a:r>
          </a:p>
          <a:p>
            <a:pPr lvl="1"/>
            <a:r>
              <a:rPr lang="en-US" altLang="zh-TW" sz="2000" dirty="0" smtClean="0"/>
              <a:t>User view on the server</a:t>
            </a:r>
            <a:endParaRPr lang="en-US" altLang="zh-TW" sz="2000" dirty="0"/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Login to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server: SSH/SFTP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Compile and execute a parallel program</a:t>
            </a: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Job queues</a:t>
            </a: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Submit a job</a:t>
            </a: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Basic shell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commands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5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platform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Cluster 140.114.91.171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 + 8 nodes</a:t>
            </a:r>
          </a:p>
          <a:p>
            <a:r>
              <a:rPr lang="en-US" altLang="zh-TW" sz="2400" dirty="0" smtClean="0"/>
              <a:t>each node has:</a:t>
            </a:r>
          </a:p>
          <a:p>
            <a:pPr lvl="1"/>
            <a:r>
              <a:rPr lang="en-US" altLang="zh-TW" sz="2000" dirty="0" smtClean="0"/>
              <a:t>24GB memory</a:t>
            </a:r>
          </a:p>
          <a:p>
            <a:pPr lvl="1"/>
            <a:r>
              <a:rPr lang="en-US" altLang="zh-TW" sz="2000" dirty="0" smtClean="0"/>
              <a:t>2TB HDD Storage</a:t>
            </a:r>
          </a:p>
          <a:p>
            <a:pPr lvl="1"/>
            <a:r>
              <a:rPr lang="pt-BR" altLang="zh-TW" sz="2000" dirty="0" smtClean="0"/>
              <a:t>2 x 12-core</a:t>
            </a:r>
            <a:br>
              <a:rPr lang="pt-BR" altLang="zh-TW" sz="2000" dirty="0" smtClean="0"/>
            </a:br>
            <a:r>
              <a:rPr lang="pt-BR" altLang="zh-TW" sz="2000" dirty="0" smtClean="0"/>
              <a:t>Intel(R</a:t>
            </a:r>
            <a:r>
              <a:rPr lang="pt-BR" altLang="zh-TW" sz="2000" dirty="0"/>
              <a:t>) Xeon(R) CPU           L5640  @ 2.27GHz</a:t>
            </a:r>
            <a:endParaRPr lang="zh-TW" altLang="en-US" sz="20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Cluster 140.114.91.174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 + 4 nodes</a:t>
            </a:r>
          </a:p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node has:</a:t>
            </a:r>
          </a:p>
          <a:p>
            <a:pPr lvl="1"/>
            <a:r>
              <a:rPr lang="en-US" altLang="zh-TW" sz="2000" dirty="0" smtClean="0"/>
              <a:t>96GB </a:t>
            </a:r>
            <a:r>
              <a:rPr lang="en-US" altLang="zh-TW" sz="2000" dirty="0"/>
              <a:t>memory</a:t>
            </a:r>
          </a:p>
          <a:p>
            <a:pPr lvl="1"/>
            <a:r>
              <a:rPr lang="en-US" altLang="zh-TW" sz="2000" dirty="0"/>
              <a:t>2TB HDD </a:t>
            </a:r>
            <a:r>
              <a:rPr lang="en-US" altLang="zh-TW" sz="2000" dirty="0" smtClean="0"/>
              <a:t>Storage</a:t>
            </a:r>
          </a:p>
          <a:p>
            <a:pPr lvl="1"/>
            <a:r>
              <a:rPr lang="pt-BR" altLang="zh-TW" sz="2000" dirty="0" smtClean="0"/>
              <a:t>2 x 12-core</a:t>
            </a:r>
            <a:br>
              <a:rPr lang="pt-BR" altLang="zh-TW" sz="2000" dirty="0" smtClean="0"/>
            </a:br>
            <a:r>
              <a:rPr lang="pt-BR" altLang="zh-TW" sz="2000" dirty="0" smtClean="0"/>
              <a:t>Intel(R</a:t>
            </a:r>
            <a:r>
              <a:rPr lang="pt-BR" altLang="zh-TW" sz="2000" dirty="0"/>
              <a:t>) Xeon(R) CPU           X5670  @ 2.93GHz</a:t>
            </a:r>
            <a:endParaRPr lang="zh-TW" altLang="en-US" sz="2000" dirty="0"/>
          </a:p>
          <a:p>
            <a:endParaRPr lang="zh-TW" altLang="en-US" sz="24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network configuration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32" y="3455478"/>
            <a:ext cx="609734" cy="10670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63" y="3455478"/>
            <a:ext cx="609734" cy="106706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94" y="3455478"/>
            <a:ext cx="609734" cy="106706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5" y="3455478"/>
            <a:ext cx="609734" cy="106706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6" y="3455477"/>
            <a:ext cx="609734" cy="1067063"/>
          </a:xfrm>
          <a:prstGeom prst="rect">
            <a:avLst/>
          </a:prstGeom>
        </p:spPr>
      </p:pic>
      <p:sp>
        <p:nvSpPr>
          <p:cNvPr id="16" name="流程圖: 磁碟 15"/>
          <p:cNvSpPr/>
          <p:nvPr/>
        </p:nvSpPr>
        <p:spPr>
          <a:xfrm>
            <a:off x="1114246" y="3799208"/>
            <a:ext cx="609734" cy="7233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HDD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56" y="3455477"/>
            <a:ext cx="609734" cy="106706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87" y="3455477"/>
            <a:ext cx="609734" cy="106706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18" y="3455477"/>
            <a:ext cx="609734" cy="106706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049" y="3455477"/>
            <a:ext cx="609734" cy="1067063"/>
          </a:xfrm>
          <a:prstGeom prst="rect">
            <a:avLst/>
          </a:prstGeom>
        </p:spPr>
      </p:pic>
      <p:cxnSp>
        <p:nvCxnSpPr>
          <p:cNvPr id="23" name="直線接點 22"/>
          <p:cNvCxnSpPr>
            <a:stCxn id="14" idx="2"/>
          </p:cNvCxnSpPr>
          <p:nvPr/>
        </p:nvCxnSpPr>
        <p:spPr>
          <a:xfrm>
            <a:off x="1419113" y="4522540"/>
            <a:ext cx="3096503" cy="84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2"/>
          </p:cNvCxnSpPr>
          <p:nvPr/>
        </p:nvCxnSpPr>
        <p:spPr>
          <a:xfrm>
            <a:off x="2639599" y="4522541"/>
            <a:ext cx="1876017" cy="84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1" idx="2"/>
          </p:cNvCxnSpPr>
          <p:nvPr/>
        </p:nvCxnSpPr>
        <p:spPr>
          <a:xfrm>
            <a:off x="3362930" y="4522541"/>
            <a:ext cx="1152686" cy="84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2" idx="2"/>
          </p:cNvCxnSpPr>
          <p:nvPr/>
        </p:nvCxnSpPr>
        <p:spPr>
          <a:xfrm>
            <a:off x="4086261" y="4522541"/>
            <a:ext cx="429355" cy="84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3" idx="2"/>
          </p:cNvCxnSpPr>
          <p:nvPr/>
        </p:nvCxnSpPr>
        <p:spPr>
          <a:xfrm flipH="1">
            <a:off x="4515616" y="4522541"/>
            <a:ext cx="293976" cy="844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7" idx="2"/>
          </p:cNvCxnSpPr>
          <p:nvPr/>
        </p:nvCxnSpPr>
        <p:spPr>
          <a:xfrm flipH="1">
            <a:off x="4515616" y="4522540"/>
            <a:ext cx="1017307" cy="84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8" idx="2"/>
          </p:cNvCxnSpPr>
          <p:nvPr/>
        </p:nvCxnSpPr>
        <p:spPr>
          <a:xfrm flipH="1">
            <a:off x="4515616" y="4522540"/>
            <a:ext cx="1740638" cy="84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9" idx="2"/>
          </p:cNvCxnSpPr>
          <p:nvPr/>
        </p:nvCxnSpPr>
        <p:spPr>
          <a:xfrm flipH="1">
            <a:off x="4515616" y="4522540"/>
            <a:ext cx="2463969" cy="84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0" idx="2"/>
          </p:cNvCxnSpPr>
          <p:nvPr/>
        </p:nvCxnSpPr>
        <p:spPr>
          <a:xfrm flipH="1">
            <a:off x="4515616" y="4522540"/>
            <a:ext cx="3187300" cy="84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3498309" y="5366951"/>
            <a:ext cx="2056396" cy="60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1000M Gigabit Ethernet Switch</a:t>
            </a:r>
            <a:endParaRPr lang="zh-TW" altLang="en-US" dirty="0"/>
          </a:p>
        </p:txBody>
      </p:sp>
      <p:sp>
        <p:nvSpPr>
          <p:cNvPr id="67" name="圓角矩形 66"/>
          <p:cNvSpPr/>
          <p:nvPr/>
        </p:nvSpPr>
        <p:spPr>
          <a:xfrm>
            <a:off x="3476527" y="2158627"/>
            <a:ext cx="2056396" cy="604131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QDR </a:t>
            </a:r>
            <a:r>
              <a:rPr lang="en-US" altLang="zh-TW" dirty="0" err="1" smtClean="0"/>
              <a:t>Infiniband</a:t>
            </a:r>
            <a:r>
              <a:rPr lang="en-US" altLang="zh-TW" dirty="0" smtClean="0"/>
              <a:t> Switch</a:t>
            </a:r>
            <a:endParaRPr lang="zh-TW" altLang="en-US" dirty="0"/>
          </a:p>
        </p:txBody>
      </p:sp>
      <p:cxnSp>
        <p:nvCxnSpPr>
          <p:cNvPr id="69" name="直線接點 68"/>
          <p:cNvCxnSpPr>
            <a:stCxn id="14" idx="0"/>
            <a:endCxn id="67" idx="2"/>
          </p:cNvCxnSpPr>
          <p:nvPr/>
        </p:nvCxnSpPr>
        <p:spPr>
          <a:xfrm flipV="1">
            <a:off x="1419113" y="2762758"/>
            <a:ext cx="3085612" cy="692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0" idx="0"/>
            <a:endCxn id="67" idx="2"/>
          </p:cNvCxnSpPr>
          <p:nvPr/>
        </p:nvCxnSpPr>
        <p:spPr>
          <a:xfrm flipV="1">
            <a:off x="2639599" y="2762758"/>
            <a:ext cx="1865126" cy="6927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11" idx="0"/>
            <a:endCxn id="67" idx="2"/>
          </p:cNvCxnSpPr>
          <p:nvPr/>
        </p:nvCxnSpPr>
        <p:spPr>
          <a:xfrm flipV="1">
            <a:off x="3362930" y="2762758"/>
            <a:ext cx="1141795" cy="6927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12" idx="0"/>
            <a:endCxn id="67" idx="2"/>
          </p:cNvCxnSpPr>
          <p:nvPr/>
        </p:nvCxnSpPr>
        <p:spPr>
          <a:xfrm flipV="1">
            <a:off x="4086261" y="2762758"/>
            <a:ext cx="418464" cy="6927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3" idx="0"/>
            <a:endCxn id="67" idx="2"/>
          </p:cNvCxnSpPr>
          <p:nvPr/>
        </p:nvCxnSpPr>
        <p:spPr>
          <a:xfrm flipH="1" flipV="1">
            <a:off x="4504725" y="2762758"/>
            <a:ext cx="304867" cy="6927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7" idx="0"/>
            <a:endCxn id="67" idx="2"/>
          </p:cNvCxnSpPr>
          <p:nvPr/>
        </p:nvCxnSpPr>
        <p:spPr>
          <a:xfrm flipH="1" flipV="1">
            <a:off x="4504725" y="2762758"/>
            <a:ext cx="1028198" cy="692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18" idx="0"/>
            <a:endCxn id="67" idx="2"/>
          </p:cNvCxnSpPr>
          <p:nvPr/>
        </p:nvCxnSpPr>
        <p:spPr>
          <a:xfrm flipH="1" flipV="1">
            <a:off x="4504725" y="2762758"/>
            <a:ext cx="1751529" cy="692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19" idx="0"/>
            <a:endCxn id="67" idx="2"/>
          </p:cNvCxnSpPr>
          <p:nvPr/>
        </p:nvCxnSpPr>
        <p:spPr>
          <a:xfrm flipH="1" flipV="1">
            <a:off x="4504725" y="2762758"/>
            <a:ext cx="2474860" cy="692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20" idx="0"/>
            <a:endCxn id="67" idx="2"/>
          </p:cNvCxnSpPr>
          <p:nvPr/>
        </p:nvCxnSpPr>
        <p:spPr>
          <a:xfrm flipH="1" flipV="1">
            <a:off x="4504725" y="2762758"/>
            <a:ext cx="3198191" cy="6927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476332" y="4889954"/>
            <a:ext cx="215777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disk on the head node is shared across all nodes via Ethernet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259050" y="2134754"/>
            <a:ext cx="2219234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MPI processes communicate via </a:t>
            </a:r>
            <a:r>
              <a:rPr lang="en-US" altLang="zh-TW" dirty="0" err="1" smtClean="0"/>
              <a:t>Infiniband</a:t>
            </a:r>
            <a:r>
              <a:rPr lang="en-US" altLang="zh-TW" dirty="0" smtClean="0"/>
              <a:t> network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831708" y="297286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7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view on the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On each cluster, there are:</a:t>
            </a:r>
          </a:p>
          <a:p>
            <a:pPr lvl="1"/>
            <a:r>
              <a:rPr lang="en-US" altLang="zh-TW" sz="2400" dirty="0" smtClean="0"/>
              <a:t>1 head node (resource manager)</a:t>
            </a:r>
          </a:p>
          <a:p>
            <a:pPr lvl="2"/>
            <a:r>
              <a:rPr lang="en-US" altLang="zh-TW" sz="2000" dirty="0" smtClean="0"/>
              <a:t>login</a:t>
            </a:r>
          </a:p>
          <a:p>
            <a:pPr lvl="2"/>
            <a:r>
              <a:rPr lang="en-US" altLang="zh-TW" sz="2000" dirty="0" smtClean="0"/>
              <a:t>write/compile codes</a:t>
            </a:r>
          </a:p>
          <a:p>
            <a:pPr lvl="2"/>
            <a:r>
              <a:rPr lang="en-US" altLang="zh-TW" sz="2000" dirty="0" smtClean="0"/>
              <a:t>submit </a:t>
            </a:r>
            <a:r>
              <a:rPr lang="en-US" altLang="zh-TW" sz="2000" dirty="0" smtClean="0"/>
              <a:t>jobs</a:t>
            </a:r>
            <a:endParaRPr lang="en-US" altLang="zh-TW" sz="2000" dirty="0" smtClean="0"/>
          </a:p>
          <a:p>
            <a:pPr lvl="1"/>
            <a:r>
              <a:rPr lang="en-US" altLang="zh-TW" sz="2400" dirty="0" smtClean="0"/>
              <a:t>several computing nodes</a:t>
            </a:r>
          </a:p>
          <a:p>
            <a:pPr lvl="2"/>
            <a:r>
              <a:rPr lang="en-US" altLang="zh-TW" sz="2000" dirty="0" smtClean="0"/>
              <a:t>run jobs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5304362" y="2659333"/>
            <a:ext cx="3353617" cy="3209761"/>
            <a:chOff x="5318010" y="2213080"/>
            <a:chExt cx="3353617" cy="320976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9138" y="2213080"/>
              <a:ext cx="609734" cy="1067063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8010" y="4082823"/>
              <a:ext cx="609734" cy="1067063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1893" y="4082822"/>
              <a:ext cx="609734" cy="1067063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2754" y="4355778"/>
              <a:ext cx="609734" cy="1067063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429" y="4355778"/>
              <a:ext cx="609734" cy="106706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5997274" y="3263962"/>
              <a:ext cx="19402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Resource Manager</a:t>
              </a:r>
              <a:endParaRPr lang="zh-TW" altLang="en-US" dirty="0"/>
            </a:p>
          </p:txBody>
        </p:sp>
        <p:cxnSp>
          <p:nvCxnSpPr>
            <p:cNvPr id="19" name="直線單箭頭接點 18"/>
            <p:cNvCxnSpPr>
              <a:stCxn id="17" idx="2"/>
              <a:endCxn id="11" idx="0"/>
            </p:cNvCxnSpPr>
            <p:nvPr/>
          </p:nvCxnSpPr>
          <p:spPr>
            <a:xfrm flipH="1">
              <a:off x="5622877" y="3633294"/>
              <a:ext cx="1344503" cy="449529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17" idx="2"/>
              <a:endCxn id="15" idx="0"/>
            </p:cNvCxnSpPr>
            <p:nvPr/>
          </p:nvCxnSpPr>
          <p:spPr>
            <a:xfrm flipH="1">
              <a:off x="6607621" y="3633294"/>
              <a:ext cx="359759" cy="72248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7" idx="2"/>
              <a:endCxn id="16" idx="0"/>
            </p:cNvCxnSpPr>
            <p:nvPr/>
          </p:nvCxnSpPr>
          <p:spPr>
            <a:xfrm>
              <a:off x="6967380" y="3633294"/>
              <a:ext cx="521916" cy="722484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17" idx="2"/>
            </p:cNvCxnSpPr>
            <p:nvPr/>
          </p:nvCxnSpPr>
          <p:spPr>
            <a:xfrm>
              <a:off x="6967380" y="3633294"/>
              <a:ext cx="1399380" cy="44952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向下箭號 26"/>
          <p:cNvSpPr/>
          <p:nvPr/>
        </p:nvSpPr>
        <p:spPr>
          <a:xfrm>
            <a:off x="6655490" y="1992573"/>
            <a:ext cx="609734" cy="666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31741" y="4596898"/>
            <a:ext cx="459274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COMPUTING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DIRECTLY!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This will affect other legal users!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if we ever find you logged in to computing node illegally, you will get 0 point for the HW!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Spec of computing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clusters</a:t>
            </a:r>
          </a:p>
          <a:p>
            <a:r>
              <a:rPr lang="en-US" altLang="zh-TW" sz="2400" dirty="0" smtClean="0"/>
              <a:t>Login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server: SSH/SFTP</a:t>
            </a:r>
          </a:p>
          <a:p>
            <a:pPr lvl="1"/>
            <a:r>
              <a:rPr lang="en-US" altLang="zh-TW" sz="2000" dirty="0" smtClean="0"/>
              <a:t>from Linux</a:t>
            </a:r>
          </a:p>
          <a:p>
            <a:pPr lvl="1"/>
            <a:r>
              <a:rPr lang="en-US" altLang="zh-TW" sz="2000" dirty="0" smtClean="0"/>
              <a:t>from Windows</a:t>
            </a:r>
          </a:p>
          <a:p>
            <a:pPr lvl="1"/>
            <a:r>
              <a:rPr lang="en-US" altLang="zh-TW" sz="2000" dirty="0" smtClean="0"/>
              <a:t>Parallel Programming Platform</a:t>
            </a:r>
            <a:endParaRPr lang="en-US" altLang="zh-TW" sz="2000" dirty="0"/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Compile and execute a parallel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program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Job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queues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Submit a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job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Basic shell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commands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7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to server: from 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terminal first</a:t>
            </a:r>
          </a:p>
          <a:p>
            <a:r>
              <a:rPr lang="en-US" altLang="zh-TW" dirty="0" smtClean="0"/>
              <a:t>SSH login</a:t>
            </a:r>
          </a:p>
          <a:p>
            <a:pPr lvl="1"/>
            <a:r>
              <a:rPr lang="pt-BR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pt-BR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BR" altLang="zh-TW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[-</a:t>
            </a:r>
            <a:r>
              <a:rPr lang="pt-BR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[-C]</a:t>
            </a:r>
          </a:p>
          <a:p>
            <a:pPr lvl="1"/>
            <a:r>
              <a:rPr lang="pt-BR" altLang="zh-TW" dirty="0" smtClean="0"/>
              <a:t>-X: enable X11 window forwarding</a:t>
            </a:r>
          </a:p>
          <a:p>
            <a:pPr lvl="1"/>
            <a:r>
              <a:rPr lang="pt-BR" altLang="zh-TW" dirty="0" smtClean="0"/>
              <a:t>-C: enable compression (can speedup connection when using X window)</a:t>
            </a:r>
          </a:p>
          <a:p>
            <a:r>
              <a:rPr lang="pt-BR" altLang="zh-TW" dirty="0" smtClean="0"/>
              <a:t>SFTP file transfer</a:t>
            </a:r>
          </a:p>
          <a:p>
            <a:pPr lvl="1"/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scp [-r] [-C] [[</a:t>
            </a:r>
            <a:r>
              <a:rPr lang="pt-BR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@]</a:t>
            </a:r>
            <a:r>
              <a:rPr lang="pt-BR" altLang="zh-TW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HOST1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:]</a:t>
            </a:r>
            <a:r>
              <a:rPr lang="pt-BR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PATH1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[[</a:t>
            </a:r>
            <a:r>
              <a:rPr lang="pt-BR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@]</a:t>
            </a:r>
            <a:r>
              <a:rPr lang="pt-BR" altLang="zh-TW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HOST2</a:t>
            </a:r>
            <a:r>
              <a:rPr lang="pt-BR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:]</a:t>
            </a:r>
            <a:r>
              <a:rPr lang="pt-BR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PATH2</a:t>
            </a:r>
          </a:p>
          <a:p>
            <a:pPr lvl="1"/>
            <a:r>
              <a:rPr lang="pt-BR" altLang="zh-TW" dirty="0" smtClean="0"/>
              <a:t>-r: recursive (for directory)</a:t>
            </a:r>
          </a:p>
          <a:p>
            <a:pPr lvl="1"/>
            <a:r>
              <a:rPr lang="pt-BR" altLang="zh-TW" dirty="0" smtClean="0"/>
              <a:t>-C: enable compression</a:t>
            </a:r>
          </a:p>
          <a:p>
            <a:pPr lvl="1"/>
            <a:r>
              <a:rPr lang="pt-BR" altLang="zh-TW" dirty="0" smtClean="0"/>
              <a:t>e.g.</a:t>
            </a:r>
          </a:p>
          <a:p>
            <a:pPr lvl="1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1380" y="5022376"/>
            <a:ext cx="45389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pt-BR" altLang="zh-TW" dirty="0" smtClean="0"/>
              <a:t>scp </a:t>
            </a:r>
            <a:r>
              <a:rPr lang="pt-BR" altLang="zh-TW" dirty="0" smtClean="0">
                <a:solidFill>
                  <a:srgbClr val="00B050"/>
                </a:solidFill>
              </a:rPr>
              <a:t>my_file</a:t>
            </a:r>
            <a:r>
              <a:rPr lang="pt-BR" altLang="zh-TW" dirty="0" smtClean="0"/>
              <a:t> </a:t>
            </a:r>
            <a:r>
              <a:rPr lang="pt-BR" altLang="zh-TW" dirty="0" smtClean="0">
                <a:solidFill>
                  <a:srgbClr val="FF0000"/>
                </a:solidFill>
              </a:rPr>
              <a:t>s104567890</a:t>
            </a:r>
            <a:r>
              <a:rPr lang="pt-BR" altLang="zh-TW" dirty="0" smtClean="0"/>
              <a:t>@</a:t>
            </a:r>
            <a:r>
              <a:rPr lang="pt-BR" altLang="zh-TW" dirty="0" smtClean="0">
                <a:solidFill>
                  <a:schemeClr val="bg2">
                    <a:lumMod val="50000"/>
                  </a:schemeClr>
                </a:solidFill>
              </a:rPr>
              <a:t>140.114.91.171</a:t>
            </a:r>
            <a:r>
              <a:rPr lang="pt-BR" altLang="zh-TW" dirty="0" smtClean="0"/>
              <a:t>:</a:t>
            </a:r>
            <a:r>
              <a:rPr lang="pt-BR" altLang="zh-TW" dirty="0" smtClean="0">
                <a:solidFill>
                  <a:srgbClr val="00B050"/>
                </a:solidFill>
              </a:rPr>
              <a:t>hw/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to server: from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SSH login</a:t>
            </a:r>
            <a:r>
              <a:rPr lang="en-US" altLang="zh-TW" smtClean="0"/>
              <a:t>: </a:t>
            </a:r>
            <a:r>
              <a:rPr lang="en-US" altLang="zh-TW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Putty or 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Pietty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dirty="0"/>
              <a:t>Putty: </a:t>
            </a:r>
            <a:r>
              <a:rPr lang="en-US" altLang="zh-TW" dirty="0">
                <a:hlinkClick r:id="rId2"/>
              </a:rPr>
              <a:t>http://www.chiark.greenend.org.uk/~</a:t>
            </a:r>
            <a:r>
              <a:rPr lang="en-US" altLang="zh-TW" dirty="0" smtClean="0">
                <a:hlinkClick r:id="rId2"/>
              </a:rPr>
              <a:t>sgtatham/putty/download.html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Pietty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http://ntu.csie.org/~</a:t>
            </a:r>
            <a:r>
              <a:rPr lang="en-US" altLang="zh-TW" dirty="0" smtClean="0">
                <a:hlinkClick r:id="rId3"/>
              </a:rPr>
              <a:t>piaip/pietty/download</a:t>
            </a:r>
            <a:endParaRPr lang="en-US" altLang="zh-TW" dirty="0" smtClean="0"/>
          </a:p>
          <a:p>
            <a:r>
              <a:rPr lang="en-US" altLang="zh-TW" dirty="0" smtClean="0"/>
              <a:t>SFTP file transfer: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FileZilla</a:t>
            </a:r>
          </a:p>
          <a:p>
            <a:pPr lvl="1"/>
            <a:r>
              <a:rPr lang="en-US" altLang="zh-TW" dirty="0" smtClean="0"/>
              <a:t>FileZilla: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://filezilla-project.org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Alternatively, you can use </a:t>
            </a:r>
            <a:r>
              <a:rPr lang="en-US" altLang="zh-TW" b="1" dirty="0" err="1" smtClean="0"/>
              <a:t>MobaXterm</a:t>
            </a:r>
            <a:r>
              <a:rPr lang="en-US" altLang="zh-TW" dirty="0" smtClean="0"/>
              <a:t> which integrates all features</a:t>
            </a:r>
            <a:r>
              <a:rPr lang="en-US" altLang="zh-TW" dirty="0"/>
              <a:t> </a:t>
            </a:r>
            <a:r>
              <a:rPr lang="en-US" altLang="zh-TW" dirty="0" smtClean="0"/>
              <a:t>above!</a:t>
            </a:r>
          </a:p>
          <a:p>
            <a:pPr lvl="1"/>
            <a:r>
              <a:rPr lang="en-US" altLang="zh-TW" dirty="0" err="1" smtClean="0"/>
              <a:t>MobaXterm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mobaxterm.mobatek.net/download-home-edition.html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</TotalTime>
  <Words>1264</Words>
  <Application>Microsoft Office PowerPoint</Application>
  <PresentationFormat>如螢幕大小 (4:3)</PresentationFormat>
  <Paragraphs>353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Calibri</vt:lpstr>
      <vt:lpstr>Calibri Light</vt:lpstr>
      <vt:lpstr>Consolas</vt:lpstr>
      <vt:lpstr>回顧</vt:lpstr>
      <vt:lpstr>CS542200 Parallel Programming Introduction to Parallel Programming Platform</vt:lpstr>
      <vt:lpstr>Outline</vt:lpstr>
      <vt:lpstr>Outline</vt:lpstr>
      <vt:lpstr>About the platform</vt:lpstr>
      <vt:lpstr>The network configuration</vt:lpstr>
      <vt:lpstr>User view on the server</vt:lpstr>
      <vt:lpstr>Outline</vt:lpstr>
      <vt:lpstr>Login to server: from Linux</vt:lpstr>
      <vt:lpstr>Login to server: from Windows</vt:lpstr>
      <vt:lpstr>Parallel Programming Platform</vt:lpstr>
      <vt:lpstr>Change your password</vt:lpstr>
      <vt:lpstr>Outline</vt:lpstr>
      <vt:lpstr>Compile and Execute Parallel Program</vt:lpstr>
      <vt:lpstr>Outline</vt:lpstr>
      <vt:lpstr>Job Queues</vt:lpstr>
      <vt:lpstr>Job Queues: constraints</vt:lpstr>
      <vt:lpstr>Job Queues: priority</vt:lpstr>
      <vt:lpstr>Outline</vt:lpstr>
      <vt:lpstr>Before Submit a Job:  password-less ssh</vt:lpstr>
      <vt:lpstr>Before Submit a Job: Job script</vt:lpstr>
      <vt:lpstr>Processes Layout (nodes &amp; ppn)</vt:lpstr>
      <vt:lpstr>Submit a Job: Job control</vt:lpstr>
      <vt:lpstr>Job state (qstat -a)</vt:lpstr>
      <vt:lpstr>Outline</vt:lpstr>
      <vt:lpstr>Common linux commands</vt:lpstr>
      <vt:lpstr>Common linux commands</vt:lpstr>
      <vt:lpstr>Common linux commands</vt:lpstr>
      <vt:lpstr>Common linux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Tlaloc</dc:creator>
  <cp:lastModifiedBy>Tlaloc</cp:lastModifiedBy>
  <cp:revision>86</cp:revision>
  <dcterms:created xsi:type="dcterms:W3CDTF">2015-09-28T22:08:35Z</dcterms:created>
  <dcterms:modified xsi:type="dcterms:W3CDTF">2015-09-30T09:30:51Z</dcterms:modified>
</cp:coreProperties>
</file>