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F0F23-79EB-4CFD-BA49-06B364640E10}" type="datetimeFigureOut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62E0C-04EC-400F-A8F0-BC1B6D2F2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92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E1E5-D770-4837-86BB-70AC9DFB075D}" type="datetime1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11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01E0-66D7-4373-B1C9-B5D2860ABE0B}" type="datetime1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80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7A3-3EFA-43D2-9787-620A4CD24E4F}" type="datetime1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73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973F-D0B5-4568-815E-3F8F847AB077}" type="datetime1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53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23B5-7F8C-4A7C-889A-E1DEABC025F7}" type="datetime1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53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1FF3-B074-49A5-82CE-733B101A36B4}" type="datetime1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00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D131-0708-407F-A4F6-70C405C17DA3}" type="datetime1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55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7265-8EB7-4F51-A553-36E020903A4B}" type="datetime1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52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C36F-BED5-443A-9AB1-D96AA568EFDC}" type="datetime1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4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CC2B116-1377-4ACC-83CC-E063771FAFBD}" type="datetime1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48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7823-8918-461B-9FC3-1AF0688E0FE3}" type="datetime1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35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BBBAC5-59ED-4D20-A134-106561316562}" type="datetime1">
              <a:rPr lang="zh-TW" altLang="en-US" smtClean="0"/>
              <a:t>2015/9/30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65404B-BF57-4040-8F4E-E7DE2D9898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3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vim.com/" TargetMode="External"/><Relationship Id="rId2" Type="http://schemas.openxmlformats.org/officeDocument/2006/relationships/hyperlink" Target="https://blog.interlinked.org/tutorials/vim_tutori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CS542200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en-US" altLang="zh-TW" sz="4800" smtClean="0"/>
              <a:t>Parallel Programming</a:t>
            </a:r>
            <a:r>
              <a:rPr lang="en-US" altLang="zh-TW" sz="6000" dirty="0"/>
              <a:t/>
            </a:r>
            <a:br>
              <a:rPr lang="en-US" altLang="zh-TW" sz="6000" dirty="0"/>
            </a:b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 </a:t>
            </a:r>
            <a:r>
              <a:rPr lang="en-US" altLang="zh-TW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ViM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Tutorial</a:t>
            </a:r>
            <a:endParaRPr lang="zh-TW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Chin-Feng Lee</a:t>
            </a:r>
          </a:p>
          <a:p>
            <a:r>
              <a:rPr lang="en-US" altLang="zh-TW" dirty="0" smtClean="0"/>
              <a:t>2015/9/30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8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</a:t>
            </a:r>
            <a:r>
              <a:rPr lang="en-US" altLang="zh-TW" dirty="0" smtClean="0"/>
              <a:t>Operations 3 cont’d</a:t>
            </a:r>
            <a:br>
              <a:rPr lang="en-US" altLang="zh-TW" dirty="0" smtClean="0"/>
            </a:br>
            <a:r>
              <a:rPr lang="en-US" altLang="zh-TW" sz="2400" i="1" dirty="0"/>
              <a:t>Cursor movements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Move to any line in a file</a:t>
            </a:r>
            <a:endParaRPr lang="en-US" altLang="zh-TW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05981"/>
              </p:ext>
            </p:extLst>
          </p:nvPr>
        </p:nvGraphicFramePr>
        <p:xfrm>
          <a:off x="822959" y="2239153"/>
          <a:ext cx="7586404" cy="1752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15441"/>
                <a:gridCol w="59709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altLang="zh-TW" dirty="0" err="1" smtClean="0">
                          <a:solidFill>
                            <a:srgbClr val="0070C0"/>
                          </a:solidFill>
                        </a:rPr>
                        <a:t>num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r>
                        <a:rPr lang="en-US" altLang="zh-TW" dirty="0" smtClean="0"/>
                        <a:t>G </a:t>
                      </a:r>
                      <a:r>
                        <a:rPr lang="en-US" altLang="zh-TW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endParaRPr lang="en-US" altLang="zh-TW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zh-TW" baseline="0" dirty="0" smtClean="0"/>
                        <a:t>:</a:t>
                      </a:r>
                      <a:r>
                        <a:rPr lang="en-US" altLang="zh-TW" baseline="0" dirty="0" smtClean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altLang="zh-TW" baseline="0" dirty="0" err="1" smtClean="0">
                          <a:solidFill>
                            <a:srgbClr val="0070C0"/>
                          </a:solidFill>
                        </a:rPr>
                        <a:t>num</a:t>
                      </a:r>
                      <a:r>
                        <a:rPr lang="en-US" altLang="zh-TW" baseline="0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line with line number 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u="none" strike="noStrike" kern="1200" baseline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first line of the file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last line of the file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altLang="zh-TW" dirty="0" err="1" smtClean="0">
                          <a:solidFill>
                            <a:srgbClr val="0070C0"/>
                          </a:solidFill>
                        </a:rPr>
                        <a:t>num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line at 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u="none" strike="noStrike" kern="1200" baseline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relative to the file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6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</a:t>
            </a:r>
            <a:r>
              <a:rPr lang="en-US" altLang="zh-TW" dirty="0" smtClean="0"/>
              <a:t>Operations 3 cont’d</a:t>
            </a:r>
            <a:br>
              <a:rPr lang="en-US" altLang="zh-TW" dirty="0" smtClean="0"/>
            </a:br>
            <a:r>
              <a:rPr lang="en-US" altLang="zh-TW" sz="2400" i="1" dirty="0" smtClean="0"/>
              <a:t>Screen Scrolling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8653"/>
              </p:ext>
            </p:extLst>
          </p:nvPr>
        </p:nvGraphicFramePr>
        <p:xfrm>
          <a:off x="822959" y="2394374"/>
          <a:ext cx="7724142" cy="2560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8766"/>
                <a:gridCol w="61753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Ctrl + F </a:t>
                      </a:r>
                      <a:r>
                        <a:rPr lang="en-US" altLang="zh-TW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PgDn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 the screen one page forward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Ctrl + B </a:t>
                      </a:r>
                      <a:r>
                        <a:rPr lang="en-US" altLang="zh-TW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PgUp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 the screen one page backward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Ctrl + 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 the screen one line forward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Ctrl + 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 the screen one line backward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zt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 the screen to place the cursor at the 1</a:t>
                      </a:r>
                      <a:r>
                        <a:rPr lang="en-US" altLang="zh-TW" sz="1800" b="0" i="0" u="none" strike="noStrike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non-blank line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zb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 the screen to place the cursor at the last non-blank line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zz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 the screen to place the cursor at the 1</a:t>
                      </a:r>
                      <a:r>
                        <a:rPr lang="en-US" altLang="zh-TW" sz="1800" b="0" i="0" u="none" strike="noStrike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non-blank line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4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</a:t>
            </a:r>
            <a:r>
              <a:rPr lang="en-US" altLang="zh-TW" dirty="0" smtClean="0"/>
              <a:t>Operations 4</a:t>
            </a:r>
            <a:br>
              <a:rPr lang="en-US" altLang="zh-TW" dirty="0" smtClean="0"/>
            </a:br>
            <a:r>
              <a:rPr lang="en-US" altLang="zh-TW" sz="2400" i="1" dirty="0" smtClean="0"/>
              <a:t>Copy / Paste / Delete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cs typeface="Courier New" panose="02070309020205020404" pitchFamily="49" charset="0"/>
              </a:rPr>
              <a:t>Yank (copy) </a:t>
            </a:r>
            <a:r>
              <a:rPr lang="en-US" altLang="zh-TW" sz="240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&lt;y&gt;</a:t>
            </a:r>
          </a:p>
          <a:p>
            <a:pPr marL="0" indent="0">
              <a:buNone/>
            </a:pPr>
            <a:endParaRPr lang="en-US" altLang="zh-TW" sz="2400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400" dirty="0" smtClean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400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cs typeface="Courier New" panose="02070309020205020404" pitchFamily="49" charset="0"/>
              </a:rPr>
              <a:t>Paste </a:t>
            </a:r>
            <a:r>
              <a:rPr lang="en-US" altLang="zh-TW" sz="2400" dirty="0">
                <a:solidFill>
                  <a:srgbClr val="00B050"/>
                </a:solidFill>
                <a:cs typeface="Courier New" panose="02070309020205020404" pitchFamily="49" charset="0"/>
              </a:rPr>
              <a:t>&lt;p&gt;</a:t>
            </a:r>
          </a:p>
          <a:p>
            <a:pPr marL="0" indent="0">
              <a:buNone/>
            </a:pPr>
            <a:endParaRPr lang="en-US" altLang="zh-TW" sz="2400" dirty="0" smtClean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2400" dirty="0">
              <a:cs typeface="Courier New" panose="020703090202050204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6669"/>
              </p:ext>
            </p:extLst>
          </p:nvPr>
        </p:nvGraphicFramePr>
        <p:xfrm>
          <a:off x="822959" y="2328053"/>
          <a:ext cx="7724142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8766"/>
                <a:gridCol w="61753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y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altLang="zh-TW" dirty="0" err="1" smtClean="0">
                          <a:solidFill>
                            <a:srgbClr val="0070C0"/>
                          </a:solidFill>
                        </a:rPr>
                        <a:t>num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r>
                        <a:rPr lang="en-US" altLang="zh-TW" dirty="0" smtClean="0"/>
                        <a:t>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Yank 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u="none" strike="noStrike" kern="1200" baseline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chars before cursor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y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altLang="zh-TW" dirty="0" err="1" smtClean="0">
                          <a:solidFill>
                            <a:srgbClr val="0070C0"/>
                          </a:solidFill>
                        </a:rPr>
                        <a:t>num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Yank 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u="none" strike="noStrike" kern="1200" baseline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chars after cursor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yy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Yank this line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altLang="zh-TW" dirty="0" err="1" smtClean="0">
                          <a:solidFill>
                            <a:srgbClr val="0070C0"/>
                          </a:solidFill>
                        </a:rPr>
                        <a:t>num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r>
                        <a:rPr lang="en-US" altLang="zh-TW" dirty="0" err="1" smtClean="0"/>
                        <a:t>yy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Yank 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u="none" strike="noStrike" kern="1200" baseline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lines from cursor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725698"/>
              </p:ext>
            </p:extLst>
          </p:nvPr>
        </p:nvGraphicFramePr>
        <p:xfrm>
          <a:off x="822959" y="4381785"/>
          <a:ext cx="7724142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8766"/>
                <a:gridCol w="61753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Paste after cursor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Paste before cursor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“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altLang="zh-TW" dirty="0" err="1" smtClean="0">
                          <a:solidFill>
                            <a:srgbClr val="0070C0"/>
                          </a:solidFill>
                        </a:rPr>
                        <a:t>num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r>
                        <a:rPr lang="en-US" altLang="zh-TW" dirty="0" smtClean="0"/>
                        <a:t>p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Paste the 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u="none" strike="noStrike" kern="1200" baseline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most recent contents after cursor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82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</a:t>
            </a:r>
            <a:r>
              <a:rPr lang="en-US" altLang="zh-TW" dirty="0" smtClean="0"/>
              <a:t>Operations 4 (cont’d)</a:t>
            </a:r>
            <a:br>
              <a:rPr lang="en-US" altLang="zh-TW" dirty="0" smtClean="0"/>
            </a:br>
            <a:r>
              <a:rPr lang="en-US" altLang="zh-TW" sz="2400" i="1" dirty="0" smtClean="0"/>
              <a:t>Copy / Paste / Delete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cs typeface="Courier New" panose="02070309020205020404" pitchFamily="49" charset="0"/>
              </a:rPr>
              <a:t>Delete </a:t>
            </a:r>
            <a:r>
              <a:rPr lang="en-US" altLang="zh-TW" sz="2400" dirty="0">
                <a:solidFill>
                  <a:srgbClr val="00B050"/>
                </a:solidFill>
                <a:cs typeface="Courier New" panose="02070309020205020404" pitchFamily="49" charset="0"/>
              </a:rPr>
              <a:t>&lt;d&gt;&lt;</a:t>
            </a:r>
            <a:r>
              <a:rPr lang="en-US" altLang="zh-TW" sz="240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x&gt;</a:t>
            </a:r>
          </a:p>
          <a:p>
            <a:pPr lvl="1"/>
            <a:r>
              <a:rPr lang="en-US" altLang="zh-TW" sz="2200" dirty="0" smtClean="0">
                <a:cs typeface="Courier New" panose="02070309020205020404" pitchFamily="49" charset="0"/>
              </a:rPr>
              <a:t>the </a:t>
            </a:r>
            <a:r>
              <a:rPr lang="en-US" altLang="zh-TW" sz="2200" dirty="0">
                <a:cs typeface="Courier New" panose="02070309020205020404" pitchFamily="49" charset="0"/>
              </a:rPr>
              <a:t>deleted contents are </a:t>
            </a:r>
            <a:r>
              <a:rPr lang="en-US" altLang="zh-TW" sz="2200" dirty="0" smtClean="0">
                <a:cs typeface="Courier New" panose="02070309020205020404" pitchFamily="49" charset="0"/>
              </a:rPr>
              <a:t>yanked and can be pasted later</a:t>
            </a:r>
            <a:endParaRPr lang="en-US" altLang="zh-TW" sz="2200" dirty="0">
              <a:cs typeface="Courier New" panose="020703090202050204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731636"/>
              </p:ext>
            </p:extLst>
          </p:nvPr>
        </p:nvGraphicFramePr>
        <p:xfrm>
          <a:off x="822959" y="2765849"/>
          <a:ext cx="772414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8766"/>
                <a:gridCol w="6175376"/>
              </a:tblGrid>
              <a:tr h="331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 </a:t>
                      </a:r>
                      <a:r>
                        <a:rPr lang="en-US" altLang="zh-TW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en-US" altLang="zh-TW" dirty="0" smtClean="0"/>
                        <a:t> Del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 chars after cursor</a:t>
                      </a:r>
                    </a:p>
                  </a:txBody>
                  <a:tcPr anchor="ctr"/>
                </a:tc>
              </a:tr>
              <a:tr h="331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 </a:t>
                      </a:r>
                      <a:r>
                        <a:rPr lang="en-US" altLang="zh-TW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BackSpace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 chars before cursor</a:t>
                      </a:r>
                    </a:p>
                  </a:txBody>
                  <a:tcPr anchor="ctr"/>
                </a:tc>
              </a:tr>
              <a:tr h="331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altLang="zh-TW" dirty="0" err="1" smtClean="0">
                          <a:solidFill>
                            <a:srgbClr val="0070C0"/>
                          </a:solidFill>
                        </a:rPr>
                        <a:t>num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r>
                        <a:rPr lang="en-US" altLang="zh-TW" dirty="0" smtClean="0"/>
                        <a:t>l </a:t>
                      </a:r>
                      <a:r>
                        <a:rPr lang="en-US" altLang="zh-TW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altLang="zh-TW" dirty="0" err="1" smtClean="0">
                          <a:solidFill>
                            <a:srgbClr val="0070C0"/>
                          </a:solidFill>
                        </a:rPr>
                        <a:t>num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 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u="none" strike="noStrike" kern="1200" baseline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chars before cursor</a:t>
                      </a:r>
                    </a:p>
                  </a:txBody>
                  <a:tcPr anchor="ctr"/>
                </a:tc>
              </a:tr>
              <a:tr h="331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altLang="zh-TW" dirty="0" err="1" smtClean="0">
                          <a:solidFill>
                            <a:srgbClr val="0070C0"/>
                          </a:solidFill>
                        </a:rPr>
                        <a:t>num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r>
                        <a:rPr lang="en-US" altLang="zh-TW" dirty="0" smtClean="0"/>
                        <a:t>h </a:t>
                      </a:r>
                      <a:r>
                        <a:rPr lang="en-US" altLang="zh-TW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altLang="zh-TW" dirty="0" err="1" smtClean="0">
                          <a:solidFill>
                            <a:srgbClr val="0070C0"/>
                          </a:solidFill>
                        </a:rPr>
                        <a:t>num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 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u="none" strike="noStrike" kern="1200" baseline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chars after cursor</a:t>
                      </a:r>
                    </a:p>
                  </a:txBody>
                  <a:tcPr anchor="ctr"/>
                </a:tc>
              </a:tr>
              <a:tr h="331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dd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 this line</a:t>
                      </a:r>
                    </a:p>
                  </a:txBody>
                  <a:tcPr anchor="ctr"/>
                </a:tc>
              </a:tr>
              <a:tr h="331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altLang="zh-TW" dirty="0" err="1" smtClean="0">
                          <a:solidFill>
                            <a:srgbClr val="0070C0"/>
                          </a:solidFill>
                        </a:rPr>
                        <a:t>num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r>
                        <a:rPr lang="en-US" altLang="zh-TW" dirty="0" err="1" smtClean="0"/>
                        <a:t>dd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 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u="none" strike="noStrike" kern="1200" baseline="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lines from cursor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5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</a:t>
            </a:r>
            <a:r>
              <a:rPr lang="en-US" altLang="zh-TW" dirty="0" smtClean="0"/>
              <a:t>Operations 5</a:t>
            </a:r>
            <a:br>
              <a:rPr lang="en-US" altLang="zh-TW" dirty="0" smtClean="0"/>
            </a:br>
            <a:r>
              <a:rPr lang="en-US" altLang="zh-TW" sz="2400" i="1" dirty="0" smtClean="0"/>
              <a:t>Undo / Redo / Search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>
                <a:cs typeface="Courier New" panose="02070309020205020404" pitchFamily="49" charset="0"/>
              </a:rPr>
              <a:t>Undo / Redo</a:t>
            </a:r>
          </a:p>
          <a:p>
            <a:endParaRPr lang="en-US" altLang="zh-TW" sz="2200" dirty="0">
              <a:cs typeface="Courier New" panose="02070309020205020404" pitchFamily="49" charset="0"/>
            </a:endParaRPr>
          </a:p>
          <a:p>
            <a:endParaRPr lang="en-US" altLang="zh-TW" sz="2200" dirty="0" smtClean="0">
              <a:cs typeface="Courier New" panose="02070309020205020404" pitchFamily="49" charset="0"/>
            </a:endParaRPr>
          </a:p>
          <a:p>
            <a:r>
              <a:rPr lang="en-US" altLang="zh-TW" sz="2200" dirty="0" smtClean="0">
                <a:cs typeface="Courier New" panose="02070309020205020404" pitchFamily="49" charset="0"/>
              </a:rPr>
              <a:t>Search</a:t>
            </a:r>
            <a:endParaRPr lang="en-US" altLang="zh-TW" sz="2200" dirty="0">
              <a:cs typeface="Courier New" panose="020703090202050204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16420"/>
              </p:ext>
            </p:extLst>
          </p:nvPr>
        </p:nvGraphicFramePr>
        <p:xfrm>
          <a:off x="822959" y="2242328"/>
          <a:ext cx="7463791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96563"/>
                <a:gridCol w="5967228"/>
              </a:tblGrid>
              <a:tr h="331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Undo</a:t>
                      </a:r>
                    </a:p>
                  </a:txBody>
                  <a:tcPr anchor="ctr"/>
                </a:tc>
              </a:tr>
              <a:tr h="331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Ctrl + 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Redo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933745"/>
              </p:ext>
            </p:extLst>
          </p:nvPr>
        </p:nvGraphicFramePr>
        <p:xfrm>
          <a:off x="822958" y="3751653"/>
          <a:ext cx="7463791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96563"/>
                <a:gridCol w="5967228"/>
              </a:tblGrid>
              <a:tr h="331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/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altLang="zh-TW" dirty="0" err="1" smtClean="0">
                          <a:solidFill>
                            <a:srgbClr val="0070C0"/>
                          </a:solidFill>
                        </a:rPr>
                        <a:t>RegExp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for pattern in a file</a:t>
                      </a:r>
                    </a:p>
                  </a:txBody>
                  <a:tcPr anchor="ctr"/>
                </a:tc>
              </a:tr>
              <a:tr h="331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 occurrence of the searched pattern</a:t>
                      </a:r>
                    </a:p>
                  </a:txBody>
                  <a:tcPr anchor="ctr"/>
                </a:tc>
              </a:tr>
              <a:tr h="331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 occurrence of the searched pattern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6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Vim Introduction and Tutorial</a:t>
            </a:r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blog.interlinked.org/tutorials/vim_tutorial.html</a:t>
            </a:r>
            <a:endParaRPr lang="en-US" altLang="zh-TW" dirty="0" smtClean="0"/>
          </a:p>
          <a:p>
            <a:r>
              <a:rPr lang="en-US" altLang="zh-TW" dirty="0" err="1" smtClean="0"/>
              <a:t>OpenViM</a:t>
            </a:r>
            <a:r>
              <a:rPr lang="en-US" altLang="zh-TW" dirty="0" smtClean="0"/>
              <a:t> Interactive Tutorial</a:t>
            </a:r>
          </a:p>
          <a:p>
            <a:pPr lvl="1"/>
            <a:r>
              <a:rPr lang="en-US" altLang="zh-TW" dirty="0">
                <a:hlinkClick r:id="rId3"/>
              </a:rPr>
              <a:t>http://www.openvim.com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27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Basic </a:t>
            </a:r>
            <a:r>
              <a:rPr lang="en-US" altLang="zh-TW" sz="2400" dirty="0" smtClean="0"/>
              <a:t>Concepts</a:t>
            </a:r>
          </a:p>
          <a:p>
            <a:r>
              <a:rPr lang="en-US" altLang="zh-TW" sz="2400" dirty="0" smtClean="0"/>
              <a:t>Common Operations</a:t>
            </a:r>
          </a:p>
          <a:p>
            <a:pPr lvl="1"/>
            <a:r>
              <a:rPr lang="en-US" altLang="zh-TW" sz="2000" i="1" dirty="0"/>
              <a:t>Open / Close / Suspend / </a:t>
            </a:r>
            <a:r>
              <a:rPr lang="en-US" altLang="zh-TW" sz="2000" i="1" dirty="0" smtClean="0"/>
              <a:t>Resume</a:t>
            </a:r>
          </a:p>
          <a:p>
            <a:pPr lvl="1"/>
            <a:r>
              <a:rPr lang="en-US" altLang="zh-TW" sz="2000" i="1" dirty="0"/>
              <a:t>Normal-Mode / Insert-Mode / </a:t>
            </a:r>
            <a:r>
              <a:rPr lang="en-US" altLang="zh-TW" sz="2000" i="1" dirty="0" smtClean="0"/>
              <a:t>Visual-Mode</a:t>
            </a:r>
          </a:p>
          <a:p>
            <a:pPr lvl="1"/>
            <a:r>
              <a:rPr lang="en-US" altLang="zh-TW" sz="2000" i="1" dirty="0"/>
              <a:t>Cursor </a:t>
            </a:r>
            <a:r>
              <a:rPr lang="en-US" altLang="zh-TW" sz="2000" i="1" dirty="0" smtClean="0"/>
              <a:t>movements</a:t>
            </a:r>
          </a:p>
          <a:p>
            <a:pPr lvl="1"/>
            <a:r>
              <a:rPr lang="en-US" altLang="zh-TW" sz="2000" i="1" dirty="0"/>
              <a:t>Screen </a:t>
            </a:r>
            <a:r>
              <a:rPr lang="en-US" altLang="zh-TW" sz="2000" i="1" dirty="0" smtClean="0"/>
              <a:t>Scrolling</a:t>
            </a:r>
          </a:p>
          <a:p>
            <a:pPr lvl="1"/>
            <a:r>
              <a:rPr lang="en-US" altLang="zh-TW" sz="2000" i="1" dirty="0"/>
              <a:t>Copy / Paste / </a:t>
            </a:r>
            <a:r>
              <a:rPr lang="en-US" altLang="zh-TW" sz="2000" i="1" dirty="0" smtClean="0"/>
              <a:t>Delete</a:t>
            </a:r>
          </a:p>
          <a:p>
            <a:pPr lvl="1"/>
            <a:r>
              <a:rPr lang="en-US" altLang="zh-TW" sz="2000" i="1" dirty="0" smtClean="0"/>
              <a:t>Undo / Redo / Search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3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Concepts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 smtClean="0"/>
              <a:t>ViM</a:t>
            </a:r>
            <a:r>
              <a:rPr lang="en-US" altLang="zh-TW" sz="2800" dirty="0" smtClean="0"/>
              <a:t> is a modal editor</a:t>
            </a:r>
          </a:p>
          <a:p>
            <a:pPr lvl="1"/>
            <a:r>
              <a:rPr lang="en-US" altLang="zh-TW" sz="2400" dirty="0" smtClean="0"/>
              <a:t>VIM has 11 modes</a:t>
            </a:r>
          </a:p>
          <a:p>
            <a:pPr lvl="1"/>
            <a:r>
              <a:rPr lang="en-US" altLang="zh-TW" sz="2400" dirty="0" smtClean="0"/>
              <a:t>Users should always aware of current mode</a:t>
            </a:r>
          </a:p>
          <a:p>
            <a:endParaRPr lang="en-US" altLang="zh-TW" sz="2800" dirty="0"/>
          </a:p>
          <a:p>
            <a:r>
              <a:rPr lang="en-US" altLang="zh-TW" sz="2800" dirty="0" err="1" smtClean="0"/>
              <a:t>ViM</a:t>
            </a:r>
            <a:r>
              <a:rPr lang="en-US" altLang="zh-TW" sz="2800" dirty="0" smtClean="0"/>
              <a:t> uses keyboard only</a:t>
            </a:r>
          </a:p>
          <a:p>
            <a:pPr lvl="1"/>
            <a:r>
              <a:rPr lang="en-US" altLang="zh-TW" sz="2600" dirty="0" smtClean="0"/>
              <a:t>this can be pretty difficult to learn</a:t>
            </a:r>
          </a:p>
          <a:p>
            <a:pPr lvl="1"/>
            <a:r>
              <a:rPr lang="en-US" altLang="zh-TW" sz="2400" dirty="0"/>
              <a:t>“Google is your best </a:t>
            </a:r>
            <a:r>
              <a:rPr lang="en-US" altLang="zh-TW" sz="2400" dirty="0" err="1"/>
              <a:t>firend</a:t>
            </a:r>
            <a:r>
              <a:rPr lang="en-US" altLang="zh-TW" sz="2400" dirty="0"/>
              <a:t>”</a:t>
            </a:r>
          </a:p>
          <a:p>
            <a:pPr lvl="1"/>
            <a:endParaRPr lang="en-US" altLang="zh-TW" sz="2600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Common Operations</a:t>
            </a:r>
            <a:endParaRPr lang="zh-TW" altLang="en-US" sz="4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800" smtClean="0"/>
              <a:t>Parallel Programming 2015</a:t>
            </a:r>
            <a:endParaRPr lang="zh-TW" altLang="en-US" sz="80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z="1000" smtClean="0"/>
              <a:t>4</a:t>
            </a:fld>
            <a:endParaRPr lang="zh-TW" altLang="en-US" sz="1000"/>
          </a:p>
        </p:txBody>
      </p:sp>
      <p:pic>
        <p:nvPicPr>
          <p:cNvPr id="1028" name="Picture 4" descr="http://blog.vgod.tw.s3.amazonaws.com/wp-content/uploads/2009/12/vim-cheat-sheet-full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49" y="1846263"/>
            <a:ext cx="682815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293412" y="5977890"/>
            <a:ext cx="8140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http://blog.vgod.tw.s3.amazonaws.com/wp-content/uploads/2009/12/vim-cheat-sheet-full.png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292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Operations 1</a:t>
            </a:r>
            <a:br>
              <a:rPr lang="en-US" altLang="zh-TW" dirty="0" smtClean="0"/>
            </a:br>
            <a:r>
              <a:rPr lang="en-US" altLang="zh-TW" sz="2400" i="1" dirty="0" smtClean="0"/>
              <a:t>Open / Close / Suspend / Resume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Open / Close File: [:help write-quit]</a:t>
            </a:r>
          </a:p>
          <a:p>
            <a:pPr lvl="1"/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 file.txt</a:t>
            </a:r>
          </a:p>
          <a:p>
            <a:pPr lvl="1"/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:q</a:t>
            </a:r>
          </a:p>
          <a:p>
            <a:r>
              <a:rPr lang="en-US" altLang="zh-TW" sz="2400" dirty="0" smtClean="0">
                <a:cs typeface="Courier New" panose="02070309020205020404" pitchFamily="49" charset="0"/>
              </a:rPr>
              <a:t>Suspend / Resume</a:t>
            </a: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&lt;Ctrl&gt; + &lt;Z&gt;</a:t>
            </a:r>
          </a:p>
          <a:p>
            <a:pPr lvl="1"/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jobs</a:t>
            </a:r>
          </a:p>
          <a:p>
            <a:pPr lvl="1"/>
            <a:r>
              <a:rPr lang="en-US" altLang="zh-TW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</a:t>
            </a:r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[number]</a:t>
            </a:r>
            <a:endParaRPr lang="zh-TW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7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Operations 2</a:t>
            </a:r>
            <a:br>
              <a:rPr lang="en-US" altLang="zh-TW" dirty="0" smtClean="0"/>
            </a:br>
            <a:r>
              <a:rPr lang="en-US" altLang="zh-TW" sz="2400" i="1" dirty="0" smtClean="0"/>
              <a:t>Normal-Mode / Insert-Mode / Visual-Mode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Normal Mode &lt;Esc&gt;</a:t>
            </a:r>
          </a:p>
          <a:p>
            <a:pPr lvl="1"/>
            <a:r>
              <a:rPr lang="en-US" altLang="zh-TW" sz="2000" dirty="0" smtClean="0">
                <a:cs typeface="Courier New" panose="02070309020205020404" pitchFamily="49" charset="0"/>
              </a:rPr>
              <a:t>Every entered are interpreted as commands</a:t>
            </a:r>
          </a:p>
          <a:p>
            <a:pPr lvl="1"/>
            <a:r>
              <a:rPr lang="en-US" altLang="zh-TW" sz="2000" dirty="0" smtClean="0">
                <a:cs typeface="Courier New" panose="02070309020205020404" pitchFamily="49" charset="0"/>
              </a:rPr>
              <a:t>One can always switch to this mode by double tapping &lt;Esc&gt;</a:t>
            </a:r>
          </a:p>
          <a:p>
            <a:r>
              <a:rPr lang="en-US" altLang="zh-TW" sz="2200" dirty="0" smtClean="0">
                <a:cs typeface="Courier New" panose="02070309020205020404" pitchFamily="49" charset="0"/>
              </a:rPr>
              <a:t>Insert Mode &lt;</a:t>
            </a:r>
            <a:r>
              <a:rPr lang="en-US" altLang="zh-TW" sz="2200" dirty="0" err="1" smtClean="0">
                <a:cs typeface="Courier New" panose="02070309020205020404" pitchFamily="49" charset="0"/>
              </a:rPr>
              <a:t>i</a:t>
            </a:r>
            <a:r>
              <a:rPr lang="en-US" altLang="zh-TW" sz="2200" dirty="0" smtClean="0">
                <a:cs typeface="Courier New" panose="02070309020205020404" pitchFamily="49" charset="0"/>
              </a:rPr>
              <a:t>&gt; &lt;I&gt; &lt;a&gt; &lt;A&gt; &lt;o&gt; &lt;O&gt;</a:t>
            </a:r>
          </a:p>
          <a:p>
            <a:pPr lvl="1"/>
            <a:r>
              <a:rPr lang="en-US" altLang="zh-TW" sz="2000" dirty="0" smtClean="0">
                <a:cs typeface="Courier New" panose="02070309020205020404" pitchFamily="49" charset="0"/>
              </a:rPr>
              <a:t>Most keys are inserted as text</a:t>
            </a:r>
          </a:p>
          <a:p>
            <a:endParaRPr lang="zh-TW" altLang="en-US" sz="2200" dirty="0">
              <a:cs typeface="Courier New" panose="020703090202050204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04142"/>
              </p:ext>
            </p:extLst>
          </p:nvPr>
        </p:nvGraphicFramePr>
        <p:xfrm>
          <a:off x="822959" y="3857414"/>
          <a:ext cx="7724142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4658"/>
                <a:gridCol w="67894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switch to insert-mode before cursor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switch to insert-mode and jump to first non-blank character of this line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switch to insert-mode after cursor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switch to insert-mode and jump to the end of the line</a:t>
                      </a:r>
                      <a:endParaRPr lang="zh-TW" alt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a new line after current line and get into insert-mode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a new line before current line and get into insert-mode</a:t>
                      </a:r>
                      <a:endParaRPr lang="zh-TW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3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</a:t>
            </a:r>
            <a:r>
              <a:rPr lang="en-US" altLang="zh-TW" dirty="0" smtClean="0"/>
              <a:t>Operations 2 (cont’d)</a:t>
            </a:r>
            <a:br>
              <a:rPr lang="en-US" altLang="zh-TW" dirty="0" smtClean="0"/>
            </a:br>
            <a:r>
              <a:rPr lang="en-US" altLang="zh-TW" sz="2400" i="1" dirty="0" smtClean="0"/>
              <a:t>Normal-Mode / Insert-Mode / Visual-Mode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>
                <a:cs typeface="Courier New" panose="02070309020205020404" pitchFamily="49" charset="0"/>
              </a:rPr>
              <a:t>Visual Mode &lt;v&gt; &lt;V&gt; &lt;Ctrl + v&gt;</a:t>
            </a:r>
          </a:p>
          <a:p>
            <a:pPr lvl="1"/>
            <a:r>
              <a:rPr lang="en-US" altLang="zh-TW" sz="2000" dirty="0" smtClean="0">
                <a:cs typeface="Courier New" panose="02070309020205020404" pitchFamily="49" charset="0"/>
              </a:rPr>
              <a:t>Visually select some texts (with most normal-mode commands)</a:t>
            </a:r>
          </a:p>
          <a:p>
            <a:pPr lvl="1"/>
            <a:endParaRPr lang="en-US" altLang="zh-TW" sz="2000" dirty="0"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altLang="zh-TW" sz="2000" dirty="0">
                <a:cs typeface="Courier New" panose="02070309020205020404" pitchFamily="49" charset="0"/>
              </a:rPr>
              <a:t/>
            </a:r>
            <a:br>
              <a:rPr lang="en-US" altLang="zh-TW" sz="2000" dirty="0">
                <a:cs typeface="Courier New" panose="02070309020205020404" pitchFamily="49" charset="0"/>
              </a:rPr>
            </a:br>
            <a:r>
              <a:rPr lang="en-US" altLang="zh-TW" sz="2000" dirty="0">
                <a:cs typeface="Courier New" panose="02070309020205020404" pitchFamily="49" charset="0"/>
              </a:rPr>
              <a:t/>
            </a:r>
            <a:br>
              <a:rPr lang="en-US" altLang="zh-TW" sz="2000" dirty="0">
                <a:cs typeface="Courier New" panose="02070309020205020404" pitchFamily="49" charset="0"/>
              </a:rPr>
            </a:br>
            <a:endParaRPr lang="en-US" altLang="zh-TW" sz="2000" dirty="0" smtClean="0">
              <a:cs typeface="Courier New" panose="02070309020205020404" pitchFamily="49" charset="0"/>
            </a:endParaRPr>
          </a:p>
          <a:p>
            <a:r>
              <a:rPr lang="en-US" altLang="zh-TW" sz="2200" dirty="0" smtClean="0">
                <a:cs typeface="Courier New" panose="02070309020205020404" pitchFamily="49" charset="0"/>
              </a:rPr>
              <a:t>To Sum up:</a:t>
            </a:r>
          </a:p>
          <a:p>
            <a:endParaRPr lang="zh-TW" altLang="en-US" sz="2200" dirty="0">
              <a:cs typeface="Courier New" panose="020703090202050204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45079"/>
              </p:ext>
            </p:extLst>
          </p:nvPr>
        </p:nvGraphicFramePr>
        <p:xfrm>
          <a:off x="822959" y="2590800"/>
          <a:ext cx="7724142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2342"/>
                <a:gridCol w="678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 to the visual mode (character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oriented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 to the visual mode (line 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oriented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Ctrl</a:t>
                      </a:r>
                      <a:r>
                        <a:rPr lang="en-US" altLang="zh-TW" baseline="0" dirty="0" smtClean="0"/>
                        <a:t> + 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 to the visual mode (block </a:t>
                      </a:r>
                      <a:r>
                        <a:rPr lang="en-US" altLang="zh-TW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oriented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>
          <a:xfrm>
            <a:off x="1122378" y="4298951"/>
            <a:ext cx="166370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Insert Mode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3416300" y="4298951"/>
            <a:ext cx="4950460" cy="6731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Command Mode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5761644" y="4361745"/>
            <a:ext cx="1663700" cy="547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Visual Mode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8" idx="2"/>
          </p:cNvCxnSpPr>
          <p:nvPr/>
        </p:nvCxnSpPr>
        <p:spPr>
          <a:xfrm>
            <a:off x="1954228" y="4972051"/>
            <a:ext cx="0" cy="12763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392628" y="4972051"/>
            <a:ext cx="0" cy="1276349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630022" y="4909257"/>
            <a:ext cx="0" cy="13391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1954228" y="5397500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4388472" y="6123094"/>
            <a:ext cx="224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388472" y="5578828"/>
            <a:ext cx="224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1954228" y="5957994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954227" y="5090773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&lt;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&gt; &lt;I&gt; &lt;a&gt; &lt;A&gt; &lt;o&gt; &lt;O&gt;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827864" y="560813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&lt;Esc&gt;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151617" y="578360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&lt;Esc&gt;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570532" y="5185782"/>
            <a:ext cx="18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&lt;v&gt; &lt;V&gt; &lt;Ctrl + v&gt;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84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</a:t>
            </a:r>
            <a:r>
              <a:rPr lang="en-US" altLang="zh-TW" dirty="0" smtClean="0"/>
              <a:t>Operations 3</a:t>
            </a:r>
            <a:br>
              <a:rPr lang="en-US" altLang="zh-TW" dirty="0" smtClean="0"/>
            </a:br>
            <a:r>
              <a:rPr lang="en-US" altLang="zh-TW" sz="2400" i="1" dirty="0" smtClean="0"/>
              <a:t>Cursor movements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Move in character unit</a:t>
            </a:r>
          </a:p>
          <a:p>
            <a:pPr lvl="1"/>
            <a:r>
              <a:rPr lang="en-US" altLang="zh-TW" sz="2000" dirty="0" smtClean="0"/>
              <a:t>in vi 	(normal mode)	&lt;h&gt; &lt;j&gt; &lt;k&gt; &lt;l&gt;</a:t>
            </a:r>
          </a:p>
          <a:p>
            <a:pPr lvl="1"/>
            <a:r>
              <a:rPr lang="en-US" altLang="zh-TW" sz="2000" dirty="0" smtClean="0">
                <a:cs typeface="Courier New" panose="02070309020205020404" pitchFamily="49" charset="0"/>
              </a:rPr>
              <a:t>in vim (any mode)	&lt;</a:t>
            </a:r>
            <a:r>
              <a:rPr lang="zh-TW" altLang="en-US" sz="2000" dirty="0" smtClean="0">
                <a:cs typeface="Courier New" panose="02070309020205020404" pitchFamily="49" charset="0"/>
              </a:rPr>
              <a:t>←</a:t>
            </a:r>
            <a:r>
              <a:rPr lang="en-US" altLang="zh-TW" sz="2000" dirty="0" smtClean="0">
                <a:cs typeface="Courier New" panose="02070309020205020404" pitchFamily="49" charset="0"/>
              </a:rPr>
              <a:t>&gt;</a:t>
            </a:r>
            <a:r>
              <a:rPr lang="zh-TW" altLang="en-US" sz="2000" dirty="0" smtClean="0"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cs typeface="Courier New" panose="02070309020205020404" pitchFamily="49" charset="0"/>
              </a:rPr>
              <a:t>&lt;</a:t>
            </a:r>
            <a:r>
              <a:rPr lang="zh-TW" altLang="en-US" sz="2000" dirty="0" smtClean="0">
                <a:cs typeface="Courier New" panose="02070309020205020404" pitchFamily="49" charset="0"/>
              </a:rPr>
              <a:t>↓</a:t>
            </a:r>
            <a:r>
              <a:rPr lang="en-US" altLang="zh-TW" sz="2000" dirty="0" smtClean="0">
                <a:cs typeface="Courier New" panose="02070309020205020404" pitchFamily="49" charset="0"/>
              </a:rPr>
              <a:t>&gt;</a:t>
            </a:r>
            <a:r>
              <a:rPr lang="zh-TW" altLang="en-US" sz="2000" dirty="0" smtClean="0"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cs typeface="Courier New" panose="02070309020205020404" pitchFamily="49" charset="0"/>
              </a:rPr>
              <a:t>&lt;</a:t>
            </a:r>
            <a:r>
              <a:rPr lang="zh-TW" altLang="en-US" sz="2000" dirty="0">
                <a:cs typeface="Courier New" panose="02070309020205020404" pitchFamily="49" charset="0"/>
              </a:rPr>
              <a:t> ↑ </a:t>
            </a:r>
            <a:r>
              <a:rPr lang="en-US" altLang="zh-TW" sz="2000" dirty="0" smtClean="0">
                <a:cs typeface="Courier New" panose="02070309020205020404" pitchFamily="49" charset="0"/>
              </a:rPr>
              <a:t>&gt;</a:t>
            </a:r>
            <a:r>
              <a:rPr lang="zh-TW" altLang="en-US" sz="2000" dirty="0" smtClean="0"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cs typeface="Courier New" panose="02070309020205020404" pitchFamily="49" charset="0"/>
              </a:rPr>
              <a:t>&lt;</a:t>
            </a:r>
            <a:r>
              <a:rPr lang="zh-TW" altLang="en-US" sz="2000" dirty="0" smtClean="0">
                <a:cs typeface="Courier New" panose="02070309020205020404" pitchFamily="49" charset="0"/>
              </a:rPr>
              <a:t>→</a:t>
            </a:r>
            <a:r>
              <a:rPr lang="en-US" altLang="zh-TW" sz="2000" dirty="0" smtClean="0">
                <a:cs typeface="Courier New" panose="02070309020205020404" pitchFamily="49" charset="0"/>
              </a:rPr>
              <a:t>&gt;</a:t>
            </a:r>
          </a:p>
          <a:p>
            <a:r>
              <a:rPr lang="en-US" altLang="zh-TW" sz="2400" dirty="0" smtClean="0">
                <a:cs typeface="Courier New" panose="02070309020205020404" pitchFamily="49" charset="0"/>
              </a:rPr>
              <a:t>Move in word unit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53933"/>
              </p:ext>
            </p:extLst>
          </p:nvPr>
        </p:nvGraphicFramePr>
        <p:xfrm>
          <a:off x="822959" y="3442266"/>
          <a:ext cx="7724142" cy="292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4658"/>
                <a:gridCol w="678948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Jump to the beginning of next world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Jump to the beginning of next world, ignore punctuation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Jump to the end of next world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Jump to the end of next world, ignore punctuation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Jump to the beginning of last world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Jump to the beginning of last world, ignore punctuation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ge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Jump to the end of last world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gE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Jump to the end of last world, ignore punctuation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2" name="群組 11"/>
          <p:cNvGrpSpPr/>
          <p:nvPr/>
        </p:nvGrpSpPr>
        <p:grpSpPr>
          <a:xfrm>
            <a:off x="5975688" y="1162735"/>
            <a:ext cx="1941665" cy="2160740"/>
            <a:chOff x="6215975" y="1688674"/>
            <a:chExt cx="1941665" cy="2160740"/>
          </a:xfrm>
        </p:grpSpPr>
        <p:sp>
          <p:nvSpPr>
            <p:cNvPr id="7" name="全向箭號 6"/>
            <p:cNvSpPr/>
            <p:nvPr/>
          </p:nvSpPr>
          <p:spPr>
            <a:xfrm>
              <a:off x="6488595" y="2051324"/>
              <a:ext cx="1428758" cy="1428758"/>
            </a:xfrm>
            <a:prstGeom prst="quadArrow">
              <a:avLst>
                <a:gd name="adj1" fmla="val 10056"/>
                <a:gd name="adj2" fmla="val 14500"/>
                <a:gd name="adj3" fmla="val 189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058543" y="1688674"/>
              <a:ext cx="288862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k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083390" y="3480082"/>
              <a:ext cx="239168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j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215975" y="2581037"/>
              <a:ext cx="306494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h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920074" y="2581037"/>
              <a:ext cx="23756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16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</a:t>
            </a:r>
            <a:r>
              <a:rPr lang="en-US" altLang="zh-TW" dirty="0" smtClean="0"/>
              <a:t>Operations 3 (cont’d)</a:t>
            </a:r>
            <a:br>
              <a:rPr lang="en-US" altLang="zh-TW" dirty="0" smtClean="0"/>
            </a:br>
            <a:r>
              <a:rPr lang="en-US" altLang="zh-TW" sz="2400" i="1" dirty="0"/>
              <a:t>Cursor movements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Move to the beginning / end of one line</a:t>
            </a:r>
          </a:p>
          <a:p>
            <a:endParaRPr lang="en-US" altLang="zh-TW" sz="2400" dirty="0" smtClean="0"/>
          </a:p>
          <a:p>
            <a:endParaRPr lang="en-US" altLang="zh-TW" sz="22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200" dirty="0" smtClean="0">
                <a:cs typeface="Courier New" panose="02070309020205020404" pitchFamily="49" charset="0"/>
              </a:rPr>
              <a:t>\</a:t>
            </a:r>
          </a:p>
          <a:p>
            <a:r>
              <a:rPr lang="en-US" altLang="zh-TW" sz="2400" dirty="0" smtClean="0">
                <a:cs typeface="Courier New" panose="02070309020205020404" pitchFamily="49" charset="0"/>
              </a:rPr>
              <a:t>Move to somewhere relative to screen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Parallel Programming 2015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404B-BF57-4040-8F4E-E7DE2D9898AF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235862"/>
              </p:ext>
            </p:extLst>
          </p:nvPr>
        </p:nvGraphicFramePr>
        <p:xfrm>
          <a:off x="822959" y="2239153"/>
          <a:ext cx="758640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7441"/>
                <a:gridCol w="64789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Home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en-US" altLang="zh-TW" baseline="0" dirty="0" smtClean="0"/>
                        <a:t> 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first column of the line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^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first non-blank column of the line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End </a:t>
                      </a:r>
                      <a:r>
                        <a:rPr lang="en-US" altLang="zh-TW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en-US" altLang="zh-TW" dirty="0" smtClean="0"/>
                        <a:t> $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last column of the line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g_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last non-blank column of the line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66522"/>
              </p:ext>
            </p:extLst>
          </p:nvPr>
        </p:nvGraphicFramePr>
        <p:xfrm>
          <a:off x="801657" y="4313205"/>
          <a:ext cx="758640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7441"/>
                <a:gridCol w="64789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top of current screen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middle of current screen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bottom of current screen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1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799</TotalTime>
  <Words>890</Words>
  <Application>Microsoft Office PowerPoint</Application>
  <PresentationFormat>如螢幕大小 (4:3)</PresentationFormat>
  <Paragraphs>225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Calibri</vt:lpstr>
      <vt:lpstr>Calibri Light</vt:lpstr>
      <vt:lpstr>Courier New</vt:lpstr>
      <vt:lpstr>回顧</vt:lpstr>
      <vt:lpstr>CS542200 Parallel Programming Basic ViM Tutorial</vt:lpstr>
      <vt:lpstr>Outline</vt:lpstr>
      <vt:lpstr>Basic Concepts</vt:lpstr>
      <vt:lpstr>Common Operations</vt:lpstr>
      <vt:lpstr>Common Operations 1 Open / Close / Suspend / Resume</vt:lpstr>
      <vt:lpstr>Common Operations 2 Normal-Mode / Insert-Mode / Visual-Mode</vt:lpstr>
      <vt:lpstr>Common Operations 2 (cont’d) Normal-Mode / Insert-Mode / Visual-Mode</vt:lpstr>
      <vt:lpstr>Common Operations 3 Cursor movements</vt:lpstr>
      <vt:lpstr>Common Operations 3 (cont’d) Cursor movements</vt:lpstr>
      <vt:lpstr>Common Operations 3 cont’d Cursor movements</vt:lpstr>
      <vt:lpstr>Common Operations 3 cont’d Screen Scrolling</vt:lpstr>
      <vt:lpstr>Common Operations 4 Copy / Paste / Delete</vt:lpstr>
      <vt:lpstr>Common Operations 4 (cont’d) Copy / Paste / Delete</vt:lpstr>
      <vt:lpstr>Common Operations 5 Undo / Redo / Search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Tlaloc</dc:creator>
  <cp:lastModifiedBy>Tlaloc</cp:lastModifiedBy>
  <cp:revision>66</cp:revision>
  <dcterms:created xsi:type="dcterms:W3CDTF">2015-09-28T22:08:35Z</dcterms:created>
  <dcterms:modified xsi:type="dcterms:W3CDTF">2015-09-30T03:52:18Z</dcterms:modified>
</cp:coreProperties>
</file>