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91" r:id="rId3"/>
    <p:sldId id="293" r:id="rId4"/>
    <p:sldId id="311" r:id="rId5"/>
    <p:sldId id="312" r:id="rId6"/>
    <p:sldId id="313" r:id="rId7"/>
    <p:sldId id="314" r:id="rId8"/>
    <p:sldId id="308" r:id="rId9"/>
    <p:sldId id="309" r:id="rId10"/>
    <p:sldId id="294" r:id="rId11"/>
    <p:sldId id="295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초기 </a:t>
            </a:r>
            <a:r>
              <a:rPr lang="en-US" altLang="ko-KR" dirty="0"/>
              <a:t>constructive heuristic</a:t>
            </a:r>
            <a:r>
              <a:rPr lang="ko-KR" altLang="en-US" dirty="0"/>
              <a:t>을 기초로 확장한알고리즘 하나</a:t>
            </a:r>
            <a:r>
              <a:rPr lang="en-US" altLang="ko-KR" dirty="0"/>
              <a:t>, </a:t>
            </a:r>
            <a:r>
              <a:rPr lang="en-US" altLang="ko-KR" dirty="0" err="1"/>
              <a:t>reoptimization</a:t>
            </a:r>
            <a:r>
              <a:rPr lang="en-US" altLang="ko-KR" dirty="0"/>
              <a:t> heuristic </a:t>
            </a:r>
            <a:r>
              <a:rPr lang="ko-KR" altLang="en-US" dirty="0"/>
              <a:t>하나 이렇게 두가지 변형 알고리즘이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Const H : </a:t>
            </a:r>
            <a:r>
              <a:rPr lang="ko-KR" altLang="en-US" dirty="0"/>
              <a:t>한 아이템의 주문 수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임의지정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-&gt;</a:t>
            </a:r>
            <a:r>
              <a:rPr lang="ko-KR" altLang="en-US" dirty="0"/>
              <a:t>대표 아이템</a:t>
            </a:r>
            <a:r>
              <a:rPr lang="en-US" altLang="ko-KR" dirty="0"/>
              <a:t>(high </a:t>
            </a:r>
            <a:r>
              <a:rPr lang="en-US" altLang="ko-KR" dirty="0" err="1"/>
              <a:t>demend</a:t>
            </a:r>
            <a:r>
              <a:rPr lang="ko-KR" altLang="en-US" dirty="0"/>
              <a:t>되는 경우</a:t>
            </a:r>
            <a:r>
              <a:rPr lang="en-US" altLang="ko-KR" dirty="0"/>
              <a:t>O)</a:t>
            </a:r>
            <a:r>
              <a:rPr lang="ko-KR" altLang="en-US" dirty="0"/>
              <a:t>을 기준으로 다른 </a:t>
            </a:r>
            <a:r>
              <a:rPr lang="ko-KR" altLang="en-US" dirty="0" err="1"/>
              <a:t>아이템들과의</a:t>
            </a:r>
            <a:r>
              <a:rPr lang="ko-KR" altLang="en-US" dirty="0"/>
              <a:t> 각각의 </a:t>
            </a:r>
            <a:r>
              <a:rPr lang="en-US" altLang="ko-KR" dirty="0"/>
              <a:t>similarity value </a:t>
            </a:r>
            <a:r>
              <a:rPr lang="ko-KR" altLang="en-US" dirty="0"/>
              <a:t>계산</a:t>
            </a:r>
            <a:r>
              <a:rPr lang="en-US" altLang="ko-KR" dirty="0"/>
              <a:t>(</a:t>
            </a:r>
            <a:r>
              <a:rPr lang="ko-KR" altLang="en-US" dirty="0"/>
              <a:t>그룹당 </a:t>
            </a:r>
            <a:r>
              <a:rPr lang="ko-KR" altLang="en-US" dirty="0" err="1"/>
              <a:t>아이템갯수</a:t>
            </a:r>
            <a:r>
              <a:rPr lang="ko-KR" altLang="en-US" dirty="0"/>
              <a:t> </a:t>
            </a:r>
            <a:r>
              <a:rPr lang="ko-KR" altLang="en-US" dirty="0" err="1"/>
              <a:t>정해져있음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Heuristic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Exten</a:t>
            </a:r>
            <a:r>
              <a:rPr lang="en-US" altLang="ko-KR" dirty="0"/>
              <a:t>: 1</a:t>
            </a:r>
            <a:r>
              <a:rPr lang="ko-KR" altLang="en-US" dirty="0"/>
              <a:t>에서 초기</a:t>
            </a:r>
            <a:r>
              <a:rPr lang="en-US" altLang="ko-KR" dirty="0"/>
              <a:t>rule </a:t>
            </a:r>
            <a:r>
              <a:rPr lang="ko-KR" altLang="en-US" dirty="0"/>
              <a:t>적용</a:t>
            </a:r>
            <a:r>
              <a:rPr lang="en-US" altLang="ko-KR" dirty="0"/>
              <a:t>: </a:t>
            </a:r>
            <a:r>
              <a:rPr lang="ko-KR" altLang="en-US" dirty="0"/>
              <a:t>두가지 아이템을 한꺼번에 주문하는 주문 수의 평균 기준</a:t>
            </a:r>
            <a:r>
              <a:rPr lang="en-US" altLang="ko-KR" dirty="0"/>
              <a:t>, </a:t>
            </a:r>
            <a:r>
              <a:rPr lang="ko-KR" altLang="en-US" dirty="0"/>
              <a:t>한 아이템에 대해 </a:t>
            </a:r>
            <a:r>
              <a:rPr lang="en-US" altLang="ko-KR" dirty="0"/>
              <a:t>similarity value</a:t>
            </a:r>
            <a:r>
              <a:rPr lang="ko-KR" altLang="en-US" dirty="0"/>
              <a:t>를 최댓값 사용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Reoptim</a:t>
            </a:r>
            <a:r>
              <a:rPr lang="en-US" altLang="ko-KR" dirty="0"/>
              <a:t> H : </a:t>
            </a:r>
            <a:r>
              <a:rPr lang="ko-KR" altLang="en-US" dirty="0"/>
              <a:t>기존 </a:t>
            </a:r>
            <a:r>
              <a:rPr lang="en-US" altLang="ko-KR" dirty="0" err="1"/>
              <a:t>solutio</a:t>
            </a:r>
            <a:r>
              <a:rPr lang="ko-KR" altLang="en-US" dirty="0"/>
              <a:t>을 이용해서 다른 </a:t>
            </a:r>
            <a:r>
              <a:rPr lang="en-US" altLang="ko-KR" dirty="0"/>
              <a:t>solution </a:t>
            </a:r>
            <a:r>
              <a:rPr lang="ko-KR" altLang="en-US" dirty="0"/>
              <a:t>찾기</a:t>
            </a:r>
            <a:r>
              <a:rPr lang="en-US" altLang="ko-KR" dirty="0"/>
              <a:t>, similarity</a:t>
            </a:r>
            <a:r>
              <a:rPr lang="ko-KR" altLang="en-US" dirty="0"/>
              <a:t>가 커지고 </a:t>
            </a:r>
            <a:r>
              <a:rPr lang="ko-KR" altLang="en-US" dirty="0" err="1"/>
              <a:t>작아지는거에</a:t>
            </a:r>
            <a:r>
              <a:rPr lang="ko-KR" altLang="en-US" dirty="0"/>
              <a:t> 따라서 다른 해를 찾는 것임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Use Not a pod, </a:t>
            </a:r>
            <a:r>
              <a:rPr lang="ko-KR" altLang="en-US" dirty="0"/>
              <a:t>이 논문 내용이 한 포드 안에 여러 아이템을 분류해서 넣는 것 </a:t>
            </a:r>
            <a:r>
              <a:rPr lang="ko-KR" altLang="en-US" dirty="0" err="1"/>
              <a:t>까지입니다</a:t>
            </a:r>
            <a:r>
              <a:rPr lang="en-US" altLang="ko-KR" dirty="0"/>
              <a:t>. </a:t>
            </a:r>
            <a:r>
              <a:rPr lang="ko-KR" altLang="en-US" dirty="0"/>
              <a:t>그래서 우리는 여러 개의 포드 안에 여러 아이템을 분류해서 넣고자 하는 것</a:t>
            </a:r>
            <a:r>
              <a:rPr lang="en-US" altLang="ko-KR" dirty="0"/>
              <a:t>.</a:t>
            </a:r>
            <a:endParaRPr lang="ko-KR" altLang="en-US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Frequent Item set : </a:t>
            </a:r>
          </a:p>
          <a:p>
            <a:r>
              <a:rPr lang="ko-KR" altLang="en-US" dirty="0"/>
              <a:t>자주 등장하는 아이템 셋 </a:t>
            </a:r>
            <a:r>
              <a:rPr lang="en-US" altLang="ko-KR" dirty="0"/>
              <a:t>(</a:t>
            </a:r>
            <a:r>
              <a:rPr lang="ko-KR" altLang="en-US" dirty="0"/>
              <a:t>예를 들어서 </a:t>
            </a:r>
            <a:r>
              <a:rPr lang="en-US" altLang="ko-KR" dirty="0"/>
              <a:t>11p</a:t>
            </a:r>
            <a:r>
              <a:rPr lang="ko-KR" altLang="en-US" dirty="0"/>
              <a:t>의 사진을 보시면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 </a:t>
            </a:r>
            <a:r>
              <a:rPr lang="ko-KR" altLang="en-US" dirty="0"/>
              <a:t>같은 것이 </a:t>
            </a:r>
            <a:r>
              <a:rPr lang="en-US" altLang="ko-KR" dirty="0"/>
              <a:t>frequent item set</a:t>
            </a:r>
            <a:r>
              <a:rPr lang="ko-KR" altLang="en-US" dirty="0"/>
              <a:t>이 됩니다</a:t>
            </a:r>
            <a:r>
              <a:rPr lang="en-US" altLang="ko-KR" dirty="0"/>
              <a:t>.) </a:t>
            </a:r>
            <a:r>
              <a:rPr lang="ko-KR" altLang="en-US" dirty="0"/>
              <a:t>이걸 통해서 </a:t>
            </a:r>
            <a:r>
              <a:rPr lang="ko-KR" altLang="en-US" dirty="0" err="1"/>
              <a:t>아이템끼리의</a:t>
            </a:r>
            <a:r>
              <a:rPr lang="ko-KR" altLang="en-US" dirty="0"/>
              <a:t> 연관성을 찾아가려고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RBM: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pattern recognition problems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에서 주로 사용되는 학습 방법으로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 joint probability (</a:t>
            </a:r>
            <a:r>
              <a:rPr lang="en-US" altLang="ko-KR" sz="1800" dirty="0"/>
              <a:t>[</a:t>
            </a:r>
            <a:r>
              <a:rPr lang="ko-KR" altLang="en-US" sz="1800" dirty="0"/>
              <a:t>빵</a:t>
            </a:r>
            <a:r>
              <a:rPr lang="en-US" altLang="ko-KR" sz="1800" dirty="0"/>
              <a:t>, </a:t>
            </a:r>
            <a:r>
              <a:rPr lang="ko-KR" altLang="en-US" sz="1800" dirty="0"/>
              <a:t>우유</a:t>
            </a:r>
            <a:r>
              <a:rPr lang="en-US" altLang="ko-KR" sz="1800" dirty="0"/>
              <a:t>]</a:t>
            </a:r>
            <a:r>
              <a:rPr lang="ko-KR" altLang="en-US" sz="1800" dirty="0"/>
              <a:t>가 나타날 확률 등</a:t>
            </a:r>
            <a:r>
              <a:rPr lang="en-US" altLang="ko-KR" sz="1800" dirty="0"/>
              <a:t>)</a:t>
            </a:r>
            <a:r>
              <a:rPr lang="ko-KR" altLang="en-US" sz="1800" dirty="0"/>
              <a:t>을 구할 수 있습니다</a:t>
            </a:r>
            <a:r>
              <a:rPr lang="en-US" altLang="ko-KR" sz="1800" dirty="0"/>
              <a:t>.</a:t>
            </a:r>
            <a:endParaRPr lang="en-US" altLang="ko-KR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이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RBM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의 장점은 한글로 번역하면 의미 전달이 잘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안될거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같아서 논문에서 설명한 대로 밑에 적어드리겠습니다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“RBM allows us to analyze a higher number of product categories by simultaneous estimation for all categories investigated.”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Categories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를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item set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으로 이해하시면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같고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, 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동시에 이 카테고리가 등장할 확률을 계산할 수 있다는 점이 장점입니다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Limitation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 데이터셋이 일반 고객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r>
              <a:rPr lang="ko-KR" altLang="en-US" dirty="0"/>
              <a:t>들이 온라인으로 구매한 데이터가 아니라 소매상들이 개인에게 팔기 위해서 구매한 데이터셋이라서 제가 생각했던 </a:t>
            </a:r>
            <a:r>
              <a:rPr lang="ko-KR" altLang="en-US" dirty="0" err="1"/>
              <a:t>쿠팡이나</a:t>
            </a:r>
            <a:r>
              <a:rPr lang="ko-KR" altLang="en-US" dirty="0"/>
              <a:t> </a:t>
            </a:r>
            <a:r>
              <a:rPr lang="ko-KR" altLang="en-US" dirty="0" err="1"/>
              <a:t>마켓컬리</a:t>
            </a:r>
            <a:r>
              <a:rPr lang="ko-KR" altLang="en-US" dirty="0"/>
              <a:t> 같은 사이트의 데이터셋이 아니라는 이야기였습니다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그 </a:t>
            </a:r>
            <a:r>
              <a:rPr lang="en-US" altLang="ko-KR" dirty="0"/>
              <a:t>market basket analysis</a:t>
            </a:r>
            <a:r>
              <a:rPr lang="ko-KR" altLang="en-US" dirty="0"/>
              <a:t>에서 아이템 셋</a:t>
            </a:r>
            <a:r>
              <a:rPr lang="en-US" altLang="ko-KR" dirty="0"/>
              <a:t> ( </a:t>
            </a:r>
            <a:r>
              <a:rPr lang="ko-KR" altLang="en-US" dirty="0"/>
              <a:t>예를 들어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],[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계란</a:t>
            </a:r>
            <a:r>
              <a:rPr lang="en-US" altLang="ko-KR" dirty="0"/>
              <a:t>]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들이 등장할 확률을 계산한 후에 이 확률들 중에서 최소 확률을 저희가 정해서 그 밑에 확률을 등장하지 않을 것이다 라는 식으로 버려야합니다</a:t>
            </a:r>
            <a:r>
              <a:rPr lang="en-US" altLang="ko-KR" dirty="0"/>
              <a:t>. </a:t>
            </a:r>
            <a:r>
              <a:rPr lang="ko-KR" altLang="en-US" dirty="0"/>
              <a:t>이 부분에서 최소 확률을 구할 수 있는 알고리즘을 아직 제가 찾지 못한 점에서 </a:t>
            </a:r>
            <a:r>
              <a:rPr lang="ko-KR" altLang="en-US" dirty="0" err="1"/>
              <a:t>적어놓은</a:t>
            </a:r>
            <a:r>
              <a:rPr lang="ko-KR" altLang="en-US" dirty="0"/>
              <a:t>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82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uneetbhaya/online-ret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/>
              <a:t>2021 MLP Progress</a:t>
            </a:r>
            <a:br>
              <a:rPr lang="en-US" altLang="ko-KR"/>
            </a:br>
            <a:r>
              <a:rPr lang="en-US" altLang="ko-KR" b="1"/>
              <a:t>Robotic Mobile Fulfillment System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/>
              <a:t>2021.04.09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pic>
        <p:nvPicPr>
          <p:cNvPr id="5" name="Picture 2" descr="Figure 1-1">
            <a:extLst>
              <a:ext uri="{FF2B5EF4-FFF2-40B4-BE49-F238E27FC236}">
                <a16:creationId xmlns:a16="http://schemas.microsoft.com/office/drawing/2014/main" id="{F40BCA5B-7B81-4F4D-8220-AF84846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25" y="3224284"/>
            <a:ext cx="3529298" cy="29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466B86B-DC71-44A6-97FC-07952CE88583}"/>
              </a:ext>
            </a:extLst>
          </p:cNvPr>
          <p:cNvSpPr txBox="1">
            <a:spLocks/>
          </p:cNvSpPr>
          <p:nvPr/>
        </p:nvSpPr>
        <p:spPr>
          <a:xfrm>
            <a:off x="207962" y="955954"/>
            <a:ext cx="8794721" cy="23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3"/>
            </a:pPr>
            <a:r>
              <a:rPr lang="en-US" altLang="ko-KR" sz="1600" dirty="0"/>
              <a:t>Find association of products through the Market basket analysis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Add </a:t>
            </a:r>
            <a:r>
              <a:rPr lang="en-US" altLang="ko-KR" sz="1600" b="1" dirty="0"/>
              <a:t>P</a:t>
            </a:r>
            <a:r>
              <a:rPr lang="en-US" altLang="ko-KR" sz="1600" dirty="0"/>
              <a:t>od </a:t>
            </a:r>
            <a:r>
              <a:rPr lang="en-US" altLang="ko-KR" sz="1600" b="1" dirty="0"/>
              <a:t>S</a:t>
            </a:r>
            <a:r>
              <a:rPr lang="en-US" altLang="ko-KR" sz="1600" dirty="0"/>
              <a:t>torage </a:t>
            </a:r>
            <a:r>
              <a:rPr lang="en-US" altLang="ko-KR" sz="1600" b="1" dirty="0"/>
              <a:t>A</a:t>
            </a:r>
            <a:r>
              <a:rPr lang="en-US" altLang="ko-KR" sz="1600" dirty="0"/>
              <a:t>ssignment Decision Rules</a:t>
            </a:r>
            <a:r>
              <a:rPr lang="en-US" altLang="ko-KR" sz="1600" baseline="30000" dirty="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2 Constraints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related product nearby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unrelated products faraway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3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4B8143-CF01-4DFD-B78F-E59828D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700AE-1A32-4CDC-B64F-1AEA26AF1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Dataset (from Kaggle)</a:t>
            </a:r>
          </a:p>
          <a:p>
            <a:pPr lvl="1"/>
            <a:r>
              <a:rPr lang="en-US" altLang="ko-KR" dirty="0"/>
              <a:t> Online Retail (</a:t>
            </a:r>
            <a:r>
              <a:rPr lang="en-US" altLang="ko-KR" dirty="0">
                <a:hlinkClick r:id="rId3"/>
              </a:rPr>
              <a:t>https://www.kaggle.com/puneetbhaya/online-retail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2B44C-E3B4-40D0-8E97-6D21521FA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3" t="20225" r="17087" b="32363"/>
          <a:stretch/>
        </p:blipFill>
        <p:spPr>
          <a:xfrm>
            <a:off x="469538" y="1774925"/>
            <a:ext cx="8200271" cy="3029369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2FAFCBE8-F782-4A78-B253-A80E906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C1A2A4-DE9A-4EE3-AAA4-D3B53E299683}"/>
              </a:ext>
            </a:extLst>
          </p:cNvPr>
          <p:cNvCxnSpPr>
            <a:cxnSpLocks/>
          </p:cNvCxnSpPr>
          <p:nvPr/>
        </p:nvCxnSpPr>
        <p:spPr>
          <a:xfrm flipV="1">
            <a:off x="856217" y="4869632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888470-5872-49B2-BE42-EE42B2D4A329}"/>
              </a:ext>
            </a:extLst>
          </p:cNvPr>
          <p:cNvCxnSpPr>
            <a:cxnSpLocks/>
          </p:cNvCxnSpPr>
          <p:nvPr/>
        </p:nvCxnSpPr>
        <p:spPr>
          <a:xfrm flipV="1">
            <a:off x="2425040" y="4869237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4C715B-086B-4F42-B0C3-1B916B0AC711}"/>
              </a:ext>
            </a:extLst>
          </p:cNvPr>
          <p:cNvCxnSpPr>
            <a:cxnSpLocks/>
          </p:cNvCxnSpPr>
          <p:nvPr/>
        </p:nvCxnSpPr>
        <p:spPr>
          <a:xfrm flipV="1">
            <a:off x="8184778" y="4902513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38C79D-3CAD-4981-89C0-A40FF82A385A}"/>
              </a:ext>
            </a:extLst>
          </p:cNvPr>
          <p:cNvSpPr txBox="1"/>
          <p:nvPr/>
        </p:nvSpPr>
        <p:spPr>
          <a:xfrm>
            <a:off x="207963" y="5405324"/>
            <a:ext cx="1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ID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D6BF-A5AA-4D09-AEE1-5B38BA90EF5C}"/>
              </a:ext>
            </a:extLst>
          </p:cNvPr>
          <p:cNvSpPr txBox="1"/>
          <p:nvPr/>
        </p:nvSpPr>
        <p:spPr>
          <a:xfrm>
            <a:off x="1580963" y="5405324"/>
            <a:ext cx="16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34D34-52DB-415F-B975-8E307E0BC373}"/>
              </a:ext>
            </a:extLst>
          </p:cNvPr>
          <p:cNvSpPr txBox="1"/>
          <p:nvPr/>
        </p:nvSpPr>
        <p:spPr>
          <a:xfrm>
            <a:off x="7425571" y="5453551"/>
            <a:ext cx="15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Customer 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873E-6DF8-473E-8DC4-F54FC99B32AF}"/>
              </a:ext>
            </a:extLst>
          </p:cNvPr>
          <p:cNvSpPr txBox="1"/>
          <p:nvPr/>
        </p:nvSpPr>
        <p:spPr>
          <a:xfrm>
            <a:off x="545350" y="5973078"/>
            <a:ext cx="804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Σ (# of Product ID with the same customer ID) = Shopping cart of one 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8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4977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Market Basket Analysis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finding frequent item sets in a dataset using prior knowledge of frequent itemset properties.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Using Neural Network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Benefit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Reduce unnecessary movement of the robot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Raise Efficiency of the</a:t>
            </a:r>
            <a:r>
              <a:rPr lang="ko-KR" altLang="en-US" dirty="0"/>
              <a:t> </a:t>
            </a:r>
            <a:r>
              <a:rPr lang="en-US" altLang="ko-KR" dirty="0"/>
              <a:t>Path Planning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Dataset is about online retail NOT about Customer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Need to find algorithm to optimize the hyperparameter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9A27AF-0BBD-4F18-9D79-C31032E28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3" t="10302" r="4906" b="4085"/>
          <a:stretch/>
        </p:blipFill>
        <p:spPr bwMode="auto">
          <a:xfrm>
            <a:off x="5897879" y="2979419"/>
            <a:ext cx="2923858" cy="24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- Review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Research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“Decision</a:t>
            </a:r>
            <a:r>
              <a:rPr lang="ko-KR" altLang="en-US" sz="1600" dirty="0"/>
              <a:t> </a:t>
            </a:r>
            <a:r>
              <a:rPr lang="en-US" altLang="ko-KR" sz="1600" dirty="0"/>
              <a:t>rules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robotic</a:t>
            </a:r>
            <a:r>
              <a:rPr lang="ko-KR" altLang="en-US" sz="1600" dirty="0"/>
              <a:t> </a:t>
            </a:r>
            <a:r>
              <a:rPr lang="en-US" altLang="ko-KR" sz="1600" dirty="0"/>
              <a:t>mobile</a:t>
            </a:r>
            <a:r>
              <a:rPr lang="ko-KR" altLang="en-US" sz="1600" dirty="0"/>
              <a:t> </a:t>
            </a:r>
            <a:r>
              <a:rPr lang="en-US" altLang="ko-KR" sz="1600" dirty="0"/>
              <a:t>fulfillment</a:t>
            </a:r>
            <a:r>
              <a:rPr lang="ko-KR" altLang="en-US" sz="1600" dirty="0"/>
              <a:t> </a:t>
            </a:r>
            <a:r>
              <a:rPr lang="en-US" altLang="ko-KR" sz="1600" dirty="0"/>
              <a:t>systems” , </a:t>
            </a:r>
            <a:r>
              <a:rPr lang="en-US" altLang="ko-KR" sz="1600" dirty="0" err="1"/>
              <a:t>M.Merschformann</a:t>
            </a:r>
            <a:r>
              <a:rPr lang="en-US" altLang="ko-KR" sz="1600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in the Orders tap in RAWSIM-O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SKU size, item distribution, Order distribution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Uniform distribution, SKU size is 2~8 items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this</a:t>
            </a:r>
            <a:r>
              <a:rPr lang="ko-KR" altLang="en-US" sz="1400" dirty="0"/>
              <a:t> </a:t>
            </a:r>
            <a:r>
              <a:rPr lang="en-US" altLang="ko-KR" sz="1400" dirty="0"/>
              <a:t>paper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Item Classification is distributed in pods according the set distribution, but not applicated in a pod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“Item Assignment Problem in a Robotic Mobile Fulfillment System”, Hyun-Jung Kim..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Calculate Similarity value of Items from Frequency (Clustering)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Maximize the Sum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similarity</a:t>
            </a:r>
            <a:r>
              <a:rPr lang="ko-KR" altLang="en-US" sz="1400" dirty="0"/>
              <a:t> </a:t>
            </a:r>
            <a:r>
              <a:rPr lang="en-US" altLang="ko-KR" sz="1400" dirty="0"/>
              <a:t>values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Optimization Algorithm : Heuristic Algorithm ( to revise the varied similarity)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		        Re-optimization Algorithm (to representation item)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7A9C8-CE44-47FE-9568-46BFE98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2197113"/>
            <a:ext cx="2620796" cy="3755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6AB2411-288E-476B-B4CB-208764DC4B3A}"/>
              </a:ext>
            </a:extLst>
          </p:cNvPr>
          <p:cNvGrpSpPr/>
          <p:nvPr/>
        </p:nvGrpSpPr>
        <p:grpSpPr>
          <a:xfrm>
            <a:off x="1402598" y="2868807"/>
            <a:ext cx="4234912" cy="476574"/>
            <a:chOff x="1363462" y="2917555"/>
            <a:chExt cx="4234912" cy="47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267836-D417-4EA7-90CA-DC8B8D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E9377B-A470-4C53-9383-3ED3E2FA8C94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3E6305-02A3-4295-A47C-5350AC85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18" y="5526140"/>
            <a:ext cx="3116796" cy="82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FF5C7-A42D-4F45-8B49-B130A96E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85" y="5482003"/>
            <a:ext cx="1750767" cy="840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1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Item pod assignment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Develop initial state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Classification</a:t>
            </a:r>
            <a:r>
              <a:rPr lang="en-US" altLang="ko-KR" dirty="0"/>
              <a:t> based on frequency, similarity, importance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Apply </a:t>
            </a:r>
            <a:r>
              <a:rPr lang="en-US" altLang="ko-KR" sz="1600" b="1" dirty="0"/>
              <a:t>similarity value </a:t>
            </a:r>
            <a:r>
              <a:rPr lang="en-US" altLang="ko-KR" sz="1600" dirty="0"/>
              <a:t>of more than three Items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Store on A Pod </a:t>
            </a:r>
            <a:r>
              <a:rPr lang="en-US" altLang="ko-KR" dirty="0"/>
              <a:t>based on classification and similarity value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Algorithm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Constructive Heuristic : Select High Demand Item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Heuristic Initialization Extensions : Select Representation Item based on matrix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Re-optimization Heuristic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Related papers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“Item Assignment Problem in a Robotic Mobile Fulfillment System”, Hyun-Jung Kim..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8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2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PSA</a:t>
            </a:r>
            <a:r>
              <a:rPr lang="en-US" altLang="ko-KR" baseline="30000"/>
              <a:t>1</a:t>
            </a:r>
            <a:r>
              <a:rPr lang="en-US" altLang="ko-KR"/>
              <a:t> decision rules by ML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Which part of the storage is more efficient when Pods go back to storage area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Input (Features)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Frequency(the number of pick order, Replenishment order)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Remaining items in a Pod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3 part of the storage area as outputs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 RAWSIM-O, 5 mode for PSA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Random, Fixed, Nearest, Station-Based, Class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바닥글 개체 틀 7">
            <a:extLst>
              <a:ext uri="{FF2B5EF4-FFF2-40B4-BE49-F238E27FC236}">
                <a16:creationId xmlns:a16="http://schemas.microsoft.com/office/drawing/2014/main" id="{AC53E9E0-FACB-4F25-954B-0A7764A8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EA9157-14F5-4447-B3DA-B30719A0D21F}"/>
              </a:ext>
            </a:extLst>
          </p:cNvPr>
          <p:cNvGrpSpPr/>
          <p:nvPr/>
        </p:nvGrpSpPr>
        <p:grpSpPr>
          <a:xfrm>
            <a:off x="5723196" y="4175137"/>
            <a:ext cx="3212841" cy="2017045"/>
            <a:chOff x="2666106" y="4041288"/>
            <a:chExt cx="3811787" cy="23930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B36FE8-C529-4E84-948A-4CD0C143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E2C0C9-B7BB-4ECF-96BD-469D86D0ADCB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93008-8E3C-40BB-9EAF-E3E5830A3517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DA3E87-C992-4CB4-8B0D-24443AF4F911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1D0537-045F-4EB6-87F7-77A9E771C78C}"/>
              </a:ext>
            </a:extLst>
          </p:cNvPr>
          <p:cNvGrpSpPr/>
          <p:nvPr/>
        </p:nvGrpSpPr>
        <p:grpSpPr>
          <a:xfrm>
            <a:off x="6295120" y="2506346"/>
            <a:ext cx="2848880" cy="1636755"/>
            <a:chOff x="1685280" y="3802029"/>
            <a:chExt cx="2886720" cy="12930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4F8650-8427-4E51-AECF-8626CE92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0D2EAC-71E8-4132-9960-9F626F5075EF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3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Association of items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Through the Market basket analysis (Kaggle data)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 Pod Storage Assignment Decision Rules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 Constraints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Place the related product nearby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Place the unrelated products faraway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Algorithm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finde</a:t>
            </a:r>
            <a:r>
              <a:rPr lang="en-US" altLang="ko-KR" dirty="0"/>
              <a:t> frequent item sets in a data using prior knowledge of frequent itemset properties.</a:t>
            </a:r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lvl="2">
              <a:lnSpc>
                <a:spcPct val="150000"/>
              </a:lnSpc>
            </a:pPr>
            <a:r>
              <a:rPr lang="en-US" altLang="ko-KR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</a:p>
          <a:p>
            <a:pPr lvl="3">
              <a:lnSpc>
                <a:spcPct val="15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Using Neural Network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suggestion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Idea selection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Integrate 1 and 3 (Classification)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Item pod assignment  &amp; Association of items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A Pod selection based on similarity (items)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Pods arrangement based on association (pods)</a:t>
            </a:r>
            <a:br>
              <a:rPr lang="en-US" altLang="ko-KR" dirty="0"/>
            </a:br>
            <a:r>
              <a:rPr lang="en-US" altLang="ko-KR" dirty="0"/>
              <a:t>→ Require several mobile robot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Selection based on performance comparison (Choose one)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Or Make a related pod through </a:t>
            </a:r>
            <a:r>
              <a:rPr lang="en-US" altLang="ko-KR" sz="1400" dirty="0"/>
              <a:t>Market basket analysis (Integrate)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Make a order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Item pod assignment → Association of Items(&amp; PSA) → Decision Rule  </a:t>
            </a:r>
          </a:p>
          <a:p>
            <a:pPr lvl="2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dirty="0"/>
              <a:t>Classification (Association of Items)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Clarify all the stock Code (# and type of items)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Make a related weight based on Customer ID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Other features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Quantity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Period based on </a:t>
            </a:r>
            <a:r>
              <a:rPr lang="en-US" altLang="ko-KR" dirty="0" err="1"/>
              <a:t>InvoiceDate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1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Proposal Discussion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How to compare ?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Analysis for </a:t>
            </a:r>
            <a:r>
              <a:rPr lang="en-US" altLang="ko-KR" dirty="0" err="1"/>
              <a:t>RAWSim</a:t>
            </a:r>
            <a:r>
              <a:rPr lang="en-US" altLang="ko-KR" dirty="0"/>
              <a:t>-O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Control Group vs Experiment Group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w/o change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Only PSA or Only classification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Both PSA and Classification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How to Apply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Classification → Apply results as make an instance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PSA...?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Decision Rule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Arrangement of pods (PSA) vs Arrangement of robots (TA)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Algorithm</a:t>
            </a:r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600" dirty="0"/>
              <a:t>Develop Initial State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Classification Based on Frequency, Similarity, Importance etc.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Find optimal </a:t>
            </a:r>
            <a:r>
              <a:rPr lang="en-US" altLang="ko-KR" b="1" dirty="0"/>
              <a:t>Classification model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Using Classification algorithm with proper weight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Learning classification model from other Input as well as Frequency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Apply similarity value of </a:t>
            </a:r>
            <a:r>
              <a:rPr lang="en-US" altLang="ko-KR" sz="1400" b="1" dirty="0"/>
              <a:t>three Items </a:t>
            </a:r>
            <a:r>
              <a:rPr lang="en-US" altLang="ko-KR" sz="1400" dirty="0"/>
              <a:t>rather than just two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Use not A Pod, but several Pods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Store on a Pod based on Classification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Change classification when changing Similarity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Algorithm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Constructive Heuristic : Select High Demand Item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Heuristic Initialization Extensions : Select Representation Item based on matrix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Re-optimization Heuristic </a:t>
            </a:r>
          </a:p>
        </p:txBody>
      </p:sp>
    </p:spTree>
    <p:extLst>
      <p:ext uri="{BB962C8B-B14F-4D97-AF65-F5344CB8AC3E}">
        <p14:creationId xmlns:p14="http://schemas.microsoft.com/office/powerpoint/2010/main" val="13072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en-US" altLang="ko-KR" sz="1600" dirty="0"/>
              <a:t>Develop Decision Rule Modeling by Machine Learning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Add </a:t>
            </a:r>
            <a:r>
              <a:rPr lang="en-US" altLang="ko-KR" sz="1400" b="1" dirty="0"/>
              <a:t>P</a:t>
            </a:r>
            <a:r>
              <a:rPr lang="en-US" altLang="ko-KR" sz="1400" dirty="0"/>
              <a:t>od </a:t>
            </a:r>
            <a:r>
              <a:rPr lang="en-US" altLang="ko-KR" sz="1400" b="1" dirty="0"/>
              <a:t>S</a:t>
            </a:r>
            <a:r>
              <a:rPr lang="en-US" altLang="ko-KR" sz="1400" dirty="0"/>
              <a:t>torage </a:t>
            </a:r>
            <a:r>
              <a:rPr lang="en-US" altLang="ko-KR" sz="1400" b="1" dirty="0"/>
              <a:t>A</a:t>
            </a:r>
            <a:r>
              <a:rPr lang="en-US" altLang="ko-KR" sz="1400" dirty="0"/>
              <a:t>ssignment Decision Rules</a:t>
            </a:r>
            <a:r>
              <a:rPr lang="en-US" altLang="ko-KR" sz="1400" baseline="30000" dirty="0"/>
              <a:t>1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In RAWSIM-O, There are 5 mode for PSA</a:t>
            </a:r>
          </a:p>
          <a:p>
            <a:pPr lvl="3">
              <a:lnSpc>
                <a:spcPct val="110000"/>
              </a:lnSpc>
            </a:pPr>
            <a:r>
              <a:rPr lang="en-US" altLang="ko-KR" sz="1200" dirty="0"/>
              <a:t>Random, Fixed, Nearest, Station-Based, Class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Which </a:t>
            </a:r>
            <a:r>
              <a:rPr lang="en-US" altLang="ko-KR" dirty="0"/>
              <a:t>part of the Storage is more efficient when Pods go back to Storage area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Frequency(the number of Pick order, Replenishment order), Remaining items in a Pod as features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3 part of the storage area as outputs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5FE1B8-7E2F-463E-B363-91CFD1E2EE7D}"/>
              </a:ext>
            </a:extLst>
          </p:cNvPr>
          <p:cNvGrpSpPr/>
          <p:nvPr/>
        </p:nvGrpSpPr>
        <p:grpSpPr>
          <a:xfrm>
            <a:off x="4704631" y="3635773"/>
            <a:ext cx="3811787" cy="2393068"/>
            <a:chOff x="2666106" y="4041288"/>
            <a:chExt cx="3811787" cy="23930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D94D3A-F9AD-42CB-8EA2-12FEDB63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BDACF-91F7-4E2A-A2BB-41668D35ED93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FF65AC-7157-43C0-8C1A-D53D43DB60FF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4EA565-C6A0-4B28-AE5C-B17C805998EB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863BB3-9125-4553-989F-5A1CABD707A1}"/>
              </a:ext>
            </a:extLst>
          </p:cNvPr>
          <p:cNvGrpSpPr/>
          <p:nvPr/>
        </p:nvGrpSpPr>
        <p:grpSpPr>
          <a:xfrm>
            <a:off x="654704" y="4015132"/>
            <a:ext cx="3370115" cy="1936218"/>
            <a:chOff x="1685280" y="3802029"/>
            <a:chExt cx="2886720" cy="129303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EBA17D-EC8C-4EA8-9502-B9B2465E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097677-5484-4574-854E-7C5F790B4223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바닥글 개체 틀 7">
            <a:extLst>
              <a:ext uri="{FF2B5EF4-FFF2-40B4-BE49-F238E27FC236}">
                <a16:creationId xmlns:a16="http://schemas.microsoft.com/office/drawing/2014/main" id="{996FF863-1422-447E-A253-19682B0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9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2057</TotalTime>
  <Words>1273</Words>
  <Application>Microsoft Office PowerPoint</Application>
  <PresentationFormat>화면 슬라이드 쇼(4:3)</PresentationFormat>
  <Paragraphs>182</Paragraphs>
  <Slides>12</Slides>
  <Notes>3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Times-Roman</vt:lpstr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2021 MLP Progress Robotic Mobile Fulfillment System </vt:lpstr>
      <vt:lpstr>Proposal - Review</vt:lpstr>
      <vt:lpstr>Proposal summery 1</vt:lpstr>
      <vt:lpstr>Proposal summery 2</vt:lpstr>
      <vt:lpstr>Proposal summery 3</vt:lpstr>
      <vt:lpstr>Proposal suggestion</vt:lpstr>
      <vt:lpstr>Proposal Discussion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현우 이</cp:lastModifiedBy>
  <cp:revision>184</cp:revision>
  <dcterms:created xsi:type="dcterms:W3CDTF">2021-01-05T02:57:38Z</dcterms:created>
  <dcterms:modified xsi:type="dcterms:W3CDTF">2021-04-09T05:58:24Z</dcterms:modified>
</cp:coreProperties>
</file>