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4"/>
  </p:notesMasterIdLst>
  <p:sldIdLst>
    <p:sldId id="260" r:id="rId2"/>
    <p:sldId id="291" r:id="rId3"/>
    <p:sldId id="293" r:id="rId4"/>
    <p:sldId id="311" r:id="rId5"/>
    <p:sldId id="312" r:id="rId6"/>
    <p:sldId id="313" r:id="rId7"/>
    <p:sldId id="314" r:id="rId8"/>
    <p:sldId id="308" r:id="rId9"/>
    <p:sldId id="309" r:id="rId10"/>
    <p:sldId id="294" r:id="rId11"/>
    <p:sldId id="295" r:id="rId12"/>
    <p:sldId id="310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98" autoAdjust="0"/>
    <p:restoredTop sz="94660"/>
  </p:normalViewPr>
  <p:slideViewPr>
    <p:cSldViewPr snapToGrid="0">
      <p:cViewPr varScale="1">
        <p:scale>
          <a:sx n="96" d="100"/>
          <a:sy n="96" d="100"/>
        </p:scale>
        <p:origin x="76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3D3CE8-1EA4-4539-9D55-E58CC48677D0}" type="datetimeFigureOut">
              <a:rPr lang="ko-KR" altLang="en-US" smtClean="0"/>
              <a:t>2021-04-10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2A4664-183C-4BE7-B983-E543D2813E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0097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논문에서 초기 </a:t>
            </a:r>
            <a:r>
              <a:rPr lang="en-US" altLang="ko-KR" dirty="0"/>
              <a:t>constructive heuristic</a:t>
            </a:r>
            <a:r>
              <a:rPr lang="ko-KR" altLang="en-US" dirty="0"/>
              <a:t>을 기초로 확장한알고리즘 하나</a:t>
            </a:r>
            <a:r>
              <a:rPr lang="en-US" altLang="ko-KR" dirty="0"/>
              <a:t>, </a:t>
            </a:r>
            <a:r>
              <a:rPr lang="en-US" altLang="ko-KR" dirty="0" err="1"/>
              <a:t>reoptimization</a:t>
            </a:r>
            <a:r>
              <a:rPr lang="en-US" altLang="ko-KR" dirty="0"/>
              <a:t> heuristic </a:t>
            </a:r>
            <a:r>
              <a:rPr lang="ko-KR" altLang="en-US" dirty="0"/>
              <a:t>하나 이렇게 두가지 변형 알고리즘이 있습니다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en-US" altLang="ko-KR" dirty="0"/>
              <a:t>Const H : </a:t>
            </a:r>
            <a:r>
              <a:rPr lang="ko-KR" altLang="en-US" dirty="0"/>
              <a:t>한 아이템의 주문 수</a:t>
            </a:r>
            <a:r>
              <a:rPr lang="en-US" altLang="ko-KR" dirty="0"/>
              <a:t>(</a:t>
            </a:r>
            <a:r>
              <a:rPr lang="ko-KR" altLang="en-US" dirty="0">
                <a:solidFill>
                  <a:srgbClr val="FF0000"/>
                </a:solidFill>
              </a:rPr>
              <a:t>임의지정</a:t>
            </a:r>
            <a:r>
              <a:rPr lang="en-US" altLang="ko-KR" dirty="0"/>
              <a:t>) </a:t>
            </a:r>
            <a:r>
              <a:rPr lang="ko-KR" altLang="en-US" dirty="0"/>
              <a:t>기준</a:t>
            </a:r>
            <a:r>
              <a:rPr lang="en-US" altLang="ko-KR" dirty="0"/>
              <a:t>-&gt;</a:t>
            </a:r>
            <a:r>
              <a:rPr lang="ko-KR" altLang="en-US" dirty="0"/>
              <a:t>대표 아이템</a:t>
            </a:r>
            <a:r>
              <a:rPr lang="en-US" altLang="ko-KR" dirty="0"/>
              <a:t>(high </a:t>
            </a:r>
            <a:r>
              <a:rPr lang="en-US" altLang="ko-KR" dirty="0" err="1"/>
              <a:t>demend</a:t>
            </a:r>
            <a:r>
              <a:rPr lang="ko-KR" altLang="en-US" dirty="0"/>
              <a:t>되는 경우</a:t>
            </a:r>
            <a:r>
              <a:rPr lang="en-US" altLang="ko-KR" dirty="0"/>
              <a:t>O)</a:t>
            </a:r>
            <a:r>
              <a:rPr lang="ko-KR" altLang="en-US" dirty="0"/>
              <a:t>을 기준으로 다른 </a:t>
            </a:r>
            <a:r>
              <a:rPr lang="ko-KR" altLang="en-US" dirty="0" err="1"/>
              <a:t>아이템들과의</a:t>
            </a:r>
            <a:r>
              <a:rPr lang="ko-KR" altLang="en-US" dirty="0"/>
              <a:t> 각각의 </a:t>
            </a:r>
            <a:r>
              <a:rPr lang="en-US" altLang="ko-KR" dirty="0"/>
              <a:t>similarity value </a:t>
            </a:r>
            <a:r>
              <a:rPr lang="ko-KR" altLang="en-US" dirty="0"/>
              <a:t>계산</a:t>
            </a:r>
            <a:r>
              <a:rPr lang="en-US" altLang="ko-KR" dirty="0"/>
              <a:t>(</a:t>
            </a:r>
            <a:r>
              <a:rPr lang="ko-KR" altLang="en-US" dirty="0"/>
              <a:t>그룹당 </a:t>
            </a:r>
            <a:r>
              <a:rPr lang="ko-KR" altLang="en-US" dirty="0" err="1"/>
              <a:t>아이템갯수</a:t>
            </a:r>
            <a:r>
              <a:rPr lang="ko-KR" altLang="en-US" dirty="0"/>
              <a:t> </a:t>
            </a:r>
            <a:r>
              <a:rPr lang="ko-KR" altLang="en-US" dirty="0" err="1"/>
              <a:t>정해져있음</a:t>
            </a:r>
            <a:r>
              <a:rPr lang="en-US" altLang="ko-KR" dirty="0"/>
              <a:t>)</a:t>
            </a:r>
          </a:p>
          <a:p>
            <a:pPr marL="228600" indent="-228600">
              <a:buAutoNum type="arabicPeriod"/>
            </a:pPr>
            <a:r>
              <a:rPr lang="en-US" altLang="ko-KR" dirty="0"/>
              <a:t>Heuristic </a:t>
            </a:r>
            <a:r>
              <a:rPr lang="en-US" altLang="ko-KR" dirty="0" err="1"/>
              <a:t>Ini</a:t>
            </a:r>
            <a:r>
              <a:rPr lang="en-US" altLang="ko-KR" dirty="0"/>
              <a:t> </a:t>
            </a:r>
            <a:r>
              <a:rPr lang="en-US" altLang="ko-KR" dirty="0" err="1"/>
              <a:t>Exten</a:t>
            </a:r>
            <a:r>
              <a:rPr lang="en-US" altLang="ko-KR" dirty="0"/>
              <a:t>: 1</a:t>
            </a:r>
            <a:r>
              <a:rPr lang="ko-KR" altLang="en-US" dirty="0"/>
              <a:t>에서 초기</a:t>
            </a:r>
            <a:r>
              <a:rPr lang="en-US" altLang="ko-KR" dirty="0"/>
              <a:t>rule </a:t>
            </a:r>
            <a:r>
              <a:rPr lang="ko-KR" altLang="en-US" dirty="0"/>
              <a:t>적용</a:t>
            </a:r>
            <a:r>
              <a:rPr lang="en-US" altLang="ko-KR" dirty="0"/>
              <a:t>: </a:t>
            </a:r>
            <a:r>
              <a:rPr lang="ko-KR" altLang="en-US" dirty="0"/>
              <a:t>두가지 아이템을 한꺼번에 주문하는 주문 수의 평균 기준</a:t>
            </a:r>
            <a:r>
              <a:rPr lang="en-US" altLang="ko-KR" dirty="0"/>
              <a:t>, </a:t>
            </a:r>
            <a:r>
              <a:rPr lang="ko-KR" altLang="en-US" dirty="0"/>
              <a:t>한 아이템에 대해 </a:t>
            </a:r>
            <a:r>
              <a:rPr lang="en-US" altLang="ko-KR" dirty="0"/>
              <a:t>similarity value</a:t>
            </a:r>
            <a:r>
              <a:rPr lang="ko-KR" altLang="en-US" dirty="0"/>
              <a:t>를 최댓값 사용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en-US" altLang="ko-KR" dirty="0" err="1"/>
              <a:t>Reoptim</a:t>
            </a:r>
            <a:r>
              <a:rPr lang="en-US" altLang="ko-KR" dirty="0"/>
              <a:t> H : </a:t>
            </a:r>
            <a:r>
              <a:rPr lang="ko-KR" altLang="en-US" dirty="0"/>
              <a:t>기존 </a:t>
            </a:r>
            <a:r>
              <a:rPr lang="en-US" altLang="ko-KR" dirty="0" err="1"/>
              <a:t>solutio</a:t>
            </a:r>
            <a:r>
              <a:rPr lang="ko-KR" altLang="en-US" dirty="0"/>
              <a:t>을 이용해서 다른 </a:t>
            </a:r>
            <a:r>
              <a:rPr lang="en-US" altLang="ko-KR" dirty="0"/>
              <a:t>solution </a:t>
            </a:r>
            <a:r>
              <a:rPr lang="ko-KR" altLang="en-US" dirty="0"/>
              <a:t>찾기</a:t>
            </a:r>
            <a:r>
              <a:rPr lang="en-US" altLang="ko-KR" dirty="0"/>
              <a:t>, similarity</a:t>
            </a:r>
            <a:r>
              <a:rPr lang="ko-KR" altLang="en-US" dirty="0"/>
              <a:t>가 커지고 </a:t>
            </a:r>
            <a:r>
              <a:rPr lang="ko-KR" altLang="en-US" dirty="0" err="1"/>
              <a:t>작아지는거에</a:t>
            </a:r>
            <a:r>
              <a:rPr lang="ko-KR" altLang="en-US" dirty="0"/>
              <a:t> 따라서 다른 해를 찾는 것임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Use Not a pod, </a:t>
            </a:r>
            <a:r>
              <a:rPr lang="ko-KR" altLang="en-US" dirty="0"/>
              <a:t>이 논문 내용이 한 포드 안에 여러 아이템을 분류해서 넣는 것 </a:t>
            </a:r>
            <a:r>
              <a:rPr lang="ko-KR" altLang="en-US" dirty="0" err="1"/>
              <a:t>까지입니다</a:t>
            </a:r>
            <a:r>
              <a:rPr lang="en-US" altLang="ko-KR" dirty="0"/>
              <a:t>. </a:t>
            </a:r>
            <a:r>
              <a:rPr lang="ko-KR" altLang="en-US" dirty="0"/>
              <a:t>그래서 우리는 여러 개의 포드 안에 여러 아이템을 분류해서 넣고자 하는 것</a:t>
            </a:r>
            <a:r>
              <a:rPr lang="en-US" altLang="ko-KR" dirty="0"/>
              <a:t>.</a:t>
            </a:r>
            <a:endParaRPr lang="ko-KR" altLang="en-US" dirty="0"/>
          </a:p>
          <a:p>
            <a:pPr marL="228600" indent="-228600">
              <a:buAutoNum type="arabicPeriod"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2A4664-183C-4BE7-B983-E543D2813E0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0435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2A4664-183C-4BE7-B983-E543D2813E0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77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Frequent Item set : </a:t>
            </a:r>
          </a:p>
          <a:p>
            <a:r>
              <a:rPr lang="ko-KR" altLang="en-US" dirty="0"/>
              <a:t>자주 등장하는 아이템 셋 </a:t>
            </a:r>
            <a:r>
              <a:rPr lang="en-US" altLang="ko-KR" dirty="0"/>
              <a:t>(</a:t>
            </a:r>
            <a:r>
              <a:rPr lang="ko-KR" altLang="en-US" dirty="0"/>
              <a:t>예를 들어서 </a:t>
            </a:r>
            <a:r>
              <a:rPr lang="en-US" altLang="ko-KR" dirty="0"/>
              <a:t>11p</a:t>
            </a:r>
            <a:r>
              <a:rPr lang="ko-KR" altLang="en-US" dirty="0"/>
              <a:t>의 사진을 보시면 </a:t>
            </a:r>
            <a:r>
              <a:rPr lang="en-US" altLang="ko-KR" dirty="0"/>
              <a:t>[</a:t>
            </a:r>
            <a:r>
              <a:rPr lang="ko-KR" altLang="en-US" dirty="0"/>
              <a:t>빵</a:t>
            </a:r>
            <a:r>
              <a:rPr lang="en-US" altLang="ko-KR" dirty="0"/>
              <a:t>, </a:t>
            </a:r>
            <a:r>
              <a:rPr lang="ko-KR" altLang="en-US" dirty="0"/>
              <a:t>우유</a:t>
            </a:r>
            <a:r>
              <a:rPr lang="en-US" altLang="ko-KR" dirty="0"/>
              <a:t>] </a:t>
            </a:r>
            <a:r>
              <a:rPr lang="ko-KR" altLang="en-US" dirty="0"/>
              <a:t>같은 것이 </a:t>
            </a:r>
            <a:r>
              <a:rPr lang="en-US" altLang="ko-KR" dirty="0"/>
              <a:t>frequent item set</a:t>
            </a:r>
            <a:r>
              <a:rPr lang="ko-KR" altLang="en-US" dirty="0"/>
              <a:t>이 됩니다</a:t>
            </a:r>
            <a:r>
              <a:rPr lang="en-US" altLang="ko-KR" dirty="0"/>
              <a:t>.) </a:t>
            </a:r>
            <a:r>
              <a:rPr lang="ko-KR" altLang="en-US" dirty="0"/>
              <a:t>이걸 통해서 </a:t>
            </a:r>
            <a:r>
              <a:rPr lang="ko-KR" altLang="en-US" dirty="0" err="1"/>
              <a:t>아이템끼리의</a:t>
            </a:r>
            <a:r>
              <a:rPr lang="ko-KR" altLang="en-US" dirty="0"/>
              <a:t> 연관성을 찾아가려고 하는 것입니다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algn="l"/>
            <a:r>
              <a:rPr lang="en-US" altLang="ko-KR" dirty="0"/>
              <a:t>RBM: </a:t>
            </a:r>
          </a:p>
          <a:p>
            <a:pPr algn="l"/>
            <a:r>
              <a:rPr lang="en-US" altLang="ko-KR" sz="1800" b="0" i="0" u="none" strike="noStrike" baseline="0" dirty="0">
                <a:solidFill>
                  <a:srgbClr val="131413"/>
                </a:solidFill>
                <a:latin typeface="Times-Roman"/>
              </a:rPr>
              <a:t>pattern recognition problems</a:t>
            </a:r>
            <a:r>
              <a:rPr lang="ko-KR" altLang="en-US" sz="1800" b="0" i="0" u="none" strike="noStrike" baseline="0" dirty="0">
                <a:solidFill>
                  <a:srgbClr val="131413"/>
                </a:solidFill>
                <a:latin typeface="Times-Roman"/>
              </a:rPr>
              <a:t>에서 주로 사용되는 학습 방법으로</a:t>
            </a:r>
            <a:r>
              <a:rPr lang="en-US" altLang="ko-KR" sz="1800" b="0" i="0" u="none" strike="noStrike" baseline="0" dirty="0">
                <a:solidFill>
                  <a:srgbClr val="131413"/>
                </a:solidFill>
                <a:latin typeface="Times-Roman"/>
              </a:rPr>
              <a:t> joint probability (</a:t>
            </a:r>
            <a:r>
              <a:rPr lang="en-US" altLang="ko-KR" sz="1800" dirty="0"/>
              <a:t>[</a:t>
            </a:r>
            <a:r>
              <a:rPr lang="ko-KR" altLang="en-US" sz="1800" dirty="0"/>
              <a:t>빵</a:t>
            </a:r>
            <a:r>
              <a:rPr lang="en-US" altLang="ko-KR" sz="1800" dirty="0"/>
              <a:t>, </a:t>
            </a:r>
            <a:r>
              <a:rPr lang="ko-KR" altLang="en-US" sz="1800" dirty="0"/>
              <a:t>우유</a:t>
            </a:r>
            <a:r>
              <a:rPr lang="en-US" altLang="ko-KR" sz="1800" dirty="0"/>
              <a:t>]</a:t>
            </a:r>
            <a:r>
              <a:rPr lang="ko-KR" altLang="en-US" sz="1800" dirty="0"/>
              <a:t>가 나타날 확률 등</a:t>
            </a:r>
            <a:r>
              <a:rPr lang="en-US" altLang="ko-KR" sz="1800" dirty="0"/>
              <a:t>)</a:t>
            </a:r>
            <a:r>
              <a:rPr lang="ko-KR" altLang="en-US" sz="1800" dirty="0"/>
              <a:t>을 구할 수 있습니다</a:t>
            </a:r>
            <a:r>
              <a:rPr lang="en-US" altLang="ko-KR" sz="1800" dirty="0"/>
              <a:t>.</a:t>
            </a:r>
            <a:endParaRPr lang="en-US" altLang="ko-KR" sz="1800" b="0" i="0" u="none" strike="noStrike" baseline="0" dirty="0">
              <a:solidFill>
                <a:srgbClr val="131413"/>
              </a:solidFill>
              <a:latin typeface="Times-Roman"/>
            </a:endParaRPr>
          </a:p>
          <a:p>
            <a:pPr algn="l"/>
            <a:r>
              <a:rPr lang="ko-KR" altLang="en-US" sz="1800" b="0" i="0" u="none" strike="noStrike" baseline="0" dirty="0">
                <a:solidFill>
                  <a:srgbClr val="131413"/>
                </a:solidFill>
                <a:latin typeface="Times-Roman"/>
              </a:rPr>
              <a:t>이 </a:t>
            </a:r>
            <a:r>
              <a:rPr lang="en-US" altLang="ko-KR" sz="1800" b="0" i="0" u="none" strike="noStrike" baseline="0" dirty="0">
                <a:solidFill>
                  <a:srgbClr val="131413"/>
                </a:solidFill>
                <a:latin typeface="Times-Roman"/>
              </a:rPr>
              <a:t>RBM</a:t>
            </a:r>
            <a:r>
              <a:rPr lang="ko-KR" altLang="en-US" sz="1800" b="0" i="0" u="none" strike="noStrike" baseline="0" dirty="0">
                <a:solidFill>
                  <a:srgbClr val="131413"/>
                </a:solidFill>
                <a:latin typeface="Times-Roman"/>
              </a:rPr>
              <a:t>의 장점은 한글로 번역하면 의미 전달이 잘 </a:t>
            </a:r>
            <a:r>
              <a:rPr lang="ko-KR" altLang="en-US" sz="1800" b="0" i="0" u="none" strike="noStrike" baseline="0" dirty="0" err="1">
                <a:solidFill>
                  <a:srgbClr val="131413"/>
                </a:solidFill>
                <a:latin typeface="Times-Roman"/>
              </a:rPr>
              <a:t>안될거</a:t>
            </a:r>
            <a:r>
              <a:rPr lang="ko-KR" altLang="en-US" sz="1800" b="0" i="0" u="none" strike="noStrike" baseline="0" dirty="0">
                <a:solidFill>
                  <a:srgbClr val="131413"/>
                </a:solidFill>
                <a:latin typeface="Times-Roman"/>
              </a:rPr>
              <a:t> 같아서 논문에서 설명한 대로 밑에 적어드리겠습니다</a:t>
            </a:r>
            <a:r>
              <a:rPr lang="en-US" altLang="ko-KR" sz="1800" b="0" i="0" u="none" strike="noStrike" baseline="0" dirty="0">
                <a:solidFill>
                  <a:srgbClr val="131413"/>
                </a:solidFill>
                <a:latin typeface="Times-Roman"/>
              </a:rPr>
              <a:t>.</a:t>
            </a:r>
          </a:p>
          <a:p>
            <a:pPr algn="l"/>
            <a:r>
              <a:rPr lang="en-US" altLang="ko-KR" sz="1800" b="0" i="0" u="none" strike="noStrike" baseline="0" dirty="0">
                <a:solidFill>
                  <a:srgbClr val="131413"/>
                </a:solidFill>
                <a:latin typeface="Times-Roman"/>
              </a:rPr>
              <a:t>“RBM allows us to analyze a higher number of product categories by simultaneous estimation for all categories investigated.”</a:t>
            </a:r>
          </a:p>
          <a:p>
            <a:pPr algn="l"/>
            <a:r>
              <a:rPr lang="en-US" altLang="ko-KR" sz="1800" b="0" i="0" u="none" strike="noStrike" baseline="0" dirty="0">
                <a:solidFill>
                  <a:srgbClr val="131413"/>
                </a:solidFill>
                <a:latin typeface="Times-Roman"/>
              </a:rPr>
              <a:t>Categories</a:t>
            </a:r>
            <a:r>
              <a:rPr lang="ko-KR" altLang="en-US" sz="1800" b="0" i="0" u="none" strike="noStrike" baseline="0" dirty="0">
                <a:solidFill>
                  <a:srgbClr val="131413"/>
                </a:solidFill>
                <a:latin typeface="Times-Roman"/>
              </a:rPr>
              <a:t>를 </a:t>
            </a:r>
            <a:r>
              <a:rPr lang="en-US" altLang="ko-KR" sz="1800" b="0" i="0" u="none" strike="noStrike" baseline="0" dirty="0">
                <a:solidFill>
                  <a:srgbClr val="131413"/>
                </a:solidFill>
                <a:latin typeface="Times-Roman"/>
              </a:rPr>
              <a:t>item set</a:t>
            </a:r>
            <a:r>
              <a:rPr lang="ko-KR" altLang="en-US" sz="1800" b="0" i="0" u="none" strike="noStrike" baseline="0" dirty="0">
                <a:solidFill>
                  <a:srgbClr val="131413"/>
                </a:solidFill>
                <a:latin typeface="Times-Roman"/>
              </a:rPr>
              <a:t>으로 이해하시면 </a:t>
            </a:r>
            <a:r>
              <a:rPr lang="ko-KR" altLang="en-US" sz="1800" b="0" i="0" u="none" strike="noStrike" baseline="0" dirty="0" err="1">
                <a:solidFill>
                  <a:srgbClr val="131413"/>
                </a:solidFill>
                <a:latin typeface="Times-Roman"/>
              </a:rPr>
              <a:t>될거</a:t>
            </a:r>
            <a:r>
              <a:rPr lang="ko-KR" altLang="en-US" sz="1800" b="0" i="0" u="none" strike="noStrike" baseline="0" dirty="0">
                <a:solidFill>
                  <a:srgbClr val="131413"/>
                </a:solidFill>
                <a:latin typeface="Times-Roman"/>
              </a:rPr>
              <a:t> 같고</a:t>
            </a:r>
            <a:r>
              <a:rPr lang="en-US" altLang="ko-KR" sz="1800" b="0" i="0" u="none" strike="noStrike" baseline="0" dirty="0">
                <a:solidFill>
                  <a:srgbClr val="131413"/>
                </a:solidFill>
                <a:latin typeface="Times-Roman"/>
              </a:rPr>
              <a:t>, </a:t>
            </a:r>
            <a:r>
              <a:rPr lang="ko-KR" altLang="en-US" sz="1800" b="0" i="0" u="none" strike="noStrike" baseline="0" dirty="0">
                <a:solidFill>
                  <a:srgbClr val="131413"/>
                </a:solidFill>
                <a:latin typeface="Times-Roman"/>
              </a:rPr>
              <a:t>동시에 이 카테고리가 등장할 확률을 계산할 수 있다는 점이 장점입니다</a:t>
            </a:r>
            <a:r>
              <a:rPr lang="en-US" altLang="ko-KR" sz="1800" b="0" i="0" u="none" strike="noStrike" baseline="0" dirty="0">
                <a:solidFill>
                  <a:srgbClr val="131413"/>
                </a:solidFill>
                <a:latin typeface="Times-Roman"/>
              </a:rPr>
              <a:t>.</a:t>
            </a:r>
          </a:p>
          <a:p>
            <a:pPr algn="l"/>
            <a:endParaRPr lang="en-US" altLang="ko-KR" dirty="0"/>
          </a:p>
          <a:p>
            <a:r>
              <a:rPr lang="en-US" altLang="ko-KR" dirty="0"/>
              <a:t>Limitation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이 데이터셋이 일반 고객 </a:t>
            </a:r>
            <a:r>
              <a:rPr lang="en-US" altLang="ko-KR" dirty="0"/>
              <a:t>(</a:t>
            </a:r>
            <a:r>
              <a:rPr lang="ko-KR" altLang="en-US" dirty="0"/>
              <a:t>개인</a:t>
            </a:r>
            <a:r>
              <a:rPr lang="en-US" altLang="ko-KR" dirty="0"/>
              <a:t>)</a:t>
            </a:r>
            <a:r>
              <a:rPr lang="ko-KR" altLang="en-US" dirty="0"/>
              <a:t>들이 온라인으로 구매한 데이터가 아니라 소매상들이 개인에게 팔기 위해서 구매한 데이터셋이라서 제가 생각했던 </a:t>
            </a:r>
            <a:r>
              <a:rPr lang="ko-KR" altLang="en-US" dirty="0" err="1"/>
              <a:t>쿠팡이나</a:t>
            </a:r>
            <a:r>
              <a:rPr lang="ko-KR" altLang="en-US" dirty="0"/>
              <a:t> </a:t>
            </a:r>
            <a:r>
              <a:rPr lang="ko-KR" altLang="en-US" dirty="0" err="1"/>
              <a:t>마켓컬리</a:t>
            </a:r>
            <a:r>
              <a:rPr lang="ko-KR" altLang="en-US" dirty="0"/>
              <a:t> 같은 사이트의 데이터셋이 아니라는 이야기였습니다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 : </a:t>
            </a:r>
            <a:r>
              <a:rPr lang="ko-KR" altLang="en-US" dirty="0"/>
              <a:t>그 </a:t>
            </a:r>
            <a:r>
              <a:rPr lang="en-US" altLang="ko-KR" dirty="0"/>
              <a:t>market basket analysis</a:t>
            </a:r>
            <a:r>
              <a:rPr lang="ko-KR" altLang="en-US" dirty="0"/>
              <a:t>에서 아이템 셋</a:t>
            </a:r>
            <a:r>
              <a:rPr lang="en-US" altLang="ko-KR" dirty="0"/>
              <a:t> ( </a:t>
            </a:r>
            <a:r>
              <a:rPr lang="ko-KR" altLang="en-US" dirty="0"/>
              <a:t>예를 들어 </a:t>
            </a:r>
            <a:r>
              <a:rPr lang="en-US" altLang="ko-KR" dirty="0"/>
              <a:t>[</a:t>
            </a:r>
            <a:r>
              <a:rPr lang="ko-KR" altLang="en-US" dirty="0"/>
              <a:t>빵</a:t>
            </a:r>
            <a:r>
              <a:rPr lang="en-US" altLang="ko-KR" dirty="0"/>
              <a:t>, </a:t>
            </a:r>
            <a:r>
              <a:rPr lang="ko-KR" altLang="en-US" dirty="0"/>
              <a:t>우유</a:t>
            </a:r>
            <a:r>
              <a:rPr lang="en-US" altLang="ko-KR" dirty="0"/>
              <a:t>],[</a:t>
            </a:r>
            <a:r>
              <a:rPr lang="ko-KR" altLang="en-US" dirty="0"/>
              <a:t>빵</a:t>
            </a:r>
            <a:r>
              <a:rPr lang="en-US" altLang="ko-KR" dirty="0"/>
              <a:t>, </a:t>
            </a:r>
            <a:r>
              <a:rPr lang="ko-KR" altLang="en-US" dirty="0"/>
              <a:t>계란</a:t>
            </a:r>
            <a:r>
              <a:rPr lang="en-US" altLang="ko-KR" dirty="0"/>
              <a:t>] </a:t>
            </a:r>
            <a:r>
              <a:rPr lang="ko-KR" altLang="en-US" dirty="0"/>
              <a:t>등등</a:t>
            </a:r>
            <a:r>
              <a:rPr lang="en-US" altLang="ko-KR" dirty="0"/>
              <a:t>)</a:t>
            </a:r>
            <a:r>
              <a:rPr lang="ko-KR" altLang="en-US" dirty="0"/>
              <a:t>들이 등장할 확률을 계산한 후에 이 확률들 중에서 최소 확률을 저희가 정해서 그 밑에 확률을 등장하지 않을 것이다 라는 식으로 버려야합니다</a:t>
            </a:r>
            <a:r>
              <a:rPr lang="en-US" altLang="ko-KR" dirty="0"/>
              <a:t>. </a:t>
            </a:r>
            <a:r>
              <a:rPr lang="ko-KR" altLang="en-US" dirty="0"/>
              <a:t>이 부분에서 최소 확률을 구할 수 있는 알고리즘을 아직 제가 찾지 못한 점에서 </a:t>
            </a:r>
            <a:r>
              <a:rPr lang="ko-KR" altLang="en-US" dirty="0" err="1"/>
              <a:t>적어놓은</a:t>
            </a:r>
            <a:r>
              <a:rPr lang="ko-KR" altLang="en-US" dirty="0"/>
              <a:t> 것 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2A4664-183C-4BE7-B983-E543D2813E0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671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62398" y="2018413"/>
            <a:ext cx="5429250" cy="590962"/>
          </a:xfrm>
        </p:spPr>
        <p:txBody>
          <a:bodyPr anchor="b">
            <a:normAutofit/>
          </a:bodyPr>
          <a:lstStyle>
            <a:lvl1pPr algn="ctr">
              <a:defRPr sz="28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0674" y="2895518"/>
            <a:ext cx="6858000" cy="1044712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42063" y="6590932"/>
            <a:ext cx="2057400" cy="365125"/>
          </a:xfrm>
        </p:spPr>
        <p:txBody>
          <a:bodyPr/>
          <a:lstStyle/>
          <a:p>
            <a:fld id="{A7E60D0F-AD51-4083-94B3-5363C3B422DB}" type="datetime1">
              <a:rPr lang="ko-KR" altLang="en-US" smtClean="0"/>
              <a:t>2021-04-10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6664" y="6207284"/>
            <a:ext cx="30861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48323" y="6589359"/>
            <a:ext cx="2057400" cy="365125"/>
          </a:xfrm>
        </p:spPr>
        <p:txBody>
          <a:bodyPr/>
          <a:lstStyle>
            <a:lvl1pPr algn="ctr">
              <a:defRPr>
                <a:solidFill>
                  <a:srgbClr val="00236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A1806F79-321D-440B-81D1-3409D93E33A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Google Shape;11;p2">
            <a:extLst>
              <a:ext uri="{FF2B5EF4-FFF2-40B4-BE49-F238E27FC236}">
                <a16:creationId xmlns:a16="http://schemas.microsoft.com/office/drawing/2014/main" id="{61B45930-36EB-4F7D-A6F6-A48AA1E25043}"/>
              </a:ext>
            </a:extLst>
          </p:cNvPr>
          <p:cNvSpPr txBox="1"/>
          <p:nvPr userDrawn="1"/>
        </p:nvSpPr>
        <p:spPr>
          <a:xfrm>
            <a:off x="-43643" y="6595300"/>
            <a:ext cx="3229495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i="1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Machine Learning and Control System Lab.</a:t>
            </a:r>
            <a:endParaRPr sz="1050" b="1" i="1" u="none" strike="noStrike" cap="non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13;p2">
            <a:extLst>
              <a:ext uri="{FF2B5EF4-FFF2-40B4-BE49-F238E27FC236}">
                <a16:creationId xmlns:a16="http://schemas.microsoft.com/office/drawing/2014/main" id="{7E81E3A1-F8B5-4D8C-BABA-0B339E930B6E}"/>
              </a:ext>
            </a:extLst>
          </p:cNvPr>
          <p:cNvSpPr/>
          <p:nvPr userDrawn="1"/>
        </p:nvSpPr>
        <p:spPr>
          <a:xfrm>
            <a:off x="136664" y="771430"/>
            <a:ext cx="8866020" cy="113045"/>
          </a:xfrm>
          <a:prstGeom prst="roundRect">
            <a:avLst>
              <a:gd name="adj" fmla="val 50000"/>
            </a:avLst>
          </a:prstGeom>
          <a:solidFill>
            <a:srgbClr val="0023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Google Shape;14;p2">
            <a:extLst>
              <a:ext uri="{FF2B5EF4-FFF2-40B4-BE49-F238E27FC236}">
                <a16:creationId xmlns:a16="http://schemas.microsoft.com/office/drawing/2014/main" id="{4192BB97-E729-447C-9CAB-5D3C5192922D}"/>
              </a:ext>
            </a:extLst>
          </p:cNvPr>
          <p:cNvSpPr/>
          <p:nvPr userDrawn="1"/>
        </p:nvSpPr>
        <p:spPr>
          <a:xfrm>
            <a:off x="136664" y="771430"/>
            <a:ext cx="1268730" cy="113045"/>
          </a:xfrm>
          <a:prstGeom prst="roundRect">
            <a:avLst>
              <a:gd name="adj" fmla="val 50000"/>
            </a:avLst>
          </a:prstGeom>
          <a:solidFill>
            <a:srgbClr val="77777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" name="Google Shape;15;p2">
            <a:extLst>
              <a:ext uri="{FF2B5EF4-FFF2-40B4-BE49-F238E27FC236}">
                <a16:creationId xmlns:a16="http://schemas.microsoft.com/office/drawing/2014/main" id="{116A1066-98E0-44FA-ABD7-342D4E57874F}"/>
              </a:ext>
            </a:extLst>
          </p:cNvPr>
          <p:cNvSpPr/>
          <p:nvPr userDrawn="1"/>
        </p:nvSpPr>
        <p:spPr>
          <a:xfrm>
            <a:off x="136664" y="6523821"/>
            <a:ext cx="8866020" cy="113045"/>
          </a:xfrm>
          <a:prstGeom prst="roundRect">
            <a:avLst>
              <a:gd name="adj" fmla="val 50000"/>
            </a:avLst>
          </a:prstGeom>
          <a:solidFill>
            <a:srgbClr val="0023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16;p2">
            <a:extLst>
              <a:ext uri="{FF2B5EF4-FFF2-40B4-BE49-F238E27FC236}">
                <a16:creationId xmlns:a16="http://schemas.microsoft.com/office/drawing/2014/main" id="{2A224E34-A85E-479B-8B6B-E8351C06638C}"/>
              </a:ext>
            </a:extLst>
          </p:cNvPr>
          <p:cNvSpPr/>
          <p:nvPr userDrawn="1"/>
        </p:nvSpPr>
        <p:spPr>
          <a:xfrm>
            <a:off x="6302502" y="6523820"/>
            <a:ext cx="2700182" cy="113046"/>
          </a:xfrm>
          <a:prstGeom prst="roundRect">
            <a:avLst>
              <a:gd name="adj" fmla="val 50000"/>
            </a:avLst>
          </a:prstGeom>
          <a:solidFill>
            <a:srgbClr val="77777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" name="Line 4">
            <a:extLst>
              <a:ext uri="{FF2B5EF4-FFF2-40B4-BE49-F238E27FC236}">
                <a16:creationId xmlns:a16="http://schemas.microsoft.com/office/drawing/2014/main" id="{59342C5D-F2CB-4CAA-B813-BD3CF5FE07EE}"/>
              </a:ext>
            </a:extLst>
          </p:cNvPr>
          <p:cNvSpPr/>
          <p:nvPr userDrawn="1"/>
        </p:nvSpPr>
        <p:spPr>
          <a:xfrm>
            <a:off x="1347496" y="2718035"/>
            <a:ext cx="6459055" cy="0"/>
          </a:xfrm>
          <a:prstGeom prst="line">
            <a:avLst/>
          </a:prstGeom>
          <a:ln w="19080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" name="Line 5">
            <a:extLst>
              <a:ext uri="{FF2B5EF4-FFF2-40B4-BE49-F238E27FC236}">
                <a16:creationId xmlns:a16="http://schemas.microsoft.com/office/drawing/2014/main" id="{EE2582D7-E98F-49FB-8870-B9D449BC66D6}"/>
              </a:ext>
            </a:extLst>
          </p:cNvPr>
          <p:cNvSpPr/>
          <p:nvPr userDrawn="1"/>
        </p:nvSpPr>
        <p:spPr>
          <a:xfrm>
            <a:off x="1337448" y="1905563"/>
            <a:ext cx="6469103" cy="0"/>
          </a:xfrm>
          <a:prstGeom prst="line">
            <a:avLst/>
          </a:prstGeom>
          <a:ln w="19080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DE2B20AF-976A-49B2-A416-91498D8B78DF}"/>
              </a:ext>
            </a:extLst>
          </p:cNvPr>
          <p:cNvPicPr/>
          <p:nvPr userDrawn="1"/>
        </p:nvPicPr>
        <p:blipFill>
          <a:blip r:embed="rId2"/>
          <a:stretch/>
        </p:blipFill>
        <p:spPr>
          <a:xfrm>
            <a:off x="2953075" y="3836374"/>
            <a:ext cx="3237840" cy="1063800"/>
          </a:xfrm>
          <a:prstGeom prst="rect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20C2A6AB-4778-4053-AF5E-8F10DC2E22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0674" y="5360154"/>
            <a:ext cx="6858000" cy="41586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9063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3EFE6-2546-40C4-ADE5-8273D9D089B1}" type="datetime1">
              <a:rPr lang="ko-KR" altLang="en-US" smtClean="0"/>
              <a:t>2021-04-10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6F79-321D-440B-81D1-3409D93E3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3274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DA6CE-142C-475B-9F6C-CF331CCB75BC}" type="datetime1">
              <a:rPr lang="ko-KR" altLang="en-US" smtClean="0"/>
              <a:t>2021-04-10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6F79-321D-440B-81D1-3409D93E3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8515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086600" y="6567192"/>
            <a:ext cx="2057400" cy="365125"/>
          </a:xfrm>
        </p:spPr>
        <p:txBody>
          <a:bodyPr/>
          <a:lstStyle/>
          <a:p>
            <a:pPr algn="r"/>
            <a:fld id="{5E6E78F3-B9B3-41C4-9CC7-01C5D5308963}" type="datetime1">
              <a:rPr lang="ko-KR" altLang="en-US" smtClean="0"/>
              <a:t>2021-04-10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36664" y="6311471"/>
            <a:ext cx="3086100" cy="212349"/>
          </a:xfrm>
        </p:spPr>
        <p:txBody>
          <a:bodyPr/>
          <a:lstStyle>
            <a:lvl1pPr algn="l">
              <a:defRPr sz="11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540974" y="6565455"/>
            <a:ext cx="2057400" cy="365125"/>
          </a:xfrm>
        </p:spPr>
        <p:txBody>
          <a:bodyPr/>
          <a:lstStyle>
            <a:lvl1pPr algn="ctr">
              <a:defRPr>
                <a:solidFill>
                  <a:srgbClr val="002366"/>
                </a:solidFill>
              </a:defRPr>
            </a:lvl1pPr>
          </a:lstStyle>
          <a:p>
            <a:fld id="{A1806F79-321D-440B-81D1-3409D93E33A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Google Shape;11;p2">
            <a:extLst>
              <a:ext uri="{FF2B5EF4-FFF2-40B4-BE49-F238E27FC236}">
                <a16:creationId xmlns:a16="http://schemas.microsoft.com/office/drawing/2014/main" id="{6FC8D03F-13BE-4D5D-8D1A-E89552F79992}"/>
              </a:ext>
            </a:extLst>
          </p:cNvPr>
          <p:cNvSpPr txBox="1"/>
          <p:nvPr userDrawn="1"/>
        </p:nvSpPr>
        <p:spPr>
          <a:xfrm>
            <a:off x="-43643" y="6595300"/>
            <a:ext cx="3229495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i="1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Machine Learning and Control System Lab.</a:t>
            </a:r>
            <a:endParaRPr sz="1050" b="1" i="1" u="none" strike="noStrike" cap="non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13;p2">
            <a:extLst>
              <a:ext uri="{FF2B5EF4-FFF2-40B4-BE49-F238E27FC236}">
                <a16:creationId xmlns:a16="http://schemas.microsoft.com/office/drawing/2014/main" id="{8F0309B9-54DC-4C03-B7C2-D00951015245}"/>
              </a:ext>
            </a:extLst>
          </p:cNvPr>
          <p:cNvSpPr/>
          <p:nvPr userDrawn="1"/>
        </p:nvSpPr>
        <p:spPr>
          <a:xfrm>
            <a:off x="136664" y="771430"/>
            <a:ext cx="8866020" cy="113045"/>
          </a:xfrm>
          <a:prstGeom prst="roundRect">
            <a:avLst>
              <a:gd name="adj" fmla="val 50000"/>
            </a:avLst>
          </a:prstGeom>
          <a:solidFill>
            <a:srgbClr val="0023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14;p2">
            <a:extLst>
              <a:ext uri="{FF2B5EF4-FFF2-40B4-BE49-F238E27FC236}">
                <a16:creationId xmlns:a16="http://schemas.microsoft.com/office/drawing/2014/main" id="{BBA63A3D-3BA0-4605-84E5-B1A67DEF061A}"/>
              </a:ext>
            </a:extLst>
          </p:cNvPr>
          <p:cNvSpPr/>
          <p:nvPr userDrawn="1"/>
        </p:nvSpPr>
        <p:spPr>
          <a:xfrm>
            <a:off x="136664" y="771430"/>
            <a:ext cx="1268730" cy="113045"/>
          </a:xfrm>
          <a:prstGeom prst="roundRect">
            <a:avLst>
              <a:gd name="adj" fmla="val 50000"/>
            </a:avLst>
          </a:prstGeom>
          <a:solidFill>
            <a:srgbClr val="77777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Google Shape;15;p2">
            <a:extLst>
              <a:ext uri="{FF2B5EF4-FFF2-40B4-BE49-F238E27FC236}">
                <a16:creationId xmlns:a16="http://schemas.microsoft.com/office/drawing/2014/main" id="{88FD42F9-D8A4-4B98-8F11-EBE6A9C807CC}"/>
              </a:ext>
            </a:extLst>
          </p:cNvPr>
          <p:cNvSpPr/>
          <p:nvPr userDrawn="1"/>
        </p:nvSpPr>
        <p:spPr>
          <a:xfrm>
            <a:off x="136664" y="6523821"/>
            <a:ext cx="8866020" cy="113045"/>
          </a:xfrm>
          <a:prstGeom prst="roundRect">
            <a:avLst>
              <a:gd name="adj" fmla="val 50000"/>
            </a:avLst>
          </a:prstGeom>
          <a:solidFill>
            <a:srgbClr val="0023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Google Shape;16;p2">
            <a:extLst>
              <a:ext uri="{FF2B5EF4-FFF2-40B4-BE49-F238E27FC236}">
                <a16:creationId xmlns:a16="http://schemas.microsoft.com/office/drawing/2014/main" id="{24151BB4-C2EE-427F-AA76-FE3A32E4C9CA}"/>
              </a:ext>
            </a:extLst>
          </p:cNvPr>
          <p:cNvSpPr/>
          <p:nvPr userDrawn="1"/>
        </p:nvSpPr>
        <p:spPr>
          <a:xfrm>
            <a:off x="6302502" y="6523820"/>
            <a:ext cx="2700182" cy="113046"/>
          </a:xfrm>
          <a:prstGeom prst="roundRect">
            <a:avLst>
              <a:gd name="adj" fmla="val 50000"/>
            </a:avLst>
          </a:prstGeom>
          <a:solidFill>
            <a:srgbClr val="77777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" name="제목 9">
            <a:extLst>
              <a:ext uri="{FF2B5EF4-FFF2-40B4-BE49-F238E27FC236}">
                <a16:creationId xmlns:a16="http://schemas.microsoft.com/office/drawing/2014/main" id="{2BEEFABF-3226-4CCE-80FF-49CF46D89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64" y="132652"/>
            <a:ext cx="7886700" cy="665018"/>
          </a:xfrm>
        </p:spPr>
        <p:txBody>
          <a:bodyPr>
            <a:normAutofit/>
          </a:bodyPr>
          <a:lstStyle>
            <a:lvl1pPr>
              <a:defRPr sz="28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9C3C9132-5B1E-48DC-916B-2EDD68EA61B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7963" y="955954"/>
            <a:ext cx="8794721" cy="3182937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v"/>
              <a:defRPr sz="18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685800" indent="-228600">
              <a:buFont typeface="Wingdings" panose="05000000000000000000" pitchFamily="2" charset="2"/>
              <a:buChar char="ü"/>
              <a:defRPr sz="16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2pPr>
            <a:lvl3pPr marL="1143000" indent="-228600">
              <a:buFont typeface="Calibri" panose="020F0502020204030204" pitchFamily="34" charset="0"/>
              <a:buChar char="‒"/>
              <a:defRPr sz="1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3pPr>
            <a:lvl4pPr>
              <a:defRPr sz="1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4pPr>
            <a:lvl5pPr>
              <a:defRPr sz="1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5pPr>
          </a:lstStyle>
          <a:p>
            <a:pPr lvl="0"/>
            <a:r>
              <a:rPr lang="ko-KR" altLang="en-US" dirty="0"/>
              <a:t> 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458260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58BD5-8FB7-44FB-9F67-17B93E9BC86A}" type="datetime1">
              <a:rPr lang="ko-KR" altLang="en-US" smtClean="0"/>
              <a:t>2021-04-10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6F79-321D-440B-81D1-3409D93E3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709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95136-4D42-4B23-B7A9-F205293FB188}" type="datetime1">
              <a:rPr lang="ko-KR" altLang="en-US" smtClean="0"/>
              <a:t>2021-04-10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6F79-321D-440B-81D1-3409D93E3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4311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6F7A4-E999-47F6-BF8F-89851F39984D}" type="datetime1">
              <a:rPr lang="ko-KR" altLang="en-US" smtClean="0"/>
              <a:t>2021-04-10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6F79-321D-440B-81D1-3409D93E3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629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CA7EC-9C5E-4965-AA26-F9C843E0120B}" type="datetime1">
              <a:rPr lang="ko-KR" altLang="en-US" smtClean="0"/>
              <a:t>2021-04-10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6F79-321D-440B-81D1-3409D93E3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93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5FFE3-CCCF-44A3-8AB5-7E29BF5D45BF}" type="datetime1">
              <a:rPr lang="ko-KR" altLang="en-US" smtClean="0"/>
              <a:t>2021-04-10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6F79-321D-440B-81D1-3409D93E3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4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086600" y="6567192"/>
            <a:ext cx="2057400" cy="365125"/>
          </a:xfrm>
        </p:spPr>
        <p:txBody>
          <a:bodyPr/>
          <a:lstStyle/>
          <a:p>
            <a:pPr algn="r"/>
            <a:fld id="{5E6E78F3-B9B3-41C4-9CC7-01C5D5308963}" type="datetime1">
              <a:rPr lang="ko-KR" altLang="en-US" smtClean="0"/>
              <a:t>2021-04-10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36664" y="6311471"/>
            <a:ext cx="3086100" cy="212349"/>
          </a:xfrm>
        </p:spPr>
        <p:txBody>
          <a:bodyPr/>
          <a:lstStyle>
            <a:lvl1pPr algn="l">
              <a:defRPr sz="11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540974" y="6565455"/>
            <a:ext cx="2057400" cy="365125"/>
          </a:xfrm>
        </p:spPr>
        <p:txBody>
          <a:bodyPr/>
          <a:lstStyle>
            <a:lvl1pPr algn="ctr">
              <a:defRPr>
                <a:solidFill>
                  <a:srgbClr val="002366"/>
                </a:solidFill>
              </a:defRPr>
            </a:lvl1pPr>
          </a:lstStyle>
          <a:p>
            <a:fld id="{A1806F79-321D-440B-81D1-3409D93E33A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Google Shape;11;p2">
            <a:extLst>
              <a:ext uri="{FF2B5EF4-FFF2-40B4-BE49-F238E27FC236}">
                <a16:creationId xmlns:a16="http://schemas.microsoft.com/office/drawing/2014/main" id="{6FC8D03F-13BE-4D5D-8D1A-E89552F79992}"/>
              </a:ext>
            </a:extLst>
          </p:cNvPr>
          <p:cNvSpPr txBox="1"/>
          <p:nvPr userDrawn="1"/>
        </p:nvSpPr>
        <p:spPr>
          <a:xfrm>
            <a:off x="-43643" y="6595300"/>
            <a:ext cx="3229495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i="1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Machine Learning and Control System Lab.</a:t>
            </a:r>
            <a:endParaRPr sz="1050" b="1" i="1" u="none" strike="noStrike" cap="non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13;p2">
            <a:extLst>
              <a:ext uri="{FF2B5EF4-FFF2-40B4-BE49-F238E27FC236}">
                <a16:creationId xmlns:a16="http://schemas.microsoft.com/office/drawing/2014/main" id="{8F0309B9-54DC-4C03-B7C2-D00951015245}"/>
              </a:ext>
            </a:extLst>
          </p:cNvPr>
          <p:cNvSpPr/>
          <p:nvPr userDrawn="1"/>
        </p:nvSpPr>
        <p:spPr>
          <a:xfrm>
            <a:off x="136664" y="771430"/>
            <a:ext cx="8866020" cy="113045"/>
          </a:xfrm>
          <a:prstGeom prst="roundRect">
            <a:avLst>
              <a:gd name="adj" fmla="val 50000"/>
            </a:avLst>
          </a:prstGeom>
          <a:solidFill>
            <a:srgbClr val="0023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14;p2">
            <a:extLst>
              <a:ext uri="{FF2B5EF4-FFF2-40B4-BE49-F238E27FC236}">
                <a16:creationId xmlns:a16="http://schemas.microsoft.com/office/drawing/2014/main" id="{BBA63A3D-3BA0-4605-84E5-B1A67DEF061A}"/>
              </a:ext>
            </a:extLst>
          </p:cNvPr>
          <p:cNvSpPr/>
          <p:nvPr userDrawn="1"/>
        </p:nvSpPr>
        <p:spPr>
          <a:xfrm>
            <a:off x="136664" y="771430"/>
            <a:ext cx="1268730" cy="113045"/>
          </a:xfrm>
          <a:prstGeom prst="roundRect">
            <a:avLst>
              <a:gd name="adj" fmla="val 50000"/>
            </a:avLst>
          </a:prstGeom>
          <a:solidFill>
            <a:srgbClr val="77777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Google Shape;15;p2">
            <a:extLst>
              <a:ext uri="{FF2B5EF4-FFF2-40B4-BE49-F238E27FC236}">
                <a16:creationId xmlns:a16="http://schemas.microsoft.com/office/drawing/2014/main" id="{88FD42F9-D8A4-4B98-8F11-EBE6A9C807CC}"/>
              </a:ext>
            </a:extLst>
          </p:cNvPr>
          <p:cNvSpPr/>
          <p:nvPr userDrawn="1"/>
        </p:nvSpPr>
        <p:spPr>
          <a:xfrm>
            <a:off x="136664" y="6523821"/>
            <a:ext cx="8866020" cy="113045"/>
          </a:xfrm>
          <a:prstGeom prst="roundRect">
            <a:avLst>
              <a:gd name="adj" fmla="val 50000"/>
            </a:avLst>
          </a:prstGeom>
          <a:solidFill>
            <a:srgbClr val="0023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Google Shape;16;p2">
            <a:extLst>
              <a:ext uri="{FF2B5EF4-FFF2-40B4-BE49-F238E27FC236}">
                <a16:creationId xmlns:a16="http://schemas.microsoft.com/office/drawing/2014/main" id="{24151BB4-C2EE-427F-AA76-FE3A32E4C9CA}"/>
              </a:ext>
            </a:extLst>
          </p:cNvPr>
          <p:cNvSpPr/>
          <p:nvPr userDrawn="1"/>
        </p:nvSpPr>
        <p:spPr>
          <a:xfrm>
            <a:off x="6302502" y="6523820"/>
            <a:ext cx="2700182" cy="113046"/>
          </a:xfrm>
          <a:prstGeom prst="roundRect">
            <a:avLst>
              <a:gd name="adj" fmla="val 50000"/>
            </a:avLst>
          </a:prstGeom>
          <a:solidFill>
            <a:srgbClr val="77777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" name="제목 9">
            <a:extLst>
              <a:ext uri="{FF2B5EF4-FFF2-40B4-BE49-F238E27FC236}">
                <a16:creationId xmlns:a16="http://schemas.microsoft.com/office/drawing/2014/main" id="{2BEEFABF-3226-4CCE-80FF-49CF46D89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64" y="132652"/>
            <a:ext cx="7886700" cy="665018"/>
          </a:xfrm>
        </p:spPr>
        <p:txBody>
          <a:bodyPr>
            <a:normAutofit/>
          </a:bodyPr>
          <a:lstStyle>
            <a:lvl1pPr>
              <a:defRPr sz="28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9C3C9132-5B1E-48DC-916B-2EDD68EA61B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7963" y="955954"/>
            <a:ext cx="8794721" cy="3182937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v"/>
              <a:defRPr sz="18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685800" indent="-228600">
              <a:buFont typeface="Wingdings" panose="05000000000000000000" pitchFamily="2" charset="2"/>
              <a:buChar char="ü"/>
              <a:defRPr sz="16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2pPr>
            <a:lvl3pPr marL="1143000" indent="-228600">
              <a:buFont typeface="Calibri" panose="020F0502020204030204" pitchFamily="34" charset="0"/>
              <a:buChar char="‒"/>
              <a:defRPr sz="1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3pPr>
            <a:lvl4pPr>
              <a:defRPr sz="1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4pPr>
            <a:lvl5pPr>
              <a:defRPr sz="1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5pPr>
          </a:lstStyle>
          <a:p>
            <a:pPr lvl="0"/>
            <a:r>
              <a:rPr lang="ko-KR" altLang="en-US" dirty="0"/>
              <a:t> 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2810480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EFBAC-A272-4DE3-9193-C9FEDCFDA02C}" type="datetime1">
              <a:rPr lang="ko-KR" altLang="en-US" smtClean="0"/>
              <a:t>2021-04-10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6F79-321D-440B-81D1-3409D93E3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346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86484-5B91-49B9-9E54-3A55D976DF87}" type="datetime1">
              <a:rPr lang="ko-KR" altLang="en-US" smtClean="0"/>
              <a:t>2021-04-10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6F79-321D-440B-81D1-3409D93E3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120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394620-207E-446B-B609-54E4FB2B478F}" type="datetime1">
              <a:rPr lang="ko-KR" altLang="en-US" smtClean="0"/>
              <a:t>2021-04-10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06F79-321D-440B-81D1-3409D93E3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635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puneetbhaya/online-retai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C07551-E58C-49B1-9FEE-C254F4631D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1800"/>
              <a:t>2021 MLP Progress</a:t>
            </a:r>
            <a:br>
              <a:rPr lang="en-US" altLang="ko-KR"/>
            </a:br>
            <a:r>
              <a:rPr lang="en-US" altLang="ko-KR" b="1"/>
              <a:t>Robotic Mobile Fulfillment System 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FD0D42D-C036-4DD2-8230-C91BF0E11F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spc="-1">
                <a:uFill>
                  <a:solidFill>
                    <a:srgbClr val="FFFFFF"/>
                  </a:solidFill>
                </a:u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Yonsei University</a:t>
            </a:r>
          </a:p>
          <a:p>
            <a:r>
              <a:rPr lang="en-US" altLang="ko-KR" spc="-1">
                <a:uFill>
                  <a:solidFill>
                    <a:srgbClr val="FFFFFF"/>
                  </a:solidFill>
                </a:u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Machine Learning Project Team 09</a:t>
            </a:r>
          </a:p>
          <a:p>
            <a:r>
              <a:rPr lang="en-US" altLang="ko-KR"/>
              <a:t>2021.04.14</a:t>
            </a:r>
            <a:endParaRPr lang="ko-KR" altLang="en-US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0017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6CC4388-5CBE-4814-8E8B-FAB97B394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6F79-321D-440B-81D1-3409D93E33A7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47B81AA-680E-486D-99E8-DCEB0D351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64" y="54593"/>
            <a:ext cx="7886700" cy="665018"/>
          </a:xfrm>
        </p:spPr>
        <p:txBody>
          <a:bodyPr>
            <a:normAutofit/>
          </a:bodyPr>
          <a:lstStyle/>
          <a:p>
            <a:r>
              <a:rPr lang="en-US" altLang="ko-KR" dirty="0"/>
              <a:t>Proposal 2 – Item classification </a:t>
            </a:r>
            <a:endParaRPr lang="ko-KR" altLang="en-US" dirty="0"/>
          </a:p>
        </p:txBody>
      </p:sp>
      <p:pic>
        <p:nvPicPr>
          <p:cNvPr id="5" name="Picture 2" descr="Figure 1-1">
            <a:extLst>
              <a:ext uri="{FF2B5EF4-FFF2-40B4-BE49-F238E27FC236}">
                <a16:creationId xmlns:a16="http://schemas.microsoft.com/office/drawing/2014/main" id="{F40BCA5B-7B81-4F4D-8220-AF848468CF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5025" y="3224284"/>
            <a:ext cx="3529298" cy="295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텍스트 개체 틀 3">
            <a:extLst>
              <a:ext uri="{FF2B5EF4-FFF2-40B4-BE49-F238E27FC236}">
                <a16:creationId xmlns:a16="http://schemas.microsoft.com/office/drawing/2014/main" id="{4466B86B-DC71-44A6-97FC-07952CE88583}"/>
              </a:ext>
            </a:extLst>
          </p:cNvPr>
          <p:cNvSpPr txBox="1">
            <a:spLocks/>
          </p:cNvSpPr>
          <p:nvPr/>
        </p:nvSpPr>
        <p:spPr>
          <a:xfrm>
            <a:off x="207962" y="955954"/>
            <a:ext cx="8794721" cy="23390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v"/>
              <a:defRPr sz="18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‒"/>
              <a:defRPr sz="18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ko-KR" dirty="0"/>
              <a:t> Suggestion</a:t>
            </a:r>
          </a:p>
          <a:p>
            <a:pPr marL="800100" lvl="1" indent="-342900">
              <a:lnSpc>
                <a:spcPct val="110000"/>
              </a:lnSpc>
              <a:buFont typeface="+mj-lt"/>
              <a:buAutoNum type="arabicPeriod" startAt="3"/>
            </a:pPr>
            <a:r>
              <a:rPr lang="en-US" altLang="ko-KR" sz="1600" dirty="0"/>
              <a:t>Find association of products through the Market basket analysis</a:t>
            </a:r>
          </a:p>
          <a:p>
            <a:pPr lvl="2">
              <a:lnSpc>
                <a:spcPct val="110000"/>
              </a:lnSpc>
            </a:pPr>
            <a:r>
              <a:rPr lang="en-US" altLang="ko-KR" sz="1600" dirty="0"/>
              <a:t>Add </a:t>
            </a:r>
            <a:r>
              <a:rPr lang="en-US" altLang="ko-KR" sz="1600" b="1" dirty="0"/>
              <a:t>P</a:t>
            </a:r>
            <a:r>
              <a:rPr lang="en-US" altLang="ko-KR" sz="1600" dirty="0"/>
              <a:t>od </a:t>
            </a:r>
            <a:r>
              <a:rPr lang="en-US" altLang="ko-KR" sz="1600" b="1" dirty="0"/>
              <a:t>S</a:t>
            </a:r>
            <a:r>
              <a:rPr lang="en-US" altLang="ko-KR" sz="1600" dirty="0"/>
              <a:t>torage </a:t>
            </a:r>
            <a:r>
              <a:rPr lang="en-US" altLang="ko-KR" sz="1600" b="1" dirty="0"/>
              <a:t>A</a:t>
            </a:r>
            <a:r>
              <a:rPr lang="en-US" altLang="ko-KR" sz="1600" dirty="0"/>
              <a:t>ssignment Decision Rules</a:t>
            </a:r>
            <a:r>
              <a:rPr lang="en-US" altLang="ko-KR" sz="1600" baseline="30000" dirty="0"/>
              <a:t>1</a:t>
            </a:r>
          </a:p>
          <a:p>
            <a:pPr lvl="2">
              <a:lnSpc>
                <a:spcPct val="100000"/>
              </a:lnSpc>
            </a:pPr>
            <a:r>
              <a:rPr lang="en-US" altLang="ko-KR" sz="1600" dirty="0"/>
              <a:t>2 Constraints</a:t>
            </a:r>
          </a:p>
          <a:p>
            <a:pPr lvl="3">
              <a:lnSpc>
                <a:spcPct val="100000"/>
              </a:lnSpc>
            </a:pPr>
            <a:r>
              <a:rPr lang="en-US" altLang="ko-KR" sz="1400" dirty="0"/>
              <a:t>Place the related product nearby</a:t>
            </a:r>
          </a:p>
          <a:p>
            <a:pPr lvl="3">
              <a:lnSpc>
                <a:spcPct val="100000"/>
              </a:lnSpc>
            </a:pPr>
            <a:r>
              <a:rPr lang="en-US" altLang="ko-KR" sz="1400" dirty="0"/>
              <a:t>Place the unrelated products faraway</a:t>
            </a:r>
            <a:endParaRPr lang="en-US" altLang="ko-KR" dirty="0"/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2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70346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C4B8143-CF01-4DFD-B78F-E59828D5B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6F79-321D-440B-81D1-3409D93E33A7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B0700AE-1A32-4CDC-B64F-1AEA26AF1A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 Dataset (from Kaggle)</a:t>
            </a:r>
          </a:p>
          <a:p>
            <a:pPr lvl="1"/>
            <a:r>
              <a:rPr lang="en-US" altLang="ko-KR" dirty="0"/>
              <a:t> Online Retail (</a:t>
            </a:r>
            <a:r>
              <a:rPr lang="en-US" altLang="ko-KR" dirty="0">
                <a:hlinkClick r:id="rId3"/>
              </a:rPr>
              <a:t>https://www.kaggle.com/puneetbhaya/online-retail</a:t>
            </a:r>
            <a:r>
              <a:rPr lang="en-US" altLang="ko-KR" dirty="0"/>
              <a:t>) 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EE2B44C-E3B4-40D0-8E97-6D21521FADE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823" t="20225" r="17087" b="32363"/>
          <a:stretch/>
        </p:blipFill>
        <p:spPr>
          <a:xfrm>
            <a:off x="469538" y="1774925"/>
            <a:ext cx="8200271" cy="3029369"/>
          </a:xfrm>
          <a:prstGeom prst="rect">
            <a:avLst/>
          </a:prstGeom>
        </p:spPr>
      </p:pic>
      <p:sp>
        <p:nvSpPr>
          <p:cNvPr id="9" name="제목 2">
            <a:extLst>
              <a:ext uri="{FF2B5EF4-FFF2-40B4-BE49-F238E27FC236}">
                <a16:creationId xmlns:a16="http://schemas.microsoft.com/office/drawing/2014/main" id="{2FAFCBE8-F782-4A78-B253-A80E906AC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64" y="54593"/>
            <a:ext cx="7886700" cy="665018"/>
          </a:xfrm>
        </p:spPr>
        <p:txBody>
          <a:bodyPr>
            <a:normAutofit/>
          </a:bodyPr>
          <a:lstStyle/>
          <a:p>
            <a:r>
              <a:rPr lang="en-US" altLang="ko-KR" dirty="0"/>
              <a:t>Proposal 2 – Item classification 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FC1A2A4-DE9A-4EE3-AAA4-D3B53E299683}"/>
              </a:ext>
            </a:extLst>
          </p:cNvPr>
          <p:cNvCxnSpPr>
            <a:cxnSpLocks/>
          </p:cNvCxnSpPr>
          <p:nvPr/>
        </p:nvCxnSpPr>
        <p:spPr>
          <a:xfrm flipV="1">
            <a:off x="856217" y="4869632"/>
            <a:ext cx="0" cy="50281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E888470-5872-49B2-BE42-EE42B2D4A329}"/>
              </a:ext>
            </a:extLst>
          </p:cNvPr>
          <p:cNvCxnSpPr>
            <a:cxnSpLocks/>
          </p:cNvCxnSpPr>
          <p:nvPr/>
        </p:nvCxnSpPr>
        <p:spPr>
          <a:xfrm flipV="1">
            <a:off x="2425040" y="4869237"/>
            <a:ext cx="0" cy="50281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44C715B-086B-4F42-B0C3-1B916B0AC711}"/>
              </a:ext>
            </a:extLst>
          </p:cNvPr>
          <p:cNvCxnSpPr>
            <a:cxnSpLocks/>
          </p:cNvCxnSpPr>
          <p:nvPr/>
        </p:nvCxnSpPr>
        <p:spPr>
          <a:xfrm flipV="1">
            <a:off x="8184778" y="4902513"/>
            <a:ext cx="0" cy="50281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F38C79D-3CAD-4981-89C0-A40FF82A385A}"/>
              </a:ext>
            </a:extLst>
          </p:cNvPr>
          <p:cNvSpPr txBox="1"/>
          <p:nvPr/>
        </p:nvSpPr>
        <p:spPr>
          <a:xfrm>
            <a:off x="207963" y="5405324"/>
            <a:ext cx="1296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Product ID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7DD6BF-A5AA-4D09-AEE1-5B38BA90EF5C}"/>
              </a:ext>
            </a:extLst>
          </p:cNvPr>
          <p:cNvSpPr txBox="1"/>
          <p:nvPr/>
        </p:nvSpPr>
        <p:spPr>
          <a:xfrm>
            <a:off x="1580963" y="5405324"/>
            <a:ext cx="1688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Product Name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D34D34-52DB-415F-B975-8E307E0BC373}"/>
              </a:ext>
            </a:extLst>
          </p:cNvPr>
          <p:cNvSpPr txBox="1"/>
          <p:nvPr/>
        </p:nvSpPr>
        <p:spPr>
          <a:xfrm>
            <a:off x="7425571" y="5453551"/>
            <a:ext cx="1506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Customer ID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AF7873E-6DF8-473E-8DC4-F54FC99B32AF}"/>
              </a:ext>
            </a:extLst>
          </p:cNvPr>
          <p:cNvSpPr txBox="1"/>
          <p:nvPr/>
        </p:nvSpPr>
        <p:spPr>
          <a:xfrm>
            <a:off x="545350" y="5973078"/>
            <a:ext cx="804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Σ (# of Product ID with the same customer ID) = Shopping cart of one person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886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6CC4388-5CBE-4814-8E8B-FAB97B394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6F79-321D-440B-81D1-3409D93E33A7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47B81AA-680E-486D-99E8-DCEB0D351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64" y="54593"/>
            <a:ext cx="7886700" cy="665018"/>
          </a:xfrm>
        </p:spPr>
        <p:txBody>
          <a:bodyPr>
            <a:normAutofit/>
          </a:bodyPr>
          <a:lstStyle/>
          <a:p>
            <a:r>
              <a:rPr lang="en-US" altLang="ko-KR" dirty="0"/>
              <a:t>Proposal 2 – Item classification 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99E83A-0476-45EA-AE26-18AE31709B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7963" y="955954"/>
            <a:ext cx="8794721" cy="497748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/>
              <a:t> Market Basket Analysis</a:t>
            </a:r>
          </a:p>
          <a:p>
            <a:pPr lvl="1">
              <a:lnSpc>
                <a:spcPct val="100000"/>
              </a:lnSpc>
            </a:pPr>
            <a:r>
              <a:rPr lang="en-US" altLang="ko-KR" dirty="0"/>
              <a:t> </a:t>
            </a:r>
            <a:r>
              <a:rPr lang="en-US" altLang="ko-KR" dirty="0" err="1"/>
              <a:t>Apriori</a:t>
            </a:r>
            <a:r>
              <a:rPr lang="en-US" altLang="ko-KR" dirty="0"/>
              <a:t> Algorithm</a:t>
            </a:r>
          </a:p>
          <a:p>
            <a:pPr lvl="2">
              <a:lnSpc>
                <a:spcPct val="100000"/>
              </a:lnSpc>
            </a:pPr>
            <a:r>
              <a:rPr lang="en-US" altLang="ko-KR" dirty="0"/>
              <a:t>finding frequent item sets in a dataset using prior knowledge of frequent itemset properties.</a:t>
            </a:r>
          </a:p>
          <a:p>
            <a:pPr lvl="2">
              <a:lnSpc>
                <a:spcPct val="100000"/>
              </a:lnSpc>
            </a:pPr>
            <a:r>
              <a:rPr lang="en-US" altLang="ko-KR" dirty="0" err="1"/>
              <a:t>Limitiation</a:t>
            </a:r>
            <a:r>
              <a:rPr lang="en-US" altLang="ko-KR" dirty="0"/>
              <a:t> : Slow for large item sets</a:t>
            </a:r>
          </a:p>
          <a:p>
            <a:pPr marL="914400" lvl="2" indent="0">
              <a:lnSpc>
                <a:spcPct val="100000"/>
              </a:lnSpc>
              <a:buNone/>
            </a:pP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en-US" altLang="ko-KR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Hruschka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H. (2014). Analyzing market baskets by </a:t>
            </a:r>
            <a:r>
              <a:rPr lang="en-US" altLang="ko-KR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restricted Boltzmann machines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OR spectrum, 36(1), 209-228.</a:t>
            </a:r>
            <a:r>
              <a:rPr lang="en-US" altLang="ko-KR" dirty="0"/>
              <a:t> </a:t>
            </a:r>
          </a:p>
          <a:p>
            <a:pPr lvl="2">
              <a:lnSpc>
                <a:spcPct val="100000"/>
              </a:lnSpc>
            </a:pPr>
            <a:r>
              <a:rPr lang="en-US" altLang="ko-KR" dirty="0"/>
              <a:t>Using Neural Network</a:t>
            </a:r>
          </a:p>
          <a:p>
            <a:pPr lvl="2"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r>
              <a:rPr lang="en-US" altLang="ko-KR" dirty="0"/>
              <a:t> Benefit</a:t>
            </a:r>
          </a:p>
          <a:p>
            <a:pPr lvl="1">
              <a:lnSpc>
                <a:spcPct val="100000"/>
              </a:lnSpc>
            </a:pPr>
            <a:r>
              <a:rPr lang="en-US" altLang="ko-KR" dirty="0"/>
              <a:t>Reduce unnecessary movement of the robot</a:t>
            </a:r>
          </a:p>
          <a:p>
            <a:pPr lvl="2">
              <a:lnSpc>
                <a:spcPct val="100000"/>
              </a:lnSpc>
            </a:pPr>
            <a:r>
              <a:rPr lang="en-US" altLang="ko-KR" dirty="0"/>
              <a:t>Raise Efficiency of the</a:t>
            </a:r>
            <a:r>
              <a:rPr lang="ko-KR" altLang="en-US" dirty="0"/>
              <a:t> </a:t>
            </a:r>
            <a:r>
              <a:rPr lang="en-US" altLang="ko-KR" dirty="0"/>
              <a:t>Path Planning 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 Limitation</a:t>
            </a:r>
          </a:p>
          <a:p>
            <a:pPr lvl="1">
              <a:lnSpc>
                <a:spcPct val="100000"/>
              </a:lnSpc>
            </a:pPr>
            <a:r>
              <a:rPr lang="en-US" altLang="ko-KR" dirty="0"/>
              <a:t>Dataset is about online retail NOT about Customer</a:t>
            </a:r>
          </a:p>
          <a:p>
            <a:pPr lvl="1">
              <a:lnSpc>
                <a:spcPct val="100000"/>
              </a:lnSpc>
            </a:pPr>
            <a:r>
              <a:rPr lang="en-US" altLang="ko-KR" dirty="0"/>
              <a:t>Need to find algorithm to optimize the hyperparameter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09A27AF-0BBD-4F18-9D79-C31032E28A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53" t="10302" r="4906" b="4085"/>
          <a:stretch/>
        </p:blipFill>
        <p:spPr bwMode="auto">
          <a:xfrm>
            <a:off x="5897879" y="2979419"/>
            <a:ext cx="2923858" cy="2438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9372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6CC4388-5CBE-4814-8E8B-FAB97B394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6F79-321D-440B-81D1-3409D93E33A7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47B81AA-680E-486D-99E8-DCEB0D351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64" y="54593"/>
            <a:ext cx="7886700" cy="665018"/>
          </a:xfrm>
        </p:spPr>
        <p:txBody>
          <a:bodyPr/>
          <a:lstStyle/>
          <a:p>
            <a:r>
              <a:rPr lang="en-US" altLang="ko-KR"/>
              <a:t>Proposal - Review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99E83A-0476-45EA-AE26-18AE31709B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7963" y="955954"/>
            <a:ext cx="8794721" cy="539451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dirty="0"/>
              <a:t> Existing Research</a:t>
            </a:r>
          </a:p>
          <a:p>
            <a:pPr lvl="1">
              <a:lnSpc>
                <a:spcPct val="110000"/>
              </a:lnSpc>
            </a:pPr>
            <a:r>
              <a:rPr lang="en-US" altLang="ko-KR" sz="1600" dirty="0"/>
              <a:t>“Decision</a:t>
            </a:r>
            <a:r>
              <a:rPr lang="ko-KR" altLang="en-US" sz="1600" dirty="0"/>
              <a:t> </a:t>
            </a:r>
            <a:r>
              <a:rPr lang="en-US" altLang="ko-KR" sz="1600" dirty="0"/>
              <a:t>rules</a:t>
            </a:r>
            <a:r>
              <a:rPr lang="ko-KR" altLang="en-US" sz="1600" dirty="0"/>
              <a:t> </a:t>
            </a:r>
            <a:r>
              <a:rPr lang="en-US" altLang="ko-KR" sz="1600" dirty="0"/>
              <a:t>for</a:t>
            </a:r>
            <a:r>
              <a:rPr lang="ko-KR" altLang="en-US" sz="1600" dirty="0"/>
              <a:t> </a:t>
            </a:r>
            <a:r>
              <a:rPr lang="en-US" altLang="ko-KR" sz="1600" dirty="0"/>
              <a:t>robotic</a:t>
            </a:r>
            <a:r>
              <a:rPr lang="ko-KR" altLang="en-US" sz="1600" dirty="0"/>
              <a:t> </a:t>
            </a:r>
            <a:r>
              <a:rPr lang="en-US" altLang="ko-KR" sz="1600" dirty="0"/>
              <a:t>mobile</a:t>
            </a:r>
            <a:r>
              <a:rPr lang="ko-KR" altLang="en-US" sz="1600" dirty="0"/>
              <a:t> </a:t>
            </a:r>
            <a:r>
              <a:rPr lang="en-US" altLang="ko-KR" sz="1600" dirty="0"/>
              <a:t>fulfillment</a:t>
            </a:r>
            <a:r>
              <a:rPr lang="ko-KR" altLang="en-US" sz="1600" dirty="0"/>
              <a:t> </a:t>
            </a:r>
            <a:r>
              <a:rPr lang="en-US" altLang="ko-KR" sz="1600" dirty="0"/>
              <a:t>systems” , </a:t>
            </a:r>
            <a:r>
              <a:rPr lang="en-US" altLang="ko-KR" sz="1600" dirty="0" err="1"/>
              <a:t>M.Merschformann</a:t>
            </a:r>
            <a:r>
              <a:rPr lang="en-US" altLang="ko-KR" sz="1600" dirty="0"/>
              <a:t>,…</a:t>
            </a:r>
          </a:p>
          <a:p>
            <a:pPr lvl="2">
              <a:lnSpc>
                <a:spcPct val="110000"/>
              </a:lnSpc>
            </a:pPr>
            <a:r>
              <a:rPr lang="en-US" altLang="ko-KR" sz="1400" dirty="0"/>
              <a:t>Set in the Orders tap in RAWSIM-O</a:t>
            </a:r>
          </a:p>
          <a:p>
            <a:pPr lvl="2">
              <a:lnSpc>
                <a:spcPct val="110000"/>
              </a:lnSpc>
            </a:pPr>
            <a:r>
              <a:rPr lang="en-US" altLang="ko-KR" sz="1400" dirty="0"/>
              <a:t>Set SKU size, item distribution, Order distribution</a:t>
            </a:r>
          </a:p>
          <a:p>
            <a:pPr marL="914400" lvl="2" indent="0">
              <a:lnSpc>
                <a:spcPct val="110000"/>
              </a:lnSpc>
              <a:buNone/>
            </a:pPr>
            <a:endParaRPr lang="en-US" altLang="ko-KR" sz="1400" dirty="0"/>
          </a:p>
          <a:p>
            <a:pPr lvl="2">
              <a:lnSpc>
                <a:spcPct val="110000"/>
              </a:lnSpc>
            </a:pPr>
            <a:r>
              <a:rPr lang="en-US" altLang="ko-KR" sz="1400" dirty="0"/>
              <a:t>Uniform distribution, SKU size is 2~8 items</a:t>
            </a:r>
            <a:r>
              <a:rPr lang="ko-KR" altLang="en-US" sz="1400" dirty="0"/>
              <a:t> </a:t>
            </a:r>
            <a:r>
              <a:rPr lang="en-US" altLang="ko-KR" sz="1400" dirty="0"/>
              <a:t>in</a:t>
            </a:r>
            <a:r>
              <a:rPr lang="ko-KR" altLang="en-US" sz="1400" dirty="0"/>
              <a:t> </a:t>
            </a:r>
            <a:r>
              <a:rPr lang="en-US" altLang="ko-KR" sz="1400" dirty="0"/>
              <a:t>this</a:t>
            </a:r>
            <a:r>
              <a:rPr lang="ko-KR" altLang="en-US" sz="1400" dirty="0"/>
              <a:t> </a:t>
            </a:r>
            <a:r>
              <a:rPr lang="en-US" altLang="ko-KR" sz="1400" dirty="0"/>
              <a:t>paper</a:t>
            </a:r>
          </a:p>
          <a:p>
            <a:pPr lvl="2">
              <a:lnSpc>
                <a:spcPct val="110000"/>
              </a:lnSpc>
            </a:pPr>
            <a:endParaRPr lang="en-US" altLang="ko-KR" sz="1400" dirty="0"/>
          </a:p>
          <a:p>
            <a:pPr lvl="2">
              <a:lnSpc>
                <a:spcPct val="110000"/>
              </a:lnSpc>
            </a:pPr>
            <a:endParaRPr lang="en-US" altLang="ko-KR" sz="1400" dirty="0"/>
          </a:p>
          <a:p>
            <a:pPr lvl="2">
              <a:lnSpc>
                <a:spcPct val="110000"/>
              </a:lnSpc>
            </a:pPr>
            <a:r>
              <a:rPr lang="en-US" altLang="ko-KR" sz="1400" dirty="0"/>
              <a:t>Item Classification is distributed in pods according the set distribution, but not applicated in a pod</a:t>
            </a:r>
          </a:p>
          <a:p>
            <a:pPr lvl="1">
              <a:lnSpc>
                <a:spcPct val="100000"/>
              </a:lnSpc>
            </a:pPr>
            <a:r>
              <a:rPr lang="en-US" altLang="ko-KR" sz="1600" dirty="0"/>
              <a:t>“Item Assignment Problem in a Robotic Mobile Fulfillment System”, Hyun-Jung Kim..</a:t>
            </a:r>
          </a:p>
          <a:p>
            <a:pPr lvl="2">
              <a:lnSpc>
                <a:spcPct val="100000"/>
              </a:lnSpc>
            </a:pPr>
            <a:r>
              <a:rPr lang="en-US" altLang="ko-KR" sz="1400" dirty="0"/>
              <a:t>Calculate Similarity value of Items from Frequency (Clustering)</a:t>
            </a:r>
          </a:p>
          <a:p>
            <a:pPr lvl="2">
              <a:lnSpc>
                <a:spcPct val="100000"/>
              </a:lnSpc>
            </a:pPr>
            <a:r>
              <a:rPr lang="en-US" altLang="ko-KR" sz="1400" dirty="0"/>
              <a:t>Maximize the Sum</a:t>
            </a:r>
            <a:r>
              <a:rPr lang="ko-KR" altLang="en-US" sz="1400" dirty="0"/>
              <a:t> </a:t>
            </a:r>
            <a:r>
              <a:rPr lang="en-US" altLang="ko-KR" sz="1400" dirty="0"/>
              <a:t>of</a:t>
            </a:r>
            <a:r>
              <a:rPr lang="ko-KR" altLang="en-US" sz="1400" dirty="0"/>
              <a:t> </a:t>
            </a:r>
            <a:r>
              <a:rPr lang="en-US" altLang="ko-KR" sz="1400" dirty="0"/>
              <a:t>similarity</a:t>
            </a:r>
            <a:r>
              <a:rPr lang="ko-KR" altLang="en-US" sz="1400" dirty="0"/>
              <a:t> </a:t>
            </a:r>
            <a:r>
              <a:rPr lang="en-US" altLang="ko-KR" sz="1400" dirty="0"/>
              <a:t>values</a:t>
            </a:r>
          </a:p>
          <a:p>
            <a:pPr lvl="2">
              <a:lnSpc>
                <a:spcPct val="100000"/>
              </a:lnSpc>
            </a:pPr>
            <a:r>
              <a:rPr lang="en-US" altLang="ko-KR" sz="1400" dirty="0"/>
              <a:t>Optimization Algorithm : Heuristic Algorithm ( to revise the varied similarity)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en-US" altLang="ko-KR" dirty="0"/>
              <a:t>		        Re-optimization Algorithm (to representation item)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ko-KR" altLang="en-US" sz="1400" dirty="0"/>
              <a:t> </a:t>
            </a:r>
            <a:endParaRPr lang="en-US" altLang="ko-KR" sz="1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E77A9C8-CE44-47FE-9568-46BFE9835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218" y="2197113"/>
            <a:ext cx="2620796" cy="375578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56AB2411-288E-476B-B4CB-208764DC4B3A}"/>
              </a:ext>
            </a:extLst>
          </p:cNvPr>
          <p:cNvGrpSpPr/>
          <p:nvPr/>
        </p:nvGrpSpPr>
        <p:grpSpPr>
          <a:xfrm>
            <a:off x="1402598" y="2868807"/>
            <a:ext cx="4234912" cy="476574"/>
            <a:chOff x="1363462" y="2917555"/>
            <a:chExt cx="4234912" cy="476574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9C267836-D417-4EA7-90CA-DC8B8D16F6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63462" y="2917555"/>
              <a:ext cx="4234912" cy="468823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6E9377B-A470-4C53-9383-3ED3E2FA8C94}"/>
                </a:ext>
              </a:extLst>
            </p:cNvPr>
            <p:cNvSpPr/>
            <p:nvPr/>
          </p:nvSpPr>
          <p:spPr>
            <a:xfrm>
              <a:off x="1402598" y="3053167"/>
              <a:ext cx="4141922" cy="34096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D23E6305-02A3-4295-A47C-5350AC8573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9218" y="5526140"/>
            <a:ext cx="3116796" cy="82432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3AFF5C7-A42D-4F45-8B49-B130A96EFE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1885" y="5482003"/>
            <a:ext cx="1750767" cy="840086"/>
          </a:xfrm>
          <a:prstGeom prst="rect">
            <a:avLst/>
          </a:prstGeom>
        </p:spPr>
      </p:pic>
      <p:sp>
        <p:nvSpPr>
          <p:cNvPr id="11" name="Rectangle 1">
            <a:extLst>
              <a:ext uri="{FF2B5EF4-FFF2-40B4-BE49-F238E27FC236}">
                <a16:creationId xmlns:a16="http://schemas.microsoft.com/office/drawing/2014/main" id="{47D67593-9278-42F7-88E1-143C88EC5C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6510"/>
            <a:ext cx="65" cy="26417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6348" rIns="0" bIns="-634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25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79FF54-D449-49B4-B6AF-0FBF4E5A8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6F79-321D-440B-81D1-3409D93E33A7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C198CE1-E256-4DB4-969C-3737E1F48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Proposal summery 1</a:t>
            </a:r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82B471-2B8C-4972-8168-4F19A2254E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7963" y="955954"/>
            <a:ext cx="8794721" cy="560950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Item pod assignment 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Develop initial state</a:t>
            </a:r>
          </a:p>
          <a:p>
            <a:pPr lvl="1">
              <a:lnSpc>
                <a:spcPct val="150000"/>
              </a:lnSpc>
            </a:pPr>
            <a:r>
              <a:rPr lang="en-US" altLang="ko-KR" b="1" dirty="0"/>
              <a:t>Classification</a:t>
            </a:r>
            <a:r>
              <a:rPr lang="en-US" altLang="ko-KR" dirty="0"/>
              <a:t> based on frequency, similarity, importance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Apply </a:t>
            </a:r>
            <a:r>
              <a:rPr lang="en-US" altLang="ko-KR" sz="1600" b="1" dirty="0"/>
              <a:t>similarity value </a:t>
            </a:r>
            <a:r>
              <a:rPr lang="en-US" altLang="ko-KR" sz="1600" dirty="0"/>
              <a:t>of more than three Items</a:t>
            </a:r>
          </a:p>
          <a:p>
            <a:pPr lvl="1">
              <a:lnSpc>
                <a:spcPct val="150000"/>
              </a:lnSpc>
            </a:pPr>
            <a:r>
              <a:rPr lang="en-US" altLang="ko-KR" b="1" dirty="0"/>
              <a:t>Store on A Pod </a:t>
            </a:r>
            <a:r>
              <a:rPr lang="en-US" altLang="ko-KR" dirty="0"/>
              <a:t>based on classification and similarity value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Algorithm</a:t>
            </a:r>
          </a:p>
          <a:p>
            <a:pPr lvl="2">
              <a:lnSpc>
                <a:spcPct val="150000"/>
              </a:lnSpc>
            </a:pPr>
            <a:r>
              <a:rPr lang="en-US" altLang="ko-KR" dirty="0"/>
              <a:t>Constructive Heuristic : Select High Demand Item</a:t>
            </a:r>
          </a:p>
          <a:p>
            <a:pPr lvl="2">
              <a:lnSpc>
                <a:spcPct val="150000"/>
              </a:lnSpc>
            </a:pPr>
            <a:r>
              <a:rPr lang="en-US" altLang="ko-KR" dirty="0"/>
              <a:t>Heuristic Initialization Extensions : Select Representation Item based on matrix</a:t>
            </a:r>
          </a:p>
          <a:p>
            <a:pPr lvl="2">
              <a:lnSpc>
                <a:spcPct val="150000"/>
              </a:lnSpc>
            </a:pPr>
            <a:r>
              <a:rPr lang="en-US" altLang="ko-KR" dirty="0"/>
              <a:t>Re-optimization Heuristic 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Related papers</a:t>
            </a:r>
          </a:p>
          <a:p>
            <a:pPr lvl="2">
              <a:lnSpc>
                <a:spcPct val="150000"/>
              </a:lnSpc>
            </a:pPr>
            <a:r>
              <a:rPr lang="en-US" altLang="ko-KR" sz="1400" dirty="0"/>
              <a:t>“Item Assignment Problem in a Robotic Mobile Fulfillment System”, Hyun-Jung Kim..</a:t>
            </a:r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7852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79FF54-D449-49B4-B6AF-0FBF4E5A8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6F79-321D-440B-81D1-3409D93E33A7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C198CE1-E256-4DB4-969C-3737E1F48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Proposal summery 2</a:t>
            </a:r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82B471-2B8C-4972-8168-4F19A2254E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7963" y="955954"/>
            <a:ext cx="8794721" cy="560950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PSA</a:t>
            </a:r>
            <a:r>
              <a:rPr lang="en-US" altLang="ko-KR" baseline="30000"/>
              <a:t>1</a:t>
            </a:r>
            <a:r>
              <a:rPr lang="en-US" altLang="ko-KR"/>
              <a:t> decision rules by ML</a:t>
            </a:r>
          </a:p>
          <a:p>
            <a:pPr lvl="1">
              <a:lnSpc>
                <a:spcPct val="150000"/>
              </a:lnSpc>
            </a:pPr>
            <a:r>
              <a:rPr lang="en-US" altLang="ko-KR"/>
              <a:t>Which part of the storage is more efficient when Pods go back to storage area</a:t>
            </a:r>
          </a:p>
          <a:p>
            <a:pPr lvl="1">
              <a:lnSpc>
                <a:spcPct val="150000"/>
              </a:lnSpc>
            </a:pPr>
            <a:r>
              <a:rPr lang="en-US" altLang="ko-KR"/>
              <a:t>Input (Features)</a:t>
            </a:r>
          </a:p>
          <a:p>
            <a:pPr lvl="2">
              <a:lnSpc>
                <a:spcPct val="150000"/>
              </a:lnSpc>
            </a:pPr>
            <a:r>
              <a:rPr lang="en-US" altLang="ko-KR"/>
              <a:t>Frequency(the number of pick order, Replenishment order)</a:t>
            </a:r>
          </a:p>
          <a:p>
            <a:pPr lvl="2">
              <a:lnSpc>
                <a:spcPct val="150000"/>
              </a:lnSpc>
            </a:pPr>
            <a:r>
              <a:rPr lang="en-US" altLang="ko-KR"/>
              <a:t>Remaining items in a Pod</a:t>
            </a:r>
          </a:p>
          <a:p>
            <a:pPr lvl="1">
              <a:lnSpc>
                <a:spcPct val="150000"/>
              </a:lnSpc>
            </a:pPr>
            <a:r>
              <a:rPr lang="en-US" altLang="ko-KR"/>
              <a:t>Output</a:t>
            </a:r>
          </a:p>
          <a:p>
            <a:pPr lvl="2">
              <a:lnSpc>
                <a:spcPct val="150000"/>
              </a:lnSpc>
            </a:pPr>
            <a:r>
              <a:rPr lang="en-US" altLang="ko-KR"/>
              <a:t>3 part of the storage area as outputs</a:t>
            </a:r>
          </a:p>
          <a:p>
            <a:pPr lvl="1">
              <a:lnSpc>
                <a:spcPct val="150000"/>
              </a:lnSpc>
            </a:pPr>
            <a:r>
              <a:rPr lang="en-US" altLang="ko-KR"/>
              <a:t>In RAWSIM-O, 5 mode for PSA</a:t>
            </a:r>
          </a:p>
          <a:p>
            <a:pPr lvl="2">
              <a:lnSpc>
                <a:spcPct val="150000"/>
              </a:lnSpc>
            </a:pPr>
            <a:r>
              <a:rPr lang="en-US" altLang="ko-KR"/>
              <a:t>Random, Fixed, Nearest, Station-Based, Class</a:t>
            </a:r>
          </a:p>
          <a:p>
            <a:pPr lvl="1">
              <a:lnSpc>
                <a:spcPct val="150000"/>
              </a:lnSpc>
            </a:pPr>
            <a:endParaRPr lang="ko-KR" altLang="en-US"/>
          </a:p>
        </p:txBody>
      </p:sp>
      <p:sp>
        <p:nvSpPr>
          <p:cNvPr id="5" name="바닥글 개체 틀 7">
            <a:extLst>
              <a:ext uri="{FF2B5EF4-FFF2-40B4-BE49-F238E27FC236}">
                <a16:creationId xmlns:a16="http://schemas.microsoft.com/office/drawing/2014/main" id="{AC53E9E0-FACB-4F25-954B-0A7764A87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6664" y="6350466"/>
            <a:ext cx="8925449" cy="126248"/>
          </a:xfrm>
        </p:spPr>
        <p:txBody>
          <a:bodyPr/>
          <a:lstStyle/>
          <a:p>
            <a:r>
              <a:rPr lang="en-US" altLang="ko-KR" dirty="0"/>
              <a:t>1 PSA: Changing the storage location of pods after every visit to a workstation along to pick order, replenishment order station </a:t>
            </a:r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EEA9157-14F5-4447-B3DA-B30719A0D21F}"/>
              </a:ext>
            </a:extLst>
          </p:cNvPr>
          <p:cNvGrpSpPr/>
          <p:nvPr/>
        </p:nvGrpSpPr>
        <p:grpSpPr>
          <a:xfrm>
            <a:off x="5723196" y="4175137"/>
            <a:ext cx="3212841" cy="2017045"/>
            <a:chOff x="2666106" y="4041288"/>
            <a:chExt cx="3811787" cy="2393068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66B36FE8-C529-4E84-948A-4CD0C1430B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66106" y="4041288"/>
              <a:ext cx="3811787" cy="2393068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9E2C0C9-B7BB-4ECF-96BD-469D86D0ADCB}"/>
                </a:ext>
              </a:extLst>
            </p:cNvPr>
            <p:cNvSpPr/>
            <p:nvPr/>
          </p:nvSpPr>
          <p:spPr>
            <a:xfrm>
              <a:off x="4910695" y="4102218"/>
              <a:ext cx="615149" cy="195921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ED93008-8E3C-40BB-9EAF-E3E5830A3517}"/>
                </a:ext>
              </a:extLst>
            </p:cNvPr>
            <p:cNvSpPr/>
            <p:nvPr/>
          </p:nvSpPr>
          <p:spPr>
            <a:xfrm>
              <a:off x="3613503" y="4102218"/>
              <a:ext cx="615149" cy="195921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CDA3E87-C992-4CB4-8B0D-24443AF4F911}"/>
                </a:ext>
              </a:extLst>
            </p:cNvPr>
            <p:cNvSpPr/>
            <p:nvPr/>
          </p:nvSpPr>
          <p:spPr>
            <a:xfrm>
              <a:off x="4262099" y="4102218"/>
              <a:ext cx="615149" cy="195921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11D0537-045F-4EB6-87F7-77A9E771C78C}"/>
              </a:ext>
            </a:extLst>
          </p:cNvPr>
          <p:cNvGrpSpPr/>
          <p:nvPr/>
        </p:nvGrpSpPr>
        <p:grpSpPr>
          <a:xfrm>
            <a:off x="6295120" y="2506346"/>
            <a:ext cx="2848880" cy="1636755"/>
            <a:chOff x="1685280" y="3802029"/>
            <a:chExt cx="2886720" cy="1293038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564F8650-8427-4E51-AECF-8626CE925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85280" y="3802029"/>
              <a:ext cx="2886720" cy="1293038"/>
            </a:xfrm>
            <a:prstGeom prst="rect">
              <a:avLst/>
            </a:prstGeom>
          </p:spPr>
        </p:pic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6C0D2EAC-71E8-4132-9960-9F626F5075EF}"/>
                </a:ext>
              </a:extLst>
            </p:cNvPr>
            <p:cNvSpPr/>
            <p:nvPr/>
          </p:nvSpPr>
          <p:spPr>
            <a:xfrm>
              <a:off x="3327403" y="4656712"/>
              <a:ext cx="350146" cy="265424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1252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79FF54-D449-49B4-B6AF-0FBF4E5A8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6F79-321D-440B-81D1-3409D93E33A7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C198CE1-E256-4DB4-969C-3737E1F48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Proposal summery 3</a:t>
            </a:r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82B471-2B8C-4972-8168-4F19A2254E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7963" y="955954"/>
            <a:ext cx="8936037" cy="560950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Association of items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Through the Market basket analysis (Kaggle data)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Add Pod Storage Assignment Decision Rules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2 Constraints</a:t>
            </a:r>
            <a:endParaRPr lang="en-US" altLang="ko-KR" sz="1800" dirty="0"/>
          </a:p>
          <a:p>
            <a:pPr lvl="2">
              <a:lnSpc>
                <a:spcPct val="150000"/>
              </a:lnSpc>
            </a:pPr>
            <a:r>
              <a:rPr lang="en-US" altLang="ko-KR" dirty="0"/>
              <a:t>Place the related product nearby</a:t>
            </a:r>
          </a:p>
          <a:p>
            <a:pPr lvl="2">
              <a:lnSpc>
                <a:spcPct val="150000"/>
              </a:lnSpc>
            </a:pPr>
            <a:r>
              <a:rPr lang="en-US" altLang="ko-KR" dirty="0"/>
              <a:t>Place the unrelated products faraway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Algorithm</a:t>
            </a:r>
          </a:p>
          <a:p>
            <a:pPr lvl="2">
              <a:lnSpc>
                <a:spcPct val="150000"/>
              </a:lnSpc>
            </a:pPr>
            <a:r>
              <a:rPr lang="en-US" altLang="ko-KR" dirty="0" err="1"/>
              <a:t>Apriori</a:t>
            </a:r>
            <a:r>
              <a:rPr lang="en-US" altLang="ko-KR" dirty="0"/>
              <a:t> Algorithm</a:t>
            </a:r>
          </a:p>
          <a:p>
            <a:pPr lvl="3">
              <a:lnSpc>
                <a:spcPct val="150000"/>
              </a:lnSpc>
            </a:pPr>
            <a:r>
              <a:rPr lang="en-US" altLang="ko-KR" dirty="0" err="1"/>
              <a:t>finde</a:t>
            </a:r>
            <a:r>
              <a:rPr lang="en-US" altLang="ko-KR" dirty="0"/>
              <a:t> frequent item sets in a data using prior knowledge of frequent itemset properties.</a:t>
            </a:r>
          </a:p>
          <a:p>
            <a:pPr lvl="3">
              <a:lnSpc>
                <a:spcPct val="150000"/>
              </a:lnSpc>
            </a:pPr>
            <a:r>
              <a:rPr lang="en-US" altLang="ko-KR" dirty="0" err="1"/>
              <a:t>Limitiation</a:t>
            </a:r>
            <a:r>
              <a:rPr lang="en-US" altLang="ko-KR" dirty="0"/>
              <a:t> : Slow for large item sets</a:t>
            </a:r>
          </a:p>
          <a:p>
            <a:pPr lvl="2">
              <a:lnSpc>
                <a:spcPct val="150000"/>
              </a:lnSpc>
            </a:pPr>
            <a:r>
              <a:rPr lang="en-US" altLang="ko-KR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Restricted Boltzmann machines</a:t>
            </a:r>
          </a:p>
          <a:p>
            <a:pPr lvl="3">
              <a:lnSpc>
                <a:spcPct val="150000"/>
              </a:lnSpc>
            </a:pPr>
            <a:r>
              <a:rPr lang="en-US" altLang="ko-KR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Hruschka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H. (2014). Analyzing market baskets by </a:t>
            </a:r>
            <a:r>
              <a:rPr lang="en-US" altLang="ko-KR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restricted Boltzmann machines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OR spectrum, 36(1), 209-228.</a:t>
            </a:r>
            <a:r>
              <a:rPr lang="en-US" altLang="ko-KR" dirty="0"/>
              <a:t> </a:t>
            </a:r>
          </a:p>
          <a:p>
            <a:pPr lvl="3">
              <a:lnSpc>
                <a:spcPct val="150000"/>
              </a:lnSpc>
            </a:pPr>
            <a:r>
              <a:rPr lang="en-US" altLang="ko-KR" dirty="0"/>
              <a:t>Using Neural Network</a:t>
            </a:r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762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79FF54-D449-49B4-B6AF-0FBF4E5A8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6F79-321D-440B-81D1-3409D93E33A7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C198CE1-E256-4DB4-969C-3737E1F48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Proposal suggestion</a:t>
            </a:r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82B471-2B8C-4972-8168-4F19A2254E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7963" y="955954"/>
            <a:ext cx="8936037" cy="560950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/>
              <a:t>Idea selection</a:t>
            </a:r>
          </a:p>
          <a:p>
            <a:pPr lvl="1">
              <a:lnSpc>
                <a:spcPct val="100000"/>
              </a:lnSpc>
            </a:pPr>
            <a:r>
              <a:rPr lang="en-US" altLang="ko-KR" dirty="0"/>
              <a:t>Integrate 1 and 3 (Classification)</a:t>
            </a:r>
          </a:p>
          <a:p>
            <a:pPr lvl="2">
              <a:lnSpc>
                <a:spcPct val="100000"/>
              </a:lnSpc>
            </a:pPr>
            <a:r>
              <a:rPr lang="en-US" altLang="ko-KR" dirty="0"/>
              <a:t>Item pod assignment  &amp; Association of items</a:t>
            </a:r>
          </a:p>
          <a:p>
            <a:pPr lvl="3">
              <a:lnSpc>
                <a:spcPct val="100000"/>
              </a:lnSpc>
            </a:pPr>
            <a:r>
              <a:rPr lang="en-US" altLang="ko-KR" dirty="0"/>
              <a:t>A Pod selection based on similarity (items)</a:t>
            </a:r>
          </a:p>
          <a:p>
            <a:pPr lvl="3">
              <a:lnSpc>
                <a:spcPct val="100000"/>
              </a:lnSpc>
            </a:pPr>
            <a:r>
              <a:rPr lang="en-US" altLang="ko-KR" dirty="0"/>
              <a:t>Pods arrangement based on association (pods)</a:t>
            </a:r>
            <a:br>
              <a:rPr lang="en-US" altLang="ko-KR" dirty="0"/>
            </a:br>
            <a:r>
              <a:rPr lang="en-US" altLang="ko-KR" dirty="0"/>
              <a:t>→ Require several mobile robot</a:t>
            </a:r>
          </a:p>
          <a:p>
            <a:pPr lvl="3">
              <a:lnSpc>
                <a:spcPct val="100000"/>
              </a:lnSpc>
            </a:pPr>
            <a:r>
              <a:rPr lang="en-US" altLang="ko-KR" dirty="0"/>
              <a:t>Selection based on performance comparison (Choose one)</a:t>
            </a:r>
          </a:p>
          <a:p>
            <a:pPr lvl="3">
              <a:lnSpc>
                <a:spcPct val="100000"/>
              </a:lnSpc>
            </a:pPr>
            <a:r>
              <a:rPr lang="en-US" altLang="ko-KR" dirty="0"/>
              <a:t>Or Make a related pod through </a:t>
            </a:r>
            <a:r>
              <a:rPr lang="en-US" altLang="ko-KR" sz="1400" dirty="0"/>
              <a:t>Market basket analysis (Integrate)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en-US" altLang="ko-KR" sz="1600" dirty="0"/>
              <a:t>Make a order</a:t>
            </a:r>
          </a:p>
          <a:p>
            <a:pPr lvl="2">
              <a:lnSpc>
                <a:spcPct val="100000"/>
              </a:lnSpc>
            </a:pPr>
            <a:r>
              <a:rPr lang="en-US" altLang="ko-KR" dirty="0"/>
              <a:t>Item pod assignment → Association of Items(&amp; PSA) → Decision Rule  </a:t>
            </a:r>
          </a:p>
          <a:p>
            <a:pPr lvl="2">
              <a:lnSpc>
                <a:spcPct val="100000"/>
              </a:lnSpc>
            </a:pPr>
            <a:endParaRPr lang="en-US" altLang="ko-KR" sz="1600" dirty="0"/>
          </a:p>
          <a:p>
            <a:pPr>
              <a:lnSpc>
                <a:spcPct val="100000"/>
              </a:lnSpc>
            </a:pPr>
            <a:r>
              <a:rPr lang="en-US" altLang="ko-KR" dirty="0"/>
              <a:t>Classification (Association of Items)</a:t>
            </a:r>
          </a:p>
          <a:p>
            <a:pPr lvl="1">
              <a:lnSpc>
                <a:spcPct val="100000"/>
              </a:lnSpc>
            </a:pPr>
            <a:r>
              <a:rPr lang="en-US" altLang="ko-KR" dirty="0"/>
              <a:t>Clarify all the stock Code (# and type of items)</a:t>
            </a:r>
          </a:p>
          <a:p>
            <a:pPr lvl="1">
              <a:lnSpc>
                <a:spcPct val="100000"/>
              </a:lnSpc>
            </a:pPr>
            <a:r>
              <a:rPr lang="en-US" altLang="ko-KR" dirty="0"/>
              <a:t>Make a related weight based on Customer ID</a:t>
            </a:r>
          </a:p>
          <a:p>
            <a:pPr lvl="1">
              <a:lnSpc>
                <a:spcPct val="100000"/>
              </a:lnSpc>
            </a:pPr>
            <a:r>
              <a:rPr lang="en-US" altLang="ko-KR" dirty="0"/>
              <a:t>Other features</a:t>
            </a:r>
          </a:p>
          <a:p>
            <a:pPr lvl="2">
              <a:lnSpc>
                <a:spcPct val="100000"/>
              </a:lnSpc>
            </a:pPr>
            <a:r>
              <a:rPr lang="en-US" altLang="ko-KR" dirty="0"/>
              <a:t>Quantity </a:t>
            </a:r>
          </a:p>
          <a:p>
            <a:pPr lvl="2">
              <a:lnSpc>
                <a:spcPct val="100000"/>
              </a:lnSpc>
            </a:pPr>
            <a:r>
              <a:rPr lang="en-US" altLang="ko-KR" dirty="0"/>
              <a:t>Period based on </a:t>
            </a:r>
            <a:r>
              <a:rPr lang="en-US" altLang="ko-KR" dirty="0" err="1"/>
              <a:t>InvoiceDate</a:t>
            </a:r>
            <a:endParaRPr lang="en-US" altLang="ko-KR" dirty="0"/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 lvl="2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sz="1600" dirty="0"/>
          </a:p>
          <a:p>
            <a:pPr lvl="1">
              <a:lnSpc>
                <a:spcPct val="10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8174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79FF54-D449-49B4-B6AF-0FBF4E5A8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6F79-321D-440B-81D1-3409D93E33A7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C198CE1-E256-4DB4-969C-3737E1F48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Proposal Discussion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82B471-2B8C-4972-8168-4F19A2254E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7963" y="955954"/>
            <a:ext cx="8936037" cy="560950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/>
              <a:t>How to compare ? </a:t>
            </a:r>
          </a:p>
          <a:p>
            <a:pPr lvl="1">
              <a:lnSpc>
                <a:spcPct val="100000"/>
              </a:lnSpc>
            </a:pPr>
            <a:r>
              <a:rPr lang="en-US" altLang="ko-KR" dirty="0"/>
              <a:t>Analysis for </a:t>
            </a:r>
            <a:r>
              <a:rPr lang="en-US" altLang="ko-KR" dirty="0" err="1"/>
              <a:t>RAWSim</a:t>
            </a:r>
            <a:r>
              <a:rPr lang="en-US" altLang="ko-KR" dirty="0"/>
              <a:t>-O</a:t>
            </a:r>
          </a:p>
          <a:p>
            <a:pPr lvl="1">
              <a:lnSpc>
                <a:spcPct val="100000"/>
              </a:lnSpc>
            </a:pPr>
            <a:r>
              <a:rPr lang="en-US" altLang="ko-KR" dirty="0"/>
              <a:t>Control Group vs Experiment Group</a:t>
            </a:r>
          </a:p>
          <a:p>
            <a:pPr lvl="2">
              <a:lnSpc>
                <a:spcPct val="100000"/>
              </a:lnSpc>
            </a:pPr>
            <a:r>
              <a:rPr lang="en-US" altLang="ko-KR" dirty="0"/>
              <a:t>w/o change</a:t>
            </a:r>
          </a:p>
          <a:p>
            <a:pPr lvl="2">
              <a:lnSpc>
                <a:spcPct val="100000"/>
              </a:lnSpc>
            </a:pPr>
            <a:r>
              <a:rPr lang="en-US" altLang="ko-KR" dirty="0"/>
              <a:t>Only PSA or Only classification</a:t>
            </a:r>
          </a:p>
          <a:p>
            <a:pPr lvl="2">
              <a:lnSpc>
                <a:spcPct val="100000"/>
              </a:lnSpc>
            </a:pPr>
            <a:r>
              <a:rPr lang="en-US" altLang="ko-KR" dirty="0"/>
              <a:t>Both PSA and Classification</a:t>
            </a:r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r>
              <a:rPr lang="en-US" altLang="ko-KR" dirty="0"/>
              <a:t>How to Apply</a:t>
            </a:r>
          </a:p>
          <a:p>
            <a:pPr lvl="1">
              <a:lnSpc>
                <a:spcPct val="100000"/>
              </a:lnSpc>
            </a:pPr>
            <a:r>
              <a:rPr lang="en-US" altLang="ko-KR" dirty="0"/>
              <a:t>Classification → Apply results as make an instance</a:t>
            </a:r>
          </a:p>
          <a:p>
            <a:pPr lvl="1">
              <a:lnSpc>
                <a:spcPct val="100000"/>
              </a:lnSpc>
            </a:pPr>
            <a:r>
              <a:rPr lang="en-US" altLang="ko-KR" dirty="0"/>
              <a:t>PSA...?</a:t>
            </a:r>
          </a:p>
          <a:p>
            <a:pPr lvl="2"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r>
              <a:rPr lang="en-US" altLang="ko-KR" dirty="0"/>
              <a:t>Decision Rule</a:t>
            </a:r>
          </a:p>
          <a:p>
            <a:pPr lvl="1">
              <a:lnSpc>
                <a:spcPct val="100000"/>
              </a:lnSpc>
            </a:pPr>
            <a:r>
              <a:rPr lang="en-US" altLang="ko-KR" dirty="0"/>
              <a:t>Arrangement of pods (PSA) vs Arrangement of robots (TA)</a:t>
            </a:r>
          </a:p>
          <a:p>
            <a:pPr lvl="1">
              <a:lnSpc>
                <a:spcPct val="100000"/>
              </a:lnSpc>
            </a:pPr>
            <a:r>
              <a:rPr lang="en-US" altLang="ko-KR" dirty="0"/>
              <a:t>Algorithm</a:t>
            </a:r>
          </a:p>
          <a:p>
            <a:pPr lvl="1">
              <a:lnSpc>
                <a:spcPct val="10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6223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6CC4388-5CBE-4814-8E8B-FAB97B394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6F79-321D-440B-81D1-3409D93E33A7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47B81AA-680E-486D-99E8-DCEB0D351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64" y="54593"/>
            <a:ext cx="7886700" cy="665018"/>
          </a:xfrm>
        </p:spPr>
        <p:txBody>
          <a:bodyPr/>
          <a:lstStyle/>
          <a:p>
            <a:r>
              <a:rPr lang="en-US" altLang="ko-KR" dirty="0"/>
              <a:t>Proposal 2 – Item classification 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99E83A-0476-45EA-AE26-18AE31709B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7963" y="955954"/>
            <a:ext cx="8794721" cy="539451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dirty="0"/>
              <a:t> Suggestion</a:t>
            </a:r>
          </a:p>
          <a:p>
            <a:pPr marL="800100" lvl="1" indent="-342900">
              <a:lnSpc>
                <a:spcPct val="110000"/>
              </a:lnSpc>
              <a:buFont typeface="+mj-lt"/>
              <a:buAutoNum type="arabicPeriod"/>
            </a:pPr>
            <a:r>
              <a:rPr lang="en-US" altLang="ko-KR" sz="1600" dirty="0"/>
              <a:t>Develop Initial State</a:t>
            </a:r>
          </a:p>
          <a:p>
            <a:pPr lvl="2">
              <a:lnSpc>
                <a:spcPct val="110000"/>
              </a:lnSpc>
            </a:pPr>
            <a:r>
              <a:rPr lang="en-US" altLang="ko-KR" dirty="0"/>
              <a:t>Classification Based on Frequency, Similarity, Importance etc.</a:t>
            </a:r>
          </a:p>
          <a:p>
            <a:pPr lvl="3">
              <a:lnSpc>
                <a:spcPct val="110000"/>
              </a:lnSpc>
            </a:pPr>
            <a:r>
              <a:rPr lang="en-US" altLang="ko-KR" dirty="0"/>
              <a:t>Find optimal </a:t>
            </a:r>
            <a:r>
              <a:rPr lang="en-US" altLang="ko-KR" b="1" dirty="0"/>
              <a:t>Classification model</a:t>
            </a:r>
          </a:p>
          <a:p>
            <a:pPr lvl="3">
              <a:lnSpc>
                <a:spcPct val="110000"/>
              </a:lnSpc>
            </a:pPr>
            <a:r>
              <a:rPr lang="en-US" altLang="ko-KR" dirty="0"/>
              <a:t>Using Classification algorithm with proper weight</a:t>
            </a:r>
          </a:p>
          <a:p>
            <a:pPr lvl="2">
              <a:lnSpc>
                <a:spcPct val="110000"/>
              </a:lnSpc>
            </a:pPr>
            <a:r>
              <a:rPr lang="en-US" altLang="ko-KR" sz="1400" dirty="0"/>
              <a:t>Learning classification model from other Input as well as Frequency</a:t>
            </a:r>
          </a:p>
          <a:p>
            <a:pPr lvl="2">
              <a:lnSpc>
                <a:spcPct val="110000"/>
              </a:lnSpc>
            </a:pPr>
            <a:r>
              <a:rPr lang="en-US" altLang="ko-KR" sz="1400" dirty="0"/>
              <a:t>Apply similarity value of </a:t>
            </a:r>
            <a:r>
              <a:rPr lang="en-US" altLang="ko-KR" sz="1400" b="1" dirty="0"/>
              <a:t>three Items </a:t>
            </a:r>
            <a:r>
              <a:rPr lang="en-US" altLang="ko-KR" sz="1400" dirty="0"/>
              <a:t>rather than just two</a:t>
            </a:r>
          </a:p>
          <a:p>
            <a:pPr lvl="2">
              <a:lnSpc>
                <a:spcPct val="110000"/>
              </a:lnSpc>
            </a:pPr>
            <a:r>
              <a:rPr lang="en-US" altLang="ko-KR" sz="1400" dirty="0"/>
              <a:t>Use not A Pod, but several Pods</a:t>
            </a:r>
          </a:p>
          <a:p>
            <a:pPr lvl="2">
              <a:lnSpc>
                <a:spcPct val="110000"/>
              </a:lnSpc>
            </a:pPr>
            <a:r>
              <a:rPr lang="en-US" altLang="ko-KR" dirty="0"/>
              <a:t>Store on a Pod based on Classification</a:t>
            </a:r>
            <a:endParaRPr lang="en-US" altLang="ko-KR" sz="1400" dirty="0"/>
          </a:p>
          <a:p>
            <a:pPr lvl="2">
              <a:lnSpc>
                <a:spcPct val="110000"/>
              </a:lnSpc>
            </a:pPr>
            <a:r>
              <a:rPr lang="en-US" altLang="ko-KR" dirty="0"/>
              <a:t>Change classification when changing Similarity </a:t>
            </a:r>
          </a:p>
          <a:p>
            <a:pPr lvl="2">
              <a:lnSpc>
                <a:spcPct val="110000"/>
              </a:lnSpc>
            </a:pPr>
            <a:r>
              <a:rPr lang="en-US" altLang="ko-KR" dirty="0"/>
              <a:t>Algorithm</a:t>
            </a:r>
          </a:p>
          <a:p>
            <a:pPr lvl="3">
              <a:lnSpc>
                <a:spcPct val="110000"/>
              </a:lnSpc>
            </a:pPr>
            <a:r>
              <a:rPr lang="en-US" altLang="ko-KR" dirty="0"/>
              <a:t>Constructive Heuristic : Select High Demand Item</a:t>
            </a:r>
          </a:p>
          <a:p>
            <a:pPr lvl="3">
              <a:lnSpc>
                <a:spcPct val="110000"/>
              </a:lnSpc>
            </a:pPr>
            <a:r>
              <a:rPr lang="en-US" altLang="ko-KR" dirty="0"/>
              <a:t>Heuristic Initialization Extensions : Select Representation Item based on matrix</a:t>
            </a:r>
          </a:p>
          <a:p>
            <a:pPr lvl="3">
              <a:lnSpc>
                <a:spcPct val="110000"/>
              </a:lnSpc>
            </a:pPr>
            <a:r>
              <a:rPr lang="en-US" altLang="ko-KR" dirty="0"/>
              <a:t>Re-optimization Heuristic </a:t>
            </a:r>
          </a:p>
        </p:txBody>
      </p:sp>
    </p:spTree>
    <p:extLst>
      <p:ext uri="{BB962C8B-B14F-4D97-AF65-F5344CB8AC3E}">
        <p14:creationId xmlns:p14="http://schemas.microsoft.com/office/powerpoint/2010/main" val="1307254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6CC4388-5CBE-4814-8E8B-FAB97B394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6F79-321D-440B-81D1-3409D93E33A7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47B81AA-680E-486D-99E8-DCEB0D351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64" y="54593"/>
            <a:ext cx="7886700" cy="665018"/>
          </a:xfrm>
        </p:spPr>
        <p:txBody>
          <a:bodyPr/>
          <a:lstStyle/>
          <a:p>
            <a:r>
              <a:rPr lang="en-US" altLang="ko-KR" dirty="0"/>
              <a:t>Proposal 2 – Item classification 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99E83A-0476-45EA-AE26-18AE31709B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7963" y="955954"/>
            <a:ext cx="8794721" cy="539451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dirty="0"/>
              <a:t> Suggestion</a:t>
            </a:r>
          </a:p>
          <a:p>
            <a:pPr marL="800100" lvl="1" indent="-342900">
              <a:lnSpc>
                <a:spcPct val="110000"/>
              </a:lnSpc>
              <a:buFont typeface="+mj-lt"/>
              <a:buAutoNum type="arabicPeriod" startAt="2"/>
            </a:pPr>
            <a:r>
              <a:rPr lang="en-US" altLang="ko-KR" sz="1600" dirty="0"/>
              <a:t>Develop Decision Rule Modeling by Machine Learning</a:t>
            </a:r>
          </a:p>
          <a:p>
            <a:pPr lvl="2">
              <a:lnSpc>
                <a:spcPct val="110000"/>
              </a:lnSpc>
            </a:pPr>
            <a:r>
              <a:rPr lang="en-US" altLang="ko-KR" sz="1400" dirty="0"/>
              <a:t>Add </a:t>
            </a:r>
            <a:r>
              <a:rPr lang="en-US" altLang="ko-KR" sz="1400" b="1" dirty="0"/>
              <a:t>P</a:t>
            </a:r>
            <a:r>
              <a:rPr lang="en-US" altLang="ko-KR" sz="1400" dirty="0"/>
              <a:t>od </a:t>
            </a:r>
            <a:r>
              <a:rPr lang="en-US" altLang="ko-KR" sz="1400" b="1" dirty="0"/>
              <a:t>S</a:t>
            </a:r>
            <a:r>
              <a:rPr lang="en-US" altLang="ko-KR" sz="1400" dirty="0"/>
              <a:t>torage </a:t>
            </a:r>
            <a:r>
              <a:rPr lang="en-US" altLang="ko-KR" sz="1400" b="1" dirty="0"/>
              <a:t>A</a:t>
            </a:r>
            <a:r>
              <a:rPr lang="en-US" altLang="ko-KR" sz="1400" dirty="0"/>
              <a:t>ssignment Decision Rules</a:t>
            </a:r>
            <a:r>
              <a:rPr lang="en-US" altLang="ko-KR" sz="1400" baseline="30000" dirty="0"/>
              <a:t>1</a:t>
            </a:r>
          </a:p>
          <a:p>
            <a:pPr lvl="2">
              <a:lnSpc>
                <a:spcPct val="110000"/>
              </a:lnSpc>
            </a:pPr>
            <a:r>
              <a:rPr lang="en-US" altLang="ko-KR" dirty="0"/>
              <a:t>In RAWSIM-O, There are 5 mode for PSA</a:t>
            </a:r>
          </a:p>
          <a:p>
            <a:pPr lvl="3">
              <a:lnSpc>
                <a:spcPct val="110000"/>
              </a:lnSpc>
            </a:pPr>
            <a:r>
              <a:rPr lang="en-US" altLang="ko-KR" sz="1200" dirty="0"/>
              <a:t>Random, Fixed, Nearest, Station-Based, Class</a:t>
            </a:r>
          </a:p>
          <a:p>
            <a:pPr lvl="2">
              <a:lnSpc>
                <a:spcPct val="110000"/>
              </a:lnSpc>
            </a:pPr>
            <a:r>
              <a:rPr lang="en-US" altLang="ko-KR"/>
              <a:t>Which </a:t>
            </a:r>
            <a:r>
              <a:rPr lang="en-US" altLang="ko-KR" dirty="0"/>
              <a:t>part of the Storage is more efficient when Pods go back to Storage area</a:t>
            </a:r>
          </a:p>
          <a:p>
            <a:pPr lvl="2">
              <a:lnSpc>
                <a:spcPct val="110000"/>
              </a:lnSpc>
            </a:pPr>
            <a:r>
              <a:rPr lang="en-US" altLang="ko-KR" dirty="0"/>
              <a:t>Frequency(the number of Pick order, Replenishment order), Remaining items in a Pod as features</a:t>
            </a:r>
          </a:p>
          <a:p>
            <a:pPr lvl="2">
              <a:lnSpc>
                <a:spcPct val="110000"/>
              </a:lnSpc>
            </a:pPr>
            <a:r>
              <a:rPr lang="en-US" altLang="ko-KR" dirty="0"/>
              <a:t>3 part of the storage area as outputs</a:t>
            </a:r>
          </a:p>
          <a:p>
            <a:pPr lvl="2">
              <a:lnSpc>
                <a:spcPct val="110000"/>
              </a:lnSpc>
            </a:pPr>
            <a:endParaRPr lang="en-US" altLang="ko-KR" sz="1400" dirty="0"/>
          </a:p>
          <a:p>
            <a:pPr lvl="2">
              <a:lnSpc>
                <a:spcPct val="110000"/>
              </a:lnSpc>
            </a:pPr>
            <a:endParaRPr lang="en-US" altLang="ko-KR" sz="1400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C45FE1B8-7E2F-463E-B363-91CFD1E2EE7D}"/>
              </a:ext>
            </a:extLst>
          </p:cNvPr>
          <p:cNvGrpSpPr/>
          <p:nvPr/>
        </p:nvGrpSpPr>
        <p:grpSpPr>
          <a:xfrm>
            <a:off x="4704631" y="3635773"/>
            <a:ext cx="3811787" cy="2393068"/>
            <a:chOff x="2666106" y="4041288"/>
            <a:chExt cx="3811787" cy="2393068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A3D94D3A-F9AD-42CB-8EA2-12FEDB633F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66106" y="4041288"/>
              <a:ext cx="3811787" cy="2393068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82BDACF-91F7-4E2A-A2BB-41668D35ED93}"/>
                </a:ext>
              </a:extLst>
            </p:cNvPr>
            <p:cNvSpPr/>
            <p:nvPr/>
          </p:nvSpPr>
          <p:spPr>
            <a:xfrm>
              <a:off x="4910695" y="4102218"/>
              <a:ext cx="615149" cy="195921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7FF65AC-7157-43C0-8C1A-D53D43DB60FF}"/>
                </a:ext>
              </a:extLst>
            </p:cNvPr>
            <p:cNvSpPr/>
            <p:nvPr/>
          </p:nvSpPr>
          <p:spPr>
            <a:xfrm>
              <a:off x="3613503" y="4102218"/>
              <a:ext cx="615149" cy="195921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F4EA565-C6A0-4B28-AE5C-B17C805998EB}"/>
                </a:ext>
              </a:extLst>
            </p:cNvPr>
            <p:cNvSpPr/>
            <p:nvPr/>
          </p:nvSpPr>
          <p:spPr>
            <a:xfrm>
              <a:off x="4262099" y="4102218"/>
              <a:ext cx="615149" cy="195921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B863BB3-9125-4553-989F-5A1CABD707A1}"/>
              </a:ext>
            </a:extLst>
          </p:cNvPr>
          <p:cNvGrpSpPr/>
          <p:nvPr/>
        </p:nvGrpSpPr>
        <p:grpSpPr>
          <a:xfrm>
            <a:off x="654704" y="4015132"/>
            <a:ext cx="3370115" cy="1936218"/>
            <a:chOff x="1685280" y="3802029"/>
            <a:chExt cx="2886720" cy="1293038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95EBA17D-EC8C-4EA8-9502-B9B2465EEF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85280" y="3802029"/>
              <a:ext cx="2886720" cy="1293038"/>
            </a:xfrm>
            <a:prstGeom prst="rect">
              <a:avLst/>
            </a:prstGeom>
          </p:spPr>
        </p:pic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77097677-5484-4574-854E-7C5F790B4223}"/>
                </a:ext>
              </a:extLst>
            </p:cNvPr>
            <p:cNvSpPr/>
            <p:nvPr/>
          </p:nvSpPr>
          <p:spPr>
            <a:xfrm>
              <a:off x="3327403" y="4656712"/>
              <a:ext cx="350146" cy="265424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바닥글 개체 틀 7">
            <a:extLst>
              <a:ext uri="{FF2B5EF4-FFF2-40B4-BE49-F238E27FC236}">
                <a16:creationId xmlns:a16="http://schemas.microsoft.com/office/drawing/2014/main" id="{996FF863-1422-447E-A253-19682B023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6664" y="6350466"/>
            <a:ext cx="8925449" cy="126248"/>
          </a:xfrm>
        </p:spPr>
        <p:txBody>
          <a:bodyPr/>
          <a:lstStyle/>
          <a:p>
            <a:r>
              <a:rPr lang="en-US" altLang="ko-KR" dirty="0"/>
              <a:t>1 PSA: Changing the storage location of pods after every visit to a workstation along to pick order, replenishment order station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3695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2057</TotalTime>
  <Words>1273</Words>
  <Application>Microsoft Office PowerPoint</Application>
  <PresentationFormat>화면 슬라이드 쇼(4:3)</PresentationFormat>
  <Paragraphs>182</Paragraphs>
  <Slides>12</Slides>
  <Notes>3</Notes>
  <HiddenSlides>5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1" baseType="lpstr">
      <vt:lpstr>Times-Roman</vt:lpstr>
      <vt:lpstr>나눔바른고딕</vt:lpstr>
      <vt:lpstr>맑은 고딕</vt:lpstr>
      <vt:lpstr>맑은 고딕</vt:lpstr>
      <vt:lpstr>Arial</vt:lpstr>
      <vt:lpstr>Calibri</vt:lpstr>
      <vt:lpstr>Calibri Light</vt:lpstr>
      <vt:lpstr>Wingdings</vt:lpstr>
      <vt:lpstr>Office 테마</vt:lpstr>
      <vt:lpstr>2021 MLP Progress Robotic Mobile Fulfillment System </vt:lpstr>
      <vt:lpstr>Proposal - Review</vt:lpstr>
      <vt:lpstr>Proposal summery 1</vt:lpstr>
      <vt:lpstr>Proposal summery 2</vt:lpstr>
      <vt:lpstr>Proposal summery 3</vt:lpstr>
      <vt:lpstr>Proposal suggestion</vt:lpstr>
      <vt:lpstr>Proposal Discussion</vt:lpstr>
      <vt:lpstr>Proposal 2 – Item classification </vt:lpstr>
      <vt:lpstr>Proposal 2 – Item classification </vt:lpstr>
      <vt:lpstr>Proposal 2 – Item classification </vt:lpstr>
      <vt:lpstr>Proposal 2 – Item classification </vt:lpstr>
      <vt:lpstr>Proposal 2 – Item classification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현우 이</dc:creator>
  <cp:lastModifiedBy>이현우</cp:lastModifiedBy>
  <cp:revision>185</cp:revision>
  <dcterms:created xsi:type="dcterms:W3CDTF">2021-01-05T02:57:38Z</dcterms:created>
  <dcterms:modified xsi:type="dcterms:W3CDTF">2021-04-10T14:37:21Z</dcterms:modified>
</cp:coreProperties>
</file>