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0" r:id="rId2"/>
    <p:sldId id="289" r:id="rId3"/>
    <p:sldId id="288" r:id="rId4"/>
    <p:sldId id="29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D3CE8-1EA4-4539-9D55-E58CC48677D0}" type="datetimeFigureOut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A4664-183C-4BE7-B983-E543D2813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9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2398" y="2018413"/>
            <a:ext cx="5429250" cy="590962"/>
          </a:xfrm>
        </p:spPr>
        <p:txBody>
          <a:bodyPr anchor="b">
            <a:normAutofit/>
          </a:bodyPr>
          <a:lstStyle>
            <a:lvl1pPr algn="ctr"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74" y="2895518"/>
            <a:ext cx="6858000" cy="10447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42063" y="6590932"/>
            <a:ext cx="2057400" cy="365125"/>
          </a:xfrm>
        </p:spPr>
        <p:txBody>
          <a:bodyPr/>
          <a:lstStyle/>
          <a:p>
            <a:fld id="{A7E60D0F-AD51-4083-94B3-5363C3B422D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6664" y="6207284"/>
            <a:ext cx="30861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8323" y="6589359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Google Shape;11;p2">
            <a:extLst>
              <a:ext uri="{FF2B5EF4-FFF2-40B4-BE49-F238E27FC236}">
                <a16:creationId xmlns:a16="http://schemas.microsoft.com/office/drawing/2014/main" id="{61B45930-36EB-4F7D-A6F6-A48AA1E25043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3;p2">
            <a:extLst>
              <a:ext uri="{FF2B5EF4-FFF2-40B4-BE49-F238E27FC236}">
                <a16:creationId xmlns:a16="http://schemas.microsoft.com/office/drawing/2014/main" id="{7E81E3A1-F8B5-4D8C-BABA-0B339E930B6E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4;p2">
            <a:extLst>
              <a:ext uri="{FF2B5EF4-FFF2-40B4-BE49-F238E27FC236}">
                <a16:creationId xmlns:a16="http://schemas.microsoft.com/office/drawing/2014/main" id="{4192BB97-E729-447C-9CAB-5D3C5192922D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116A1066-98E0-44FA-ABD7-342D4E57874F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;p2">
            <a:extLst>
              <a:ext uri="{FF2B5EF4-FFF2-40B4-BE49-F238E27FC236}">
                <a16:creationId xmlns:a16="http://schemas.microsoft.com/office/drawing/2014/main" id="{2A224E34-A85E-479B-8B6B-E8351C06638C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Line 4">
            <a:extLst>
              <a:ext uri="{FF2B5EF4-FFF2-40B4-BE49-F238E27FC236}">
                <a16:creationId xmlns:a16="http://schemas.microsoft.com/office/drawing/2014/main" id="{59342C5D-F2CB-4CAA-B813-BD3CF5FE07EE}"/>
              </a:ext>
            </a:extLst>
          </p:cNvPr>
          <p:cNvSpPr/>
          <p:nvPr userDrawn="1"/>
        </p:nvSpPr>
        <p:spPr>
          <a:xfrm>
            <a:off x="1347496" y="2718035"/>
            <a:ext cx="6459055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EE2582D7-E98F-49FB-8870-B9D449BC66D6}"/>
              </a:ext>
            </a:extLst>
          </p:cNvPr>
          <p:cNvSpPr/>
          <p:nvPr userDrawn="1"/>
        </p:nvSpPr>
        <p:spPr>
          <a:xfrm>
            <a:off x="1337448" y="1905563"/>
            <a:ext cx="6469103" cy="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E2B20AF-976A-49B2-A416-91498D8B78D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2953075" y="3836374"/>
            <a:ext cx="3237840" cy="106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20C2A6AB-4778-4053-AF5E-8F10DC2E22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0674" y="5360154"/>
            <a:ext cx="6858000" cy="4158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06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FE6-2546-40C4-ADE5-8273D9D089B1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A6CE-142C-475B-9F6C-CF331CCB75B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8BD5-8FB7-44FB-9F67-17B93E9BC86A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0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5136-4D42-4B23-B7A9-F205293FB188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6F7A4-E999-47F6-BF8F-89851F39984D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CA7EC-9C5E-4965-AA26-F9C843E0120B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FFE3-CCCF-44A3-8AB5-7E29BF5D45B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86600" y="6567192"/>
            <a:ext cx="2057400" cy="365125"/>
          </a:xfrm>
        </p:spPr>
        <p:txBody>
          <a:bodyPr/>
          <a:lstStyle/>
          <a:p>
            <a:pPr algn="r"/>
            <a:fld id="{5E6E78F3-B9B3-41C4-9CC7-01C5D5308963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6664" y="6311471"/>
            <a:ext cx="3086100" cy="212349"/>
          </a:xfrm>
        </p:spPr>
        <p:txBody>
          <a:bodyPr/>
          <a:lstStyle>
            <a:lvl1pPr algn="l">
              <a:defRPr sz="11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0974" y="6565455"/>
            <a:ext cx="2057400" cy="365125"/>
          </a:xfrm>
        </p:spPr>
        <p:txBody>
          <a:bodyPr/>
          <a:lstStyle>
            <a:lvl1pPr algn="ctr">
              <a:defRPr>
                <a:solidFill>
                  <a:srgbClr val="002366"/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6FC8D03F-13BE-4D5D-8D1A-E89552F79992}"/>
              </a:ext>
            </a:extLst>
          </p:cNvPr>
          <p:cNvSpPr txBox="1"/>
          <p:nvPr userDrawn="1"/>
        </p:nvSpPr>
        <p:spPr>
          <a:xfrm>
            <a:off x="-43643" y="6595300"/>
            <a:ext cx="322949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Machine Learning and Control System Lab.</a:t>
            </a:r>
            <a:endParaRPr sz="105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;p2">
            <a:extLst>
              <a:ext uri="{FF2B5EF4-FFF2-40B4-BE49-F238E27FC236}">
                <a16:creationId xmlns:a16="http://schemas.microsoft.com/office/drawing/2014/main" id="{8F0309B9-54DC-4C03-B7C2-D00951015245}"/>
              </a:ext>
            </a:extLst>
          </p:cNvPr>
          <p:cNvSpPr/>
          <p:nvPr userDrawn="1"/>
        </p:nvSpPr>
        <p:spPr>
          <a:xfrm>
            <a:off x="136664" y="771430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BA63A3D-3BA0-4605-84E5-B1A67DEF061A}"/>
              </a:ext>
            </a:extLst>
          </p:cNvPr>
          <p:cNvSpPr/>
          <p:nvPr userDrawn="1"/>
        </p:nvSpPr>
        <p:spPr>
          <a:xfrm>
            <a:off x="136664" y="771430"/>
            <a:ext cx="1268730" cy="113045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88FD42F9-D8A4-4B98-8F11-EBE6A9C807CC}"/>
              </a:ext>
            </a:extLst>
          </p:cNvPr>
          <p:cNvSpPr/>
          <p:nvPr userDrawn="1"/>
        </p:nvSpPr>
        <p:spPr>
          <a:xfrm>
            <a:off x="136664" y="6523821"/>
            <a:ext cx="8866020" cy="113045"/>
          </a:xfrm>
          <a:prstGeom prst="roundRect">
            <a:avLst>
              <a:gd name="adj" fmla="val 50000"/>
            </a:avLst>
          </a:prstGeom>
          <a:solidFill>
            <a:srgbClr val="002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24151BB4-C2EE-427F-AA76-FE3A32E4C9CA}"/>
              </a:ext>
            </a:extLst>
          </p:cNvPr>
          <p:cNvSpPr/>
          <p:nvPr userDrawn="1"/>
        </p:nvSpPr>
        <p:spPr>
          <a:xfrm>
            <a:off x="6302502" y="6523820"/>
            <a:ext cx="2700182" cy="113046"/>
          </a:xfrm>
          <a:prstGeom prst="roundRect">
            <a:avLst>
              <a:gd name="adj" fmla="val 5000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BEEFABF-3226-4CCE-80FF-49CF46D8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132652"/>
            <a:ext cx="7886700" cy="665018"/>
          </a:xfrm>
        </p:spPr>
        <p:txBody>
          <a:bodyPr>
            <a:normAutofit/>
          </a:bodyPr>
          <a:lstStyle>
            <a:lvl1pPr>
              <a:defRPr sz="2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C3C9132-5B1E-48DC-916B-2EDD68EA61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63" y="955954"/>
            <a:ext cx="8794721" cy="3182937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ü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marL="1143000" indent="-228600">
              <a:buFont typeface="Calibri" panose="020F0502020204030204" pitchFamily="34" charset="0"/>
              <a:buChar char="‒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1048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FBAC-A272-4DE3-9193-C9FEDCFDA02C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4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6484-5B91-49B9-9E54-3A55D976DF87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2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94620-207E-446B-B609-54E4FB2B478F}" type="datetime1">
              <a:rPr lang="ko-KR" altLang="en-US" smtClean="0"/>
              <a:t>2021-04-07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6F79-321D-440B-81D1-3409D93E3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manCompatibleAI/adversarial-policie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7551-E58C-49B1-9FEE-C254F4631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2021 MLP</a:t>
            </a:r>
            <a:r>
              <a:rPr lang="ko-KR" altLang="en-US"/>
              <a:t> </a:t>
            </a:r>
            <a:r>
              <a:rPr lang="en-US" altLang="ko-KR"/>
              <a:t>team meeting 04.07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D0D42D-C036-4DD2-8230-C91BF0E1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  <a:p>
            <a:r>
              <a:rPr lang="en-US" altLang="ko-KR" spc="-1">
                <a:uFill>
                  <a:solidFill>
                    <a:srgbClr val="FFFFFF"/>
                  </a:solidFill>
                </a:u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Machine Learning Project Team 09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C190AA-2027-4928-9CAA-DB37FF9E8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err="1"/>
              <a:t>Hyeonwoo</a:t>
            </a:r>
            <a:r>
              <a:rPr lang="en-US" altLang="ko-KR"/>
              <a:t> Lee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RAWSim-O (Remind)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Tutorial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Setup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Instance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Etc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Implementing Controller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Youtube</a:t>
            </a: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Modified test controller  → Uploaded on Github</a:t>
            </a:r>
          </a:p>
          <a:p>
            <a:pPr lvl="1"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C #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Another simulator ?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561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 dirty="0"/>
              <a:t>Proposal – Multi-agent adversarial </a:t>
            </a:r>
            <a:r>
              <a:rPr lang="en-US" altLang="ko-KR" dirty="0" err="1"/>
              <a:t>DeepRL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RL Test w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Paper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Multi-vehicle routing problems with soft time windows: A multi-agent reinforcement learning approach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ADVERSARIAL POLICIES: ATTACKING DEEP REINFORCEMENT LEARNING</a:t>
            </a: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hlinkClick r:id="rId2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2"/>
              </a:rPr>
              <a:t>Code</a:t>
            </a:r>
          </a:p>
          <a:p>
            <a:pPr lvl="2"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https://github.com/HumanCompatibleAI/adversarial-policies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/>
              <a:t>MLCS lab RL code…</a:t>
            </a:r>
          </a:p>
          <a:p>
            <a:pPr lvl="3">
              <a:lnSpc>
                <a:spcPct val="100000"/>
              </a:lnSpc>
            </a:pPr>
            <a:r>
              <a:rPr lang="en-US" altLang="ko-KR" dirty="0"/>
              <a:t>CARLA Sim., Unity, </a:t>
            </a:r>
            <a:r>
              <a:rPr lang="en-US" altLang="ko-KR" dirty="0" err="1"/>
              <a:t>Mujoco</a:t>
            </a:r>
            <a:r>
              <a:rPr lang="en-US" altLang="ko-KR" dirty="0"/>
              <a:t> etc.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State, Action, Reward, Environment, Policy, Deep RL, 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Agent – </a:t>
            </a:r>
            <a:r>
              <a:rPr lang="en-US" altLang="ko-KR" dirty="0" err="1"/>
              <a:t>Adverserial</a:t>
            </a:r>
            <a:r>
              <a:rPr lang="en-US" altLang="ko-KR" dirty="0"/>
              <a:t> agent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Multi-agent RMFS w RL ?</a:t>
            </a:r>
          </a:p>
          <a:p>
            <a:pPr lvl="2">
              <a:lnSpc>
                <a:spcPct val="100000"/>
              </a:lnSpc>
            </a:pPr>
            <a:r>
              <a:rPr lang="en-US" altLang="ko-KR" dirty="0"/>
              <a:t>No source code yet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02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CC4388-5CBE-4814-8E8B-FAB97B3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06F79-321D-440B-81D1-3409D93E33A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47B81AA-680E-486D-99E8-DCEB0D3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4" y="54593"/>
            <a:ext cx="7886700" cy="665018"/>
          </a:xfrm>
        </p:spPr>
        <p:txBody>
          <a:bodyPr/>
          <a:lstStyle/>
          <a:p>
            <a:r>
              <a:rPr lang="en-US" altLang="ko-KR"/>
              <a:t>Proposal – Bench mark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99E83A-0476-45EA-AE26-18AE31709B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7963" y="955954"/>
            <a:ext cx="8794721" cy="5394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/>
              <a:t>RAWSim-O Analysis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Analysis for each method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Simulation results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Google OR-Tools</a:t>
            </a:r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Other popular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Genetic algorithm</a:t>
            </a:r>
          </a:p>
          <a:p>
            <a:pPr lvl="1">
              <a:lnSpc>
                <a:spcPct val="100000"/>
              </a:lnSpc>
            </a:pPr>
            <a:r>
              <a:rPr lang="en-US" altLang="ko-KR"/>
              <a:t>Iterated local search algorithm (ILS)</a:t>
            </a:r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92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146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</vt:lpstr>
      <vt:lpstr>맑은 고딕</vt:lpstr>
      <vt:lpstr>맑은 고딕</vt:lpstr>
      <vt:lpstr>Arial</vt:lpstr>
      <vt:lpstr>Calibri</vt:lpstr>
      <vt:lpstr>Calibri Light</vt:lpstr>
      <vt:lpstr>Wingdings</vt:lpstr>
      <vt:lpstr>Office 테마</vt:lpstr>
      <vt:lpstr>2021 MLP team meeting 04.07</vt:lpstr>
      <vt:lpstr>RAWSim-O (Remind)</vt:lpstr>
      <vt:lpstr>Proposal – Multi-agent adversarial DeepRL</vt:lpstr>
      <vt:lpstr>Proposal – Bench 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이</dc:creator>
  <cp:lastModifiedBy>현우 이</cp:lastModifiedBy>
  <cp:revision>169</cp:revision>
  <dcterms:created xsi:type="dcterms:W3CDTF">2021-01-05T02:57:38Z</dcterms:created>
  <dcterms:modified xsi:type="dcterms:W3CDTF">2021-04-07T11:14:55Z</dcterms:modified>
</cp:coreProperties>
</file>