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60" r:id="rId2"/>
    <p:sldId id="297" r:id="rId3"/>
    <p:sldId id="303" r:id="rId4"/>
    <p:sldId id="304" r:id="rId5"/>
    <p:sldId id="288" r:id="rId6"/>
    <p:sldId id="290" r:id="rId7"/>
    <p:sldId id="300" r:id="rId8"/>
    <p:sldId id="289" r:id="rId9"/>
    <p:sldId id="291" r:id="rId10"/>
    <p:sldId id="307" r:id="rId11"/>
    <p:sldId id="293" r:id="rId12"/>
    <p:sldId id="308" r:id="rId13"/>
    <p:sldId id="306" r:id="rId14"/>
    <p:sldId id="294" r:id="rId15"/>
    <p:sldId id="295" r:id="rId16"/>
    <p:sldId id="309" r:id="rId17"/>
    <p:sldId id="301" r:id="rId18"/>
    <p:sldId id="302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A8929-84E4-450E-9D8F-4488138DEA1C}" v="304" dt="2021-04-07T16:30:1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6799" autoAdjust="0"/>
  </p:normalViewPr>
  <p:slideViewPr>
    <p:cSldViewPr snapToGrid="0">
      <p:cViewPr varScale="1">
        <p:scale>
          <a:sx n="142" d="100"/>
          <a:sy n="142" d="100"/>
        </p:scale>
        <p:origin x="2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3D3A8929-84E4-450E-9D8F-4488138DEA1C}"/>
    <pc:docChg chg="undo redo custSel addSld modSld sldOrd">
      <pc:chgData name="이지은" userId="7735f027-f29b-4d7c-8845-4566f2383d8e" providerId="ADAL" clId="{3D3A8929-84E4-450E-9D8F-4488138DEA1C}" dt="2021-04-07T16:30:28.634" v="1541" actId="1076"/>
      <pc:docMkLst>
        <pc:docMk/>
      </pc:docMkLst>
      <pc:sldChg chg="addSp delSp modSp mod">
        <pc:chgData name="이지은" userId="7735f027-f29b-4d7c-8845-4566f2383d8e" providerId="ADAL" clId="{3D3A8929-84E4-450E-9D8F-4488138DEA1C}" dt="2021-04-07T15:59:17.094" v="358" actId="1076"/>
        <pc:sldMkLst>
          <pc:docMk/>
          <pc:sldMk cId="315612328" sldId="289"/>
        </pc:sldMkLst>
        <pc:spChg chg="del mod">
          <ac:chgData name="이지은" userId="7735f027-f29b-4d7c-8845-4566f2383d8e" providerId="ADAL" clId="{3D3A8929-84E4-450E-9D8F-4488138DEA1C}" dt="2021-04-07T15:59:03.499" v="354" actId="478"/>
          <ac:spMkLst>
            <pc:docMk/>
            <pc:sldMk cId="315612328" sldId="289"/>
            <ac:spMk id="4" creationId="{A599E83A-0476-45EA-AE26-18AE31709B9B}"/>
          </ac:spMkLst>
        </pc:spChg>
        <pc:spChg chg="add mod">
          <ac:chgData name="이지은" userId="7735f027-f29b-4d7c-8845-4566f2383d8e" providerId="ADAL" clId="{3D3A8929-84E4-450E-9D8F-4488138DEA1C}" dt="2021-04-07T15:59:17.094" v="358" actId="1076"/>
          <ac:spMkLst>
            <pc:docMk/>
            <pc:sldMk cId="315612328" sldId="289"/>
            <ac:spMk id="7" creationId="{9E8C2A7D-A59E-461D-8678-9B54223DC782}"/>
          </ac:spMkLst>
        </pc:spChg>
        <pc:spChg chg="add del mod">
          <ac:chgData name="이지은" userId="7735f027-f29b-4d7c-8845-4566f2383d8e" providerId="ADAL" clId="{3D3A8929-84E4-450E-9D8F-4488138DEA1C}" dt="2021-04-07T15:59:13.644" v="357" actId="478"/>
          <ac:spMkLst>
            <pc:docMk/>
            <pc:sldMk cId="315612328" sldId="289"/>
            <ac:spMk id="8" creationId="{DED87272-6307-4209-AF88-A3C10B235081}"/>
          </ac:spMkLst>
        </pc:spChg>
      </pc:sldChg>
      <pc:sldChg chg="modSp mod">
        <pc:chgData name="이지은" userId="7735f027-f29b-4d7c-8845-4566f2383d8e" providerId="ADAL" clId="{3D3A8929-84E4-450E-9D8F-4488138DEA1C}" dt="2021-04-07T16:03:33.954" v="417"/>
        <pc:sldMkLst>
          <pc:docMk/>
          <pc:sldMk cId="350025865" sldId="291"/>
        </pc:sldMkLst>
        <pc:spChg chg="mod">
          <ac:chgData name="이지은" userId="7735f027-f29b-4d7c-8845-4566f2383d8e" providerId="ADAL" clId="{3D3A8929-84E4-450E-9D8F-4488138DEA1C}" dt="2021-04-07T16:03:33.954" v="417"/>
          <ac:spMkLst>
            <pc:docMk/>
            <pc:sldMk cId="350025865" sldId="291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35.853" v="420"/>
        <pc:sldMkLst>
          <pc:docMk/>
          <pc:sldMk cId="1320728732" sldId="292"/>
        </pc:sldMkLst>
        <pc:spChg chg="mod">
          <ac:chgData name="이지은" userId="7735f027-f29b-4d7c-8845-4566f2383d8e" providerId="ADAL" clId="{3D3A8929-84E4-450E-9D8F-4488138DEA1C}" dt="2021-04-07T16:03:35.853" v="420"/>
          <ac:spMkLst>
            <pc:docMk/>
            <pc:sldMk cId="1320728732" sldId="292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38.813" v="423"/>
        <pc:sldMkLst>
          <pc:docMk/>
          <pc:sldMk cId="1307254759" sldId="293"/>
        </pc:sldMkLst>
        <pc:spChg chg="mod">
          <ac:chgData name="이지은" userId="7735f027-f29b-4d7c-8845-4566f2383d8e" providerId="ADAL" clId="{3D3A8929-84E4-450E-9D8F-4488138DEA1C}" dt="2021-04-07T16:03:38.813" v="423"/>
          <ac:spMkLst>
            <pc:docMk/>
            <pc:sldMk cId="1307254759" sldId="293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43.613" v="426"/>
        <pc:sldMkLst>
          <pc:docMk/>
          <pc:sldMk cId="3770346730" sldId="294"/>
        </pc:sldMkLst>
        <pc:spChg chg="mod">
          <ac:chgData name="이지은" userId="7735f027-f29b-4d7c-8845-4566f2383d8e" providerId="ADAL" clId="{3D3A8929-84E4-450E-9D8F-4488138DEA1C}" dt="2021-04-07T16:03:43.613" v="426"/>
          <ac:spMkLst>
            <pc:docMk/>
            <pc:sldMk cId="3770346730" sldId="294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03:45.350" v="429"/>
        <pc:sldMkLst>
          <pc:docMk/>
          <pc:sldMk cId="368886117" sldId="295"/>
        </pc:sldMkLst>
        <pc:spChg chg="mod">
          <ac:chgData name="이지은" userId="7735f027-f29b-4d7c-8845-4566f2383d8e" providerId="ADAL" clId="{3D3A8929-84E4-450E-9D8F-4488138DEA1C}" dt="2021-04-07T16:03:45.350" v="429"/>
          <ac:spMkLst>
            <pc:docMk/>
            <pc:sldMk cId="368886117" sldId="295"/>
            <ac:spMk id="9" creationId="{2FAFCBE8-F782-4A78-B253-A80E906ACAE9}"/>
          </ac:spMkLst>
        </pc:spChg>
      </pc:sldChg>
      <pc:sldChg chg="modSp mod">
        <pc:chgData name="이지은" userId="7735f027-f29b-4d7c-8845-4566f2383d8e" providerId="ADAL" clId="{3D3A8929-84E4-450E-9D8F-4488138DEA1C}" dt="2021-04-07T16:03:48.132" v="432"/>
        <pc:sldMkLst>
          <pc:docMk/>
          <pc:sldMk cId="3585598621" sldId="296"/>
        </pc:sldMkLst>
        <pc:spChg chg="mod">
          <ac:chgData name="이지은" userId="7735f027-f29b-4d7c-8845-4566f2383d8e" providerId="ADAL" clId="{3D3A8929-84E4-450E-9D8F-4488138DEA1C}" dt="2021-04-07T16:03:48.132" v="432"/>
          <ac:spMkLst>
            <pc:docMk/>
            <pc:sldMk cId="3585598621" sldId="296"/>
            <ac:spMk id="3" creationId="{047B81AA-680E-486D-99E8-DCEB0D351281}"/>
          </ac:spMkLst>
        </pc:spChg>
      </pc:sldChg>
      <pc:sldChg chg="modSp mod">
        <pc:chgData name="이지은" userId="7735f027-f29b-4d7c-8845-4566f2383d8e" providerId="ADAL" clId="{3D3A8929-84E4-450E-9D8F-4488138DEA1C}" dt="2021-04-07T16:15:53.405" v="843"/>
        <pc:sldMkLst>
          <pc:docMk/>
          <pc:sldMk cId="1484442915" sldId="297"/>
        </pc:sldMkLst>
        <pc:spChg chg="mod">
          <ac:chgData name="이지은" userId="7735f027-f29b-4d7c-8845-4566f2383d8e" providerId="ADAL" clId="{3D3A8929-84E4-450E-9D8F-4488138DEA1C}" dt="2021-04-07T16:15:53.405" v="843"/>
          <ac:spMkLst>
            <pc:docMk/>
            <pc:sldMk cId="1484442915" sldId="297"/>
            <ac:spMk id="6" creationId="{820FFF7A-CB7B-483D-85B8-35AD4F3D0E0B}"/>
          </ac:spMkLst>
        </pc:spChg>
      </pc:sldChg>
      <pc:sldChg chg="modSp mod">
        <pc:chgData name="이지은" userId="7735f027-f29b-4d7c-8845-4566f2383d8e" providerId="ADAL" clId="{3D3A8929-84E4-450E-9D8F-4488138DEA1C}" dt="2021-04-07T16:21:28.221" v="1072" actId="20577"/>
        <pc:sldMkLst>
          <pc:docMk/>
          <pc:sldMk cId="3263641291" sldId="298"/>
        </pc:sldMkLst>
        <pc:graphicFrameChg chg="mod modGraphic">
          <ac:chgData name="이지은" userId="7735f027-f29b-4d7c-8845-4566f2383d8e" providerId="ADAL" clId="{3D3A8929-84E4-450E-9D8F-4488138DEA1C}" dt="2021-04-07T16:21:28.221" v="1072" actId="20577"/>
          <ac:graphicFrameMkLst>
            <pc:docMk/>
            <pc:sldMk cId="3263641291" sldId="298"/>
            <ac:graphicFrameMk id="4" creationId="{09BE728E-B511-4873-8DEB-4BD8C6FAF2F9}"/>
          </ac:graphicFrameMkLst>
        </pc:graphicFrameChg>
      </pc:sldChg>
      <pc:sldChg chg="addSp delSp modSp add mod ord">
        <pc:chgData name="이지은" userId="7735f027-f29b-4d7c-8845-4566f2383d8e" providerId="ADAL" clId="{3D3A8929-84E4-450E-9D8F-4488138DEA1C}" dt="2021-04-07T16:30:28.634" v="1541" actId="1076"/>
        <pc:sldMkLst>
          <pc:docMk/>
          <pc:sldMk cId="4006438520" sldId="301"/>
        </pc:sldMkLst>
        <pc:spChg chg="mod">
          <ac:chgData name="이지은" userId="7735f027-f29b-4d7c-8845-4566f2383d8e" providerId="ADAL" clId="{3D3A8929-84E4-450E-9D8F-4488138DEA1C}" dt="2021-04-07T16:03:24.913" v="414"/>
          <ac:spMkLst>
            <pc:docMk/>
            <pc:sldMk cId="4006438520" sldId="301"/>
            <ac:spMk id="3" creationId="{047B81AA-680E-486D-99E8-DCEB0D351281}"/>
          </ac:spMkLst>
        </pc:spChg>
        <pc:spChg chg="del">
          <ac:chgData name="이지은" userId="7735f027-f29b-4d7c-8845-4566f2383d8e" providerId="ADAL" clId="{3D3A8929-84E4-450E-9D8F-4488138DEA1C}" dt="2021-04-07T15:58:57.516" v="352" actId="478"/>
          <ac:spMkLst>
            <pc:docMk/>
            <pc:sldMk cId="4006438520" sldId="301"/>
            <ac:spMk id="4" creationId="{A599E83A-0476-45EA-AE26-18AE31709B9B}"/>
          </ac:spMkLst>
        </pc:spChg>
        <pc:spChg chg="del">
          <ac:chgData name="이지은" userId="7735f027-f29b-4d7c-8845-4566f2383d8e" providerId="ADAL" clId="{3D3A8929-84E4-450E-9D8F-4488138DEA1C}" dt="2021-04-07T15:56:41.176" v="261" actId="478"/>
          <ac:spMkLst>
            <pc:docMk/>
            <pc:sldMk cId="4006438520" sldId="301"/>
            <ac:spMk id="6" creationId="{F4ECC236-0C69-4957-AE22-B2AB4247217B}"/>
          </ac:spMkLst>
        </pc:spChg>
        <pc:spChg chg="add del mod">
          <ac:chgData name="이지은" userId="7735f027-f29b-4d7c-8845-4566f2383d8e" providerId="ADAL" clId="{3D3A8929-84E4-450E-9D8F-4488138DEA1C}" dt="2021-04-07T15:59:09.021" v="355" actId="478"/>
          <ac:spMkLst>
            <pc:docMk/>
            <pc:sldMk cId="4006438520" sldId="301"/>
            <ac:spMk id="7" creationId="{6E5C9FBD-5E11-4158-9E23-035D3B5B5241}"/>
          </ac:spMkLst>
        </pc:spChg>
        <pc:spChg chg="add mod">
          <ac:chgData name="이지은" userId="7735f027-f29b-4d7c-8845-4566f2383d8e" providerId="ADAL" clId="{3D3A8929-84E4-450E-9D8F-4488138DEA1C}" dt="2021-04-07T16:28:53.980" v="1439" actId="20577"/>
          <ac:spMkLst>
            <pc:docMk/>
            <pc:sldMk cId="4006438520" sldId="301"/>
            <ac:spMk id="8" creationId="{638A7E59-90AC-407F-BE2E-D0711DE2F8DE}"/>
          </ac:spMkLst>
        </pc:spChg>
        <pc:spChg chg="add mod">
          <ac:chgData name="이지은" userId="7735f027-f29b-4d7c-8845-4566f2383d8e" providerId="ADAL" clId="{3D3A8929-84E4-450E-9D8F-4488138DEA1C}" dt="2021-04-07T16:30:28.634" v="1541" actId="1076"/>
          <ac:spMkLst>
            <pc:docMk/>
            <pc:sldMk cId="4006438520" sldId="301"/>
            <ac:spMk id="13" creationId="{7B693FAC-3085-4C2F-824A-D4307A917E73}"/>
          </ac:spMkLst>
        </pc:spChg>
        <pc:picChg chg="add mod">
          <ac:chgData name="이지은" userId="7735f027-f29b-4d7c-8845-4566f2383d8e" providerId="ADAL" clId="{3D3A8929-84E4-450E-9D8F-4488138DEA1C}" dt="2021-04-07T16:25:55.405" v="1251" actId="1076"/>
          <ac:picMkLst>
            <pc:docMk/>
            <pc:sldMk cId="4006438520" sldId="301"/>
            <ac:picMk id="10" creationId="{85E53B2C-464B-4E71-9A97-1B6484A9B2AB}"/>
          </ac:picMkLst>
        </pc:picChg>
        <pc:picChg chg="add mod">
          <ac:chgData name="이지은" userId="7735f027-f29b-4d7c-8845-4566f2383d8e" providerId="ADAL" clId="{3D3A8929-84E4-450E-9D8F-4488138DEA1C}" dt="2021-04-07T16:29:49.831" v="1443" actId="1076"/>
          <ac:picMkLst>
            <pc:docMk/>
            <pc:sldMk cId="4006438520" sldId="301"/>
            <ac:picMk id="12" creationId="{1B9687BE-6F7A-4F90-B8E7-91B1ED2182BF}"/>
          </ac:picMkLst>
        </pc:picChg>
      </pc:sldChg>
      <pc:sldChg chg="modSp add mod">
        <pc:chgData name="이지은" userId="7735f027-f29b-4d7c-8845-4566f2383d8e" providerId="ADAL" clId="{3D3A8929-84E4-450E-9D8F-4488138DEA1C}" dt="2021-04-07T16:27:37.805" v="1358"/>
        <pc:sldMkLst>
          <pc:docMk/>
          <pc:sldMk cId="1338070531" sldId="302"/>
        </pc:sldMkLst>
        <pc:spChg chg="mod">
          <ac:chgData name="이지은" userId="7735f027-f29b-4d7c-8845-4566f2383d8e" providerId="ADAL" clId="{3D3A8929-84E4-450E-9D8F-4488138DEA1C}" dt="2021-04-07T16:27:37.805" v="1358"/>
          <ac:spMkLst>
            <pc:docMk/>
            <pc:sldMk cId="1338070531" sldId="302"/>
            <ac:spMk id="8" creationId="{638A7E59-90AC-407F-BE2E-D0711DE2F8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초기 </a:t>
            </a:r>
            <a:r>
              <a:rPr lang="en-US" altLang="ko-KR" dirty="0"/>
              <a:t>constructive heuristic</a:t>
            </a:r>
            <a:r>
              <a:rPr lang="ko-KR" altLang="en-US" dirty="0"/>
              <a:t>을 기초로 확장한알고리즘 하나</a:t>
            </a:r>
            <a:r>
              <a:rPr lang="en-US" altLang="ko-KR" dirty="0"/>
              <a:t>, </a:t>
            </a:r>
            <a:r>
              <a:rPr lang="en-US" altLang="ko-KR" dirty="0" err="1"/>
              <a:t>reoptimization</a:t>
            </a:r>
            <a:r>
              <a:rPr lang="en-US" altLang="ko-KR" dirty="0"/>
              <a:t> heuristic </a:t>
            </a:r>
            <a:r>
              <a:rPr lang="ko-KR" altLang="en-US" dirty="0"/>
              <a:t>하나 이렇게 두가지 변형 알고리즘이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Const H : </a:t>
            </a:r>
            <a:r>
              <a:rPr lang="ko-KR" altLang="en-US" dirty="0"/>
              <a:t>한 아이템의 주문 수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임의지정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-&gt;</a:t>
            </a:r>
            <a:r>
              <a:rPr lang="ko-KR" altLang="en-US" dirty="0"/>
              <a:t>대표 아이템</a:t>
            </a:r>
            <a:r>
              <a:rPr lang="en-US" altLang="ko-KR" dirty="0"/>
              <a:t>(high </a:t>
            </a:r>
            <a:r>
              <a:rPr lang="en-US" altLang="ko-KR" dirty="0" err="1"/>
              <a:t>demend</a:t>
            </a:r>
            <a:r>
              <a:rPr lang="ko-KR" altLang="en-US" dirty="0"/>
              <a:t>되는 경우</a:t>
            </a:r>
            <a:r>
              <a:rPr lang="en-US" altLang="ko-KR" dirty="0"/>
              <a:t>O)</a:t>
            </a:r>
            <a:r>
              <a:rPr lang="ko-KR" altLang="en-US" dirty="0"/>
              <a:t>을 기준으로 다른 </a:t>
            </a:r>
            <a:r>
              <a:rPr lang="ko-KR" altLang="en-US" dirty="0" err="1"/>
              <a:t>아이템들과의</a:t>
            </a:r>
            <a:r>
              <a:rPr lang="ko-KR" altLang="en-US" dirty="0"/>
              <a:t> 각각의 </a:t>
            </a:r>
            <a:r>
              <a:rPr lang="en-US" altLang="ko-KR" dirty="0"/>
              <a:t>similarity value </a:t>
            </a:r>
            <a:r>
              <a:rPr lang="ko-KR" altLang="en-US" dirty="0"/>
              <a:t>계산</a:t>
            </a:r>
            <a:r>
              <a:rPr lang="en-US" altLang="ko-KR" dirty="0"/>
              <a:t>(</a:t>
            </a:r>
            <a:r>
              <a:rPr lang="ko-KR" altLang="en-US" dirty="0"/>
              <a:t>그룹당 </a:t>
            </a:r>
            <a:r>
              <a:rPr lang="ko-KR" altLang="en-US" dirty="0" err="1"/>
              <a:t>아이템갯수</a:t>
            </a:r>
            <a:r>
              <a:rPr lang="ko-KR" altLang="en-US" dirty="0"/>
              <a:t> </a:t>
            </a:r>
            <a:r>
              <a:rPr lang="ko-KR" altLang="en-US" dirty="0" err="1"/>
              <a:t>정해져있음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Heuristic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Exten</a:t>
            </a:r>
            <a:r>
              <a:rPr lang="en-US" altLang="ko-KR" dirty="0"/>
              <a:t>: 1</a:t>
            </a:r>
            <a:r>
              <a:rPr lang="ko-KR" altLang="en-US" dirty="0"/>
              <a:t>에서 초기</a:t>
            </a:r>
            <a:r>
              <a:rPr lang="en-US" altLang="ko-KR" dirty="0"/>
              <a:t>rule </a:t>
            </a:r>
            <a:r>
              <a:rPr lang="ko-KR" altLang="en-US" dirty="0"/>
              <a:t>적용</a:t>
            </a:r>
            <a:r>
              <a:rPr lang="en-US" altLang="ko-KR" dirty="0"/>
              <a:t>: </a:t>
            </a:r>
            <a:r>
              <a:rPr lang="ko-KR" altLang="en-US" dirty="0"/>
              <a:t>두가지 아이템을 한꺼번에 주문하는 주문 수의 평균 기준</a:t>
            </a:r>
            <a:r>
              <a:rPr lang="en-US" altLang="ko-KR" dirty="0"/>
              <a:t>, </a:t>
            </a:r>
            <a:r>
              <a:rPr lang="ko-KR" altLang="en-US" dirty="0"/>
              <a:t>한 아이템에 대해 </a:t>
            </a:r>
            <a:r>
              <a:rPr lang="en-US" altLang="ko-KR" dirty="0"/>
              <a:t>similarity value</a:t>
            </a:r>
            <a:r>
              <a:rPr lang="ko-KR" altLang="en-US" dirty="0"/>
              <a:t>를 최댓값 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Reoptim</a:t>
            </a:r>
            <a:r>
              <a:rPr lang="en-US" altLang="ko-KR" dirty="0"/>
              <a:t> H : </a:t>
            </a:r>
            <a:r>
              <a:rPr lang="ko-KR" altLang="en-US" dirty="0"/>
              <a:t>기존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다른 </a:t>
            </a:r>
            <a:r>
              <a:rPr lang="en-US" altLang="ko-KR" dirty="0"/>
              <a:t>solution </a:t>
            </a:r>
            <a:r>
              <a:rPr lang="ko-KR" altLang="en-US" dirty="0"/>
              <a:t>찾기</a:t>
            </a:r>
            <a:r>
              <a:rPr lang="en-US" altLang="ko-KR" dirty="0"/>
              <a:t>, similarity</a:t>
            </a:r>
            <a:r>
              <a:rPr lang="ko-KR" altLang="en-US" dirty="0"/>
              <a:t>가 커지고 </a:t>
            </a:r>
            <a:r>
              <a:rPr lang="ko-KR" altLang="en-US" dirty="0" err="1"/>
              <a:t>작아지는거에</a:t>
            </a:r>
            <a:r>
              <a:rPr lang="ko-KR" altLang="en-US" dirty="0"/>
              <a:t> 따라서 다른 해를 찾는 것임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Use Not a pod, </a:t>
            </a:r>
            <a:r>
              <a:rPr lang="ko-KR" altLang="en-US" dirty="0"/>
              <a:t>이 논문 내용이 한 포드 안에 여러 아이템을 분류해서 넣는 것 </a:t>
            </a:r>
            <a:r>
              <a:rPr lang="ko-KR" altLang="en-US" dirty="0" err="1"/>
              <a:t>까지입니다</a:t>
            </a:r>
            <a:r>
              <a:rPr lang="en-US" altLang="ko-KR" dirty="0"/>
              <a:t>. </a:t>
            </a:r>
            <a:r>
              <a:rPr lang="ko-KR" altLang="en-US" dirty="0"/>
              <a:t>그래서 우리는 여러 개의 포드 안에 여러 아이템을 분류해서 넣고자 하는 것</a:t>
            </a:r>
            <a:r>
              <a:rPr lang="en-US" altLang="ko-KR" dirty="0"/>
              <a:t>.</a:t>
            </a:r>
            <a:endParaRPr lang="ko-KR" altLang="en-US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Frequent Item set : </a:t>
            </a:r>
          </a:p>
          <a:p>
            <a:r>
              <a:rPr lang="ko-KR" altLang="en-US" dirty="0"/>
              <a:t>자주 등장하는 아이템 셋 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11p</a:t>
            </a:r>
            <a:r>
              <a:rPr lang="ko-KR" altLang="en-US" dirty="0"/>
              <a:t>의 사진을 보시면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 </a:t>
            </a:r>
            <a:r>
              <a:rPr lang="ko-KR" altLang="en-US" dirty="0"/>
              <a:t>같은 것이 </a:t>
            </a:r>
            <a:r>
              <a:rPr lang="en-US" altLang="ko-KR" dirty="0"/>
              <a:t>frequent item set</a:t>
            </a:r>
            <a:r>
              <a:rPr lang="ko-KR" altLang="en-US" dirty="0"/>
              <a:t>이 됩니다</a:t>
            </a:r>
            <a:r>
              <a:rPr lang="en-US" altLang="ko-KR" dirty="0"/>
              <a:t>.) </a:t>
            </a:r>
            <a:r>
              <a:rPr lang="ko-KR" altLang="en-US" dirty="0"/>
              <a:t>이걸 통해서 </a:t>
            </a:r>
            <a:r>
              <a:rPr lang="ko-KR" altLang="en-US" dirty="0" err="1"/>
              <a:t>아이템끼리의</a:t>
            </a:r>
            <a:r>
              <a:rPr lang="ko-KR" altLang="en-US" dirty="0"/>
              <a:t> 연관성을 찾아가려고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RBM: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pattern recognition problems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에서 주로 사용되는 학습 방법으로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 joint probability (</a:t>
            </a:r>
            <a:r>
              <a:rPr lang="en-US" altLang="ko-KR" sz="1800" dirty="0"/>
              <a:t>[</a:t>
            </a:r>
            <a:r>
              <a:rPr lang="ko-KR" altLang="en-US" sz="1800" dirty="0"/>
              <a:t>빵</a:t>
            </a:r>
            <a:r>
              <a:rPr lang="en-US" altLang="ko-KR" sz="1800" dirty="0"/>
              <a:t>, </a:t>
            </a:r>
            <a:r>
              <a:rPr lang="ko-KR" altLang="en-US" sz="1800" dirty="0"/>
              <a:t>우유</a:t>
            </a:r>
            <a:r>
              <a:rPr lang="en-US" altLang="ko-KR" sz="1800" dirty="0"/>
              <a:t>]</a:t>
            </a:r>
            <a:r>
              <a:rPr lang="ko-KR" altLang="en-US" sz="1800" dirty="0"/>
              <a:t>가 나타날 확률 등</a:t>
            </a:r>
            <a:r>
              <a:rPr lang="en-US" altLang="ko-KR" sz="1800" dirty="0"/>
              <a:t>)</a:t>
            </a:r>
            <a:r>
              <a:rPr lang="ko-KR" altLang="en-US" sz="1800" dirty="0"/>
              <a:t>을 구할 수 있습니다</a:t>
            </a:r>
            <a:r>
              <a:rPr lang="en-US" altLang="ko-KR" sz="1800" dirty="0"/>
              <a:t>.</a:t>
            </a:r>
            <a:endParaRPr lang="en-US" altLang="ko-KR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이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RBM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의 장점은 한글로 번역하면 의미 전달이 잘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안될거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같아서 논문에서 설명한 대로 밑에 적어드리겠습니다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“RBM allows us to analyze a higher number of product categories by simultaneous estimation for all categories investigated.”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Categories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item set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으로 이해하시면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같고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, 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동시에 이 카테고리가 등장할 확률을 계산할 수 있다는 점이 장점입니다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Limitation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 데이터셋이 일반 고객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r>
              <a:rPr lang="ko-KR" altLang="en-US" dirty="0"/>
              <a:t>들이 온라인으로 구매한 데이터가 아니라 소매상들이 개인에게 팔기 위해서 구매한 데이터셋이라서 제가 생각했던 </a:t>
            </a:r>
            <a:r>
              <a:rPr lang="ko-KR" altLang="en-US" dirty="0" err="1"/>
              <a:t>쿠팡이나</a:t>
            </a:r>
            <a:r>
              <a:rPr lang="ko-KR" altLang="en-US" dirty="0"/>
              <a:t> </a:t>
            </a:r>
            <a:r>
              <a:rPr lang="ko-KR" altLang="en-US" dirty="0" err="1"/>
              <a:t>마켓컬리</a:t>
            </a:r>
            <a:r>
              <a:rPr lang="ko-KR" altLang="en-US" dirty="0"/>
              <a:t> 같은 사이트의 데이터셋이 아니라는 이야기였습니다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그 </a:t>
            </a:r>
            <a:r>
              <a:rPr lang="en-US" altLang="ko-KR" dirty="0"/>
              <a:t>market basket analysis</a:t>
            </a:r>
            <a:r>
              <a:rPr lang="ko-KR" altLang="en-US" dirty="0"/>
              <a:t>에서 아이템 셋</a:t>
            </a:r>
            <a:r>
              <a:rPr lang="en-US" altLang="ko-KR" dirty="0"/>
              <a:t> ( </a:t>
            </a:r>
            <a:r>
              <a:rPr lang="ko-KR" altLang="en-US" dirty="0"/>
              <a:t>예를 들어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],[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]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들이 등장할 확률을 계산한 후에 이 확률들 중에서 최소 확률을 저희가 정해서 그 밑에 확률을 등장하지 않을 것이다 라는 식으로 버려야합니다</a:t>
            </a:r>
            <a:r>
              <a:rPr lang="en-US" altLang="ko-KR" dirty="0"/>
              <a:t>. </a:t>
            </a:r>
            <a:r>
              <a:rPr lang="ko-KR" altLang="en-US" dirty="0"/>
              <a:t>이 부분에서 최소 확률을 구할 수 있는 알고리즘을 아직 제가 찾지 못한 점에서 </a:t>
            </a:r>
            <a:r>
              <a:rPr lang="ko-KR" altLang="en-US" dirty="0" err="1"/>
              <a:t>적어놓은</a:t>
            </a:r>
            <a:r>
              <a:rPr lang="ko-KR" altLang="en-US" dirty="0"/>
              <a:t>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7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ARENA software: </a:t>
            </a:r>
            <a:r>
              <a:rPr lang="ko-KR" altLang="en-US" dirty="0"/>
              <a:t>로봇 교통에 관한 소프트웨어로 전에 </a:t>
            </a:r>
            <a:r>
              <a:rPr lang="ko-KR" altLang="en-US" dirty="0" err="1"/>
              <a:t>말씀드렸다시피</a:t>
            </a:r>
            <a:r>
              <a:rPr lang="ko-KR" altLang="en-US" dirty="0"/>
              <a:t> </a:t>
            </a:r>
            <a:r>
              <a:rPr lang="ko-KR" altLang="en-US" dirty="0" err="1"/>
              <a:t>매트랩</a:t>
            </a:r>
            <a:r>
              <a:rPr lang="ko-KR" altLang="en-US" dirty="0"/>
              <a:t> </a:t>
            </a:r>
            <a:r>
              <a:rPr lang="ko-KR" altLang="en-US" dirty="0" err="1"/>
              <a:t>시뮬링크와</a:t>
            </a:r>
            <a:r>
              <a:rPr lang="ko-KR" altLang="en-US" dirty="0"/>
              <a:t> 같은 형상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queuing</a:t>
            </a:r>
            <a:r>
              <a:rPr lang="ko-KR" altLang="en-US" dirty="0"/>
              <a:t> 모델을 이용한 전략적 모델이 제시되었는데 </a:t>
            </a:r>
            <a:r>
              <a:rPr lang="en-US" altLang="ko-KR" dirty="0" err="1"/>
              <a:t>rowsim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r>
              <a:rPr lang="ko-KR" altLang="en-US" dirty="0"/>
              <a:t>기존 대기열의 경우 이전 회의에서 논의한 </a:t>
            </a:r>
            <a:r>
              <a:rPr lang="en-US" altLang="ko-KR" dirty="0"/>
              <a:t>dedicated robot </a:t>
            </a:r>
            <a:r>
              <a:rPr lang="ko-KR" altLang="en-US" dirty="0"/>
              <a:t>행동인데</a:t>
            </a:r>
            <a:r>
              <a:rPr lang="en-US" altLang="ko-KR" dirty="0"/>
              <a:t>, closed queue</a:t>
            </a:r>
            <a:r>
              <a:rPr lang="ko-KR" altLang="en-US" dirty="0"/>
              <a:t>는 닫힌 형태의 </a:t>
            </a:r>
            <a:r>
              <a:rPr lang="ko-KR" altLang="en-US" dirty="0" err="1"/>
              <a:t>대기열</a:t>
            </a:r>
            <a:r>
              <a:rPr lang="ko-KR" altLang="en-US" dirty="0"/>
              <a:t> 모양</a:t>
            </a:r>
            <a:endParaRPr lang="en-US" altLang="ko-KR" dirty="0"/>
          </a:p>
          <a:p>
            <a:r>
              <a:rPr lang="en-US" altLang="ko-KR" dirty="0"/>
              <a:t>Multi-class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가지 클래스</a:t>
            </a:r>
            <a:r>
              <a:rPr lang="en-US" altLang="ko-KR" dirty="0"/>
              <a:t>(pick, replenishment order station</a:t>
            </a:r>
            <a:r>
              <a:rPr lang="ko-KR" altLang="en-US" dirty="0"/>
              <a:t>에서 </a:t>
            </a:r>
            <a:r>
              <a:rPr lang="en-US" altLang="ko-KR" dirty="0"/>
              <a:t>storage</a:t>
            </a:r>
            <a:r>
              <a:rPr lang="ko-KR" altLang="en-US" dirty="0"/>
              <a:t>로 가는 경우를 다룬 것임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ROA: </a:t>
            </a:r>
            <a:r>
              <a:rPr lang="ko-KR" altLang="en-US" dirty="0"/>
              <a:t>하나의 </a:t>
            </a:r>
            <a:r>
              <a:rPr lang="en-US" altLang="ko-KR" dirty="0"/>
              <a:t>replenishment order</a:t>
            </a:r>
            <a:r>
              <a:rPr lang="ko-KR" altLang="en-US" dirty="0"/>
              <a:t>가 완료되면 그 다음 </a:t>
            </a:r>
            <a:r>
              <a:rPr lang="en-US" altLang="ko-KR" dirty="0"/>
              <a:t>replenishment order</a:t>
            </a:r>
            <a:r>
              <a:rPr lang="ko-KR" altLang="en-US" dirty="0"/>
              <a:t>를 위한 </a:t>
            </a:r>
            <a:r>
              <a:rPr lang="en-US" altLang="ko-KR" dirty="0"/>
              <a:t>station</a:t>
            </a:r>
            <a:r>
              <a:rPr lang="ko-KR" altLang="en-US" dirty="0"/>
              <a:t>을 선택하는 것</a:t>
            </a:r>
            <a:endParaRPr lang="en-US" altLang="ko-KR" dirty="0"/>
          </a:p>
          <a:p>
            <a:r>
              <a:rPr lang="en-US" altLang="ko-KR" dirty="0"/>
              <a:t>POA: </a:t>
            </a:r>
            <a:r>
              <a:rPr lang="ko-KR" altLang="en-US" dirty="0"/>
              <a:t>하나의 </a:t>
            </a:r>
            <a:r>
              <a:rPr lang="en-US" altLang="ko-KR" dirty="0"/>
              <a:t>pick order</a:t>
            </a:r>
            <a:r>
              <a:rPr lang="ko-KR" altLang="en-US" dirty="0"/>
              <a:t>가 완료되면 그 다음 </a:t>
            </a:r>
            <a:r>
              <a:rPr lang="en-US" altLang="ko-KR" dirty="0"/>
              <a:t>pick order</a:t>
            </a:r>
            <a:r>
              <a:rPr lang="ko-KR" altLang="en-US" dirty="0"/>
              <a:t>를 </a:t>
            </a:r>
            <a:r>
              <a:rPr lang="en-US" altLang="ko-KR" dirty="0"/>
              <a:t>station </a:t>
            </a:r>
            <a:r>
              <a:rPr lang="ko-KR" altLang="en-US" dirty="0"/>
              <a:t>하나에 </a:t>
            </a:r>
            <a:r>
              <a:rPr lang="ko-KR" altLang="en-US" dirty="0" err="1"/>
              <a:t>넣어놓는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uneetbhaya/online-ret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837" y="2157897"/>
            <a:ext cx="5739673" cy="5909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2021 MLP Progress</a:t>
            </a:r>
            <a:br>
              <a:rPr lang="en-US" altLang="ko-KR" dirty="0"/>
            </a:br>
            <a:r>
              <a:rPr lang="en-US" altLang="ko-KR" b="1" dirty="0"/>
              <a:t>Robotic Mobile Fulfillment System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 dirty="0"/>
              <a:t>2021.04.08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There is no existing research about PSA(Pod Storage Assignment)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In RAWSIM-O, There are 5 decision rules for PSA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Random, Fixed, Nearest, Station-Based, Class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There is no decision rules for PSA considered on remaining items in a Pod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6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600" dirty="0"/>
              <a:t>Develop Initial State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Classification Based on Frequency, Similarity, Importance etc.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Find optimal </a:t>
            </a:r>
            <a:r>
              <a:rPr lang="en-US" altLang="ko-KR" b="1" dirty="0"/>
              <a:t>Classification model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Using Classification algorithm with proper weight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Learning classification model from other Input as well as Frequency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Apply similarity value of </a:t>
            </a:r>
            <a:r>
              <a:rPr lang="en-US" altLang="ko-KR" sz="1400" b="1" dirty="0"/>
              <a:t>three Items </a:t>
            </a:r>
            <a:r>
              <a:rPr lang="en-US" altLang="ko-KR" sz="1400" dirty="0"/>
              <a:t>rather than just two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Use not A Pod, but several Pods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Store on a Pod based on Classification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Change classification when changing Similarity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Algorithm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Re-optimization Heuristic </a:t>
            </a:r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1600" dirty="0"/>
              <a:t>Develop Decision Rule Modeling by Machine Learning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Add </a:t>
            </a:r>
            <a:r>
              <a:rPr lang="en-US" altLang="ko-KR" sz="1400" b="1" dirty="0"/>
              <a:t>P</a:t>
            </a:r>
            <a:r>
              <a:rPr lang="en-US" altLang="ko-KR" sz="1400" dirty="0"/>
              <a:t>od </a:t>
            </a:r>
            <a:r>
              <a:rPr lang="en-US" altLang="ko-KR" sz="1400" b="1" dirty="0"/>
              <a:t>S</a:t>
            </a:r>
            <a:r>
              <a:rPr lang="en-US" altLang="ko-KR" sz="1400" dirty="0"/>
              <a:t>torage </a:t>
            </a:r>
            <a:r>
              <a:rPr lang="en-US" altLang="ko-KR" sz="1400" b="1" dirty="0"/>
              <a:t>A</a:t>
            </a:r>
            <a:r>
              <a:rPr lang="en-US" altLang="ko-KR" sz="1400" dirty="0"/>
              <a:t>ssignment Decision Rules</a:t>
            </a:r>
            <a:r>
              <a:rPr lang="en-US" altLang="ko-KR" sz="1400" baseline="30000" dirty="0"/>
              <a:t>1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In RAWSIM-O, There are 5 mode for PSA</a:t>
            </a:r>
          </a:p>
          <a:p>
            <a:pPr lvl="3">
              <a:lnSpc>
                <a:spcPct val="110000"/>
              </a:lnSpc>
            </a:pPr>
            <a:r>
              <a:rPr lang="en-US" altLang="ko-KR" sz="1200" dirty="0"/>
              <a:t>Random, Fixed, Nearest, Station-Based, Class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 Which part of the Storage is more efficient when Pods go back to Storage area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Frequency(the number of Pick order, Replenishment order), Remaining items in a Pod as features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3 part of the storage area as outputs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5FE1B8-7E2F-463E-B363-91CFD1E2EE7D}"/>
              </a:ext>
            </a:extLst>
          </p:cNvPr>
          <p:cNvGrpSpPr/>
          <p:nvPr/>
        </p:nvGrpSpPr>
        <p:grpSpPr>
          <a:xfrm>
            <a:off x="4704631" y="3635773"/>
            <a:ext cx="3811787" cy="2393068"/>
            <a:chOff x="2666106" y="4041288"/>
            <a:chExt cx="3811787" cy="23930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D94D3A-F9AD-42CB-8EA2-12FEDB63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BDACF-91F7-4E2A-A2BB-41668D35ED93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FF65AC-7157-43C0-8C1A-D53D43DB60FF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4EA565-C6A0-4B28-AE5C-B17C805998EB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863BB3-9125-4553-989F-5A1CABD707A1}"/>
              </a:ext>
            </a:extLst>
          </p:cNvPr>
          <p:cNvGrpSpPr/>
          <p:nvPr/>
        </p:nvGrpSpPr>
        <p:grpSpPr>
          <a:xfrm>
            <a:off x="654704" y="4015132"/>
            <a:ext cx="3370115" cy="1936218"/>
            <a:chOff x="1685280" y="3802029"/>
            <a:chExt cx="2886720" cy="129303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EBA17D-EC8C-4EA8-9502-B9B2465E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097677-5484-4574-854E-7C5F790B4223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7">
            <a:extLst>
              <a:ext uri="{FF2B5EF4-FFF2-40B4-BE49-F238E27FC236}">
                <a16:creationId xmlns:a16="http://schemas.microsoft.com/office/drawing/2014/main" id="{996FF863-1422-447E-A253-19682B0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9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Hard to get reliable Dataset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Implementation to RAWSIM-O code(C#)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7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pic>
        <p:nvPicPr>
          <p:cNvPr id="5" name="Picture 2" descr="Figure 1-1">
            <a:extLst>
              <a:ext uri="{FF2B5EF4-FFF2-40B4-BE49-F238E27FC236}">
                <a16:creationId xmlns:a16="http://schemas.microsoft.com/office/drawing/2014/main" id="{F40BCA5B-7B81-4F4D-8220-AF84846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5" y="3224284"/>
            <a:ext cx="3529298" cy="2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466B86B-DC71-44A6-97FC-07952CE88583}"/>
              </a:ext>
            </a:extLst>
          </p:cNvPr>
          <p:cNvSpPr txBox="1">
            <a:spLocks/>
          </p:cNvSpPr>
          <p:nvPr/>
        </p:nvSpPr>
        <p:spPr>
          <a:xfrm>
            <a:off x="207962" y="955954"/>
            <a:ext cx="8794721" cy="23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altLang="ko-KR" sz="1600" dirty="0"/>
              <a:t>Find association of products through the Market basket analysis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Add </a:t>
            </a:r>
            <a:r>
              <a:rPr lang="en-US" altLang="ko-KR" sz="1600" b="1" dirty="0"/>
              <a:t>P</a:t>
            </a:r>
            <a:r>
              <a:rPr lang="en-US" altLang="ko-KR" sz="1600" dirty="0"/>
              <a:t>od </a:t>
            </a:r>
            <a:r>
              <a:rPr lang="en-US" altLang="ko-KR" sz="1600" b="1" dirty="0"/>
              <a:t>S</a:t>
            </a:r>
            <a:r>
              <a:rPr lang="en-US" altLang="ko-KR" sz="1600" dirty="0"/>
              <a:t>torage </a:t>
            </a:r>
            <a:r>
              <a:rPr lang="en-US" altLang="ko-KR" sz="1600" b="1" dirty="0"/>
              <a:t>A</a:t>
            </a:r>
            <a:r>
              <a:rPr lang="en-US" altLang="ko-KR" sz="1600" dirty="0"/>
              <a:t>ssignment Decision Rules</a:t>
            </a:r>
            <a:r>
              <a:rPr lang="en-US" altLang="ko-KR" sz="1600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2 Constraints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related product nearby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unrelated products faraway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4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4B8143-CF01-4DFD-B78F-E59828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700AE-1A32-4CDC-B64F-1AEA26AF1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Dataset (from Kaggle)</a:t>
            </a:r>
          </a:p>
          <a:p>
            <a:pPr lvl="1"/>
            <a:r>
              <a:rPr lang="en-US" altLang="ko-KR" dirty="0"/>
              <a:t> Online Retail (</a:t>
            </a:r>
            <a:r>
              <a:rPr lang="en-US" altLang="ko-KR" dirty="0">
                <a:hlinkClick r:id="rId3"/>
              </a:rPr>
              <a:t>https://www.kaggle.com/puneetbhaya/online-retail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2B44C-E3B4-40D0-8E97-6D21521FA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3" t="20225" r="17087" b="32363"/>
          <a:stretch/>
        </p:blipFill>
        <p:spPr>
          <a:xfrm>
            <a:off x="469538" y="1774925"/>
            <a:ext cx="8200271" cy="3029369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FAFCBE8-F782-4A78-B253-A80E906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C1A2A4-DE9A-4EE3-AAA4-D3B53E299683}"/>
              </a:ext>
            </a:extLst>
          </p:cNvPr>
          <p:cNvCxnSpPr>
            <a:cxnSpLocks/>
          </p:cNvCxnSpPr>
          <p:nvPr/>
        </p:nvCxnSpPr>
        <p:spPr>
          <a:xfrm flipV="1">
            <a:off x="856217" y="4869632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88470-5872-49B2-BE42-EE42B2D4A329}"/>
              </a:ext>
            </a:extLst>
          </p:cNvPr>
          <p:cNvCxnSpPr>
            <a:cxnSpLocks/>
          </p:cNvCxnSpPr>
          <p:nvPr/>
        </p:nvCxnSpPr>
        <p:spPr>
          <a:xfrm flipV="1">
            <a:off x="2425040" y="4869237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C715B-086B-4F42-B0C3-1B916B0AC711}"/>
              </a:ext>
            </a:extLst>
          </p:cNvPr>
          <p:cNvCxnSpPr>
            <a:cxnSpLocks/>
          </p:cNvCxnSpPr>
          <p:nvPr/>
        </p:nvCxnSpPr>
        <p:spPr>
          <a:xfrm flipV="1">
            <a:off x="8184778" y="4902513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38C79D-3CAD-4981-89C0-A40FF82A385A}"/>
              </a:ext>
            </a:extLst>
          </p:cNvPr>
          <p:cNvSpPr txBox="1"/>
          <p:nvPr/>
        </p:nvSpPr>
        <p:spPr>
          <a:xfrm>
            <a:off x="207963" y="5405324"/>
            <a:ext cx="1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ID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D6BF-A5AA-4D09-AEE1-5B38BA90EF5C}"/>
              </a:ext>
            </a:extLst>
          </p:cNvPr>
          <p:cNvSpPr txBox="1"/>
          <p:nvPr/>
        </p:nvSpPr>
        <p:spPr>
          <a:xfrm>
            <a:off x="1580963" y="5405324"/>
            <a:ext cx="16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4D34-52DB-415F-B975-8E307E0BC373}"/>
              </a:ext>
            </a:extLst>
          </p:cNvPr>
          <p:cNvSpPr txBox="1"/>
          <p:nvPr/>
        </p:nvSpPr>
        <p:spPr>
          <a:xfrm>
            <a:off x="7425571" y="5453551"/>
            <a:ext cx="15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873E-6DF8-473E-8DC4-F54FC99B32AF}"/>
              </a:ext>
            </a:extLst>
          </p:cNvPr>
          <p:cNvSpPr txBox="1"/>
          <p:nvPr/>
        </p:nvSpPr>
        <p:spPr>
          <a:xfrm>
            <a:off x="545350" y="5973078"/>
            <a:ext cx="80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Σ (# of Product ID with the same customer ID) = Shopping cart of one 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8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4977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finding frequent item sets in a dataset using prior knowledge of frequent itemset properties.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Reduce unnecessary movement of the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Raise Efficiency of the</a:t>
            </a:r>
            <a:r>
              <a:rPr lang="ko-KR" altLang="en-US" dirty="0"/>
              <a:t> </a:t>
            </a:r>
            <a:r>
              <a:rPr lang="en-US" altLang="ko-KR" dirty="0"/>
              <a:t>Path Planning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Dataset is about online retail NOT about Customer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Need to find algorithm to optimize the hyperparameter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9A27AF-0BBD-4F18-9D79-C31032E2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3" t="10302" r="4906" b="4085"/>
          <a:stretch/>
        </p:blipFill>
        <p:spPr bwMode="auto">
          <a:xfrm>
            <a:off x="5897879" y="2979419"/>
            <a:ext cx="2923858" cy="2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7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3 – Queuing Network Model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38A7E59-90AC-407F-BE2E-D0711DE2F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Existing Papers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“Decision</a:t>
            </a:r>
            <a:r>
              <a:rPr lang="ko-KR" altLang="en-US" dirty="0"/>
              <a:t> </a:t>
            </a:r>
            <a:r>
              <a:rPr lang="en-US" altLang="ko-KR" dirty="0"/>
              <a:t>rules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robotic</a:t>
            </a:r>
            <a:r>
              <a:rPr lang="ko-KR" altLang="en-US" dirty="0"/>
              <a:t> </a:t>
            </a:r>
            <a:r>
              <a:rPr lang="en-US" altLang="ko-KR" dirty="0"/>
              <a:t>mobile</a:t>
            </a:r>
            <a:r>
              <a:rPr lang="ko-KR" altLang="en-US" dirty="0"/>
              <a:t> </a:t>
            </a:r>
            <a:r>
              <a:rPr lang="en-US" altLang="ko-KR" dirty="0"/>
              <a:t>fulfillment</a:t>
            </a:r>
            <a:r>
              <a:rPr lang="ko-KR" altLang="en-US" dirty="0"/>
              <a:t> </a:t>
            </a:r>
            <a:r>
              <a:rPr lang="en-US" altLang="ko-KR" dirty="0"/>
              <a:t>systems” , </a:t>
            </a:r>
            <a:r>
              <a:rPr lang="en-US" altLang="ko-KR" dirty="0" err="1"/>
              <a:t>M.Merschformann</a:t>
            </a:r>
            <a:r>
              <a:rPr lang="en-US" altLang="ko-KR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Not using Queuing Model, detailed simulation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Robot-storage zone assignment strategies, </a:t>
            </a:r>
            <a:r>
              <a:rPr lang="en-US" altLang="ko-KR" dirty="0" err="1"/>
              <a:t>Debjit</a:t>
            </a:r>
            <a:r>
              <a:rPr lang="en-US" altLang="ko-KR" dirty="0"/>
              <a:t> Roy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Most of research are on strategic level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Set up Layout warehouse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Using Multi-class closed queueing network model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Compare our model with Pooled Robot and Dedicated Robot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How to return to storage zone  from order and replenishment station,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Robots active according to stochastic 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53B2C-464B-4E71-9A97-1B6484A9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8"/>
          <a:stretch/>
        </p:blipFill>
        <p:spPr>
          <a:xfrm>
            <a:off x="5049672" y="4117005"/>
            <a:ext cx="3886365" cy="2340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9687BE-6F7A-4F90-B8E7-91B1ED21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6" y="4391076"/>
            <a:ext cx="3534386" cy="2120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93FAC-3085-4C2F-824A-D4307A917E73}"/>
              </a:ext>
            </a:extLst>
          </p:cNvPr>
          <p:cNvSpPr txBox="1"/>
          <p:nvPr/>
        </p:nvSpPr>
        <p:spPr>
          <a:xfrm>
            <a:off x="1417759" y="4184205"/>
            <a:ext cx="318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Queueing Network - pooled robot theory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643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3 – Queuing Network Model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38A7E59-90AC-407F-BE2E-D0711DE2F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Access Pooled Robot vs. Dedicated Robot in </a:t>
            </a:r>
            <a:r>
              <a:rPr lang="en-US" altLang="ko-KR" dirty="0" err="1"/>
              <a:t>RAWSim</a:t>
            </a:r>
            <a:r>
              <a:rPr lang="en-US" altLang="ko-KR" dirty="0"/>
              <a:t>-O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Add Decision Rule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PSA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ROA and POA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Decide the optical size of priority zones in PSA</a:t>
            </a:r>
          </a:p>
          <a:p>
            <a:pPr lvl="2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07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6F79-321D-440B-81D1-3409D93E33A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36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236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Summery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BE728E-B511-4873-8DEB-4BD8C6FA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07688"/>
              </p:ext>
            </p:extLst>
          </p:nvPr>
        </p:nvGraphicFramePr>
        <p:xfrm>
          <a:off x="473924" y="1098826"/>
          <a:ext cx="8119782" cy="51358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7810">
                  <a:extLst>
                    <a:ext uri="{9D8B030D-6E8A-4147-A177-3AD203B41FA5}">
                      <a16:colId xmlns:a16="http://schemas.microsoft.com/office/drawing/2014/main" val="560717583"/>
                    </a:ext>
                  </a:extLst>
                </a:gridCol>
                <a:gridCol w="1070896">
                  <a:extLst>
                    <a:ext uri="{9D8B030D-6E8A-4147-A177-3AD203B41FA5}">
                      <a16:colId xmlns:a16="http://schemas.microsoft.com/office/drawing/2014/main" val="1081785129"/>
                    </a:ext>
                  </a:extLst>
                </a:gridCol>
                <a:gridCol w="1191185">
                  <a:extLst>
                    <a:ext uri="{9D8B030D-6E8A-4147-A177-3AD203B41FA5}">
                      <a16:colId xmlns:a16="http://schemas.microsoft.com/office/drawing/2014/main" val="3383645024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1941977255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2445323543"/>
                    </a:ext>
                  </a:extLst>
                </a:gridCol>
                <a:gridCol w="1353297">
                  <a:extLst>
                    <a:ext uri="{9D8B030D-6E8A-4147-A177-3AD203B41FA5}">
                      <a16:colId xmlns:a16="http://schemas.microsoft.com/office/drawing/2014/main" val="843478882"/>
                    </a:ext>
                  </a:extLst>
                </a:gridCol>
              </a:tblGrid>
              <a:tr h="71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RAWSim</a:t>
                      </a:r>
                      <a:r>
                        <a:rPr lang="en-US" altLang="ko-KR" sz="1400" dirty="0"/>
                        <a:t>-O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Expected Effect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Limitation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7530"/>
                  </a:ext>
                </a:extLst>
              </a:tr>
              <a:tr h="76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 Deep RL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Python, Unity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Reward/ Max cost</a:t>
                      </a:r>
                    </a:p>
                    <a:p>
                      <a:pPr algn="ctr" latinLnBrk="1"/>
                      <a:r>
                        <a:rPr lang="en-US" altLang="ko-KR" dirty="0"/>
                        <a:t>(Action)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 Efficiency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Little RL background, Source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084906"/>
                  </a:ext>
                </a:extLst>
              </a:tr>
              <a:tr h="756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2-1) Item Pod 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Item Initial Station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Complexity of Model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How to adapt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19347"/>
                  </a:ext>
                </a:extLst>
              </a:tr>
              <a:tr h="513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2-2) PSA decision rules by 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C#, Python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PSA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Reduce unnecessary robot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How to adapt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81006"/>
                  </a:ext>
                </a:extLst>
              </a:tr>
              <a:tr h="517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2-3) Association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items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 python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PSA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Reduce unnecessary robot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Hard to fit Model using Dataset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439998"/>
                  </a:ext>
                </a:extLst>
              </a:tr>
              <a:tr h="76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 Queuing Network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PSA, ROA, and POA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Improve Efficiency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How to adapt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6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4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06F79-321D-440B-81D1-3409D93E33A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36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2366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20FFF7A-CB7B-483D-85B8-35AD4F3D0E0B}"/>
              </a:ext>
            </a:extLst>
          </p:cNvPr>
          <p:cNvSpPr txBox="1">
            <a:spLocks/>
          </p:cNvSpPr>
          <p:nvPr/>
        </p:nvSpPr>
        <p:spPr>
          <a:xfrm>
            <a:off x="349279" y="1036635"/>
            <a:ext cx="8794721" cy="4342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Background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Proposal 1 – </a:t>
            </a:r>
            <a:r>
              <a:rPr lang="en-US" altLang="ko-KR" sz="2000" dirty="0" err="1">
                <a:latin typeface="+mj-ea"/>
                <a:ea typeface="+mj-ea"/>
              </a:rPr>
              <a:t>DeepRL</a:t>
            </a:r>
            <a:endParaRPr lang="en-US" altLang="ko-KR" sz="20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Robot Path Planning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Proposal 2 – Item Classification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Item Pod Assignment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PSA decision rules by ML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Association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Analysis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of item for PSA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Proposal 3 – Queuing Network Model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Robot Storage Assignment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44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/>
              <a:t> RMFS(The Robotic Mobile Fulfillment System)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Automated parts-to-picker system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As the world leans toward </a:t>
            </a:r>
            <a:r>
              <a:rPr lang="en-US" altLang="ko-KR" sz="1400" dirty="0" err="1"/>
              <a:t>untact</a:t>
            </a:r>
            <a:r>
              <a:rPr lang="en-US" altLang="ko-KR" sz="1400" dirty="0"/>
              <a:t> technology, more warehouses utilize robots for their logistics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Mobile robots transport movable shelves, called “</a:t>
            </a:r>
            <a:r>
              <a:rPr lang="en-US" altLang="ko-KR" sz="1400" b="1" dirty="0"/>
              <a:t>pods</a:t>
            </a:r>
            <a:r>
              <a:rPr lang="en-US" altLang="ko-KR" sz="1400" dirty="0"/>
              <a:t>”, that contain the inventory, back and forth between the storage area and the workstations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9FF4E-91E2-4A09-B8EC-073503E5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6" y="3102670"/>
            <a:ext cx="6648156" cy="30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/>
              <a:t> RMFS(The Robotic Mobile Fulfillment System)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RAWSIM-O : Agent-based discrete-event simulation framework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Has a few decision rules for each problem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Objective : Increase efficiency of the practical warehouse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58A18C-7333-4DA4-AF05-1CC857F073CC}"/>
              </a:ext>
            </a:extLst>
          </p:cNvPr>
          <p:cNvGrpSpPr/>
          <p:nvPr/>
        </p:nvGrpSpPr>
        <p:grpSpPr>
          <a:xfrm>
            <a:off x="1268397" y="4459041"/>
            <a:ext cx="7049417" cy="1863120"/>
            <a:chOff x="994436" y="4112091"/>
            <a:chExt cx="8091176" cy="22383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B2FAB4-8E06-403A-826D-5339B515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436" y="4112091"/>
              <a:ext cx="4733925" cy="22383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4CBEEC-2129-41E7-A5EE-8D210DBA6B12}"/>
                </a:ext>
              </a:extLst>
            </p:cNvPr>
            <p:cNvSpPr txBox="1"/>
            <p:nvPr/>
          </p:nvSpPr>
          <p:spPr>
            <a:xfrm>
              <a:off x="5728361" y="4538096"/>
              <a:ext cx="3357251" cy="166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ROA : Replenishment Order Assignment</a:t>
              </a:r>
            </a:p>
            <a:p>
              <a:r>
                <a:rPr lang="en-US" altLang="ko-KR" sz="1200" dirty="0"/>
                <a:t>RPS : Replenishment Pod Selection </a:t>
              </a:r>
            </a:p>
            <a:p>
              <a:r>
                <a:rPr lang="en-US" altLang="ko-KR" sz="1200" dirty="0"/>
                <a:t>POA : Pick Order Assignment</a:t>
              </a:r>
            </a:p>
            <a:p>
              <a:r>
                <a:rPr lang="en-US" altLang="ko-KR" sz="1200" dirty="0"/>
                <a:t>PPS : Pick Pod Selection</a:t>
              </a:r>
            </a:p>
            <a:p>
              <a:r>
                <a:rPr lang="en-US" altLang="ko-KR" sz="1200" dirty="0"/>
                <a:t>PSA : Pod Storage Selection</a:t>
              </a:r>
            </a:p>
            <a:p>
              <a:r>
                <a:rPr lang="en-US" altLang="ko-KR" sz="1200" dirty="0"/>
                <a:t>TA : Task Allocation</a:t>
              </a:r>
            </a:p>
            <a:p>
              <a:r>
                <a:rPr lang="en-US" altLang="ko-KR" sz="1200" dirty="0"/>
                <a:t>PP : Path Planning</a:t>
              </a:r>
              <a:endParaRPr lang="ko-KR" altLang="en-US" sz="12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502BCB-88C2-4FB2-AF6A-5067162192BC}"/>
              </a:ext>
            </a:extLst>
          </p:cNvPr>
          <p:cNvGrpSpPr/>
          <p:nvPr/>
        </p:nvGrpSpPr>
        <p:grpSpPr>
          <a:xfrm>
            <a:off x="2211041" y="2471384"/>
            <a:ext cx="4120706" cy="2032177"/>
            <a:chOff x="2211041" y="2471384"/>
            <a:chExt cx="4120706" cy="20321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E21DB1-05D9-40ED-8EF0-BB2271C91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898" y="2471384"/>
              <a:ext cx="3452849" cy="20321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46FEDF-0A87-4AFE-A2ED-38774B2739D5}"/>
                </a:ext>
              </a:extLst>
            </p:cNvPr>
            <p:cNvSpPr txBox="1"/>
            <p:nvPr/>
          </p:nvSpPr>
          <p:spPr>
            <a:xfrm>
              <a:off x="2211041" y="3098952"/>
              <a:ext cx="1276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Replenishment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D20E2-2AA8-48D9-B586-D57D58A7CB78}"/>
                </a:ext>
              </a:extLst>
            </p:cNvPr>
            <p:cNvSpPr txBox="1"/>
            <p:nvPr/>
          </p:nvSpPr>
          <p:spPr>
            <a:xfrm>
              <a:off x="5839902" y="3110930"/>
              <a:ext cx="49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Pick</a:t>
              </a:r>
              <a:endParaRPr lang="ko-KR" altLang="en-US" sz="1200" dirty="0"/>
            </a:p>
          </p:txBody>
        </p:sp>
      </p:grp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8CDFB1A1-13CF-4671-BB69-B1111E17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6624" y="4188750"/>
            <a:ext cx="2777376" cy="540581"/>
          </a:xfrm>
        </p:spPr>
        <p:txBody>
          <a:bodyPr/>
          <a:lstStyle/>
          <a:p>
            <a:r>
              <a:rPr lang="en-US" altLang="ko-KR" sz="800" dirty="0"/>
              <a:t>M. </a:t>
            </a:r>
            <a:r>
              <a:rPr lang="en-US" altLang="ko-KR" sz="800" dirty="0" err="1"/>
              <a:t>Merschformann</a:t>
            </a:r>
            <a:r>
              <a:rPr lang="en-US" altLang="ko-KR" sz="800" dirty="0"/>
              <a:t>, T. </a:t>
            </a:r>
            <a:r>
              <a:rPr lang="en-US" altLang="ko-KR" sz="800" dirty="0" err="1"/>
              <a:t>Lamballais</a:t>
            </a:r>
            <a:r>
              <a:rPr lang="en-US" altLang="ko-KR" sz="800" dirty="0"/>
              <a:t>, M.B.M. de </a:t>
            </a:r>
            <a:r>
              <a:rPr lang="en-US" altLang="ko-KR" sz="800" dirty="0" err="1"/>
              <a:t>Koster</a:t>
            </a:r>
            <a:r>
              <a:rPr lang="en-US" altLang="ko-KR" sz="800" dirty="0"/>
              <a:t>, L. Suhl, Decision rules for robotic mobile fulfillment systems, Operations Research Perspectives, Volume 6, 2019, 100128, ISSN 2214-7160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79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1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Suggestion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Multi-agent</a:t>
            </a:r>
            <a:r>
              <a:rPr lang="en-US" altLang="ko-KR" dirty="0"/>
              <a:t> Deep Reinforcement Learning with </a:t>
            </a:r>
            <a:r>
              <a:rPr lang="en-US" altLang="ko-KR" b="1" dirty="0">
                <a:solidFill>
                  <a:srgbClr val="FF0000"/>
                </a:solidFill>
              </a:rPr>
              <a:t>Adversarial agent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Multi-agent Deep RL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1F99E-7342-4753-AF51-B5D91EBD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"/>
          <a:stretch/>
        </p:blipFill>
        <p:spPr>
          <a:xfrm>
            <a:off x="796369" y="2489055"/>
            <a:ext cx="7617908" cy="2680448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145E8-6F5E-4028-92FA-FEEC2EBC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Ke, et al. "Multi-vehicle routing problems with soft time windows: A multi-agent reinforcement learning approach." Transportation Research Part C: Emerging Technologies 121 (2020): 102861.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1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Problem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Overall logistics → Vehicle Routing Problem only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Fix other setting (ex. Task allocation, Order assignment)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State, Action, Reward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Replenishment, pick station status and action (Embedded, Empty)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Mobile robot location(for every point) and action(←↑↓→)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Reward: -Cost 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Normal: minimize total cost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/>
              <a:t>Adversarial agent</a:t>
            </a:r>
            <a:r>
              <a:rPr lang="en-US" altLang="ko-KR" dirty="0"/>
              <a:t> : maximize total cost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Intercept other pods due to urgent situation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Simply move around w/o pick &amp; order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Training Algorithm (Next)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9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1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RL – Training Algorithm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Soft Actor-</a:t>
            </a:r>
            <a:r>
              <a:rPr lang="en-US" altLang="ko-KR" dirty="0" err="1"/>
              <a:t>Critc</a:t>
            </a:r>
            <a:r>
              <a:rPr lang="en-US" altLang="ko-KR" dirty="0"/>
              <a:t> (SAC) → Only single 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Off-policy deep RL based on maxent</a:t>
            </a:r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b="1" dirty="0"/>
              <a:t>Multi-Agent</a:t>
            </a:r>
            <a:r>
              <a:rPr lang="en-US" altLang="ko-KR" dirty="0"/>
              <a:t> SAC (STAC)</a:t>
            </a:r>
            <a:r>
              <a:rPr lang="en-US" altLang="ko-KR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Centralized training with decentralized execution</a:t>
            </a:r>
            <a:endParaRPr lang="en-US" altLang="ko-KR" baseline="30000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Exploit extra information during training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Multi-agent planning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Multi-agent deep RL</a:t>
            </a:r>
            <a:br>
              <a:rPr lang="en-US" altLang="ko-KR" dirty="0"/>
            </a:br>
            <a:r>
              <a:rPr lang="en-US" altLang="ko-KR" dirty="0"/>
              <a:t>(cooperative behavior)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D172-FFC8-47AD-A215-587A20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244291"/>
            <a:ext cx="8866020" cy="212349"/>
          </a:xfrm>
        </p:spPr>
        <p:txBody>
          <a:bodyPr/>
          <a:lstStyle/>
          <a:p>
            <a:r>
              <a:rPr lang="en-US" altLang="ko-KR"/>
              <a:t>Celli, Andrea, et al. "Coordination in Adversarial Sequential Team Games via Multi-Agent Deep Reinforcement Learning." arXiv preprint arXiv:1912.07712 (2019).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309D5-BFD1-4F14-AD34-F727080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1608772"/>
            <a:ext cx="2738583" cy="442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24E5C-54C8-4677-B830-118B8D7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8" y="3427740"/>
            <a:ext cx="4966436" cy="26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1 –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C236-0C69-4957-AE22-B2AB4247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096482"/>
            <a:ext cx="8687296" cy="253984"/>
          </a:xfrm>
        </p:spPr>
        <p:txBody>
          <a:bodyPr/>
          <a:lstStyle/>
          <a:p>
            <a:r>
              <a:rPr lang="en-US" altLang="ko-KR"/>
              <a:t>1 Gleave, Adam, et al. "Adversarial policies: Attacking deep reinforcement learning." arXiv preprint arXiv:1905.10615 (2019).</a:t>
            </a:r>
          </a:p>
          <a:p>
            <a:r>
              <a:rPr lang="en-US" altLang="ko-KR"/>
              <a:t>2 https://github.com/Unity-Technologies/ml-agents</a:t>
            </a:r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E8C2A7D-A59E-461D-8678-9B54223DC782}"/>
              </a:ext>
            </a:extLst>
          </p:cNvPr>
          <p:cNvSpPr txBox="1">
            <a:spLocks/>
          </p:cNvSpPr>
          <p:nvPr/>
        </p:nvSpPr>
        <p:spPr>
          <a:xfrm>
            <a:off x="172313" y="955954"/>
            <a:ext cx="8794721" cy="539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Limitation 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Little RL background</a:t>
            </a:r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Source code &amp; Environment Setup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No </a:t>
            </a:r>
            <a:r>
              <a:rPr lang="en-US" altLang="ko-KR" sz="1400" dirty="0" err="1"/>
              <a:t>RAWSim</a:t>
            </a:r>
            <a:r>
              <a:rPr lang="en-US" altLang="ko-KR" sz="1400" dirty="0"/>
              <a:t>-O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Adversarial policy algorithm </a:t>
            </a:r>
            <a:r>
              <a:rPr lang="en-US" altLang="ko-KR" sz="1400" baseline="30000" dirty="0"/>
              <a:t>1</a:t>
            </a:r>
            <a:endParaRPr lang="en-US" altLang="ko-KR" sz="1400" baseline="30000" dirty="0">
              <a:hlinkClick r:id="rId2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Unity </a:t>
            </a:r>
            <a:r>
              <a:rPr lang="en-US" altLang="ko-KR" sz="1400" baseline="30000" dirty="0"/>
              <a:t>2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MLCS RL …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Other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 in RAWSIM-O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Fulfillment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value of Items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		        Re-optimization Algorithm (to representation item)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18" y="5526140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85" y="5482003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1743</Words>
  <Application>Microsoft Office PowerPoint</Application>
  <PresentationFormat>화면 슬라이드 쇼(4:3)</PresentationFormat>
  <Paragraphs>312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Times-Roman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Progress Robotic Mobile Fulfillment System </vt:lpstr>
      <vt:lpstr>Outline</vt:lpstr>
      <vt:lpstr>Background</vt:lpstr>
      <vt:lpstr>Background</vt:lpstr>
      <vt:lpstr>Proposal 1 – DeepRL</vt:lpstr>
      <vt:lpstr>Proposal 1 – DeepRL</vt:lpstr>
      <vt:lpstr>Proposal 1 – DeepRL</vt:lpstr>
      <vt:lpstr>Proposal 1 – DeepRL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3 – Queuing Network Model</vt:lpstr>
      <vt:lpstr>Proposal 3 – Queuing Network Model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김창용</cp:lastModifiedBy>
  <cp:revision>244</cp:revision>
  <dcterms:created xsi:type="dcterms:W3CDTF">2021-01-05T02:57:38Z</dcterms:created>
  <dcterms:modified xsi:type="dcterms:W3CDTF">2021-04-08T01:54:16Z</dcterms:modified>
</cp:coreProperties>
</file>