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60" r:id="rId2"/>
    <p:sldId id="289" r:id="rId3"/>
    <p:sldId id="286" r:id="rId4"/>
    <p:sldId id="288" r:id="rId5"/>
    <p:sldId id="290" r:id="rId6"/>
    <p:sldId id="29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/>
  </p:normalViewPr>
  <p:slideViewPr>
    <p:cSldViewPr snapToGrid="0">
      <p:cViewPr>
        <p:scale>
          <a:sx n="66" d="100"/>
          <a:sy n="66" d="100"/>
        </p:scale>
        <p:origin x="6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D3CE8-1EA4-4539-9D55-E58CC48677D0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A4664-183C-4BE7-B983-E543D2813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09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2398" y="2018413"/>
            <a:ext cx="5429250" cy="590962"/>
          </a:xfrm>
        </p:spPr>
        <p:txBody>
          <a:bodyPr anchor="b">
            <a:normAutofit/>
          </a:bodyPr>
          <a:lstStyle>
            <a:lvl1pPr algn="ctr"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674" y="2895518"/>
            <a:ext cx="6858000" cy="104471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42063" y="6590932"/>
            <a:ext cx="2057400" cy="365125"/>
          </a:xfrm>
        </p:spPr>
        <p:txBody>
          <a:bodyPr/>
          <a:lstStyle/>
          <a:p>
            <a:fld id="{A7E60D0F-AD51-4083-94B3-5363C3B422DB}" type="datetime1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6664" y="6207284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8323" y="6589359"/>
            <a:ext cx="2057400" cy="365125"/>
          </a:xfrm>
        </p:spPr>
        <p:txBody>
          <a:bodyPr/>
          <a:lstStyle>
            <a:lvl1pPr algn="ctr">
              <a:defRPr>
                <a:solidFill>
                  <a:srgbClr val="0023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1806F79-321D-440B-81D1-3409D93E33A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Google Shape;11;p2">
            <a:extLst>
              <a:ext uri="{FF2B5EF4-FFF2-40B4-BE49-F238E27FC236}">
                <a16:creationId xmlns:a16="http://schemas.microsoft.com/office/drawing/2014/main" id="{61B45930-36EB-4F7D-A6F6-A48AA1E25043}"/>
              </a:ext>
            </a:extLst>
          </p:cNvPr>
          <p:cNvSpPr txBox="1"/>
          <p:nvPr userDrawn="1"/>
        </p:nvSpPr>
        <p:spPr>
          <a:xfrm>
            <a:off x="-43643" y="6595300"/>
            <a:ext cx="322949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Machine Learning and Control System Lab.</a:t>
            </a:r>
            <a:endParaRPr sz="1050" b="1" i="1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3;p2">
            <a:extLst>
              <a:ext uri="{FF2B5EF4-FFF2-40B4-BE49-F238E27FC236}">
                <a16:creationId xmlns:a16="http://schemas.microsoft.com/office/drawing/2014/main" id="{7E81E3A1-F8B5-4D8C-BABA-0B339E930B6E}"/>
              </a:ext>
            </a:extLst>
          </p:cNvPr>
          <p:cNvSpPr/>
          <p:nvPr userDrawn="1"/>
        </p:nvSpPr>
        <p:spPr>
          <a:xfrm>
            <a:off x="136664" y="771430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4;p2">
            <a:extLst>
              <a:ext uri="{FF2B5EF4-FFF2-40B4-BE49-F238E27FC236}">
                <a16:creationId xmlns:a16="http://schemas.microsoft.com/office/drawing/2014/main" id="{4192BB97-E729-447C-9CAB-5D3C5192922D}"/>
              </a:ext>
            </a:extLst>
          </p:cNvPr>
          <p:cNvSpPr/>
          <p:nvPr userDrawn="1"/>
        </p:nvSpPr>
        <p:spPr>
          <a:xfrm>
            <a:off x="136664" y="771430"/>
            <a:ext cx="1268730" cy="113045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5;p2">
            <a:extLst>
              <a:ext uri="{FF2B5EF4-FFF2-40B4-BE49-F238E27FC236}">
                <a16:creationId xmlns:a16="http://schemas.microsoft.com/office/drawing/2014/main" id="{116A1066-98E0-44FA-ABD7-342D4E57874F}"/>
              </a:ext>
            </a:extLst>
          </p:cNvPr>
          <p:cNvSpPr/>
          <p:nvPr userDrawn="1"/>
        </p:nvSpPr>
        <p:spPr>
          <a:xfrm>
            <a:off x="136664" y="6523821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;p2">
            <a:extLst>
              <a:ext uri="{FF2B5EF4-FFF2-40B4-BE49-F238E27FC236}">
                <a16:creationId xmlns:a16="http://schemas.microsoft.com/office/drawing/2014/main" id="{2A224E34-A85E-479B-8B6B-E8351C06638C}"/>
              </a:ext>
            </a:extLst>
          </p:cNvPr>
          <p:cNvSpPr/>
          <p:nvPr userDrawn="1"/>
        </p:nvSpPr>
        <p:spPr>
          <a:xfrm>
            <a:off x="6302502" y="6523820"/>
            <a:ext cx="2700182" cy="113046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Line 4">
            <a:extLst>
              <a:ext uri="{FF2B5EF4-FFF2-40B4-BE49-F238E27FC236}">
                <a16:creationId xmlns:a16="http://schemas.microsoft.com/office/drawing/2014/main" id="{59342C5D-F2CB-4CAA-B813-BD3CF5FE07EE}"/>
              </a:ext>
            </a:extLst>
          </p:cNvPr>
          <p:cNvSpPr/>
          <p:nvPr userDrawn="1"/>
        </p:nvSpPr>
        <p:spPr>
          <a:xfrm>
            <a:off x="1347496" y="2718035"/>
            <a:ext cx="6459055" cy="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Line 5">
            <a:extLst>
              <a:ext uri="{FF2B5EF4-FFF2-40B4-BE49-F238E27FC236}">
                <a16:creationId xmlns:a16="http://schemas.microsoft.com/office/drawing/2014/main" id="{EE2582D7-E98F-49FB-8870-B9D449BC66D6}"/>
              </a:ext>
            </a:extLst>
          </p:cNvPr>
          <p:cNvSpPr/>
          <p:nvPr userDrawn="1"/>
        </p:nvSpPr>
        <p:spPr>
          <a:xfrm>
            <a:off x="1337448" y="1905563"/>
            <a:ext cx="6469103" cy="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DE2B20AF-976A-49B2-A416-91498D8B78DF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2953075" y="3836374"/>
            <a:ext cx="3237840" cy="1063800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20C2A6AB-4778-4053-AF5E-8F10DC2E22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0674" y="5360154"/>
            <a:ext cx="6858000" cy="4158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06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EFE6-2546-40C4-ADE5-8273D9D089B1}" type="datetime1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27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A6CE-142C-475B-9F6C-CF331CCB75BC}" type="datetime1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85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8BD5-8FB7-44FB-9F67-17B93E9BC86A}" type="datetime1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0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5136-4D42-4B23-B7A9-F205293FB188}" type="datetime1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31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F7A4-E999-47F6-BF8F-89851F39984D}" type="datetime1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62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A7EC-9C5E-4965-AA26-F9C843E0120B}" type="datetime1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3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FFE3-CCCF-44A3-8AB5-7E29BF5D45BF}" type="datetime1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086600" y="6567192"/>
            <a:ext cx="2057400" cy="365125"/>
          </a:xfrm>
        </p:spPr>
        <p:txBody>
          <a:bodyPr/>
          <a:lstStyle/>
          <a:p>
            <a:pPr algn="r"/>
            <a:fld id="{5E6E78F3-B9B3-41C4-9CC7-01C5D5308963}" type="datetime1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6664" y="6311471"/>
            <a:ext cx="3086100" cy="212349"/>
          </a:xfrm>
        </p:spPr>
        <p:txBody>
          <a:bodyPr/>
          <a:lstStyle>
            <a:lvl1pPr algn="l">
              <a:defRPr sz="11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0974" y="6565455"/>
            <a:ext cx="2057400" cy="365125"/>
          </a:xfrm>
        </p:spPr>
        <p:txBody>
          <a:bodyPr/>
          <a:lstStyle>
            <a:lvl1pPr algn="ctr">
              <a:defRPr>
                <a:solidFill>
                  <a:srgbClr val="002366"/>
                </a:solidFill>
              </a:defRPr>
            </a:lvl1pPr>
          </a:lstStyle>
          <a:p>
            <a:fld id="{A1806F79-321D-440B-81D1-3409D93E33A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Google Shape;11;p2">
            <a:extLst>
              <a:ext uri="{FF2B5EF4-FFF2-40B4-BE49-F238E27FC236}">
                <a16:creationId xmlns:a16="http://schemas.microsoft.com/office/drawing/2014/main" id="{6FC8D03F-13BE-4D5D-8D1A-E89552F79992}"/>
              </a:ext>
            </a:extLst>
          </p:cNvPr>
          <p:cNvSpPr txBox="1"/>
          <p:nvPr userDrawn="1"/>
        </p:nvSpPr>
        <p:spPr>
          <a:xfrm>
            <a:off x="-43643" y="6595300"/>
            <a:ext cx="322949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Machine Learning and Control System Lab.</a:t>
            </a:r>
            <a:endParaRPr sz="1050" b="1" i="1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3;p2">
            <a:extLst>
              <a:ext uri="{FF2B5EF4-FFF2-40B4-BE49-F238E27FC236}">
                <a16:creationId xmlns:a16="http://schemas.microsoft.com/office/drawing/2014/main" id="{8F0309B9-54DC-4C03-B7C2-D00951015245}"/>
              </a:ext>
            </a:extLst>
          </p:cNvPr>
          <p:cNvSpPr/>
          <p:nvPr userDrawn="1"/>
        </p:nvSpPr>
        <p:spPr>
          <a:xfrm>
            <a:off x="136664" y="771430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BBA63A3D-3BA0-4605-84E5-B1A67DEF061A}"/>
              </a:ext>
            </a:extLst>
          </p:cNvPr>
          <p:cNvSpPr/>
          <p:nvPr userDrawn="1"/>
        </p:nvSpPr>
        <p:spPr>
          <a:xfrm>
            <a:off x="136664" y="771430"/>
            <a:ext cx="1268730" cy="113045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5;p2">
            <a:extLst>
              <a:ext uri="{FF2B5EF4-FFF2-40B4-BE49-F238E27FC236}">
                <a16:creationId xmlns:a16="http://schemas.microsoft.com/office/drawing/2014/main" id="{88FD42F9-D8A4-4B98-8F11-EBE6A9C807CC}"/>
              </a:ext>
            </a:extLst>
          </p:cNvPr>
          <p:cNvSpPr/>
          <p:nvPr userDrawn="1"/>
        </p:nvSpPr>
        <p:spPr>
          <a:xfrm>
            <a:off x="136664" y="6523821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;p2">
            <a:extLst>
              <a:ext uri="{FF2B5EF4-FFF2-40B4-BE49-F238E27FC236}">
                <a16:creationId xmlns:a16="http://schemas.microsoft.com/office/drawing/2014/main" id="{24151BB4-C2EE-427F-AA76-FE3A32E4C9CA}"/>
              </a:ext>
            </a:extLst>
          </p:cNvPr>
          <p:cNvSpPr/>
          <p:nvPr userDrawn="1"/>
        </p:nvSpPr>
        <p:spPr>
          <a:xfrm>
            <a:off x="6302502" y="6523820"/>
            <a:ext cx="2700182" cy="113046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BEEFABF-3226-4CCE-80FF-49CF46D8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132652"/>
            <a:ext cx="7886700" cy="665018"/>
          </a:xfrm>
        </p:spPr>
        <p:txBody>
          <a:bodyPr>
            <a:normAutofit/>
          </a:bodyPr>
          <a:lstStyle>
            <a:lvl1pPr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9C3C9132-5B1E-48DC-916B-2EDD68EA61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7963" y="955954"/>
            <a:ext cx="8794721" cy="318293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v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685800" indent="-228600">
              <a:buFont typeface="Wingdings" panose="05000000000000000000" pitchFamily="2" charset="2"/>
              <a:buChar char="ü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1143000" indent="-228600">
              <a:buFont typeface="Calibri" panose="020F0502020204030204" pitchFamily="34" charset="0"/>
              <a:buChar char="‒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 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81048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FBAC-A272-4DE3-9193-C9FEDCFDA02C}" type="datetime1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4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6484-5B91-49B9-9E54-3A55D976DF87}" type="datetime1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2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94620-207E-446B-B609-54E4FB2B478F}" type="datetime1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63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manCompatibleAI/adversarial-policies" TargetMode="External"/><Relationship Id="rId2" Type="http://schemas.openxmlformats.org/officeDocument/2006/relationships/hyperlink" Target="https://github.com/HumanCompatibleAI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HumanCompatibleAI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07551-E58C-49B1-9FEE-C254F4631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2021 MLP</a:t>
            </a:r>
            <a:r>
              <a:rPr lang="ko-KR" altLang="en-US"/>
              <a:t> </a:t>
            </a:r>
            <a:r>
              <a:rPr lang="en-US" altLang="ko-KR"/>
              <a:t>team meeting 04.02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D0D42D-C036-4DD2-8230-C91BF0E11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pc="-1">
                <a:uFill>
                  <a:solidFill>
                    <a:srgbClr val="FFFFFF"/>
                  </a:solidFill>
                </a:u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Yonsei University</a:t>
            </a:r>
          </a:p>
          <a:p>
            <a:r>
              <a:rPr lang="en-US" altLang="ko-KR" spc="-1">
                <a:uFill>
                  <a:solidFill>
                    <a:srgbClr val="FFFFFF"/>
                  </a:solidFill>
                </a:u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Machine Learning Project Team 09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C190AA-2027-4928-9CAA-DB37FF9E8D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err="1"/>
              <a:t>Hyeonwoo</a:t>
            </a:r>
            <a:r>
              <a:rPr lang="en-US" altLang="ko-KR"/>
              <a:t> Lee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01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/>
              <a:t>RAWSim-O (Check)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/>
              <a:t>Tutorial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Setup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Simulation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Instance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Etc</a:t>
            </a:r>
          </a:p>
          <a:p>
            <a:pPr>
              <a:lnSpc>
                <a:spcPct val="100000"/>
              </a:lnSpc>
            </a:pPr>
            <a:endParaRPr lang="en-US" altLang="ko-KR"/>
          </a:p>
          <a:p>
            <a:pPr>
              <a:lnSpc>
                <a:spcPct val="100000"/>
              </a:lnSpc>
            </a:pPr>
            <a:r>
              <a:rPr lang="en-US" altLang="ko-KR"/>
              <a:t>Implementing Controller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Youtube</a:t>
            </a:r>
          </a:p>
          <a:p>
            <a:pPr lvl="2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r>
              <a:rPr lang="en-US" altLang="ko-KR"/>
              <a:t>Modified test controller  → Uploaded on Github</a:t>
            </a:r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561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/>
              <a:t>Proposal – Time window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VRPTW (Typical problem)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Great method to find optimal solution of VRP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Already done → State-of-art 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Easy to Simulation (Add time window rule in </a:t>
            </a:r>
            <a:r>
              <a:rPr lang="en-US" altLang="ko-KR" dirty="0" err="1"/>
              <a:t>RAWSim</a:t>
            </a:r>
            <a:r>
              <a:rPr lang="en-US" altLang="ko-KR" dirty="0"/>
              <a:t>-O)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Paper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Solving Large-Scale VRP with Time windows</a:t>
            </a:r>
          </a:p>
          <a:p>
            <a:pPr lvl="2">
              <a:lnSpc>
                <a:spcPct val="100000"/>
              </a:lnSpc>
            </a:pPr>
            <a:r>
              <a:rPr lang="en-US" altLang="ko-KR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Brainstorming-Based Ant Colony Optimization for Vehicle Routing With Soft Time Windows</a:t>
            </a:r>
          </a:p>
          <a:p>
            <a:pPr lvl="2">
              <a:lnSpc>
                <a:spcPct val="100000"/>
              </a:lnSpc>
            </a:pPr>
            <a:r>
              <a:rPr lang="en-US" altLang="ko-KR" b="1" i="0" dirty="0">
                <a:solidFill>
                  <a:srgbClr val="202225"/>
                </a:solidFill>
                <a:effectLst/>
                <a:latin typeface="Roboto"/>
              </a:rPr>
              <a:t>An Optimization-Based Heuristic for Vehicle Routing and Scheduling with Soft Time Window Constraints</a:t>
            </a:r>
          </a:p>
          <a:p>
            <a:pPr lvl="1">
              <a:lnSpc>
                <a:spcPct val="100000"/>
              </a:lnSpc>
            </a:pPr>
            <a:endParaRPr lang="en-US" altLang="ko-KR" b="1" dirty="0">
              <a:solidFill>
                <a:srgbClr val="202225"/>
              </a:solidFill>
              <a:latin typeface="Roboto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solidFill>
                  <a:srgbClr val="202225"/>
                </a:solidFill>
                <a:latin typeface="Roboto"/>
              </a:rPr>
              <a:t>참고</a:t>
            </a:r>
            <a:r>
              <a:rPr lang="en-US" altLang="ko-KR" dirty="0">
                <a:solidFill>
                  <a:srgbClr val="202225"/>
                </a:solidFill>
                <a:latin typeface="Roboto"/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lang="en-US" altLang="ko-KR" dirty="0">
                <a:solidFill>
                  <a:srgbClr val="202225"/>
                </a:solidFill>
                <a:latin typeface="Roboto"/>
              </a:rPr>
              <a:t>Google OR-Tools</a:t>
            </a:r>
          </a:p>
          <a:p>
            <a:pPr lvl="3">
              <a:lnSpc>
                <a:spcPct val="100000"/>
              </a:lnSpc>
            </a:pPr>
            <a:r>
              <a:rPr lang="en-US" altLang="ko-KR" dirty="0">
                <a:solidFill>
                  <a:srgbClr val="202225"/>
                </a:solidFill>
                <a:latin typeface="Roboto"/>
              </a:rPr>
              <a:t>https://developers.google.com/optimization/routing/vrptw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solidFill>
                <a:srgbClr val="202225"/>
              </a:solidFill>
              <a:latin typeface="Roboto"/>
            </a:endParaRPr>
          </a:p>
          <a:p>
            <a:pPr lvl="2">
              <a:lnSpc>
                <a:spcPct val="100000"/>
              </a:lnSpc>
            </a:pPr>
            <a:r>
              <a:rPr lang="en-US" altLang="ko-KR" dirty="0"/>
              <a:t>Multi –depot-VRP</a:t>
            </a:r>
          </a:p>
          <a:p>
            <a:pPr lvl="3">
              <a:lnSpc>
                <a:spcPct val="100000"/>
              </a:lnSpc>
            </a:pPr>
            <a:r>
              <a:rPr lang="en-US" altLang="ko-KR" dirty="0"/>
              <a:t>https://github.com/graphhopper/jsprit/blob/master/docs/Multiple-Depot-VRP.md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4491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/>
              <a:t>Proposal – Adverserial agent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/>
              <a:t>Adversiral</a:t>
            </a:r>
            <a:r>
              <a:rPr lang="en-US" altLang="ko-KR" dirty="0"/>
              <a:t> agent -- RL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Deep RL base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papers</a:t>
            </a:r>
            <a:endParaRPr lang="en-US" altLang="ko-KR" dirty="0">
              <a:hlinkClick r:id="rId2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hlinkClick r:id="rId2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hlinkClick r:id="rId3"/>
              </a:rPr>
              <a:t>https://github.com/HumanCompatibleAI/adversarial-policies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Agent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Unoptimized mobile robot (Urgent situation)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Simple adverse </a:t>
            </a:r>
            <a:r>
              <a:rPr lang="en-US" altLang="ko-KR" dirty="0" err="1"/>
              <a:t>agnet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How to simulation?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RL?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W/O RL ? (Only add </a:t>
            </a:r>
            <a:r>
              <a:rPr lang="en-US" altLang="ko-KR" dirty="0" err="1"/>
              <a:t>adeverial</a:t>
            </a:r>
            <a:r>
              <a:rPr lang="en-US" altLang="ko-KR" dirty="0"/>
              <a:t> agent)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Rule base controller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402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 dirty="0"/>
              <a:t>Proposal – </a:t>
            </a:r>
            <a:r>
              <a:rPr lang="en-US" altLang="ko-KR" dirty="0" err="1"/>
              <a:t>Descion</a:t>
            </a:r>
            <a:r>
              <a:rPr lang="en-US" altLang="ko-KR" dirty="0"/>
              <a:t> rule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/>
              <a:t>Descion</a:t>
            </a:r>
            <a:r>
              <a:rPr lang="en-US" altLang="ko-KR" dirty="0"/>
              <a:t> rule modification 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ROA &amp; RSP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Split it as RSP after ROA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Merge POA and PPS together</a:t>
            </a:r>
            <a:endParaRPr lang="en-US" altLang="ko-KR" dirty="0">
              <a:hlinkClick r:id="rId2"/>
            </a:endParaRP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Related papers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Lin </a:t>
            </a:r>
            <a:r>
              <a:rPr lang="en-US" altLang="ko-KR" dirty="0" err="1"/>
              <a:t>Xie</a:t>
            </a:r>
            <a:r>
              <a:rPr lang="en-US" altLang="ko-KR" dirty="0"/>
              <a:t>, Introducing split orders and optimizing operational policies in RMFS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How to apply to our project? (Future work)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8FC32C-CD95-426F-A0F0-FD2BEEFFA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549" y="3429000"/>
            <a:ext cx="5521815" cy="21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2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 dirty="0"/>
              <a:t>Proposal – Pod classification 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Classification along the..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 Frequency or Importance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Arrange items 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Find optimal arrangement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Using </a:t>
            </a:r>
            <a:r>
              <a:rPr lang="en-US" altLang="ko-KR" dirty="0" err="1"/>
              <a:t>Classfication</a:t>
            </a:r>
            <a:r>
              <a:rPr lang="en-US" altLang="ko-KR" dirty="0"/>
              <a:t> algorithm with proper weight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Dependency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Ex) Korean food such as </a:t>
            </a:r>
            <a:r>
              <a:rPr lang="ko-KR" altLang="en-US" dirty="0"/>
              <a:t>보쌈</a:t>
            </a:r>
            <a:endParaRPr lang="en-US" altLang="ko-KR" dirty="0"/>
          </a:p>
          <a:p>
            <a:pPr lvl="3">
              <a:lnSpc>
                <a:spcPct val="100000"/>
              </a:lnSpc>
            </a:pPr>
            <a:r>
              <a:rPr lang="en-US" altLang="ko-KR" dirty="0"/>
              <a:t>Includes meats, vegetables etc.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We can make them arrange together</a:t>
            </a:r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en-US" altLang="ko-KR" dirty="0"/>
              <a:t>Find the specific dataset from Kaggle or somewhere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025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1653</TotalTime>
  <Words>289</Words>
  <Application>Microsoft Office PowerPoint</Application>
  <PresentationFormat>화면 슬라이드 쇼(4:3)</PresentationFormat>
  <Paragraphs>101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Roboto</vt:lpstr>
      <vt:lpstr>나눔바른고딕</vt:lpstr>
      <vt:lpstr>맑은 고딕</vt:lpstr>
      <vt:lpstr>맑은 고딕</vt:lpstr>
      <vt:lpstr>Arial</vt:lpstr>
      <vt:lpstr>Calibri</vt:lpstr>
      <vt:lpstr>Calibri Light</vt:lpstr>
      <vt:lpstr>Wingdings</vt:lpstr>
      <vt:lpstr>Office 테마</vt:lpstr>
      <vt:lpstr>2021 MLP team meeting 04.02</vt:lpstr>
      <vt:lpstr>RAWSim-O (Check)</vt:lpstr>
      <vt:lpstr>Proposal – Time window</vt:lpstr>
      <vt:lpstr>Proposal – Adverserial agent</vt:lpstr>
      <vt:lpstr>Proposal – Descion rule</vt:lpstr>
      <vt:lpstr>Proposal – Pod classification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현우 이</dc:creator>
  <cp:lastModifiedBy>현우 이</cp:lastModifiedBy>
  <cp:revision>160</cp:revision>
  <dcterms:created xsi:type="dcterms:W3CDTF">2021-01-05T02:57:38Z</dcterms:created>
  <dcterms:modified xsi:type="dcterms:W3CDTF">2021-04-02T08:17:59Z</dcterms:modified>
</cp:coreProperties>
</file>