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6"/>
  </p:notesMasterIdLst>
  <p:sldIdLst>
    <p:sldId id="260" r:id="rId2"/>
    <p:sldId id="292" r:id="rId3"/>
    <p:sldId id="291" r:id="rId4"/>
    <p:sldId id="293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098" autoAdjust="0"/>
    <p:restoredTop sz="94660"/>
  </p:normalViewPr>
  <p:slideViewPr>
    <p:cSldViewPr snapToGrid="0">
      <p:cViewPr varScale="1">
        <p:scale>
          <a:sx n="164" d="100"/>
          <a:sy n="164" d="100"/>
        </p:scale>
        <p:origin x="227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3D3CE8-1EA4-4539-9D55-E58CC48677D0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2A4664-183C-4BE7-B983-E543D2813E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0097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62398" y="2018413"/>
            <a:ext cx="5429250" cy="590962"/>
          </a:xfrm>
        </p:spPr>
        <p:txBody>
          <a:bodyPr anchor="b">
            <a:normAutofit/>
          </a:bodyPr>
          <a:lstStyle>
            <a:lvl1pPr algn="ctr">
              <a:defRPr sz="28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0674" y="2895518"/>
            <a:ext cx="6858000" cy="1044712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42063" y="6590932"/>
            <a:ext cx="2057400" cy="365125"/>
          </a:xfrm>
        </p:spPr>
        <p:txBody>
          <a:bodyPr/>
          <a:lstStyle/>
          <a:p>
            <a:fld id="{A7E60D0F-AD51-4083-94B3-5363C3B422DB}" type="datetime1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6664" y="6207284"/>
            <a:ext cx="30861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48323" y="6589359"/>
            <a:ext cx="2057400" cy="365125"/>
          </a:xfrm>
        </p:spPr>
        <p:txBody>
          <a:bodyPr/>
          <a:lstStyle>
            <a:lvl1pPr algn="ctr">
              <a:defRPr>
                <a:solidFill>
                  <a:srgbClr val="00236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A1806F79-321D-440B-81D1-3409D93E33A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Google Shape;11;p2">
            <a:extLst>
              <a:ext uri="{FF2B5EF4-FFF2-40B4-BE49-F238E27FC236}">
                <a16:creationId xmlns:a16="http://schemas.microsoft.com/office/drawing/2014/main" id="{61B45930-36EB-4F7D-A6F6-A48AA1E25043}"/>
              </a:ext>
            </a:extLst>
          </p:cNvPr>
          <p:cNvSpPr txBox="1"/>
          <p:nvPr userDrawn="1"/>
        </p:nvSpPr>
        <p:spPr>
          <a:xfrm>
            <a:off x="-43643" y="6595300"/>
            <a:ext cx="3229495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i="1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Machine Learning and Control System Lab.</a:t>
            </a:r>
            <a:endParaRPr sz="1050" b="1" i="1" u="none" strike="noStrike" cap="non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13;p2">
            <a:extLst>
              <a:ext uri="{FF2B5EF4-FFF2-40B4-BE49-F238E27FC236}">
                <a16:creationId xmlns:a16="http://schemas.microsoft.com/office/drawing/2014/main" id="{7E81E3A1-F8B5-4D8C-BABA-0B339E930B6E}"/>
              </a:ext>
            </a:extLst>
          </p:cNvPr>
          <p:cNvSpPr/>
          <p:nvPr userDrawn="1"/>
        </p:nvSpPr>
        <p:spPr>
          <a:xfrm>
            <a:off x="136664" y="771430"/>
            <a:ext cx="8866020" cy="113045"/>
          </a:xfrm>
          <a:prstGeom prst="roundRect">
            <a:avLst>
              <a:gd name="adj" fmla="val 50000"/>
            </a:avLst>
          </a:prstGeom>
          <a:solidFill>
            <a:srgbClr val="0023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Google Shape;14;p2">
            <a:extLst>
              <a:ext uri="{FF2B5EF4-FFF2-40B4-BE49-F238E27FC236}">
                <a16:creationId xmlns:a16="http://schemas.microsoft.com/office/drawing/2014/main" id="{4192BB97-E729-447C-9CAB-5D3C5192922D}"/>
              </a:ext>
            </a:extLst>
          </p:cNvPr>
          <p:cNvSpPr/>
          <p:nvPr userDrawn="1"/>
        </p:nvSpPr>
        <p:spPr>
          <a:xfrm>
            <a:off x="136664" y="771430"/>
            <a:ext cx="1268730" cy="113045"/>
          </a:xfrm>
          <a:prstGeom prst="roundRect">
            <a:avLst>
              <a:gd name="adj" fmla="val 50000"/>
            </a:avLst>
          </a:prstGeom>
          <a:solidFill>
            <a:srgbClr val="77777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" name="Google Shape;15;p2">
            <a:extLst>
              <a:ext uri="{FF2B5EF4-FFF2-40B4-BE49-F238E27FC236}">
                <a16:creationId xmlns:a16="http://schemas.microsoft.com/office/drawing/2014/main" id="{116A1066-98E0-44FA-ABD7-342D4E57874F}"/>
              </a:ext>
            </a:extLst>
          </p:cNvPr>
          <p:cNvSpPr/>
          <p:nvPr userDrawn="1"/>
        </p:nvSpPr>
        <p:spPr>
          <a:xfrm>
            <a:off x="136664" y="6523821"/>
            <a:ext cx="8866020" cy="113045"/>
          </a:xfrm>
          <a:prstGeom prst="roundRect">
            <a:avLst>
              <a:gd name="adj" fmla="val 50000"/>
            </a:avLst>
          </a:prstGeom>
          <a:solidFill>
            <a:srgbClr val="0023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16;p2">
            <a:extLst>
              <a:ext uri="{FF2B5EF4-FFF2-40B4-BE49-F238E27FC236}">
                <a16:creationId xmlns:a16="http://schemas.microsoft.com/office/drawing/2014/main" id="{2A224E34-A85E-479B-8B6B-E8351C06638C}"/>
              </a:ext>
            </a:extLst>
          </p:cNvPr>
          <p:cNvSpPr/>
          <p:nvPr userDrawn="1"/>
        </p:nvSpPr>
        <p:spPr>
          <a:xfrm>
            <a:off x="6302502" y="6523820"/>
            <a:ext cx="2700182" cy="113046"/>
          </a:xfrm>
          <a:prstGeom prst="roundRect">
            <a:avLst>
              <a:gd name="adj" fmla="val 50000"/>
            </a:avLst>
          </a:prstGeom>
          <a:solidFill>
            <a:srgbClr val="77777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" name="Line 4">
            <a:extLst>
              <a:ext uri="{FF2B5EF4-FFF2-40B4-BE49-F238E27FC236}">
                <a16:creationId xmlns:a16="http://schemas.microsoft.com/office/drawing/2014/main" id="{59342C5D-F2CB-4CAA-B813-BD3CF5FE07EE}"/>
              </a:ext>
            </a:extLst>
          </p:cNvPr>
          <p:cNvSpPr/>
          <p:nvPr userDrawn="1"/>
        </p:nvSpPr>
        <p:spPr>
          <a:xfrm>
            <a:off x="1347496" y="2718035"/>
            <a:ext cx="6459055" cy="0"/>
          </a:xfrm>
          <a:prstGeom prst="line">
            <a:avLst/>
          </a:prstGeom>
          <a:ln w="19080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" name="Line 5">
            <a:extLst>
              <a:ext uri="{FF2B5EF4-FFF2-40B4-BE49-F238E27FC236}">
                <a16:creationId xmlns:a16="http://schemas.microsoft.com/office/drawing/2014/main" id="{EE2582D7-E98F-49FB-8870-B9D449BC66D6}"/>
              </a:ext>
            </a:extLst>
          </p:cNvPr>
          <p:cNvSpPr/>
          <p:nvPr userDrawn="1"/>
        </p:nvSpPr>
        <p:spPr>
          <a:xfrm>
            <a:off x="1337448" y="1905563"/>
            <a:ext cx="6469103" cy="0"/>
          </a:xfrm>
          <a:prstGeom prst="line">
            <a:avLst/>
          </a:prstGeom>
          <a:ln w="19080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DE2B20AF-976A-49B2-A416-91498D8B78DF}"/>
              </a:ext>
            </a:extLst>
          </p:cNvPr>
          <p:cNvPicPr/>
          <p:nvPr userDrawn="1"/>
        </p:nvPicPr>
        <p:blipFill>
          <a:blip r:embed="rId2"/>
          <a:stretch/>
        </p:blipFill>
        <p:spPr>
          <a:xfrm>
            <a:off x="2953075" y="3836374"/>
            <a:ext cx="3237840" cy="1063800"/>
          </a:xfrm>
          <a:prstGeom prst="rect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20C2A6AB-4778-4053-AF5E-8F10DC2E22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0674" y="5360154"/>
            <a:ext cx="6858000" cy="41586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9063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3EFE6-2546-40C4-ADE5-8273D9D089B1}" type="datetime1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6F79-321D-440B-81D1-3409D93E3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3274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DA6CE-142C-475B-9F6C-CF331CCB75BC}" type="datetime1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6F79-321D-440B-81D1-3409D93E3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851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58BD5-8FB7-44FB-9F67-17B93E9BC86A}" type="datetime1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6F79-321D-440B-81D1-3409D93E3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709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95136-4D42-4B23-B7A9-F205293FB188}" type="datetime1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6F79-321D-440B-81D1-3409D93E3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4311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6F7A4-E999-47F6-BF8F-89851F39984D}" type="datetime1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6F79-321D-440B-81D1-3409D93E3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629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CA7EC-9C5E-4965-AA26-F9C843E0120B}" type="datetime1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6F79-321D-440B-81D1-3409D93E3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93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5FFE3-CCCF-44A3-8AB5-7E29BF5D45BF}" type="datetime1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6F79-321D-440B-81D1-3409D93E3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4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086600" y="6567192"/>
            <a:ext cx="2057400" cy="365125"/>
          </a:xfrm>
        </p:spPr>
        <p:txBody>
          <a:bodyPr/>
          <a:lstStyle/>
          <a:p>
            <a:pPr algn="r"/>
            <a:fld id="{5E6E78F3-B9B3-41C4-9CC7-01C5D5308963}" type="datetime1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36664" y="6311471"/>
            <a:ext cx="3086100" cy="212349"/>
          </a:xfrm>
        </p:spPr>
        <p:txBody>
          <a:bodyPr/>
          <a:lstStyle>
            <a:lvl1pPr algn="l">
              <a:defRPr sz="11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540974" y="6565455"/>
            <a:ext cx="2057400" cy="365125"/>
          </a:xfrm>
        </p:spPr>
        <p:txBody>
          <a:bodyPr/>
          <a:lstStyle>
            <a:lvl1pPr algn="ctr">
              <a:defRPr>
                <a:solidFill>
                  <a:srgbClr val="002366"/>
                </a:solidFill>
              </a:defRPr>
            </a:lvl1pPr>
          </a:lstStyle>
          <a:p>
            <a:fld id="{A1806F79-321D-440B-81D1-3409D93E33A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Google Shape;11;p2">
            <a:extLst>
              <a:ext uri="{FF2B5EF4-FFF2-40B4-BE49-F238E27FC236}">
                <a16:creationId xmlns:a16="http://schemas.microsoft.com/office/drawing/2014/main" id="{6FC8D03F-13BE-4D5D-8D1A-E89552F79992}"/>
              </a:ext>
            </a:extLst>
          </p:cNvPr>
          <p:cNvSpPr txBox="1"/>
          <p:nvPr userDrawn="1"/>
        </p:nvSpPr>
        <p:spPr>
          <a:xfrm>
            <a:off x="-43643" y="6595300"/>
            <a:ext cx="3229495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i="1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Machine Learning and Control System Lab.</a:t>
            </a:r>
            <a:endParaRPr sz="1050" b="1" i="1" u="none" strike="noStrike" cap="non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13;p2">
            <a:extLst>
              <a:ext uri="{FF2B5EF4-FFF2-40B4-BE49-F238E27FC236}">
                <a16:creationId xmlns:a16="http://schemas.microsoft.com/office/drawing/2014/main" id="{8F0309B9-54DC-4C03-B7C2-D00951015245}"/>
              </a:ext>
            </a:extLst>
          </p:cNvPr>
          <p:cNvSpPr/>
          <p:nvPr userDrawn="1"/>
        </p:nvSpPr>
        <p:spPr>
          <a:xfrm>
            <a:off x="136664" y="771430"/>
            <a:ext cx="8866020" cy="113045"/>
          </a:xfrm>
          <a:prstGeom prst="roundRect">
            <a:avLst>
              <a:gd name="adj" fmla="val 50000"/>
            </a:avLst>
          </a:prstGeom>
          <a:solidFill>
            <a:srgbClr val="0023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14;p2">
            <a:extLst>
              <a:ext uri="{FF2B5EF4-FFF2-40B4-BE49-F238E27FC236}">
                <a16:creationId xmlns:a16="http://schemas.microsoft.com/office/drawing/2014/main" id="{BBA63A3D-3BA0-4605-84E5-B1A67DEF061A}"/>
              </a:ext>
            </a:extLst>
          </p:cNvPr>
          <p:cNvSpPr/>
          <p:nvPr userDrawn="1"/>
        </p:nvSpPr>
        <p:spPr>
          <a:xfrm>
            <a:off x="136664" y="771430"/>
            <a:ext cx="1268730" cy="113045"/>
          </a:xfrm>
          <a:prstGeom prst="roundRect">
            <a:avLst>
              <a:gd name="adj" fmla="val 50000"/>
            </a:avLst>
          </a:prstGeom>
          <a:solidFill>
            <a:srgbClr val="77777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Google Shape;15;p2">
            <a:extLst>
              <a:ext uri="{FF2B5EF4-FFF2-40B4-BE49-F238E27FC236}">
                <a16:creationId xmlns:a16="http://schemas.microsoft.com/office/drawing/2014/main" id="{88FD42F9-D8A4-4B98-8F11-EBE6A9C807CC}"/>
              </a:ext>
            </a:extLst>
          </p:cNvPr>
          <p:cNvSpPr/>
          <p:nvPr userDrawn="1"/>
        </p:nvSpPr>
        <p:spPr>
          <a:xfrm>
            <a:off x="136664" y="6523821"/>
            <a:ext cx="8866020" cy="113045"/>
          </a:xfrm>
          <a:prstGeom prst="roundRect">
            <a:avLst>
              <a:gd name="adj" fmla="val 50000"/>
            </a:avLst>
          </a:prstGeom>
          <a:solidFill>
            <a:srgbClr val="0023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Google Shape;16;p2">
            <a:extLst>
              <a:ext uri="{FF2B5EF4-FFF2-40B4-BE49-F238E27FC236}">
                <a16:creationId xmlns:a16="http://schemas.microsoft.com/office/drawing/2014/main" id="{24151BB4-C2EE-427F-AA76-FE3A32E4C9CA}"/>
              </a:ext>
            </a:extLst>
          </p:cNvPr>
          <p:cNvSpPr/>
          <p:nvPr userDrawn="1"/>
        </p:nvSpPr>
        <p:spPr>
          <a:xfrm>
            <a:off x="6302502" y="6523820"/>
            <a:ext cx="2700182" cy="113046"/>
          </a:xfrm>
          <a:prstGeom prst="roundRect">
            <a:avLst>
              <a:gd name="adj" fmla="val 50000"/>
            </a:avLst>
          </a:prstGeom>
          <a:solidFill>
            <a:srgbClr val="77777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" name="제목 9">
            <a:extLst>
              <a:ext uri="{FF2B5EF4-FFF2-40B4-BE49-F238E27FC236}">
                <a16:creationId xmlns:a16="http://schemas.microsoft.com/office/drawing/2014/main" id="{2BEEFABF-3226-4CCE-80FF-49CF46D89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64" y="132652"/>
            <a:ext cx="7886700" cy="665018"/>
          </a:xfrm>
        </p:spPr>
        <p:txBody>
          <a:bodyPr>
            <a:normAutofit/>
          </a:bodyPr>
          <a:lstStyle>
            <a:lvl1pPr>
              <a:defRPr sz="28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9C3C9132-5B1E-48DC-916B-2EDD68EA61B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7963" y="955954"/>
            <a:ext cx="8794721" cy="3182937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v"/>
              <a:defRPr sz="18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685800" indent="-228600">
              <a:buFont typeface="Wingdings" panose="05000000000000000000" pitchFamily="2" charset="2"/>
              <a:buChar char="ü"/>
              <a:defRPr sz="18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2pPr>
            <a:lvl3pPr marL="1143000" indent="-228600">
              <a:buFont typeface="Calibri" panose="020F0502020204030204" pitchFamily="34" charset="0"/>
              <a:buChar char="‒"/>
              <a:defRPr sz="18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3pPr>
            <a:lvl4pPr>
              <a:defRPr sz="18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4pPr>
            <a:lvl5pPr>
              <a:defRPr sz="18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5pPr>
          </a:lstStyle>
          <a:p>
            <a:pPr lvl="0"/>
            <a:r>
              <a:rPr lang="ko-KR" altLang="en-US" dirty="0"/>
              <a:t> 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2810480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EFBAC-A272-4DE3-9193-C9FEDCFDA02C}" type="datetime1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6F79-321D-440B-81D1-3409D93E3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346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86484-5B91-49B9-9E54-3A55D976DF87}" type="datetime1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6F79-321D-440B-81D1-3409D93E3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120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394620-207E-446B-B609-54E4FB2B478F}" type="datetime1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06F79-321D-440B-81D1-3409D93E3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635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C07551-E58C-49B1-9FEE-C254F4631D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2021 MLP</a:t>
            </a:r>
            <a:r>
              <a:rPr lang="ko-KR" altLang="en-US" dirty="0"/>
              <a:t> </a:t>
            </a:r>
            <a:r>
              <a:rPr lang="en-US" altLang="ko-KR" dirty="0"/>
              <a:t>team meeting 04.07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FD0D42D-C036-4DD2-8230-C91BF0E11F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spc="-1">
                <a:uFill>
                  <a:solidFill>
                    <a:srgbClr val="FFFFFF"/>
                  </a:solidFill>
                </a:u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Yonsei University</a:t>
            </a:r>
          </a:p>
          <a:p>
            <a:r>
              <a:rPr lang="en-US" altLang="ko-KR" spc="-1">
                <a:uFill>
                  <a:solidFill>
                    <a:srgbClr val="FFFFFF"/>
                  </a:solidFill>
                </a:u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Machine Learning Project Team 09</a:t>
            </a:r>
            <a:endParaRPr lang="ko-KR" altLang="en-US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0017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6CC4388-5CBE-4814-8E8B-FAB97B394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6F79-321D-440B-81D1-3409D93E33A7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47B81AA-680E-486D-99E8-DCEB0D351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64" y="54593"/>
            <a:ext cx="7886700" cy="665018"/>
          </a:xfrm>
        </p:spPr>
        <p:txBody>
          <a:bodyPr/>
          <a:lstStyle/>
          <a:p>
            <a:r>
              <a:rPr lang="en-US" altLang="ko-KR" dirty="0"/>
              <a:t>Proposal – Item classification 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99E83A-0476-45EA-AE26-18AE31709B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7963" y="955954"/>
            <a:ext cx="8794721" cy="539451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dirty="0"/>
              <a:t>Items classification along the..</a:t>
            </a:r>
          </a:p>
          <a:p>
            <a:pPr lvl="1">
              <a:lnSpc>
                <a:spcPct val="110000"/>
              </a:lnSpc>
            </a:pPr>
            <a:r>
              <a:rPr lang="ko-KR" altLang="ko-KR" sz="1600" dirty="0" err="1"/>
              <a:t>Existing</a:t>
            </a:r>
            <a:r>
              <a:rPr lang="en-US" altLang="ko-KR" sz="1600" dirty="0"/>
              <a:t> </a:t>
            </a:r>
            <a:r>
              <a:rPr lang="ko-KR" altLang="ko-KR" sz="1600" dirty="0" err="1"/>
              <a:t>papers</a:t>
            </a:r>
            <a:r>
              <a:rPr lang="en-US" altLang="ko-KR" sz="1600" dirty="0"/>
              <a:t> </a:t>
            </a:r>
            <a:r>
              <a:rPr lang="en-US" altLang="ko-KR" sz="1600" dirty="0" err="1"/>
              <a:t>didn</a:t>
            </a:r>
            <a:r>
              <a:rPr lang="en-US" altLang="ko-KR" sz="1600" dirty="0"/>
              <a:t>’</a:t>
            </a:r>
            <a:r>
              <a:rPr lang="ko-KR" altLang="ko-KR" sz="1600" dirty="0" err="1"/>
              <a:t>t</a:t>
            </a:r>
            <a:r>
              <a:rPr lang="ko-KR" altLang="ko-KR" sz="1600" dirty="0"/>
              <a:t> </a:t>
            </a:r>
            <a:r>
              <a:rPr lang="ko-KR" altLang="ko-KR" sz="1600" dirty="0" err="1"/>
              <a:t>mention</a:t>
            </a:r>
            <a:r>
              <a:rPr lang="ko-KR" altLang="ko-KR" sz="1600" dirty="0"/>
              <a:t> </a:t>
            </a:r>
            <a:r>
              <a:rPr lang="ko-KR" altLang="ko-KR" sz="1600" dirty="0" err="1"/>
              <a:t>the</a:t>
            </a:r>
            <a:r>
              <a:rPr lang="ko-KR" altLang="ko-KR" sz="1600" dirty="0"/>
              <a:t> </a:t>
            </a:r>
            <a:r>
              <a:rPr lang="ko-KR" altLang="ko-KR" sz="1600" dirty="0" err="1"/>
              <a:t>classification</a:t>
            </a:r>
            <a:r>
              <a:rPr lang="ko-KR" altLang="ko-KR" sz="1600" dirty="0"/>
              <a:t> of </a:t>
            </a:r>
            <a:r>
              <a:rPr lang="ko-KR" altLang="ko-KR" sz="1600" dirty="0" err="1"/>
              <a:t>items</a:t>
            </a:r>
            <a:r>
              <a:rPr lang="ko-KR" altLang="ko-KR" sz="1600" dirty="0"/>
              <a:t> </a:t>
            </a:r>
            <a:endParaRPr lang="en-US" altLang="ko-KR" sz="1600" dirty="0"/>
          </a:p>
          <a:p>
            <a:pPr lvl="1">
              <a:lnSpc>
                <a:spcPct val="110000"/>
              </a:lnSpc>
            </a:pPr>
            <a:r>
              <a:rPr lang="en-US" altLang="ko-KR" sz="1600" dirty="0"/>
              <a:t>Frequency, Similarity, Importance </a:t>
            </a:r>
            <a:r>
              <a:rPr lang="ko-KR" altLang="en-US" sz="1600" dirty="0"/>
              <a:t>등을 기준으로 </a:t>
            </a:r>
            <a:r>
              <a:rPr lang="en-US" altLang="ko-KR" sz="1600" dirty="0"/>
              <a:t>Classification (or Clustering)</a:t>
            </a:r>
          </a:p>
          <a:p>
            <a:pPr lvl="2">
              <a:lnSpc>
                <a:spcPct val="110000"/>
              </a:lnSpc>
            </a:pPr>
            <a:r>
              <a:rPr lang="en-US" altLang="ko-KR" sz="1400" dirty="0"/>
              <a:t>Find optimal arrangement</a:t>
            </a:r>
          </a:p>
          <a:p>
            <a:pPr lvl="2">
              <a:lnSpc>
                <a:spcPct val="110000"/>
              </a:lnSpc>
            </a:pPr>
            <a:r>
              <a:rPr lang="en-US" altLang="ko-KR" sz="1400" dirty="0"/>
              <a:t>Using Classification algorithm with proper weight (like </a:t>
            </a:r>
            <a:r>
              <a:rPr lang="ko-KR" altLang="en-US" sz="1400" dirty="0"/>
              <a:t>유투브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넷플릭스</a:t>
            </a:r>
            <a:r>
              <a:rPr lang="ko-KR" altLang="en-US" sz="1400" dirty="0"/>
              <a:t> 추천시스템</a:t>
            </a:r>
            <a:r>
              <a:rPr lang="en-US" altLang="ko-KR" sz="1400" dirty="0"/>
              <a:t>)</a:t>
            </a:r>
          </a:p>
          <a:p>
            <a:pPr lvl="1">
              <a:lnSpc>
                <a:spcPct val="110000"/>
              </a:lnSpc>
            </a:pPr>
            <a:r>
              <a:rPr lang="en-US" altLang="ko-KR" sz="1600" dirty="0"/>
              <a:t> Store on a Pod based on Classification</a:t>
            </a:r>
          </a:p>
          <a:p>
            <a:pPr lvl="1">
              <a:lnSpc>
                <a:spcPct val="110000"/>
              </a:lnSpc>
            </a:pPr>
            <a:r>
              <a:rPr lang="en-US" altLang="ko-KR" sz="1600" dirty="0"/>
              <a:t>Arrange Pods in</a:t>
            </a:r>
            <a:r>
              <a:rPr lang="ko-KR" altLang="en-US" sz="1600" dirty="0"/>
              <a:t> </a:t>
            </a:r>
            <a:r>
              <a:rPr lang="en-US" altLang="ko-KR" sz="1600" dirty="0"/>
              <a:t>Inventory Area based on Frequency </a:t>
            </a:r>
          </a:p>
          <a:p>
            <a:pPr lvl="1">
              <a:lnSpc>
                <a:spcPct val="110000"/>
              </a:lnSpc>
            </a:pPr>
            <a:r>
              <a:rPr lang="en-US" altLang="ko-KR" sz="1600" dirty="0"/>
              <a:t>Dependency</a:t>
            </a:r>
          </a:p>
          <a:p>
            <a:pPr lvl="2">
              <a:lnSpc>
                <a:spcPct val="110000"/>
              </a:lnSpc>
            </a:pPr>
            <a:r>
              <a:rPr lang="en-US" altLang="ko-KR" sz="1400" dirty="0"/>
              <a:t>Ex) Korean food such as </a:t>
            </a:r>
            <a:r>
              <a:rPr lang="ko-KR" altLang="en-US" sz="1400" dirty="0"/>
              <a:t>보쌈</a:t>
            </a:r>
            <a:endParaRPr lang="en-US" altLang="ko-KR" sz="1400" dirty="0"/>
          </a:p>
          <a:p>
            <a:pPr lvl="3">
              <a:lnSpc>
                <a:spcPct val="110000"/>
              </a:lnSpc>
            </a:pPr>
            <a:r>
              <a:rPr lang="en-US" altLang="ko-KR" sz="1400" dirty="0"/>
              <a:t>Includes meats, vegetables etc.</a:t>
            </a:r>
          </a:p>
          <a:p>
            <a:pPr lvl="2">
              <a:lnSpc>
                <a:spcPct val="110000"/>
              </a:lnSpc>
            </a:pPr>
            <a:r>
              <a:rPr lang="en-US" altLang="ko-KR" sz="1400" dirty="0"/>
              <a:t>We can make them arrange together</a:t>
            </a:r>
          </a:p>
          <a:p>
            <a:pPr lvl="2">
              <a:lnSpc>
                <a:spcPct val="110000"/>
              </a:lnSpc>
            </a:pPr>
            <a:r>
              <a:rPr lang="en-US" altLang="ko-KR" sz="1400" dirty="0"/>
              <a:t>Find the specific dataset from Kaggle or somewhere</a:t>
            </a:r>
          </a:p>
          <a:p>
            <a:pPr lvl="1">
              <a:lnSpc>
                <a:spcPct val="110000"/>
              </a:lnSpc>
            </a:pPr>
            <a:r>
              <a:rPr lang="en-US" altLang="ko-KR" sz="1600" dirty="0"/>
              <a:t>Future Work</a:t>
            </a:r>
          </a:p>
          <a:p>
            <a:pPr lvl="2">
              <a:lnSpc>
                <a:spcPct val="110000"/>
              </a:lnSpc>
            </a:pPr>
            <a:r>
              <a:rPr lang="en-US" altLang="ko-KR" sz="1400" dirty="0"/>
              <a:t>Paper Research</a:t>
            </a:r>
          </a:p>
          <a:p>
            <a:pPr lvl="2">
              <a:lnSpc>
                <a:spcPct val="110000"/>
              </a:lnSpc>
            </a:pPr>
            <a:r>
              <a:rPr lang="en-US" altLang="ko-KR" sz="1400" dirty="0"/>
              <a:t>Algorithm application method</a:t>
            </a:r>
          </a:p>
          <a:p>
            <a:pPr lvl="2">
              <a:lnSpc>
                <a:spcPct val="110000"/>
              </a:lnSpc>
            </a:pPr>
            <a:r>
              <a:rPr lang="en-US" altLang="ko-KR" sz="1400" dirty="0"/>
              <a:t>Find Dataset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B44100B-F251-42B0-A6C8-F73FF06E80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2271" y="3041188"/>
            <a:ext cx="65" cy="26417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6348" rIns="0" bIns="-634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728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6CC4388-5CBE-4814-8E8B-FAB97B394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6F79-321D-440B-81D1-3409D93E33A7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47B81AA-680E-486D-99E8-DCEB0D351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64" y="54593"/>
            <a:ext cx="7886700" cy="665018"/>
          </a:xfrm>
        </p:spPr>
        <p:txBody>
          <a:bodyPr/>
          <a:lstStyle/>
          <a:p>
            <a:r>
              <a:rPr lang="en-US" altLang="ko-KR" dirty="0"/>
              <a:t>Proposal – Item classification 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99E83A-0476-45EA-AE26-18AE31709B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7963" y="955954"/>
            <a:ext cx="8794721" cy="539451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dirty="0"/>
              <a:t> Existing Papers</a:t>
            </a:r>
          </a:p>
          <a:p>
            <a:pPr lvl="1">
              <a:lnSpc>
                <a:spcPct val="110000"/>
              </a:lnSpc>
            </a:pPr>
            <a:r>
              <a:rPr lang="en-US" altLang="ko-KR" sz="1600" dirty="0"/>
              <a:t>“Decision</a:t>
            </a:r>
            <a:r>
              <a:rPr lang="ko-KR" altLang="en-US" sz="1600" dirty="0"/>
              <a:t> </a:t>
            </a:r>
            <a:r>
              <a:rPr lang="en-US" altLang="ko-KR" sz="1600" dirty="0"/>
              <a:t>rules</a:t>
            </a:r>
            <a:r>
              <a:rPr lang="ko-KR" altLang="en-US" sz="1600" dirty="0"/>
              <a:t> </a:t>
            </a:r>
            <a:r>
              <a:rPr lang="en-US" altLang="ko-KR" sz="1600" dirty="0"/>
              <a:t>for</a:t>
            </a:r>
            <a:r>
              <a:rPr lang="ko-KR" altLang="en-US" sz="1600" dirty="0"/>
              <a:t> </a:t>
            </a:r>
            <a:r>
              <a:rPr lang="en-US" altLang="ko-KR" sz="1600" dirty="0"/>
              <a:t>robotic</a:t>
            </a:r>
            <a:r>
              <a:rPr lang="ko-KR" altLang="en-US" sz="1600" dirty="0"/>
              <a:t> </a:t>
            </a:r>
            <a:r>
              <a:rPr lang="en-US" altLang="ko-KR" sz="1600" dirty="0"/>
              <a:t>mobile</a:t>
            </a:r>
            <a:r>
              <a:rPr lang="ko-KR" altLang="en-US" sz="1600" dirty="0"/>
              <a:t> </a:t>
            </a:r>
            <a:r>
              <a:rPr lang="en-US" altLang="ko-KR" sz="1600" dirty="0"/>
              <a:t>fulfillment</a:t>
            </a:r>
            <a:r>
              <a:rPr lang="ko-KR" altLang="en-US" sz="1600" dirty="0"/>
              <a:t> </a:t>
            </a:r>
            <a:r>
              <a:rPr lang="en-US" altLang="ko-KR" sz="1600" dirty="0"/>
              <a:t>systems” , </a:t>
            </a:r>
            <a:r>
              <a:rPr lang="en-US" altLang="ko-KR" sz="1600" dirty="0" err="1"/>
              <a:t>M.Merschformann</a:t>
            </a:r>
            <a:r>
              <a:rPr lang="en-US" altLang="ko-KR" sz="1600" dirty="0"/>
              <a:t>,…</a:t>
            </a:r>
          </a:p>
          <a:p>
            <a:pPr lvl="2">
              <a:lnSpc>
                <a:spcPct val="110000"/>
              </a:lnSpc>
            </a:pPr>
            <a:r>
              <a:rPr lang="en-US" altLang="ko-KR" sz="1400" dirty="0"/>
              <a:t>Set in the Orders tap</a:t>
            </a:r>
          </a:p>
          <a:p>
            <a:pPr lvl="2">
              <a:lnSpc>
                <a:spcPct val="110000"/>
              </a:lnSpc>
            </a:pPr>
            <a:r>
              <a:rPr lang="en-US" altLang="ko-KR" sz="1400" dirty="0"/>
              <a:t>Set SKU size, item distribution, Order distribution</a:t>
            </a:r>
          </a:p>
          <a:p>
            <a:pPr marL="914400" lvl="2" indent="0">
              <a:lnSpc>
                <a:spcPct val="110000"/>
              </a:lnSpc>
              <a:buNone/>
            </a:pPr>
            <a:endParaRPr lang="en-US" altLang="ko-KR" sz="1400" dirty="0"/>
          </a:p>
          <a:p>
            <a:pPr lvl="2">
              <a:lnSpc>
                <a:spcPct val="110000"/>
              </a:lnSpc>
            </a:pPr>
            <a:r>
              <a:rPr lang="en-US" altLang="ko-KR" sz="1400" dirty="0"/>
              <a:t>Uniform distribution, SKU size is 2~8 items</a:t>
            </a:r>
            <a:r>
              <a:rPr lang="ko-KR" altLang="en-US" sz="1400" dirty="0"/>
              <a:t> </a:t>
            </a:r>
            <a:r>
              <a:rPr lang="en-US" altLang="ko-KR" sz="1400" dirty="0"/>
              <a:t>in</a:t>
            </a:r>
            <a:r>
              <a:rPr lang="ko-KR" altLang="en-US" sz="1400" dirty="0"/>
              <a:t> </a:t>
            </a:r>
            <a:r>
              <a:rPr lang="en-US" altLang="ko-KR" sz="1400" dirty="0"/>
              <a:t>this</a:t>
            </a:r>
            <a:r>
              <a:rPr lang="ko-KR" altLang="en-US" sz="1400" dirty="0"/>
              <a:t> </a:t>
            </a:r>
            <a:r>
              <a:rPr lang="en-US" altLang="ko-KR" sz="1400" dirty="0"/>
              <a:t>paper</a:t>
            </a:r>
          </a:p>
          <a:p>
            <a:pPr lvl="2">
              <a:lnSpc>
                <a:spcPct val="110000"/>
              </a:lnSpc>
            </a:pPr>
            <a:endParaRPr lang="en-US" altLang="ko-KR" sz="1400" dirty="0"/>
          </a:p>
          <a:p>
            <a:pPr lvl="2">
              <a:lnSpc>
                <a:spcPct val="110000"/>
              </a:lnSpc>
            </a:pPr>
            <a:endParaRPr lang="en-US" altLang="ko-KR" sz="1400" dirty="0"/>
          </a:p>
          <a:p>
            <a:pPr lvl="2">
              <a:lnSpc>
                <a:spcPct val="110000"/>
              </a:lnSpc>
            </a:pPr>
            <a:r>
              <a:rPr lang="en-US" altLang="ko-KR" sz="1400" dirty="0"/>
              <a:t>Item Classification is distributed in pods according the set distribution, but not applicated in a pod</a:t>
            </a:r>
          </a:p>
          <a:p>
            <a:pPr lvl="1">
              <a:lnSpc>
                <a:spcPct val="100000"/>
              </a:lnSpc>
            </a:pPr>
            <a:r>
              <a:rPr lang="en-US" altLang="ko-KR" sz="1600" dirty="0"/>
              <a:t>“Item Assignment Problem in a Robotic Mobile </a:t>
            </a:r>
            <a:r>
              <a:rPr lang="en-US" altLang="ko-KR" sz="1600" dirty="0" err="1"/>
              <a:t>Fullfillment</a:t>
            </a:r>
            <a:r>
              <a:rPr lang="en-US" altLang="ko-KR" sz="1600" dirty="0"/>
              <a:t> System”, Hyun-Jung Kim..</a:t>
            </a:r>
          </a:p>
          <a:p>
            <a:pPr lvl="2">
              <a:lnSpc>
                <a:spcPct val="100000"/>
              </a:lnSpc>
            </a:pPr>
            <a:r>
              <a:rPr lang="en-US" altLang="ko-KR" sz="1400" dirty="0"/>
              <a:t>5 Items, 4 Groups, one</a:t>
            </a:r>
            <a:r>
              <a:rPr lang="ko-KR" altLang="en-US" sz="1400" dirty="0"/>
              <a:t> </a:t>
            </a:r>
            <a:r>
              <a:rPr lang="en-US" altLang="ko-KR" sz="1400" dirty="0"/>
              <a:t>item in one</a:t>
            </a:r>
            <a:r>
              <a:rPr lang="ko-KR" altLang="en-US" sz="1400" dirty="0"/>
              <a:t> </a:t>
            </a:r>
            <a:r>
              <a:rPr lang="en-US" altLang="ko-KR" sz="1400" dirty="0"/>
              <a:t>Group</a:t>
            </a:r>
          </a:p>
          <a:p>
            <a:pPr lvl="2">
              <a:lnSpc>
                <a:spcPct val="100000"/>
              </a:lnSpc>
            </a:pPr>
            <a:r>
              <a:rPr lang="en-US" altLang="ko-KR" sz="1400" dirty="0"/>
              <a:t>Calculate Similarity from Frequency (Clustering)</a:t>
            </a:r>
          </a:p>
          <a:p>
            <a:pPr lvl="2">
              <a:lnSpc>
                <a:spcPct val="100000"/>
              </a:lnSpc>
            </a:pPr>
            <a:r>
              <a:rPr lang="en-US" altLang="ko-KR" sz="1400" dirty="0"/>
              <a:t>Maximize the Sum</a:t>
            </a:r>
            <a:r>
              <a:rPr lang="ko-KR" altLang="en-US" sz="1400" dirty="0"/>
              <a:t> </a:t>
            </a:r>
            <a:r>
              <a:rPr lang="en-US" altLang="ko-KR" sz="1400" dirty="0"/>
              <a:t>of</a:t>
            </a:r>
            <a:r>
              <a:rPr lang="ko-KR" altLang="en-US" sz="1400" dirty="0"/>
              <a:t> </a:t>
            </a:r>
            <a:r>
              <a:rPr lang="en-US" altLang="ko-KR" sz="1400" dirty="0"/>
              <a:t>similarity</a:t>
            </a:r>
            <a:r>
              <a:rPr lang="ko-KR" altLang="en-US" sz="1400" dirty="0"/>
              <a:t> </a:t>
            </a:r>
            <a:r>
              <a:rPr lang="en-US" altLang="ko-KR" sz="1400" dirty="0"/>
              <a:t>values</a:t>
            </a:r>
          </a:p>
          <a:p>
            <a:pPr lvl="2">
              <a:lnSpc>
                <a:spcPct val="100000"/>
              </a:lnSpc>
            </a:pPr>
            <a:r>
              <a:rPr lang="en-US" altLang="ko-KR" sz="1400" dirty="0"/>
              <a:t>Optimization Algorithm : Heuristic Algorithm ( to revise the varied similarity)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ko-KR" altLang="en-US" sz="1400" dirty="0"/>
              <a:t> </a:t>
            </a:r>
            <a:endParaRPr lang="en-US" altLang="ko-KR" sz="1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E77A9C8-CE44-47FE-9568-46BFE9835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218" y="2197113"/>
            <a:ext cx="2620796" cy="375578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56AB2411-288E-476B-B4CB-208764DC4B3A}"/>
              </a:ext>
            </a:extLst>
          </p:cNvPr>
          <p:cNvGrpSpPr/>
          <p:nvPr/>
        </p:nvGrpSpPr>
        <p:grpSpPr>
          <a:xfrm>
            <a:off x="1402598" y="2868807"/>
            <a:ext cx="4234912" cy="476574"/>
            <a:chOff x="1363462" y="2917555"/>
            <a:chExt cx="4234912" cy="476574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9C267836-D417-4EA7-90CA-DC8B8D16F6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63462" y="2917555"/>
              <a:ext cx="4234912" cy="468823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6E9377B-A470-4C53-9383-3ED3E2FA8C94}"/>
                </a:ext>
              </a:extLst>
            </p:cNvPr>
            <p:cNvSpPr/>
            <p:nvPr/>
          </p:nvSpPr>
          <p:spPr>
            <a:xfrm>
              <a:off x="1402598" y="3053167"/>
              <a:ext cx="4141922" cy="34096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D23E6305-02A3-4295-A47C-5350AC8573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2598" y="5371157"/>
            <a:ext cx="3116796" cy="82432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3AFF5C7-A42D-4F45-8B49-B130A96EFE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9614" y="5468320"/>
            <a:ext cx="1750767" cy="840086"/>
          </a:xfrm>
          <a:prstGeom prst="rect">
            <a:avLst/>
          </a:prstGeom>
        </p:spPr>
      </p:pic>
      <p:sp>
        <p:nvSpPr>
          <p:cNvPr id="11" name="Rectangle 1">
            <a:extLst>
              <a:ext uri="{FF2B5EF4-FFF2-40B4-BE49-F238E27FC236}">
                <a16:creationId xmlns:a16="http://schemas.microsoft.com/office/drawing/2014/main" id="{47D67593-9278-42F7-88E1-143C88EC5C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6510"/>
            <a:ext cx="65" cy="26417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6348" rIns="0" bIns="-634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25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6CC4388-5CBE-4814-8E8B-FAB97B394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6F79-321D-440B-81D1-3409D93E33A7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47B81AA-680E-486D-99E8-DCEB0D351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64" y="54593"/>
            <a:ext cx="7886700" cy="665018"/>
          </a:xfrm>
        </p:spPr>
        <p:txBody>
          <a:bodyPr/>
          <a:lstStyle/>
          <a:p>
            <a:r>
              <a:rPr lang="en-US" altLang="ko-KR" dirty="0"/>
              <a:t>Proposal – Item classification 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99E83A-0476-45EA-AE26-18AE31709B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7963" y="955954"/>
            <a:ext cx="8794721" cy="539451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ko-KR" altLang="en-US" dirty="0"/>
              <a:t>적용 방안</a:t>
            </a:r>
            <a:endParaRPr lang="en-US" altLang="ko-KR" dirty="0"/>
          </a:p>
          <a:p>
            <a:pPr lvl="1">
              <a:lnSpc>
                <a:spcPct val="110000"/>
              </a:lnSpc>
            </a:pPr>
            <a:r>
              <a:rPr lang="en-US" altLang="ko-KR" sz="1400" dirty="0"/>
              <a:t>Pod </a:t>
            </a:r>
            <a:r>
              <a:rPr lang="ko-KR" altLang="en-US" sz="1400" dirty="0"/>
              <a:t>내 분류</a:t>
            </a:r>
            <a:endParaRPr lang="en-US" altLang="ko-KR" sz="1400" dirty="0"/>
          </a:p>
          <a:p>
            <a:pPr lvl="2">
              <a:lnSpc>
                <a:spcPct val="110000"/>
              </a:lnSpc>
            </a:pPr>
            <a:r>
              <a:rPr lang="en-US" altLang="ko-KR" sz="1400" dirty="0" err="1"/>
              <a:t>RAWSimO</a:t>
            </a:r>
            <a:r>
              <a:rPr lang="en-US" altLang="ko-KR" sz="1400" dirty="0"/>
              <a:t> </a:t>
            </a:r>
            <a:r>
              <a:rPr lang="ko-KR" altLang="en-US" sz="1400" dirty="0"/>
              <a:t>내에 </a:t>
            </a:r>
            <a:r>
              <a:rPr lang="en-US" altLang="ko-KR" sz="1400" dirty="0"/>
              <a:t>distribution </a:t>
            </a:r>
            <a:r>
              <a:rPr lang="ko-KR" altLang="en-US" sz="1400" dirty="0"/>
              <a:t>코드 수정 </a:t>
            </a:r>
            <a:endParaRPr lang="en-US" altLang="ko-KR" sz="1400" dirty="0"/>
          </a:p>
          <a:p>
            <a:pPr lvl="2">
              <a:lnSpc>
                <a:spcPct val="110000"/>
              </a:lnSpc>
            </a:pPr>
            <a:r>
              <a:rPr lang="ko-KR" altLang="en-US" sz="1400" dirty="0"/>
              <a:t>설정된 </a:t>
            </a:r>
            <a:r>
              <a:rPr lang="en-US" altLang="ko-KR" sz="1400" dirty="0"/>
              <a:t>Distribution</a:t>
            </a:r>
            <a:r>
              <a:rPr lang="ko-KR" altLang="en-US" sz="1400" dirty="0"/>
              <a:t>으로 배정 → </a:t>
            </a:r>
            <a:r>
              <a:rPr lang="en-US" altLang="ko-KR" sz="1400" dirty="0"/>
              <a:t>Clustering model</a:t>
            </a:r>
          </a:p>
          <a:p>
            <a:pPr lvl="2">
              <a:lnSpc>
                <a:spcPct val="110000"/>
              </a:lnSpc>
            </a:pPr>
            <a:r>
              <a:rPr lang="en-US" altLang="ko-KR" sz="1400" dirty="0"/>
              <a:t>Frequency</a:t>
            </a:r>
            <a:r>
              <a:rPr lang="ko-KR" altLang="en-US" sz="1400" dirty="0"/>
              <a:t> 뿐만 아니라 다른 </a:t>
            </a:r>
            <a:r>
              <a:rPr lang="en-US" altLang="ko-KR" sz="1400" dirty="0"/>
              <a:t>input </a:t>
            </a:r>
            <a:r>
              <a:rPr lang="ko-KR" altLang="en-US" sz="1400" dirty="0"/>
              <a:t>값을 통해 </a:t>
            </a:r>
            <a:r>
              <a:rPr lang="en-US" altLang="ko-KR" sz="1400" dirty="0"/>
              <a:t>similarity </a:t>
            </a:r>
            <a:r>
              <a:rPr lang="ko-KR" altLang="en-US" sz="1400" dirty="0"/>
              <a:t>계산하여 </a:t>
            </a:r>
            <a:r>
              <a:rPr lang="en-US" altLang="ko-KR" sz="1400" dirty="0"/>
              <a:t>Clustering model </a:t>
            </a:r>
            <a:r>
              <a:rPr lang="ko-KR" altLang="en-US" sz="1400" dirty="0"/>
              <a:t>학습</a:t>
            </a:r>
            <a:r>
              <a:rPr lang="en-US" altLang="ko-KR" sz="1400" dirty="0"/>
              <a:t> </a:t>
            </a:r>
          </a:p>
          <a:p>
            <a:pPr lvl="2">
              <a:lnSpc>
                <a:spcPct val="110000"/>
              </a:lnSpc>
            </a:pPr>
            <a:r>
              <a:rPr lang="en-US" altLang="ko-KR" sz="1400" dirty="0"/>
              <a:t>Similarity Pair 3</a:t>
            </a:r>
            <a:r>
              <a:rPr lang="ko-KR" altLang="en-US" sz="1400" dirty="0"/>
              <a:t>개 이상 가능하도록 적용</a:t>
            </a:r>
            <a:endParaRPr lang="en-US" altLang="ko-KR" sz="1400" dirty="0"/>
          </a:p>
          <a:p>
            <a:pPr lvl="2">
              <a:lnSpc>
                <a:spcPct val="110000"/>
              </a:lnSpc>
            </a:pPr>
            <a:endParaRPr lang="en-US" altLang="ko-KR" sz="1400" dirty="0"/>
          </a:p>
          <a:p>
            <a:pPr lvl="1">
              <a:lnSpc>
                <a:spcPct val="110000"/>
              </a:lnSpc>
            </a:pPr>
            <a:r>
              <a:rPr lang="en-US" altLang="ko-KR" sz="1400" dirty="0"/>
              <a:t>Pod</a:t>
            </a:r>
            <a:r>
              <a:rPr lang="ko-KR" altLang="en-US" sz="1400" dirty="0"/>
              <a:t>의 위치 분류</a:t>
            </a:r>
            <a:endParaRPr lang="en-US" altLang="ko-KR" sz="1400" dirty="0"/>
          </a:p>
          <a:p>
            <a:pPr lvl="2">
              <a:lnSpc>
                <a:spcPct val="110000"/>
              </a:lnSpc>
            </a:pPr>
            <a:r>
              <a:rPr lang="en-US" altLang="ko-KR" sz="1400" dirty="0" err="1"/>
              <a:t>RAWSimO</a:t>
            </a:r>
            <a:r>
              <a:rPr lang="en-US" altLang="ko-KR" sz="1400" dirty="0"/>
              <a:t> : Random, Fixed, Nearest, Station-based, Class </a:t>
            </a:r>
            <a:r>
              <a:rPr lang="ko-KR" altLang="en-US" sz="1400" dirty="0"/>
              <a:t>총 </a:t>
            </a:r>
            <a:r>
              <a:rPr lang="en-US" altLang="ko-KR" sz="1400" dirty="0"/>
              <a:t>5</a:t>
            </a:r>
            <a:r>
              <a:rPr lang="ko-KR" altLang="en-US" sz="1400" dirty="0"/>
              <a:t>가지 </a:t>
            </a:r>
            <a:endParaRPr lang="en-US" altLang="ko-KR" sz="1400" dirty="0"/>
          </a:p>
          <a:p>
            <a:pPr lvl="2">
              <a:lnSpc>
                <a:spcPct val="110000"/>
              </a:lnSpc>
            </a:pPr>
            <a:r>
              <a:rPr lang="en-US" altLang="ko-KR" sz="1400" dirty="0"/>
              <a:t>Pick order, Replenishment order</a:t>
            </a:r>
            <a:r>
              <a:rPr lang="ko-KR" altLang="en-US" sz="1400" dirty="0"/>
              <a:t>에 따른 </a:t>
            </a:r>
            <a:r>
              <a:rPr lang="en-US" altLang="ko-KR" sz="1400" dirty="0"/>
              <a:t>Pod</a:t>
            </a:r>
            <a:r>
              <a:rPr lang="ko-KR" altLang="en-US" sz="1400" dirty="0"/>
              <a:t>의 </a:t>
            </a:r>
            <a:r>
              <a:rPr lang="en-US" altLang="ko-KR" sz="1400" dirty="0"/>
              <a:t>storage Assignment decision rule modeling</a:t>
            </a:r>
          </a:p>
          <a:p>
            <a:pPr lvl="2">
              <a:lnSpc>
                <a:spcPct val="110000"/>
              </a:lnSpc>
            </a:pPr>
            <a:r>
              <a:rPr lang="en-US" altLang="ko-KR" sz="1400" dirty="0"/>
              <a:t>PSA</a:t>
            </a:r>
            <a:r>
              <a:rPr lang="ko-KR" altLang="en-US" sz="1400" dirty="0"/>
              <a:t> 내부에 </a:t>
            </a:r>
            <a:r>
              <a:rPr lang="en-US" altLang="ko-KR" sz="1400" dirty="0"/>
              <a:t>Decision rule </a:t>
            </a:r>
            <a:r>
              <a:rPr lang="ko-KR" altLang="en-US" sz="1400" dirty="0"/>
              <a:t>추가</a:t>
            </a:r>
            <a:endParaRPr lang="en-US" altLang="ko-KR" sz="1400" dirty="0"/>
          </a:p>
          <a:p>
            <a:pPr lvl="2">
              <a:lnSpc>
                <a:spcPct val="110000"/>
              </a:lnSpc>
            </a:pP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307254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3515</TotalTime>
  <Words>305</Words>
  <Application>Microsoft Office PowerPoint</Application>
  <PresentationFormat>화면 슬라이드 쇼(4:3)</PresentationFormat>
  <Paragraphs>51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2" baseType="lpstr">
      <vt:lpstr>나눔바른고딕</vt:lpstr>
      <vt:lpstr>맑은 고딕</vt:lpstr>
      <vt:lpstr>맑은 고딕</vt:lpstr>
      <vt:lpstr>Arial</vt:lpstr>
      <vt:lpstr>Calibri</vt:lpstr>
      <vt:lpstr>Calibri Light</vt:lpstr>
      <vt:lpstr>Wingdings</vt:lpstr>
      <vt:lpstr>Office 테마</vt:lpstr>
      <vt:lpstr>2021 MLP team meeting 04.07</vt:lpstr>
      <vt:lpstr>Proposal – Item classification </vt:lpstr>
      <vt:lpstr>Proposal – Item classification </vt:lpstr>
      <vt:lpstr>Proposal – Item classification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현우 이</dc:creator>
  <cp:lastModifiedBy>김창용</cp:lastModifiedBy>
  <cp:revision>172</cp:revision>
  <dcterms:created xsi:type="dcterms:W3CDTF">2021-01-05T02:57:38Z</dcterms:created>
  <dcterms:modified xsi:type="dcterms:W3CDTF">2021-04-07T13:25:40Z</dcterms:modified>
</cp:coreProperties>
</file>