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60" r:id="rId2"/>
    <p:sldId id="297" r:id="rId3"/>
    <p:sldId id="288" r:id="rId4"/>
    <p:sldId id="290" r:id="rId5"/>
    <p:sldId id="300" r:id="rId6"/>
    <p:sldId id="289" r:id="rId7"/>
    <p:sldId id="299" r:id="rId8"/>
    <p:sldId id="291" r:id="rId9"/>
    <p:sldId id="292" r:id="rId10"/>
    <p:sldId id="293" r:id="rId11"/>
    <p:sldId id="294" r:id="rId12"/>
    <p:sldId id="295" r:id="rId13"/>
    <p:sldId id="296" r:id="rId14"/>
    <p:sldId id="301" r:id="rId15"/>
    <p:sldId id="302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A8929-84E4-450E-9D8F-4488138DEA1C}" v="304" dt="2021-04-07T16:30:19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은" userId="7735f027-f29b-4d7c-8845-4566f2383d8e" providerId="ADAL" clId="{3D3A8929-84E4-450E-9D8F-4488138DEA1C}"/>
    <pc:docChg chg="undo redo custSel addSld modSld sldOrd">
      <pc:chgData name="이지은" userId="7735f027-f29b-4d7c-8845-4566f2383d8e" providerId="ADAL" clId="{3D3A8929-84E4-450E-9D8F-4488138DEA1C}" dt="2021-04-07T16:30:28.634" v="1541" actId="1076"/>
      <pc:docMkLst>
        <pc:docMk/>
      </pc:docMkLst>
      <pc:sldChg chg="addSp delSp modSp mod">
        <pc:chgData name="이지은" userId="7735f027-f29b-4d7c-8845-4566f2383d8e" providerId="ADAL" clId="{3D3A8929-84E4-450E-9D8F-4488138DEA1C}" dt="2021-04-07T15:59:17.094" v="358" actId="1076"/>
        <pc:sldMkLst>
          <pc:docMk/>
          <pc:sldMk cId="315612328" sldId="289"/>
        </pc:sldMkLst>
        <pc:spChg chg="del mod">
          <ac:chgData name="이지은" userId="7735f027-f29b-4d7c-8845-4566f2383d8e" providerId="ADAL" clId="{3D3A8929-84E4-450E-9D8F-4488138DEA1C}" dt="2021-04-07T15:59:03.499" v="354" actId="478"/>
          <ac:spMkLst>
            <pc:docMk/>
            <pc:sldMk cId="315612328" sldId="289"/>
            <ac:spMk id="4" creationId="{A599E83A-0476-45EA-AE26-18AE31709B9B}"/>
          </ac:spMkLst>
        </pc:spChg>
        <pc:spChg chg="add mod">
          <ac:chgData name="이지은" userId="7735f027-f29b-4d7c-8845-4566f2383d8e" providerId="ADAL" clId="{3D3A8929-84E4-450E-9D8F-4488138DEA1C}" dt="2021-04-07T15:59:17.094" v="358" actId="1076"/>
          <ac:spMkLst>
            <pc:docMk/>
            <pc:sldMk cId="315612328" sldId="289"/>
            <ac:spMk id="7" creationId="{9E8C2A7D-A59E-461D-8678-9B54223DC782}"/>
          </ac:spMkLst>
        </pc:spChg>
        <pc:spChg chg="add del mod">
          <ac:chgData name="이지은" userId="7735f027-f29b-4d7c-8845-4566f2383d8e" providerId="ADAL" clId="{3D3A8929-84E4-450E-9D8F-4488138DEA1C}" dt="2021-04-07T15:59:13.644" v="357" actId="478"/>
          <ac:spMkLst>
            <pc:docMk/>
            <pc:sldMk cId="315612328" sldId="289"/>
            <ac:spMk id="8" creationId="{DED87272-6307-4209-AF88-A3C10B235081}"/>
          </ac:spMkLst>
        </pc:spChg>
      </pc:sldChg>
      <pc:sldChg chg="modSp mod">
        <pc:chgData name="이지은" userId="7735f027-f29b-4d7c-8845-4566f2383d8e" providerId="ADAL" clId="{3D3A8929-84E4-450E-9D8F-4488138DEA1C}" dt="2021-04-07T16:03:33.954" v="417"/>
        <pc:sldMkLst>
          <pc:docMk/>
          <pc:sldMk cId="350025865" sldId="291"/>
        </pc:sldMkLst>
        <pc:spChg chg="mod">
          <ac:chgData name="이지은" userId="7735f027-f29b-4d7c-8845-4566f2383d8e" providerId="ADAL" clId="{3D3A8929-84E4-450E-9D8F-4488138DEA1C}" dt="2021-04-07T16:03:33.954" v="417"/>
          <ac:spMkLst>
            <pc:docMk/>
            <pc:sldMk cId="350025865" sldId="291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03:35.853" v="420"/>
        <pc:sldMkLst>
          <pc:docMk/>
          <pc:sldMk cId="1320728732" sldId="292"/>
        </pc:sldMkLst>
        <pc:spChg chg="mod">
          <ac:chgData name="이지은" userId="7735f027-f29b-4d7c-8845-4566f2383d8e" providerId="ADAL" clId="{3D3A8929-84E4-450E-9D8F-4488138DEA1C}" dt="2021-04-07T16:03:35.853" v="420"/>
          <ac:spMkLst>
            <pc:docMk/>
            <pc:sldMk cId="1320728732" sldId="292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03:38.813" v="423"/>
        <pc:sldMkLst>
          <pc:docMk/>
          <pc:sldMk cId="1307254759" sldId="293"/>
        </pc:sldMkLst>
        <pc:spChg chg="mod">
          <ac:chgData name="이지은" userId="7735f027-f29b-4d7c-8845-4566f2383d8e" providerId="ADAL" clId="{3D3A8929-84E4-450E-9D8F-4488138DEA1C}" dt="2021-04-07T16:03:38.813" v="423"/>
          <ac:spMkLst>
            <pc:docMk/>
            <pc:sldMk cId="1307254759" sldId="293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03:43.613" v="426"/>
        <pc:sldMkLst>
          <pc:docMk/>
          <pc:sldMk cId="3770346730" sldId="294"/>
        </pc:sldMkLst>
        <pc:spChg chg="mod">
          <ac:chgData name="이지은" userId="7735f027-f29b-4d7c-8845-4566f2383d8e" providerId="ADAL" clId="{3D3A8929-84E4-450E-9D8F-4488138DEA1C}" dt="2021-04-07T16:03:43.613" v="426"/>
          <ac:spMkLst>
            <pc:docMk/>
            <pc:sldMk cId="3770346730" sldId="294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03:45.350" v="429"/>
        <pc:sldMkLst>
          <pc:docMk/>
          <pc:sldMk cId="368886117" sldId="295"/>
        </pc:sldMkLst>
        <pc:spChg chg="mod">
          <ac:chgData name="이지은" userId="7735f027-f29b-4d7c-8845-4566f2383d8e" providerId="ADAL" clId="{3D3A8929-84E4-450E-9D8F-4488138DEA1C}" dt="2021-04-07T16:03:45.350" v="429"/>
          <ac:spMkLst>
            <pc:docMk/>
            <pc:sldMk cId="368886117" sldId="295"/>
            <ac:spMk id="9" creationId="{2FAFCBE8-F782-4A78-B253-A80E906ACAE9}"/>
          </ac:spMkLst>
        </pc:spChg>
      </pc:sldChg>
      <pc:sldChg chg="modSp mod">
        <pc:chgData name="이지은" userId="7735f027-f29b-4d7c-8845-4566f2383d8e" providerId="ADAL" clId="{3D3A8929-84E4-450E-9D8F-4488138DEA1C}" dt="2021-04-07T16:03:48.132" v="432"/>
        <pc:sldMkLst>
          <pc:docMk/>
          <pc:sldMk cId="3585598621" sldId="296"/>
        </pc:sldMkLst>
        <pc:spChg chg="mod">
          <ac:chgData name="이지은" userId="7735f027-f29b-4d7c-8845-4566f2383d8e" providerId="ADAL" clId="{3D3A8929-84E4-450E-9D8F-4488138DEA1C}" dt="2021-04-07T16:03:48.132" v="432"/>
          <ac:spMkLst>
            <pc:docMk/>
            <pc:sldMk cId="3585598621" sldId="296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15:53.405" v="843"/>
        <pc:sldMkLst>
          <pc:docMk/>
          <pc:sldMk cId="1484442915" sldId="297"/>
        </pc:sldMkLst>
        <pc:spChg chg="mod">
          <ac:chgData name="이지은" userId="7735f027-f29b-4d7c-8845-4566f2383d8e" providerId="ADAL" clId="{3D3A8929-84E4-450E-9D8F-4488138DEA1C}" dt="2021-04-07T16:15:53.405" v="843"/>
          <ac:spMkLst>
            <pc:docMk/>
            <pc:sldMk cId="1484442915" sldId="297"/>
            <ac:spMk id="6" creationId="{820FFF7A-CB7B-483D-85B8-35AD4F3D0E0B}"/>
          </ac:spMkLst>
        </pc:spChg>
      </pc:sldChg>
      <pc:sldChg chg="modSp mod">
        <pc:chgData name="이지은" userId="7735f027-f29b-4d7c-8845-4566f2383d8e" providerId="ADAL" clId="{3D3A8929-84E4-450E-9D8F-4488138DEA1C}" dt="2021-04-07T16:21:28.221" v="1072" actId="20577"/>
        <pc:sldMkLst>
          <pc:docMk/>
          <pc:sldMk cId="3263641291" sldId="298"/>
        </pc:sldMkLst>
        <pc:graphicFrameChg chg="mod modGraphic">
          <ac:chgData name="이지은" userId="7735f027-f29b-4d7c-8845-4566f2383d8e" providerId="ADAL" clId="{3D3A8929-84E4-450E-9D8F-4488138DEA1C}" dt="2021-04-07T16:21:28.221" v="1072" actId="20577"/>
          <ac:graphicFrameMkLst>
            <pc:docMk/>
            <pc:sldMk cId="3263641291" sldId="298"/>
            <ac:graphicFrameMk id="4" creationId="{09BE728E-B511-4873-8DEB-4BD8C6FAF2F9}"/>
          </ac:graphicFrameMkLst>
        </pc:graphicFrameChg>
      </pc:sldChg>
      <pc:sldChg chg="addSp delSp modSp add mod ord">
        <pc:chgData name="이지은" userId="7735f027-f29b-4d7c-8845-4566f2383d8e" providerId="ADAL" clId="{3D3A8929-84E4-450E-9D8F-4488138DEA1C}" dt="2021-04-07T16:30:28.634" v="1541" actId="1076"/>
        <pc:sldMkLst>
          <pc:docMk/>
          <pc:sldMk cId="4006438520" sldId="301"/>
        </pc:sldMkLst>
        <pc:spChg chg="mod">
          <ac:chgData name="이지은" userId="7735f027-f29b-4d7c-8845-4566f2383d8e" providerId="ADAL" clId="{3D3A8929-84E4-450E-9D8F-4488138DEA1C}" dt="2021-04-07T16:03:24.913" v="414"/>
          <ac:spMkLst>
            <pc:docMk/>
            <pc:sldMk cId="4006438520" sldId="301"/>
            <ac:spMk id="3" creationId="{047B81AA-680E-486D-99E8-DCEB0D351281}"/>
          </ac:spMkLst>
        </pc:spChg>
        <pc:spChg chg="del">
          <ac:chgData name="이지은" userId="7735f027-f29b-4d7c-8845-4566f2383d8e" providerId="ADAL" clId="{3D3A8929-84E4-450E-9D8F-4488138DEA1C}" dt="2021-04-07T15:58:57.516" v="352" actId="478"/>
          <ac:spMkLst>
            <pc:docMk/>
            <pc:sldMk cId="4006438520" sldId="301"/>
            <ac:spMk id="4" creationId="{A599E83A-0476-45EA-AE26-18AE31709B9B}"/>
          </ac:spMkLst>
        </pc:spChg>
        <pc:spChg chg="del">
          <ac:chgData name="이지은" userId="7735f027-f29b-4d7c-8845-4566f2383d8e" providerId="ADAL" clId="{3D3A8929-84E4-450E-9D8F-4488138DEA1C}" dt="2021-04-07T15:56:41.176" v="261" actId="478"/>
          <ac:spMkLst>
            <pc:docMk/>
            <pc:sldMk cId="4006438520" sldId="301"/>
            <ac:spMk id="6" creationId="{F4ECC236-0C69-4957-AE22-B2AB4247217B}"/>
          </ac:spMkLst>
        </pc:spChg>
        <pc:spChg chg="add del mod">
          <ac:chgData name="이지은" userId="7735f027-f29b-4d7c-8845-4566f2383d8e" providerId="ADAL" clId="{3D3A8929-84E4-450E-9D8F-4488138DEA1C}" dt="2021-04-07T15:59:09.021" v="355" actId="478"/>
          <ac:spMkLst>
            <pc:docMk/>
            <pc:sldMk cId="4006438520" sldId="301"/>
            <ac:spMk id="7" creationId="{6E5C9FBD-5E11-4158-9E23-035D3B5B5241}"/>
          </ac:spMkLst>
        </pc:spChg>
        <pc:spChg chg="add mod">
          <ac:chgData name="이지은" userId="7735f027-f29b-4d7c-8845-4566f2383d8e" providerId="ADAL" clId="{3D3A8929-84E4-450E-9D8F-4488138DEA1C}" dt="2021-04-07T16:28:53.980" v="1439" actId="20577"/>
          <ac:spMkLst>
            <pc:docMk/>
            <pc:sldMk cId="4006438520" sldId="301"/>
            <ac:spMk id="8" creationId="{638A7E59-90AC-407F-BE2E-D0711DE2F8DE}"/>
          </ac:spMkLst>
        </pc:spChg>
        <pc:spChg chg="add mod">
          <ac:chgData name="이지은" userId="7735f027-f29b-4d7c-8845-4566f2383d8e" providerId="ADAL" clId="{3D3A8929-84E4-450E-9D8F-4488138DEA1C}" dt="2021-04-07T16:30:28.634" v="1541" actId="1076"/>
          <ac:spMkLst>
            <pc:docMk/>
            <pc:sldMk cId="4006438520" sldId="301"/>
            <ac:spMk id="13" creationId="{7B693FAC-3085-4C2F-824A-D4307A917E73}"/>
          </ac:spMkLst>
        </pc:spChg>
        <pc:picChg chg="add mod">
          <ac:chgData name="이지은" userId="7735f027-f29b-4d7c-8845-4566f2383d8e" providerId="ADAL" clId="{3D3A8929-84E4-450E-9D8F-4488138DEA1C}" dt="2021-04-07T16:25:55.405" v="1251" actId="1076"/>
          <ac:picMkLst>
            <pc:docMk/>
            <pc:sldMk cId="4006438520" sldId="301"/>
            <ac:picMk id="10" creationId="{85E53B2C-464B-4E71-9A97-1B6484A9B2AB}"/>
          </ac:picMkLst>
        </pc:picChg>
        <pc:picChg chg="add mod">
          <ac:chgData name="이지은" userId="7735f027-f29b-4d7c-8845-4566f2383d8e" providerId="ADAL" clId="{3D3A8929-84E4-450E-9D8F-4488138DEA1C}" dt="2021-04-07T16:29:49.831" v="1443" actId="1076"/>
          <ac:picMkLst>
            <pc:docMk/>
            <pc:sldMk cId="4006438520" sldId="301"/>
            <ac:picMk id="12" creationId="{1B9687BE-6F7A-4F90-B8E7-91B1ED2182BF}"/>
          </ac:picMkLst>
        </pc:picChg>
      </pc:sldChg>
      <pc:sldChg chg="modSp add mod">
        <pc:chgData name="이지은" userId="7735f027-f29b-4d7c-8845-4566f2383d8e" providerId="ADAL" clId="{3D3A8929-84E4-450E-9D8F-4488138DEA1C}" dt="2021-04-07T16:27:37.805" v="1358"/>
        <pc:sldMkLst>
          <pc:docMk/>
          <pc:sldMk cId="1338070531" sldId="302"/>
        </pc:sldMkLst>
        <pc:spChg chg="mod">
          <ac:chgData name="이지은" userId="7735f027-f29b-4d7c-8845-4566f2383d8e" providerId="ADAL" clId="{3D3A8929-84E4-450E-9D8F-4488138DEA1C}" dt="2021-04-07T16:27:37.805" v="1358"/>
          <ac:spMkLst>
            <pc:docMk/>
            <pc:sldMk cId="1338070531" sldId="302"/>
            <ac:spMk id="8" creationId="{638A7E59-90AC-407F-BE2E-D0711DE2F8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puneetbhaya/online-retai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manCompatibleAI/adversarial-policie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397" y="2018413"/>
            <a:ext cx="5739673" cy="590962"/>
          </a:xfrm>
        </p:spPr>
        <p:txBody>
          <a:bodyPr>
            <a:normAutofit/>
          </a:bodyPr>
          <a:lstStyle/>
          <a:p>
            <a:r>
              <a:rPr lang="en-US" altLang="ko-KR" dirty="0"/>
              <a:t>2021 MLP Progress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</a:p>
          <a:p>
            <a:r>
              <a:rPr lang="en-US" altLang="ko-KR" dirty="0"/>
              <a:t>2021.04.08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2. Proposal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Ideas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Develop Initial State</a:t>
            </a:r>
          </a:p>
          <a:p>
            <a:pPr lvl="2">
              <a:lnSpc>
                <a:spcPct val="110000"/>
              </a:lnSpc>
            </a:pPr>
            <a:r>
              <a:rPr lang="en-US" altLang="ko-KR" sz="1400"/>
              <a:t>Add different distribution of items </a:t>
            </a:r>
            <a:r>
              <a:rPr lang="en-US" altLang="ko-KR" sz="1400" dirty="0"/>
              <a:t>in </a:t>
            </a:r>
            <a:r>
              <a:rPr lang="en-US" altLang="ko-KR" sz="1400" dirty="0" err="1"/>
              <a:t>RAWSim</a:t>
            </a:r>
            <a:r>
              <a:rPr lang="en-US" altLang="ko-KR" sz="1400" dirty="0"/>
              <a:t>-O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Simulate </a:t>
            </a:r>
            <a:r>
              <a:rPr lang="en-US" altLang="ko-KR" sz="1400"/>
              <a:t>several distribution</a:t>
            </a:r>
            <a:r>
              <a:rPr lang="ko-KR" altLang="en-US" sz="1400"/>
              <a:t> → </a:t>
            </a:r>
            <a:r>
              <a:rPr lang="en-US" altLang="ko-KR" sz="1400"/>
              <a:t>Find optimal clustering </a:t>
            </a:r>
            <a:r>
              <a:rPr lang="en-US" altLang="ko-KR" sz="1400" dirty="0"/>
              <a:t>model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Learning Clustering Model from other Input as well as Frequency</a:t>
            </a:r>
          </a:p>
          <a:p>
            <a:pPr lvl="2">
              <a:lnSpc>
                <a:spcPct val="110000"/>
              </a:lnSpc>
            </a:pPr>
            <a:r>
              <a:rPr lang="en-US" altLang="ko-KR" sz="1400"/>
              <a:t>Apply similarity </a:t>
            </a:r>
            <a:r>
              <a:rPr lang="en-US" altLang="ko-KR" sz="1400" dirty="0"/>
              <a:t>value </a:t>
            </a:r>
            <a:r>
              <a:rPr lang="en-US" altLang="ko-KR" sz="1400"/>
              <a:t>of </a:t>
            </a:r>
            <a:r>
              <a:rPr lang="en-US" altLang="ko-KR" sz="1400" b="1"/>
              <a:t>three Items </a:t>
            </a:r>
            <a:r>
              <a:rPr lang="en-US" altLang="ko-KR" sz="1400"/>
              <a:t>rather than just two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/>
              <a:t>Use not A </a:t>
            </a:r>
            <a:r>
              <a:rPr lang="en-US" altLang="ko-KR" sz="1400" dirty="0"/>
              <a:t>Pod</a:t>
            </a:r>
            <a:r>
              <a:rPr lang="en-US" altLang="ko-KR" sz="1400"/>
              <a:t>, but several </a:t>
            </a:r>
            <a:r>
              <a:rPr lang="en-US" altLang="ko-KR" sz="1400" dirty="0"/>
              <a:t>Pods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Develop Decision Rule Modeling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Add </a:t>
            </a:r>
            <a:r>
              <a:rPr lang="en-US" altLang="ko-KR" sz="1400" b="1" dirty="0"/>
              <a:t>P</a:t>
            </a:r>
            <a:r>
              <a:rPr lang="en-US" altLang="ko-KR" sz="1400" dirty="0"/>
              <a:t>od </a:t>
            </a:r>
            <a:r>
              <a:rPr lang="en-US" altLang="ko-KR" sz="1400" b="1" dirty="0"/>
              <a:t>S</a:t>
            </a:r>
            <a:r>
              <a:rPr lang="en-US" altLang="ko-KR" sz="1400" dirty="0"/>
              <a:t>torage </a:t>
            </a:r>
            <a:r>
              <a:rPr lang="en-US" altLang="ko-KR" sz="1400" b="1"/>
              <a:t>A</a:t>
            </a:r>
            <a:r>
              <a:rPr lang="en-US" altLang="ko-KR" sz="1400"/>
              <a:t>ssignment Rules</a:t>
            </a:r>
            <a:r>
              <a:rPr lang="en-US" altLang="ko-KR" sz="1400" baseline="30000"/>
              <a:t>1</a:t>
            </a:r>
            <a:endParaRPr lang="en-US" altLang="ko-KR" sz="1400" baseline="30000" dirty="0"/>
          </a:p>
          <a:p>
            <a:pPr lvl="2">
              <a:lnSpc>
                <a:spcPct val="110000"/>
              </a:lnSpc>
            </a:pPr>
            <a:r>
              <a:rPr lang="en-US" altLang="ko-KR" sz="1400"/>
              <a:t>Arrange pods in</a:t>
            </a:r>
            <a:r>
              <a:rPr lang="ko-KR" altLang="en-US" sz="1400"/>
              <a:t> </a:t>
            </a:r>
            <a:r>
              <a:rPr lang="en-US" altLang="ko-KR" sz="1400"/>
              <a:t>inventory area based on frequency 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/>
              <a:t>In RAWSim-O</a:t>
            </a:r>
            <a:br>
              <a:rPr lang="en-US" altLang="ko-KR" sz="1400"/>
            </a:br>
            <a:r>
              <a:rPr lang="en-US" altLang="ko-KR" sz="1400"/>
              <a:t>: Random</a:t>
            </a:r>
            <a:r>
              <a:rPr lang="en-US" altLang="ko-KR" sz="1400" dirty="0"/>
              <a:t>, Fixed, </a:t>
            </a:r>
            <a:r>
              <a:rPr lang="en-US" altLang="ko-KR" sz="1400"/>
              <a:t>Nearest,</a:t>
            </a:r>
            <a:br>
              <a:rPr lang="en-US" altLang="ko-KR" sz="1400"/>
            </a:br>
            <a:r>
              <a:rPr lang="en-US" altLang="ko-KR" sz="1400"/>
              <a:t>  Station-based</a:t>
            </a:r>
            <a:r>
              <a:rPr lang="en-US" altLang="ko-KR" sz="1400" dirty="0"/>
              <a:t>, Class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F5974-40C3-4439-AD78-C8D2EC05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858" y="4384966"/>
            <a:ext cx="4102826" cy="183776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602C49E-5A38-484F-9D47-D263BD15D191}"/>
              </a:ext>
            </a:extLst>
          </p:cNvPr>
          <p:cNvSpPr/>
          <p:nvPr/>
        </p:nvSpPr>
        <p:spPr>
          <a:xfrm>
            <a:off x="7077416" y="5896053"/>
            <a:ext cx="443973" cy="326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E392C3-484E-44AB-A7AC-70F2FC47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350466"/>
            <a:ext cx="8925449" cy="126248"/>
          </a:xfrm>
        </p:spPr>
        <p:txBody>
          <a:bodyPr/>
          <a:lstStyle/>
          <a:p>
            <a:r>
              <a:rPr lang="en-US" altLang="ko-KR"/>
              <a:t>1 PSA: Changing the storage location of pods after every visit to a workstation along to pick order, replenishment order station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Proposal - Association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Item for PSA</a:t>
            </a:r>
            <a:endParaRPr lang="ko-KR" altLang="en-US" dirty="0"/>
          </a:p>
        </p:txBody>
      </p:sp>
      <p:pic>
        <p:nvPicPr>
          <p:cNvPr id="5" name="Picture 2" descr="Figure 1-1">
            <a:extLst>
              <a:ext uri="{FF2B5EF4-FFF2-40B4-BE49-F238E27FC236}">
                <a16:creationId xmlns:a16="http://schemas.microsoft.com/office/drawing/2014/main" id="{F40BCA5B-7B81-4F4D-8220-AF848468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25" y="3224284"/>
            <a:ext cx="3529298" cy="29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466B86B-DC71-44A6-97FC-07952CE88583}"/>
              </a:ext>
            </a:extLst>
          </p:cNvPr>
          <p:cNvSpPr txBox="1">
            <a:spLocks/>
          </p:cNvSpPr>
          <p:nvPr/>
        </p:nvSpPr>
        <p:spPr>
          <a:xfrm>
            <a:off x="207962" y="955954"/>
            <a:ext cx="8794721" cy="233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Association</a:t>
            </a:r>
            <a:r>
              <a:rPr lang="ko-KR" altLang="en-US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item for PSA</a:t>
            </a:r>
          </a:p>
          <a:p>
            <a:pPr lvl="1">
              <a:lnSpc>
                <a:spcPct val="100000"/>
              </a:lnSpc>
            </a:pPr>
            <a:r>
              <a:rPr lang="en-US" altLang="ko-KR" sz="1600"/>
              <a:t>Find association </a:t>
            </a:r>
            <a:r>
              <a:rPr lang="en-US" altLang="ko-KR" sz="1600" dirty="0"/>
              <a:t>of products through </a:t>
            </a:r>
            <a:r>
              <a:rPr lang="en-US" altLang="ko-KR" sz="1600"/>
              <a:t>the Market basket analysis</a:t>
            </a:r>
          </a:p>
          <a:p>
            <a:pPr lvl="1">
              <a:lnSpc>
                <a:spcPct val="100000"/>
              </a:lnSpc>
            </a:pPr>
            <a:r>
              <a:rPr lang="en-US" altLang="ko-KR" sz="1600"/>
              <a:t>Use </a:t>
            </a:r>
            <a:r>
              <a:rPr lang="en-US" altLang="ko-KR" sz="1600" dirty="0"/>
              <a:t>it for the Pod Storage Assignment Rule</a:t>
            </a:r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2 Constraints</a:t>
            </a:r>
          </a:p>
          <a:p>
            <a:pPr lvl="2">
              <a:lnSpc>
                <a:spcPct val="100000"/>
              </a:lnSpc>
            </a:pPr>
            <a:r>
              <a:rPr lang="en-US" altLang="ko-KR" sz="1400"/>
              <a:t>Place </a:t>
            </a:r>
            <a:r>
              <a:rPr lang="en-US" altLang="ko-KR" sz="1400" dirty="0"/>
              <a:t>the related product nearby</a:t>
            </a:r>
          </a:p>
          <a:p>
            <a:pPr lvl="2">
              <a:lnSpc>
                <a:spcPct val="100000"/>
              </a:lnSpc>
            </a:pPr>
            <a:r>
              <a:rPr lang="en-US" altLang="ko-KR" sz="1400"/>
              <a:t>Place </a:t>
            </a:r>
            <a:r>
              <a:rPr lang="en-US" altLang="ko-KR" sz="1400" dirty="0"/>
              <a:t>the unrelated products faraway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34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4B8143-CF01-4DFD-B78F-E59828D5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700AE-1A32-4CDC-B64F-1AEA26AF1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Dataset (from Kaggle)</a:t>
            </a:r>
          </a:p>
          <a:p>
            <a:pPr lvl="1"/>
            <a:r>
              <a:rPr lang="en-US" altLang="ko-KR" dirty="0"/>
              <a:t> Online Retail (</a:t>
            </a:r>
            <a:r>
              <a:rPr lang="en-US" altLang="ko-KR" dirty="0">
                <a:hlinkClick r:id="rId2"/>
              </a:rPr>
              <a:t>https://www.kaggle.com/puneetbhaya/online-retail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2B44C-E3B4-40D0-8E97-6D21521FA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3" t="20225" r="17087" b="32363"/>
          <a:stretch/>
        </p:blipFill>
        <p:spPr>
          <a:xfrm>
            <a:off x="469538" y="1774925"/>
            <a:ext cx="8200271" cy="3029369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2FAFCBE8-F782-4A78-B253-A80E906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Proposal - Association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Item for PSA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C1A2A4-DE9A-4EE3-AAA4-D3B53E299683}"/>
              </a:ext>
            </a:extLst>
          </p:cNvPr>
          <p:cNvCxnSpPr>
            <a:cxnSpLocks/>
          </p:cNvCxnSpPr>
          <p:nvPr/>
        </p:nvCxnSpPr>
        <p:spPr>
          <a:xfrm flipV="1">
            <a:off x="856217" y="4869632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888470-5872-49B2-BE42-EE42B2D4A329}"/>
              </a:ext>
            </a:extLst>
          </p:cNvPr>
          <p:cNvCxnSpPr>
            <a:cxnSpLocks/>
          </p:cNvCxnSpPr>
          <p:nvPr/>
        </p:nvCxnSpPr>
        <p:spPr>
          <a:xfrm flipV="1">
            <a:off x="2425040" y="4869237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4C715B-086B-4F42-B0C3-1B916B0AC711}"/>
              </a:ext>
            </a:extLst>
          </p:cNvPr>
          <p:cNvCxnSpPr>
            <a:cxnSpLocks/>
          </p:cNvCxnSpPr>
          <p:nvPr/>
        </p:nvCxnSpPr>
        <p:spPr>
          <a:xfrm flipV="1">
            <a:off x="8184778" y="4902513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38C79D-3CAD-4981-89C0-A40FF82A385A}"/>
              </a:ext>
            </a:extLst>
          </p:cNvPr>
          <p:cNvSpPr txBox="1"/>
          <p:nvPr/>
        </p:nvSpPr>
        <p:spPr>
          <a:xfrm>
            <a:off x="207963" y="5405324"/>
            <a:ext cx="12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ID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DD6BF-A5AA-4D09-AEE1-5B38BA90EF5C}"/>
              </a:ext>
            </a:extLst>
          </p:cNvPr>
          <p:cNvSpPr txBox="1"/>
          <p:nvPr/>
        </p:nvSpPr>
        <p:spPr>
          <a:xfrm>
            <a:off x="1580963" y="5405324"/>
            <a:ext cx="16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Name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34D34-52DB-415F-B975-8E307E0BC373}"/>
              </a:ext>
            </a:extLst>
          </p:cNvPr>
          <p:cNvSpPr txBox="1"/>
          <p:nvPr/>
        </p:nvSpPr>
        <p:spPr>
          <a:xfrm>
            <a:off x="7425571" y="5453551"/>
            <a:ext cx="15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Customer ID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7873E-6DF8-473E-8DC4-F54FC99B32AF}"/>
              </a:ext>
            </a:extLst>
          </p:cNvPr>
          <p:cNvSpPr txBox="1"/>
          <p:nvPr/>
        </p:nvSpPr>
        <p:spPr>
          <a:xfrm>
            <a:off x="750732" y="5973078"/>
            <a:ext cx="76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Sum of the # of same </a:t>
            </a:r>
            <a:r>
              <a:rPr lang="en-US" altLang="ko-KR" dirty="0"/>
              <a:t>customer’s Product ID = Shopping cart of one 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8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Proposal - Association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Item for PSA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Market Basket Analysis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finding frequent item sets in a dataset using prior knowledge of frequent itemset properties.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Limitiation</a:t>
            </a:r>
            <a:r>
              <a:rPr lang="en-US" altLang="ko-KR" dirty="0"/>
              <a:t> : Slow for large item sets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Hruschka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(2014). Analyzing market baskets by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OR spectrum, 36(1), 209-228.</a:t>
            </a:r>
            <a:r>
              <a:rPr lang="en-US" altLang="ko-KR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Using Neural Network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Benefit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Reduce unnecessary movement of the robot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Raise Efficiency of the</a:t>
            </a:r>
            <a:r>
              <a:rPr lang="ko-KR" altLang="en-US" dirty="0"/>
              <a:t> </a:t>
            </a:r>
            <a:r>
              <a:rPr lang="en-US" altLang="ko-KR" dirty="0"/>
              <a:t>Path </a:t>
            </a:r>
            <a:r>
              <a:rPr lang="en-US" altLang="ko-KR"/>
              <a:t>Planning 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Limitation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Dataset is about online retail NOT about Customer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Need to </a:t>
            </a:r>
            <a:r>
              <a:rPr lang="en-US" altLang="ko-KR"/>
              <a:t>find algorithm to </a:t>
            </a:r>
            <a:r>
              <a:rPr lang="en-US" altLang="ko-KR" dirty="0"/>
              <a:t>optimize the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358559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4. Proposal – Queuing Network Model</a:t>
            </a:r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638A7E59-90AC-407F-BE2E-D0711DE2F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Existing Papers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“Decision</a:t>
            </a:r>
            <a:r>
              <a:rPr lang="ko-KR" altLang="en-US" dirty="0"/>
              <a:t> </a:t>
            </a:r>
            <a:r>
              <a:rPr lang="en-US" altLang="ko-KR" dirty="0"/>
              <a:t>rules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robotic</a:t>
            </a:r>
            <a:r>
              <a:rPr lang="ko-KR" altLang="en-US" dirty="0"/>
              <a:t> </a:t>
            </a:r>
            <a:r>
              <a:rPr lang="en-US" altLang="ko-KR" dirty="0"/>
              <a:t>mobile</a:t>
            </a:r>
            <a:r>
              <a:rPr lang="ko-KR" altLang="en-US" dirty="0"/>
              <a:t> </a:t>
            </a:r>
            <a:r>
              <a:rPr lang="en-US" altLang="ko-KR" dirty="0"/>
              <a:t>fulfillment</a:t>
            </a:r>
            <a:r>
              <a:rPr lang="ko-KR" altLang="en-US" dirty="0"/>
              <a:t> </a:t>
            </a:r>
            <a:r>
              <a:rPr lang="en-US" altLang="ko-KR" dirty="0"/>
              <a:t>systems” , </a:t>
            </a:r>
            <a:r>
              <a:rPr lang="en-US" altLang="ko-KR" dirty="0" err="1"/>
              <a:t>M.Merschformann</a:t>
            </a:r>
            <a:r>
              <a:rPr lang="en-US" altLang="ko-KR" dirty="0"/>
              <a:t>,…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Not using Queuing Model, detailed simulation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Robot-storage zone assignment strategies, </a:t>
            </a:r>
            <a:r>
              <a:rPr lang="en-US" altLang="ko-KR" dirty="0" err="1"/>
              <a:t>Debjit</a:t>
            </a:r>
            <a:r>
              <a:rPr lang="en-US" altLang="ko-KR" dirty="0"/>
              <a:t> Roy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Most of research are on strategic level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Set up Layout warehouse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Using Multi-class closed queueing network model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Compare our model with Pooled </a:t>
            </a:r>
            <a:r>
              <a:rPr lang="en-US" altLang="ko-KR" dirty="0"/>
              <a:t>Robot and Dedicated Robot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How to return to storage zone  from order </a:t>
            </a:r>
            <a:r>
              <a:rPr lang="en-US" altLang="ko-KR" dirty="0"/>
              <a:t>and replenishment station, 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Robots </a:t>
            </a:r>
            <a:r>
              <a:rPr lang="en-US" altLang="ko-KR" dirty="0"/>
              <a:t>active according </a:t>
            </a:r>
            <a:r>
              <a:rPr lang="en-US" altLang="ko-KR"/>
              <a:t>to stochastic </a:t>
            </a:r>
            <a:r>
              <a:rPr lang="en-US" altLang="ko-KR" dirty="0"/>
              <a:t>model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E53B2C-464B-4E71-9A97-1B6484A9B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8"/>
          <a:stretch/>
        </p:blipFill>
        <p:spPr>
          <a:xfrm>
            <a:off x="5049672" y="4117005"/>
            <a:ext cx="3886365" cy="2340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9687BE-6F7A-4F90-B8E7-91B1ED21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483" y="4022992"/>
            <a:ext cx="3534386" cy="2120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93FAC-3085-4C2F-824A-D4307A917E73}"/>
              </a:ext>
            </a:extLst>
          </p:cNvPr>
          <p:cNvSpPr txBox="1"/>
          <p:nvPr/>
        </p:nvSpPr>
        <p:spPr>
          <a:xfrm>
            <a:off x="9246483" y="3698034"/>
            <a:ext cx="318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기존 </a:t>
            </a:r>
            <a:r>
              <a:rPr lang="ko-KR" altLang="en-US" sz="1100" dirty="0" err="1"/>
              <a:t>대기열</a:t>
            </a:r>
            <a:r>
              <a:rPr lang="ko-KR" altLang="en-US" sz="1100" dirty="0"/>
              <a:t> </a:t>
            </a:r>
            <a:r>
              <a:rPr lang="en-US" altLang="ko-KR" sz="1100" dirty="0"/>
              <a:t>pooled robot </a:t>
            </a:r>
            <a:r>
              <a:rPr lang="ko-KR" altLang="en-US" sz="1100" dirty="0"/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400643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4. Proposal – Queuing Network Model</a:t>
            </a:r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638A7E59-90AC-407F-BE2E-D0711DE2F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Idea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Access Pooled Robot vs. Dedicated Robot in </a:t>
            </a:r>
            <a:r>
              <a:rPr lang="en-US" altLang="ko-KR" dirty="0" err="1"/>
              <a:t>RAWSim</a:t>
            </a:r>
            <a:r>
              <a:rPr lang="en-US" altLang="ko-KR" dirty="0"/>
              <a:t>-O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Add Decision Rule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PSA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ROA and POA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Decide the optical size of priority zones in PSA</a:t>
            </a:r>
          </a:p>
          <a:p>
            <a:pPr lvl="2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807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06F79-321D-440B-81D1-3409D93E33A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36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2366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Summery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BE728E-B511-4873-8DEB-4BD8C6FAF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88758"/>
              </p:ext>
            </p:extLst>
          </p:nvPr>
        </p:nvGraphicFramePr>
        <p:xfrm>
          <a:off x="509783" y="1524650"/>
          <a:ext cx="8119782" cy="45213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7810">
                  <a:extLst>
                    <a:ext uri="{9D8B030D-6E8A-4147-A177-3AD203B41FA5}">
                      <a16:colId xmlns:a16="http://schemas.microsoft.com/office/drawing/2014/main" val="560717583"/>
                    </a:ext>
                  </a:extLst>
                </a:gridCol>
                <a:gridCol w="1070896">
                  <a:extLst>
                    <a:ext uri="{9D8B030D-6E8A-4147-A177-3AD203B41FA5}">
                      <a16:colId xmlns:a16="http://schemas.microsoft.com/office/drawing/2014/main" val="1081785129"/>
                    </a:ext>
                  </a:extLst>
                </a:gridCol>
                <a:gridCol w="1191185">
                  <a:extLst>
                    <a:ext uri="{9D8B030D-6E8A-4147-A177-3AD203B41FA5}">
                      <a16:colId xmlns:a16="http://schemas.microsoft.com/office/drawing/2014/main" val="3383645024"/>
                    </a:ext>
                  </a:extLst>
                </a:gridCol>
                <a:gridCol w="1353297">
                  <a:extLst>
                    <a:ext uri="{9D8B030D-6E8A-4147-A177-3AD203B41FA5}">
                      <a16:colId xmlns:a16="http://schemas.microsoft.com/office/drawing/2014/main" val="1941977255"/>
                    </a:ext>
                  </a:extLst>
                </a:gridCol>
                <a:gridCol w="1353297">
                  <a:extLst>
                    <a:ext uri="{9D8B030D-6E8A-4147-A177-3AD203B41FA5}">
                      <a16:colId xmlns:a16="http://schemas.microsoft.com/office/drawing/2014/main" val="2445323543"/>
                    </a:ext>
                  </a:extLst>
                </a:gridCol>
                <a:gridCol w="1353297">
                  <a:extLst>
                    <a:ext uri="{9D8B030D-6E8A-4147-A177-3AD203B41FA5}">
                      <a16:colId xmlns:a16="http://schemas.microsoft.com/office/drawing/2014/main" val="843478882"/>
                    </a:ext>
                  </a:extLst>
                </a:gridCol>
              </a:tblGrid>
              <a:tr h="717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Proposal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RAWSim</a:t>
                      </a:r>
                      <a:r>
                        <a:rPr lang="en-US" altLang="ko-KR" sz="1400" dirty="0"/>
                        <a:t>-O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Expected Effect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Limitation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7530"/>
                  </a:ext>
                </a:extLst>
              </a:tr>
              <a:tr h="1090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Deep 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Python, Unity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Reward/ Max cost</a:t>
                      </a:r>
                    </a:p>
                    <a:p>
                      <a:pPr algn="ctr" latinLnBrk="1"/>
                      <a:r>
                        <a:rPr lang="en-US" altLang="ko-KR" dirty="0"/>
                        <a:t>(Action)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 Efficiency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Little RL background, </a:t>
                      </a:r>
                      <a:r>
                        <a:rPr lang="en-US" altLang="ko-KR"/>
                        <a:t>Source Code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84906"/>
                  </a:ext>
                </a:extLst>
              </a:tr>
              <a:tr h="976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Item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Item Initial Station &amp; PSA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Complexity of Model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19347"/>
                  </a:ext>
                </a:extLst>
              </a:tr>
              <a:tr h="976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Association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Analysis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item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C#, 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Reduce unnecessary robot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Hard to fit Model using Dataset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55132"/>
                  </a:ext>
                </a:extLst>
              </a:tr>
              <a:tr h="76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2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64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06F79-321D-440B-81D1-3409D93E33A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36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2366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20FFF7A-CB7B-483D-85B8-35AD4F3D0E0B}"/>
              </a:ext>
            </a:extLst>
          </p:cNvPr>
          <p:cNvSpPr txBox="1">
            <a:spLocks/>
          </p:cNvSpPr>
          <p:nvPr/>
        </p:nvSpPr>
        <p:spPr>
          <a:xfrm>
            <a:off x="349279" y="1036635"/>
            <a:ext cx="8794721" cy="4342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atin typeface="+mj-ea"/>
                <a:ea typeface="+mj-ea"/>
              </a:rPr>
              <a:t> 1. Proposal – </a:t>
            </a:r>
            <a:r>
              <a:rPr lang="en-US" altLang="ko-KR" sz="2000" dirty="0" err="1">
                <a:latin typeface="+mj-ea"/>
                <a:ea typeface="+mj-ea"/>
              </a:rPr>
              <a:t>DeepRL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j-ea"/>
                <a:ea typeface="+mj-ea"/>
              </a:rPr>
              <a:t>Robot Path Planning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j-ea"/>
                <a:ea typeface="+mj-ea"/>
              </a:rPr>
              <a:t>2. Proposal – Item Classification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j-ea"/>
                <a:ea typeface="+mj-ea"/>
              </a:rPr>
              <a:t>Item Pod Assignment</a:t>
            </a:r>
          </a:p>
          <a:p>
            <a:pPr lvl="1">
              <a:lnSpc>
                <a:spcPct val="10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j-ea"/>
                <a:ea typeface="+mj-ea"/>
              </a:rPr>
              <a:t> 3. Proposal - Association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Analysis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of item for PSA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j-ea"/>
                <a:ea typeface="+mj-ea"/>
              </a:rPr>
              <a:t>Pod Station Assignment</a:t>
            </a:r>
          </a:p>
          <a:p>
            <a:pPr lvl="1">
              <a:lnSpc>
                <a:spcPct val="10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j-ea"/>
                <a:ea typeface="+mj-ea"/>
              </a:rPr>
              <a:t>4. Proposal – Queuing Network Model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j-ea"/>
                <a:ea typeface="+mj-ea"/>
              </a:rPr>
              <a:t>Robot Storage Assignment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444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1. Proposal – </a:t>
            </a:r>
            <a:r>
              <a:rPr lang="en-US" altLang="ko-KR" dirty="0" err="1"/>
              <a:t>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Suggestion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Multi-agent</a:t>
            </a:r>
            <a:r>
              <a:rPr lang="en-US" altLang="ko-KR" dirty="0"/>
              <a:t> Deep </a:t>
            </a:r>
            <a:r>
              <a:rPr lang="en-US" altLang="ko-KR" dirty="0" err="1"/>
              <a:t>Reinforment</a:t>
            </a:r>
            <a:r>
              <a:rPr lang="en-US" altLang="ko-KR" dirty="0"/>
              <a:t> Learning with </a:t>
            </a:r>
            <a:r>
              <a:rPr lang="en-US" altLang="ko-KR" b="1" dirty="0">
                <a:solidFill>
                  <a:srgbClr val="FF0000"/>
                </a:solidFill>
              </a:rPr>
              <a:t>Adversarial agent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Multi-agent Deep RL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11F99E-7342-4753-AF51-B5D91EBD2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4"/>
          <a:stretch/>
        </p:blipFill>
        <p:spPr>
          <a:xfrm>
            <a:off x="796369" y="2489055"/>
            <a:ext cx="7617908" cy="2680448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145E8-6F5E-4028-92FA-FEEC2EBC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244291"/>
            <a:ext cx="8866020" cy="212349"/>
          </a:xfrm>
        </p:spPr>
        <p:txBody>
          <a:bodyPr/>
          <a:lstStyle/>
          <a:p>
            <a:r>
              <a:rPr lang="en-US" altLang="ko-KR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Ke, et al. "Multi-vehicle routing problems with soft time windows: A multi-agent reinforcement learning approach." Transportation Research Part C: Emerging Technologies 121 (2020): 102861.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1. Proposal – </a:t>
            </a:r>
            <a:r>
              <a:rPr lang="en-US" altLang="ko-KR" dirty="0" err="1"/>
              <a:t>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RL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Problem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Overall logistics → Vehicle Routing Problem only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Fix other setting (ex. Task allocation, Order assignment)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State, Action, Reward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Replenishment, pick station status and action (Embedded, Empty)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Mobile robot location(for every point) and action(←↑↓→)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Reward: -Cost 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Agent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Normal: minimize total cost</a:t>
            </a:r>
          </a:p>
          <a:p>
            <a:pPr lvl="2">
              <a:lnSpc>
                <a:spcPct val="100000"/>
              </a:lnSpc>
            </a:pPr>
            <a:r>
              <a:rPr lang="en-US" altLang="ko-KR" b="1" dirty="0"/>
              <a:t>Adversarial agent</a:t>
            </a:r>
            <a:r>
              <a:rPr lang="en-US" altLang="ko-KR" dirty="0"/>
              <a:t> : maximize total cost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Intercept other pod due to urgent situation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Simply move around w/o pick &amp; order 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Training Algorithm (Next)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990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1. Proposal – </a:t>
            </a:r>
            <a:r>
              <a:rPr lang="en-US" altLang="ko-KR" dirty="0" err="1"/>
              <a:t>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RL – Training Algorithm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Soft Actor-</a:t>
            </a:r>
            <a:r>
              <a:rPr lang="en-US" altLang="ko-KR" dirty="0" err="1"/>
              <a:t>Critc</a:t>
            </a:r>
            <a:r>
              <a:rPr lang="en-US" altLang="ko-KR" dirty="0"/>
              <a:t> (SAC) → Only single agent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Off-policy deep RL based on maxent</a:t>
            </a:r>
          </a:p>
          <a:p>
            <a:pPr lvl="1">
              <a:lnSpc>
                <a:spcPct val="100000"/>
              </a:lnSpc>
            </a:pP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en-US" altLang="ko-KR" b="1" dirty="0"/>
              <a:t>Multi-Agent</a:t>
            </a:r>
            <a:r>
              <a:rPr lang="en-US" altLang="ko-KR" dirty="0"/>
              <a:t> SAC (STAC)</a:t>
            </a:r>
            <a:r>
              <a:rPr lang="en-US" altLang="ko-KR" baseline="30000" dirty="0"/>
              <a:t>1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Centralized training with decentralized execution</a:t>
            </a:r>
            <a:endParaRPr lang="en-US" altLang="ko-KR" baseline="30000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Exploit extra information during training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Multi-agent planning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Multi-agent deep RL</a:t>
            </a:r>
            <a:br>
              <a:rPr lang="en-US" altLang="ko-KR" dirty="0"/>
            </a:br>
            <a:r>
              <a:rPr lang="en-US" altLang="ko-KR" dirty="0"/>
              <a:t>(cooperative behavior)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8D172-FFC8-47AD-A215-587A2044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244291"/>
            <a:ext cx="8866020" cy="212349"/>
          </a:xfrm>
        </p:spPr>
        <p:txBody>
          <a:bodyPr/>
          <a:lstStyle/>
          <a:p>
            <a:r>
              <a:rPr lang="en-US" altLang="ko-KR"/>
              <a:t>Celli, Andrea, et al. "Coordination in Adversarial Sequential Team Games via Multi-Agent Deep Reinforcement Learning." arXiv preprint arXiv:1912.07712 (2019).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309D5-BFD1-4F14-AD34-F727080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74" y="1608772"/>
            <a:ext cx="2738583" cy="4426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224E5C-54C8-4677-B830-118B8D77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48" y="3427740"/>
            <a:ext cx="4966436" cy="26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1. Proposal – </a:t>
            </a:r>
            <a:r>
              <a:rPr lang="en-US" altLang="ko-KR" dirty="0" err="1"/>
              <a:t>DeepRL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CC236-0C69-4957-AE22-B2AB4247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096482"/>
            <a:ext cx="8687296" cy="253984"/>
          </a:xfrm>
        </p:spPr>
        <p:txBody>
          <a:bodyPr/>
          <a:lstStyle/>
          <a:p>
            <a:r>
              <a:rPr lang="en-US" altLang="ko-KR"/>
              <a:t>1 Gleave, Adam, et al. "Adversarial policies: Attacking deep reinforcement learning." arXiv preprint arXiv:1905.10615 (2019).</a:t>
            </a:r>
          </a:p>
          <a:p>
            <a:r>
              <a:rPr lang="en-US" altLang="ko-KR"/>
              <a:t>2 https://github.com/Unity-Technologies/ml-agents</a:t>
            </a:r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9E8C2A7D-A59E-461D-8678-9B54223DC782}"/>
              </a:ext>
            </a:extLst>
          </p:cNvPr>
          <p:cNvSpPr txBox="1">
            <a:spLocks/>
          </p:cNvSpPr>
          <p:nvPr/>
        </p:nvSpPr>
        <p:spPr>
          <a:xfrm>
            <a:off x="172313" y="955954"/>
            <a:ext cx="8794721" cy="539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Limitation 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Little RL background</a:t>
            </a:r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Source code &amp; Environment Setup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No </a:t>
            </a:r>
            <a:r>
              <a:rPr lang="en-US" altLang="ko-KR" sz="1400" dirty="0" err="1"/>
              <a:t>RAWSim</a:t>
            </a:r>
            <a:r>
              <a:rPr lang="en-US" altLang="ko-KR" sz="1400" dirty="0"/>
              <a:t>-O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Adversarial policy algorithm </a:t>
            </a:r>
            <a:r>
              <a:rPr lang="en-US" altLang="ko-KR" sz="1400" baseline="30000" dirty="0"/>
              <a:t>1</a:t>
            </a:r>
            <a:endParaRPr lang="en-US" altLang="ko-KR" sz="1400" baseline="30000" dirty="0">
              <a:hlinkClick r:id="rId2"/>
            </a:endParaRP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Unity </a:t>
            </a:r>
            <a:r>
              <a:rPr lang="en-US" altLang="ko-KR" sz="1400" baseline="30000" dirty="0"/>
              <a:t>2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MLCS RL …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Other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06F79-321D-440B-81D1-3409D93E33A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36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2366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Robotic Mobile Fulfillment System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690894-1081-40B6-AE56-E677886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30" y="1745045"/>
            <a:ext cx="6204575" cy="3651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3B473-B4A9-4B5C-A555-3F85EF24EA2B}"/>
              </a:ext>
            </a:extLst>
          </p:cNvPr>
          <p:cNvSpPr txBox="1"/>
          <p:nvPr/>
        </p:nvSpPr>
        <p:spPr>
          <a:xfrm>
            <a:off x="1176530" y="1395972"/>
            <a:ext cx="173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Replenishment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0A995-F389-4945-98C3-576B6A8F7FAE}"/>
              </a:ext>
            </a:extLst>
          </p:cNvPr>
          <p:cNvSpPr txBox="1"/>
          <p:nvPr/>
        </p:nvSpPr>
        <p:spPr>
          <a:xfrm>
            <a:off x="6393990" y="1395972"/>
            <a:ext cx="173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Pick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2C37D-4B54-4339-85CE-DE88F3AA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311472"/>
            <a:ext cx="8920140" cy="110716"/>
          </a:xfrm>
        </p:spPr>
        <p:txBody>
          <a:bodyPr/>
          <a:lstStyle/>
          <a:p>
            <a:r>
              <a:rPr lang="en-US" altLang="ko-KR"/>
              <a:t>M. Merschformann, T. Lamballais, M.B.M. de Koster, L. Suhl, Decision rules for robotic mobile fulfillment systems, Operations Research Perspectives, Volume 6, 2019, 100128, ISSN 2214-7160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5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2. Proposal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Existing Papers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“Decision</a:t>
            </a:r>
            <a:r>
              <a:rPr lang="ko-KR" altLang="en-US" sz="1600" dirty="0"/>
              <a:t> </a:t>
            </a:r>
            <a:r>
              <a:rPr lang="en-US" altLang="ko-KR" sz="1600" dirty="0"/>
              <a:t>rules</a:t>
            </a:r>
            <a:r>
              <a:rPr lang="ko-KR" altLang="en-US" sz="1600" dirty="0"/>
              <a:t> </a:t>
            </a:r>
            <a:r>
              <a:rPr lang="en-US" altLang="ko-KR" sz="1600" dirty="0"/>
              <a:t>for</a:t>
            </a:r>
            <a:r>
              <a:rPr lang="ko-KR" altLang="en-US" sz="1600" dirty="0"/>
              <a:t> </a:t>
            </a:r>
            <a:r>
              <a:rPr lang="en-US" altLang="ko-KR" sz="1600" dirty="0"/>
              <a:t>robotic</a:t>
            </a:r>
            <a:r>
              <a:rPr lang="ko-KR" altLang="en-US" sz="1600" dirty="0"/>
              <a:t> </a:t>
            </a:r>
            <a:r>
              <a:rPr lang="en-US" altLang="ko-KR" sz="1600" dirty="0"/>
              <a:t>mobile</a:t>
            </a:r>
            <a:r>
              <a:rPr lang="ko-KR" altLang="en-US" sz="1600" dirty="0"/>
              <a:t> </a:t>
            </a:r>
            <a:r>
              <a:rPr lang="en-US" altLang="ko-KR" sz="1600" dirty="0"/>
              <a:t>fulfillment</a:t>
            </a:r>
            <a:r>
              <a:rPr lang="ko-KR" altLang="en-US" sz="1600" dirty="0"/>
              <a:t> </a:t>
            </a:r>
            <a:r>
              <a:rPr lang="en-US" altLang="ko-KR" sz="1600" dirty="0"/>
              <a:t>systems” , </a:t>
            </a:r>
            <a:r>
              <a:rPr lang="en-US" altLang="ko-KR" sz="1600" dirty="0" err="1"/>
              <a:t>M.Merschformann</a:t>
            </a:r>
            <a:r>
              <a:rPr lang="en-US" altLang="ko-KR" sz="1600" dirty="0"/>
              <a:t>,…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in the Orders tap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SKU size, item distribution, Order distribution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Uniform distribution, SKU size is 2~8 items</a:t>
            </a:r>
            <a:r>
              <a:rPr lang="ko-KR" altLang="en-US" sz="1400" dirty="0"/>
              <a:t> </a:t>
            </a:r>
            <a:r>
              <a:rPr lang="en-US" altLang="ko-KR" sz="1400" dirty="0"/>
              <a:t>in</a:t>
            </a:r>
            <a:r>
              <a:rPr lang="ko-KR" altLang="en-US" sz="1400" dirty="0"/>
              <a:t> </a:t>
            </a:r>
            <a:r>
              <a:rPr lang="en-US" altLang="ko-KR" sz="1400" dirty="0"/>
              <a:t>this</a:t>
            </a:r>
            <a:r>
              <a:rPr lang="ko-KR" altLang="en-US" sz="1400" dirty="0"/>
              <a:t> </a:t>
            </a:r>
            <a:r>
              <a:rPr lang="en-US" altLang="ko-KR" sz="1400" dirty="0"/>
              <a:t>paper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Item Classification is distributed in pods according the set distribution, but not applicated in a pod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“Item Assignment Problem in a Robotic Mobile </a:t>
            </a:r>
            <a:r>
              <a:rPr lang="en-US" altLang="ko-KR" sz="1600" dirty="0" err="1"/>
              <a:t>Fullfillment</a:t>
            </a:r>
            <a:r>
              <a:rPr lang="en-US" altLang="ko-KR" sz="1600" dirty="0"/>
              <a:t> System”, Hyun-Jung Kim..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Calculate Similarity value of </a:t>
            </a:r>
            <a:r>
              <a:rPr lang="en-US" altLang="ko-KR" sz="1400" b="1" dirty="0"/>
              <a:t>Two Items</a:t>
            </a:r>
            <a:r>
              <a:rPr lang="en-US" altLang="ko-KR" sz="1400" dirty="0"/>
              <a:t> from Frequency (Clustering)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Maximize the Sum</a:t>
            </a:r>
            <a:r>
              <a:rPr lang="ko-KR" altLang="en-US" sz="1400" dirty="0"/>
              <a:t> </a:t>
            </a:r>
            <a:r>
              <a:rPr lang="en-US" altLang="ko-KR" sz="1400" dirty="0"/>
              <a:t>of</a:t>
            </a:r>
            <a:r>
              <a:rPr lang="ko-KR" altLang="en-US" sz="1400" dirty="0"/>
              <a:t> </a:t>
            </a:r>
            <a:r>
              <a:rPr lang="en-US" altLang="ko-KR" sz="1400" dirty="0"/>
              <a:t>similarity</a:t>
            </a:r>
            <a:r>
              <a:rPr lang="ko-KR" altLang="en-US" sz="1400" dirty="0"/>
              <a:t> </a:t>
            </a:r>
            <a:r>
              <a:rPr lang="en-US" altLang="ko-KR" sz="1400" dirty="0"/>
              <a:t>values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Optimization Algorithm : Heuristic Algorithm ( to revise the varied similarity), </a:t>
            </a:r>
            <a:r>
              <a:rPr lang="en-US" altLang="ko-KR" sz="1400" dirty="0" err="1"/>
              <a:t>Reoptimization</a:t>
            </a:r>
            <a:r>
              <a:rPr lang="en-US" altLang="ko-KR" sz="1400" dirty="0"/>
              <a:t> Algorithm (to representation item)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7A9C8-CE44-47FE-9568-46BFE983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8" y="2197113"/>
            <a:ext cx="2620796" cy="37557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6AB2411-288E-476B-B4CB-208764DC4B3A}"/>
              </a:ext>
            </a:extLst>
          </p:cNvPr>
          <p:cNvGrpSpPr/>
          <p:nvPr/>
        </p:nvGrpSpPr>
        <p:grpSpPr>
          <a:xfrm>
            <a:off x="1402598" y="2868807"/>
            <a:ext cx="4234912" cy="476574"/>
            <a:chOff x="1363462" y="2917555"/>
            <a:chExt cx="4234912" cy="4765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267836-D417-4EA7-90CA-DC8B8D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3462" y="2917555"/>
              <a:ext cx="4234912" cy="4688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E9377B-A470-4C53-9383-3ED3E2FA8C94}"/>
                </a:ext>
              </a:extLst>
            </p:cNvPr>
            <p:cNvSpPr/>
            <p:nvPr/>
          </p:nvSpPr>
          <p:spPr>
            <a:xfrm>
              <a:off x="1402598" y="3053167"/>
              <a:ext cx="4141922" cy="3409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23E6305-02A3-4295-A47C-5350AC857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878" y="5633635"/>
            <a:ext cx="3116796" cy="824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AFF5C7-A42D-4F45-8B49-B130A96EF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214" y="5482003"/>
            <a:ext cx="1750767" cy="84008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2. Proposal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79" y="1007735"/>
            <a:ext cx="8794721" cy="471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Items classification along the..</a:t>
            </a:r>
          </a:p>
          <a:p>
            <a:pPr lvl="1">
              <a:lnSpc>
                <a:spcPct val="110000"/>
              </a:lnSpc>
            </a:pPr>
            <a:r>
              <a:rPr lang="ko-KR" altLang="ko-KR" sz="1600" dirty="0" err="1"/>
              <a:t>Existing</a:t>
            </a:r>
            <a:r>
              <a:rPr lang="en-US" altLang="ko-KR" sz="1600" dirty="0"/>
              <a:t> </a:t>
            </a:r>
            <a:r>
              <a:rPr lang="ko-KR" altLang="ko-KR" sz="1600" dirty="0" err="1"/>
              <a:t>papers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didn</a:t>
            </a:r>
            <a:r>
              <a:rPr lang="en-US" altLang="ko-KR" sz="1600" dirty="0"/>
              <a:t>’</a:t>
            </a:r>
            <a:r>
              <a:rPr lang="ko-KR" altLang="ko-KR" sz="1600" dirty="0" err="1"/>
              <a:t>t</a:t>
            </a:r>
            <a:r>
              <a:rPr lang="ko-KR" altLang="ko-KR" sz="1600" dirty="0"/>
              <a:t> </a:t>
            </a:r>
            <a:r>
              <a:rPr lang="ko-KR" altLang="ko-KR" sz="1600" dirty="0" err="1"/>
              <a:t>mention</a:t>
            </a:r>
            <a:r>
              <a:rPr lang="ko-KR" altLang="ko-KR" sz="1600" dirty="0"/>
              <a:t> </a:t>
            </a:r>
            <a:r>
              <a:rPr lang="ko-KR" altLang="ko-KR" sz="1600" dirty="0" err="1"/>
              <a:t>the</a:t>
            </a:r>
            <a:r>
              <a:rPr lang="ko-KR" altLang="ko-KR" sz="1600" dirty="0"/>
              <a:t> </a:t>
            </a:r>
            <a:r>
              <a:rPr lang="ko-KR" altLang="ko-KR" sz="1600" dirty="0" err="1"/>
              <a:t>classification</a:t>
            </a:r>
            <a:r>
              <a:rPr lang="ko-KR" altLang="ko-KR" sz="1600" dirty="0"/>
              <a:t> of </a:t>
            </a:r>
            <a:r>
              <a:rPr lang="ko-KR" altLang="ko-KR" sz="1600" dirty="0" err="1"/>
              <a:t>items</a:t>
            </a:r>
            <a:r>
              <a:rPr lang="ko-KR" altLang="ko-KR" sz="1600" dirty="0"/>
              <a:t> </a:t>
            </a:r>
            <a:endParaRPr lang="en-US" altLang="ko-KR" sz="1600" dirty="0"/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Classification Based on Frequency, Similarity, Importance etc.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Find optimal arrangement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Using Classification algorithm with proper weight</a:t>
            </a:r>
          </a:p>
          <a:p>
            <a:pPr lvl="1">
              <a:lnSpc>
                <a:spcPct val="110000"/>
              </a:lnSpc>
            </a:pPr>
            <a:r>
              <a:rPr lang="en-US" altLang="ko-KR" sz="1600"/>
              <a:t>Store </a:t>
            </a:r>
            <a:r>
              <a:rPr lang="en-US" altLang="ko-KR" sz="1600" dirty="0"/>
              <a:t>on a Pod based on Classification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Arrange Pods in</a:t>
            </a:r>
            <a:r>
              <a:rPr lang="ko-KR" altLang="en-US" sz="1600" dirty="0"/>
              <a:t> </a:t>
            </a:r>
            <a:r>
              <a:rPr lang="en-US" altLang="ko-KR" sz="1600" dirty="0"/>
              <a:t>Inventory Area based on Frequency 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Algorithm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Constructive Heuristic : Select High Demand Item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Heuristic Initialization Extensions : Select Representation Item based on matrix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 err="1"/>
              <a:t>Reoptimization</a:t>
            </a:r>
            <a:r>
              <a:rPr lang="en-US" altLang="ko-KR" sz="1600" dirty="0"/>
              <a:t> Heuristic : Change when changing Similarity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2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3724</TotalTime>
  <Words>1077</Words>
  <Application>Microsoft Office PowerPoint</Application>
  <PresentationFormat>화면 슬라이드 쇼(4:3)</PresentationFormat>
  <Paragraphs>244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나눔바른고딕</vt:lpstr>
      <vt:lpstr>Malgun Gothic</vt:lpstr>
      <vt:lpstr>Malgun Gothic</vt:lpstr>
      <vt:lpstr>Arial</vt:lpstr>
      <vt:lpstr>Calibri</vt:lpstr>
      <vt:lpstr>Calibri Light</vt:lpstr>
      <vt:lpstr>Wingdings</vt:lpstr>
      <vt:lpstr>Office 테마</vt:lpstr>
      <vt:lpstr>2021 MLP Progress </vt:lpstr>
      <vt:lpstr>Outline</vt:lpstr>
      <vt:lpstr>1. Proposal – DeepRL</vt:lpstr>
      <vt:lpstr>1. Proposal – DeepRL</vt:lpstr>
      <vt:lpstr>1. Proposal – DeepRL</vt:lpstr>
      <vt:lpstr>1. Proposal – DeepRL</vt:lpstr>
      <vt:lpstr>Robotic Mobile Fulfillment System</vt:lpstr>
      <vt:lpstr>2. Proposal – Item classification </vt:lpstr>
      <vt:lpstr>2. Proposal – Item classification </vt:lpstr>
      <vt:lpstr>2. Proposal – Item classification </vt:lpstr>
      <vt:lpstr>3. Proposal - Association Analysis of Item for PSA</vt:lpstr>
      <vt:lpstr>3. Proposal - Association Analysis of Item for PSA</vt:lpstr>
      <vt:lpstr>3. Proposal - Association Analysis of Item for PSA</vt:lpstr>
      <vt:lpstr>4. Proposal – Queuing Network Model</vt:lpstr>
      <vt:lpstr>4. Proposal – Queuing Network Model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현우</cp:lastModifiedBy>
  <cp:revision>232</cp:revision>
  <dcterms:created xsi:type="dcterms:W3CDTF">2021-01-05T02:57:38Z</dcterms:created>
  <dcterms:modified xsi:type="dcterms:W3CDTF">2021-04-07T19:15:19Z</dcterms:modified>
</cp:coreProperties>
</file>