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355" y="-2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us\Desktop\Yonsei\2021&#45380;%204&#54617;&#45380;%201&#54617;&#44592;\&#44592;&#44228;&#54617;&#49845;&#48143;&#54532;&#47196;&#44536;&#47000;&#48141;\Instacart_dataset\aisles_analysi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Frequency of Aisle_id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aisles_analysis!$A$1:$A$134</c:f>
              <c:numCache>
                <c:formatCode>General</c:formatCode>
                <c:ptCount val="13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</c:numCache>
            </c:numRef>
          </c:cat>
          <c:val>
            <c:numRef>
              <c:f>aisles_analysis!$B$1:$B$134</c:f>
              <c:numCache>
                <c:formatCode>General</c:formatCode>
                <c:ptCount val="134"/>
                <c:pt idx="0">
                  <c:v>71928</c:v>
                </c:pt>
                <c:pt idx="1">
                  <c:v>82491</c:v>
                </c:pt>
                <c:pt idx="2">
                  <c:v>456386</c:v>
                </c:pt>
                <c:pt idx="3">
                  <c:v>200687</c:v>
                </c:pt>
                <c:pt idx="4">
                  <c:v>62510</c:v>
                </c:pt>
                <c:pt idx="5">
                  <c:v>36291</c:v>
                </c:pt>
                <c:pt idx="6">
                  <c:v>33865</c:v>
                </c:pt>
                <c:pt idx="7">
                  <c:v>34871</c:v>
                </c:pt>
                <c:pt idx="8">
                  <c:v>218387</c:v>
                </c:pt>
                <c:pt idx="9">
                  <c:v>9172</c:v>
                </c:pt>
                <c:pt idx="10">
                  <c:v>26061</c:v>
                </c:pt>
                <c:pt idx="11">
                  <c:v>36727</c:v>
                </c:pt>
                <c:pt idx="12">
                  <c:v>99032</c:v>
                </c:pt>
                <c:pt idx="13">
                  <c:v>129474</c:v>
                </c:pt>
                <c:pt idx="14">
                  <c:v>20931</c:v>
                </c:pt>
                <c:pt idx="15">
                  <c:v>377741</c:v>
                </c:pt>
                <c:pt idx="16">
                  <c:v>326692</c:v>
                </c:pt>
                <c:pt idx="17">
                  <c:v>17368</c:v>
                </c:pt>
                <c:pt idx="18">
                  <c:v>245466</c:v>
                </c:pt>
                <c:pt idx="19">
                  <c:v>63749</c:v>
                </c:pt>
                <c:pt idx="20">
                  <c:v>979763</c:v>
                </c:pt>
                <c:pt idx="21">
                  <c:v>32013</c:v>
                </c:pt>
                <c:pt idx="22">
                  <c:v>163524</c:v>
                </c:pt>
                <c:pt idx="23">
                  <c:v>3642188</c:v>
                </c:pt>
                <c:pt idx="24">
                  <c:v>64059</c:v>
                </c:pt>
                <c:pt idx="25">
                  <c:v>207075</c:v>
                </c:pt>
                <c:pt idx="26">
                  <c:v>48657</c:v>
                </c:pt>
                <c:pt idx="27">
                  <c:v>35181</c:v>
                </c:pt>
                <c:pt idx="28">
                  <c:v>66926</c:v>
                </c:pt>
                <c:pt idx="29">
                  <c:v>74947</c:v>
                </c:pt>
                <c:pt idx="30">
                  <c:v>575881</c:v>
                </c:pt>
                <c:pt idx="31">
                  <c:v>276028</c:v>
                </c:pt>
                <c:pt idx="32">
                  <c:v>11798</c:v>
                </c:pt>
                <c:pt idx="33">
                  <c:v>71742</c:v>
                </c:pt>
                <c:pt idx="34">
                  <c:v>129514</c:v>
                </c:pt>
                <c:pt idx="35">
                  <c:v>254317</c:v>
                </c:pt>
                <c:pt idx="36">
                  <c:v>498425</c:v>
                </c:pt>
                <c:pt idx="37">
                  <c:v>390299</c:v>
                </c:pt>
                <c:pt idx="38">
                  <c:v>29642</c:v>
                </c:pt>
                <c:pt idx="39">
                  <c:v>34303</c:v>
                </c:pt>
                <c:pt idx="40">
                  <c:v>63421</c:v>
                </c:pt>
                <c:pt idx="41">
                  <c:v>99369</c:v>
                </c:pt>
                <c:pt idx="42">
                  <c:v>113015</c:v>
                </c:pt>
                <c:pt idx="43">
                  <c:v>8974</c:v>
                </c:pt>
                <c:pt idx="44">
                  <c:v>300567</c:v>
                </c:pt>
                <c:pt idx="45">
                  <c:v>22664</c:v>
                </c:pt>
                <c:pt idx="46">
                  <c:v>45059</c:v>
                </c:pt>
                <c:pt idx="47">
                  <c:v>71860</c:v>
                </c:pt>
                <c:pt idx="48">
                  <c:v>118437</c:v>
                </c:pt>
                <c:pt idx="49">
                  <c:v>175757</c:v>
                </c:pt>
                <c:pt idx="50">
                  <c:v>108691</c:v>
                </c:pt>
                <c:pt idx="51">
                  <c:v>232763</c:v>
                </c:pt>
                <c:pt idx="52">
                  <c:v>318002</c:v>
                </c:pt>
                <c:pt idx="53">
                  <c:v>242996</c:v>
                </c:pt>
                <c:pt idx="54">
                  <c:v>10344</c:v>
                </c:pt>
                <c:pt idx="55">
                  <c:v>24605</c:v>
                </c:pt>
                <c:pt idx="56">
                  <c:v>101959</c:v>
                </c:pt>
                <c:pt idx="57">
                  <c:v>40208</c:v>
                </c:pt>
                <c:pt idx="58">
                  <c:v>270314</c:v>
                </c:pt>
                <c:pt idx="59">
                  <c:v>32081</c:v>
                </c:pt>
                <c:pt idx="60">
                  <c:v>234065</c:v>
                </c:pt>
                <c:pt idx="61">
                  <c:v>30558</c:v>
                </c:pt>
                <c:pt idx="62">
                  <c:v>144189</c:v>
                </c:pt>
                <c:pt idx="63">
                  <c:v>103615</c:v>
                </c:pt>
                <c:pt idx="64">
                  <c:v>36599</c:v>
                </c:pt>
                <c:pt idx="65">
                  <c:v>166607</c:v>
                </c:pt>
                <c:pt idx="66">
                  <c:v>355685</c:v>
                </c:pt>
                <c:pt idx="67">
                  <c:v>17205</c:v>
                </c:pt>
                <c:pt idx="68">
                  <c:v>346464</c:v>
                </c:pt>
                <c:pt idx="69">
                  <c:v>26873</c:v>
                </c:pt>
                <c:pt idx="70">
                  <c:v>37691</c:v>
                </c:pt>
                <c:pt idx="71">
                  <c:v>222049</c:v>
                </c:pt>
                <c:pt idx="72">
                  <c:v>12169</c:v>
                </c:pt>
                <c:pt idx="73">
                  <c:v>94927</c:v>
                </c:pt>
                <c:pt idx="74">
                  <c:v>94354</c:v>
                </c:pt>
                <c:pt idx="75">
                  <c:v>15901</c:v>
                </c:pt>
                <c:pt idx="76">
                  <c:v>357537</c:v>
                </c:pt>
                <c:pt idx="77">
                  <c:v>458838</c:v>
                </c:pt>
                <c:pt idx="78">
                  <c:v>162218</c:v>
                </c:pt>
                <c:pt idx="79">
                  <c:v>14815</c:v>
                </c:pt>
                <c:pt idx="80">
                  <c:v>297037</c:v>
                </c:pt>
                <c:pt idx="81">
                  <c:v>8160</c:v>
                </c:pt>
                <c:pt idx="82">
                  <c:v>3418021</c:v>
                </c:pt>
                <c:pt idx="83">
                  <c:v>891015</c:v>
                </c:pt>
                <c:pt idx="84">
                  <c:v>65946</c:v>
                </c:pt>
                <c:pt idx="85">
                  <c:v>452134</c:v>
                </c:pt>
                <c:pt idx="86">
                  <c:v>17514</c:v>
                </c:pt>
                <c:pt idx="87">
                  <c:v>289400</c:v>
                </c:pt>
                <c:pt idx="88">
                  <c:v>99331</c:v>
                </c:pt>
                <c:pt idx="89">
                  <c:v>21214</c:v>
                </c:pt>
                <c:pt idx="90">
                  <c:v>638253</c:v>
                </c:pt>
                <c:pt idx="91">
                  <c:v>382456</c:v>
                </c:pt>
                <c:pt idx="92">
                  <c:v>250770</c:v>
                </c:pt>
                <c:pt idx="93">
                  <c:v>249341</c:v>
                </c:pt>
                <c:pt idx="94">
                  <c:v>67046</c:v>
                </c:pt>
                <c:pt idx="95">
                  <c:v>395130</c:v>
                </c:pt>
                <c:pt idx="96">
                  <c:v>23692</c:v>
                </c:pt>
                <c:pt idx="97">
                  <c:v>333933</c:v>
                </c:pt>
                <c:pt idx="98">
                  <c:v>87197</c:v>
                </c:pt>
                <c:pt idx="99">
                  <c:v>69145</c:v>
                </c:pt>
                <c:pt idx="100">
                  <c:v>19851</c:v>
                </c:pt>
                <c:pt idx="101">
                  <c:v>8581</c:v>
                </c:pt>
                <c:pt idx="102">
                  <c:v>11202</c:v>
                </c:pt>
                <c:pt idx="103">
                  <c:v>212092</c:v>
                </c:pt>
                <c:pt idx="104">
                  <c:v>106089</c:v>
                </c:pt>
                <c:pt idx="105">
                  <c:v>305655</c:v>
                </c:pt>
                <c:pt idx="106">
                  <c:v>722470</c:v>
                </c:pt>
                <c:pt idx="107">
                  <c:v>308007</c:v>
                </c:pt>
                <c:pt idx="108">
                  <c:v>10164</c:v>
                </c:pt>
                <c:pt idx="109">
                  <c:v>112639</c:v>
                </c:pt>
                <c:pt idx="110">
                  <c:v>43348</c:v>
                </c:pt>
                <c:pt idx="111">
                  <c:v>584834</c:v>
                </c:pt>
                <c:pt idx="112">
                  <c:v>4853</c:v>
                </c:pt>
                <c:pt idx="113">
                  <c:v>118477</c:v>
                </c:pt>
                <c:pt idx="114">
                  <c:v>841533</c:v>
                </c:pt>
                <c:pt idx="115">
                  <c:v>522654</c:v>
                </c:pt>
                <c:pt idx="116">
                  <c:v>306487</c:v>
                </c:pt>
                <c:pt idx="117">
                  <c:v>10872</c:v>
                </c:pt>
                <c:pt idx="118">
                  <c:v>19319</c:v>
                </c:pt>
                <c:pt idx="119">
                  <c:v>1452343</c:v>
                </c:pt>
                <c:pt idx="120">
                  <c:v>377586</c:v>
                </c:pt>
                <c:pt idx="121">
                  <c:v>70887</c:v>
                </c:pt>
                <c:pt idx="122">
                  <c:v>1765313</c:v>
                </c:pt>
                <c:pt idx="123">
                  <c:v>28102</c:v>
                </c:pt>
                <c:pt idx="124">
                  <c:v>35590</c:v>
                </c:pt>
                <c:pt idx="125">
                  <c:v>19753</c:v>
                </c:pt>
                <c:pt idx="126">
                  <c:v>40768</c:v>
                </c:pt>
                <c:pt idx="127">
                  <c:v>193297</c:v>
                </c:pt>
                <c:pt idx="128">
                  <c:v>194582</c:v>
                </c:pt>
                <c:pt idx="129">
                  <c:v>158164</c:v>
                </c:pt>
                <c:pt idx="130">
                  <c:v>266637</c:v>
                </c:pt>
                <c:pt idx="131">
                  <c:v>6168</c:v>
                </c:pt>
                <c:pt idx="132">
                  <c:v>18683</c:v>
                </c:pt>
                <c:pt idx="133">
                  <c:v>11198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AB-401C-82B5-BB36744D6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4489840"/>
        <c:axId val="1744495248"/>
      </c:barChart>
      <c:catAx>
        <c:axId val="1744489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Aisle_id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4495248"/>
        <c:crosses val="autoZero"/>
        <c:auto val="0"/>
        <c:lblAlgn val="ctr"/>
        <c:lblOffset val="100"/>
        <c:noMultiLvlLbl val="0"/>
      </c:catAx>
      <c:valAx>
        <c:axId val="1744495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Count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4489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39B58-2E01-4CC6-8597-0EF65973B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8739D4-4063-4D2E-896A-D173AB416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D07A9-B466-4B49-8905-94A0A3C16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1450-DFFB-4798-A407-ECCFE59D3BBF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36333-4B32-453B-BE51-5C996DB0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B719B-95EF-4539-9878-E19A6739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A8C3-7766-4A5A-BB31-FD8CA19F3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61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F93CA-3184-4BB0-8C33-C9EA4112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95B9BC-6A52-4D7D-A072-1EBD8F427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37C3E6-1A6B-46C6-8812-B0FF8F03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1450-DFFB-4798-A407-ECCFE59D3BBF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6EB62E-D8B4-4BAF-867E-CBF385B5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01429-44F3-4A23-BCAE-8B1397DE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A8C3-7766-4A5A-BB31-FD8CA19F3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0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9D85E0-C386-4924-AA23-4319B4D9D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EFBA9F-6AA9-4482-8DDE-EC5DC1B50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653992-AAAC-4B66-9D10-FD201E49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1450-DFFB-4798-A407-ECCFE59D3BBF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54DC9-B61F-4895-A2D9-1D5070F0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578437-174D-4AA3-A9AA-05965515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A8C3-7766-4A5A-BB31-FD8CA19F3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578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4620-207E-446B-B609-54E4FB2B478F}" type="datetime1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3198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4620-207E-446B-B609-54E4FB2B478F}" type="datetime1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4246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4620-207E-446B-B609-54E4FB2B478F}" type="datetime1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51528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4620-207E-446B-B609-54E4FB2B478F}" type="datetime1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48054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4620-207E-446B-B609-54E4FB2B478F}" type="datetime1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60464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4620-207E-446B-B609-54E4FB2B478F}" type="datetime1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90542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4620-207E-446B-B609-54E4FB2B478F}" type="datetime1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67349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4620-207E-446B-B609-54E4FB2B478F}" type="datetime1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35489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CEAE1-5C35-4A65-BF30-1E0F4806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B4ABC0-5F3C-4AFE-ACEC-ACEC6E20A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88690D-0081-4D04-B8BA-1F2E3C54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1450-DFFB-4798-A407-ECCFE59D3BBF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F31EF-5774-4DD5-A8BC-13578144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BAB13-6E18-457A-B2F8-2EB6080C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A8C3-7766-4A5A-BB31-FD8CA19F3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765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4620-207E-446B-B609-54E4FB2B478F}" type="datetime1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130698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4620-207E-446B-B609-54E4FB2B478F}" type="datetime1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31042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4620-207E-446B-B609-54E4FB2B478F}" type="datetime1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312510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86600" y="6567194"/>
            <a:ext cx="2057400" cy="365125"/>
          </a:xfrm>
        </p:spPr>
        <p:txBody>
          <a:bodyPr/>
          <a:lstStyle/>
          <a:p>
            <a:pPr algn="r"/>
            <a:fld id="{5E6E78F3-B9B3-41C4-9CC7-01C5D5308963}" type="datetime1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6664" y="6311473"/>
            <a:ext cx="3086100" cy="212349"/>
          </a:xfrm>
        </p:spPr>
        <p:txBody>
          <a:bodyPr/>
          <a:lstStyle>
            <a:lvl1pPr algn="l">
              <a:defRPr sz="11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0974" y="6565457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6FC8D03F-13BE-4D5D-8D1A-E89552F79992}"/>
              </a:ext>
            </a:extLst>
          </p:cNvPr>
          <p:cNvSpPr txBox="1"/>
          <p:nvPr userDrawn="1"/>
        </p:nvSpPr>
        <p:spPr>
          <a:xfrm>
            <a:off x="-43642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8F0309B9-54DC-4C03-B7C2-D00951015245}"/>
              </a:ext>
            </a:extLst>
          </p:cNvPr>
          <p:cNvSpPr/>
          <p:nvPr userDrawn="1"/>
        </p:nvSpPr>
        <p:spPr>
          <a:xfrm>
            <a:off x="136664" y="771432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BBA63A3D-3BA0-4605-84E5-B1A67DEF061A}"/>
              </a:ext>
            </a:extLst>
          </p:cNvPr>
          <p:cNvSpPr/>
          <p:nvPr userDrawn="1"/>
        </p:nvSpPr>
        <p:spPr>
          <a:xfrm>
            <a:off x="136664" y="771432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5;p2">
            <a:extLst>
              <a:ext uri="{FF2B5EF4-FFF2-40B4-BE49-F238E27FC236}">
                <a16:creationId xmlns:a16="http://schemas.microsoft.com/office/drawing/2014/main" id="{88FD42F9-D8A4-4B98-8F11-EBE6A9C807CC}"/>
              </a:ext>
            </a:extLst>
          </p:cNvPr>
          <p:cNvSpPr/>
          <p:nvPr userDrawn="1"/>
        </p:nvSpPr>
        <p:spPr>
          <a:xfrm>
            <a:off x="136664" y="6523823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;p2">
            <a:extLst>
              <a:ext uri="{FF2B5EF4-FFF2-40B4-BE49-F238E27FC236}">
                <a16:creationId xmlns:a16="http://schemas.microsoft.com/office/drawing/2014/main" id="{24151BB4-C2EE-427F-AA76-FE3A32E4C9CA}"/>
              </a:ext>
            </a:extLst>
          </p:cNvPr>
          <p:cNvSpPr/>
          <p:nvPr userDrawn="1"/>
        </p:nvSpPr>
        <p:spPr>
          <a:xfrm>
            <a:off x="6302503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BEEFABF-3226-4CCE-80FF-49CF46D8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132652"/>
            <a:ext cx="7886700" cy="665018"/>
          </a:xfrm>
        </p:spPr>
        <p:txBody>
          <a:bodyPr>
            <a:normAutofit/>
          </a:bodyPr>
          <a:lstStyle>
            <a:lvl1pPr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C3C9132-5B1E-48DC-916B-2EDD68EA61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7964" y="955956"/>
            <a:ext cx="8794721" cy="318293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v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685800" indent="-228600">
              <a:buFont typeface="Wingdings" panose="05000000000000000000" pitchFamily="2" charset="2"/>
              <a:buChar char="ü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1143000" indent="-228600">
              <a:buFont typeface="Calibri" panose="020F0502020204030204" pitchFamily="34" charset="0"/>
              <a:buChar char="‒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56108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7CE0A-F516-4AFE-81CF-98BB7A6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1C4840-C250-4FD1-B5AE-DB2350C54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836228-C007-4A93-964E-4E521381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1450-DFFB-4798-A407-ECCFE59D3BBF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D8206-F37D-4C95-9806-7A075272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458796-F3D9-47FD-B3CA-E9E195DB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A8C3-7766-4A5A-BB31-FD8CA19F3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31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6D94C-751D-440D-97FB-39D7A1A6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13B75D-5A38-4A62-AF94-880A3E614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ADE60C-7052-464E-82EF-19A2FF317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273D2B-E4C8-48D5-B725-4D270DD4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1450-DFFB-4798-A407-ECCFE59D3BBF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2C33D3-DBD1-4B31-84F5-80207F56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C237B-83D7-421A-BA86-841D58A4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A8C3-7766-4A5A-BB31-FD8CA19F3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39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8F473-5230-4DFD-AE07-1412E6490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9D1D29-52C5-494E-85CC-3A38C8A35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6929BE-0A33-4CF6-81B1-B2767415A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FDEDDB-CB77-41C9-8E86-43F489C67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0347EE-0F65-4915-B827-2A4D9ABA6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FFB0D4-1587-4C39-A2DE-03148CA0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1450-DFFB-4798-A407-ECCFE59D3BBF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71BA7A-7526-466B-9418-1685AA13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D19318-2722-495A-90C3-F2125A60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A8C3-7766-4A5A-BB31-FD8CA19F3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50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777D8-DAED-4034-A018-66AF8ECE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6A6201-45CF-47D9-AC92-25337B5A3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1450-DFFB-4798-A407-ECCFE59D3BBF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9DAF03-AF66-4A32-BE65-4075DCC1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29478C-DA58-4201-8CA1-BF4FD1BB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A8C3-7766-4A5A-BB31-FD8CA19F3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80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19DFFC-25A0-4E7C-BA56-195BB5E8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1450-DFFB-4798-A407-ECCFE59D3BBF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6E09F2-E8FF-4C24-B968-1FEE4725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614405-7A45-4802-9BAB-3F4CA1D9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A8C3-7766-4A5A-BB31-FD8CA19F3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60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16011-F556-4EE2-8485-995B5FAB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A29C9-45E4-4258-A64C-F3440C8D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8439AE-D121-4231-8F15-A8946DF32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3908B-2D64-4915-8AD8-E096A01D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1450-DFFB-4798-A407-ECCFE59D3BBF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406FA-FB25-4413-92EF-C6C5ED34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A871C1-7C13-4F57-BD23-CDA81D7A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A8C3-7766-4A5A-BB31-FD8CA19F3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6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DA8D9-0410-4641-A073-970635DC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4FE7BA-8F5E-4C28-987B-B3C825855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880CFA-5981-470E-8ABA-D0A06BA42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3C82F0-51E7-4A50-8966-FDE23893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1450-DFFB-4798-A407-ECCFE59D3BBF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8420C2-ECA9-4D53-8C86-90CC46DF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A59D6B-6F9F-4605-897B-E7A75DDE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A8C3-7766-4A5A-BB31-FD8CA19F3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5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1576DD-7B96-4F3D-8259-840C395B5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87B00F-4093-4520-B7E5-FBD65BC13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8C2CA-AAB2-4068-BC1A-5DF459BDE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61450-DFFB-4798-A407-ECCFE59D3BBF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54DE1D-177E-49C2-8468-0257A84CA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C00E6-171C-4B84-AF97-55032A768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A8C3-7766-4A5A-BB31-FD8CA19F3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84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61450-DFFB-4798-A407-ECCFE59D3BBF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A8C3-7766-4A5A-BB31-FD8CA19F3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95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2. Data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4639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 Desired Dataset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 Market basket Data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CCD610-0333-4575-89CD-8481FDF681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93" b="17113"/>
          <a:stretch/>
        </p:blipFill>
        <p:spPr>
          <a:xfrm>
            <a:off x="5109796" y="1783267"/>
            <a:ext cx="2913568" cy="45671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B14ABBF-682F-4282-A37D-B0E8D7ACD1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70" b="17136"/>
          <a:stretch/>
        </p:blipFill>
        <p:spPr>
          <a:xfrm>
            <a:off x="1120637" y="1783266"/>
            <a:ext cx="2913568" cy="4567199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14161B21-F2FD-452F-8301-8486F315D74C}"/>
              </a:ext>
            </a:extLst>
          </p:cNvPr>
          <p:cNvSpPr/>
          <p:nvPr/>
        </p:nvSpPr>
        <p:spPr>
          <a:xfrm>
            <a:off x="2905722" y="3502623"/>
            <a:ext cx="1128483" cy="112848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A7AC782-DDAE-45FC-A611-FE158E24235E}"/>
              </a:ext>
            </a:extLst>
          </p:cNvPr>
          <p:cNvSpPr/>
          <p:nvPr/>
        </p:nvSpPr>
        <p:spPr>
          <a:xfrm>
            <a:off x="5034132" y="3502623"/>
            <a:ext cx="1128483" cy="112848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64E32E4-46D9-4E94-BC90-EB3C3D30216C}"/>
              </a:ext>
            </a:extLst>
          </p:cNvPr>
          <p:cNvSpPr/>
          <p:nvPr/>
        </p:nvSpPr>
        <p:spPr>
          <a:xfrm>
            <a:off x="1098935" y="4984203"/>
            <a:ext cx="1128483" cy="112848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20C5B5C-C6FB-4F91-917A-7F022F5CA65E}"/>
              </a:ext>
            </a:extLst>
          </p:cNvPr>
          <p:cNvSpPr/>
          <p:nvPr/>
        </p:nvSpPr>
        <p:spPr>
          <a:xfrm>
            <a:off x="5037882" y="4984203"/>
            <a:ext cx="1128483" cy="112848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1DFAD98-9F68-4177-AD07-9742C99189E2}"/>
              </a:ext>
            </a:extLst>
          </p:cNvPr>
          <p:cNvSpPr/>
          <p:nvPr/>
        </p:nvSpPr>
        <p:spPr>
          <a:xfrm>
            <a:off x="2053518" y="4984203"/>
            <a:ext cx="1128483" cy="112848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E3E6F1A-BFE8-4A03-B4BE-2C27AE0F95B0}"/>
              </a:ext>
            </a:extLst>
          </p:cNvPr>
          <p:cNvSpPr/>
          <p:nvPr/>
        </p:nvSpPr>
        <p:spPr>
          <a:xfrm>
            <a:off x="6920313" y="3502622"/>
            <a:ext cx="1128483" cy="112848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2. Data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4639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 Instacart Market Basket Dataset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 Instacart: A grocery delivery and pick-up service in the United States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A sample of over 3 million grocery</a:t>
            </a:r>
            <a:r>
              <a:rPr lang="ko-KR" altLang="en-US" dirty="0"/>
              <a:t> </a:t>
            </a:r>
            <a:r>
              <a:rPr lang="en-US" altLang="ko-KR" dirty="0"/>
              <a:t>orders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Contains:</a:t>
            </a:r>
          </a:p>
          <a:p>
            <a:pPr lvl="3">
              <a:lnSpc>
                <a:spcPct val="100000"/>
              </a:lnSpc>
            </a:pPr>
            <a:r>
              <a:rPr lang="en-US" altLang="ko-KR" dirty="0"/>
              <a:t>User id</a:t>
            </a:r>
          </a:p>
          <a:p>
            <a:pPr lvl="3">
              <a:lnSpc>
                <a:spcPct val="100000"/>
              </a:lnSpc>
            </a:pPr>
            <a:r>
              <a:rPr lang="en-US" altLang="ko-KR" dirty="0"/>
              <a:t>Order id</a:t>
            </a:r>
          </a:p>
          <a:p>
            <a:pPr lvl="3">
              <a:lnSpc>
                <a:spcPct val="100000"/>
              </a:lnSpc>
            </a:pPr>
            <a:r>
              <a:rPr lang="en-US" altLang="ko-KR" dirty="0"/>
              <a:t>Product name &amp; id</a:t>
            </a:r>
          </a:p>
          <a:p>
            <a:pPr lvl="3">
              <a:lnSpc>
                <a:spcPct val="100000"/>
              </a:lnSpc>
            </a:pPr>
            <a:r>
              <a:rPr lang="en-US" altLang="ko-KR" dirty="0"/>
              <a:t>Aisle name &amp; id</a:t>
            </a:r>
          </a:p>
          <a:p>
            <a:pPr lvl="3">
              <a:lnSpc>
                <a:spcPct val="100000"/>
              </a:lnSpc>
            </a:pPr>
            <a:r>
              <a:rPr lang="en-US" altLang="ko-KR" dirty="0"/>
              <a:t>Department name &amp; id</a:t>
            </a:r>
          </a:p>
          <a:p>
            <a:pPr lvl="3">
              <a:lnSpc>
                <a:spcPct val="100000"/>
              </a:lnSpc>
            </a:pPr>
            <a:r>
              <a:rPr lang="en-US" altLang="ko-KR" dirty="0"/>
              <a:t>Reordered</a:t>
            </a:r>
          </a:p>
          <a:p>
            <a:pPr lvl="3">
              <a:lnSpc>
                <a:spcPct val="100000"/>
              </a:lnSpc>
            </a:pPr>
            <a:r>
              <a:rPr lang="en-US" altLang="ko-KR" dirty="0" err="1"/>
              <a:t>etc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519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2. Data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4639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 Instacart Market Basket Dataset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308089B-4AE7-4E2D-A834-96FB2045B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2" b="229"/>
          <a:stretch/>
        </p:blipFill>
        <p:spPr>
          <a:xfrm>
            <a:off x="612742" y="4195965"/>
            <a:ext cx="3669698" cy="187674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E2C1D33-9887-41D7-8987-36D81FA4F4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96" r="-1274"/>
          <a:stretch/>
        </p:blipFill>
        <p:spPr>
          <a:xfrm>
            <a:off x="4861559" y="4195965"/>
            <a:ext cx="3669699" cy="187674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CF87084-9C65-4C37-A791-F4496DA222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09" b="8990"/>
          <a:stretch/>
        </p:blipFill>
        <p:spPr>
          <a:xfrm>
            <a:off x="612742" y="1807179"/>
            <a:ext cx="4367473" cy="187674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07E78B2-8677-4DC4-924B-E4AB8FA7AD11}"/>
              </a:ext>
            </a:extLst>
          </p:cNvPr>
          <p:cNvSpPr txBox="1"/>
          <p:nvPr/>
        </p:nvSpPr>
        <p:spPr>
          <a:xfrm>
            <a:off x="1555226" y="3683925"/>
            <a:ext cx="219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 Aisle &amp; Department ID &gt;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2A1928-15E7-4F9E-A85A-A29602DF3CC4}"/>
              </a:ext>
            </a:extLst>
          </p:cNvPr>
          <p:cNvSpPr txBox="1"/>
          <p:nvPr/>
        </p:nvSpPr>
        <p:spPr>
          <a:xfrm>
            <a:off x="486815" y="6072711"/>
            <a:ext cx="3921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 Product Name &amp; ID &gt;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B4C74-9FB7-4E92-9F60-B5C5E93827C7}"/>
              </a:ext>
            </a:extLst>
          </p:cNvPr>
          <p:cNvSpPr txBox="1"/>
          <p:nvPr/>
        </p:nvSpPr>
        <p:spPr>
          <a:xfrm>
            <a:off x="5669145" y="6073467"/>
            <a:ext cx="205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 Orders &gt;</a:t>
            </a:r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0411122-3AF2-4611-9C9D-C195DF2E79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493" b="62835"/>
          <a:stretch/>
        </p:blipFill>
        <p:spPr>
          <a:xfrm>
            <a:off x="5518003" y="955954"/>
            <a:ext cx="2913568" cy="16826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7B7081-6D26-41F2-8F9C-14DA6C101B7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7583" b="26806"/>
          <a:stretch/>
        </p:blipFill>
        <p:spPr>
          <a:xfrm>
            <a:off x="5518003" y="2874970"/>
            <a:ext cx="2913568" cy="3540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9B7F4E0-B19A-4D35-BE64-4849E91665BB}"/>
              </a:ext>
            </a:extLst>
          </p:cNvPr>
          <p:cNvCxnSpPr>
            <a:cxnSpLocks/>
          </p:cNvCxnSpPr>
          <p:nvPr/>
        </p:nvCxnSpPr>
        <p:spPr>
          <a:xfrm flipH="1">
            <a:off x="5512289" y="2095500"/>
            <a:ext cx="122701" cy="77871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468007E-384D-4819-89DD-91EFD248F6EF}"/>
              </a:ext>
            </a:extLst>
          </p:cNvPr>
          <p:cNvCxnSpPr>
            <a:cxnSpLocks/>
          </p:cNvCxnSpPr>
          <p:nvPr/>
        </p:nvCxnSpPr>
        <p:spPr>
          <a:xfrm>
            <a:off x="6486526" y="2094738"/>
            <a:ext cx="1948855" cy="77185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5118582-0E07-4B59-A931-D5E9377C7EF5}"/>
              </a:ext>
            </a:extLst>
          </p:cNvPr>
          <p:cNvCxnSpPr/>
          <p:nvPr/>
        </p:nvCxnSpPr>
        <p:spPr>
          <a:xfrm>
            <a:off x="6395720" y="1183640"/>
            <a:ext cx="9702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34EF11E-E622-45F5-B61B-15D5C0CEF88A}"/>
              </a:ext>
            </a:extLst>
          </p:cNvPr>
          <p:cNvCxnSpPr>
            <a:cxnSpLocks/>
          </p:cNvCxnSpPr>
          <p:nvPr/>
        </p:nvCxnSpPr>
        <p:spPr>
          <a:xfrm>
            <a:off x="7421880" y="1112520"/>
            <a:ext cx="301790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CFD82A4-C5CC-4048-83C1-742020D0E4B3}"/>
              </a:ext>
            </a:extLst>
          </p:cNvPr>
          <p:cNvSpPr txBox="1"/>
          <p:nvPr/>
        </p:nvSpPr>
        <p:spPr>
          <a:xfrm>
            <a:off x="7723670" y="967899"/>
            <a:ext cx="7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Order_ID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7FD9AF-0555-433D-B5E6-215E494FD0D7}"/>
              </a:ext>
            </a:extLst>
          </p:cNvPr>
          <p:cNvSpPr txBox="1"/>
          <p:nvPr/>
        </p:nvSpPr>
        <p:spPr>
          <a:xfrm>
            <a:off x="4823674" y="1298591"/>
            <a:ext cx="77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Product</a:t>
            </a:r>
          </a:p>
          <a:p>
            <a:pPr algn="ctr"/>
            <a:r>
              <a:rPr lang="en-US" altLang="ko-KR" sz="1200" dirty="0"/>
              <a:t>name</a:t>
            </a:r>
            <a:endParaRPr lang="ko-KR" altLang="en-US" sz="12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DE14CA1-EF89-4A9B-B9A4-78342B69F0F1}"/>
              </a:ext>
            </a:extLst>
          </p:cNvPr>
          <p:cNvCxnSpPr>
            <a:cxnSpLocks/>
          </p:cNvCxnSpPr>
          <p:nvPr/>
        </p:nvCxnSpPr>
        <p:spPr>
          <a:xfrm>
            <a:off x="5634990" y="2410460"/>
            <a:ext cx="76073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525A95C-7A27-4539-9ADE-D7558F8EBCEB}"/>
              </a:ext>
            </a:extLst>
          </p:cNvPr>
          <p:cNvCxnSpPr>
            <a:cxnSpLocks/>
          </p:cNvCxnSpPr>
          <p:nvPr/>
        </p:nvCxnSpPr>
        <p:spPr>
          <a:xfrm flipH="1" flipV="1">
            <a:off x="5233130" y="1732753"/>
            <a:ext cx="362616" cy="510504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376B636-A261-46AE-860D-8F26A66BCDD9}"/>
              </a:ext>
            </a:extLst>
          </p:cNvPr>
          <p:cNvCxnSpPr>
            <a:cxnSpLocks/>
          </p:cNvCxnSpPr>
          <p:nvPr/>
        </p:nvCxnSpPr>
        <p:spPr>
          <a:xfrm>
            <a:off x="6288684" y="3157220"/>
            <a:ext cx="55250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26E21F8-5AE7-4522-9DF8-F700BD288C7F}"/>
              </a:ext>
            </a:extLst>
          </p:cNvPr>
          <p:cNvCxnSpPr>
            <a:cxnSpLocks/>
          </p:cNvCxnSpPr>
          <p:nvPr/>
        </p:nvCxnSpPr>
        <p:spPr>
          <a:xfrm>
            <a:off x="6907530" y="3157220"/>
            <a:ext cx="33909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0B42786-596B-45E7-87D0-7895C3ED798C}"/>
              </a:ext>
            </a:extLst>
          </p:cNvPr>
          <p:cNvCxnSpPr>
            <a:cxnSpLocks/>
          </p:cNvCxnSpPr>
          <p:nvPr/>
        </p:nvCxnSpPr>
        <p:spPr>
          <a:xfrm flipH="1">
            <a:off x="6222341" y="3157220"/>
            <a:ext cx="342594" cy="19558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F5E835C-43BF-4A64-A30B-96D74B88A0B5}"/>
              </a:ext>
            </a:extLst>
          </p:cNvPr>
          <p:cNvCxnSpPr>
            <a:cxnSpLocks/>
          </p:cNvCxnSpPr>
          <p:nvPr/>
        </p:nvCxnSpPr>
        <p:spPr>
          <a:xfrm>
            <a:off x="7078827" y="3157220"/>
            <a:ext cx="382126" cy="19558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9C4B75E-879A-43C1-A4F8-0569543F2E9C}"/>
              </a:ext>
            </a:extLst>
          </p:cNvPr>
          <p:cNvSpPr txBox="1"/>
          <p:nvPr/>
        </p:nvSpPr>
        <p:spPr>
          <a:xfrm>
            <a:off x="7099566" y="3328603"/>
            <a:ext cx="722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Aisle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DF8E7B4-E9F9-4F20-A55D-460FE5FBDB2E}"/>
              </a:ext>
            </a:extLst>
          </p:cNvPr>
          <p:cNvSpPr txBox="1"/>
          <p:nvPr/>
        </p:nvSpPr>
        <p:spPr>
          <a:xfrm>
            <a:off x="5701419" y="3328603"/>
            <a:ext cx="1041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Department</a:t>
            </a:r>
            <a:endParaRPr lang="ko-KR" altLang="en-US" sz="12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7CC0503-EFAF-4E58-9189-679B004A7E1C}"/>
              </a:ext>
            </a:extLst>
          </p:cNvPr>
          <p:cNvSpPr/>
          <p:nvPr/>
        </p:nvSpPr>
        <p:spPr>
          <a:xfrm>
            <a:off x="5634990" y="1244897"/>
            <a:ext cx="851536" cy="84984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27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2. Data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4639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 Data Preprocessing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Since the # of the product is about 40,000, it is too much data to use for the </a:t>
            </a:r>
            <a:r>
              <a:rPr lang="en-US" altLang="ko-KR" dirty="0" err="1"/>
              <a:t>RAWSim</a:t>
            </a:r>
            <a:r>
              <a:rPr lang="en-US" altLang="ko-KR" dirty="0"/>
              <a:t>-O simulation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Data preprocessing by changing the </a:t>
            </a:r>
            <a:r>
              <a:rPr lang="en-US" altLang="ko-KR" dirty="0" err="1"/>
              <a:t>product_id</a:t>
            </a:r>
            <a:r>
              <a:rPr lang="en-US" altLang="ko-KR" dirty="0"/>
              <a:t> to </a:t>
            </a:r>
            <a:r>
              <a:rPr lang="en-US" altLang="ko-KR" dirty="0" err="1"/>
              <a:t>aisle_id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/>
              <a:t>Sum of same </a:t>
            </a:r>
            <a:r>
              <a:rPr lang="en-US" altLang="ko-KR" dirty="0" err="1"/>
              <a:t>order_id</a:t>
            </a:r>
            <a:r>
              <a:rPr lang="en-US" altLang="ko-KR" dirty="0"/>
              <a:t> = User’s market basket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 Expected Problem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Small number of </a:t>
            </a:r>
            <a:r>
              <a:rPr lang="en-US" altLang="ko-KR" dirty="0" err="1"/>
              <a:t>aisle_id</a:t>
            </a:r>
            <a:r>
              <a:rPr lang="en-US" altLang="ko-KR" dirty="0"/>
              <a:t> were high in frequency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21E45B-C741-4D96-981D-EF42F79CC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91" y="3491969"/>
            <a:ext cx="2213234" cy="3009999"/>
          </a:xfrm>
          <a:prstGeom prst="rect">
            <a:avLst/>
          </a:prstGeom>
        </p:spPr>
      </p:pic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B269BB25-E4C7-448B-A70D-A18FE196D7BC}"/>
              </a:ext>
            </a:extLst>
          </p:cNvPr>
          <p:cNvSpPr/>
          <p:nvPr/>
        </p:nvSpPr>
        <p:spPr>
          <a:xfrm>
            <a:off x="759106" y="3826319"/>
            <a:ext cx="344023" cy="2023664"/>
          </a:xfrm>
          <a:prstGeom prst="leftBrace">
            <a:avLst>
              <a:gd name="adj1" fmla="val 82181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C0FF7810-1B37-478D-9AE3-6EE74EA2DE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3444375"/>
              </p:ext>
            </p:extLst>
          </p:nvPr>
        </p:nvGraphicFramePr>
        <p:xfrm>
          <a:off x="3418347" y="3576811"/>
          <a:ext cx="5551013" cy="3009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F47B833F-1133-493D-8096-5A371E731AF3}"/>
              </a:ext>
            </a:extLst>
          </p:cNvPr>
          <p:cNvSpPr/>
          <p:nvPr/>
        </p:nvSpPr>
        <p:spPr>
          <a:xfrm>
            <a:off x="4936139" y="4082479"/>
            <a:ext cx="292231" cy="292231"/>
          </a:xfrm>
          <a:prstGeom prst="ellipse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FDC6AA-E3AC-4E46-B37D-60D7110880A5}"/>
              </a:ext>
            </a:extLst>
          </p:cNvPr>
          <p:cNvSpPr/>
          <p:nvPr/>
        </p:nvSpPr>
        <p:spPr>
          <a:xfrm>
            <a:off x="6933895" y="4181549"/>
            <a:ext cx="292231" cy="292231"/>
          </a:xfrm>
          <a:prstGeom prst="ellipse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84D31AD-DFAE-4A1F-B611-F04A5B35EE99}"/>
              </a:ext>
            </a:extLst>
          </p:cNvPr>
          <p:cNvSpPr/>
          <p:nvPr/>
        </p:nvSpPr>
        <p:spPr>
          <a:xfrm>
            <a:off x="8189958" y="4996969"/>
            <a:ext cx="392575" cy="392575"/>
          </a:xfrm>
          <a:prstGeom prst="ellipse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957D62-229A-4459-AC42-0968845CE787}"/>
              </a:ext>
            </a:extLst>
          </p:cNvPr>
          <p:cNvSpPr txBox="1"/>
          <p:nvPr/>
        </p:nvSpPr>
        <p:spPr>
          <a:xfrm>
            <a:off x="5319" y="4514985"/>
            <a:ext cx="753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One</a:t>
            </a:r>
          </a:p>
          <a:p>
            <a:pPr algn="ctr"/>
            <a:r>
              <a:rPr lang="en-US" altLang="ko-KR" sz="1200" dirty="0"/>
              <a:t>Market</a:t>
            </a:r>
          </a:p>
          <a:p>
            <a:pPr algn="ctr"/>
            <a:r>
              <a:rPr lang="en-US" altLang="ko-KR" sz="1200" dirty="0"/>
              <a:t>Basket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1694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4. Expected Outcomes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4639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 Expected Outcomes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Expected to be more efficient than the conventional method of </a:t>
            </a:r>
            <a:r>
              <a:rPr lang="en-US" altLang="ko-KR" dirty="0" err="1"/>
              <a:t>RAWSim</a:t>
            </a:r>
            <a:r>
              <a:rPr lang="en-US" altLang="ko-KR" dirty="0"/>
              <a:t>-O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Maximize total throughput</a:t>
            </a:r>
          </a:p>
          <a:p>
            <a:pPr lvl="3">
              <a:lnSpc>
                <a:spcPct val="100000"/>
              </a:lnSpc>
            </a:pPr>
            <a:r>
              <a:rPr lang="en-US" altLang="ko-KR" dirty="0"/>
              <a:t>Related three items will be contained in one pod</a:t>
            </a:r>
          </a:p>
          <a:p>
            <a:pPr lvl="3">
              <a:lnSpc>
                <a:spcPct val="100000"/>
              </a:lnSpc>
            </a:pPr>
            <a:r>
              <a:rPr lang="en-US" altLang="ko-KR" dirty="0"/>
              <a:t>1 order, 1 movement of robot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Minimize total time</a:t>
            </a:r>
          </a:p>
          <a:p>
            <a:pPr lvl="3">
              <a:lnSpc>
                <a:spcPct val="100000"/>
              </a:lnSpc>
            </a:pPr>
            <a:r>
              <a:rPr lang="en-US" altLang="ko-KR" dirty="0"/>
              <a:t>Reducing unnecessary movement of robots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8305FB3-4F0D-47CA-B077-9B888E1DABD7}"/>
              </a:ext>
            </a:extLst>
          </p:cNvPr>
          <p:cNvGrpSpPr/>
          <p:nvPr/>
        </p:nvGrpSpPr>
        <p:grpSpPr>
          <a:xfrm>
            <a:off x="2253036" y="3572087"/>
            <a:ext cx="4350471" cy="2137358"/>
            <a:chOff x="3137369" y="3123818"/>
            <a:chExt cx="5684367" cy="279269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F835B96-E949-4E77-B74F-1B6CE3EC30C1}"/>
                </a:ext>
              </a:extLst>
            </p:cNvPr>
            <p:cNvGrpSpPr/>
            <p:nvPr/>
          </p:nvGrpSpPr>
          <p:grpSpPr>
            <a:xfrm>
              <a:off x="4312219" y="3123818"/>
              <a:ext cx="4509517" cy="2792691"/>
              <a:chOff x="4097155" y="3429000"/>
              <a:chExt cx="3556176" cy="2248836"/>
            </a:xfrm>
          </p:grpSpPr>
          <p:pic>
            <p:nvPicPr>
              <p:cNvPr id="1026" name="Picture 2" descr="Efficient order picking methods in robotic mobile fulfillment systems |  DeepAI">
                <a:extLst>
                  <a:ext uri="{FF2B5EF4-FFF2-40B4-BE49-F238E27FC236}">
                    <a16:creationId xmlns:a16="http://schemas.microsoft.com/office/drawing/2014/main" id="{83230E8D-025E-4438-99E0-A23A2D5688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892" t="-1824" r="-1607" b="51729"/>
              <a:stretch/>
            </p:blipFill>
            <p:spPr bwMode="auto">
              <a:xfrm>
                <a:off x="5062141" y="3429000"/>
                <a:ext cx="2591190" cy="22488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Efficient order picking methods in robotic mobile fulfillment systems |  DeepAI">
                <a:extLst>
                  <a:ext uri="{FF2B5EF4-FFF2-40B4-BE49-F238E27FC236}">
                    <a16:creationId xmlns:a16="http://schemas.microsoft.com/office/drawing/2014/main" id="{3AEF4D3A-8EFE-43C4-9BF8-C508EE5B34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12" t="-1782" r="63848" b="51687"/>
              <a:stretch/>
            </p:blipFill>
            <p:spPr bwMode="auto">
              <a:xfrm>
                <a:off x="4097155" y="3429000"/>
                <a:ext cx="1064009" cy="22488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E180BB7E-BA31-45D7-AF7F-D311ED2F69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8111" y="3654078"/>
              <a:ext cx="30582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85D37B3-F1DE-452C-A229-1B920A9D30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7537" y="4061002"/>
              <a:ext cx="2964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0C309680-3D47-4AF0-A29D-BB6AE1FF59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8111" y="4446715"/>
              <a:ext cx="30582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7D59CC-19EE-4BA4-AC73-A42E7B9C0F3C}"/>
                </a:ext>
              </a:extLst>
            </p:cNvPr>
            <p:cNvSpPr txBox="1"/>
            <p:nvPr/>
          </p:nvSpPr>
          <p:spPr>
            <a:xfrm>
              <a:off x="3275814" y="3468544"/>
              <a:ext cx="688156" cy="402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eggs</a:t>
              </a:r>
              <a:endParaRPr lang="ko-KR" altLang="en-US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223D97-9F9B-4155-B7B7-9A8DB73F90F4}"/>
                </a:ext>
              </a:extLst>
            </p:cNvPr>
            <p:cNvSpPr txBox="1"/>
            <p:nvPr/>
          </p:nvSpPr>
          <p:spPr>
            <a:xfrm>
              <a:off x="3285240" y="3868201"/>
              <a:ext cx="688156" cy="402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milk</a:t>
              </a:r>
              <a:endParaRPr lang="ko-KR" altLang="en-US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46CE93-8708-4A4D-BEDE-FD6D83085CF1}"/>
                </a:ext>
              </a:extLst>
            </p:cNvPr>
            <p:cNvSpPr txBox="1"/>
            <p:nvPr/>
          </p:nvSpPr>
          <p:spPr>
            <a:xfrm>
              <a:off x="3137369" y="4237531"/>
              <a:ext cx="899154" cy="402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bread</a:t>
              </a:r>
              <a:endParaRPr lang="ko-KR" altLang="en-US" sz="1400" dirty="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0423BF-075F-4D94-8010-48B9BC3D2DF2}"/>
              </a:ext>
            </a:extLst>
          </p:cNvPr>
          <p:cNvSpPr/>
          <p:nvPr/>
        </p:nvSpPr>
        <p:spPr>
          <a:xfrm>
            <a:off x="3279979" y="4313066"/>
            <a:ext cx="110922" cy="1036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91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216</Words>
  <Application>Microsoft Office PowerPoint</Application>
  <PresentationFormat>화면 슬라이드 쇼(4:3)</PresentationFormat>
  <Paragraphs>55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나눔바른고딕</vt:lpstr>
      <vt:lpstr>Malgun Gothic</vt:lpstr>
      <vt:lpstr>Malgun Gothic</vt:lpstr>
      <vt:lpstr>Arial</vt:lpstr>
      <vt:lpstr>Calibri</vt:lpstr>
      <vt:lpstr>Calibri Light</vt:lpstr>
      <vt:lpstr>Wingdings</vt:lpstr>
      <vt:lpstr>Office 테마</vt:lpstr>
      <vt:lpstr>1_Office 테마</vt:lpstr>
      <vt:lpstr>2. Data</vt:lpstr>
      <vt:lpstr>2. Data</vt:lpstr>
      <vt:lpstr>2. Data</vt:lpstr>
      <vt:lpstr>2. Data</vt:lpstr>
      <vt:lpstr>4. Expected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Data</dc:title>
  <dc:creator>linus3390@gmail.com</dc:creator>
  <cp:lastModifiedBy>linus3390@gmail.com</cp:lastModifiedBy>
  <cp:revision>33</cp:revision>
  <dcterms:created xsi:type="dcterms:W3CDTF">2021-04-15T12:17:08Z</dcterms:created>
  <dcterms:modified xsi:type="dcterms:W3CDTF">2021-04-16T07:03:11Z</dcterms:modified>
</cp:coreProperties>
</file>