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9"/>
    <a:srgbClr val="989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2449" y="0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DC074-7367-4607-AE0B-6B8DE83C56B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1239838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2608" y="4773036"/>
            <a:ext cx="5454685" cy="39058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0733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2449" y="9420733"/>
            <a:ext cx="2955908" cy="4979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28FF3-5D2D-4285-8659-062F2C56EA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37E04-E02E-41AB-85D2-D783B79287DF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2A45-1ED3-4632-90AB-89014A2D3BA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F4588-6ACB-4F2A-8521-B9394E42CA8F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F743-2AEA-4CCB-91DF-AA7E4A414A4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4CA7D-6222-4CE6-B5DF-97D289633E0D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F2B77-F870-4536-9E58-C43D89DCA6E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A4BB2-4C1E-463B-A97B-684BED0A2B20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B7515-3048-4FF2-BE04-1BD14F7C151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28A1-0B66-482B-A400-C8ECB7D864CC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7715B-646D-4B32-AB46-166BDDD9BA0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371D9-018B-4EA9-B3AF-FC37AA1543CA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8417-6F5C-4319-BC16-8AA1B718DC0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99B19-205D-4754-8D3B-5991E53205AE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25226-BFC4-499E-98CB-2A9B83FCB12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FDA0C-8BD7-416B-B26F-F2C8DB785787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338-857D-4479-A3C9-527286368DD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56C30-41A7-4835-9667-23E51DB37E2A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87312-1012-491B-80EA-CE006BF0A49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50B08-69B5-4736-B137-B3D514EDF782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81416-72DE-4F9C-8B96-D5FFCEDF6F3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BD31-50DA-46DF-8CF9-C5AD2B053A5F}" type="datetimeFigureOut">
              <a:rPr lang="en-US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40D6-B13A-40BD-955C-1D858F106F5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342900">
              <a:defRPr/>
            </a:pPr>
            <a:endParaRPr lang="en-US" sz="1350">
              <a:solidFill>
                <a:prstClr val="white"/>
              </a:solidFill>
              <a:ea typeface="ヒラギノ角ゴ Pro W3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6BCA7B2A-A942-430C-A774-93D95FDA01DE}" type="datetimeFigureOut">
              <a:rPr lang="en-US" smtClean="0">
                <a:ea typeface="ヒラギノ角ゴ Pro W3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5/30/2017</a:t>
            </a:fld>
            <a:endParaRPr lang="en-US">
              <a:ea typeface="ヒラギノ角ゴ Pro W3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3429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077221BE-51A4-4310-8DB6-0FAA512902BB}" type="slidenum">
              <a:rPr lang="en-US" smtClean="0">
                <a:ea typeface="ヒラギノ角ゴ Pro W3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en-US">
              <a:ea typeface="ヒラギノ角ゴ Pro W3" charset="-128"/>
            </a:endParaRPr>
          </a:p>
        </p:txBody>
      </p:sp>
      <p:pic>
        <p:nvPicPr>
          <p:cNvPr id="1030" name="Picture 7" descr="bacchett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40" y="6042025"/>
            <a:ext cx="8670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/>
        </p:nvSpPr>
        <p:spPr>
          <a:xfrm>
            <a:off x="707367" y="189781"/>
            <a:ext cx="4468482" cy="481702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 cap="all" baseline="0">
                <a:solidFill>
                  <a:srgbClr val="8996A0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endParaRPr lang="fr-CA" sz="3200" i="1" dirty="0">
              <a:solidFill>
                <a:srgbClr val="0081C6"/>
              </a:solidFill>
              <a:latin typeface="Verb Medium Italic"/>
              <a:ea typeface="Verb Medium Italic"/>
              <a:cs typeface="Verb Medium Italic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672" y="69401"/>
            <a:ext cx="8229600" cy="648389"/>
          </a:xfrm>
        </p:spPr>
        <p:txBody>
          <a:bodyPr/>
          <a:lstStyle/>
          <a:p>
            <a:pPr algn="l"/>
            <a:r>
              <a:rPr lang="en-US" sz="2400" i="1" cap="all" dirty="0" smtClean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>PBCU – HW Modification Proposal</a:t>
            </a:r>
            <a:r>
              <a:rPr lang="fr-CA" sz="2400" i="1" cap="all" dirty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/>
            </a:r>
            <a:br>
              <a:rPr lang="fr-CA" sz="2400" i="1" cap="all" dirty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</a:br>
            <a:endParaRPr lang="en-US" sz="2400" cap="all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93940"/>
              </p:ext>
            </p:extLst>
          </p:nvPr>
        </p:nvGraphicFramePr>
        <p:xfrm>
          <a:off x="284672" y="547658"/>
          <a:ext cx="8592629" cy="500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52">
                  <a:extLst>
                    <a:ext uri="{9D8B030D-6E8A-4147-A177-3AD203B41FA5}">
                      <a16:colId xmlns:a16="http://schemas.microsoft.com/office/drawing/2014/main" xmlns="" val="887065705"/>
                    </a:ext>
                  </a:extLst>
                </a:gridCol>
                <a:gridCol w="518724">
                  <a:extLst>
                    <a:ext uri="{9D8B030D-6E8A-4147-A177-3AD203B41FA5}">
                      <a16:colId xmlns:a16="http://schemas.microsoft.com/office/drawing/2014/main" xmlns="" val="3956490785"/>
                    </a:ext>
                  </a:extLst>
                </a:gridCol>
                <a:gridCol w="2198497">
                  <a:extLst>
                    <a:ext uri="{9D8B030D-6E8A-4147-A177-3AD203B41FA5}">
                      <a16:colId xmlns:a16="http://schemas.microsoft.com/office/drawing/2014/main" xmlns="" val="1604529325"/>
                    </a:ext>
                  </a:extLst>
                </a:gridCol>
                <a:gridCol w="1595386">
                  <a:extLst>
                    <a:ext uri="{9D8B030D-6E8A-4147-A177-3AD203B41FA5}">
                      <a16:colId xmlns:a16="http://schemas.microsoft.com/office/drawing/2014/main" xmlns="" val="58929034"/>
                    </a:ext>
                  </a:extLst>
                </a:gridCol>
                <a:gridCol w="1038143">
                  <a:extLst>
                    <a:ext uri="{9D8B030D-6E8A-4147-A177-3AD203B41FA5}">
                      <a16:colId xmlns:a16="http://schemas.microsoft.com/office/drawing/2014/main" xmlns="" val="1353721735"/>
                    </a:ext>
                  </a:extLst>
                </a:gridCol>
                <a:gridCol w="986209">
                  <a:extLst>
                    <a:ext uri="{9D8B030D-6E8A-4147-A177-3AD203B41FA5}">
                      <a16:colId xmlns:a16="http://schemas.microsoft.com/office/drawing/2014/main" xmlns="" val="3389045806"/>
                    </a:ext>
                  </a:extLst>
                </a:gridCol>
                <a:gridCol w="986209">
                  <a:extLst>
                    <a:ext uri="{9D8B030D-6E8A-4147-A177-3AD203B41FA5}">
                      <a16:colId xmlns:a16="http://schemas.microsoft.com/office/drawing/2014/main" xmlns="" val="3096712475"/>
                    </a:ext>
                  </a:extLst>
                </a:gridCol>
                <a:gridCol w="986209">
                  <a:extLst>
                    <a:ext uri="{9D8B030D-6E8A-4147-A177-3AD203B41FA5}">
                      <a16:colId xmlns:a16="http://schemas.microsoft.com/office/drawing/2014/main" xmlns="" val="516447383"/>
                    </a:ext>
                  </a:extLst>
                </a:gridCol>
              </a:tblGrid>
              <a:tr h="491975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#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Priority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Modification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Description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Reason</a:t>
                      </a:r>
                      <a:r>
                        <a:rPr lang="it-IT" sz="1200" baseline="0" dirty="0" smtClean="0"/>
                        <a:t> of </a:t>
                      </a:r>
                      <a:r>
                        <a:rPr lang="it-IT" sz="1200" baseline="0" dirty="0" err="1" smtClean="0"/>
                        <a:t>change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Actual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dirty="0" err="1" smtClean="0"/>
                        <a:t>Conf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New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Conf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NOTE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Mod</a:t>
                      </a:r>
                      <a:r>
                        <a:rPr lang="it-IT" sz="1200" dirty="0" smtClean="0"/>
                        <a:t> life </a:t>
                      </a:r>
                      <a:r>
                        <a:rPr lang="it-IT" sz="1200" dirty="0" err="1" smtClean="0"/>
                        <a:t>cycle</a:t>
                      </a:r>
                      <a:endParaRPr lang="it-I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5866910"/>
                  </a:ext>
                </a:extLst>
              </a:tr>
              <a:tr h="894501"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1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1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+28Vdc Input </a:t>
                      </a:r>
                      <a:r>
                        <a:rPr lang="it-IT" sz="1000" dirty="0" err="1" smtClean="0"/>
                        <a:t>Filter</a:t>
                      </a:r>
                      <a:r>
                        <a:rPr lang="it-IT" sz="1000" dirty="0" smtClean="0"/>
                        <a:t> (U2) </a:t>
                      </a:r>
                      <a:r>
                        <a:rPr lang="it-IT" sz="1000" dirty="0" err="1" smtClean="0"/>
                        <a:t>replacement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Obsolescence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Schaffner</a:t>
                      </a:r>
                      <a:r>
                        <a:rPr lang="it-IT" sz="1000" dirty="0" smtClean="0"/>
                        <a:t> FN409-13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Custom design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CR</a:t>
                      </a:r>
                    </a:p>
                    <a:p>
                      <a:r>
                        <a:rPr lang="it-IT" sz="1000" dirty="0" smtClean="0"/>
                        <a:t>Can CDAR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beapplicable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if</a:t>
                      </a:r>
                      <a:r>
                        <a:rPr lang="it-IT" sz="1000" baseline="0" dirty="0" smtClean="0"/>
                        <a:t> reverse </a:t>
                      </a:r>
                      <a:r>
                        <a:rPr lang="it-IT" sz="1000" baseline="0" dirty="0" err="1" smtClean="0"/>
                        <a:t>engineering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is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performed</a:t>
                      </a:r>
                      <a:r>
                        <a:rPr lang="it-IT" sz="1000" baseline="0" dirty="0" smtClean="0"/>
                        <a:t>?</a:t>
                      </a:r>
                      <a:endParaRPr lang="it-IT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3201126"/>
                  </a:ext>
                </a:extLst>
              </a:tr>
              <a:tr h="491975"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2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1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Replacement</a:t>
                      </a:r>
                      <a:r>
                        <a:rPr lang="it-IT" sz="1000" dirty="0" smtClean="0"/>
                        <a:t> of Gate Driver (U34) for 3-phase</a:t>
                      </a:r>
                      <a:r>
                        <a:rPr lang="it-IT" sz="1000" baseline="0" dirty="0" smtClean="0"/>
                        <a:t> bridge</a:t>
                      </a:r>
                      <a:r>
                        <a:rPr lang="it-IT" sz="1000" dirty="0" smtClean="0"/>
                        <a:t> transistor 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Obsolescence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IR2336DS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IR2136STR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CDAR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7133032"/>
                  </a:ext>
                </a:extLst>
              </a:tr>
              <a:tr h="1095763"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3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1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Add</a:t>
                      </a:r>
                      <a:r>
                        <a:rPr lang="it-IT" sz="1000" dirty="0" smtClean="0"/>
                        <a:t> DC Link </a:t>
                      </a:r>
                      <a:r>
                        <a:rPr lang="it-IT" sz="1000" dirty="0" err="1" smtClean="0"/>
                        <a:t>Overvoltage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protection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PR163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No </a:t>
                      </a:r>
                      <a:r>
                        <a:rPr lang="it-IT" sz="1000" dirty="0" err="1" smtClean="0"/>
                        <a:t>protection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Regenerative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energy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dissipation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circuit</a:t>
                      </a:r>
                      <a:r>
                        <a:rPr lang="it-IT" sz="1000" baseline="0" dirty="0" smtClean="0"/>
                        <a:t> on DC link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CR with </a:t>
                      </a:r>
                      <a:r>
                        <a:rPr lang="it-IT" sz="1000" dirty="0" err="1" smtClean="0"/>
                        <a:t>classic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solution</a:t>
                      </a:r>
                      <a:endParaRPr lang="it-IT" sz="1000" dirty="0" smtClean="0"/>
                    </a:p>
                    <a:p>
                      <a:r>
                        <a:rPr lang="it-IT" sz="1000" dirty="0" smtClean="0"/>
                        <a:t>To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discuss</a:t>
                      </a:r>
                      <a:r>
                        <a:rPr lang="it-IT" sz="1000" baseline="0" dirty="0" smtClean="0"/>
                        <a:t> CDAR </a:t>
                      </a:r>
                      <a:r>
                        <a:rPr lang="it-IT" sz="1000" baseline="0" dirty="0" err="1" smtClean="0"/>
                        <a:t>applicability</a:t>
                      </a:r>
                      <a:r>
                        <a:rPr lang="it-IT" sz="1000" baseline="0" dirty="0" smtClean="0"/>
                        <a:t> with Umbra </a:t>
                      </a:r>
                      <a:r>
                        <a:rPr lang="it-IT" sz="1000" baseline="0" dirty="0" err="1" smtClean="0"/>
                        <a:t>solution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6693720"/>
                  </a:ext>
                </a:extLst>
              </a:tr>
              <a:tr h="491975"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4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1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Modification</a:t>
                      </a:r>
                      <a:r>
                        <a:rPr lang="it-IT" sz="1000" dirty="0" smtClean="0"/>
                        <a:t> of </a:t>
                      </a:r>
                      <a:r>
                        <a:rPr lang="it-IT" sz="1000" dirty="0" err="1" smtClean="0"/>
                        <a:t>triggering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threshold</a:t>
                      </a:r>
                      <a:r>
                        <a:rPr lang="it-IT" sz="1000" dirty="0" smtClean="0"/>
                        <a:t> for </a:t>
                      </a:r>
                      <a:r>
                        <a:rPr lang="it-IT" sz="1000" dirty="0" err="1" smtClean="0"/>
                        <a:t>Propeller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Speed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comparator</a:t>
                      </a:r>
                      <a:r>
                        <a:rPr lang="it-IT" sz="1000" dirty="0" smtClean="0"/>
                        <a:t> on HW Security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PR161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Triggering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threshold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shall</a:t>
                      </a:r>
                      <a:r>
                        <a:rPr lang="it-IT" sz="1000" baseline="0" dirty="0" smtClean="0"/>
                        <a:t> be set </a:t>
                      </a:r>
                      <a:r>
                        <a:rPr lang="it-IT" sz="1000" baseline="0" dirty="0" err="1" smtClean="0"/>
                        <a:t>at</a:t>
                      </a:r>
                      <a:r>
                        <a:rPr lang="it-IT" sz="1000" baseline="0" dirty="0" smtClean="0"/>
                        <a:t> 230rpm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Only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resistor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value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modification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is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requested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CDAR.</a:t>
                      </a:r>
                    </a:p>
                    <a:p>
                      <a:r>
                        <a:rPr lang="it-IT" sz="1000" dirty="0" err="1" smtClean="0"/>
                        <a:t>Functional</a:t>
                      </a:r>
                      <a:r>
                        <a:rPr lang="it-IT" sz="1000" dirty="0" smtClean="0"/>
                        <a:t> test to validate</a:t>
                      </a:r>
                      <a:r>
                        <a:rPr lang="it-IT" sz="1000" baseline="0" dirty="0" smtClean="0"/>
                        <a:t> the </a:t>
                      </a:r>
                      <a:r>
                        <a:rPr lang="it-IT" sz="1000" baseline="0" dirty="0" err="1" smtClean="0"/>
                        <a:t>mod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475711"/>
                  </a:ext>
                </a:extLst>
              </a:tr>
              <a:tr h="1095763"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Main</a:t>
                      </a:r>
                      <a:r>
                        <a:rPr lang="it-IT" sz="1000" dirty="0" smtClean="0"/>
                        <a:t> DC/DC </a:t>
                      </a:r>
                      <a:r>
                        <a:rPr lang="it-IT" sz="1000" dirty="0" err="1" smtClean="0"/>
                        <a:t>converter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replacement</a:t>
                      </a:r>
                      <a:endParaRPr lang="it-IT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New </a:t>
                      </a:r>
                      <a:r>
                        <a:rPr lang="it-IT" sz="1000" dirty="0" err="1" smtClean="0"/>
                        <a:t>Requirement</a:t>
                      </a:r>
                      <a:r>
                        <a:rPr lang="it-IT" sz="1000" baseline="0" dirty="0" smtClean="0"/>
                        <a:t> for </a:t>
                      </a:r>
                      <a:r>
                        <a:rPr lang="it-IT" sz="1000" dirty="0" err="1" smtClean="0"/>
                        <a:t>max</a:t>
                      </a:r>
                      <a:r>
                        <a:rPr lang="it-IT" sz="1000" baseline="0" dirty="0" smtClean="0"/>
                        <a:t> operative temperature 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GAIA</a:t>
                      </a:r>
                    </a:p>
                    <a:p>
                      <a:r>
                        <a:rPr lang="it-IT" sz="1000" dirty="0" smtClean="0"/>
                        <a:t>MGDS-10-J-F/T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Synqor</a:t>
                      </a:r>
                      <a:endParaRPr lang="it-IT" sz="1000" dirty="0" smtClean="0"/>
                    </a:p>
                    <a:p>
                      <a:r>
                        <a:rPr lang="it-IT" sz="1000" dirty="0" smtClean="0"/>
                        <a:t>MQBL-28-15S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Synqor</a:t>
                      </a:r>
                      <a:r>
                        <a:rPr lang="it-IT" sz="1000" dirty="0" smtClean="0"/>
                        <a:t> </a:t>
                      </a:r>
                      <a:r>
                        <a:rPr lang="it-IT" sz="1000" dirty="0" err="1" smtClean="0"/>
                        <a:t>is</a:t>
                      </a:r>
                      <a:r>
                        <a:rPr lang="it-IT" sz="1000" dirty="0" smtClean="0"/>
                        <a:t> a USA </a:t>
                      </a:r>
                      <a:r>
                        <a:rPr lang="it-IT" sz="1000" dirty="0" err="1" smtClean="0"/>
                        <a:t>based</a:t>
                      </a:r>
                      <a:r>
                        <a:rPr lang="it-IT" sz="1000" dirty="0" smtClean="0"/>
                        <a:t> company</a:t>
                      </a:r>
                    </a:p>
                    <a:p>
                      <a:r>
                        <a:rPr lang="it-IT" sz="1000" dirty="0" err="1" smtClean="0"/>
                        <a:t>Synqor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max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temp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is</a:t>
                      </a:r>
                      <a:r>
                        <a:rPr lang="it-IT" sz="1000" baseline="0" dirty="0" smtClean="0"/>
                        <a:t> 125°C</a:t>
                      </a:r>
                    </a:p>
                    <a:p>
                      <a:r>
                        <a:rPr lang="it-IT" sz="1000" baseline="0" dirty="0" smtClean="0"/>
                        <a:t>Gaia </a:t>
                      </a:r>
                      <a:r>
                        <a:rPr lang="it-IT" sz="1000" baseline="0" dirty="0" err="1" smtClean="0"/>
                        <a:t>max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temp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is</a:t>
                      </a:r>
                      <a:r>
                        <a:rPr lang="it-IT" sz="1000" baseline="0" dirty="0" smtClean="0"/>
                        <a:t> 105°C</a:t>
                      </a:r>
                      <a:endParaRPr lang="it-I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CR.</a:t>
                      </a:r>
                    </a:p>
                    <a:p>
                      <a:r>
                        <a:rPr lang="it-IT" sz="1000" dirty="0" err="1" smtClean="0"/>
                        <a:t>Power</a:t>
                      </a:r>
                      <a:r>
                        <a:rPr lang="it-IT" sz="1000" baseline="0" dirty="0" smtClean="0"/>
                        <a:t> input, EMI, Temperature test are </a:t>
                      </a:r>
                      <a:r>
                        <a:rPr lang="it-IT" sz="1000" baseline="0" dirty="0" err="1" smtClean="0"/>
                        <a:t>at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least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needed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396479"/>
                  </a:ext>
                </a:extLst>
              </a:tr>
            </a:tbl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786907"/>
              </p:ext>
            </p:extLst>
          </p:nvPr>
        </p:nvGraphicFramePr>
        <p:xfrm>
          <a:off x="5957765" y="489291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showAsIcon="1" r:id="rId3" imgW="914400" imgH="771480" progId="AcroExch.Document.7">
                  <p:embed/>
                </p:oleObj>
              </mc:Choice>
              <mc:Fallback>
                <p:oleObj name="Acrobat Document" showAsIcon="1" r:id="rId3" imgW="914400" imgH="77148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7765" y="489291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0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05854"/>
              </p:ext>
            </p:extLst>
          </p:nvPr>
        </p:nvGraphicFramePr>
        <p:xfrm>
          <a:off x="228056" y="593907"/>
          <a:ext cx="84655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47">
                  <a:extLst>
                    <a:ext uri="{9D8B030D-6E8A-4147-A177-3AD203B41FA5}">
                      <a16:colId xmlns:a16="http://schemas.microsoft.com/office/drawing/2014/main" xmlns="" val="2549664979"/>
                    </a:ext>
                  </a:extLst>
                </a:gridCol>
                <a:gridCol w="544877">
                  <a:extLst>
                    <a:ext uri="{9D8B030D-6E8A-4147-A177-3AD203B41FA5}">
                      <a16:colId xmlns:a16="http://schemas.microsoft.com/office/drawing/2014/main" xmlns="" val="1024010291"/>
                    </a:ext>
                  </a:extLst>
                </a:gridCol>
                <a:gridCol w="2020953">
                  <a:extLst>
                    <a:ext uri="{9D8B030D-6E8A-4147-A177-3AD203B41FA5}">
                      <a16:colId xmlns:a16="http://schemas.microsoft.com/office/drawing/2014/main" xmlns="" val="3992899403"/>
                    </a:ext>
                  </a:extLst>
                </a:gridCol>
                <a:gridCol w="1441416">
                  <a:extLst>
                    <a:ext uri="{9D8B030D-6E8A-4147-A177-3AD203B41FA5}">
                      <a16:colId xmlns:a16="http://schemas.microsoft.com/office/drawing/2014/main" xmlns="" val="1656801336"/>
                    </a:ext>
                  </a:extLst>
                </a:gridCol>
                <a:gridCol w="683558">
                  <a:extLst>
                    <a:ext uri="{9D8B030D-6E8A-4147-A177-3AD203B41FA5}">
                      <a16:colId xmlns:a16="http://schemas.microsoft.com/office/drawing/2014/main" xmlns="" val="2413435837"/>
                    </a:ext>
                  </a:extLst>
                </a:gridCol>
                <a:gridCol w="1198778">
                  <a:extLst>
                    <a:ext uri="{9D8B030D-6E8A-4147-A177-3AD203B41FA5}">
                      <a16:colId xmlns:a16="http://schemas.microsoft.com/office/drawing/2014/main" xmlns="" val="1457960996"/>
                    </a:ext>
                  </a:extLst>
                </a:gridCol>
                <a:gridCol w="1201615">
                  <a:extLst>
                    <a:ext uri="{9D8B030D-6E8A-4147-A177-3AD203B41FA5}">
                      <a16:colId xmlns:a16="http://schemas.microsoft.com/office/drawing/2014/main" xmlns="" val="2040362280"/>
                    </a:ext>
                  </a:extLst>
                </a:gridCol>
                <a:gridCol w="1073630">
                  <a:extLst>
                    <a:ext uri="{9D8B030D-6E8A-4147-A177-3AD203B41FA5}">
                      <a16:colId xmlns:a16="http://schemas.microsoft.com/office/drawing/2014/main" xmlns="" val="200283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#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Priority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Modification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Description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Reason</a:t>
                      </a:r>
                      <a:r>
                        <a:rPr lang="it-IT" sz="1200" baseline="0" dirty="0" smtClean="0"/>
                        <a:t> of </a:t>
                      </a:r>
                      <a:r>
                        <a:rPr lang="it-IT" sz="1200" baseline="0" dirty="0" err="1" smtClean="0"/>
                        <a:t>change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Actual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dirty="0" err="1" smtClean="0"/>
                        <a:t>Conf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New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Conf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NOTE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 smtClean="0"/>
                        <a:t>Mod</a:t>
                      </a:r>
                      <a:r>
                        <a:rPr lang="it-IT" sz="1200" dirty="0" smtClean="0"/>
                        <a:t> life </a:t>
                      </a:r>
                      <a:r>
                        <a:rPr lang="it-IT" sz="1200" dirty="0" err="1" smtClean="0"/>
                        <a:t>cycle</a:t>
                      </a:r>
                      <a:endParaRPr lang="it-IT" sz="1200" dirty="0" smtClean="0"/>
                    </a:p>
                    <a:p>
                      <a:endParaRPr lang="it-I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517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6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3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Replacement</a:t>
                      </a:r>
                      <a:r>
                        <a:rPr lang="it-IT" sz="1200" baseline="0" dirty="0" smtClean="0"/>
                        <a:t> of </a:t>
                      </a:r>
                      <a:r>
                        <a:rPr lang="it-IT" sz="1200" dirty="0" smtClean="0"/>
                        <a:t>DC/DC </a:t>
                      </a:r>
                      <a:r>
                        <a:rPr lang="it-IT" sz="1200" dirty="0" err="1" smtClean="0"/>
                        <a:t>converter</a:t>
                      </a:r>
                      <a:r>
                        <a:rPr lang="it-IT" sz="1200" dirty="0" smtClean="0"/>
                        <a:t> for </a:t>
                      </a:r>
                      <a:r>
                        <a:rPr lang="it-IT" sz="1200" baseline="0" dirty="0" smtClean="0"/>
                        <a:t>CAN bus </a:t>
                      </a:r>
                      <a:r>
                        <a:rPr lang="it-IT" sz="1200" baseline="0" dirty="0" err="1" smtClean="0"/>
                        <a:t>power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supply</a:t>
                      </a:r>
                      <a:r>
                        <a:rPr lang="it-IT" sz="1200" baseline="0" dirty="0" smtClean="0"/>
                        <a:t> (+5Vdc)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Reliability and Design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maturity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improvement</a:t>
                      </a:r>
                      <a:endParaRPr lang="it-IT" sz="1200" dirty="0" smtClean="0"/>
                    </a:p>
                    <a:p>
                      <a:r>
                        <a:rPr lang="it-IT" sz="1200" dirty="0" smtClean="0"/>
                        <a:t>and PR165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Traco</a:t>
                      </a:r>
                      <a:endParaRPr lang="it-IT" sz="1200" dirty="0" smtClean="0"/>
                    </a:p>
                    <a:p>
                      <a:r>
                        <a:rPr lang="it-IT" sz="1200" baseline="0" dirty="0" smtClean="0"/>
                        <a:t>TES2N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Linear</a:t>
                      </a:r>
                    </a:p>
                    <a:p>
                      <a:r>
                        <a:rPr lang="it-IT" sz="1200" dirty="0" smtClean="0"/>
                        <a:t>LTM8046MPY</a:t>
                      </a:r>
                    </a:p>
                    <a:p>
                      <a:r>
                        <a:rPr lang="it-IT" sz="1200" dirty="0" smtClean="0"/>
                        <a:t>Or </a:t>
                      </a:r>
                      <a:r>
                        <a:rPr lang="it-IT" sz="1200" dirty="0" err="1" smtClean="0"/>
                        <a:t>equivalent</a:t>
                      </a:r>
                      <a:endParaRPr lang="it-IT" sz="1200" dirty="0" smtClean="0"/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LTM </a:t>
                      </a:r>
                      <a:r>
                        <a:rPr lang="it-IT" sz="1200" dirty="0" err="1" smtClean="0"/>
                        <a:t>has</a:t>
                      </a:r>
                      <a:r>
                        <a:rPr lang="it-IT" sz="1200" dirty="0" smtClean="0"/>
                        <a:t> BGA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CDAR</a:t>
                      </a:r>
                      <a:r>
                        <a:rPr lang="it-IT" sz="1200" baseline="0" dirty="0" smtClean="0"/>
                        <a:t> or CR </a:t>
                      </a:r>
                      <a:r>
                        <a:rPr lang="it-IT" sz="1200" baseline="0" dirty="0" err="1" smtClean="0"/>
                        <a:t>but</a:t>
                      </a:r>
                      <a:r>
                        <a:rPr lang="it-IT" sz="1200" baseline="0" dirty="0" smtClean="0"/>
                        <a:t> with </a:t>
                      </a:r>
                      <a:r>
                        <a:rPr lang="it-IT" sz="1200" baseline="0" dirty="0" err="1" smtClean="0"/>
                        <a:t>limited</a:t>
                      </a:r>
                      <a:r>
                        <a:rPr lang="it-IT" sz="1200" baseline="0" dirty="0" smtClean="0"/>
                        <a:t> impact on </a:t>
                      </a:r>
                      <a:r>
                        <a:rPr lang="it-IT" sz="1200" baseline="0" dirty="0" err="1" smtClean="0"/>
                        <a:t>cert</a:t>
                      </a:r>
                      <a:r>
                        <a:rPr lang="it-IT" sz="1200" baseline="0" smtClean="0"/>
                        <a:t> test</a:t>
                      </a:r>
                      <a:endParaRPr lang="it-IT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431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7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3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Misc</a:t>
                      </a:r>
                      <a:r>
                        <a:rPr lang="it-IT" sz="1200" dirty="0" smtClean="0"/>
                        <a:t>:</a:t>
                      </a:r>
                      <a:r>
                        <a:rPr lang="it-IT" sz="1200" baseline="0" dirty="0" smtClean="0"/>
                        <a:t> design </a:t>
                      </a:r>
                      <a:r>
                        <a:rPr lang="it-IT" sz="1200" baseline="0" dirty="0" err="1" smtClean="0"/>
                        <a:t>improvement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based</a:t>
                      </a:r>
                      <a:r>
                        <a:rPr lang="it-IT" sz="1200" baseline="0" dirty="0" smtClean="0"/>
                        <a:t> on Raphael </a:t>
                      </a:r>
                      <a:r>
                        <a:rPr lang="it-IT" sz="1200" baseline="0" dirty="0" err="1" smtClean="0"/>
                        <a:t>findings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Reliability and Design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maturity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improvement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Mod</a:t>
                      </a:r>
                      <a:r>
                        <a:rPr lang="it-IT" sz="1200" dirty="0" smtClean="0"/>
                        <a:t> List To be </a:t>
                      </a:r>
                      <a:r>
                        <a:rPr lang="it-IT" sz="1200" dirty="0" err="1" smtClean="0"/>
                        <a:t>shared</a:t>
                      </a:r>
                      <a:r>
                        <a:rPr lang="it-IT" sz="1200" dirty="0" smtClean="0"/>
                        <a:t> and </a:t>
                      </a:r>
                      <a:r>
                        <a:rPr lang="it-IT" sz="1200" dirty="0" err="1" smtClean="0"/>
                        <a:t>agreed</a:t>
                      </a:r>
                      <a:r>
                        <a:rPr lang="it-IT" sz="1200" dirty="0" smtClean="0"/>
                        <a:t> 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07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8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1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Input Fuse</a:t>
                      </a:r>
                      <a:r>
                        <a:rPr lang="it-IT" sz="1200" baseline="0" dirty="0" smtClean="0"/>
                        <a:t> F2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Reliability </a:t>
                      </a:r>
                      <a:r>
                        <a:rPr lang="it-IT" sz="1200" baseline="0" dirty="0" smtClean="0"/>
                        <a:t>and </a:t>
                      </a:r>
                      <a:r>
                        <a:rPr lang="it-IT" sz="1200" dirty="0" smtClean="0"/>
                        <a:t>Design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maturity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improvement</a:t>
                      </a:r>
                      <a:endParaRPr lang="it-I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Fuse</a:t>
                      </a:r>
                      <a:r>
                        <a:rPr lang="it-IT" sz="1200" baseline="0" dirty="0" smtClean="0"/>
                        <a:t> on PBCU </a:t>
                      </a:r>
                      <a:r>
                        <a:rPr lang="it-IT" sz="1200" baseline="0" dirty="0" err="1" smtClean="0"/>
                        <a:t>power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supply</a:t>
                      </a:r>
                      <a:r>
                        <a:rPr lang="it-IT" sz="1200" baseline="0" dirty="0" smtClean="0"/>
                        <a:t> input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No Fuse </a:t>
                      </a:r>
                      <a:r>
                        <a:rPr lang="it-IT" sz="1200" dirty="0" err="1" smtClean="0"/>
                        <a:t>at</a:t>
                      </a:r>
                      <a:r>
                        <a:rPr lang="it-IT" sz="1200" dirty="0" smtClean="0"/>
                        <a:t> PBCU </a:t>
                      </a:r>
                      <a:r>
                        <a:rPr lang="it-IT" sz="1200" dirty="0" err="1" smtClean="0"/>
                        <a:t>level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No </a:t>
                      </a:r>
                      <a:r>
                        <a:rPr lang="it-IT" sz="1200" dirty="0" err="1" smtClean="0"/>
                        <a:t>specifi</a:t>
                      </a:r>
                      <a:r>
                        <a:rPr lang="it-IT" sz="1200" baseline="0" dirty="0" err="1" smtClean="0"/>
                        <a:t>c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requirement</a:t>
                      </a:r>
                      <a:r>
                        <a:rPr lang="it-IT" sz="1200" baseline="0" dirty="0" smtClean="0"/>
                        <a:t> to </a:t>
                      </a:r>
                      <a:r>
                        <a:rPr lang="it-IT" sz="1200" baseline="0" dirty="0" err="1" smtClean="0"/>
                        <a:t>have</a:t>
                      </a:r>
                      <a:r>
                        <a:rPr lang="it-IT" sz="1200" baseline="0" dirty="0" smtClean="0"/>
                        <a:t> the Fuse inside the PBCU.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CDAR.</a:t>
                      </a:r>
                    </a:p>
                    <a:p>
                      <a:r>
                        <a:rPr lang="it-IT" sz="1200" dirty="0" smtClean="0"/>
                        <a:t>No impact</a:t>
                      </a:r>
                      <a:r>
                        <a:rPr lang="it-IT" sz="1200" baseline="0" dirty="0" smtClean="0"/>
                        <a:t> on CS-E test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21235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672" y="69401"/>
            <a:ext cx="8229600" cy="648389"/>
          </a:xfrm>
        </p:spPr>
        <p:txBody>
          <a:bodyPr/>
          <a:lstStyle/>
          <a:p>
            <a:pPr algn="l"/>
            <a:r>
              <a:rPr lang="en-US" sz="2400" i="1" cap="all" smtClean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>PBCU – </a:t>
            </a:r>
            <a:r>
              <a:rPr lang="en-US" sz="2400" i="1" cap="all" dirty="0" smtClean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>HW Modification Proposal</a:t>
            </a:r>
            <a:r>
              <a:rPr lang="fr-CA" sz="2400" i="1" cap="all" dirty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  <a:t/>
            </a:r>
            <a:br>
              <a:rPr lang="fr-CA" sz="2400" i="1" cap="all" dirty="0">
                <a:solidFill>
                  <a:srgbClr val="0081C6"/>
                </a:solidFill>
                <a:latin typeface="Verb Medium Italic"/>
                <a:ea typeface="Verb Medium Italic"/>
                <a:cs typeface="Verb Medium Italic"/>
              </a:rPr>
            </a:br>
            <a:endParaRPr lang="en-US" sz="2400" cap="all" dirty="0"/>
          </a:p>
        </p:txBody>
      </p:sp>
    </p:spTree>
    <p:extLst>
      <p:ext uri="{BB962C8B-B14F-4D97-AF65-F5344CB8AC3E}">
        <p14:creationId xmlns:p14="http://schemas.microsoft.com/office/powerpoint/2010/main" val="42543914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9675</TotalTime>
  <Words>292</Words>
  <Application>Microsoft Office PowerPoint</Application>
  <PresentationFormat>Presentazione su schermo (4:3)</PresentationFormat>
  <Paragraphs>88</Paragraphs>
  <Slides>2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Verb Medium Italic</vt:lpstr>
      <vt:lpstr>ヒラギノ角ゴ Pro W3</vt:lpstr>
      <vt:lpstr>1_Office Theme</vt:lpstr>
      <vt:lpstr>Adobe Acrobat Document</vt:lpstr>
      <vt:lpstr>PBCU – HW Modification Proposal </vt:lpstr>
      <vt:lpstr>PBCU – HW Modification Proposal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Van Zile</dc:creator>
  <cp:lastModifiedBy>Nardeschi Marco</cp:lastModifiedBy>
  <cp:revision>123</cp:revision>
  <cp:lastPrinted>2017-01-11T08:34:11Z</cp:lastPrinted>
  <dcterms:created xsi:type="dcterms:W3CDTF">2015-03-10T04:16:34Z</dcterms:created>
  <dcterms:modified xsi:type="dcterms:W3CDTF">2017-05-30T16:17:36Z</dcterms:modified>
</cp:coreProperties>
</file>