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9"/>
    <a:srgbClr val="989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94" autoAdjust="0"/>
  </p:normalViewPr>
  <p:slideViewPr>
    <p:cSldViewPr snapToGrid="0">
      <p:cViewPr>
        <p:scale>
          <a:sx n="125" d="100"/>
          <a:sy n="125" d="100"/>
        </p:scale>
        <p:origin x="4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comuniello\Desktop\TVS_power%20capabil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tvs_15KPA51A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</a:ln>
              <a:effectLst/>
            </c:spPr>
          </c:marker>
          <c:dLbls>
            <c:dLbl>
              <c:idx val="5"/>
              <c:layout>
                <c:manualLayout>
                  <c:x val="-5.6777852405302072E-3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15F-418C-BB28-2A111222A1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Foglio1!$A$10:$A$15</c:f>
              <c:numCache>
                <c:formatCode>General</c:formatCode>
                <c:ptCount val="6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50</c:v>
                </c:pt>
              </c:numCache>
            </c:numRef>
          </c:xVal>
          <c:yVal>
            <c:numRef>
              <c:f>Foglio1!$B$10:$B$16</c:f>
              <c:numCache>
                <c:formatCode>General</c:formatCode>
                <c:ptCount val="7"/>
                <c:pt idx="0">
                  <c:v>1000</c:v>
                </c:pt>
                <c:pt idx="1">
                  <c:v>230</c:v>
                </c:pt>
                <c:pt idx="2">
                  <c:v>56</c:v>
                </c:pt>
                <c:pt idx="3">
                  <c:v>15</c:v>
                </c:pt>
                <c:pt idx="4">
                  <c:v>3.5</c:v>
                </c:pt>
                <c:pt idx="5" formatCode="0.000">
                  <c:v>1.1848019820796747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5F-418C-BB28-2A111222A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550080"/>
        <c:axId val="419549424"/>
      </c:scatterChart>
      <c:valAx>
        <c:axId val="41955008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9549424"/>
        <c:crosses val="autoZero"/>
        <c:crossBetween val="midCat"/>
      </c:valAx>
      <c:valAx>
        <c:axId val="4195494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kW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9550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thickThin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2449" y="0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DC074-7367-4607-AE0B-6B8DE83C56B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239838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2608" y="4773036"/>
            <a:ext cx="5454685" cy="39058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0733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2449" y="9420733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28FF3-5D2D-4285-8659-062F2C56EA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7E04-E02E-41AB-85D2-D783B79287DF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2A45-1ED3-4632-90AB-89014A2D3BA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F4588-6ACB-4F2A-8521-B9394E42CA8F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F743-2AEA-4CCB-91DF-AA7E4A414A4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4CA7D-6222-4CE6-B5DF-97D289633E0D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F2B77-F870-4536-9E58-C43D89DCA6E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9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43888" y="6453188"/>
            <a:ext cx="442912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81C6"/>
                </a:solidFill>
                <a:latin typeface="Verb Light" panose="02000300030000020004" pitchFamily="50" charset="0"/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fld id="{1591334E-6007-46C6-B656-46DA24BDDD30}" type="slidenum">
              <a:rPr lang="en-US" altLang="it-IT"/>
              <a:pPr>
                <a:defRPr/>
              </a:pPr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0912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4BB2-4C1E-463B-A97B-684BED0A2B20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7515-3048-4FF2-BE04-1BD14F7C151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28A1-0B66-482B-A400-C8ECB7D864CC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7715B-646D-4B32-AB46-166BDDD9BA0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371D9-018B-4EA9-B3AF-FC37AA1543CA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8417-6F5C-4319-BC16-8AA1B718DC0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9B19-205D-4754-8D3B-5991E53205AE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25226-BFC4-499E-98CB-2A9B83FCB12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FDA0C-8BD7-416B-B26F-F2C8DB785787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338-857D-4479-A3C9-527286368DD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56C30-41A7-4835-9667-23E51DB37E2A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87312-1012-491B-80EA-CE006BF0A49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50B08-69B5-4736-B137-B3D514EDF782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81416-72DE-4F9C-8B96-D5FFCEDF6F3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BD31-50DA-46DF-8CF9-C5AD2B053A5F}" type="datetimeFigureOut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40D6-B13A-40BD-955C-1D858F106F5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US" sz="1350">
              <a:solidFill>
                <a:prstClr val="white"/>
              </a:solidFill>
              <a:ea typeface="ヒラギノ角ゴ Pro W3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BCA7B2A-A942-430C-A774-93D95FDA01DE}" type="datetimeFigureOut">
              <a:rPr lang="en-US" smtClean="0">
                <a:ea typeface="ヒラギノ角ゴ Pro W3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5/26/2017</a:t>
            </a:fld>
            <a:endParaRPr lang="en-US">
              <a:ea typeface="ヒラギノ角ゴ Pro W3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3429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077221BE-51A4-4310-8DB6-0FAA512902BB}" type="slidenum">
              <a:rPr lang="en-US" smtClean="0">
                <a:ea typeface="ヒラギノ角ゴ Pro W3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en-US">
              <a:ea typeface="ヒラギノ角ゴ Pro W3" charset="-128"/>
            </a:endParaRPr>
          </a:p>
        </p:txBody>
      </p:sp>
      <p:pic>
        <p:nvPicPr>
          <p:cNvPr id="1030" name="Picture 7" descr="bacchetta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0" y="6042025"/>
            <a:ext cx="8670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84672" y="69401"/>
            <a:ext cx="8229600" cy="648389"/>
          </a:xfrm>
          <a:prstGeom prst="rect">
            <a:avLst/>
          </a:prstGeom>
        </p:spPr>
        <p:txBody>
          <a:bodyPr/>
          <a:lstStyle>
            <a:lvl1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5pPr>
            <a:lvl6pPr marL="3429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6858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10287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1371600" algn="ctr" defTabSz="342900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l"/>
            <a:r>
              <a:rPr lang="it-IT" sz="2400" i="1" cap="all" dirty="0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OBSOLESCENCE MANAGEMENT</a:t>
            </a:r>
            <a:endParaRPr lang="en-US" sz="2400" cap="all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611016"/>
              </p:ext>
            </p:extLst>
          </p:nvPr>
        </p:nvGraphicFramePr>
        <p:xfrm>
          <a:off x="3368040" y="171735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8040" y="171735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162752"/>
              </p:ext>
            </p:extLst>
          </p:nvPr>
        </p:nvGraphicFramePr>
        <p:xfrm>
          <a:off x="5021580" y="17173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showAsIcon="1" r:id="rId5" imgW="914400" imgH="771480" progId="AcroExch.Document.11">
                  <p:embed/>
                </p:oleObj>
              </mc:Choice>
              <mc:Fallback>
                <p:oleObj name="Acrobat Document" showAsIcon="1" r:id="rId5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1580" y="17173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1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68966BDB-9EAB-40FA-882C-C05F65B68D54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10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07504" y="116632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>
                <a:solidFill>
                  <a:srgbClr val="0081C6"/>
                </a:solidFill>
                <a:latin typeface="Verb Semibold" panose="02000700030000020004" pitchFamily="50" charset="0"/>
              </a:rPr>
              <a:t>Filter</a:t>
            </a:r>
            <a:r>
              <a:rPr lang="it-IT" altLang="it-IT" sz="3000" i="1" dirty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13316" name="Segnaposto contenuto 11"/>
          <p:cNvSpPr txBox="1">
            <a:spLocks/>
          </p:cNvSpPr>
          <p:nvPr/>
        </p:nvSpPr>
        <p:spPr bwMode="auto">
          <a:xfrm>
            <a:off x="249238" y="620688"/>
            <a:ext cx="85613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The measurement shown that the filter is not need for the conducted emission but the filter is 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needed to </a:t>
            </a: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guarantee the compliance 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to: </a:t>
            </a:r>
            <a:endParaRPr lang="en-US" altLang="it-IT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sp>
        <p:nvSpPr>
          <p:cNvPr id="13317" name="Segnaposto contenuto 11"/>
          <p:cNvSpPr txBox="1">
            <a:spLocks/>
          </p:cNvSpPr>
          <p:nvPr/>
        </p:nvSpPr>
        <p:spPr bwMode="auto">
          <a:xfrm>
            <a:off x="282574" y="1444373"/>
            <a:ext cx="6449665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Power Input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Voltage spike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Audio Frequency conducted Susceptibility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Induced Signal Susceptibility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Radio Frequency Susceptibility (Radiated and conducted)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Lightning Induced Transient Susceptibility</a:t>
            </a:r>
          </a:p>
        </p:txBody>
      </p:sp>
      <p:sp>
        <p:nvSpPr>
          <p:cNvPr id="8" name="Segnaposto contenuto 11"/>
          <p:cNvSpPr txBox="1">
            <a:spLocks/>
          </p:cNvSpPr>
          <p:nvPr/>
        </p:nvSpPr>
        <p:spPr bwMode="auto">
          <a:xfrm>
            <a:off x="483172" y="4839890"/>
            <a:ext cx="7760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it-IT" b="1" u="sng" cap="small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New filter based on discrete elements (inductance and capacitor) will be designed by Umbra</a:t>
            </a:r>
            <a:endParaRPr lang="en-US" altLang="it-IT" b="1" u="sng" cap="small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84672" y="69401"/>
            <a:ext cx="8229600" cy="648389"/>
          </a:xfrm>
        </p:spPr>
        <p:txBody>
          <a:bodyPr/>
          <a:lstStyle/>
          <a:p>
            <a:pPr algn="l"/>
            <a:r>
              <a:rPr lang="it-IT" sz="2400" i="1" cap="all" dirty="0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PBCU Hardware </a:t>
            </a:r>
            <a:r>
              <a:rPr lang="it-IT" sz="2400" i="1" cap="all" dirty="0" err="1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redesign</a:t>
            </a:r>
            <a:endParaRPr lang="en-US" sz="2400" cap="al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717790"/>
            <a:ext cx="9008745" cy="39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7AEA46FA-E2A8-4694-966A-A946D27A1287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3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>
                <a:solidFill>
                  <a:srgbClr val="0081C6"/>
                </a:solidFill>
                <a:latin typeface="Verb Semibold" panose="02000700030000020004" pitchFamily="50" charset="0"/>
              </a:rPr>
              <a:t>DC Bus </a:t>
            </a:r>
            <a:r>
              <a:rPr lang="it-IT" altLang="it-IT" sz="3000" i="1" dirty="0" err="1">
                <a:solidFill>
                  <a:srgbClr val="0081C6"/>
                </a:solidFill>
                <a:latin typeface="Verb Semibold" panose="02000700030000020004" pitchFamily="50" charset="0"/>
              </a:rPr>
              <a:t>Regeneration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266700" y="976313"/>
            <a:ext cx="8362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it-IT" altLang="it-IT" b="1" i="1">
                <a:solidFill>
                  <a:srgbClr val="4D4F53"/>
                </a:solidFill>
                <a:latin typeface="Verb Medium Italic" charset="0"/>
              </a:rPr>
              <a:t>Regenerative BEFM</a:t>
            </a:r>
          </a:p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endParaRPr lang="en-US" altLang="it-IT" b="1" i="1">
              <a:solidFill>
                <a:srgbClr val="4D4F53"/>
              </a:solidFill>
              <a:latin typeface="Verb Medium Italic" charset="0"/>
            </a:endParaRPr>
          </a:p>
        </p:txBody>
      </p:sp>
      <p:pic>
        <p:nvPicPr>
          <p:cNvPr id="6149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3"/>
          <a:stretch>
            <a:fillRect/>
          </a:stretch>
        </p:blipFill>
        <p:spPr bwMode="auto">
          <a:xfrm>
            <a:off x="417513" y="1700213"/>
            <a:ext cx="289877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Segnaposto contenuto 11"/>
          <p:cNvSpPr txBox="1">
            <a:spLocks/>
          </p:cNvSpPr>
          <p:nvPr/>
        </p:nvSpPr>
        <p:spPr bwMode="auto">
          <a:xfrm>
            <a:off x="3708400" y="1700213"/>
            <a:ext cx="52482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4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max voltage value measured drop the DC bus in the release phase is greater than 100Vdc for 300ms</a:t>
            </a:r>
            <a:endParaRPr lang="en-GB" altLang="it-IT" sz="160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pic>
        <p:nvPicPr>
          <p:cNvPr id="6151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740275"/>
            <a:ext cx="44386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Segnaposto contenuto 11"/>
          <p:cNvSpPr txBox="1">
            <a:spLocks/>
          </p:cNvSpPr>
          <p:nvPr/>
        </p:nvSpPr>
        <p:spPr bwMode="auto">
          <a:xfrm>
            <a:off x="417513" y="4740275"/>
            <a:ext cx="404018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4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point of the measure is across the C13</a:t>
            </a:r>
          </a:p>
        </p:txBody>
      </p:sp>
    </p:spTree>
    <p:extLst>
      <p:ext uri="{BB962C8B-B14F-4D97-AF65-F5344CB8AC3E}">
        <p14:creationId xmlns:p14="http://schemas.microsoft.com/office/powerpoint/2010/main" val="36688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60FFD743-AEC1-4C0C-97F7-4BEF85006EC2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4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>
                <a:solidFill>
                  <a:srgbClr val="0081C6"/>
                </a:solidFill>
                <a:latin typeface="Verb Semibold" panose="02000700030000020004" pitchFamily="50" charset="0"/>
              </a:rPr>
              <a:t>DC Bus Regeneration</a:t>
            </a:r>
            <a:endParaRPr lang="en-US" altLang="it-IT" sz="3000" i="1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0" y="659606"/>
            <a:ext cx="83629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it-IT" b="1" i="1" dirty="0">
                <a:solidFill>
                  <a:srgbClr val="4D4F53"/>
                </a:solidFill>
                <a:latin typeface="Verb Medium Italic" charset="0"/>
              </a:rPr>
              <a:t>Limiting the max voltage in the regenerative phase </a:t>
            </a:r>
          </a:p>
        </p:txBody>
      </p:sp>
      <p:pic>
        <p:nvPicPr>
          <p:cNvPr id="7173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69825"/>
            <a:ext cx="3124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72" y="4188082"/>
            <a:ext cx="2720975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Segnaposto contenuto 11"/>
          <p:cNvSpPr txBox="1">
            <a:spLocks/>
          </p:cNvSpPr>
          <p:nvPr/>
        </p:nvSpPr>
        <p:spPr bwMode="auto">
          <a:xfrm>
            <a:off x="2676972" y="2827885"/>
            <a:ext cx="58404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 The measure of the TVS current shown a waveform 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similar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to test pulse waveform reported on the TVS datasheet</a:t>
            </a:r>
          </a:p>
        </p:txBody>
      </p:sp>
      <p:pic>
        <p:nvPicPr>
          <p:cNvPr id="7176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20764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ccia in giù 12"/>
          <p:cNvSpPr/>
          <p:nvPr/>
        </p:nvSpPr>
        <p:spPr>
          <a:xfrm>
            <a:off x="880740" y="3972942"/>
            <a:ext cx="155575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Freccia in giù 13"/>
          <p:cNvSpPr/>
          <p:nvPr/>
        </p:nvSpPr>
        <p:spPr>
          <a:xfrm>
            <a:off x="1271265" y="3980879"/>
            <a:ext cx="155575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179" name="CasellaDiTesto 14"/>
          <p:cNvSpPr txBox="1">
            <a:spLocks noChangeArrowheads="1"/>
          </p:cNvSpPr>
          <p:nvPr/>
        </p:nvSpPr>
        <p:spPr bwMode="auto">
          <a:xfrm>
            <a:off x="348928" y="3541142"/>
            <a:ext cx="1641475" cy="3683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r>
              <a:rPr lang="it-IT" altLang="it-IT" b="1" i="1" dirty="0"/>
              <a:t>Voltage </a:t>
            </a:r>
            <a:r>
              <a:rPr lang="it-IT" altLang="it-IT" b="1" i="1" dirty="0" err="1"/>
              <a:t>drop</a:t>
            </a:r>
            <a:endParaRPr lang="it-IT" altLang="it-IT" b="1" i="1" dirty="0"/>
          </a:p>
        </p:txBody>
      </p:sp>
      <p:sp>
        <p:nvSpPr>
          <p:cNvPr id="2" name="Rettangolo 1"/>
          <p:cNvSpPr/>
          <p:nvPr/>
        </p:nvSpPr>
        <p:spPr>
          <a:xfrm>
            <a:off x="4235293" y="1328538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Using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a TVS (Transient Voltage Suppressor), model “15KPA51A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” in parallel with C13 (DC link capacitor)</a:t>
            </a:r>
            <a:endParaRPr lang="en-US" altLang="it-IT" sz="1600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pic>
        <p:nvPicPr>
          <p:cNvPr id="15" name="Picture 2" descr="image0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2689"/>
            <a:ext cx="3841609" cy="136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6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1FF33D46-4046-49BF-8016-8D4DF0057BE6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5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8437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smtClean="0">
                <a:solidFill>
                  <a:srgbClr val="0081C6"/>
                </a:solidFill>
                <a:latin typeface="Verb Semibold" panose="02000700030000020004" pitchFamily="50" charset="0"/>
              </a:rPr>
              <a:t>TVS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Selection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8196" name="Segnaposto contenuto 11"/>
          <p:cNvSpPr txBox="1">
            <a:spLocks/>
          </p:cNvSpPr>
          <p:nvPr/>
        </p:nvSpPr>
        <p:spPr bwMode="auto">
          <a:xfrm>
            <a:off x="265113" y="908720"/>
            <a:ext cx="85613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max peak current measured is 4A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maximum voltage measured across the DC bus is 64V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The time of the duration of regenerative phase is 100ms 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>
                <a:solidFill>
                  <a:srgbClr val="56565A"/>
                </a:solidFill>
                <a:latin typeface="Verb Medium" panose="02000600030000020004" pitchFamily="50" charset="0"/>
              </a:rPr>
              <a:t> In the worst case the maximum power to dissipate is 4A*64V=256W</a:t>
            </a:r>
          </a:p>
        </p:txBody>
      </p:sp>
      <p:pic>
        <p:nvPicPr>
          <p:cNvPr id="8197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08957"/>
            <a:ext cx="214471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egnaposto contenuto 11"/>
          <p:cNvSpPr txBox="1">
            <a:spLocks/>
          </p:cNvSpPr>
          <p:nvPr/>
        </p:nvSpPr>
        <p:spPr bwMode="auto">
          <a:xfrm>
            <a:off x="3338513" y="2840707"/>
            <a:ext cx="52673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the </a:t>
            </a:r>
            <a:r>
              <a:rPr lang="en-US" altLang="it-IT" dirty="0" err="1" smtClean="0">
                <a:solidFill>
                  <a:srgbClr val="56565A"/>
                </a:solidFill>
                <a:latin typeface="Verb Medium" panose="02000600030000020004" pitchFamily="50" charset="0"/>
              </a:rPr>
              <a:t>P</a:t>
            </a:r>
            <a:r>
              <a:rPr lang="en-US" altLang="it-IT" sz="1050" dirty="0" err="1" smtClean="0">
                <a:solidFill>
                  <a:srgbClr val="56565A"/>
                </a:solidFill>
                <a:latin typeface="Verb Medium" panose="02000600030000020004" pitchFamily="50" charset="0"/>
              </a:rPr>
              <a:t>ppm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Rating Curve reported on the datasheet has a maximum Pulse Width (t</a:t>
            </a:r>
            <a:r>
              <a:rPr lang="en-US" altLang="it-IT" sz="11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d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) of 10ms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t</a:t>
            </a:r>
            <a:r>
              <a:rPr lang="en-US" altLang="it-IT" sz="11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d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is the time between the current peak and the 50% of the same value.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For PBCU, T</a:t>
            </a:r>
            <a:r>
              <a:rPr lang="en-US" altLang="it-IT" sz="105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d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= 50ms</a:t>
            </a:r>
          </a:p>
        </p:txBody>
      </p:sp>
      <p:pic>
        <p:nvPicPr>
          <p:cNvPr id="8199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80582"/>
            <a:ext cx="213518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DA589132-DB51-4E63-BE55-7D0D4F08ECCA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6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8437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smtClean="0">
                <a:solidFill>
                  <a:srgbClr val="0081C6"/>
                </a:solidFill>
                <a:latin typeface="Verb Semibold" panose="02000700030000020004" pitchFamily="50" charset="0"/>
              </a:rPr>
              <a:t>TVS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Selection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9220" name="Segnaposto contenuto 11"/>
          <p:cNvSpPr txBox="1">
            <a:spLocks/>
          </p:cNvSpPr>
          <p:nvPr/>
        </p:nvSpPr>
        <p:spPr bwMode="auto">
          <a:xfrm>
            <a:off x="255588" y="818416"/>
            <a:ext cx="8561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 To extend the range of the curve the </a:t>
            </a:r>
            <a:r>
              <a:rPr lang="en-US" altLang="it-IT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manufacturer </a:t>
            </a:r>
            <a:r>
              <a:rPr lang="en-US" altLang="it-IT" dirty="0">
                <a:solidFill>
                  <a:srgbClr val="56565A"/>
                </a:solidFill>
                <a:latin typeface="Verb Medium" panose="02000600030000020004" pitchFamily="50" charset="0"/>
              </a:rPr>
              <a:t>suggests: </a:t>
            </a:r>
            <a:r>
              <a:rPr lang="en-US" altLang="it-IT" i="1" dirty="0"/>
              <a:t>”</a:t>
            </a:r>
            <a:r>
              <a:rPr lang="en-US" altLang="it-IT" sz="1400" i="1" u="sng" dirty="0"/>
              <a:t>interpolation to extend the curve can be applied to get an idea on the possible power capability</a:t>
            </a:r>
            <a:r>
              <a:rPr lang="en-US" altLang="it-IT" sz="1400" i="1" dirty="0"/>
              <a:t>”</a:t>
            </a:r>
            <a:endParaRPr lang="en-US" altLang="it-IT" sz="1400" i="1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sp>
        <p:nvSpPr>
          <p:cNvPr id="9221" name="Segnaposto contenuto 11"/>
          <p:cNvSpPr txBox="1">
            <a:spLocks/>
          </p:cNvSpPr>
          <p:nvPr/>
        </p:nvSpPr>
        <p:spPr bwMode="auto">
          <a:xfrm>
            <a:off x="4975268" y="1878940"/>
            <a:ext cx="3924175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 The TVS Power capability at 50ms is about 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1,185kW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The peak power required is 256W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The </a:t>
            </a:r>
            <a:r>
              <a:rPr lang="en-US" altLang="it-IT" sz="1600" dirty="0">
                <a:solidFill>
                  <a:srgbClr val="56565A"/>
                </a:solidFill>
                <a:latin typeface="Verb Medium" panose="02000600030000020004" pitchFamily="50" charset="0"/>
              </a:rPr>
              <a:t>TVS works about at 25% of its power </a:t>
            </a: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capability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it-IT" sz="1600" dirty="0" smtClean="0">
                <a:solidFill>
                  <a:srgbClr val="56565A"/>
                </a:solidFill>
                <a:latin typeface="Verb Medium" panose="02000600030000020004" pitchFamily="50" charset="0"/>
              </a:rPr>
              <a:t> In the past months more than 5000 engage/release cycle was performed with no failure. Additional endurance test at different temperature are forecast to validate the </a:t>
            </a:r>
            <a:r>
              <a:rPr lang="en-US" altLang="it-IT" sz="1600" dirty="0" err="1" smtClean="0">
                <a:solidFill>
                  <a:srgbClr val="56565A"/>
                </a:solidFill>
                <a:latin typeface="Verb Medium" panose="02000600030000020004" pitchFamily="50" charset="0"/>
              </a:rPr>
              <a:t>solutuon</a:t>
            </a:r>
            <a:endParaRPr lang="en-US" altLang="it-IT" sz="1600" dirty="0">
              <a:solidFill>
                <a:srgbClr val="56565A"/>
              </a:solidFill>
              <a:latin typeface="Verb Medium" panose="02000600030000020004" pitchFamily="50" charset="0"/>
            </a:endParaRPr>
          </a:p>
        </p:txBody>
      </p:sp>
      <p:graphicFrame>
        <p:nvGraphicFramePr>
          <p:cNvPr id="15" name="Grafico 14"/>
          <p:cNvGraphicFramePr>
            <a:graphicFrameLocks/>
          </p:cNvGraphicFramePr>
          <p:nvPr/>
        </p:nvGraphicFramePr>
        <p:xfrm>
          <a:off x="280411" y="1844824"/>
          <a:ext cx="4694857" cy="4001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reccia bidirezionale orizzontale 2"/>
          <p:cNvSpPr/>
          <p:nvPr/>
        </p:nvSpPr>
        <p:spPr>
          <a:xfrm>
            <a:off x="4032250" y="4292600"/>
            <a:ext cx="539750" cy="288925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224" name="CasellaDiTesto 3"/>
          <p:cNvSpPr txBox="1">
            <a:spLocks noChangeArrowheads="1"/>
          </p:cNvSpPr>
          <p:nvPr/>
        </p:nvSpPr>
        <p:spPr bwMode="auto">
          <a:xfrm>
            <a:off x="4032250" y="4340225"/>
            <a:ext cx="755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r>
              <a:rPr lang="it-IT" altLang="it-IT" sz="500">
                <a:solidFill>
                  <a:srgbClr val="FF0000"/>
                </a:solidFill>
              </a:rPr>
              <a:t>interpolation</a:t>
            </a:r>
            <a:endParaRPr lang="it-IT" altLang="it-IT" sz="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2F5C192C-87FF-4B51-850B-436B2A6CAFD5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7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Filter</a:t>
            </a:r>
            <a:r>
              <a:rPr lang="it-IT" altLang="it-IT" sz="3000" i="1" dirty="0" smtClean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10244" name="TextBox 8"/>
          <p:cNvSpPr txBox="1">
            <a:spLocks noChangeArrowheads="1"/>
          </p:cNvSpPr>
          <p:nvPr/>
        </p:nvSpPr>
        <p:spPr bwMode="auto">
          <a:xfrm>
            <a:off x="465138" y="871538"/>
            <a:ext cx="836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it-IT" b="1" i="1">
                <a:solidFill>
                  <a:srgbClr val="4D4F53"/>
                </a:solidFill>
                <a:latin typeface="Verb Medium Italic" charset="0"/>
              </a:rPr>
              <a:t>PBCU -08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66700" y="1409700"/>
          <a:ext cx="836295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>
                  <a:extLst>
                    <a:ext uri="{9D8B030D-6E8A-4147-A177-3AD203B41FA5}">
                      <a16:colId xmlns:a16="http://schemas.microsoft.com/office/drawing/2014/main" val="4021504283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val="170292207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 smtClean="0"/>
                        <a:t>Shaffner</a:t>
                      </a:r>
                      <a:r>
                        <a:rPr lang="it-IT" sz="1800" dirty="0" smtClean="0"/>
                        <a:t> </a:t>
                      </a:r>
                      <a:r>
                        <a:rPr lang="it-IT" sz="1800" dirty="0" err="1" smtClean="0"/>
                        <a:t>filter</a:t>
                      </a:r>
                      <a:r>
                        <a:rPr lang="it-IT" sz="1800" dirty="0" smtClean="0"/>
                        <a:t> FN408-13-02</a:t>
                      </a:r>
                    </a:p>
                  </a:txBody>
                  <a:tcPr marT="45681" marB="45681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022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Common mode</a:t>
                      </a:r>
                      <a:endParaRPr lang="it-IT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Differential</a:t>
                      </a:r>
                      <a:r>
                        <a:rPr lang="it-IT" sz="1800" baseline="0" dirty="0" smtClean="0"/>
                        <a:t> mode</a:t>
                      </a:r>
                      <a:endParaRPr lang="it-IT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val="348099733"/>
                  </a:ext>
                </a:extLst>
              </a:tr>
            </a:tbl>
          </a:graphicData>
        </a:graphic>
      </p:graphicFrame>
      <p:pic>
        <p:nvPicPr>
          <p:cNvPr id="10255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2220913"/>
            <a:ext cx="416718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2227263"/>
            <a:ext cx="41497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3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A138B6F9-0E79-4167-AFFB-779509DE1889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8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>
                <a:solidFill>
                  <a:srgbClr val="0081C6"/>
                </a:solidFill>
                <a:latin typeface="Verb Semibold" panose="02000700030000020004" pitchFamily="50" charset="0"/>
              </a:rPr>
              <a:t>Filters</a:t>
            </a:r>
            <a:r>
              <a:rPr lang="it-IT" altLang="it-IT" sz="3000" i="1" dirty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103188" y="860425"/>
            <a:ext cx="83629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it-IT" b="1" i="1">
                <a:solidFill>
                  <a:srgbClr val="4D4F53"/>
                </a:solidFill>
                <a:latin typeface="Verb Medium Italic" charset="0"/>
              </a:rPr>
              <a:t>Substitution the filter Shaffner with the filter Vicor  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66700" y="1409700"/>
          <a:ext cx="836295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>
                  <a:extLst>
                    <a:ext uri="{9D8B030D-6E8A-4147-A177-3AD203B41FA5}">
                      <a16:colId xmlns:a16="http://schemas.microsoft.com/office/drawing/2014/main" val="4021504283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val="170292207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r>
                        <a:rPr lang="it-IT" sz="1800" dirty="0" err="1" smtClean="0"/>
                        <a:t>Vicor</a:t>
                      </a:r>
                      <a:r>
                        <a:rPr lang="it-IT" sz="1800" dirty="0" smtClean="0"/>
                        <a:t> </a:t>
                      </a:r>
                      <a:r>
                        <a:rPr lang="it-IT" sz="1800" dirty="0" err="1" smtClean="0"/>
                        <a:t>filter</a:t>
                      </a:r>
                      <a:r>
                        <a:rPr lang="it-IT" sz="1800" dirty="0" smtClean="0"/>
                        <a:t> </a:t>
                      </a:r>
                      <a:r>
                        <a:rPr lang="it-IT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QPI-5LZ</a:t>
                      </a:r>
                      <a:endParaRPr lang="it-IT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1" marB="45681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022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Common mode</a:t>
                      </a:r>
                      <a:endParaRPr lang="it-IT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Differential</a:t>
                      </a:r>
                      <a:r>
                        <a:rPr lang="it-IT" sz="1800" baseline="0" dirty="0" smtClean="0"/>
                        <a:t> mode</a:t>
                      </a:r>
                      <a:endParaRPr lang="it-IT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val="348099733"/>
                  </a:ext>
                </a:extLst>
              </a:tr>
            </a:tbl>
          </a:graphicData>
        </a:graphic>
      </p:graphicFrame>
      <p:pic>
        <p:nvPicPr>
          <p:cNvPr id="11279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27263"/>
            <a:ext cx="411003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2227263"/>
            <a:ext cx="4154487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2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fld id="{24E5DE17-0C8B-48B3-BEC1-4173247F52FF}" type="slidenum">
              <a:rPr lang="en-US" altLang="it-IT" smtClean="0">
                <a:solidFill>
                  <a:srgbClr val="0081C6"/>
                </a:solidFill>
                <a:latin typeface="Verb Light" panose="02000300030000020004" pitchFamily="50" charset="0"/>
              </a:rPr>
              <a:pPr/>
              <a:t>9</a:t>
            </a:fld>
            <a:endParaRPr lang="en-US" altLang="it-IT" smtClean="0">
              <a:solidFill>
                <a:srgbClr val="0081C6"/>
              </a:solidFill>
              <a:latin typeface="Verb Light" panose="02000300030000020004" pitchFamily="50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66700" y="236538"/>
            <a:ext cx="7113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ヒラギノ角ゴ Pro W3" charset="0"/>
              </a:defRPr>
            </a:lvl9pPr>
          </a:lstStyle>
          <a:p>
            <a:pPr eaLnBrk="1" hangingPunct="1"/>
            <a:r>
              <a:rPr lang="it-IT" altLang="it-IT" sz="3000" i="1" dirty="0" err="1">
                <a:solidFill>
                  <a:srgbClr val="0081C6"/>
                </a:solidFill>
                <a:latin typeface="Verb Semibold" panose="02000700030000020004" pitchFamily="50" charset="0"/>
              </a:rPr>
              <a:t>Filters</a:t>
            </a:r>
            <a:r>
              <a:rPr lang="it-IT" altLang="it-IT" sz="3000" i="1" dirty="0">
                <a:solidFill>
                  <a:srgbClr val="0081C6"/>
                </a:solidFill>
                <a:latin typeface="Verb Semibold" panose="02000700030000020004" pitchFamily="50" charset="0"/>
              </a:rPr>
              <a:t> </a:t>
            </a:r>
            <a:r>
              <a:rPr lang="it-IT" altLang="it-IT" sz="3000" i="1" dirty="0" err="1" smtClean="0">
                <a:solidFill>
                  <a:srgbClr val="0081C6"/>
                </a:solidFill>
                <a:latin typeface="Verb Semibold" panose="02000700030000020004" pitchFamily="50" charset="0"/>
              </a:rPr>
              <a:t>replacement</a:t>
            </a:r>
            <a:endParaRPr lang="en-US" altLang="it-IT" sz="3000" i="1" dirty="0">
              <a:solidFill>
                <a:srgbClr val="0081C6"/>
              </a:solidFill>
              <a:latin typeface="Verb Semibold" panose="02000700030000020004" pitchFamily="50" charset="0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66700" y="1409700"/>
          <a:ext cx="836295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>
                  <a:extLst>
                    <a:ext uri="{9D8B030D-6E8A-4147-A177-3AD203B41FA5}">
                      <a16:colId xmlns:a16="http://schemas.microsoft.com/office/drawing/2014/main" val="4021504283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val="170292207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r>
                        <a:rPr lang="it-IT" sz="1800" dirty="0" smtClean="0"/>
                        <a:t>No </a:t>
                      </a:r>
                      <a:r>
                        <a:rPr lang="it-IT" sz="1800" dirty="0" err="1" smtClean="0"/>
                        <a:t>filter</a:t>
                      </a:r>
                      <a:endParaRPr lang="it-IT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1" marB="45681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022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Common mode</a:t>
                      </a:r>
                      <a:endParaRPr lang="it-IT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Differential</a:t>
                      </a:r>
                      <a:r>
                        <a:rPr lang="it-IT" sz="1800" baseline="0" dirty="0" smtClean="0"/>
                        <a:t> mode</a:t>
                      </a:r>
                      <a:endParaRPr lang="it-IT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val="348099733"/>
                  </a:ext>
                </a:extLst>
              </a:tr>
            </a:tbl>
          </a:graphicData>
        </a:graphic>
      </p:graphicFrame>
      <p:pic>
        <p:nvPicPr>
          <p:cNvPr id="12302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228850"/>
            <a:ext cx="41687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2236788"/>
            <a:ext cx="4186238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18490</TotalTime>
  <Words>396</Words>
  <Application>Microsoft Office PowerPoint</Application>
  <PresentationFormat>Presentazione su schermo (4:3)</PresentationFormat>
  <Paragraphs>61</Paragraphs>
  <Slides>10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Verb Light</vt:lpstr>
      <vt:lpstr>Verb Medium</vt:lpstr>
      <vt:lpstr>Verb Medium Italic</vt:lpstr>
      <vt:lpstr>Verb Semibold</vt:lpstr>
      <vt:lpstr>ヒラギノ角ゴ Pro W3</vt:lpstr>
      <vt:lpstr>1_Office Theme</vt:lpstr>
      <vt:lpstr>Adobe Acrobat Document</vt:lpstr>
      <vt:lpstr>Presentazione standard di PowerPoint</vt:lpstr>
      <vt:lpstr>PBCU Hardware redesign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Van Zile</dc:creator>
  <cp:lastModifiedBy>Nardeschi Marco</cp:lastModifiedBy>
  <cp:revision>137</cp:revision>
  <cp:lastPrinted>2017-01-11T08:34:11Z</cp:lastPrinted>
  <dcterms:created xsi:type="dcterms:W3CDTF">2015-03-10T04:16:34Z</dcterms:created>
  <dcterms:modified xsi:type="dcterms:W3CDTF">2017-05-29T15:51:49Z</dcterms:modified>
</cp:coreProperties>
</file>