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7" r:id="rId2"/>
    <p:sldId id="326" r:id="rId3"/>
    <p:sldId id="319" r:id="rId4"/>
    <p:sldId id="335" r:id="rId5"/>
    <p:sldId id="320" r:id="rId6"/>
    <p:sldId id="327" r:id="rId7"/>
    <p:sldId id="321" r:id="rId8"/>
    <p:sldId id="336" r:id="rId9"/>
    <p:sldId id="338" r:id="rId10"/>
    <p:sldId id="322" r:id="rId11"/>
    <p:sldId id="339" r:id="rId12"/>
    <p:sldId id="323" r:id="rId13"/>
    <p:sldId id="328" r:id="rId14"/>
    <p:sldId id="324" r:id="rId15"/>
    <p:sldId id="329" r:id="rId16"/>
    <p:sldId id="330" r:id="rId17"/>
    <p:sldId id="331" r:id="rId18"/>
    <p:sldId id="325" r:id="rId19"/>
    <p:sldId id="332" r:id="rId20"/>
    <p:sldId id="333" r:id="rId21"/>
    <p:sldId id="334" r:id="rId22"/>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0"/>
  </p:normalViewPr>
  <p:slideViewPr>
    <p:cSldViewPr>
      <p:cViewPr varScale="1">
        <p:scale>
          <a:sx n="130" d="100"/>
          <a:sy n="130" d="100"/>
        </p:scale>
        <p:origin x="112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F4AB5DD9-8C05-43FA-B594-6D0E1BDD72BA}" type="datetimeFigureOut">
              <a:rPr lang="en-GB" smtClean="0"/>
              <a:pPr/>
              <a:t>21/07/2017</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E65D914C-37A3-4DF4-A907-FB315DDE7F78}" type="slidenum">
              <a:rPr lang="en-GB" smtClean="0"/>
              <a:pPr/>
              <a:t>‹N°›</a:t>
            </a:fld>
            <a:endParaRPr lang="en-GB"/>
          </a:p>
        </p:txBody>
      </p:sp>
    </p:spTree>
    <p:extLst>
      <p:ext uri="{BB962C8B-B14F-4D97-AF65-F5344CB8AC3E}">
        <p14:creationId xmlns:p14="http://schemas.microsoft.com/office/powerpoint/2010/main" val="1060852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C39B14F-1690-423F-AEF2-66CAC1CD5DF8}" type="datetimeFigureOut">
              <a:rPr lang="en-GB" smtClean="0"/>
              <a:t>21/07/2017</a:t>
            </a:fld>
            <a:endParaRPr lang="en-GB"/>
          </a:p>
        </p:txBody>
      </p:sp>
      <p:sp>
        <p:nvSpPr>
          <p:cNvPr id="4" name="Espace réservé de l'image des diapositives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76A39BF-C92E-47B4-88B9-528DB28D5647}" type="slidenum">
              <a:rPr lang="en-GB" smtClean="0"/>
              <a:t>‹N°›</a:t>
            </a:fld>
            <a:endParaRPr lang="en-GB"/>
          </a:p>
        </p:txBody>
      </p:sp>
    </p:spTree>
    <p:extLst>
      <p:ext uri="{BB962C8B-B14F-4D97-AF65-F5344CB8AC3E}">
        <p14:creationId xmlns:p14="http://schemas.microsoft.com/office/powerpoint/2010/main" val="729225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476A39BF-C92E-47B4-88B9-528DB28D5647}" type="slidenum">
              <a:rPr lang="en-GB" smtClean="0"/>
              <a:t>2</a:t>
            </a:fld>
            <a:endParaRPr lang="en-GB"/>
          </a:p>
        </p:txBody>
      </p:sp>
    </p:spTree>
    <p:extLst>
      <p:ext uri="{BB962C8B-B14F-4D97-AF65-F5344CB8AC3E}">
        <p14:creationId xmlns:p14="http://schemas.microsoft.com/office/powerpoint/2010/main" val="392448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476A39BF-C92E-47B4-88B9-528DB28D5647}" type="slidenum">
              <a:rPr lang="en-GB" smtClean="0"/>
              <a:t>13</a:t>
            </a:fld>
            <a:endParaRPr lang="en-GB"/>
          </a:p>
        </p:txBody>
      </p:sp>
    </p:spTree>
    <p:extLst>
      <p:ext uri="{BB962C8B-B14F-4D97-AF65-F5344CB8AC3E}">
        <p14:creationId xmlns:p14="http://schemas.microsoft.com/office/powerpoint/2010/main" val="1938232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FRONT-SCREEN"/>
          <p:cNvPicPr>
            <a:picLocks noChangeAspect="1" noChangeArrowheads="1"/>
          </p:cNvPicPr>
          <p:nvPr userDrawn="1"/>
        </p:nvPicPr>
        <p:blipFill>
          <a:blip r:embed="rId2" cstate="print"/>
          <a:srcRect/>
          <a:stretch>
            <a:fillRect/>
          </a:stretch>
        </p:blipFill>
        <p:spPr bwMode="auto">
          <a:xfrm>
            <a:off x="0" y="0"/>
            <a:ext cx="9144000" cy="4529138"/>
          </a:xfrm>
          <a:prstGeom prst="rect">
            <a:avLst/>
          </a:prstGeom>
          <a:noFill/>
          <a:ln w="9525">
            <a:noFill/>
            <a:miter lim="800000"/>
            <a:headEnd/>
            <a:tailEnd/>
          </a:ln>
        </p:spPr>
      </p:pic>
      <p:sp>
        <p:nvSpPr>
          <p:cNvPr id="5" name="Line 6"/>
          <p:cNvSpPr>
            <a:spLocks noChangeShapeType="1"/>
          </p:cNvSpPr>
          <p:nvPr userDrawn="1"/>
        </p:nvSpPr>
        <p:spPr bwMode="auto">
          <a:xfrm>
            <a:off x="3175" y="4524375"/>
            <a:ext cx="9144000" cy="0"/>
          </a:xfrm>
          <a:prstGeom prst="line">
            <a:avLst/>
          </a:prstGeom>
          <a:noFill/>
          <a:ln w="15875">
            <a:solidFill>
              <a:schemeClr val="bg1">
                <a:lumMod val="50000"/>
              </a:schemeClr>
            </a:solidFill>
            <a:round/>
            <a:headEnd/>
            <a:tailEnd/>
          </a:ln>
          <a:effectLst/>
        </p:spPr>
        <p:txBody>
          <a:bodyPr lIns="0" tIns="0" rIns="0" bIns="0"/>
          <a:lstStyle/>
          <a:p>
            <a:pPr>
              <a:defRPr/>
            </a:pPr>
            <a:endParaRPr lang="en-US">
              <a:solidFill>
                <a:prstClr val="black"/>
              </a:solidFill>
            </a:endParaRPr>
          </a:p>
        </p:txBody>
      </p:sp>
      <p:sp>
        <p:nvSpPr>
          <p:cNvPr id="2" name="Title 1"/>
          <p:cNvSpPr>
            <a:spLocks noGrp="1"/>
          </p:cNvSpPr>
          <p:nvPr>
            <p:ph type="ctrTitle"/>
          </p:nvPr>
        </p:nvSpPr>
        <p:spPr>
          <a:xfrm>
            <a:off x="0" y="4714885"/>
            <a:ext cx="9001156" cy="642941"/>
          </a:xfrm>
        </p:spPr>
        <p:txBody>
          <a:bodyPr/>
          <a:lstStyle>
            <a:lvl1pPr algn="l">
              <a:defRPr sz="2800">
                <a:solidFill>
                  <a:schemeClr val="tx2"/>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 y="5357826"/>
            <a:ext cx="9001157" cy="642942"/>
          </a:xfrm>
        </p:spPr>
        <p:txBody>
          <a:bodyPr>
            <a:normAutofit/>
          </a:bodyPr>
          <a:lstStyle>
            <a:lvl1pPr marL="0" indent="0" algn="l">
              <a:buNone/>
              <a:defRPr sz="2200" i="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6"/>
          <p:cNvSpPr>
            <a:spLocks noGrp="1"/>
          </p:cNvSpPr>
          <p:nvPr>
            <p:ph type="sldNum" sz="quarter" idx="10"/>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2B09AA63-FD96-4DBA-9BA4-7E6A2A296550}" type="slidenum">
              <a:rPr lang="en-US">
                <a:solidFill>
                  <a:prstClr val="black"/>
                </a:solidFill>
              </a:rPr>
              <a:pPr>
                <a:defRPr/>
              </a:pPr>
              <a:t>‹N°›</a:t>
            </a:fld>
            <a:endParaRPr lang="en-US">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457200" y="1000125"/>
            <a:ext cx="8229600" cy="5126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8" name="Picture 5" descr="Untitled-2"/>
          <p:cNvPicPr>
            <a:picLocks noChangeAspect="1" noChangeArrowheads="1"/>
          </p:cNvPicPr>
          <p:nvPr userDrawn="1"/>
        </p:nvPicPr>
        <p:blipFill>
          <a:blip r:embed="rId13" cstate="print"/>
          <a:srcRect/>
          <a:stretch>
            <a:fillRect/>
          </a:stretch>
        </p:blipFill>
        <p:spPr bwMode="auto">
          <a:xfrm>
            <a:off x="6883400" y="6224588"/>
            <a:ext cx="2112963" cy="568325"/>
          </a:xfrm>
          <a:prstGeom prst="rect">
            <a:avLst/>
          </a:prstGeom>
          <a:noFill/>
          <a:ln w="9525">
            <a:noFill/>
            <a:miter lim="800000"/>
            <a:headEnd/>
            <a:tailEnd/>
          </a:ln>
        </p:spPr>
      </p:pic>
      <p:sp>
        <p:nvSpPr>
          <p:cNvPr id="1029" name="Rectangle 7"/>
          <p:cNvSpPr>
            <a:spLocks noChangeArrowheads="1"/>
          </p:cNvSpPr>
          <p:nvPr userDrawn="1"/>
        </p:nvSpPr>
        <p:spPr bwMode="auto">
          <a:xfrm>
            <a:off x="2384425" y="6224588"/>
            <a:ext cx="4392613" cy="581025"/>
          </a:xfrm>
          <a:prstGeom prst="rect">
            <a:avLst/>
          </a:prstGeom>
          <a:noFill/>
          <a:ln w="9525">
            <a:noFill/>
            <a:miter lim="800000"/>
            <a:headEnd/>
            <a:tailEnd/>
          </a:ln>
        </p:spPr>
        <p:txBody>
          <a:bodyPr>
            <a:spAutoFit/>
          </a:bodyPr>
          <a:lstStyle/>
          <a:p>
            <a:pPr algn="ctr" eaLnBrk="0" fontAlgn="base" hangingPunct="0">
              <a:spcBef>
                <a:spcPct val="0"/>
              </a:spcBef>
              <a:spcAft>
                <a:spcPct val="0"/>
              </a:spcAft>
              <a:defRPr/>
            </a:pPr>
            <a:r>
              <a:rPr lang="en-GB" sz="800" dirty="0">
                <a:solidFill>
                  <a:srgbClr val="1F497D"/>
                </a:solidFill>
                <a:latin typeface="Arial" pitchFamily="34" charset="0"/>
                <a:cs typeface="Arial" pitchFamily="34" charset="0"/>
              </a:rPr>
              <a:t>“© EPI </a:t>
            </a:r>
            <a:r>
              <a:rPr lang="en-GB" sz="800" dirty="0" err="1">
                <a:solidFill>
                  <a:srgbClr val="1F497D"/>
                </a:solidFill>
                <a:latin typeface="Arial" pitchFamily="34" charset="0"/>
                <a:cs typeface="Arial" pitchFamily="34" charset="0"/>
              </a:rPr>
              <a:t>Europrop</a:t>
            </a:r>
            <a:r>
              <a:rPr lang="en-GB" sz="800" dirty="0">
                <a:solidFill>
                  <a:srgbClr val="1F497D"/>
                </a:solidFill>
                <a:latin typeface="Arial" pitchFamily="34" charset="0"/>
                <a:cs typeface="Arial" pitchFamily="34" charset="0"/>
              </a:rPr>
              <a:t> International GmbH </a:t>
            </a:r>
            <a:r>
              <a:rPr lang="en-GB" sz="800" dirty="0" smtClean="0">
                <a:solidFill>
                  <a:srgbClr val="1F497D"/>
                </a:solidFill>
                <a:latin typeface="Arial" pitchFamily="34" charset="0"/>
                <a:cs typeface="Arial" pitchFamily="34" charset="0"/>
              </a:rPr>
              <a:t>2017. </a:t>
            </a:r>
            <a:r>
              <a:rPr lang="en-GB" sz="800" dirty="0">
                <a:solidFill>
                  <a:srgbClr val="1F497D"/>
                </a:solidFill>
                <a:latin typeface="Arial" pitchFamily="34" charset="0"/>
                <a:cs typeface="Arial" pitchFamily="34" charset="0"/>
              </a:rPr>
              <a:t>The Information contained herein is the property of EPI </a:t>
            </a:r>
            <a:r>
              <a:rPr lang="en-GB" sz="800" dirty="0" err="1">
                <a:solidFill>
                  <a:srgbClr val="1F497D"/>
                </a:solidFill>
                <a:latin typeface="Arial" pitchFamily="34" charset="0"/>
                <a:cs typeface="Arial" pitchFamily="34" charset="0"/>
              </a:rPr>
              <a:t>Europrop</a:t>
            </a:r>
            <a:r>
              <a:rPr lang="en-GB" sz="800" dirty="0">
                <a:solidFill>
                  <a:srgbClr val="1F497D"/>
                </a:solidFill>
                <a:latin typeface="Arial" pitchFamily="34" charset="0"/>
                <a:cs typeface="Arial" pitchFamily="34" charset="0"/>
              </a:rPr>
              <a:t> International GmbH and/or its parent companies and shall not be copied or disclosed to any third party or used for any purpose other than that for which it is provided, without the prior written agreement of EPI </a:t>
            </a:r>
            <a:r>
              <a:rPr lang="en-GB" sz="800" dirty="0" err="1">
                <a:solidFill>
                  <a:srgbClr val="1F497D"/>
                </a:solidFill>
                <a:latin typeface="Arial" pitchFamily="34" charset="0"/>
                <a:cs typeface="Arial" pitchFamily="34" charset="0"/>
              </a:rPr>
              <a:t>Europrop</a:t>
            </a:r>
            <a:r>
              <a:rPr lang="en-GB" sz="800" dirty="0">
                <a:solidFill>
                  <a:srgbClr val="1F497D"/>
                </a:solidFill>
                <a:latin typeface="Arial" pitchFamily="34" charset="0"/>
                <a:cs typeface="Arial" pitchFamily="34" charset="0"/>
              </a:rPr>
              <a:t> International GmbH.”</a:t>
            </a:r>
          </a:p>
        </p:txBody>
      </p:sp>
      <p:sp>
        <p:nvSpPr>
          <p:cNvPr id="1030" name="AutoShape 8">
            <a:hlinkClick r:id="" action="ppaction://hlinkshowjump?jump=previousslide" highlightClick="1"/>
          </p:cNvPr>
          <p:cNvSpPr>
            <a:spLocks noChangeArrowheads="1"/>
          </p:cNvSpPr>
          <p:nvPr userDrawn="1"/>
        </p:nvSpPr>
        <p:spPr bwMode="auto">
          <a:xfrm>
            <a:off x="196850" y="6248400"/>
            <a:ext cx="357188" cy="384175"/>
          </a:xfrm>
          <a:prstGeom prst="actionButtonBackPrevious">
            <a:avLst/>
          </a:prstGeom>
          <a:solidFill>
            <a:schemeClr val="accent1"/>
          </a:solidFill>
          <a:ln w="9525">
            <a:noFill/>
            <a:miter lim="800000"/>
            <a:headEnd/>
            <a:tailEnd/>
          </a:ln>
        </p:spPr>
        <p:txBody>
          <a:bodyPr wrap="none" anchor="ctr"/>
          <a:lstStyle/>
          <a:p>
            <a:pPr fontAlgn="base">
              <a:spcBef>
                <a:spcPct val="0"/>
              </a:spcBef>
              <a:spcAft>
                <a:spcPct val="0"/>
              </a:spcAft>
              <a:defRPr/>
            </a:pPr>
            <a:endParaRPr lang="en-US">
              <a:solidFill>
                <a:prstClr val="black"/>
              </a:solidFill>
            </a:endParaRPr>
          </a:p>
        </p:txBody>
      </p:sp>
      <p:sp>
        <p:nvSpPr>
          <p:cNvPr id="1031" name="AutoShape 9">
            <a:hlinkClick r:id="" action="ppaction://hlinkshowjump?jump=nextslide" highlightClick="1"/>
          </p:cNvPr>
          <p:cNvSpPr>
            <a:spLocks noChangeArrowheads="1"/>
          </p:cNvSpPr>
          <p:nvPr userDrawn="1"/>
        </p:nvSpPr>
        <p:spPr bwMode="auto">
          <a:xfrm>
            <a:off x="584200" y="6248400"/>
            <a:ext cx="341313" cy="384175"/>
          </a:xfrm>
          <a:prstGeom prst="actionButtonForwardNext">
            <a:avLst/>
          </a:prstGeom>
          <a:solidFill>
            <a:schemeClr val="accent1"/>
          </a:solidFill>
          <a:ln w="9525">
            <a:noFill/>
            <a:miter lim="800000"/>
            <a:headEnd/>
            <a:tailEnd/>
          </a:ln>
        </p:spPr>
        <p:txBody>
          <a:bodyPr wrap="none" anchor="ctr"/>
          <a:lstStyle/>
          <a:p>
            <a:pPr fontAlgn="base">
              <a:spcBef>
                <a:spcPct val="0"/>
              </a:spcBef>
              <a:spcAft>
                <a:spcPct val="0"/>
              </a:spcAft>
              <a:defRPr/>
            </a:pPr>
            <a:endParaRPr lang="en-US">
              <a:solidFill>
                <a:prstClr val="black"/>
              </a:solidFill>
            </a:endParaRPr>
          </a:p>
        </p:txBody>
      </p:sp>
      <p:sp>
        <p:nvSpPr>
          <p:cNvPr id="1032" name="Text Box 12"/>
          <p:cNvSpPr txBox="1">
            <a:spLocks noChangeArrowheads="1"/>
          </p:cNvSpPr>
          <p:nvPr userDrawn="1"/>
        </p:nvSpPr>
        <p:spPr bwMode="auto">
          <a:xfrm>
            <a:off x="214313" y="6624638"/>
            <a:ext cx="2016125" cy="214312"/>
          </a:xfrm>
          <a:prstGeom prst="rect">
            <a:avLst/>
          </a:prstGeom>
          <a:noFill/>
          <a:ln w="9525">
            <a:noFill/>
            <a:miter lim="800000"/>
            <a:headEnd/>
            <a:tailEnd/>
          </a:ln>
        </p:spPr>
        <p:txBody>
          <a:bodyPr lIns="0" tIns="0" rIns="0" bIns="0">
            <a:spAutoFit/>
          </a:bodyPr>
          <a:lstStyle/>
          <a:p>
            <a:pPr fontAlgn="base">
              <a:spcBef>
                <a:spcPct val="50000"/>
              </a:spcBef>
              <a:spcAft>
                <a:spcPct val="0"/>
              </a:spcAft>
              <a:defRPr/>
            </a:pPr>
            <a:r>
              <a:rPr lang="en-GB" sz="1400">
                <a:solidFill>
                  <a:srgbClr val="1F497D"/>
                </a:solidFill>
                <a:latin typeface="Arial" pitchFamily="34" charset="0"/>
                <a:cs typeface="Arial" pitchFamily="34" charset="0"/>
              </a:rPr>
              <a:t>www.europrop-int.com</a:t>
            </a:r>
          </a:p>
        </p:txBody>
      </p:sp>
      <p:sp>
        <p:nvSpPr>
          <p:cNvPr id="1033" name="Rectangle 11"/>
          <p:cNvSpPr>
            <a:spLocks noChangeArrowheads="1"/>
          </p:cNvSpPr>
          <p:nvPr userDrawn="1"/>
        </p:nvSpPr>
        <p:spPr bwMode="auto">
          <a:xfrm>
            <a:off x="1071563" y="6384925"/>
            <a:ext cx="642937" cy="168275"/>
          </a:xfrm>
          <a:prstGeom prst="rect">
            <a:avLst/>
          </a:prstGeom>
          <a:noFill/>
          <a:ln w="9525">
            <a:noFill/>
            <a:miter lim="800000"/>
            <a:headEnd/>
            <a:tailEnd/>
          </a:ln>
        </p:spPr>
        <p:txBody>
          <a:bodyPr lIns="0" tIns="0" rIns="0" bIns="0">
            <a:spAutoFit/>
          </a:bodyPr>
          <a:lstStyle/>
          <a:p>
            <a:pPr fontAlgn="base">
              <a:spcBef>
                <a:spcPct val="0"/>
              </a:spcBef>
              <a:spcAft>
                <a:spcPct val="0"/>
              </a:spcAft>
              <a:defRPr/>
            </a:pPr>
            <a:r>
              <a:rPr lang="fr-FR" sz="1100">
                <a:solidFill>
                  <a:srgbClr val="1F497D"/>
                </a:solidFill>
                <a:latin typeface="Arial" pitchFamily="34" charset="0"/>
                <a:cs typeface="Arial" pitchFamily="34" charset="0"/>
              </a:rPr>
              <a:t>Page </a:t>
            </a:r>
            <a:fld id="{DCAC8A80-25F3-477E-9E8D-5AC64569B39A}" type="slidenum">
              <a:rPr lang="fr-FR" sz="1100">
                <a:solidFill>
                  <a:srgbClr val="1F497D"/>
                </a:solidFill>
                <a:latin typeface="Arial" pitchFamily="34" charset="0"/>
                <a:cs typeface="Arial" pitchFamily="34" charset="0"/>
              </a:rPr>
              <a:pPr fontAlgn="base">
                <a:spcBef>
                  <a:spcPct val="0"/>
                </a:spcBef>
                <a:spcAft>
                  <a:spcPct val="0"/>
                </a:spcAft>
                <a:defRPr/>
              </a:pPr>
              <a:t>‹N°›</a:t>
            </a:fld>
            <a:endParaRPr lang="en-GB" sz="1100">
              <a:solidFill>
                <a:srgbClr val="1F497D"/>
              </a:solidFill>
              <a:latin typeface="Arial" pitchFamily="34" charset="0"/>
              <a:cs typeface="Arial" pitchFamily="34" charset="0"/>
            </a:endParaRPr>
          </a:p>
        </p:txBody>
      </p:sp>
      <p:sp>
        <p:nvSpPr>
          <p:cNvPr id="14" name="Line 6"/>
          <p:cNvSpPr>
            <a:spLocks noChangeShapeType="1"/>
          </p:cNvSpPr>
          <p:nvPr userDrawn="1"/>
        </p:nvSpPr>
        <p:spPr bwMode="auto">
          <a:xfrm>
            <a:off x="0" y="6188075"/>
            <a:ext cx="9144000" cy="0"/>
          </a:xfrm>
          <a:prstGeom prst="line">
            <a:avLst/>
          </a:prstGeom>
          <a:noFill/>
          <a:ln w="15875">
            <a:solidFill>
              <a:schemeClr val="bg1">
                <a:lumMod val="50000"/>
              </a:schemeClr>
            </a:solidFill>
            <a:round/>
            <a:headEnd/>
            <a:tailEnd/>
          </a:ln>
          <a:effectLst/>
        </p:spPr>
        <p:txBody>
          <a:bodyPr lIns="0" tIns="0" rIns="0" bIns="0"/>
          <a:lstStyle/>
          <a:p>
            <a:pPr>
              <a:defRPr/>
            </a:pPr>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kern="1200">
          <a:solidFill>
            <a:srgbClr val="002060"/>
          </a:solidFill>
          <a:latin typeface="+mj-lt"/>
          <a:ea typeface="+mj-ea"/>
          <a:cs typeface="+mj-cs"/>
        </a:defRPr>
      </a:lvl1pPr>
      <a:lvl2pPr algn="l" rtl="0" eaLnBrk="0" fontAlgn="base" hangingPunct="0">
        <a:spcBef>
          <a:spcPct val="0"/>
        </a:spcBef>
        <a:spcAft>
          <a:spcPct val="0"/>
        </a:spcAft>
        <a:defRPr sz="2800">
          <a:solidFill>
            <a:srgbClr val="002060"/>
          </a:solidFill>
          <a:latin typeface="Calibri" pitchFamily="34" charset="0"/>
        </a:defRPr>
      </a:lvl2pPr>
      <a:lvl3pPr algn="l" rtl="0" eaLnBrk="0" fontAlgn="base" hangingPunct="0">
        <a:spcBef>
          <a:spcPct val="0"/>
        </a:spcBef>
        <a:spcAft>
          <a:spcPct val="0"/>
        </a:spcAft>
        <a:defRPr sz="2800">
          <a:solidFill>
            <a:srgbClr val="002060"/>
          </a:solidFill>
          <a:latin typeface="Calibri" pitchFamily="34" charset="0"/>
        </a:defRPr>
      </a:lvl3pPr>
      <a:lvl4pPr algn="l" rtl="0" eaLnBrk="0" fontAlgn="base" hangingPunct="0">
        <a:spcBef>
          <a:spcPct val="0"/>
        </a:spcBef>
        <a:spcAft>
          <a:spcPct val="0"/>
        </a:spcAft>
        <a:defRPr sz="2800">
          <a:solidFill>
            <a:srgbClr val="002060"/>
          </a:solidFill>
          <a:latin typeface="Calibri" pitchFamily="34" charset="0"/>
        </a:defRPr>
      </a:lvl4pPr>
      <a:lvl5pPr algn="l" rtl="0" eaLnBrk="0" fontAlgn="base" hangingPunct="0">
        <a:spcBef>
          <a:spcPct val="0"/>
        </a:spcBef>
        <a:spcAft>
          <a:spcPct val="0"/>
        </a:spcAft>
        <a:defRPr sz="2800">
          <a:solidFill>
            <a:srgbClr val="002060"/>
          </a:solidFill>
          <a:latin typeface="Calibri" pitchFamily="34" charset="0"/>
        </a:defRPr>
      </a:lvl5pPr>
      <a:lvl6pPr marL="457200" algn="l" rtl="0" fontAlgn="base">
        <a:spcBef>
          <a:spcPct val="0"/>
        </a:spcBef>
        <a:spcAft>
          <a:spcPct val="0"/>
        </a:spcAft>
        <a:defRPr sz="2800">
          <a:solidFill>
            <a:srgbClr val="002060"/>
          </a:solidFill>
          <a:latin typeface="Calibri" pitchFamily="34" charset="0"/>
        </a:defRPr>
      </a:lvl6pPr>
      <a:lvl7pPr marL="914400" algn="l" rtl="0" fontAlgn="base">
        <a:spcBef>
          <a:spcPct val="0"/>
        </a:spcBef>
        <a:spcAft>
          <a:spcPct val="0"/>
        </a:spcAft>
        <a:defRPr sz="2800">
          <a:solidFill>
            <a:srgbClr val="002060"/>
          </a:solidFill>
          <a:latin typeface="Calibri" pitchFamily="34" charset="0"/>
        </a:defRPr>
      </a:lvl7pPr>
      <a:lvl8pPr marL="1371600" algn="l" rtl="0" fontAlgn="base">
        <a:spcBef>
          <a:spcPct val="0"/>
        </a:spcBef>
        <a:spcAft>
          <a:spcPct val="0"/>
        </a:spcAft>
        <a:defRPr sz="2800">
          <a:solidFill>
            <a:srgbClr val="002060"/>
          </a:solidFill>
          <a:latin typeface="Calibri" pitchFamily="34" charset="0"/>
        </a:defRPr>
      </a:lvl8pPr>
      <a:lvl9pPr marL="1828800" algn="l" rtl="0" fontAlgn="base">
        <a:spcBef>
          <a:spcPct val="0"/>
        </a:spcBef>
        <a:spcAft>
          <a:spcPct val="0"/>
        </a:spcAft>
        <a:defRPr sz="2800">
          <a:solidFill>
            <a:srgbClr val="002060"/>
          </a:solidFill>
          <a:latin typeface="Calibri" pitchFamily="34" charset="0"/>
        </a:defRPr>
      </a:lvl9pPr>
    </p:titleStyle>
    <p:bodyStyle>
      <a:lvl1pPr marL="342900" indent="-342900" algn="l" rtl="0" eaLnBrk="0" fontAlgn="base" hangingPunct="0">
        <a:spcBef>
          <a:spcPct val="20000"/>
        </a:spcBef>
        <a:spcAft>
          <a:spcPct val="0"/>
        </a:spcAft>
        <a:buClr>
          <a:srgbClr val="A62A5F"/>
        </a:buClr>
        <a:buFont typeface="Wingdings" pitchFamily="2" charset="2"/>
        <a:buChar char="§"/>
        <a:defRPr sz="2400" kern="1200">
          <a:solidFill>
            <a:srgbClr val="002060"/>
          </a:solidFill>
          <a:latin typeface="+mj-lt"/>
          <a:ea typeface="+mn-ea"/>
          <a:cs typeface="+mn-cs"/>
        </a:defRPr>
      </a:lvl1pPr>
      <a:lvl2pPr marL="742950" indent="-285750" algn="l" rtl="0" eaLnBrk="0" fontAlgn="base" hangingPunct="0">
        <a:spcBef>
          <a:spcPct val="20000"/>
        </a:spcBef>
        <a:spcAft>
          <a:spcPct val="0"/>
        </a:spcAft>
        <a:buFont typeface="Wingdings" pitchFamily="2" charset="2"/>
        <a:buChar char="§"/>
        <a:defRPr sz="2200" kern="1200">
          <a:solidFill>
            <a:srgbClr val="002060"/>
          </a:solidFill>
          <a:latin typeface="+mj-lt"/>
          <a:ea typeface="+mn-ea"/>
          <a:cs typeface="+mn-cs"/>
        </a:defRPr>
      </a:lvl2pPr>
      <a:lvl3pPr marL="1143000" indent="-228600" algn="l" rtl="0" eaLnBrk="0" fontAlgn="base" hangingPunct="0">
        <a:spcBef>
          <a:spcPct val="20000"/>
        </a:spcBef>
        <a:spcAft>
          <a:spcPct val="0"/>
        </a:spcAft>
        <a:buFont typeface="Arial" pitchFamily="34" charset="0"/>
        <a:buChar char="•"/>
        <a:defRPr sz="2000" kern="1200">
          <a:solidFill>
            <a:srgbClr val="002060"/>
          </a:solidFill>
          <a:latin typeface="+mj-lt"/>
          <a:ea typeface="+mn-ea"/>
          <a:cs typeface="+mn-cs"/>
        </a:defRPr>
      </a:lvl3pPr>
      <a:lvl4pPr marL="1600200" indent="-228600" algn="l" rtl="0" eaLnBrk="0" fontAlgn="base" hangingPunct="0">
        <a:spcBef>
          <a:spcPct val="20000"/>
        </a:spcBef>
        <a:spcAft>
          <a:spcPct val="0"/>
        </a:spcAft>
        <a:buFont typeface="Arial" pitchFamily="34" charset="0"/>
        <a:buChar char="•"/>
        <a:defRPr kern="1200">
          <a:solidFill>
            <a:srgbClr val="002060"/>
          </a:solidFill>
          <a:latin typeface="+mj-lt"/>
          <a:ea typeface="+mn-ea"/>
          <a:cs typeface="+mn-cs"/>
        </a:defRPr>
      </a:lvl4pPr>
      <a:lvl5pPr marL="2057400" indent="-228600" algn="l" rtl="0" eaLnBrk="0" fontAlgn="base" hangingPunct="0">
        <a:spcBef>
          <a:spcPct val="20000"/>
        </a:spcBef>
        <a:spcAft>
          <a:spcPct val="0"/>
        </a:spcAft>
        <a:buFont typeface="Arial" pitchFamily="34" charset="0"/>
        <a:buChar char="•"/>
        <a:defRPr kern="1200">
          <a:solidFill>
            <a:srgbClr val="00206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file:///D:\Users\S553968\Safran%20Aircraft%20Engines\030_TP400\010_PBCU\Obsolescence\SAE%20Recommandations.pptx"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2" y="4725144"/>
            <a:ext cx="9144000" cy="642941"/>
          </a:xfrm>
        </p:spPr>
        <p:txBody>
          <a:bodyPr/>
          <a:lstStyle/>
          <a:p>
            <a:r>
              <a:rPr lang="en-GB" sz="2400" b="1" dirty="0" smtClean="0">
                <a:solidFill>
                  <a:srgbClr val="002060"/>
                </a:solidFill>
              </a:rPr>
              <a:t>TP400 - </a:t>
            </a:r>
            <a:r>
              <a:rPr lang="en-GB" sz="2400" b="1" dirty="0">
                <a:solidFill>
                  <a:srgbClr val="002060"/>
                </a:solidFill>
              </a:rPr>
              <a:t>Pre PDR PBCU hardware </a:t>
            </a:r>
            <a:r>
              <a:rPr lang="en-GB" sz="2400" b="1" dirty="0" smtClean="0">
                <a:solidFill>
                  <a:srgbClr val="002060"/>
                </a:solidFill>
              </a:rPr>
              <a:t>Design</a:t>
            </a:r>
            <a:endParaRPr lang="en-GB" sz="2400" b="1" dirty="0">
              <a:solidFill>
                <a:srgbClr val="002060"/>
              </a:solidFill>
            </a:endParaRPr>
          </a:p>
        </p:txBody>
      </p:sp>
      <p:sp>
        <p:nvSpPr>
          <p:cNvPr id="3" name="TextBox 2"/>
          <p:cNvSpPr txBox="1"/>
          <p:nvPr/>
        </p:nvSpPr>
        <p:spPr>
          <a:xfrm>
            <a:off x="107504" y="5445224"/>
            <a:ext cx="8640960" cy="400110"/>
          </a:xfrm>
          <a:prstGeom prst="rect">
            <a:avLst/>
          </a:prstGeom>
          <a:noFill/>
        </p:spPr>
        <p:txBody>
          <a:bodyPr wrap="square" rtlCol="0">
            <a:spAutoFit/>
          </a:bodyPr>
          <a:lstStyle/>
          <a:p>
            <a:r>
              <a:rPr lang="en-GB" sz="2000" b="1" dirty="0" smtClean="0">
                <a:solidFill>
                  <a:schemeClr val="bg1">
                    <a:lumMod val="50000"/>
                  </a:schemeClr>
                </a:solidFill>
              </a:rPr>
              <a:t>X July 2017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fr-FR" dirty="0" smtClean="0"/>
              <a:t>Design </a:t>
            </a:r>
            <a:r>
              <a:rPr lang="fr-FR" dirty="0" err="1" smtClean="0"/>
              <a:t>Maturity</a:t>
            </a:r>
            <a:r>
              <a:rPr lang="fr-FR" dirty="0" smtClean="0"/>
              <a:t> </a:t>
            </a:r>
            <a:r>
              <a:rPr lang="fr-FR" dirty="0" err="1" smtClean="0"/>
              <a:t>Improvement</a:t>
            </a:r>
            <a:r>
              <a:rPr lang="fr-FR" dirty="0" smtClean="0"/>
              <a:t>				1/2</a:t>
            </a:r>
            <a:endParaRPr lang="fr-FR" dirty="0"/>
          </a:p>
        </p:txBody>
      </p:sp>
      <p:sp>
        <p:nvSpPr>
          <p:cNvPr id="3" name="Espace réservé du contenu 2"/>
          <p:cNvSpPr>
            <a:spLocks noGrp="1"/>
          </p:cNvSpPr>
          <p:nvPr>
            <p:ph idx="1"/>
          </p:nvPr>
        </p:nvSpPr>
        <p:spPr>
          <a:xfrm>
            <a:off x="457200" y="620689"/>
            <a:ext cx="8579296" cy="5328592"/>
          </a:xfrm>
        </p:spPr>
        <p:txBody>
          <a:bodyPr>
            <a:normAutofit/>
          </a:bodyPr>
          <a:lstStyle/>
          <a:p>
            <a:r>
              <a:rPr lang="en-US" dirty="0"/>
              <a:t>PBCU HW </a:t>
            </a:r>
            <a:r>
              <a:rPr lang="en-US" dirty="0" smtClean="0"/>
              <a:t>Security</a:t>
            </a:r>
          </a:p>
          <a:p>
            <a:pPr lvl="1"/>
            <a:r>
              <a:rPr lang="fr-FR" dirty="0"/>
              <a:t>Observations</a:t>
            </a:r>
          </a:p>
          <a:p>
            <a:pPr marL="457200" lvl="1" indent="0">
              <a:buNone/>
            </a:pPr>
            <a:r>
              <a:rPr lang="en-US" sz="1900" dirty="0" smtClean="0"/>
              <a:t>HW security is design in the PBCU but HW </a:t>
            </a:r>
            <a:r>
              <a:rPr lang="en-US" sz="1900" dirty="0"/>
              <a:t>Security </a:t>
            </a:r>
            <a:r>
              <a:rPr lang="en-US" sz="1900" dirty="0" smtClean="0"/>
              <a:t>is not </a:t>
            </a:r>
            <a:r>
              <a:rPr lang="en-US" sz="1900" dirty="0"/>
              <a:t>requested by </a:t>
            </a:r>
            <a:r>
              <a:rPr lang="en-US" sz="1900" dirty="0" smtClean="0"/>
              <a:t>EPI (PR0161)</a:t>
            </a:r>
            <a:endParaRPr lang="fr-FR" sz="1900" dirty="0"/>
          </a:p>
          <a:p>
            <a:pPr marL="457200" lvl="1" indent="0">
              <a:buNone/>
            </a:pPr>
            <a:endParaRPr lang="fr-FR" dirty="0"/>
          </a:p>
          <a:p>
            <a:pPr lvl="1"/>
            <a:r>
              <a:rPr lang="fr-FR" dirty="0" err="1"/>
              <a:t>Proposal</a:t>
            </a:r>
            <a:r>
              <a:rPr lang="fr-FR" dirty="0"/>
              <a:t> </a:t>
            </a:r>
            <a:r>
              <a:rPr lang="fr-FR" dirty="0" smtClean="0"/>
              <a:t>solution</a:t>
            </a:r>
          </a:p>
          <a:p>
            <a:pPr marL="914400" lvl="1" indent="-457200">
              <a:buFont typeface="+mj-lt"/>
              <a:buAutoNum type="arabicPeriod"/>
            </a:pPr>
            <a:r>
              <a:rPr lang="en-US" sz="1900" dirty="0"/>
              <a:t>Modification of triggering threshold for Propeller Speed comparator on HW </a:t>
            </a:r>
            <a:r>
              <a:rPr lang="en-US" sz="1900" dirty="0"/>
              <a:t>Security</a:t>
            </a:r>
          </a:p>
          <a:p>
            <a:pPr marL="914400" lvl="1" indent="-457200">
              <a:buFont typeface="+mj-lt"/>
              <a:buAutoNum type="arabicPeriod"/>
            </a:pPr>
            <a:r>
              <a:rPr lang="en-US" sz="1900" dirty="0"/>
              <a:t>N</a:t>
            </a:r>
            <a:r>
              <a:rPr lang="en-US" sz="1900" dirty="0"/>
              <a:t>o modification with requirement management</a:t>
            </a:r>
          </a:p>
          <a:p>
            <a:pPr marL="914400" lvl="1" indent="-457200">
              <a:buFont typeface="+mj-lt"/>
              <a:buAutoNum type="arabicPeriod"/>
            </a:pPr>
            <a:r>
              <a:rPr lang="en-US" sz="1900" dirty="0"/>
              <a:t>Delete function</a:t>
            </a:r>
            <a:endParaRPr lang="fr-FR" sz="1900" dirty="0"/>
          </a:p>
          <a:p>
            <a:endParaRPr lang="en-US" dirty="0"/>
          </a:p>
        </p:txBody>
      </p:sp>
    </p:spTree>
    <p:extLst>
      <p:ext uri="{BB962C8B-B14F-4D97-AF65-F5344CB8AC3E}">
        <p14:creationId xmlns:p14="http://schemas.microsoft.com/office/powerpoint/2010/main" val="210366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fr-FR" dirty="0" smtClean="0"/>
              <a:t>Design </a:t>
            </a:r>
            <a:r>
              <a:rPr lang="fr-FR" dirty="0" err="1" smtClean="0"/>
              <a:t>Maturity</a:t>
            </a:r>
            <a:r>
              <a:rPr lang="fr-FR" dirty="0" smtClean="0"/>
              <a:t> </a:t>
            </a:r>
            <a:r>
              <a:rPr lang="fr-FR" dirty="0" err="1" smtClean="0"/>
              <a:t>Improvement</a:t>
            </a:r>
            <a:r>
              <a:rPr lang="fr-FR" dirty="0" smtClean="0"/>
              <a:t>				2/2</a:t>
            </a:r>
            <a:endParaRPr lang="fr-FR" dirty="0"/>
          </a:p>
        </p:txBody>
      </p:sp>
      <p:sp>
        <p:nvSpPr>
          <p:cNvPr id="3" name="Espace réservé du contenu 2"/>
          <p:cNvSpPr>
            <a:spLocks noGrp="1"/>
          </p:cNvSpPr>
          <p:nvPr>
            <p:ph idx="1"/>
          </p:nvPr>
        </p:nvSpPr>
        <p:spPr>
          <a:xfrm>
            <a:off x="457200" y="620689"/>
            <a:ext cx="8579296" cy="5328592"/>
          </a:xfrm>
        </p:spPr>
        <p:txBody>
          <a:bodyPr>
            <a:normAutofit/>
          </a:bodyPr>
          <a:lstStyle/>
          <a:p>
            <a:r>
              <a:rPr lang="fr-FR" dirty="0" smtClean="0"/>
              <a:t>Thermal </a:t>
            </a:r>
            <a:r>
              <a:rPr lang="fr-FR" dirty="0" err="1" smtClean="0"/>
              <a:t>Stamp</a:t>
            </a:r>
            <a:endParaRPr lang="fr-FR" dirty="0" smtClean="0"/>
          </a:p>
          <a:p>
            <a:pPr lvl="1"/>
            <a:r>
              <a:rPr lang="fr-FR" dirty="0" smtClean="0"/>
              <a:t>Observations</a:t>
            </a:r>
          </a:p>
          <a:p>
            <a:pPr marL="457200" lvl="1" indent="0">
              <a:buNone/>
            </a:pPr>
            <a:r>
              <a:rPr lang="en-GB" sz="1900" dirty="0"/>
              <a:t>PBCU thermal limit cannot be detected because no thermal sensor is populated inside the PBCU </a:t>
            </a:r>
            <a:r>
              <a:rPr lang="en-GB" sz="1900" dirty="0" smtClean="0"/>
              <a:t>box</a:t>
            </a:r>
            <a:endParaRPr lang="en-GB" sz="1900" dirty="0"/>
          </a:p>
          <a:p>
            <a:pPr marL="457200" lvl="1" indent="0">
              <a:buNone/>
            </a:pPr>
            <a:endParaRPr lang="fr-FR" dirty="0"/>
          </a:p>
          <a:p>
            <a:pPr lvl="1"/>
            <a:r>
              <a:rPr lang="fr-FR" dirty="0" err="1" smtClean="0"/>
              <a:t>Proposal</a:t>
            </a:r>
            <a:r>
              <a:rPr lang="fr-FR" dirty="0" smtClean="0"/>
              <a:t> solution</a:t>
            </a:r>
          </a:p>
          <a:p>
            <a:pPr marL="457200" lvl="1" indent="0">
              <a:buNone/>
            </a:pPr>
            <a:r>
              <a:rPr lang="en-US" sz="1900" dirty="0"/>
              <a:t>Adding </a:t>
            </a:r>
            <a:r>
              <a:rPr lang="en-US" sz="1900" dirty="0"/>
              <a:t>of thermal stamps inside the PBCU case to detect over-temperatures</a:t>
            </a:r>
            <a:endParaRPr lang="fr-FR" sz="1900" dirty="0"/>
          </a:p>
        </p:txBody>
      </p:sp>
    </p:spTree>
    <p:extLst>
      <p:ext uri="{BB962C8B-B14F-4D97-AF65-F5344CB8AC3E}">
        <p14:creationId xmlns:p14="http://schemas.microsoft.com/office/powerpoint/2010/main" val="927051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en-US" dirty="0"/>
              <a:t>Thermal Capabilities Limitations</a:t>
            </a:r>
            <a:endParaRPr lang="fr-FR" dirty="0"/>
          </a:p>
        </p:txBody>
      </p:sp>
      <p:sp>
        <p:nvSpPr>
          <p:cNvPr id="3" name="Espace réservé du contenu 2"/>
          <p:cNvSpPr>
            <a:spLocks noGrp="1"/>
          </p:cNvSpPr>
          <p:nvPr>
            <p:ph idx="1"/>
          </p:nvPr>
        </p:nvSpPr>
        <p:spPr>
          <a:xfrm>
            <a:off x="457200" y="620689"/>
            <a:ext cx="8579296" cy="5328592"/>
          </a:xfrm>
        </p:spPr>
        <p:txBody>
          <a:bodyPr>
            <a:normAutofit/>
          </a:bodyPr>
          <a:lstStyle/>
          <a:p>
            <a:r>
              <a:rPr lang="fr-FR" dirty="0"/>
              <a:t>DC/DC </a:t>
            </a:r>
            <a:r>
              <a:rPr lang="fr-FR" dirty="0" err="1"/>
              <a:t>converter</a:t>
            </a:r>
            <a:endParaRPr lang="fr-FR" dirty="0"/>
          </a:p>
          <a:p>
            <a:pPr lvl="1"/>
            <a:r>
              <a:rPr lang="fr-FR" dirty="0" smtClean="0"/>
              <a:t>Observations</a:t>
            </a:r>
          </a:p>
          <a:p>
            <a:pPr marL="457200" lvl="1" indent="0">
              <a:buNone/>
            </a:pPr>
            <a:r>
              <a:rPr lang="en-GB" sz="2000" dirty="0"/>
              <a:t>Currently</a:t>
            </a:r>
            <a:r>
              <a:rPr lang="en-GB" sz="2000" dirty="0"/>
              <a:t>, PBCU is standardized up to ISA +22 </a:t>
            </a:r>
            <a:endParaRPr lang="en-GB" sz="2000" dirty="0"/>
          </a:p>
          <a:p>
            <a:pPr marL="457200" lvl="1" indent="0">
              <a:buNone/>
            </a:pPr>
            <a:r>
              <a:rPr lang="en-GB" sz="2000" dirty="0"/>
              <a:t>Airbus </a:t>
            </a:r>
            <a:r>
              <a:rPr lang="en-GB" sz="2000" dirty="0"/>
              <a:t>requirement is ISA +</a:t>
            </a:r>
            <a:r>
              <a:rPr lang="en-GB" sz="2000" dirty="0"/>
              <a:t>40</a:t>
            </a:r>
          </a:p>
          <a:p>
            <a:pPr marL="457200" lvl="1" indent="0">
              <a:buNone/>
            </a:pPr>
            <a:endParaRPr lang="fr-FR" dirty="0" smtClean="0"/>
          </a:p>
          <a:p>
            <a:pPr lvl="1"/>
            <a:r>
              <a:rPr lang="fr-FR" dirty="0" err="1" smtClean="0"/>
              <a:t>Proposal</a:t>
            </a:r>
            <a:r>
              <a:rPr lang="fr-FR" dirty="0" smtClean="0"/>
              <a:t> solution</a:t>
            </a:r>
            <a:r>
              <a:rPr lang="fr-FR" dirty="0" smtClean="0"/>
              <a:t> : </a:t>
            </a:r>
            <a:r>
              <a:rPr lang="fr-FR" dirty="0" err="1" smtClean="0"/>
              <a:t>Synqor</a:t>
            </a:r>
            <a:r>
              <a:rPr lang="fr-FR" dirty="0" smtClean="0"/>
              <a:t> component </a:t>
            </a:r>
          </a:p>
          <a:p>
            <a:pPr marL="457200" lvl="1" indent="0">
              <a:buNone/>
            </a:pPr>
            <a:r>
              <a:rPr lang="en-US" sz="2000" dirty="0" err="1" smtClean="0"/>
              <a:t>Perfomance</a:t>
            </a:r>
            <a:r>
              <a:rPr lang="en-US" sz="2000" dirty="0" smtClean="0"/>
              <a:t> </a:t>
            </a:r>
            <a:r>
              <a:rPr lang="en-US" sz="2000" dirty="0"/>
              <a:t>is better than actual component (temperature 125° vs 105°)</a:t>
            </a:r>
          </a:p>
          <a:p>
            <a:pPr lvl="1"/>
            <a:endParaRPr lang="fr-FR" dirty="0" smtClean="0"/>
          </a:p>
          <a:p>
            <a:pPr lvl="1"/>
            <a:r>
              <a:rPr lang="fr-FR" dirty="0" err="1" smtClean="0"/>
              <a:t>Risks</a:t>
            </a:r>
            <a:endParaRPr lang="fr-FR" dirty="0" smtClean="0"/>
          </a:p>
          <a:p>
            <a:pPr marL="457200" lvl="1" indent="0">
              <a:buNone/>
            </a:pPr>
            <a:r>
              <a:rPr lang="en-US" sz="2000" dirty="0"/>
              <a:t>Potential export issue (US component</a:t>
            </a:r>
            <a:r>
              <a:rPr lang="en-US" sz="2000" dirty="0" smtClean="0"/>
              <a:t>)</a:t>
            </a:r>
          </a:p>
          <a:p>
            <a:pPr marL="457200" lvl="1" indent="0">
              <a:buNone/>
            </a:pPr>
            <a:r>
              <a:rPr lang="en-US" sz="2000" dirty="0"/>
              <a:t>2nd solution </a:t>
            </a:r>
            <a:r>
              <a:rPr lang="en-US" sz="2000" dirty="0" smtClean="0"/>
              <a:t>with many component is </a:t>
            </a:r>
            <a:r>
              <a:rPr lang="en-US" sz="2000" dirty="0"/>
              <a:t>not available </a:t>
            </a:r>
            <a:r>
              <a:rPr lang="en-US" sz="2000" dirty="0"/>
              <a:t>yet</a:t>
            </a:r>
          </a:p>
          <a:p>
            <a:pPr marL="457200" lvl="1" indent="0">
              <a:buNone/>
            </a:pPr>
            <a:r>
              <a:rPr lang="en-US" sz="2000" dirty="0" smtClean="0"/>
              <a:t>New proposal is a single source</a:t>
            </a:r>
            <a:endParaRPr lang="en-US" sz="2000" dirty="0"/>
          </a:p>
          <a:p>
            <a:pPr marL="457200" lvl="1" indent="0">
              <a:buNone/>
            </a:pPr>
            <a:endParaRPr lang="fr-FR" dirty="0" smtClean="0"/>
          </a:p>
        </p:txBody>
      </p:sp>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l="42334" t="43024" r="32762" b="18050"/>
          <a:stretch>
            <a:fillRect/>
          </a:stretch>
        </p:blipFill>
        <p:spPr bwMode="auto">
          <a:xfrm>
            <a:off x="6660232" y="1203301"/>
            <a:ext cx="1532335" cy="1293972"/>
          </a:xfrm>
          <a:prstGeom prst="rect">
            <a:avLst/>
          </a:prstGeom>
          <a:noFill/>
          <a:ln w="9525">
            <a:noFill/>
            <a:miter lim="800000"/>
            <a:headEnd/>
            <a:tailEnd/>
          </a:ln>
        </p:spPr>
      </p:pic>
    </p:spTree>
    <p:extLst>
      <p:ext uri="{BB962C8B-B14F-4D97-AF65-F5344CB8AC3E}">
        <p14:creationId xmlns:p14="http://schemas.microsoft.com/office/powerpoint/2010/main" val="3266053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en-US" dirty="0"/>
              <a:t>Answers to Previous </a:t>
            </a:r>
            <a:r>
              <a:rPr lang="en-US" dirty="0" err="1"/>
              <a:t>Recommandations</a:t>
            </a:r>
            <a:endParaRPr lang="en-GB" dirty="0"/>
          </a:p>
        </p:txBody>
      </p:sp>
      <p:sp>
        <p:nvSpPr>
          <p:cNvPr id="3" name="Espace réservé du contenu 2"/>
          <p:cNvSpPr>
            <a:spLocks noGrp="1"/>
          </p:cNvSpPr>
          <p:nvPr>
            <p:ph idx="1"/>
          </p:nvPr>
        </p:nvSpPr>
        <p:spPr>
          <a:xfrm>
            <a:off x="457200" y="620689"/>
            <a:ext cx="8579296" cy="5328592"/>
          </a:xfrm>
        </p:spPr>
        <p:txBody>
          <a:bodyPr>
            <a:normAutofit/>
          </a:bodyPr>
          <a:lstStyle/>
          <a:p>
            <a:endParaRPr lang="fr-FR" dirty="0" smtClean="0"/>
          </a:p>
        </p:txBody>
      </p:sp>
      <p:sp>
        <p:nvSpPr>
          <p:cNvPr id="4" name="Rectangle 3"/>
          <p:cNvSpPr/>
          <p:nvPr/>
        </p:nvSpPr>
        <p:spPr>
          <a:xfrm rot="20312465">
            <a:off x="-12107" y="2767654"/>
            <a:ext cx="9168215" cy="1107996"/>
          </a:xfrm>
          <a:prstGeom prst="rect">
            <a:avLst/>
          </a:prstGeom>
          <a:noFill/>
        </p:spPr>
        <p:txBody>
          <a:bodyPr wrap="none" lIns="91440" tIns="45720" rIns="91440" bIns="45720">
            <a:spAutoFit/>
          </a:bodyPr>
          <a:lstStyle/>
          <a:p>
            <a:pPr algn="ctr"/>
            <a:r>
              <a:rPr lang="fr-FR" sz="6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 </a:t>
            </a:r>
            <a:r>
              <a:rPr lang="fr-FR" sz="66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be</a:t>
            </a:r>
            <a:r>
              <a:rPr lang="fr-FR" sz="6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fr-FR" sz="66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updated</a:t>
            </a:r>
            <a:r>
              <a:rPr lang="fr-FR" sz="6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by UMBRA</a:t>
            </a:r>
            <a:endParaRPr lang="fr-FR" sz="6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65282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147248" cy="582612"/>
          </a:xfrm>
        </p:spPr>
        <p:txBody>
          <a:bodyPr/>
          <a:lstStyle/>
          <a:p>
            <a:r>
              <a:rPr lang="en-US" dirty="0" smtClean="0"/>
              <a:t>Design Evolutions</a:t>
            </a:r>
            <a:r>
              <a:rPr lang="en-US" dirty="0"/>
              <a:t>	</a:t>
            </a:r>
            <a:r>
              <a:rPr lang="en-US" dirty="0" smtClean="0"/>
              <a:t>					1/2</a:t>
            </a:r>
            <a:endParaRPr lang="fr-FR" dirty="0"/>
          </a:p>
        </p:txBody>
      </p:sp>
      <p:sp>
        <p:nvSpPr>
          <p:cNvPr id="3" name="Espace réservé du contenu 2"/>
          <p:cNvSpPr>
            <a:spLocks noGrp="1"/>
          </p:cNvSpPr>
          <p:nvPr>
            <p:ph idx="1"/>
          </p:nvPr>
        </p:nvSpPr>
        <p:spPr>
          <a:xfrm>
            <a:off x="457200" y="620689"/>
            <a:ext cx="8686800" cy="432047"/>
          </a:xfrm>
        </p:spPr>
        <p:txBody>
          <a:bodyPr>
            <a:normAutofit lnSpcReduction="10000"/>
          </a:bodyPr>
          <a:lstStyle/>
          <a:p>
            <a:endParaRPr lang="fr-FR" dirty="0" smtClean="0"/>
          </a:p>
        </p:txBody>
      </p:sp>
      <p:graphicFrame>
        <p:nvGraphicFramePr>
          <p:cNvPr id="4" name="Espace réservé du contenu 3"/>
          <p:cNvGraphicFramePr>
            <a:graphicFrameLocks/>
          </p:cNvGraphicFramePr>
          <p:nvPr>
            <p:extLst>
              <p:ext uri="{D42A27DB-BD31-4B8C-83A1-F6EECF244321}">
                <p14:modId xmlns:p14="http://schemas.microsoft.com/office/powerpoint/2010/main" val="2344164424"/>
              </p:ext>
            </p:extLst>
          </p:nvPr>
        </p:nvGraphicFramePr>
        <p:xfrm>
          <a:off x="107504" y="1210635"/>
          <a:ext cx="8333342" cy="3647440"/>
        </p:xfrm>
        <a:graphic>
          <a:graphicData uri="http://schemas.openxmlformats.org/drawingml/2006/table">
            <a:tbl>
              <a:tblPr firstRow="1" bandRow="1">
                <a:tableStyleId>{5C22544A-7EE6-4342-B048-85BDC9FD1C3A}</a:tableStyleId>
              </a:tblPr>
              <a:tblGrid>
                <a:gridCol w="338071"/>
                <a:gridCol w="1977804"/>
                <a:gridCol w="1167284"/>
                <a:gridCol w="1134235"/>
                <a:gridCol w="723335"/>
                <a:gridCol w="723335"/>
                <a:gridCol w="2269278"/>
              </a:tblGrid>
              <a:tr h="145236">
                <a:tc>
                  <a:txBody>
                    <a:bodyPr/>
                    <a:lstStyle/>
                    <a:p>
                      <a:r>
                        <a:rPr lang="en-GB" sz="1200" dirty="0" smtClean="0"/>
                        <a:t>N°</a:t>
                      </a:r>
                      <a:endParaRPr lang="en-GB" sz="1200" dirty="0"/>
                    </a:p>
                  </a:txBody>
                  <a:tcPr/>
                </a:tc>
                <a:tc>
                  <a:txBody>
                    <a:bodyPr/>
                    <a:lstStyle/>
                    <a:p>
                      <a:r>
                        <a:rPr lang="en-GB" sz="1100" dirty="0" smtClean="0"/>
                        <a:t>Description</a:t>
                      </a:r>
                      <a:endParaRPr lang="en-GB" sz="1100" dirty="0"/>
                    </a:p>
                  </a:txBody>
                  <a:tcPr/>
                </a:tc>
                <a:tc>
                  <a:txBody>
                    <a:bodyPr/>
                    <a:lstStyle/>
                    <a:p>
                      <a:pPr algn="ctr"/>
                      <a:r>
                        <a:rPr lang="en-GB" sz="1100" dirty="0" smtClean="0"/>
                        <a:t>Reason of change</a:t>
                      </a:r>
                      <a:endParaRPr lang="en-GB" sz="1100" dirty="0"/>
                    </a:p>
                  </a:txBody>
                  <a:tcPr/>
                </a:tc>
                <a:tc>
                  <a:txBody>
                    <a:bodyPr/>
                    <a:lstStyle/>
                    <a:p>
                      <a:pPr algn="ctr"/>
                      <a:r>
                        <a:rPr lang="en-GB" sz="1100" dirty="0" smtClean="0"/>
                        <a:t>Solution</a:t>
                      </a:r>
                      <a:endParaRPr lang="en-GB" sz="1100" dirty="0"/>
                    </a:p>
                  </a:txBody>
                  <a:tcPr/>
                </a:tc>
                <a:tc>
                  <a:txBody>
                    <a:bodyPr/>
                    <a:lstStyle/>
                    <a:p>
                      <a:pPr algn="ctr"/>
                      <a:r>
                        <a:rPr lang="en-GB" sz="1100" dirty="0" smtClean="0"/>
                        <a:t>MOD Life Cycle</a:t>
                      </a:r>
                      <a:endParaRPr lang="en-GB" sz="1100" dirty="0"/>
                    </a:p>
                  </a:txBody>
                  <a:tcPr/>
                </a:tc>
                <a:tc>
                  <a:txBody>
                    <a:bodyPr/>
                    <a:lstStyle/>
                    <a:p>
                      <a:pPr algn="ctr"/>
                      <a:r>
                        <a:rPr lang="en-GB" sz="1100" dirty="0" smtClean="0"/>
                        <a:t>P/N Change</a:t>
                      </a:r>
                      <a:endParaRPr lang="en-GB" sz="1100" dirty="0"/>
                    </a:p>
                  </a:txBody>
                  <a:tcPr/>
                </a:tc>
                <a:tc>
                  <a:txBody>
                    <a:bodyPr/>
                    <a:lstStyle/>
                    <a:p>
                      <a:r>
                        <a:rPr lang="en-GB" sz="1200" dirty="0" smtClean="0"/>
                        <a:t>comments</a:t>
                      </a:r>
                      <a:endParaRPr lang="en-GB" sz="1200" dirty="0"/>
                    </a:p>
                  </a:txBody>
                  <a:tcPr/>
                </a:tc>
              </a:tr>
              <a:tr h="370840">
                <a:tc>
                  <a:txBody>
                    <a:bodyPr/>
                    <a:lstStyle/>
                    <a:p>
                      <a:r>
                        <a:rPr lang="en-GB" sz="1000" kern="1200" dirty="0" smtClean="0">
                          <a:solidFill>
                            <a:schemeClr val="dk1"/>
                          </a:solidFill>
                          <a:latin typeface="+mn-lt"/>
                          <a:ea typeface="+mn-ea"/>
                          <a:cs typeface="+mn-cs"/>
                        </a:rPr>
                        <a:t>1</a:t>
                      </a:r>
                      <a:endParaRPr lang="en-GB" sz="1000" kern="1200" dirty="0">
                        <a:solidFill>
                          <a:schemeClr val="dk1"/>
                        </a:solidFill>
                        <a:latin typeface="+mn-lt"/>
                        <a:ea typeface="+mn-ea"/>
                        <a:cs typeface="+mn-cs"/>
                      </a:endParaRPr>
                    </a:p>
                  </a:txBody>
                  <a:tcPr/>
                </a:tc>
                <a:tc>
                  <a:txBody>
                    <a:bodyPr/>
                    <a:lstStyle/>
                    <a:p>
                      <a:r>
                        <a:rPr lang="en-GB" sz="1000" kern="1200" dirty="0" smtClean="0">
                          <a:solidFill>
                            <a:schemeClr val="dk1"/>
                          </a:solidFill>
                          <a:latin typeface="+mn-lt"/>
                          <a:ea typeface="+mn-ea"/>
                          <a:cs typeface="+mn-cs"/>
                        </a:rPr>
                        <a:t>+28Vdc Input Filter</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Obsolescence</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Custom Design</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MOD</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No</a:t>
                      </a:r>
                      <a:endParaRPr lang="en-GB" sz="1000" kern="1200" dirty="0">
                        <a:solidFill>
                          <a:schemeClr val="dk1"/>
                        </a:solidFill>
                        <a:latin typeface="+mn-lt"/>
                        <a:ea typeface="+mn-ea"/>
                        <a:cs typeface="+mn-cs"/>
                      </a:endParaRPr>
                    </a:p>
                  </a:txBody>
                  <a:tcPr/>
                </a:tc>
                <a:tc>
                  <a:txBody>
                    <a:bodyPr/>
                    <a:lstStyle/>
                    <a:p>
                      <a:r>
                        <a:rPr lang="en-GB" sz="1000" kern="1200" dirty="0" smtClean="0">
                          <a:solidFill>
                            <a:schemeClr val="dk1"/>
                          </a:solidFill>
                          <a:latin typeface="+mn-lt"/>
                          <a:ea typeface="+mn-ea"/>
                          <a:cs typeface="+mn-cs"/>
                        </a:rPr>
                        <a:t>Production impact : end of 2018</a:t>
                      </a:r>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2</a:t>
                      </a:r>
                      <a:endParaRPr lang="en-GB" sz="1000" kern="1200" dirty="0">
                        <a:solidFill>
                          <a:schemeClr val="dk1"/>
                        </a:solidFill>
                        <a:latin typeface="+mn-lt"/>
                        <a:ea typeface="+mn-ea"/>
                        <a:cs typeface="+mn-cs"/>
                      </a:endParaRPr>
                    </a:p>
                  </a:txBody>
                  <a:tcPr/>
                </a:tc>
                <a:tc>
                  <a:txBody>
                    <a:bodyPr/>
                    <a:lstStyle/>
                    <a:p>
                      <a:r>
                        <a:rPr lang="nb-NO" sz="1000" kern="1200" dirty="0" smtClean="0">
                          <a:solidFill>
                            <a:schemeClr val="dk1"/>
                          </a:solidFill>
                          <a:latin typeface="+mn-lt"/>
                          <a:ea typeface="+mn-ea"/>
                          <a:cs typeface="+mn-cs"/>
                        </a:rPr>
                        <a:t>Gate Driver for 3-phase bridge transistor </a:t>
                      </a:r>
                    </a:p>
                  </a:txBody>
                  <a:tcPr/>
                </a:tc>
                <a:tc>
                  <a:txBody>
                    <a:bodyPr/>
                    <a:lstStyle/>
                    <a:p>
                      <a:pPr algn="ctr"/>
                      <a:r>
                        <a:rPr lang="en-GB" sz="1000" kern="1200" dirty="0" smtClean="0">
                          <a:solidFill>
                            <a:schemeClr val="dk1"/>
                          </a:solidFill>
                          <a:latin typeface="+mn-lt"/>
                          <a:ea typeface="+mn-ea"/>
                          <a:cs typeface="+mn-cs"/>
                        </a:rPr>
                        <a:t>Obsolescence</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Equivalent component</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CDAR</a:t>
                      </a:r>
                      <a:endParaRPr lang="en-GB" sz="1000" kern="1200" dirty="0">
                        <a:solidFill>
                          <a:schemeClr val="dk1"/>
                        </a:solidFill>
                        <a:latin typeface="+mn-lt"/>
                        <a:ea typeface="+mn-ea"/>
                        <a:cs typeface="+mn-cs"/>
                      </a:endParaRPr>
                    </a:p>
                  </a:txBody>
                  <a:tcPr/>
                </a:tc>
                <a:tc>
                  <a:txBody>
                    <a:bodyPr/>
                    <a:lstStyle/>
                    <a:p>
                      <a:pPr algn="ctr"/>
                      <a:r>
                        <a:rPr lang="en-GB" sz="1000" kern="1200" smtClean="0">
                          <a:solidFill>
                            <a:schemeClr val="dk1"/>
                          </a:solidFill>
                          <a:latin typeface="+mn-lt"/>
                          <a:ea typeface="+mn-ea"/>
                          <a:cs typeface="+mn-cs"/>
                        </a:rPr>
                        <a:t>No</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dirty="0" err="1" smtClean="0"/>
                        <a:t>Introduce</a:t>
                      </a:r>
                      <a:r>
                        <a:rPr lang="fr-FR" sz="1000" dirty="0" smtClean="0"/>
                        <a:t> a new source in </a:t>
                      </a:r>
                      <a:r>
                        <a:rPr lang="fr-FR" sz="1000" dirty="0" err="1" smtClean="0"/>
                        <a:t>equivalence</a:t>
                      </a:r>
                      <a:endParaRPr lang="fr-FR" sz="1000" dirty="0" smtClean="0"/>
                    </a:p>
                  </a:txBody>
                  <a:tcPr/>
                </a:tc>
              </a:tr>
              <a:tr h="370840">
                <a:tc>
                  <a:txBody>
                    <a:bodyPr/>
                    <a:lstStyle/>
                    <a:p>
                      <a:r>
                        <a:rPr lang="en-GB" sz="1000" kern="1200" dirty="0" smtClean="0">
                          <a:solidFill>
                            <a:schemeClr val="dk1"/>
                          </a:solidFill>
                          <a:latin typeface="+mn-lt"/>
                          <a:ea typeface="+mn-ea"/>
                          <a:cs typeface="+mn-cs"/>
                        </a:rPr>
                        <a:t>3</a:t>
                      </a:r>
                      <a:endParaRPr lang="en-GB" sz="1000" kern="1200" dirty="0">
                        <a:solidFill>
                          <a:schemeClr val="dk1"/>
                        </a:solidFill>
                        <a:latin typeface="+mn-lt"/>
                        <a:ea typeface="+mn-ea"/>
                        <a:cs typeface="+mn-cs"/>
                      </a:endParaRPr>
                    </a:p>
                  </a:txBody>
                  <a:tcPr/>
                </a:tc>
                <a:tc>
                  <a:txBody>
                    <a:bodyPr/>
                    <a:lstStyle/>
                    <a:p>
                      <a:r>
                        <a:rPr lang="en-GB" sz="1000" kern="1200" dirty="0" smtClean="0">
                          <a:solidFill>
                            <a:schemeClr val="dk1"/>
                          </a:solidFill>
                          <a:latin typeface="+mn-lt"/>
                          <a:ea typeface="+mn-ea"/>
                          <a:cs typeface="+mn-cs"/>
                        </a:rPr>
                        <a:t>Transistor</a:t>
                      </a:r>
                      <a:r>
                        <a:rPr lang="en-GB" sz="1000" kern="1200" baseline="0" dirty="0" smtClean="0">
                          <a:solidFill>
                            <a:schemeClr val="dk1"/>
                          </a:solidFill>
                          <a:latin typeface="+mn-lt"/>
                          <a:ea typeface="+mn-ea"/>
                          <a:cs typeface="+mn-cs"/>
                        </a:rPr>
                        <a:t> NPN 32V</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Obsolescence</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Equivalent component</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CDAR</a:t>
                      </a:r>
                      <a:endParaRPr lang="en-GB" sz="1000" kern="1200" dirty="0">
                        <a:solidFill>
                          <a:schemeClr val="dk1"/>
                        </a:solidFill>
                        <a:latin typeface="+mn-lt"/>
                        <a:ea typeface="+mn-ea"/>
                        <a:cs typeface="+mn-cs"/>
                      </a:endParaRPr>
                    </a:p>
                  </a:txBody>
                  <a:tcPr/>
                </a:tc>
                <a:tc>
                  <a:txBody>
                    <a:bodyPr/>
                    <a:lstStyle/>
                    <a:p>
                      <a:pPr algn="ctr"/>
                      <a:r>
                        <a:rPr lang="en-GB" sz="1000" kern="1200" smtClean="0">
                          <a:solidFill>
                            <a:schemeClr val="dk1"/>
                          </a:solidFill>
                          <a:latin typeface="+mn-lt"/>
                          <a:ea typeface="+mn-ea"/>
                          <a:cs typeface="+mn-cs"/>
                        </a:rPr>
                        <a:t>No</a:t>
                      </a:r>
                      <a:endParaRPr lang="en-GB" sz="1000" kern="1200" dirty="0">
                        <a:solidFill>
                          <a:schemeClr val="dk1"/>
                        </a:solidFill>
                        <a:latin typeface="+mn-lt"/>
                        <a:ea typeface="+mn-ea"/>
                        <a:cs typeface="+mn-cs"/>
                      </a:endParaRPr>
                    </a:p>
                  </a:txBody>
                  <a:tcPr/>
                </a:tc>
                <a:tc>
                  <a:txBody>
                    <a:bodyPr/>
                    <a:lstStyle/>
                    <a:p>
                      <a:r>
                        <a:rPr lang="en-GB" sz="1000" kern="1200" dirty="0" smtClean="0">
                          <a:solidFill>
                            <a:schemeClr val="dk1"/>
                          </a:solidFill>
                          <a:latin typeface="+mn-lt"/>
                          <a:ea typeface="+mn-ea"/>
                          <a:cs typeface="+mn-cs"/>
                        </a:rPr>
                        <a:t>Introduce a new source in equivalence</a:t>
                      </a:r>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4</a:t>
                      </a:r>
                      <a:endParaRPr lang="en-GB" sz="1000" kern="1200" dirty="0">
                        <a:solidFill>
                          <a:schemeClr val="dk1"/>
                        </a:solidFill>
                        <a:latin typeface="+mn-lt"/>
                        <a:ea typeface="+mn-ea"/>
                        <a:cs typeface="+mn-cs"/>
                      </a:endParaRPr>
                    </a:p>
                  </a:txBody>
                  <a:tcPr/>
                </a:tc>
                <a:tc>
                  <a:txBody>
                    <a:bodyPr/>
                    <a:lstStyle/>
                    <a:p>
                      <a:pPr algn="l"/>
                      <a:r>
                        <a:rPr lang="fr-FR" sz="1000" kern="1200" dirty="0" err="1" smtClean="0">
                          <a:solidFill>
                            <a:schemeClr val="dk1"/>
                          </a:solidFill>
                          <a:latin typeface="+mn-lt"/>
                          <a:ea typeface="+mn-ea"/>
                          <a:cs typeface="+mn-cs"/>
                        </a:rPr>
                        <a:t>Overvoltage</a:t>
                      </a:r>
                      <a:endParaRPr lang="fr-FR"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Reliability</a:t>
                      </a:r>
                      <a:endParaRPr lang="en-GB" sz="1000" kern="1200" dirty="0">
                        <a:solidFill>
                          <a:schemeClr val="dk1"/>
                        </a:solidFill>
                        <a:latin typeface="+mn-lt"/>
                        <a:ea typeface="+mn-ea"/>
                        <a:cs typeface="+mn-cs"/>
                      </a:endParaRPr>
                    </a:p>
                  </a:txBody>
                  <a:tcPr/>
                </a:tc>
                <a:tc>
                  <a:txBody>
                    <a:bodyPr/>
                    <a:lstStyle/>
                    <a:p>
                      <a:pPr algn="ctr"/>
                      <a:r>
                        <a:rPr lang="en-US" sz="1000" kern="1200" dirty="0" smtClean="0">
                          <a:solidFill>
                            <a:schemeClr val="dk1"/>
                          </a:solidFill>
                          <a:latin typeface="+mn-lt"/>
                          <a:ea typeface="+mn-ea"/>
                          <a:cs typeface="+mn-cs"/>
                        </a:rPr>
                        <a:t>Protection of the HW against overvoltage</a:t>
                      </a:r>
                      <a:endParaRPr lang="fr-FR"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MOD</a:t>
                      </a:r>
                      <a:endParaRPr lang="en-GB" sz="1000" kern="1200" dirty="0">
                        <a:solidFill>
                          <a:schemeClr val="dk1"/>
                        </a:solidFill>
                        <a:latin typeface="+mn-lt"/>
                        <a:ea typeface="+mn-ea"/>
                        <a:cs typeface="+mn-cs"/>
                      </a:endParaRPr>
                    </a:p>
                  </a:txBody>
                  <a:tcPr/>
                </a:tc>
                <a:tc>
                  <a:txBody>
                    <a:bodyPr/>
                    <a:lstStyle/>
                    <a:p>
                      <a:pPr algn="ctr"/>
                      <a:r>
                        <a:rPr lang="en-GB" sz="1000" kern="1200" smtClean="0">
                          <a:solidFill>
                            <a:schemeClr val="dk1"/>
                          </a:solidFill>
                          <a:latin typeface="+mn-lt"/>
                          <a:ea typeface="+mn-ea"/>
                          <a:cs typeface="+mn-cs"/>
                        </a:rPr>
                        <a:t>No</a:t>
                      </a:r>
                      <a:endParaRPr lang="en-GB" sz="1000" kern="1200" dirty="0">
                        <a:solidFill>
                          <a:schemeClr val="dk1"/>
                        </a:solidFill>
                        <a:latin typeface="+mn-lt"/>
                        <a:ea typeface="+mn-ea"/>
                        <a:cs typeface="+mn-cs"/>
                      </a:endParaRPr>
                    </a:p>
                  </a:txBody>
                  <a:tcPr/>
                </a:tc>
                <a:tc>
                  <a:txBody>
                    <a:bodyPr/>
                    <a:lstStyle/>
                    <a:p>
                      <a:r>
                        <a:rPr lang="en-GB" sz="1000" kern="1200" dirty="0" smtClean="0">
                          <a:solidFill>
                            <a:schemeClr val="dk1"/>
                          </a:solidFill>
                          <a:latin typeface="+mn-lt"/>
                          <a:ea typeface="+mn-ea"/>
                          <a:cs typeface="+mn-cs"/>
                        </a:rPr>
                        <a:t>In service events (back EMF failure)</a:t>
                      </a:r>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5</a:t>
                      </a:r>
                      <a:endParaRPr lang="en-GB" sz="1000" kern="1200" dirty="0">
                        <a:solidFill>
                          <a:schemeClr val="dk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dk1"/>
                          </a:solidFill>
                          <a:latin typeface="+mn-lt"/>
                          <a:ea typeface="+mn-ea"/>
                          <a:cs typeface="+mn-cs"/>
                        </a:rPr>
                        <a:t>DC/DC converter for CAN bus power</a:t>
                      </a:r>
                    </a:p>
                  </a:txBody>
                  <a:tcPr/>
                </a:tc>
                <a:tc>
                  <a:txBody>
                    <a:bodyPr/>
                    <a:lstStyle/>
                    <a:p>
                      <a:pPr algn="ctr"/>
                      <a:r>
                        <a:rPr lang="en-GB" sz="1000" kern="1200" dirty="0" smtClean="0">
                          <a:solidFill>
                            <a:schemeClr val="dk1"/>
                          </a:solidFill>
                          <a:latin typeface="+mn-lt"/>
                          <a:ea typeface="+mn-ea"/>
                          <a:cs typeface="+mn-cs"/>
                        </a:rPr>
                        <a:t>Reliability</a:t>
                      </a:r>
                      <a:endParaRPr lang="en-GB" sz="1000" kern="1200" dirty="0">
                        <a:solidFill>
                          <a:schemeClr val="dk1"/>
                        </a:solidFill>
                        <a:latin typeface="+mn-lt"/>
                        <a:ea typeface="+mn-ea"/>
                        <a:cs typeface="+mn-cs"/>
                      </a:endParaRPr>
                    </a:p>
                  </a:txBody>
                  <a:tcPr/>
                </a:tc>
                <a:tc>
                  <a:txBody>
                    <a:bodyPr/>
                    <a:lstStyle/>
                    <a:p>
                      <a:pPr marL="0" algn="ctr" defTabSz="914400" rtl="0" eaLnBrk="1" latinLnBrk="0" hangingPunct="1"/>
                      <a:r>
                        <a:rPr lang="fr-FR" sz="1000" kern="1200" dirty="0" smtClean="0">
                          <a:solidFill>
                            <a:schemeClr val="dk1"/>
                          </a:solidFill>
                          <a:latin typeface="+mn-lt"/>
                          <a:ea typeface="+mn-ea"/>
                          <a:cs typeface="+mn-cs"/>
                        </a:rPr>
                        <a:t>New component</a:t>
                      </a:r>
                      <a:endParaRPr lang="fr-FR"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MOD</a:t>
                      </a:r>
                      <a:endParaRPr lang="en-GB" sz="1000" kern="1200" dirty="0">
                        <a:solidFill>
                          <a:schemeClr val="dk1"/>
                        </a:solidFill>
                        <a:latin typeface="+mn-lt"/>
                        <a:ea typeface="+mn-ea"/>
                        <a:cs typeface="+mn-cs"/>
                      </a:endParaRPr>
                    </a:p>
                  </a:txBody>
                  <a:tcPr/>
                </a:tc>
                <a:tc>
                  <a:txBody>
                    <a:bodyPr/>
                    <a:lstStyle/>
                    <a:p>
                      <a:pPr algn="ctr"/>
                      <a:r>
                        <a:rPr lang="en-GB" sz="1000" kern="1200" smtClean="0">
                          <a:solidFill>
                            <a:schemeClr val="dk1"/>
                          </a:solidFill>
                          <a:latin typeface="+mn-lt"/>
                          <a:ea typeface="+mn-ea"/>
                          <a:cs typeface="+mn-cs"/>
                        </a:rPr>
                        <a:t>No</a:t>
                      </a:r>
                      <a:endParaRPr lang="en-GB" sz="1000" kern="1200" dirty="0">
                        <a:solidFill>
                          <a:schemeClr val="dk1"/>
                        </a:solidFill>
                        <a:latin typeface="+mn-lt"/>
                        <a:ea typeface="+mn-ea"/>
                        <a:cs typeface="+mn-cs"/>
                      </a:endParaRPr>
                    </a:p>
                  </a:txBody>
                  <a:tcPr/>
                </a:tc>
                <a:tc>
                  <a:txBody>
                    <a:bodyPr/>
                    <a:lstStyle/>
                    <a:p>
                      <a:r>
                        <a:rPr lang="en-US" sz="1000" kern="1200" dirty="0" smtClean="0">
                          <a:solidFill>
                            <a:schemeClr val="dk1"/>
                          </a:solidFill>
                          <a:latin typeface="+mn-lt"/>
                          <a:ea typeface="+mn-ea"/>
                          <a:cs typeface="+mn-cs"/>
                        </a:rPr>
                        <a:t>Residual humidity on component</a:t>
                      </a:r>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6</a:t>
                      </a:r>
                      <a:endParaRPr lang="en-GB" sz="1000" kern="1200" dirty="0">
                        <a:solidFill>
                          <a:schemeClr val="dk1"/>
                        </a:solidFill>
                        <a:latin typeface="+mn-lt"/>
                        <a:ea typeface="+mn-ea"/>
                        <a:cs typeface="+mn-cs"/>
                      </a:endParaRPr>
                    </a:p>
                  </a:txBody>
                  <a:tcPr/>
                </a:tc>
                <a:tc>
                  <a:txBody>
                    <a:bodyPr/>
                    <a:lstStyle/>
                    <a:p>
                      <a:pPr marL="0" algn="l" defTabSz="914400" rtl="0" eaLnBrk="1" latinLnBrk="0" hangingPunct="1"/>
                      <a:r>
                        <a:rPr lang="fr-FR" sz="1000" kern="1200" dirty="0" smtClean="0">
                          <a:solidFill>
                            <a:schemeClr val="dk1"/>
                          </a:solidFill>
                          <a:latin typeface="+mn-lt"/>
                          <a:ea typeface="+mn-ea"/>
                          <a:cs typeface="+mn-cs"/>
                        </a:rPr>
                        <a:t>Safran Aircraft </a:t>
                      </a:r>
                      <a:r>
                        <a:rPr lang="fr-FR" sz="1000" kern="1200" dirty="0" err="1" smtClean="0">
                          <a:solidFill>
                            <a:schemeClr val="dk1"/>
                          </a:solidFill>
                          <a:latin typeface="+mn-lt"/>
                          <a:ea typeface="+mn-ea"/>
                          <a:cs typeface="+mn-cs"/>
                        </a:rPr>
                        <a:t>Engines</a:t>
                      </a:r>
                      <a:r>
                        <a:rPr lang="fr-FR" sz="1000" kern="1200" dirty="0" smtClean="0">
                          <a:solidFill>
                            <a:schemeClr val="dk1"/>
                          </a:solidFill>
                          <a:latin typeface="+mn-lt"/>
                          <a:ea typeface="+mn-ea"/>
                          <a:cs typeface="+mn-cs"/>
                        </a:rPr>
                        <a:t> recommandations</a:t>
                      </a:r>
                      <a:endParaRPr lang="fr-FR" sz="1000" kern="1200" dirty="0">
                        <a:solidFill>
                          <a:schemeClr val="dk1"/>
                        </a:solidFill>
                        <a:latin typeface="+mn-lt"/>
                        <a:ea typeface="+mn-ea"/>
                        <a:cs typeface="+mn-cs"/>
                      </a:endParaRPr>
                    </a:p>
                  </a:txBody>
                  <a:tcPr/>
                </a:tc>
                <a:tc>
                  <a:txBody>
                    <a:bodyPr/>
                    <a:lstStyle/>
                    <a:p>
                      <a:pPr algn="ctr"/>
                      <a:r>
                        <a:rPr lang="en-GB" sz="1000" kern="1200" smtClean="0">
                          <a:solidFill>
                            <a:schemeClr val="dk1"/>
                          </a:solidFill>
                          <a:latin typeface="+mn-lt"/>
                          <a:ea typeface="+mn-ea"/>
                          <a:cs typeface="+mn-cs"/>
                        </a:rPr>
                        <a:t>Reliability</a:t>
                      </a:r>
                      <a:endParaRPr lang="en-GB" sz="1000" kern="1200" dirty="0">
                        <a:solidFill>
                          <a:schemeClr val="dk1"/>
                        </a:solidFill>
                        <a:latin typeface="+mn-lt"/>
                        <a:ea typeface="+mn-ea"/>
                        <a:cs typeface="+mn-cs"/>
                      </a:endParaRPr>
                    </a:p>
                  </a:txBody>
                  <a:tcPr/>
                </a:tc>
                <a:tc>
                  <a:txBody>
                    <a:bodyPr/>
                    <a:lstStyle/>
                    <a:p>
                      <a:pPr marL="0" algn="ctr" defTabSz="914400" rtl="0" eaLnBrk="1" latinLnBrk="0" hangingPunct="1"/>
                      <a:r>
                        <a:rPr lang="fr-FR" sz="1000" kern="1200" dirty="0" smtClean="0">
                          <a:solidFill>
                            <a:schemeClr val="dk1"/>
                          </a:solidFill>
                          <a:latin typeface="+mn-lt"/>
                          <a:ea typeface="+mn-ea"/>
                          <a:cs typeface="+mn-cs"/>
                        </a:rPr>
                        <a:t>Design </a:t>
                      </a:r>
                      <a:r>
                        <a:rPr lang="fr-FR" sz="1000" kern="1200" dirty="0" err="1" smtClean="0">
                          <a:solidFill>
                            <a:schemeClr val="dk1"/>
                          </a:solidFill>
                          <a:latin typeface="+mn-lt"/>
                          <a:ea typeface="+mn-ea"/>
                          <a:cs typeface="+mn-cs"/>
                        </a:rPr>
                        <a:t>Improvement</a:t>
                      </a:r>
                      <a:endParaRPr lang="fr-FR"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MOD</a:t>
                      </a:r>
                      <a:endParaRPr lang="en-GB" sz="1000" kern="1200" dirty="0">
                        <a:solidFill>
                          <a:schemeClr val="dk1"/>
                        </a:solidFill>
                        <a:latin typeface="+mn-lt"/>
                        <a:ea typeface="+mn-ea"/>
                        <a:cs typeface="+mn-cs"/>
                      </a:endParaRPr>
                    </a:p>
                  </a:txBody>
                  <a:tcPr/>
                </a:tc>
                <a:tc>
                  <a:txBody>
                    <a:bodyPr/>
                    <a:lstStyle/>
                    <a:p>
                      <a:pPr algn="ctr"/>
                      <a:r>
                        <a:rPr lang="en-GB" sz="1000" kern="1200" smtClean="0">
                          <a:solidFill>
                            <a:schemeClr val="dk1"/>
                          </a:solidFill>
                          <a:latin typeface="+mn-lt"/>
                          <a:ea typeface="+mn-ea"/>
                          <a:cs typeface="+mn-cs"/>
                        </a:rPr>
                        <a:t>No</a:t>
                      </a:r>
                      <a:endParaRPr lang="en-GB" sz="1000" kern="1200" dirty="0">
                        <a:solidFill>
                          <a:schemeClr val="dk1"/>
                        </a:solidFill>
                        <a:latin typeface="+mn-lt"/>
                        <a:ea typeface="+mn-ea"/>
                        <a:cs typeface="+mn-cs"/>
                      </a:endParaRPr>
                    </a:p>
                  </a:txBody>
                  <a:tcPr/>
                </a:tc>
                <a:tc>
                  <a:txBody>
                    <a:bodyPr/>
                    <a:lstStyle/>
                    <a:p>
                      <a:r>
                        <a:rPr lang="en-GB" sz="1000" kern="1200" dirty="0" smtClean="0">
                          <a:solidFill>
                            <a:schemeClr val="dk1"/>
                          </a:solidFill>
                          <a:latin typeface="+mn-lt"/>
                          <a:ea typeface="+mn-ea"/>
                          <a:cs typeface="+mn-cs"/>
                        </a:rPr>
                        <a:t>Improve the reliability</a:t>
                      </a:r>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7</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kern="1200" dirty="0" smtClean="0">
                          <a:solidFill>
                            <a:schemeClr val="dk1"/>
                          </a:solidFill>
                          <a:latin typeface="+mn-lt"/>
                          <a:ea typeface="+mn-ea"/>
                          <a:cs typeface="+mn-cs"/>
                        </a:rPr>
                        <a:t>Fuse </a:t>
                      </a:r>
                    </a:p>
                  </a:txBody>
                  <a:tcPr/>
                </a:tc>
                <a:tc>
                  <a:txBody>
                    <a:bodyPr/>
                    <a:lstStyle/>
                    <a:p>
                      <a:pPr algn="ctr"/>
                      <a:r>
                        <a:rPr lang="en-GB" sz="1000" kern="1200" dirty="0" smtClean="0">
                          <a:solidFill>
                            <a:schemeClr val="dk1"/>
                          </a:solidFill>
                          <a:latin typeface="+mn-lt"/>
                          <a:ea typeface="+mn-ea"/>
                          <a:cs typeface="+mn-cs"/>
                        </a:rPr>
                        <a:t>Reliability</a:t>
                      </a:r>
                      <a:endParaRPr lang="en-GB" sz="1000" kern="1200" dirty="0">
                        <a:solidFill>
                          <a:schemeClr val="dk1"/>
                        </a:solidFill>
                        <a:latin typeface="+mn-lt"/>
                        <a:ea typeface="+mn-ea"/>
                        <a:cs typeface="+mn-cs"/>
                      </a:endParaRPr>
                    </a:p>
                  </a:txBody>
                  <a:tcPr/>
                </a:tc>
                <a:tc>
                  <a:txBody>
                    <a:bodyPr/>
                    <a:lstStyle/>
                    <a:p>
                      <a:pPr marL="0" algn="ctr" defTabSz="914400" rtl="0" eaLnBrk="1" latinLnBrk="0" hangingPunct="1"/>
                      <a:r>
                        <a:rPr lang="fr-FR" sz="1000" kern="1200" dirty="0" smtClean="0">
                          <a:solidFill>
                            <a:schemeClr val="dk1"/>
                          </a:solidFill>
                          <a:latin typeface="+mn-lt"/>
                          <a:ea typeface="+mn-ea"/>
                          <a:cs typeface="+mn-cs"/>
                        </a:rPr>
                        <a:t>Fuse </a:t>
                      </a:r>
                      <a:r>
                        <a:rPr lang="fr-FR" sz="1000" kern="1200" dirty="0" err="1" smtClean="0">
                          <a:solidFill>
                            <a:schemeClr val="dk1"/>
                          </a:solidFill>
                          <a:latin typeface="+mn-lt"/>
                          <a:ea typeface="+mn-ea"/>
                          <a:cs typeface="+mn-cs"/>
                        </a:rPr>
                        <a:t>is</a:t>
                      </a:r>
                      <a:r>
                        <a:rPr lang="fr-FR" sz="1000" kern="120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deleted</a:t>
                      </a:r>
                      <a:endParaRPr lang="fr-FR"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MOD</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No</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kern="1200" dirty="0" smtClean="0">
                          <a:solidFill>
                            <a:schemeClr val="dk1"/>
                          </a:solidFill>
                          <a:latin typeface="+mn-lt"/>
                          <a:ea typeface="+mn-ea"/>
                          <a:cs typeface="+mn-cs"/>
                        </a:rPr>
                        <a:t>In-service </a:t>
                      </a:r>
                      <a:r>
                        <a:rPr lang="fr-FR" sz="1000" kern="1200" dirty="0" err="1" smtClean="0">
                          <a:solidFill>
                            <a:schemeClr val="dk1"/>
                          </a:solidFill>
                          <a:latin typeface="+mn-lt"/>
                          <a:ea typeface="+mn-ea"/>
                          <a:cs typeface="+mn-cs"/>
                        </a:rPr>
                        <a:t>events</a:t>
                      </a:r>
                      <a:r>
                        <a:rPr lang="fr-FR" sz="1000" kern="1200" baseline="0" dirty="0" smtClean="0">
                          <a:solidFill>
                            <a:schemeClr val="dk1"/>
                          </a:solidFill>
                          <a:latin typeface="+mn-lt"/>
                          <a:ea typeface="+mn-ea"/>
                          <a:cs typeface="+mn-cs"/>
                        </a:rPr>
                        <a:t> and </a:t>
                      </a:r>
                      <a:r>
                        <a:rPr lang="en-US" sz="1000" kern="1200" baseline="0" dirty="0" smtClean="0">
                          <a:solidFill>
                            <a:schemeClr val="dk1"/>
                          </a:solidFill>
                          <a:latin typeface="+mn-lt"/>
                          <a:ea typeface="+mn-ea"/>
                          <a:cs typeface="+mn-cs"/>
                        </a:rPr>
                        <a:t>not requested by EPI</a:t>
                      </a:r>
                      <a:endParaRPr lang="en-US" sz="1000" kern="1200" dirty="0" smtClean="0">
                        <a:solidFill>
                          <a:schemeClr val="dk1"/>
                        </a:solidFill>
                        <a:latin typeface="+mn-lt"/>
                        <a:ea typeface="+mn-ea"/>
                        <a:cs typeface="+mn-cs"/>
                      </a:endParaRPr>
                    </a:p>
                    <a:p>
                      <a:endParaRPr lang="en-GB" sz="10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1066915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en-US" dirty="0" smtClean="0"/>
              <a:t>Design Evolutions						2/2</a:t>
            </a:r>
            <a:endParaRPr lang="fr-FR" dirty="0"/>
          </a:p>
        </p:txBody>
      </p:sp>
      <p:sp>
        <p:nvSpPr>
          <p:cNvPr id="3" name="Espace réservé du contenu 2"/>
          <p:cNvSpPr>
            <a:spLocks noGrp="1"/>
          </p:cNvSpPr>
          <p:nvPr>
            <p:ph idx="1"/>
          </p:nvPr>
        </p:nvSpPr>
        <p:spPr>
          <a:xfrm>
            <a:off x="457200" y="620689"/>
            <a:ext cx="8686800" cy="432047"/>
          </a:xfrm>
        </p:spPr>
        <p:txBody>
          <a:bodyPr>
            <a:normAutofit lnSpcReduction="10000"/>
          </a:bodyPr>
          <a:lstStyle/>
          <a:p>
            <a:endParaRPr lang="fr-FR" dirty="0" smtClean="0"/>
          </a:p>
        </p:txBody>
      </p:sp>
      <p:graphicFrame>
        <p:nvGraphicFramePr>
          <p:cNvPr id="4" name="Espace réservé du contenu 3"/>
          <p:cNvGraphicFramePr>
            <a:graphicFrameLocks/>
          </p:cNvGraphicFramePr>
          <p:nvPr>
            <p:extLst>
              <p:ext uri="{D42A27DB-BD31-4B8C-83A1-F6EECF244321}">
                <p14:modId xmlns:p14="http://schemas.microsoft.com/office/powerpoint/2010/main" val="3511705055"/>
              </p:ext>
            </p:extLst>
          </p:nvPr>
        </p:nvGraphicFramePr>
        <p:xfrm>
          <a:off x="251520" y="1268760"/>
          <a:ext cx="8333342" cy="4637028"/>
        </p:xfrm>
        <a:graphic>
          <a:graphicData uri="http://schemas.openxmlformats.org/drawingml/2006/table">
            <a:tbl>
              <a:tblPr firstRow="1" bandRow="1">
                <a:tableStyleId>{5C22544A-7EE6-4342-B048-85BDC9FD1C3A}</a:tableStyleId>
              </a:tblPr>
              <a:tblGrid>
                <a:gridCol w="338071"/>
                <a:gridCol w="1977804"/>
                <a:gridCol w="1167284"/>
                <a:gridCol w="1134235"/>
                <a:gridCol w="723335"/>
                <a:gridCol w="723335"/>
                <a:gridCol w="2269278"/>
              </a:tblGrid>
              <a:tr h="370840">
                <a:tc>
                  <a:txBody>
                    <a:bodyPr/>
                    <a:lstStyle/>
                    <a:p>
                      <a:r>
                        <a:rPr lang="en-GB" sz="1200" dirty="0" smtClean="0"/>
                        <a:t>N°</a:t>
                      </a:r>
                      <a:endParaRPr lang="en-GB" sz="1200" dirty="0"/>
                    </a:p>
                  </a:txBody>
                  <a:tcPr/>
                </a:tc>
                <a:tc>
                  <a:txBody>
                    <a:bodyPr/>
                    <a:lstStyle/>
                    <a:p>
                      <a:r>
                        <a:rPr lang="en-GB" sz="1100" dirty="0" smtClean="0"/>
                        <a:t>Description</a:t>
                      </a:r>
                      <a:endParaRPr lang="en-GB" sz="1100" dirty="0"/>
                    </a:p>
                  </a:txBody>
                  <a:tcPr/>
                </a:tc>
                <a:tc>
                  <a:txBody>
                    <a:bodyPr/>
                    <a:lstStyle/>
                    <a:p>
                      <a:pPr algn="ctr"/>
                      <a:r>
                        <a:rPr lang="en-GB" sz="1100" dirty="0" smtClean="0"/>
                        <a:t>Reason of change</a:t>
                      </a:r>
                      <a:endParaRPr lang="en-GB" sz="1100" dirty="0"/>
                    </a:p>
                  </a:txBody>
                  <a:tcPr/>
                </a:tc>
                <a:tc>
                  <a:txBody>
                    <a:bodyPr/>
                    <a:lstStyle/>
                    <a:p>
                      <a:pPr algn="ctr"/>
                      <a:r>
                        <a:rPr lang="en-GB" sz="1100" dirty="0" smtClean="0"/>
                        <a:t>Solutions</a:t>
                      </a:r>
                      <a:endParaRPr lang="en-GB" sz="1100" dirty="0"/>
                    </a:p>
                  </a:txBody>
                  <a:tcPr/>
                </a:tc>
                <a:tc>
                  <a:txBody>
                    <a:bodyPr/>
                    <a:lstStyle/>
                    <a:p>
                      <a:pPr algn="ctr"/>
                      <a:r>
                        <a:rPr lang="en-GB" sz="1100" dirty="0" smtClean="0"/>
                        <a:t>MOD Life Cycle</a:t>
                      </a:r>
                      <a:endParaRPr lang="en-GB" sz="1100" dirty="0"/>
                    </a:p>
                  </a:txBody>
                  <a:tcPr/>
                </a:tc>
                <a:tc>
                  <a:txBody>
                    <a:bodyPr/>
                    <a:lstStyle/>
                    <a:p>
                      <a:pPr algn="ctr"/>
                      <a:r>
                        <a:rPr lang="en-GB" sz="1100" dirty="0" smtClean="0"/>
                        <a:t>P/N Change</a:t>
                      </a:r>
                      <a:endParaRPr lang="en-GB" sz="1100" dirty="0"/>
                    </a:p>
                  </a:txBody>
                  <a:tcPr/>
                </a:tc>
                <a:tc>
                  <a:txBody>
                    <a:bodyPr/>
                    <a:lstStyle/>
                    <a:p>
                      <a:r>
                        <a:rPr lang="en-GB" sz="1200" dirty="0" smtClean="0"/>
                        <a:t>comments</a:t>
                      </a:r>
                      <a:endParaRPr lang="en-GB" sz="1200" dirty="0"/>
                    </a:p>
                  </a:txBody>
                  <a:tcPr/>
                </a:tc>
              </a:tr>
              <a:tr h="415548">
                <a:tc>
                  <a:txBody>
                    <a:bodyPr/>
                    <a:lstStyle/>
                    <a:p>
                      <a:r>
                        <a:rPr lang="en-GB" sz="1000" strike="sngStrike" kern="1200" baseline="0" dirty="0" smtClean="0">
                          <a:solidFill>
                            <a:schemeClr val="dk1"/>
                          </a:solidFill>
                          <a:latin typeface="+mn-lt"/>
                          <a:ea typeface="+mn-ea"/>
                          <a:cs typeface="+mn-cs"/>
                        </a:rPr>
                        <a:t>8</a:t>
                      </a:r>
                      <a:endParaRPr lang="en-GB" sz="1000" strike="sng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00" strike="sngStrike" kern="1200" baseline="0" dirty="0" smtClean="0">
                          <a:solidFill>
                            <a:schemeClr val="dk1"/>
                          </a:solidFill>
                          <a:latin typeface="+mn-lt"/>
                          <a:ea typeface="+mn-ea"/>
                          <a:cs typeface="+mn-cs"/>
                        </a:rPr>
                        <a:t>Design error on discrete interface (SVOA &amp; SVOB)</a:t>
                      </a:r>
                      <a:endParaRPr lang="fr-FR" sz="1000" strike="sngStrike" kern="1200" baseline="0" dirty="0" smtClean="0">
                        <a:solidFill>
                          <a:schemeClr val="dk1"/>
                        </a:solidFill>
                        <a:latin typeface="+mn-lt"/>
                        <a:ea typeface="+mn-ea"/>
                        <a:cs typeface="+mn-cs"/>
                      </a:endParaRPr>
                    </a:p>
                  </a:txBody>
                  <a:tcPr/>
                </a:tc>
                <a:tc>
                  <a:txBody>
                    <a:bodyPr/>
                    <a:lstStyle/>
                    <a:p>
                      <a:pPr algn="ctr"/>
                      <a:r>
                        <a:rPr lang="fr-FR" sz="1000" strike="sngStrike" kern="1200" baseline="0" dirty="0" smtClean="0">
                          <a:solidFill>
                            <a:schemeClr val="dk1"/>
                          </a:solidFill>
                          <a:latin typeface="+mn-lt"/>
                          <a:ea typeface="+mn-ea"/>
                          <a:cs typeface="+mn-cs"/>
                        </a:rPr>
                        <a:t>Design </a:t>
                      </a:r>
                      <a:r>
                        <a:rPr lang="fr-FR" sz="1000" strike="sngStrike" kern="1200" baseline="0" dirty="0" err="1" smtClean="0">
                          <a:solidFill>
                            <a:schemeClr val="dk1"/>
                          </a:solidFill>
                          <a:latin typeface="+mn-lt"/>
                          <a:ea typeface="+mn-ea"/>
                          <a:cs typeface="+mn-cs"/>
                        </a:rPr>
                        <a:t>maturity</a:t>
                      </a:r>
                      <a:r>
                        <a:rPr lang="fr-FR" sz="1000" strike="sngStrike" kern="1200" baseline="0" dirty="0" smtClean="0">
                          <a:solidFill>
                            <a:schemeClr val="dk1"/>
                          </a:solidFill>
                          <a:latin typeface="+mn-lt"/>
                          <a:ea typeface="+mn-ea"/>
                          <a:cs typeface="+mn-cs"/>
                        </a:rPr>
                        <a:t> </a:t>
                      </a:r>
                      <a:r>
                        <a:rPr lang="fr-FR" sz="1000" strike="sngStrike" kern="1200" baseline="0" dirty="0" err="1" smtClean="0">
                          <a:solidFill>
                            <a:schemeClr val="dk1"/>
                          </a:solidFill>
                          <a:latin typeface="+mn-lt"/>
                          <a:ea typeface="+mn-ea"/>
                          <a:cs typeface="+mn-cs"/>
                        </a:rPr>
                        <a:t>improvement</a:t>
                      </a:r>
                      <a:endParaRPr lang="en-GB" sz="1000" strike="sngStrike" kern="1200" baseline="0" dirty="0">
                        <a:solidFill>
                          <a:schemeClr val="dk1"/>
                        </a:solidFill>
                        <a:latin typeface="+mn-lt"/>
                        <a:ea typeface="+mn-ea"/>
                        <a:cs typeface="+mn-cs"/>
                      </a:endParaRPr>
                    </a:p>
                  </a:txBody>
                  <a:tcPr/>
                </a:tc>
                <a:tc>
                  <a:txBody>
                    <a:bodyPr/>
                    <a:lstStyle/>
                    <a:p>
                      <a:pPr algn="ctr"/>
                      <a:endParaRPr lang="en-GB" sz="1000" strike="sngStrike" kern="1200" baseline="0" dirty="0">
                        <a:solidFill>
                          <a:schemeClr val="dk1"/>
                        </a:solidFill>
                        <a:latin typeface="+mn-lt"/>
                        <a:ea typeface="+mn-ea"/>
                        <a:cs typeface="+mn-cs"/>
                      </a:endParaRPr>
                    </a:p>
                  </a:txBody>
                  <a:tcPr/>
                </a:tc>
                <a:tc>
                  <a:txBody>
                    <a:bodyPr/>
                    <a:lstStyle/>
                    <a:p>
                      <a:pPr algn="ctr"/>
                      <a:r>
                        <a:rPr lang="en-GB" sz="1000" strike="sngStrike" kern="1200" baseline="0" dirty="0" smtClean="0">
                          <a:solidFill>
                            <a:schemeClr val="dk1"/>
                          </a:solidFill>
                          <a:latin typeface="+mn-lt"/>
                          <a:ea typeface="+mn-ea"/>
                          <a:cs typeface="+mn-cs"/>
                        </a:rPr>
                        <a:t>MOD</a:t>
                      </a:r>
                      <a:endParaRPr lang="en-GB" sz="1000" strike="sngStrike" kern="1200" baseline="0" dirty="0">
                        <a:solidFill>
                          <a:schemeClr val="dk1"/>
                        </a:solidFill>
                        <a:latin typeface="+mn-lt"/>
                        <a:ea typeface="+mn-ea"/>
                        <a:cs typeface="+mn-cs"/>
                      </a:endParaRPr>
                    </a:p>
                  </a:txBody>
                  <a:tcPr/>
                </a:tc>
                <a:tc>
                  <a:txBody>
                    <a:bodyPr/>
                    <a:lstStyle/>
                    <a:p>
                      <a:pPr algn="ctr"/>
                      <a:r>
                        <a:rPr lang="en-GB" sz="1000" kern="1200" smtClean="0">
                          <a:solidFill>
                            <a:schemeClr val="dk1"/>
                          </a:solidFill>
                          <a:latin typeface="+mn-lt"/>
                          <a:ea typeface="+mn-ea"/>
                          <a:cs typeface="+mn-cs"/>
                        </a:rPr>
                        <a:t>No</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strike="sngStrike" kern="1200" baseline="0" dirty="0" smtClean="0">
                          <a:solidFill>
                            <a:schemeClr val="dk1"/>
                          </a:solidFill>
                          <a:latin typeface="+mn-lt"/>
                          <a:ea typeface="+mn-ea"/>
                          <a:cs typeface="+mn-cs"/>
                        </a:rPr>
                        <a:t>No compliance on Airbus </a:t>
                      </a:r>
                      <a:r>
                        <a:rPr lang="fr-FR" sz="1000" strike="sngStrike" kern="1200" baseline="0" dirty="0" err="1" smtClean="0">
                          <a:solidFill>
                            <a:schemeClr val="dk1"/>
                          </a:solidFill>
                          <a:latin typeface="+mn-lt"/>
                          <a:ea typeface="+mn-ea"/>
                          <a:cs typeface="+mn-cs"/>
                        </a:rPr>
                        <a:t>requirement</a:t>
                      </a:r>
                      <a:endParaRPr lang="fr-FR" sz="1000" strike="sngStrike" kern="1200" baseline="0" dirty="0" smtClean="0">
                        <a:solidFill>
                          <a:schemeClr val="dk1"/>
                        </a:solidFill>
                        <a:latin typeface="+mn-lt"/>
                        <a:ea typeface="+mn-ea"/>
                        <a:cs typeface="+mn-cs"/>
                      </a:endParaRPr>
                    </a:p>
                    <a:p>
                      <a:endParaRPr lang="en-GB" sz="1000" strike="sngStrike" kern="1200" baseline="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9</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PBCU HW Security</a:t>
                      </a:r>
                    </a:p>
                  </a:txBody>
                  <a:tcPr/>
                </a:tc>
                <a:tc>
                  <a:txBody>
                    <a:bodyPr/>
                    <a:lstStyle/>
                    <a:p>
                      <a:pPr algn="ctr"/>
                      <a:r>
                        <a:rPr lang="fr-FR" sz="1000" kern="1200" dirty="0" smtClean="0">
                          <a:solidFill>
                            <a:schemeClr val="dk1"/>
                          </a:solidFill>
                          <a:latin typeface="+mn-lt"/>
                          <a:ea typeface="+mn-ea"/>
                          <a:cs typeface="+mn-cs"/>
                        </a:rPr>
                        <a:t>Design </a:t>
                      </a:r>
                      <a:r>
                        <a:rPr lang="fr-FR" sz="1000" kern="1200" dirty="0" err="1" smtClean="0">
                          <a:solidFill>
                            <a:schemeClr val="dk1"/>
                          </a:solidFill>
                          <a:latin typeface="+mn-lt"/>
                          <a:ea typeface="+mn-ea"/>
                          <a:cs typeface="+mn-cs"/>
                        </a:rPr>
                        <a:t>maturity</a:t>
                      </a:r>
                      <a:r>
                        <a:rPr lang="fr-FR" sz="1000" kern="120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improvement</a:t>
                      </a:r>
                      <a:endParaRPr lang="en-GB" sz="1000" kern="1200" dirty="0">
                        <a:solidFill>
                          <a:schemeClr val="dk1"/>
                        </a:solidFill>
                        <a:latin typeface="+mn-lt"/>
                        <a:ea typeface="+mn-ea"/>
                        <a:cs typeface="+mn-cs"/>
                      </a:endParaRPr>
                    </a:p>
                  </a:txBody>
                  <a:tcPr/>
                </a:tc>
                <a:tc>
                  <a:txBody>
                    <a:bodyPr/>
                    <a:lstStyle/>
                    <a:p>
                      <a:pPr marL="171450" indent="-171450" algn="l" defTabSz="914400" rtl="0" eaLnBrk="1" latinLnBrk="0" hangingPunct="1">
                        <a:buFontTx/>
                        <a:buChar char="-"/>
                      </a:pPr>
                      <a:r>
                        <a:rPr lang="fr-FR" sz="1000" kern="1200" dirty="0" err="1" smtClean="0">
                          <a:solidFill>
                            <a:schemeClr val="dk1"/>
                          </a:solidFill>
                          <a:latin typeface="+mn-lt"/>
                          <a:ea typeface="+mn-ea"/>
                          <a:cs typeface="+mn-cs"/>
                        </a:rPr>
                        <a:t>Delete</a:t>
                      </a:r>
                      <a:r>
                        <a:rPr lang="fr-FR" sz="1000" kern="1200" baseline="0" dirty="0" smtClean="0">
                          <a:solidFill>
                            <a:schemeClr val="dk1"/>
                          </a:solidFill>
                          <a:latin typeface="+mn-lt"/>
                          <a:ea typeface="+mn-ea"/>
                          <a:cs typeface="+mn-cs"/>
                        </a:rPr>
                        <a:t> </a:t>
                      </a:r>
                      <a:r>
                        <a:rPr lang="fr-FR" sz="1000" kern="1200" baseline="0" dirty="0" err="1" smtClean="0">
                          <a:solidFill>
                            <a:schemeClr val="dk1"/>
                          </a:solidFill>
                          <a:latin typeface="+mn-lt"/>
                          <a:ea typeface="+mn-ea"/>
                          <a:cs typeface="+mn-cs"/>
                        </a:rPr>
                        <a:t>function</a:t>
                      </a:r>
                      <a:endParaRPr lang="fr-FR" sz="1000" kern="1200" baseline="0" dirty="0" smtClean="0">
                        <a:solidFill>
                          <a:schemeClr val="dk1"/>
                        </a:solidFill>
                        <a:latin typeface="+mn-lt"/>
                        <a:ea typeface="+mn-ea"/>
                        <a:cs typeface="+mn-cs"/>
                      </a:endParaRPr>
                    </a:p>
                    <a:p>
                      <a:pPr marL="171450" indent="-171450" algn="l" defTabSz="914400" rtl="0" eaLnBrk="1" latinLnBrk="0" hangingPunct="1">
                        <a:buFontTx/>
                        <a:buChar char="-"/>
                      </a:pPr>
                      <a:r>
                        <a:rPr lang="en-US" sz="1000" kern="1200" dirty="0" smtClean="0">
                          <a:solidFill>
                            <a:schemeClr val="dk1"/>
                          </a:solidFill>
                          <a:latin typeface="+mn-lt"/>
                          <a:ea typeface="+mn-ea"/>
                          <a:cs typeface="+mn-cs"/>
                        </a:rPr>
                        <a:t>Modification of triggering threshold </a:t>
                      </a:r>
                    </a:p>
                    <a:p>
                      <a:pPr marL="171450" indent="-171450" algn="l" defTabSz="914400" rtl="0" eaLnBrk="1" latinLnBrk="0" hangingPunct="1">
                        <a:buFontTx/>
                        <a:buChar char="-"/>
                      </a:pPr>
                      <a:r>
                        <a:rPr lang="en-US" sz="1000" kern="1200" dirty="0" smtClean="0">
                          <a:solidFill>
                            <a:schemeClr val="dk1"/>
                          </a:solidFill>
                          <a:latin typeface="+mn-lt"/>
                          <a:ea typeface="+mn-ea"/>
                          <a:cs typeface="+mn-cs"/>
                        </a:rPr>
                        <a:t>No modification of triggering threshold</a:t>
                      </a:r>
                      <a:endParaRPr lang="fr-FR" sz="1000" kern="1200" dirty="0" smtClean="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MOD</a:t>
                      </a:r>
                      <a:endParaRPr lang="en-GB" sz="1000" kern="1200" dirty="0">
                        <a:solidFill>
                          <a:schemeClr val="dk1"/>
                        </a:solidFill>
                        <a:latin typeface="+mn-lt"/>
                        <a:ea typeface="+mn-ea"/>
                        <a:cs typeface="+mn-cs"/>
                      </a:endParaRPr>
                    </a:p>
                  </a:txBody>
                  <a:tcPr/>
                </a:tc>
                <a:tc>
                  <a:txBody>
                    <a:bodyPr/>
                    <a:lstStyle/>
                    <a:p>
                      <a:pPr algn="ctr"/>
                      <a:r>
                        <a:rPr lang="en-GB" sz="1000" kern="1200" smtClean="0">
                          <a:solidFill>
                            <a:schemeClr val="dk1"/>
                          </a:solidFill>
                          <a:latin typeface="+mn-lt"/>
                          <a:ea typeface="+mn-ea"/>
                          <a:cs typeface="+mn-cs"/>
                        </a:rPr>
                        <a:t>No</a:t>
                      </a:r>
                      <a:endParaRPr lang="en-GB" sz="1000" kern="1200" dirty="0">
                        <a:solidFill>
                          <a:schemeClr val="dk1"/>
                        </a:solidFill>
                        <a:latin typeface="+mn-lt"/>
                        <a:ea typeface="+mn-ea"/>
                        <a:cs typeface="+mn-cs"/>
                      </a:endParaRPr>
                    </a:p>
                  </a:txBody>
                  <a:tcPr/>
                </a:tc>
                <a:tc>
                  <a:txBody>
                    <a:bodyPr/>
                    <a:lstStyle/>
                    <a:p>
                      <a:r>
                        <a:rPr lang="en-GB" sz="1000" kern="1200" dirty="0" smtClean="0">
                          <a:solidFill>
                            <a:schemeClr val="dk1"/>
                          </a:solidFill>
                          <a:latin typeface="+mn-lt"/>
                          <a:ea typeface="+mn-ea"/>
                          <a:cs typeface="+mn-cs"/>
                        </a:rPr>
                        <a:t>Not requested by EPI</a:t>
                      </a:r>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10</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kern="1200" noProof="0" dirty="0" smtClean="0">
                          <a:solidFill>
                            <a:schemeClr val="dk1"/>
                          </a:solidFill>
                          <a:latin typeface="+mn-lt"/>
                          <a:ea typeface="+mn-ea"/>
                          <a:cs typeface="+mn-cs"/>
                        </a:rPr>
                        <a:t>Thermal </a:t>
                      </a:r>
                      <a:r>
                        <a:rPr lang="fr-FR" sz="1000" kern="1200" noProof="0" dirty="0" err="1" smtClean="0">
                          <a:solidFill>
                            <a:schemeClr val="dk1"/>
                          </a:solidFill>
                          <a:latin typeface="+mn-lt"/>
                          <a:ea typeface="+mn-ea"/>
                          <a:cs typeface="+mn-cs"/>
                        </a:rPr>
                        <a:t>Stamp</a:t>
                      </a:r>
                      <a:endParaRPr lang="fr-FR" sz="1000" kern="1200" baseline="0" dirty="0" smtClean="0">
                        <a:solidFill>
                          <a:schemeClr val="dk1"/>
                        </a:solidFill>
                        <a:latin typeface="+mn-lt"/>
                        <a:ea typeface="+mn-ea"/>
                        <a:cs typeface="+mn-cs"/>
                      </a:endParaRPr>
                    </a:p>
                  </a:txBody>
                  <a:tcPr/>
                </a:tc>
                <a:tc>
                  <a:txBody>
                    <a:bodyPr/>
                    <a:lstStyle/>
                    <a:p>
                      <a:pPr algn="ctr"/>
                      <a:r>
                        <a:rPr lang="fr-FR" sz="1000" kern="1200" dirty="0" smtClean="0">
                          <a:solidFill>
                            <a:schemeClr val="dk1"/>
                          </a:solidFill>
                          <a:latin typeface="+mn-lt"/>
                          <a:ea typeface="+mn-ea"/>
                          <a:cs typeface="+mn-cs"/>
                        </a:rPr>
                        <a:t>Design </a:t>
                      </a:r>
                      <a:r>
                        <a:rPr lang="fr-FR" sz="1000" kern="1200" dirty="0" err="1" smtClean="0">
                          <a:solidFill>
                            <a:schemeClr val="dk1"/>
                          </a:solidFill>
                          <a:latin typeface="+mn-lt"/>
                          <a:ea typeface="+mn-ea"/>
                          <a:cs typeface="+mn-cs"/>
                        </a:rPr>
                        <a:t>maturity</a:t>
                      </a:r>
                      <a:r>
                        <a:rPr lang="fr-FR" sz="1000" kern="120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improvement</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Thermal Stamp</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CDAR</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No</a:t>
                      </a:r>
                      <a:endParaRPr lang="en-GB" sz="1000" kern="1200" dirty="0">
                        <a:solidFill>
                          <a:schemeClr val="dk1"/>
                        </a:solidFill>
                        <a:latin typeface="+mn-lt"/>
                        <a:ea typeface="+mn-ea"/>
                        <a:cs typeface="+mn-cs"/>
                      </a:endParaRPr>
                    </a:p>
                  </a:txBody>
                  <a:tcPr/>
                </a:tc>
                <a:tc>
                  <a:txBody>
                    <a:bodyPr/>
                    <a:lstStyle/>
                    <a:p>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11</a:t>
                      </a:r>
                      <a:endParaRPr lang="en-GB" sz="1000" kern="1200" dirty="0">
                        <a:solidFill>
                          <a:schemeClr val="dk1"/>
                        </a:solidFill>
                        <a:latin typeface="+mn-lt"/>
                        <a:ea typeface="+mn-ea"/>
                        <a:cs typeface="+mn-cs"/>
                      </a:endParaRPr>
                    </a:p>
                  </a:txBody>
                  <a:tcPr/>
                </a:tc>
                <a:tc>
                  <a:txBody>
                    <a:bodyPr/>
                    <a:lstStyle/>
                    <a:p>
                      <a:pPr marL="0" algn="l" defTabSz="914400" rtl="0" eaLnBrk="1" latinLnBrk="0" hangingPunct="1"/>
                      <a:r>
                        <a:rPr lang="fr-FR" sz="1000" kern="1200" dirty="0" smtClean="0">
                          <a:solidFill>
                            <a:schemeClr val="dk1"/>
                          </a:solidFill>
                          <a:latin typeface="+mn-lt"/>
                          <a:ea typeface="+mn-ea"/>
                          <a:cs typeface="+mn-cs"/>
                        </a:rPr>
                        <a:t>DC/DC </a:t>
                      </a:r>
                      <a:r>
                        <a:rPr lang="fr-FR" sz="1000" kern="1200" dirty="0" err="1" smtClean="0">
                          <a:solidFill>
                            <a:schemeClr val="dk1"/>
                          </a:solidFill>
                          <a:latin typeface="+mn-lt"/>
                          <a:ea typeface="+mn-ea"/>
                          <a:cs typeface="+mn-cs"/>
                        </a:rPr>
                        <a:t>converter</a:t>
                      </a:r>
                      <a:endParaRPr lang="fr-FR" sz="1000" kern="1200" dirty="0" smtClean="0">
                        <a:solidFill>
                          <a:schemeClr val="dk1"/>
                        </a:solidFill>
                        <a:latin typeface="+mn-lt"/>
                        <a:ea typeface="+mn-ea"/>
                        <a:cs typeface="+mn-cs"/>
                      </a:endParaRPr>
                    </a:p>
                    <a:p>
                      <a:pPr marL="0" algn="l" defTabSz="914400" rtl="0" eaLnBrk="1" latinLnBrk="0" hangingPunct="1"/>
                      <a:r>
                        <a:rPr lang="fr-FR" sz="1000" kern="1200" dirty="0" smtClean="0">
                          <a:solidFill>
                            <a:schemeClr val="dk1"/>
                          </a:solidFill>
                          <a:latin typeface="+mn-lt"/>
                          <a:ea typeface="+mn-ea"/>
                          <a:cs typeface="+mn-cs"/>
                        </a:rPr>
                        <a:t>- Thermal</a:t>
                      </a:r>
                      <a:r>
                        <a:rPr lang="fr-FR" sz="1000" kern="1200" baseline="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capabilities</a:t>
                      </a:r>
                      <a:endParaRPr lang="fr-FR" sz="1000" kern="1200" dirty="0" smtClean="0">
                        <a:solidFill>
                          <a:schemeClr val="dk1"/>
                        </a:solidFill>
                        <a:latin typeface="+mn-lt"/>
                        <a:ea typeface="+mn-ea"/>
                        <a:cs typeface="+mn-cs"/>
                      </a:endParaRPr>
                    </a:p>
                    <a:p>
                      <a:pPr marL="0" algn="l" defTabSz="914400" rtl="0" eaLnBrk="1" latinLnBrk="0" hangingPunct="1"/>
                      <a:r>
                        <a:rPr lang="fr-FR" sz="1000" kern="1200" dirty="0" smtClean="0">
                          <a:solidFill>
                            <a:schemeClr val="dk1"/>
                          </a:solidFill>
                          <a:latin typeface="+mn-lt"/>
                          <a:ea typeface="+mn-ea"/>
                          <a:cs typeface="+mn-cs"/>
                        </a:rPr>
                        <a:t>- Single source</a:t>
                      </a:r>
                    </a:p>
                  </a:txBody>
                  <a:tcPr/>
                </a:tc>
                <a:tc>
                  <a:txBody>
                    <a:bodyPr/>
                    <a:lstStyle/>
                    <a:p>
                      <a:pPr algn="ctr"/>
                      <a:r>
                        <a:rPr lang="en-US" sz="1000" dirty="0" smtClean="0"/>
                        <a:t>Thermal Capabilities Limitations </a:t>
                      </a:r>
                      <a:endParaRPr lang="en-GB" sz="1000" kern="1200" dirty="0">
                        <a:solidFill>
                          <a:schemeClr val="dk1"/>
                        </a:solidFill>
                        <a:latin typeface="+mn-lt"/>
                        <a:ea typeface="+mn-ea"/>
                        <a:cs typeface="+mn-cs"/>
                      </a:endParaRPr>
                    </a:p>
                  </a:txBody>
                  <a:tcPr/>
                </a:tc>
                <a:tc>
                  <a:txBody>
                    <a:bodyPr/>
                    <a:lstStyle/>
                    <a:p>
                      <a:pPr marL="228600" indent="-228600" algn="l" defTabSz="914400" rtl="0" eaLnBrk="1" latinLnBrk="0" hangingPunct="1">
                        <a:buAutoNum type="arabicPeriod"/>
                      </a:pPr>
                      <a:r>
                        <a:rPr lang="fr-FR" sz="1000" kern="1200" dirty="0" smtClean="0">
                          <a:solidFill>
                            <a:schemeClr val="dk1"/>
                          </a:solidFill>
                          <a:latin typeface="+mn-lt"/>
                          <a:ea typeface="+mn-ea"/>
                          <a:cs typeface="+mn-cs"/>
                        </a:rPr>
                        <a:t>New </a:t>
                      </a:r>
                      <a:r>
                        <a:rPr lang="fr-FR" sz="1000" kern="1200" dirty="0" err="1" smtClean="0">
                          <a:solidFill>
                            <a:schemeClr val="dk1"/>
                          </a:solidFill>
                          <a:latin typeface="+mn-lt"/>
                          <a:ea typeface="+mn-ea"/>
                          <a:cs typeface="+mn-cs"/>
                        </a:rPr>
                        <a:t>converter</a:t>
                      </a:r>
                      <a:r>
                        <a:rPr lang="fr-FR" sz="1000" kern="120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with</a:t>
                      </a:r>
                      <a:r>
                        <a:rPr lang="fr-FR" sz="1000" kern="120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perfomance</a:t>
                      </a:r>
                      <a:r>
                        <a:rPr lang="fr-FR" sz="1000" kern="120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is</a:t>
                      </a:r>
                      <a:r>
                        <a:rPr lang="fr-FR" sz="1000" kern="120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better</a:t>
                      </a:r>
                      <a:r>
                        <a:rPr lang="fr-FR" sz="1000" kern="120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than</a:t>
                      </a:r>
                      <a:r>
                        <a:rPr lang="fr-FR" sz="1000" kern="1200" dirty="0" smtClean="0">
                          <a:solidFill>
                            <a:schemeClr val="dk1"/>
                          </a:solidFill>
                          <a:latin typeface="+mn-lt"/>
                          <a:ea typeface="+mn-ea"/>
                          <a:cs typeface="+mn-cs"/>
                        </a:rPr>
                        <a:t> the </a:t>
                      </a:r>
                      <a:r>
                        <a:rPr lang="fr-FR" sz="1000" kern="1200" dirty="0" err="1" smtClean="0">
                          <a:solidFill>
                            <a:schemeClr val="dk1"/>
                          </a:solidFill>
                          <a:latin typeface="+mn-lt"/>
                          <a:ea typeface="+mn-ea"/>
                          <a:cs typeface="+mn-cs"/>
                        </a:rPr>
                        <a:t>old</a:t>
                      </a:r>
                      <a:r>
                        <a:rPr lang="fr-FR" sz="1000" kern="1200" dirty="0" smtClean="0">
                          <a:solidFill>
                            <a:schemeClr val="dk1"/>
                          </a:solidFill>
                          <a:latin typeface="+mn-lt"/>
                          <a:ea typeface="+mn-ea"/>
                          <a:cs typeface="+mn-cs"/>
                        </a:rPr>
                        <a:t> one</a:t>
                      </a:r>
                    </a:p>
                    <a:p>
                      <a:pPr marL="228600" indent="-228600" algn="l" defTabSz="914400" rtl="0" eaLnBrk="1" latinLnBrk="0" hangingPunct="1">
                        <a:buAutoNum type="arabicPeriod"/>
                      </a:pPr>
                      <a:r>
                        <a:rPr lang="fr-FR" sz="1000" kern="1200" dirty="0" err="1" smtClean="0">
                          <a:solidFill>
                            <a:schemeClr val="dk1"/>
                          </a:solidFill>
                          <a:latin typeface="+mn-lt"/>
                          <a:ea typeface="+mn-ea"/>
                          <a:cs typeface="+mn-cs"/>
                        </a:rPr>
                        <a:t>Other</a:t>
                      </a:r>
                      <a:r>
                        <a:rPr lang="fr-FR" sz="1000" kern="1200" dirty="0" smtClean="0">
                          <a:solidFill>
                            <a:schemeClr val="dk1"/>
                          </a:solidFill>
                          <a:latin typeface="+mn-lt"/>
                          <a:ea typeface="+mn-ea"/>
                          <a:cs typeface="+mn-cs"/>
                        </a:rPr>
                        <a:t> solution </a:t>
                      </a:r>
                      <a:r>
                        <a:rPr lang="fr-FR" sz="1000" kern="1200" dirty="0" err="1" smtClean="0">
                          <a:solidFill>
                            <a:schemeClr val="dk1"/>
                          </a:solidFill>
                          <a:latin typeface="+mn-lt"/>
                          <a:ea typeface="+mn-ea"/>
                          <a:cs typeface="+mn-cs"/>
                        </a:rPr>
                        <a:t>with</a:t>
                      </a:r>
                      <a:r>
                        <a:rPr lang="fr-FR" sz="1000" kern="1200" baseline="0" dirty="0" smtClean="0">
                          <a:solidFill>
                            <a:schemeClr val="dk1"/>
                          </a:solidFill>
                          <a:latin typeface="+mn-lt"/>
                          <a:ea typeface="+mn-ea"/>
                          <a:cs typeface="+mn-cs"/>
                        </a:rPr>
                        <a:t> </a:t>
                      </a:r>
                      <a:r>
                        <a:rPr lang="fr-FR" sz="1000" kern="1200" baseline="0" dirty="0" err="1" smtClean="0">
                          <a:solidFill>
                            <a:schemeClr val="dk1"/>
                          </a:solidFill>
                          <a:latin typeface="+mn-lt"/>
                          <a:ea typeface="+mn-ea"/>
                          <a:cs typeface="+mn-cs"/>
                        </a:rPr>
                        <a:t>many</a:t>
                      </a:r>
                      <a:r>
                        <a:rPr lang="fr-FR" sz="1000" kern="1200" baseline="0" dirty="0" smtClean="0">
                          <a:solidFill>
                            <a:schemeClr val="dk1"/>
                          </a:solidFill>
                          <a:latin typeface="+mn-lt"/>
                          <a:ea typeface="+mn-ea"/>
                          <a:cs typeface="+mn-cs"/>
                        </a:rPr>
                        <a:t> components</a:t>
                      </a:r>
                      <a:endParaRPr lang="fr-FR" sz="1000" kern="1200" dirty="0" smtClean="0">
                        <a:solidFill>
                          <a:schemeClr val="dk1"/>
                        </a:solidFill>
                        <a:latin typeface="+mn-lt"/>
                        <a:ea typeface="+mn-ea"/>
                        <a:cs typeface="+mn-cs"/>
                      </a:endParaRPr>
                    </a:p>
                    <a:p>
                      <a:pPr algn="ct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MOD</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Yes</a:t>
                      </a:r>
                      <a:endParaRPr lang="en-GB" sz="1000" kern="1200" dirty="0">
                        <a:solidFill>
                          <a:schemeClr val="dk1"/>
                        </a:solidFill>
                        <a:latin typeface="+mn-lt"/>
                        <a:ea typeface="+mn-ea"/>
                        <a:cs typeface="+mn-cs"/>
                      </a:endParaRPr>
                    </a:p>
                  </a:txBody>
                  <a:tcPr/>
                </a:tc>
                <a:tc>
                  <a:txBody>
                    <a:bodyPr/>
                    <a:lstStyle/>
                    <a:p>
                      <a:r>
                        <a:rPr lang="en-GB" sz="1000" dirty="0" smtClean="0"/>
                        <a:t>Currently, PBCU is standardized up to ISA +22 </a:t>
                      </a:r>
                    </a:p>
                    <a:p>
                      <a:r>
                        <a:rPr lang="en-GB" sz="1000" dirty="0" smtClean="0"/>
                        <a:t>Airbus requirement is ISA +40</a:t>
                      </a:r>
                      <a:endParaRPr lang="en-GB" sz="10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4227300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en-GB" dirty="0"/>
              <a:t>Verification / Validation / Qualification </a:t>
            </a:r>
            <a:r>
              <a:rPr lang="en-GB" dirty="0" smtClean="0"/>
              <a:t>Plan</a:t>
            </a:r>
            <a:r>
              <a:rPr lang="en-US" dirty="0" smtClean="0"/>
              <a:t>		1/2</a:t>
            </a:r>
            <a:endParaRPr lang="fr-FR" dirty="0"/>
          </a:p>
        </p:txBody>
      </p:sp>
      <p:sp>
        <p:nvSpPr>
          <p:cNvPr id="3" name="Espace réservé du contenu 2"/>
          <p:cNvSpPr>
            <a:spLocks noGrp="1"/>
          </p:cNvSpPr>
          <p:nvPr>
            <p:ph idx="1"/>
          </p:nvPr>
        </p:nvSpPr>
        <p:spPr>
          <a:xfrm>
            <a:off x="457200" y="620689"/>
            <a:ext cx="8686800" cy="432047"/>
          </a:xfrm>
        </p:spPr>
        <p:txBody>
          <a:bodyPr>
            <a:normAutofit lnSpcReduction="10000"/>
          </a:bodyPr>
          <a:lstStyle/>
          <a:p>
            <a:endParaRPr lang="fr-FR" dirty="0" smtClean="0"/>
          </a:p>
        </p:txBody>
      </p:sp>
      <p:graphicFrame>
        <p:nvGraphicFramePr>
          <p:cNvPr id="4" name="Espace réservé du contenu 3"/>
          <p:cNvGraphicFramePr>
            <a:graphicFrameLocks/>
          </p:cNvGraphicFramePr>
          <p:nvPr>
            <p:extLst>
              <p:ext uri="{D42A27DB-BD31-4B8C-83A1-F6EECF244321}">
                <p14:modId xmlns:p14="http://schemas.microsoft.com/office/powerpoint/2010/main" val="2751003185"/>
              </p:ext>
            </p:extLst>
          </p:nvPr>
        </p:nvGraphicFramePr>
        <p:xfrm>
          <a:off x="107504" y="1210635"/>
          <a:ext cx="8928993" cy="3886200"/>
        </p:xfrm>
        <a:graphic>
          <a:graphicData uri="http://schemas.openxmlformats.org/drawingml/2006/table">
            <a:tbl>
              <a:tblPr firstRow="1" bandRow="1">
                <a:tableStyleId>{5C22544A-7EE6-4342-B048-85BDC9FD1C3A}</a:tableStyleId>
              </a:tblPr>
              <a:tblGrid>
                <a:gridCol w="438330"/>
                <a:gridCol w="2564344"/>
                <a:gridCol w="1513455"/>
                <a:gridCol w="1470606"/>
                <a:gridCol w="2942258"/>
              </a:tblGrid>
              <a:tr h="145236">
                <a:tc>
                  <a:txBody>
                    <a:bodyPr/>
                    <a:lstStyle/>
                    <a:p>
                      <a:r>
                        <a:rPr lang="en-GB" sz="1200" dirty="0" smtClean="0"/>
                        <a:t>N°</a:t>
                      </a:r>
                      <a:endParaRPr lang="en-GB" sz="1200" dirty="0"/>
                    </a:p>
                  </a:txBody>
                  <a:tcPr/>
                </a:tc>
                <a:tc>
                  <a:txBody>
                    <a:bodyPr/>
                    <a:lstStyle/>
                    <a:p>
                      <a:r>
                        <a:rPr lang="en-GB" sz="1100" dirty="0" smtClean="0"/>
                        <a:t>Description</a:t>
                      </a:r>
                      <a:endParaRPr lang="en-GB" sz="1100" dirty="0"/>
                    </a:p>
                  </a:txBody>
                  <a:tcPr/>
                </a:tc>
                <a:tc>
                  <a:txBody>
                    <a:bodyPr/>
                    <a:lstStyle/>
                    <a:p>
                      <a:pPr algn="ctr"/>
                      <a:r>
                        <a:rPr lang="en-GB" sz="1100" dirty="0" smtClean="0"/>
                        <a:t>Reason of change</a:t>
                      </a:r>
                      <a:endParaRPr lang="en-GB" sz="1100" dirty="0"/>
                    </a:p>
                  </a:txBody>
                  <a:tcPr/>
                </a:tc>
                <a:tc>
                  <a:txBody>
                    <a:bodyPr/>
                    <a:lstStyle/>
                    <a:p>
                      <a:pPr algn="ctr"/>
                      <a:r>
                        <a:rPr lang="en-GB" sz="1100" dirty="0" smtClean="0"/>
                        <a:t>Reconciliation</a:t>
                      </a:r>
                      <a:endParaRPr lang="en-GB" sz="1100" dirty="0"/>
                    </a:p>
                  </a:txBody>
                  <a:tcPr/>
                </a:tc>
                <a:tc>
                  <a:txBody>
                    <a:bodyPr/>
                    <a:lstStyle/>
                    <a:p>
                      <a:r>
                        <a:rPr lang="en-GB" sz="1200" dirty="0" smtClean="0"/>
                        <a:t>Comments</a:t>
                      </a:r>
                      <a:endParaRPr lang="en-GB" sz="1200" dirty="0"/>
                    </a:p>
                  </a:txBody>
                  <a:tcPr/>
                </a:tc>
              </a:tr>
              <a:tr h="370840">
                <a:tc>
                  <a:txBody>
                    <a:bodyPr/>
                    <a:lstStyle/>
                    <a:p>
                      <a:r>
                        <a:rPr lang="en-GB" sz="1000" kern="1200" dirty="0" smtClean="0">
                          <a:solidFill>
                            <a:schemeClr val="dk1"/>
                          </a:solidFill>
                          <a:latin typeface="+mn-lt"/>
                          <a:ea typeface="+mn-ea"/>
                          <a:cs typeface="+mn-cs"/>
                        </a:rPr>
                        <a:t>1</a:t>
                      </a:r>
                      <a:endParaRPr lang="en-GB" sz="1000" kern="1200" dirty="0">
                        <a:solidFill>
                          <a:schemeClr val="dk1"/>
                        </a:solidFill>
                        <a:latin typeface="+mn-lt"/>
                        <a:ea typeface="+mn-ea"/>
                        <a:cs typeface="+mn-cs"/>
                      </a:endParaRPr>
                    </a:p>
                  </a:txBody>
                  <a:tcPr/>
                </a:tc>
                <a:tc>
                  <a:txBody>
                    <a:bodyPr/>
                    <a:lstStyle/>
                    <a:p>
                      <a:r>
                        <a:rPr lang="en-GB" sz="1000" kern="1200" dirty="0" smtClean="0">
                          <a:solidFill>
                            <a:schemeClr val="dk1"/>
                          </a:solidFill>
                          <a:latin typeface="+mn-lt"/>
                          <a:ea typeface="+mn-ea"/>
                          <a:cs typeface="+mn-cs"/>
                        </a:rPr>
                        <a:t>+28Vdc Input Filter</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Obsolescence</a:t>
                      </a:r>
                      <a:endParaRPr lang="en-GB" sz="1000" kern="1200" dirty="0">
                        <a:solidFill>
                          <a:schemeClr val="dk1"/>
                        </a:solidFill>
                        <a:latin typeface="+mn-lt"/>
                        <a:ea typeface="+mn-ea"/>
                        <a:cs typeface="+mn-cs"/>
                      </a:endParaRPr>
                    </a:p>
                  </a:txBody>
                  <a:tcPr/>
                </a:tc>
                <a:tc>
                  <a:txBody>
                    <a:bodyPr/>
                    <a:lstStyle/>
                    <a:p>
                      <a:r>
                        <a:rPr lang="fr-FR" sz="1000" dirty="0" smtClean="0"/>
                        <a:t>Power input</a:t>
                      </a:r>
                    </a:p>
                    <a:p>
                      <a:r>
                        <a:rPr lang="fr-FR" sz="1000" dirty="0" smtClean="0"/>
                        <a:t>EMI</a:t>
                      </a:r>
                    </a:p>
                    <a:p>
                      <a:r>
                        <a:rPr lang="fr-FR" sz="1000" dirty="0" smtClean="0"/>
                        <a:t>Vibration</a:t>
                      </a:r>
                    </a:p>
                    <a:p>
                      <a:r>
                        <a:rPr lang="en-GB" sz="1000" noProof="0" dirty="0" smtClean="0"/>
                        <a:t>Temperature</a:t>
                      </a:r>
                    </a:p>
                    <a:p>
                      <a:r>
                        <a:rPr lang="en-GB" sz="1000" b="1" noProof="0" dirty="0" smtClean="0"/>
                        <a:t>TBC</a:t>
                      </a:r>
                    </a:p>
                    <a:p>
                      <a:r>
                        <a:rPr lang="en-GB" sz="1000" b="1" noProof="0" dirty="0" smtClean="0"/>
                        <a:t>CS-E</a:t>
                      </a:r>
                      <a:r>
                        <a:rPr lang="en-GB" sz="1000" b="1" baseline="0" noProof="0" dirty="0" smtClean="0"/>
                        <a:t> 80, etc….</a:t>
                      </a:r>
                      <a:endParaRPr lang="en-GB" sz="1000" b="1" noProof="0" dirty="0" smtClean="0"/>
                    </a:p>
                  </a:txBody>
                  <a:tcPr/>
                </a:tc>
                <a:tc>
                  <a:txBody>
                    <a:bodyPr/>
                    <a:lstStyle/>
                    <a:p>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2</a:t>
                      </a:r>
                      <a:endParaRPr lang="en-GB" sz="1000" kern="1200" dirty="0">
                        <a:solidFill>
                          <a:schemeClr val="dk1"/>
                        </a:solidFill>
                        <a:latin typeface="+mn-lt"/>
                        <a:ea typeface="+mn-ea"/>
                        <a:cs typeface="+mn-cs"/>
                      </a:endParaRPr>
                    </a:p>
                  </a:txBody>
                  <a:tcPr/>
                </a:tc>
                <a:tc>
                  <a:txBody>
                    <a:bodyPr/>
                    <a:lstStyle/>
                    <a:p>
                      <a:r>
                        <a:rPr lang="nb-NO" sz="1000" kern="1200" dirty="0" smtClean="0">
                          <a:solidFill>
                            <a:schemeClr val="dk1"/>
                          </a:solidFill>
                          <a:latin typeface="+mn-lt"/>
                          <a:ea typeface="+mn-ea"/>
                          <a:cs typeface="+mn-cs"/>
                        </a:rPr>
                        <a:t>Gate Driver for 3-phase bridge transistor </a:t>
                      </a:r>
                    </a:p>
                  </a:txBody>
                  <a:tcPr/>
                </a:tc>
                <a:tc>
                  <a:txBody>
                    <a:bodyPr/>
                    <a:lstStyle/>
                    <a:p>
                      <a:pPr algn="ctr"/>
                      <a:r>
                        <a:rPr lang="en-GB" sz="1000" kern="1200" dirty="0" smtClean="0">
                          <a:solidFill>
                            <a:schemeClr val="dk1"/>
                          </a:solidFill>
                          <a:latin typeface="+mn-lt"/>
                          <a:ea typeface="+mn-ea"/>
                          <a:cs typeface="+mn-cs"/>
                        </a:rPr>
                        <a:t>Obsolescence</a:t>
                      </a:r>
                      <a:endParaRPr lang="en-GB" sz="1000"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err="1" smtClean="0"/>
                        <a:t>Analysis</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dirty="0" smtClean="0"/>
                        <a:t>ATP </a:t>
                      </a:r>
                      <a:r>
                        <a:rPr lang="fr-FR" sz="1000" dirty="0" err="1" smtClean="0"/>
                        <a:t>with</a:t>
                      </a:r>
                      <a:r>
                        <a:rPr lang="fr-FR" sz="1000" baseline="0" dirty="0" smtClean="0"/>
                        <a:t> new component</a:t>
                      </a:r>
                      <a:endParaRPr lang="fr-FR"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sz="1000" dirty="0" smtClean="0"/>
                    </a:p>
                  </a:txBody>
                  <a:tcPr/>
                </a:tc>
              </a:tr>
              <a:tr h="370840">
                <a:tc>
                  <a:txBody>
                    <a:bodyPr/>
                    <a:lstStyle/>
                    <a:p>
                      <a:r>
                        <a:rPr lang="en-GB" sz="1000" kern="1200" dirty="0" smtClean="0">
                          <a:solidFill>
                            <a:schemeClr val="dk1"/>
                          </a:solidFill>
                          <a:latin typeface="+mn-lt"/>
                          <a:ea typeface="+mn-ea"/>
                          <a:cs typeface="+mn-cs"/>
                        </a:rPr>
                        <a:t>3</a:t>
                      </a:r>
                      <a:endParaRPr lang="en-GB" sz="1000" kern="1200" dirty="0">
                        <a:solidFill>
                          <a:schemeClr val="dk1"/>
                        </a:solidFill>
                        <a:latin typeface="+mn-lt"/>
                        <a:ea typeface="+mn-ea"/>
                        <a:cs typeface="+mn-cs"/>
                      </a:endParaRPr>
                    </a:p>
                  </a:txBody>
                  <a:tcPr/>
                </a:tc>
                <a:tc>
                  <a:txBody>
                    <a:bodyPr/>
                    <a:lstStyle/>
                    <a:p>
                      <a:r>
                        <a:rPr lang="en-GB" sz="1000" kern="1200" dirty="0" smtClean="0">
                          <a:solidFill>
                            <a:schemeClr val="dk1"/>
                          </a:solidFill>
                          <a:latin typeface="+mn-lt"/>
                          <a:ea typeface="+mn-ea"/>
                          <a:cs typeface="+mn-cs"/>
                        </a:rPr>
                        <a:t>Transistor</a:t>
                      </a:r>
                      <a:r>
                        <a:rPr lang="en-GB" sz="1000" kern="1200" baseline="0" dirty="0" smtClean="0">
                          <a:solidFill>
                            <a:schemeClr val="dk1"/>
                          </a:solidFill>
                          <a:latin typeface="+mn-lt"/>
                          <a:ea typeface="+mn-ea"/>
                          <a:cs typeface="+mn-cs"/>
                        </a:rPr>
                        <a:t> NPN 32V</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Obsolescence</a:t>
                      </a:r>
                      <a:endParaRPr lang="en-GB" sz="1000"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err="1" smtClean="0"/>
                        <a:t>Analysis</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dirty="0" smtClean="0"/>
                        <a:t>ATP </a:t>
                      </a:r>
                      <a:r>
                        <a:rPr lang="fr-FR" sz="1000" dirty="0" err="1" smtClean="0"/>
                        <a:t>with</a:t>
                      </a:r>
                      <a:r>
                        <a:rPr lang="fr-FR" sz="1000" baseline="0" dirty="0" smtClean="0"/>
                        <a:t> new component</a:t>
                      </a:r>
                      <a:endParaRPr lang="fr-FR" sz="1000" dirty="0" smtClean="0"/>
                    </a:p>
                  </a:txBody>
                  <a:tcPr/>
                </a:tc>
              </a:tr>
              <a:tr h="370840">
                <a:tc>
                  <a:txBody>
                    <a:bodyPr/>
                    <a:lstStyle/>
                    <a:p>
                      <a:r>
                        <a:rPr lang="en-GB" sz="1000" kern="1200" dirty="0" smtClean="0">
                          <a:solidFill>
                            <a:schemeClr val="dk1"/>
                          </a:solidFill>
                          <a:latin typeface="+mn-lt"/>
                          <a:ea typeface="+mn-ea"/>
                          <a:cs typeface="+mn-cs"/>
                        </a:rPr>
                        <a:t>4</a:t>
                      </a:r>
                      <a:endParaRPr lang="en-GB" sz="1000" kern="1200" dirty="0">
                        <a:solidFill>
                          <a:schemeClr val="dk1"/>
                        </a:solidFill>
                        <a:latin typeface="+mn-lt"/>
                        <a:ea typeface="+mn-ea"/>
                        <a:cs typeface="+mn-cs"/>
                      </a:endParaRPr>
                    </a:p>
                  </a:txBody>
                  <a:tcPr/>
                </a:tc>
                <a:tc>
                  <a:txBody>
                    <a:bodyPr/>
                    <a:lstStyle/>
                    <a:p>
                      <a:pPr algn="l"/>
                      <a:r>
                        <a:rPr lang="fr-FR" sz="1000" kern="1200" dirty="0" err="1" smtClean="0">
                          <a:solidFill>
                            <a:schemeClr val="dk1"/>
                          </a:solidFill>
                          <a:latin typeface="+mn-lt"/>
                          <a:ea typeface="+mn-ea"/>
                          <a:cs typeface="+mn-cs"/>
                        </a:rPr>
                        <a:t>Overvoltage</a:t>
                      </a:r>
                      <a:endParaRPr lang="fr-FR"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Reliability</a:t>
                      </a:r>
                      <a:endParaRPr lang="en-GB" sz="1000" kern="1200" dirty="0">
                        <a:solidFill>
                          <a:schemeClr val="dk1"/>
                        </a:solidFill>
                        <a:latin typeface="+mn-lt"/>
                        <a:ea typeface="+mn-ea"/>
                        <a:cs typeface="+mn-cs"/>
                      </a:endParaRPr>
                    </a:p>
                  </a:txBody>
                  <a:tcPr/>
                </a:tc>
                <a:tc>
                  <a:txBody>
                    <a:bodyPr/>
                    <a:lstStyle/>
                    <a:p>
                      <a:pPr algn="ctr"/>
                      <a:r>
                        <a:rPr lang="fr-FR" sz="1000" kern="1200" dirty="0" smtClean="0">
                          <a:solidFill>
                            <a:schemeClr val="dk1"/>
                          </a:solidFill>
                          <a:latin typeface="+mn-lt"/>
                          <a:ea typeface="+mn-ea"/>
                          <a:cs typeface="+mn-cs"/>
                        </a:rPr>
                        <a:t>Vibration</a:t>
                      </a:r>
                    </a:p>
                    <a:p>
                      <a:pPr algn="ctr"/>
                      <a:r>
                        <a:rPr lang="en-GB" sz="1000" kern="1200" noProof="0" dirty="0" smtClean="0">
                          <a:solidFill>
                            <a:schemeClr val="dk1"/>
                          </a:solidFill>
                          <a:latin typeface="+mn-lt"/>
                          <a:ea typeface="+mn-ea"/>
                          <a:cs typeface="+mn-cs"/>
                        </a:rPr>
                        <a:t>Temperature</a:t>
                      </a:r>
                    </a:p>
                    <a:p>
                      <a:pPr marL="0" marR="0" indent="0" algn="ctr" defTabSz="914400" rtl="0" eaLnBrk="1" fontAlgn="auto" latinLnBrk="0" hangingPunct="1">
                        <a:lnSpc>
                          <a:spcPct val="100000"/>
                        </a:lnSpc>
                        <a:spcBef>
                          <a:spcPts val="0"/>
                        </a:spcBef>
                        <a:spcAft>
                          <a:spcPts val="0"/>
                        </a:spcAft>
                        <a:buClrTx/>
                        <a:buSzTx/>
                        <a:buFontTx/>
                        <a:buNone/>
                        <a:tabLst/>
                        <a:defRPr/>
                      </a:pPr>
                      <a:r>
                        <a:rPr lang="en-GB" sz="1000" b="1" noProof="0" dirty="0" smtClean="0"/>
                        <a:t>TBC</a:t>
                      </a:r>
                      <a:endParaRPr lang="en-GB" sz="1000" kern="1200" noProof="0" dirty="0" smtClean="0">
                        <a:solidFill>
                          <a:schemeClr val="dk1"/>
                        </a:solidFill>
                        <a:latin typeface="+mn-lt"/>
                        <a:ea typeface="+mn-ea"/>
                        <a:cs typeface="+mn-cs"/>
                      </a:endParaRPr>
                    </a:p>
                  </a:txBody>
                  <a:tcPr/>
                </a:tc>
                <a:tc>
                  <a:txBody>
                    <a:bodyPr/>
                    <a:lstStyle/>
                    <a:p>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5</a:t>
                      </a:r>
                      <a:endParaRPr lang="en-GB" sz="1000" kern="1200" dirty="0">
                        <a:solidFill>
                          <a:schemeClr val="dk1"/>
                        </a:solidFill>
                        <a:latin typeface="+mn-lt"/>
                        <a:ea typeface="+mn-ea"/>
                        <a:cs typeface="+mn-cs"/>
                      </a:endParaRPr>
                    </a:p>
                  </a:txBody>
                  <a:tcPr/>
                </a:tc>
                <a:tc>
                  <a:txBody>
                    <a:bodyPr/>
                    <a:lstStyle/>
                    <a:p>
                      <a:pPr marL="0" algn="l" defTabSz="914400" rtl="0" eaLnBrk="1" latinLnBrk="0" hangingPunct="1"/>
                      <a:r>
                        <a:rPr lang="en-US" sz="1000" kern="1200" dirty="0" smtClean="0">
                          <a:solidFill>
                            <a:schemeClr val="dk1"/>
                          </a:solidFill>
                          <a:latin typeface="+mn-lt"/>
                          <a:ea typeface="+mn-ea"/>
                          <a:cs typeface="+mn-cs"/>
                        </a:rPr>
                        <a:t>DC/DC converter for CAN bus power</a:t>
                      </a:r>
                    </a:p>
                  </a:txBody>
                  <a:tcPr/>
                </a:tc>
                <a:tc>
                  <a:txBody>
                    <a:bodyPr/>
                    <a:lstStyle/>
                    <a:p>
                      <a:pPr algn="ctr"/>
                      <a:r>
                        <a:rPr lang="en-GB" sz="1000" kern="1200" dirty="0" smtClean="0">
                          <a:solidFill>
                            <a:schemeClr val="dk1"/>
                          </a:solidFill>
                          <a:latin typeface="+mn-lt"/>
                          <a:ea typeface="+mn-ea"/>
                          <a:cs typeface="+mn-cs"/>
                        </a:rPr>
                        <a:t>Reliability</a:t>
                      </a:r>
                      <a:endParaRPr lang="en-GB" sz="1000" kern="1200" dirty="0">
                        <a:solidFill>
                          <a:schemeClr val="dk1"/>
                        </a:solidFill>
                        <a:latin typeface="+mn-lt"/>
                        <a:ea typeface="+mn-ea"/>
                        <a:cs typeface="+mn-cs"/>
                      </a:endParaRPr>
                    </a:p>
                  </a:txBody>
                  <a:tcPr/>
                </a:tc>
                <a:tc>
                  <a:txBody>
                    <a:bodyPr/>
                    <a:lstStyle/>
                    <a:p>
                      <a:pPr marL="0" algn="ctr" defTabSz="914400" rtl="0" eaLnBrk="1" latinLnBrk="0" hangingPunct="1"/>
                      <a:r>
                        <a:rPr lang="fr-FR" sz="1000" kern="1200" dirty="0" smtClean="0">
                          <a:solidFill>
                            <a:schemeClr val="dk1"/>
                          </a:solidFill>
                          <a:latin typeface="+mn-lt"/>
                          <a:ea typeface="+mn-ea"/>
                          <a:cs typeface="+mn-cs"/>
                        </a:rPr>
                        <a:t>Vibration</a:t>
                      </a:r>
                    </a:p>
                    <a:p>
                      <a:pPr marL="0" algn="ctr" defTabSz="914400" rtl="0" eaLnBrk="1" latinLnBrk="0" hangingPunct="1"/>
                      <a:r>
                        <a:rPr lang="en-GB" sz="1000" kern="1200" noProof="0" dirty="0" smtClean="0">
                          <a:solidFill>
                            <a:schemeClr val="dk1"/>
                          </a:solidFill>
                          <a:latin typeface="+mn-lt"/>
                          <a:ea typeface="+mn-ea"/>
                          <a:cs typeface="+mn-cs"/>
                        </a:rPr>
                        <a:t>Temperature</a:t>
                      </a:r>
                    </a:p>
                    <a:p>
                      <a:pPr marL="0" marR="0" indent="0" algn="ctr" defTabSz="914400" rtl="0" eaLnBrk="1" fontAlgn="auto" latinLnBrk="0" hangingPunct="1">
                        <a:lnSpc>
                          <a:spcPct val="100000"/>
                        </a:lnSpc>
                        <a:spcBef>
                          <a:spcPts val="0"/>
                        </a:spcBef>
                        <a:spcAft>
                          <a:spcPts val="0"/>
                        </a:spcAft>
                        <a:buClrTx/>
                        <a:buSzTx/>
                        <a:buFontTx/>
                        <a:buNone/>
                        <a:tabLst/>
                        <a:defRPr/>
                      </a:pPr>
                      <a:r>
                        <a:rPr lang="en-GB" sz="1000" b="1" noProof="0" dirty="0" smtClean="0"/>
                        <a:t>TBC</a:t>
                      </a:r>
                    </a:p>
                  </a:txBody>
                  <a:tcPr/>
                </a:tc>
                <a:tc>
                  <a:txBody>
                    <a:bodyPr/>
                    <a:lstStyle/>
                    <a:p>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6</a:t>
                      </a:r>
                      <a:endParaRPr lang="en-GB" sz="1000" kern="1200" dirty="0">
                        <a:solidFill>
                          <a:schemeClr val="dk1"/>
                        </a:solidFill>
                        <a:latin typeface="+mn-lt"/>
                        <a:ea typeface="+mn-ea"/>
                        <a:cs typeface="+mn-cs"/>
                      </a:endParaRPr>
                    </a:p>
                  </a:txBody>
                  <a:tcPr/>
                </a:tc>
                <a:tc>
                  <a:txBody>
                    <a:bodyPr/>
                    <a:lstStyle/>
                    <a:p>
                      <a:pPr marL="0" algn="l" defTabSz="914400" rtl="0" eaLnBrk="1" latinLnBrk="0" hangingPunct="1"/>
                      <a:r>
                        <a:rPr lang="fr-FR" sz="1000" kern="1200" dirty="0" smtClean="0">
                          <a:solidFill>
                            <a:schemeClr val="dk1"/>
                          </a:solidFill>
                          <a:latin typeface="+mn-lt"/>
                          <a:ea typeface="+mn-ea"/>
                          <a:cs typeface="+mn-cs"/>
                        </a:rPr>
                        <a:t>Safran Aircraft </a:t>
                      </a:r>
                      <a:r>
                        <a:rPr lang="fr-FR" sz="1000" kern="1200" dirty="0" err="1" smtClean="0">
                          <a:solidFill>
                            <a:schemeClr val="dk1"/>
                          </a:solidFill>
                          <a:latin typeface="+mn-lt"/>
                          <a:ea typeface="+mn-ea"/>
                          <a:cs typeface="+mn-cs"/>
                        </a:rPr>
                        <a:t>Engines</a:t>
                      </a:r>
                      <a:r>
                        <a:rPr lang="fr-FR" sz="1000" kern="1200" dirty="0" smtClean="0">
                          <a:solidFill>
                            <a:schemeClr val="dk1"/>
                          </a:solidFill>
                          <a:latin typeface="+mn-lt"/>
                          <a:ea typeface="+mn-ea"/>
                          <a:cs typeface="+mn-cs"/>
                        </a:rPr>
                        <a:t> recommandations</a:t>
                      </a:r>
                      <a:endParaRPr lang="fr-FR" sz="1000" kern="1200" dirty="0">
                        <a:solidFill>
                          <a:schemeClr val="dk1"/>
                        </a:solidFill>
                        <a:latin typeface="+mn-lt"/>
                        <a:ea typeface="+mn-ea"/>
                        <a:cs typeface="+mn-cs"/>
                      </a:endParaRPr>
                    </a:p>
                  </a:txBody>
                  <a:tcPr/>
                </a:tc>
                <a:tc>
                  <a:txBody>
                    <a:bodyPr/>
                    <a:lstStyle/>
                    <a:p>
                      <a:pPr algn="ctr"/>
                      <a:r>
                        <a:rPr lang="en-GB" sz="1000" kern="1200" smtClean="0">
                          <a:solidFill>
                            <a:schemeClr val="dk1"/>
                          </a:solidFill>
                          <a:latin typeface="+mn-lt"/>
                          <a:ea typeface="+mn-ea"/>
                          <a:cs typeface="+mn-cs"/>
                        </a:rPr>
                        <a:t>Reliability</a:t>
                      </a:r>
                      <a:endParaRPr lang="en-GB" sz="1000"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err="1" smtClean="0"/>
                        <a:t>Analysis</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dirty="0" smtClean="0"/>
                        <a:t>ATP </a:t>
                      </a:r>
                      <a:r>
                        <a:rPr lang="fr-FR" sz="1000" dirty="0" err="1" smtClean="0"/>
                        <a:t>with</a:t>
                      </a:r>
                      <a:r>
                        <a:rPr lang="fr-FR" sz="1000" baseline="0" dirty="0" smtClean="0"/>
                        <a:t> new component</a:t>
                      </a:r>
                      <a:endParaRPr lang="fr-FR" sz="1000" dirty="0" smtClean="0"/>
                    </a:p>
                  </a:txBody>
                  <a:tcPr/>
                </a:tc>
              </a:tr>
              <a:tr h="370840">
                <a:tc>
                  <a:txBody>
                    <a:bodyPr/>
                    <a:lstStyle/>
                    <a:p>
                      <a:r>
                        <a:rPr lang="en-GB" sz="1000" kern="1200" dirty="0" smtClean="0">
                          <a:solidFill>
                            <a:schemeClr val="dk1"/>
                          </a:solidFill>
                          <a:latin typeface="+mn-lt"/>
                          <a:ea typeface="+mn-ea"/>
                          <a:cs typeface="+mn-cs"/>
                        </a:rPr>
                        <a:t>7</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kern="1200" dirty="0" smtClean="0">
                          <a:solidFill>
                            <a:schemeClr val="dk1"/>
                          </a:solidFill>
                          <a:latin typeface="+mn-lt"/>
                          <a:ea typeface="+mn-ea"/>
                          <a:cs typeface="+mn-cs"/>
                        </a:rPr>
                        <a:t>Fuse </a:t>
                      </a:r>
                    </a:p>
                  </a:txBody>
                  <a:tcPr/>
                </a:tc>
                <a:tc>
                  <a:txBody>
                    <a:bodyPr/>
                    <a:lstStyle/>
                    <a:p>
                      <a:pPr algn="ctr"/>
                      <a:r>
                        <a:rPr lang="en-GB" sz="1000" kern="1200" dirty="0" smtClean="0">
                          <a:solidFill>
                            <a:schemeClr val="dk1"/>
                          </a:solidFill>
                          <a:latin typeface="+mn-lt"/>
                          <a:ea typeface="+mn-ea"/>
                          <a:cs typeface="+mn-cs"/>
                        </a:rPr>
                        <a:t>Reliability</a:t>
                      </a:r>
                      <a:endParaRPr lang="en-GB" sz="1000"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err="1" smtClean="0"/>
                        <a:t>Analysis</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000" dirty="0" smtClean="0"/>
                    </a:p>
                  </a:txBody>
                  <a:tcPr/>
                </a:tc>
              </a:tr>
            </a:tbl>
          </a:graphicData>
        </a:graphic>
      </p:graphicFrame>
      <p:sp>
        <p:nvSpPr>
          <p:cNvPr id="5" name="Rectangle 4"/>
          <p:cNvSpPr/>
          <p:nvPr/>
        </p:nvSpPr>
        <p:spPr>
          <a:xfrm rot="20312465">
            <a:off x="-12107" y="2767654"/>
            <a:ext cx="9168215" cy="1107996"/>
          </a:xfrm>
          <a:prstGeom prst="rect">
            <a:avLst/>
          </a:prstGeom>
          <a:noFill/>
        </p:spPr>
        <p:txBody>
          <a:bodyPr wrap="none" lIns="91440" tIns="45720" rIns="91440" bIns="45720">
            <a:spAutoFit/>
          </a:bodyPr>
          <a:lstStyle/>
          <a:p>
            <a:pPr algn="ctr"/>
            <a:r>
              <a:rPr lang="fr-FR" sz="6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 </a:t>
            </a:r>
            <a:r>
              <a:rPr lang="fr-FR" sz="66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be</a:t>
            </a:r>
            <a:r>
              <a:rPr lang="fr-FR" sz="6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fr-FR" sz="66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updated</a:t>
            </a:r>
            <a:r>
              <a:rPr lang="fr-FR" sz="6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by UMBRA</a:t>
            </a:r>
            <a:endParaRPr lang="fr-FR" sz="6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783696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en-GB" dirty="0"/>
              <a:t>Verification / Validation / Qualification Plan </a:t>
            </a:r>
            <a:r>
              <a:rPr lang="en-GB" dirty="0" smtClean="0"/>
              <a:t>		</a:t>
            </a:r>
            <a:r>
              <a:rPr lang="en-US" dirty="0" smtClean="0"/>
              <a:t>2/2</a:t>
            </a:r>
            <a:endParaRPr lang="fr-FR" dirty="0"/>
          </a:p>
        </p:txBody>
      </p:sp>
      <p:sp>
        <p:nvSpPr>
          <p:cNvPr id="3" name="Espace réservé du contenu 2"/>
          <p:cNvSpPr>
            <a:spLocks noGrp="1"/>
          </p:cNvSpPr>
          <p:nvPr>
            <p:ph idx="1"/>
          </p:nvPr>
        </p:nvSpPr>
        <p:spPr>
          <a:xfrm>
            <a:off x="457200" y="620689"/>
            <a:ext cx="8686800" cy="432047"/>
          </a:xfrm>
        </p:spPr>
        <p:txBody>
          <a:bodyPr>
            <a:normAutofit lnSpcReduction="10000"/>
          </a:bodyPr>
          <a:lstStyle/>
          <a:p>
            <a:endParaRPr lang="fr-FR" dirty="0" smtClean="0"/>
          </a:p>
        </p:txBody>
      </p:sp>
      <p:graphicFrame>
        <p:nvGraphicFramePr>
          <p:cNvPr id="4" name="Espace réservé du contenu 3"/>
          <p:cNvGraphicFramePr>
            <a:graphicFrameLocks/>
          </p:cNvGraphicFramePr>
          <p:nvPr>
            <p:extLst>
              <p:ext uri="{D42A27DB-BD31-4B8C-83A1-F6EECF244321}">
                <p14:modId xmlns:p14="http://schemas.microsoft.com/office/powerpoint/2010/main" val="1522570142"/>
              </p:ext>
            </p:extLst>
          </p:nvPr>
        </p:nvGraphicFramePr>
        <p:xfrm>
          <a:off x="251520" y="1268760"/>
          <a:ext cx="8435280" cy="2432308"/>
        </p:xfrm>
        <a:graphic>
          <a:graphicData uri="http://schemas.openxmlformats.org/drawingml/2006/table">
            <a:tbl>
              <a:tblPr firstRow="1" bandRow="1">
                <a:tableStyleId>{5C22544A-7EE6-4342-B048-85BDC9FD1C3A}</a:tableStyleId>
              </a:tblPr>
              <a:tblGrid>
                <a:gridCol w="414093"/>
                <a:gridCol w="2422553"/>
                <a:gridCol w="1429772"/>
                <a:gridCol w="1389291"/>
                <a:gridCol w="2779571"/>
              </a:tblGrid>
              <a:tr h="370840">
                <a:tc>
                  <a:txBody>
                    <a:bodyPr/>
                    <a:lstStyle/>
                    <a:p>
                      <a:r>
                        <a:rPr lang="en-GB" sz="1200" dirty="0" smtClean="0"/>
                        <a:t>N°</a:t>
                      </a:r>
                      <a:endParaRPr lang="en-GB" sz="1200" dirty="0"/>
                    </a:p>
                  </a:txBody>
                  <a:tcPr/>
                </a:tc>
                <a:tc>
                  <a:txBody>
                    <a:bodyPr/>
                    <a:lstStyle/>
                    <a:p>
                      <a:r>
                        <a:rPr lang="en-GB" sz="1100" dirty="0" smtClean="0"/>
                        <a:t>Description</a:t>
                      </a:r>
                      <a:endParaRPr lang="en-GB" sz="1100" dirty="0"/>
                    </a:p>
                  </a:txBody>
                  <a:tcPr/>
                </a:tc>
                <a:tc>
                  <a:txBody>
                    <a:bodyPr/>
                    <a:lstStyle/>
                    <a:p>
                      <a:pPr algn="ctr"/>
                      <a:r>
                        <a:rPr lang="en-GB" sz="1100" dirty="0" smtClean="0"/>
                        <a:t>Reason of change</a:t>
                      </a:r>
                      <a:endParaRPr lang="en-GB" sz="1100" dirty="0"/>
                    </a:p>
                  </a:txBody>
                  <a:tcPr/>
                </a:tc>
                <a:tc>
                  <a:txBody>
                    <a:bodyPr/>
                    <a:lstStyle/>
                    <a:p>
                      <a:pPr algn="ctr"/>
                      <a:r>
                        <a:rPr lang="en-GB" sz="1100" dirty="0" smtClean="0"/>
                        <a:t>Reconciliation</a:t>
                      </a:r>
                      <a:endParaRPr lang="en-GB" sz="1100" dirty="0"/>
                    </a:p>
                  </a:txBody>
                  <a:tcPr/>
                </a:tc>
                <a:tc>
                  <a:txBody>
                    <a:bodyPr/>
                    <a:lstStyle/>
                    <a:p>
                      <a:r>
                        <a:rPr lang="en-GB" sz="1200" dirty="0" smtClean="0"/>
                        <a:t>comments</a:t>
                      </a:r>
                      <a:endParaRPr lang="en-GB" sz="1200" dirty="0"/>
                    </a:p>
                  </a:txBody>
                  <a:tcPr/>
                </a:tc>
              </a:tr>
              <a:tr h="415548">
                <a:tc>
                  <a:txBody>
                    <a:bodyPr/>
                    <a:lstStyle/>
                    <a:p>
                      <a:r>
                        <a:rPr lang="en-GB" sz="1000" strike="sngStrike" kern="1200" baseline="0" dirty="0" smtClean="0">
                          <a:solidFill>
                            <a:schemeClr val="dk1"/>
                          </a:solidFill>
                          <a:latin typeface="+mn-lt"/>
                          <a:ea typeface="+mn-ea"/>
                          <a:cs typeface="+mn-cs"/>
                        </a:rPr>
                        <a:t>8</a:t>
                      </a:r>
                      <a:endParaRPr lang="en-GB" sz="1000" strike="sng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00" strike="sngStrike" kern="1200" baseline="0" dirty="0" smtClean="0">
                          <a:solidFill>
                            <a:schemeClr val="dk1"/>
                          </a:solidFill>
                          <a:latin typeface="+mn-lt"/>
                          <a:ea typeface="+mn-ea"/>
                          <a:cs typeface="+mn-cs"/>
                        </a:rPr>
                        <a:t>Design error on discrete interface (SVOA &amp; SVOB)</a:t>
                      </a:r>
                      <a:endParaRPr lang="fr-FR" sz="1000" strike="sngStrike" kern="1200" baseline="0" dirty="0" smtClean="0">
                        <a:solidFill>
                          <a:schemeClr val="dk1"/>
                        </a:solidFill>
                        <a:latin typeface="+mn-lt"/>
                        <a:ea typeface="+mn-ea"/>
                        <a:cs typeface="+mn-cs"/>
                      </a:endParaRPr>
                    </a:p>
                  </a:txBody>
                  <a:tcPr/>
                </a:tc>
                <a:tc>
                  <a:txBody>
                    <a:bodyPr/>
                    <a:lstStyle/>
                    <a:p>
                      <a:pPr algn="ctr"/>
                      <a:r>
                        <a:rPr lang="fr-FR" sz="1000" strike="sngStrike" kern="1200" baseline="0" dirty="0" smtClean="0">
                          <a:solidFill>
                            <a:schemeClr val="dk1"/>
                          </a:solidFill>
                          <a:latin typeface="+mn-lt"/>
                          <a:ea typeface="+mn-ea"/>
                          <a:cs typeface="+mn-cs"/>
                        </a:rPr>
                        <a:t>Design </a:t>
                      </a:r>
                      <a:r>
                        <a:rPr lang="fr-FR" sz="1000" strike="sngStrike" kern="1200" baseline="0" dirty="0" err="1" smtClean="0">
                          <a:solidFill>
                            <a:schemeClr val="dk1"/>
                          </a:solidFill>
                          <a:latin typeface="+mn-lt"/>
                          <a:ea typeface="+mn-ea"/>
                          <a:cs typeface="+mn-cs"/>
                        </a:rPr>
                        <a:t>maturity</a:t>
                      </a:r>
                      <a:r>
                        <a:rPr lang="fr-FR" sz="1000" strike="sngStrike" kern="1200" baseline="0" dirty="0" smtClean="0">
                          <a:solidFill>
                            <a:schemeClr val="dk1"/>
                          </a:solidFill>
                          <a:latin typeface="+mn-lt"/>
                          <a:ea typeface="+mn-ea"/>
                          <a:cs typeface="+mn-cs"/>
                        </a:rPr>
                        <a:t> </a:t>
                      </a:r>
                      <a:r>
                        <a:rPr lang="fr-FR" sz="1000" strike="sngStrike" kern="1200" baseline="0" dirty="0" err="1" smtClean="0">
                          <a:solidFill>
                            <a:schemeClr val="dk1"/>
                          </a:solidFill>
                          <a:latin typeface="+mn-lt"/>
                          <a:ea typeface="+mn-ea"/>
                          <a:cs typeface="+mn-cs"/>
                        </a:rPr>
                        <a:t>improvement</a:t>
                      </a:r>
                      <a:endParaRPr lang="en-GB" sz="1000" strike="sngStrike" kern="1200" baseline="0" dirty="0">
                        <a:solidFill>
                          <a:schemeClr val="dk1"/>
                        </a:solidFill>
                        <a:latin typeface="+mn-lt"/>
                        <a:ea typeface="+mn-ea"/>
                        <a:cs typeface="+mn-cs"/>
                      </a:endParaRPr>
                    </a:p>
                  </a:txBody>
                  <a:tcPr/>
                </a:tc>
                <a:tc>
                  <a:txBody>
                    <a:bodyPr/>
                    <a:lstStyle/>
                    <a:p>
                      <a:pPr algn="ctr"/>
                      <a:endParaRPr lang="en-GB" sz="1000" strike="sngStrike" kern="1200" baseline="0" dirty="0">
                        <a:solidFill>
                          <a:schemeClr val="dk1"/>
                        </a:solidFill>
                        <a:latin typeface="+mn-lt"/>
                        <a:ea typeface="+mn-ea"/>
                        <a:cs typeface="+mn-cs"/>
                      </a:endParaRPr>
                    </a:p>
                  </a:txBody>
                  <a:tcPr/>
                </a:tc>
                <a:tc>
                  <a:txBody>
                    <a:bodyPr/>
                    <a:lstStyle/>
                    <a:p>
                      <a:endParaRPr lang="en-GB" sz="1000" strike="sngStrike" kern="1200" baseline="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9</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PBCU HW Security</a:t>
                      </a:r>
                    </a:p>
                  </a:txBody>
                  <a:tcPr/>
                </a:tc>
                <a:tc>
                  <a:txBody>
                    <a:bodyPr/>
                    <a:lstStyle/>
                    <a:p>
                      <a:pPr algn="ctr"/>
                      <a:r>
                        <a:rPr lang="fr-FR" sz="1000" kern="1200" dirty="0" smtClean="0">
                          <a:solidFill>
                            <a:schemeClr val="dk1"/>
                          </a:solidFill>
                          <a:latin typeface="+mn-lt"/>
                          <a:ea typeface="+mn-ea"/>
                          <a:cs typeface="+mn-cs"/>
                        </a:rPr>
                        <a:t>Design </a:t>
                      </a:r>
                      <a:r>
                        <a:rPr lang="fr-FR" sz="1000" kern="1200" dirty="0" err="1" smtClean="0">
                          <a:solidFill>
                            <a:schemeClr val="dk1"/>
                          </a:solidFill>
                          <a:latin typeface="+mn-lt"/>
                          <a:ea typeface="+mn-ea"/>
                          <a:cs typeface="+mn-cs"/>
                        </a:rPr>
                        <a:t>maturity</a:t>
                      </a:r>
                      <a:r>
                        <a:rPr lang="fr-FR" sz="1000" kern="120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improvement</a:t>
                      </a:r>
                      <a:endParaRPr lang="en-GB" sz="1000" kern="1200" dirty="0">
                        <a:solidFill>
                          <a:schemeClr val="dk1"/>
                        </a:solidFill>
                        <a:latin typeface="+mn-lt"/>
                        <a:ea typeface="+mn-ea"/>
                        <a:cs typeface="+mn-cs"/>
                      </a:endParaRPr>
                    </a:p>
                  </a:txBody>
                  <a:tcPr/>
                </a:tc>
                <a:tc>
                  <a:txBody>
                    <a:bodyPr/>
                    <a:lstStyle/>
                    <a:p>
                      <a:pPr marL="171450" indent="-171450" algn="l" defTabSz="914400" rtl="0" eaLnBrk="1" latinLnBrk="0" hangingPunct="1">
                        <a:buFontTx/>
                        <a:buChar char="-"/>
                      </a:pPr>
                      <a:r>
                        <a:rPr lang="fr-FR" sz="1000" kern="1200" dirty="0" err="1" smtClean="0">
                          <a:solidFill>
                            <a:schemeClr val="dk1"/>
                          </a:solidFill>
                          <a:latin typeface="+mn-lt"/>
                          <a:ea typeface="+mn-ea"/>
                          <a:cs typeface="+mn-cs"/>
                        </a:rPr>
                        <a:t>Depending</a:t>
                      </a:r>
                      <a:r>
                        <a:rPr lang="fr-FR" sz="1000" kern="1200" dirty="0" smtClean="0">
                          <a:solidFill>
                            <a:schemeClr val="dk1"/>
                          </a:solidFill>
                          <a:latin typeface="+mn-lt"/>
                          <a:ea typeface="+mn-ea"/>
                          <a:cs typeface="+mn-cs"/>
                        </a:rPr>
                        <a:t> solution</a:t>
                      </a:r>
                    </a:p>
                  </a:txBody>
                  <a:tcPr/>
                </a:tc>
                <a:tc>
                  <a:txBody>
                    <a:bodyPr/>
                    <a:lstStyle/>
                    <a:p>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10</a:t>
                      </a:r>
                      <a:endParaRPr lang="en-GB" sz="10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kern="1200" noProof="0" dirty="0" smtClean="0">
                          <a:solidFill>
                            <a:schemeClr val="dk1"/>
                          </a:solidFill>
                          <a:latin typeface="+mn-lt"/>
                          <a:ea typeface="+mn-ea"/>
                          <a:cs typeface="+mn-cs"/>
                        </a:rPr>
                        <a:t>Thermal </a:t>
                      </a:r>
                      <a:r>
                        <a:rPr lang="fr-FR" sz="1000" kern="1200" noProof="0" dirty="0" err="1" smtClean="0">
                          <a:solidFill>
                            <a:schemeClr val="dk1"/>
                          </a:solidFill>
                          <a:latin typeface="+mn-lt"/>
                          <a:ea typeface="+mn-ea"/>
                          <a:cs typeface="+mn-cs"/>
                        </a:rPr>
                        <a:t>Stamp</a:t>
                      </a:r>
                      <a:endParaRPr lang="fr-FR" sz="1000" kern="1200" baseline="0" dirty="0" smtClean="0">
                        <a:solidFill>
                          <a:schemeClr val="dk1"/>
                        </a:solidFill>
                        <a:latin typeface="+mn-lt"/>
                        <a:ea typeface="+mn-ea"/>
                        <a:cs typeface="+mn-cs"/>
                      </a:endParaRPr>
                    </a:p>
                  </a:txBody>
                  <a:tcPr/>
                </a:tc>
                <a:tc>
                  <a:txBody>
                    <a:bodyPr/>
                    <a:lstStyle/>
                    <a:p>
                      <a:pPr algn="ctr"/>
                      <a:r>
                        <a:rPr lang="fr-FR" sz="1000" kern="1200" dirty="0" smtClean="0">
                          <a:solidFill>
                            <a:schemeClr val="dk1"/>
                          </a:solidFill>
                          <a:latin typeface="+mn-lt"/>
                          <a:ea typeface="+mn-ea"/>
                          <a:cs typeface="+mn-cs"/>
                        </a:rPr>
                        <a:t>Design </a:t>
                      </a:r>
                      <a:r>
                        <a:rPr lang="fr-FR" sz="1000" kern="1200" dirty="0" err="1" smtClean="0">
                          <a:solidFill>
                            <a:schemeClr val="dk1"/>
                          </a:solidFill>
                          <a:latin typeface="+mn-lt"/>
                          <a:ea typeface="+mn-ea"/>
                          <a:cs typeface="+mn-cs"/>
                        </a:rPr>
                        <a:t>maturity</a:t>
                      </a:r>
                      <a:r>
                        <a:rPr lang="fr-FR" sz="1000" kern="120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improvement</a:t>
                      </a:r>
                      <a:endParaRPr lang="en-GB" sz="1000" kern="1200" dirty="0">
                        <a:solidFill>
                          <a:schemeClr val="dk1"/>
                        </a:solidFill>
                        <a:latin typeface="+mn-lt"/>
                        <a:ea typeface="+mn-ea"/>
                        <a:cs typeface="+mn-cs"/>
                      </a:endParaRPr>
                    </a:p>
                  </a:txBody>
                  <a:tcPr/>
                </a:tc>
                <a:tc>
                  <a:txBody>
                    <a:bodyPr/>
                    <a:lstStyle/>
                    <a:p>
                      <a:pPr algn="ctr"/>
                      <a:r>
                        <a:rPr lang="en-GB" sz="1000" kern="1200" dirty="0" smtClean="0">
                          <a:solidFill>
                            <a:schemeClr val="dk1"/>
                          </a:solidFill>
                          <a:latin typeface="+mn-lt"/>
                          <a:ea typeface="+mn-ea"/>
                          <a:cs typeface="+mn-cs"/>
                        </a:rPr>
                        <a:t>Analysis</a:t>
                      </a:r>
                      <a:endParaRPr lang="en-GB" sz="1000" kern="1200" dirty="0">
                        <a:solidFill>
                          <a:schemeClr val="dk1"/>
                        </a:solidFill>
                        <a:latin typeface="+mn-lt"/>
                        <a:ea typeface="+mn-ea"/>
                        <a:cs typeface="+mn-cs"/>
                      </a:endParaRPr>
                    </a:p>
                  </a:txBody>
                  <a:tcPr/>
                </a:tc>
                <a:tc>
                  <a:txBody>
                    <a:bodyPr/>
                    <a:lstStyle/>
                    <a:p>
                      <a:endParaRPr lang="en-GB" sz="1000" kern="1200" dirty="0">
                        <a:solidFill>
                          <a:schemeClr val="dk1"/>
                        </a:solidFill>
                        <a:latin typeface="+mn-lt"/>
                        <a:ea typeface="+mn-ea"/>
                        <a:cs typeface="+mn-cs"/>
                      </a:endParaRPr>
                    </a:p>
                  </a:txBody>
                  <a:tcPr/>
                </a:tc>
              </a:tr>
              <a:tr h="370840">
                <a:tc>
                  <a:txBody>
                    <a:bodyPr/>
                    <a:lstStyle/>
                    <a:p>
                      <a:r>
                        <a:rPr lang="en-GB" sz="1000" kern="1200" dirty="0" smtClean="0">
                          <a:solidFill>
                            <a:schemeClr val="dk1"/>
                          </a:solidFill>
                          <a:latin typeface="+mn-lt"/>
                          <a:ea typeface="+mn-ea"/>
                          <a:cs typeface="+mn-cs"/>
                        </a:rPr>
                        <a:t>11</a:t>
                      </a:r>
                      <a:endParaRPr lang="en-GB" sz="1000" kern="1200" dirty="0">
                        <a:solidFill>
                          <a:schemeClr val="dk1"/>
                        </a:solidFill>
                        <a:latin typeface="+mn-lt"/>
                        <a:ea typeface="+mn-ea"/>
                        <a:cs typeface="+mn-cs"/>
                      </a:endParaRPr>
                    </a:p>
                  </a:txBody>
                  <a:tcPr/>
                </a:tc>
                <a:tc>
                  <a:txBody>
                    <a:bodyPr/>
                    <a:lstStyle/>
                    <a:p>
                      <a:pPr marL="0" algn="l" defTabSz="914400" rtl="0" eaLnBrk="1" latinLnBrk="0" hangingPunct="1"/>
                      <a:r>
                        <a:rPr lang="fr-FR" sz="1000" kern="1200" dirty="0" smtClean="0">
                          <a:solidFill>
                            <a:schemeClr val="dk1"/>
                          </a:solidFill>
                          <a:latin typeface="+mn-lt"/>
                          <a:ea typeface="+mn-ea"/>
                          <a:cs typeface="+mn-cs"/>
                        </a:rPr>
                        <a:t>DC/DC </a:t>
                      </a:r>
                      <a:r>
                        <a:rPr lang="fr-FR" sz="1000" kern="1200" dirty="0" err="1" smtClean="0">
                          <a:solidFill>
                            <a:schemeClr val="dk1"/>
                          </a:solidFill>
                          <a:latin typeface="+mn-lt"/>
                          <a:ea typeface="+mn-ea"/>
                          <a:cs typeface="+mn-cs"/>
                        </a:rPr>
                        <a:t>converter</a:t>
                      </a:r>
                      <a:endParaRPr lang="fr-FR" sz="1000" kern="1200" dirty="0" smtClean="0">
                        <a:solidFill>
                          <a:schemeClr val="dk1"/>
                        </a:solidFill>
                        <a:latin typeface="+mn-lt"/>
                        <a:ea typeface="+mn-ea"/>
                        <a:cs typeface="+mn-cs"/>
                      </a:endParaRPr>
                    </a:p>
                    <a:p>
                      <a:pPr marL="0" algn="l" defTabSz="914400" rtl="0" eaLnBrk="1" latinLnBrk="0" hangingPunct="1"/>
                      <a:r>
                        <a:rPr lang="fr-FR" sz="1000" kern="1200" dirty="0" smtClean="0">
                          <a:solidFill>
                            <a:schemeClr val="dk1"/>
                          </a:solidFill>
                          <a:latin typeface="+mn-lt"/>
                          <a:ea typeface="+mn-ea"/>
                          <a:cs typeface="+mn-cs"/>
                        </a:rPr>
                        <a:t>- Thermal</a:t>
                      </a:r>
                      <a:r>
                        <a:rPr lang="fr-FR" sz="1000" kern="1200" baseline="0" dirty="0" smtClean="0">
                          <a:solidFill>
                            <a:schemeClr val="dk1"/>
                          </a:solidFill>
                          <a:latin typeface="+mn-lt"/>
                          <a:ea typeface="+mn-ea"/>
                          <a:cs typeface="+mn-cs"/>
                        </a:rPr>
                        <a:t> </a:t>
                      </a:r>
                      <a:r>
                        <a:rPr lang="fr-FR" sz="1000" kern="1200" dirty="0" err="1" smtClean="0">
                          <a:solidFill>
                            <a:schemeClr val="dk1"/>
                          </a:solidFill>
                          <a:latin typeface="+mn-lt"/>
                          <a:ea typeface="+mn-ea"/>
                          <a:cs typeface="+mn-cs"/>
                        </a:rPr>
                        <a:t>capabilities</a:t>
                      </a:r>
                      <a:endParaRPr lang="fr-FR" sz="1000" kern="1200" dirty="0" smtClean="0">
                        <a:solidFill>
                          <a:schemeClr val="dk1"/>
                        </a:solidFill>
                        <a:latin typeface="+mn-lt"/>
                        <a:ea typeface="+mn-ea"/>
                        <a:cs typeface="+mn-cs"/>
                      </a:endParaRPr>
                    </a:p>
                    <a:p>
                      <a:pPr marL="0" algn="l" defTabSz="914400" rtl="0" eaLnBrk="1" latinLnBrk="0" hangingPunct="1"/>
                      <a:r>
                        <a:rPr lang="fr-FR" sz="1000" kern="1200" dirty="0" smtClean="0">
                          <a:solidFill>
                            <a:schemeClr val="dk1"/>
                          </a:solidFill>
                          <a:latin typeface="+mn-lt"/>
                          <a:ea typeface="+mn-ea"/>
                          <a:cs typeface="+mn-cs"/>
                        </a:rPr>
                        <a:t>- Single source</a:t>
                      </a:r>
                    </a:p>
                  </a:txBody>
                  <a:tcPr/>
                </a:tc>
                <a:tc>
                  <a:txBody>
                    <a:bodyPr/>
                    <a:lstStyle/>
                    <a:p>
                      <a:pPr algn="ctr"/>
                      <a:r>
                        <a:rPr lang="en-US" sz="1000" dirty="0" smtClean="0"/>
                        <a:t>Thermal Capabilities Limitations </a:t>
                      </a:r>
                      <a:endParaRPr lang="en-GB" sz="1000" kern="1200" dirty="0">
                        <a:solidFill>
                          <a:schemeClr val="dk1"/>
                        </a:solidFill>
                        <a:latin typeface="+mn-lt"/>
                        <a:ea typeface="+mn-ea"/>
                        <a:cs typeface="+mn-cs"/>
                      </a:endParaRPr>
                    </a:p>
                  </a:txBody>
                  <a:tcPr/>
                </a:tc>
                <a:tc>
                  <a:txBody>
                    <a:bodyPr/>
                    <a:lstStyle/>
                    <a:p>
                      <a:pPr algn="ctr"/>
                      <a:r>
                        <a:rPr lang="fr-FR" sz="1000" dirty="0" smtClean="0"/>
                        <a:t>Power input</a:t>
                      </a:r>
                    </a:p>
                    <a:p>
                      <a:pPr algn="ctr"/>
                      <a:r>
                        <a:rPr lang="fr-FR" sz="1000" dirty="0" smtClean="0"/>
                        <a:t>EMI</a:t>
                      </a:r>
                    </a:p>
                    <a:p>
                      <a:pPr algn="ctr"/>
                      <a:r>
                        <a:rPr lang="fr-FR" sz="1000" dirty="0" smtClean="0"/>
                        <a:t>Vibration</a:t>
                      </a:r>
                    </a:p>
                    <a:p>
                      <a:pPr algn="ctr"/>
                      <a:r>
                        <a:rPr lang="en-GB" sz="1000" noProof="0" dirty="0" smtClean="0"/>
                        <a:t>Temperature</a:t>
                      </a:r>
                    </a:p>
                    <a:p>
                      <a:pPr marL="0" marR="0" indent="0" algn="ctr" defTabSz="914400" rtl="0" eaLnBrk="1" fontAlgn="auto" latinLnBrk="0" hangingPunct="1">
                        <a:lnSpc>
                          <a:spcPct val="100000"/>
                        </a:lnSpc>
                        <a:spcBef>
                          <a:spcPts val="0"/>
                        </a:spcBef>
                        <a:spcAft>
                          <a:spcPts val="0"/>
                        </a:spcAft>
                        <a:buClrTx/>
                        <a:buSzTx/>
                        <a:buFontTx/>
                        <a:buNone/>
                        <a:tabLst/>
                        <a:defRPr/>
                      </a:pPr>
                      <a:r>
                        <a:rPr lang="en-GB" sz="1000" b="1" noProof="0" dirty="0" smtClean="0"/>
                        <a:t>TBC</a:t>
                      </a:r>
                    </a:p>
                  </a:txBody>
                  <a:tcPr/>
                </a:tc>
                <a:tc>
                  <a:txBody>
                    <a:bodyPr/>
                    <a:lstStyle/>
                    <a:p>
                      <a:endParaRPr lang="en-GB" sz="1000" kern="1200" dirty="0">
                        <a:solidFill>
                          <a:schemeClr val="dk1"/>
                        </a:solidFill>
                        <a:latin typeface="+mn-lt"/>
                        <a:ea typeface="+mn-ea"/>
                        <a:cs typeface="+mn-cs"/>
                      </a:endParaRPr>
                    </a:p>
                  </a:txBody>
                  <a:tcPr/>
                </a:tc>
              </a:tr>
            </a:tbl>
          </a:graphicData>
        </a:graphic>
      </p:graphicFrame>
      <p:sp>
        <p:nvSpPr>
          <p:cNvPr id="5" name="Rectangle 4"/>
          <p:cNvSpPr/>
          <p:nvPr/>
        </p:nvSpPr>
        <p:spPr>
          <a:xfrm rot="20312465">
            <a:off x="-12107" y="2767654"/>
            <a:ext cx="9168215" cy="1107996"/>
          </a:xfrm>
          <a:prstGeom prst="rect">
            <a:avLst/>
          </a:prstGeom>
          <a:noFill/>
        </p:spPr>
        <p:txBody>
          <a:bodyPr wrap="none" lIns="91440" tIns="45720" rIns="91440" bIns="45720">
            <a:spAutoFit/>
          </a:bodyPr>
          <a:lstStyle/>
          <a:p>
            <a:pPr algn="ctr"/>
            <a:r>
              <a:rPr lang="fr-FR" sz="6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 </a:t>
            </a:r>
            <a:r>
              <a:rPr lang="fr-FR" sz="66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be</a:t>
            </a:r>
            <a:r>
              <a:rPr lang="fr-FR" sz="6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fr-FR" sz="66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updated</a:t>
            </a:r>
            <a:r>
              <a:rPr lang="fr-FR" sz="6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by UMBRA</a:t>
            </a:r>
            <a:endParaRPr lang="fr-FR" sz="6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61554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en-US" dirty="0" smtClean="0"/>
              <a:t>Safety Analysis</a:t>
            </a:r>
            <a:endParaRPr lang="fr-FR" dirty="0"/>
          </a:p>
        </p:txBody>
      </p:sp>
      <p:sp>
        <p:nvSpPr>
          <p:cNvPr id="3" name="Espace réservé du contenu 2"/>
          <p:cNvSpPr>
            <a:spLocks noGrp="1"/>
          </p:cNvSpPr>
          <p:nvPr>
            <p:ph idx="1"/>
          </p:nvPr>
        </p:nvSpPr>
        <p:spPr>
          <a:xfrm>
            <a:off x="457200" y="620689"/>
            <a:ext cx="8579296" cy="5328592"/>
          </a:xfrm>
        </p:spPr>
        <p:txBody>
          <a:bodyPr>
            <a:normAutofit/>
          </a:bodyPr>
          <a:lstStyle/>
          <a:p>
            <a:endParaRPr lang="fr-FR" dirty="0" smtClean="0"/>
          </a:p>
        </p:txBody>
      </p:sp>
      <p:sp>
        <p:nvSpPr>
          <p:cNvPr id="6" name="Rectangle 5"/>
          <p:cNvSpPr/>
          <p:nvPr/>
        </p:nvSpPr>
        <p:spPr>
          <a:xfrm rot="20118334">
            <a:off x="56055" y="2485168"/>
            <a:ext cx="9168215" cy="1107996"/>
          </a:xfrm>
          <a:prstGeom prst="rect">
            <a:avLst/>
          </a:prstGeom>
          <a:noFill/>
        </p:spPr>
        <p:txBody>
          <a:bodyPr wrap="none" lIns="91440" tIns="45720" rIns="91440" bIns="45720">
            <a:spAutoFit/>
          </a:bodyPr>
          <a:lstStyle/>
          <a:p>
            <a:pPr algn="ctr"/>
            <a:r>
              <a:rPr lang="fr-FR" sz="6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 </a:t>
            </a:r>
            <a:r>
              <a:rPr lang="fr-FR" sz="66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be</a:t>
            </a:r>
            <a:r>
              <a:rPr lang="fr-FR" sz="6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fr-FR" sz="66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updated</a:t>
            </a:r>
            <a:r>
              <a:rPr lang="fr-FR" sz="6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by UMBRA</a:t>
            </a:r>
            <a:endParaRPr lang="fr-FR" sz="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492080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en-GB" dirty="0"/>
              <a:t>Development Schedule</a:t>
            </a:r>
          </a:p>
        </p:txBody>
      </p:sp>
      <p:sp>
        <p:nvSpPr>
          <p:cNvPr id="3" name="Espace réservé du contenu 2"/>
          <p:cNvSpPr>
            <a:spLocks noGrp="1"/>
          </p:cNvSpPr>
          <p:nvPr>
            <p:ph idx="1"/>
          </p:nvPr>
        </p:nvSpPr>
        <p:spPr>
          <a:xfrm>
            <a:off x="457200" y="620689"/>
            <a:ext cx="8579296" cy="5328592"/>
          </a:xfrm>
        </p:spPr>
        <p:txBody>
          <a:bodyPr>
            <a:normAutofit/>
          </a:bodyPr>
          <a:lstStyle/>
          <a:p>
            <a:endParaRPr lang="fr-FR" dirty="0" smtClean="0"/>
          </a:p>
        </p:txBody>
      </p:sp>
      <p:sp>
        <p:nvSpPr>
          <p:cNvPr id="6" name="Rectangle 5"/>
          <p:cNvSpPr/>
          <p:nvPr/>
        </p:nvSpPr>
        <p:spPr>
          <a:xfrm rot="20118334">
            <a:off x="56055" y="2485168"/>
            <a:ext cx="9168215" cy="1107996"/>
          </a:xfrm>
          <a:prstGeom prst="rect">
            <a:avLst/>
          </a:prstGeom>
          <a:noFill/>
        </p:spPr>
        <p:txBody>
          <a:bodyPr wrap="none" lIns="91440" tIns="45720" rIns="91440" bIns="45720">
            <a:spAutoFit/>
          </a:bodyPr>
          <a:lstStyle/>
          <a:p>
            <a:pPr algn="ctr"/>
            <a:r>
              <a:rPr lang="fr-FR" sz="6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 </a:t>
            </a:r>
            <a:r>
              <a:rPr lang="fr-FR" sz="66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be</a:t>
            </a:r>
            <a:r>
              <a:rPr lang="fr-FR" sz="6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fr-FR" sz="66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updated</a:t>
            </a:r>
            <a:r>
              <a:rPr lang="fr-FR" sz="6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by UMBRA</a:t>
            </a:r>
            <a:endParaRPr lang="fr-FR" sz="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646566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8428"/>
            <a:ext cx="8229600" cy="582612"/>
          </a:xfrm>
        </p:spPr>
        <p:txBody>
          <a:bodyPr/>
          <a:lstStyle/>
          <a:p>
            <a:r>
              <a:rPr lang="en-GB" dirty="0" smtClean="0"/>
              <a:t/>
            </a:r>
            <a:br>
              <a:rPr lang="en-GB" dirty="0" smtClean="0"/>
            </a:br>
            <a:r>
              <a:rPr lang="en-US" dirty="0" smtClean="0"/>
              <a:t>Agenda</a:t>
            </a:r>
            <a:r>
              <a:rPr lang="fr-FR" dirty="0"/>
              <a:t/>
            </a:r>
            <a:br>
              <a:rPr lang="fr-FR" dirty="0"/>
            </a:b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4103296221"/>
              </p:ext>
            </p:extLst>
          </p:nvPr>
        </p:nvGraphicFramePr>
        <p:xfrm>
          <a:off x="446161" y="631040"/>
          <a:ext cx="8590335" cy="5171440"/>
        </p:xfrm>
        <a:graphic>
          <a:graphicData uri="http://schemas.openxmlformats.org/drawingml/2006/table">
            <a:tbl>
              <a:tblPr firstRow="1" bandRow="1">
                <a:tableStyleId>{5C22544A-7EE6-4342-B048-85BDC9FD1C3A}</a:tableStyleId>
              </a:tblPr>
              <a:tblGrid>
                <a:gridCol w="6862143"/>
                <a:gridCol w="1728192"/>
              </a:tblGrid>
              <a:tr h="370840">
                <a:tc>
                  <a:txBody>
                    <a:bodyPr/>
                    <a:lstStyle/>
                    <a:p>
                      <a:pPr algn="ctr"/>
                      <a:r>
                        <a:rPr lang="en-GB" dirty="0" smtClean="0"/>
                        <a:t>TOPICS</a:t>
                      </a:r>
                      <a:endParaRPr lang="en-GB" dirty="0"/>
                    </a:p>
                  </a:txBody>
                  <a:tcPr/>
                </a:tc>
                <a:tc>
                  <a:txBody>
                    <a:bodyPr/>
                    <a:lstStyle/>
                    <a:p>
                      <a:pPr algn="ctr"/>
                      <a:r>
                        <a:rPr lang="en-GB" dirty="0" smtClean="0"/>
                        <a:t>Timing (min)</a:t>
                      </a:r>
                      <a:endParaRPr lang="en-GB" dirty="0"/>
                    </a:p>
                  </a:txBody>
                  <a:tcPr/>
                </a:tc>
              </a:tr>
              <a:tr h="370840">
                <a:tc>
                  <a:txBody>
                    <a:bodyPr/>
                    <a:lstStyle/>
                    <a:p>
                      <a:r>
                        <a:rPr lang="en-US" dirty="0" smtClean="0"/>
                        <a:t>Program context / Objective of the review </a:t>
                      </a:r>
                      <a:endParaRPr lang="en-GB" dirty="0"/>
                    </a:p>
                  </a:txBody>
                  <a:tcPr/>
                </a:tc>
                <a:tc>
                  <a:txBody>
                    <a:bodyPr/>
                    <a:lstStyle/>
                    <a:p>
                      <a:pPr algn="ctr"/>
                      <a:r>
                        <a:rPr lang="en-GB" dirty="0" smtClean="0"/>
                        <a:t>15</a:t>
                      </a:r>
                      <a:endParaRPr lang="en-GB" dirty="0"/>
                    </a:p>
                  </a:txBody>
                  <a:tcPr/>
                </a:tc>
              </a:tr>
              <a:tr h="370840">
                <a:tc>
                  <a:txBody>
                    <a:bodyPr/>
                    <a:lstStyle/>
                    <a:p>
                      <a:r>
                        <a:rPr lang="fr-FR" dirty="0" smtClean="0"/>
                        <a:t>List of obsolescence &amp; </a:t>
                      </a:r>
                      <a:r>
                        <a:rPr lang="fr-FR" dirty="0" err="1" smtClean="0"/>
                        <a:t>Maturity</a:t>
                      </a:r>
                      <a:r>
                        <a:rPr lang="fr-FR" dirty="0" smtClean="0"/>
                        <a:t> Design	</a:t>
                      </a:r>
                    </a:p>
                    <a:p>
                      <a:pPr marL="285750" indent="-285750">
                        <a:buFont typeface="Arial" panose="020B0604020202020204" pitchFamily="34" charset="0"/>
                        <a:buChar char="•"/>
                      </a:pPr>
                      <a:r>
                        <a:rPr lang="fr-FR" dirty="0" smtClean="0"/>
                        <a:t>Obsolescence Management	</a:t>
                      </a:r>
                    </a:p>
                    <a:p>
                      <a:pPr marL="285750" indent="-285750">
                        <a:buFont typeface="Arial" panose="020B0604020202020204" pitchFamily="34" charset="0"/>
                        <a:buChar char="•"/>
                      </a:pPr>
                      <a:r>
                        <a:rPr lang="fr-FR" dirty="0" smtClean="0"/>
                        <a:t>PBCU </a:t>
                      </a:r>
                      <a:r>
                        <a:rPr lang="fr-FR" dirty="0" err="1" smtClean="0"/>
                        <a:t>Reliability</a:t>
                      </a:r>
                      <a:r>
                        <a:rPr lang="fr-FR" dirty="0" smtClean="0"/>
                        <a:t> (PR / NCR)</a:t>
                      </a:r>
                    </a:p>
                    <a:p>
                      <a:pPr marL="285750" indent="-285750">
                        <a:buFont typeface="Arial" panose="020B0604020202020204" pitchFamily="34" charset="0"/>
                        <a:buChar char="•"/>
                      </a:pPr>
                      <a:r>
                        <a:rPr lang="fr-FR" dirty="0" smtClean="0"/>
                        <a:t>Design </a:t>
                      </a:r>
                      <a:r>
                        <a:rPr lang="fr-FR" dirty="0" err="1" smtClean="0"/>
                        <a:t>Maturity</a:t>
                      </a:r>
                      <a:r>
                        <a:rPr lang="fr-FR" dirty="0" smtClean="0"/>
                        <a:t> </a:t>
                      </a:r>
                      <a:r>
                        <a:rPr lang="fr-FR" dirty="0" err="1" smtClean="0"/>
                        <a:t>Improvement</a:t>
                      </a:r>
                      <a:endParaRPr lang="fr-FR" dirty="0" smtClean="0"/>
                    </a:p>
                    <a:p>
                      <a:pPr marL="285750" indent="-285750">
                        <a:buFont typeface="Arial" panose="020B0604020202020204" pitchFamily="34" charset="0"/>
                        <a:buChar char="•"/>
                      </a:pPr>
                      <a:r>
                        <a:rPr lang="en-US" dirty="0" smtClean="0"/>
                        <a:t>Thermal Capabilities Limitations</a:t>
                      </a:r>
                    </a:p>
                  </a:txBody>
                  <a:tcPr/>
                </a:tc>
                <a:tc>
                  <a:txBody>
                    <a:bodyPr/>
                    <a:lstStyle/>
                    <a:p>
                      <a:pPr algn="ctr"/>
                      <a:r>
                        <a:rPr lang="en-GB" dirty="0" smtClean="0"/>
                        <a:t>30</a:t>
                      </a:r>
                      <a:endParaRPr lang="en-GB" dirty="0"/>
                    </a:p>
                  </a:txBody>
                  <a:tcPr/>
                </a:tc>
              </a:tr>
              <a:tr h="370840">
                <a:tc>
                  <a:txBody>
                    <a:bodyPr/>
                    <a:lstStyle/>
                    <a:p>
                      <a:r>
                        <a:rPr lang="en-US" dirty="0" smtClean="0"/>
                        <a:t>Answers to Previous </a:t>
                      </a:r>
                      <a:r>
                        <a:rPr lang="en-US" dirty="0" err="1" smtClean="0"/>
                        <a:t>Recommandations</a:t>
                      </a:r>
                      <a:endParaRPr lang="en-GB" dirty="0"/>
                    </a:p>
                  </a:txBody>
                  <a:tcPr/>
                </a:tc>
                <a:tc>
                  <a:txBody>
                    <a:bodyPr/>
                    <a:lstStyle/>
                    <a:p>
                      <a:pPr algn="ctr"/>
                      <a:r>
                        <a:rPr lang="en-GB" dirty="0" smtClean="0"/>
                        <a:t>30</a:t>
                      </a:r>
                      <a:endParaRPr lang="en-GB" dirty="0"/>
                    </a:p>
                  </a:txBody>
                  <a:tcPr/>
                </a:tc>
              </a:tr>
              <a:tr h="370840">
                <a:tc>
                  <a:txBody>
                    <a:bodyPr/>
                    <a:lstStyle/>
                    <a:p>
                      <a:r>
                        <a:rPr lang="en-US" dirty="0" smtClean="0"/>
                        <a:t>Design Evolutions	</a:t>
                      </a:r>
                      <a:endParaRPr lang="en-GB" dirty="0"/>
                    </a:p>
                  </a:txBody>
                  <a:tcPr/>
                </a:tc>
                <a:tc>
                  <a:txBody>
                    <a:bodyPr/>
                    <a:lstStyle/>
                    <a:p>
                      <a:pPr algn="ctr"/>
                      <a:r>
                        <a:rPr lang="en-GB" dirty="0" smtClean="0"/>
                        <a:t>30</a:t>
                      </a:r>
                      <a:endParaRPr lang="en-GB" dirty="0"/>
                    </a:p>
                  </a:txBody>
                  <a:tcPr/>
                </a:tc>
              </a:tr>
              <a:tr h="370840">
                <a:tc>
                  <a:txBody>
                    <a:bodyPr/>
                    <a:lstStyle/>
                    <a:p>
                      <a:r>
                        <a:rPr lang="en-GB" dirty="0" smtClean="0"/>
                        <a:t>Verification / Validation / Qualification Plan </a:t>
                      </a:r>
                      <a:endParaRPr lang="en-GB" dirty="0"/>
                    </a:p>
                  </a:txBody>
                  <a:tcPr/>
                </a:tc>
                <a:tc>
                  <a:txBody>
                    <a:bodyPr/>
                    <a:lstStyle/>
                    <a:p>
                      <a:pPr algn="ctr"/>
                      <a:r>
                        <a:rPr lang="en-GB" dirty="0" smtClean="0"/>
                        <a:t>30</a:t>
                      </a:r>
                      <a:endParaRPr lang="en-GB" dirty="0"/>
                    </a:p>
                  </a:txBody>
                  <a:tcPr/>
                </a:tc>
              </a:tr>
              <a:tr h="370840">
                <a:tc>
                  <a:txBody>
                    <a:bodyPr/>
                    <a:lstStyle/>
                    <a:p>
                      <a:r>
                        <a:rPr lang="en-GB" dirty="0" smtClean="0"/>
                        <a:t>Specification Compliance Matrix	</a:t>
                      </a:r>
                      <a:endParaRPr lang="en-GB" dirty="0"/>
                    </a:p>
                  </a:txBody>
                  <a:tcPr/>
                </a:tc>
                <a:tc>
                  <a:txBody>
                    <a:bodyPr/>
                    <a:lstStyle/>
                    <a:p>
                      <a:pPr algn="ctr"/>
                      <a:r>
                        <a:rPr lang="en-GB" dirty="0" smtClean="0"/>
                        <a:t>15</a:t>
                      </a:r>
                      <a:endParaRPr lang="en-GB"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Safety Analysis</a:t>
                      </a:r>
                    </a:p>
                  </a:txBody>
                  <a:tcPr/>
                </a:tc>
                <a:tc>
                  <a:txBody>
                    <a:bodyPr/>
                    <a:lstStyle/>
                    <a:p>
                      <a:pPr algn="ctr"/>
                      <a:r>
                        <a:rPr lang="en-GB" dirty="0" smtClean="0"/>
                        <a:t>15</a:t>
                      </a:r>
                      <a:endParaRPr lang="en-GB" dirty="0"/>
                    </a:p>
                  </a:txBody>
                  <a:tcPr/>
                </a:tc>
              </a:tr>
              <a:tr h="370840">
                <a:tc>
                  <a:txBody>
                    <a:bodyPr/>
                    <a:lstStyle/>
                    <a:p>
                      <a:r>
                        <a:rPr lang="en-GB" dirty="0" smtClean="0"/>
                        <a:t>Development Schedule</a:t>
                      </a:r>
                      <a:endParaRPr lang="en-GB" dirty="0"/>
                    </a:p>
                  </a:txBody>
                  <a:tcPr/>
                </a:tc>
                <a:tc>
                  <a:txBody>
                    <a:bodyPr/>
                    <a:lstStyle/>
                    <a:p>
                      <a:pPr algn="ctr"/>
                      <a:r>
                        <a:rPr lang="en-GB" dirty="0" smtClean="0"/>
                        <a:t>15</a:t>
                      </a:r>
                      <a:endParaRPr lang="en-GB" dirty="0"/>
                    </a:p>
                  </a:txBody>
                  <a:tcPr/>
                </a:tc>
              </a:tr>
              <a:tr h="370840">
                <a:tc>
                  <a:txBody>
                    <a:bodyPr/>
                    <a:lstStyle/>
                    <a:p>
                      <a:r>
                        <a:rPr lang="en-GB" dirty="0" smtClean="0"/>
                        <a:t>Risk Analysis and Mitigation Plan</a:t>
                      </a:r>
                      <a:endParaRPr lang="en-GB" dirty="0"/>
                    </a:p>
                  </a:txBody>
                  <a:tcPr/>
                </a:tc>
                <a:tc>
                  <a:txBody>
                    <a:bodyPr/>
                    <a:lstStyle/>
                    <a:p>
                      <a:pPr algn="ctr"/>
                      <a:r>
                        <a:rPr lang="en-GB" dirty="0" smtClean="0"/>
                        <a:t>20</a:t>
                      </a:r>
                      <a:endParaRPr lang="en-GB" dirty="0"/>
                    </a:p>
                  </a:txBody>
                  <a:tcPr/>
                </a:tc>
              </a:tr>
              <a:tr h="370840">
                <a:tc>
                  <a:txBody>
                    <a:bodyPr/>
                    <a:lstStyle/>
                    <a:p>
                      <a:r>
                        <a:rPr lang="en-GB" dirty="0" smtClean="0"/>
                        <a:t>Conclusion	</a:t>
                      </a:r>
                      <a:endParaRPr lang="en-GB" dirty="0"/>
                    </a:p>
                  </a:txBody>
                  <a:tcPr/>
                </a:tc>
                <a:tc>
                  <a:txBody>
                    <a:bodyPr/>
                    <a:lstStyle/>
                    <a:p>
                      <a:pPr algn="ctr"/>
                      <a:r>
                        <a:rPr lang="en-GB" dirty="0" smtClean="0"/>
                        <a:t>20</a:t>
                      </a:r>
                      <a:endParaRPr lang="en-GB" dirty="0"/>
                    </a:p>
                  </a:txBody>
                  <a:tcPr/>
                </a:tc>
              </a:tr>
            </a:tbl>
          </a:graphicData>
        </a:graphic>
      </p:graphicFrame>
    </p:spTree>
    <p:extLst>
      <p:ext uri="{BB962C8B-B14F-4D97-AF65-F5344CB8AC3E}">
        <p14:creationId xmlns:p14="http://schemas.microsoft.com/office/powerpoint/2010/main" val="25885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en-GB" dirty="0"/>
              <a:t>Risk Analysis and Mitigation Plan</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131099974"/>
              </p:ext>
            </p:extLst>
          </p:nvPr>
        </p:nvGraphicFramePr>
        <p:xfrm>
          <a:off x="395635" y="3212976"/>
          <a:ext cx="8525529" cy="1752600"/>
        </p:xfrm>
        <a:graphic>
          <a:graphicData uri="http://schemas.openxmlformats.org/drawingml/2006/table">
            <a:tbl>
              <a:tblPr firstRow="1" bandRow="1">
                <a:tableStyleId>{5C22544A-7EE6-4342-B048-85BDC9FD1C3A}</a:tableStyleId>
              </a:tblPr>
              <a:tblGrid>
                <a:gridCol w="294005"/>
                <a:gridCol w="1686356"/>
                <a:gridCol w="1686356"/>
                <a:gridCol w="1686356"/>
                <a:gridCol w="1686356"/>
                <a:gridCol w="1486100"/>
              </a:tblGrid>
              <a:tr h="370840">
                <a:tc>
                  <a:txBody>
                    <a:bodyPr/>
                    <a:lstStyle/>
                    <a:p>
                      <a:pPr algn="ctr"/>
                      <a:r>
                        <a:rPr lang="en-GB" sz="1200" dirty="0" smtClean="0"/>
                        <a:t>#</a:t>
                      </a:r>
                      <a:endParaRPr lang="en-GB" sz="1200" dirty="0"/>
                    </a:p>
                  </a:txBody>
                  <a:tcPr/>
                </a:tc>
                <a:tc>
                  <a:txBody>
                    <a:bodyPr/>
                    <a:lstStyle/>
                    <a:p>
                      <a:pPr algn="ctr"/>
                      <a:r>
                        <a:rPr lang="en-GB" sz="1200" dirty="0" smtClean="0"/>
                        <a:t>Item</a:t>
                      </a:r>
                      <a:endParaRPr lang="en-GB" sz="1200" dirty="0"/>
                    </a:p>
                  </a:txBody>
                  <a:tcPr/>
                </a:tc>
                <a:tc>
                  <a:txBody>
                    <a:bodyPr/>
                    <a:lstStyle/>
                    <a:p>
                      <a:pPr algn="ctr"/>
                      <a:r>
                        <a:rPr lang="en-GB" sz="1200" dirty="0" smtClean="0"/>
                        <a:t>Description</a:t>
                      </a:r>
                      <a:endParaRPr lang="en-GB" sz="1200" dirty="0"/>
                    </a:p>
                  </a:txBody>
                  <a:tcPr/>
                </a:tc>
                <a:tc>
                  <a:txBody>
                    <a:bodyPr/>
                    <a:lstStyle/>
                    <a:p>
                      <a:pPr algn="ctr"/>
                      <a:r>
                        <a:rPr lang="en-GB" sz="1200" dirty="0" smtClean="0"/>
                        <a:t>Actions</a:t>
                      </a:r>
                      <a:endParaRPr lang="en-GB" sz="1200" dirty="0"/>
                    </a:p>
                  </a:txBody>
                  <a:tcPr/>
                </a:tc>
                <a:tc>
                  <a:txBody>
                    <a:bodyPr/>
                    <a:lstStyle/>
                    <a:p>
                      <a:pPr algn="ctr"/>
                      <a:r>
                        <a:rPr lang="en-GB" sz="1200" dirty="0" smtClean="0"/>
                        <a:t>Responsible</a:t>
                      </a:r>
                      <a:endParaRPr lang="en-GB" sz="1200" dirty="0"/>
                    </a:p>
                  </a:txBody>
                  <a:tcPr/>
                </a:tc>
                <a:tc>
                  <a:txBody>
                    <a:bodyPr/>
                    <a:lstStyle/>
                    <a:p>
                      <a:pPr algn="ctr"/>
                      <a:r>
                        <a:rPr lang="en-GB" sz="1200" dirty="0" smtClean="0"/>
                        <a:t>Probability</a:t>
                      </a:r>
                    </a:p>
                    <a:p>
                      <a:pPr algn="ctr"/>
                      <a:r>
                        <a:rPr lang="en-GB" sz="1200" dirty="0" smtClean="0"/>
                        <a:t>X</a:t>
                      </a:r>
                    </a:p>
                    <a:p>
                      <a:pPr algn="ctr"/>
                      <a:r>
                        <a:rPr lang="en-GB" sz="1200" dirty="0" smtClean="0"/>
                        <a:t>Gravity</a:t>
                      </a:r>
                      <a:endParaRPr lang="en-GB" sz="1200" dirty="0"/>
                    </a:p>
                  </a:txBody>
                  <a:tcPr/>
                </a:tc>
              </a:tr>
              <a:tr h="370840">
                <a:tc>
                  <a:txBody>
                    <a:bodyPr/>
                    <a:lstStyle/>
                    <a:p>
                      <a:r>
                        <a:rPr lang="en-GB" sz="900" dirty="0" smtClean="0"/>
                        <a:t>1</a:t>
                      </a:r>
                      <a:endParaRPr lang="en-GB" sz="900" dirty="0"/>
                    </a:p>
                  </a:txBody>
                  <a:tcPr/>
                </a:tc>
                <a:tc>
                  <a:txBody>
                    <a:bodyPr/>
                    <a:lstStyle/>
                    <a:p>
                      <a:endParaRPr lang="en-GB" sz="900" dirty="0"/>
                    </a:p>
                  </a:txBody>
                  <a:tcPr/>
                </a:tc>
                <a:tc>
                  <a:txBody>
                    <a:bodyPr/>
                    <a:lstStyle/>
                    <a:p>
                      <a:endParaRPr lang="en-GB" sz="900" dirty="0"/>
                    </a:p>
                  </a:txBody>
                  <a:tcPr/>
                </a:tc>
                <a:tc>
                  <a:txBody>
                    <a:bodyPr/>
                    <a:lstStyle/>
                    <a:p>
                      <a:endParaRPr lang="en-GB" sz="900" dirty="0"/>
                    </a:p>
                  </a:txBody>
                  <a:tcPr/>
                </a:tc>
                <a:tc>
                  <a:txBody>
                    <a:bodyPr/>
                    <a:lstStyle/>
                    <a:p>
                      <a:endParaRPr lang="en-GB" sz="900" dirty="0"/>
                    </a:p>
                  </a:txBody>
                  <a:tcPr/>
                </a:tc>
                <a:tc>
                  <a:txBody>
                    <a:bodyPr/>
                    <a:lstStyle/>
                    <a:p>
                      <a:endParaRPr lang="en-GB" sz="900"/>
                    </a:p>
                  </a:txBody>
                  <a:tcPr/>
                </a:tc>
              </a:tr>
              <a:tr h="370840">
                <a:tc>
                  <a:txBody>
                    <a:bodyPr/>
                    <a:lstStyle/>
                    <a:p>
                      <a:r>
                        <a:rPr lang="en-GB" sz="900" dirty="0" smtClean="0"/>
                        <a:t>2</a:t>
                      </a:r>
                      <a:endParaRPr lang="en-GB" sz="900" dirty="0"/>
                    </a:p>
                  </a:txBody>
                  <a:tcPr/>
                </a:tc>
                <a:tc>
                  <a:txBody>
                    <a:bodyPr/>
                    <a:lstStyle/>
                    <a:p>
                      <a:endParaRPr lang="en-GB" sz="900" dirty="0"/>
                    </a:p>
                  </a:txBody>
                  <a:tcPr/>
                </a:tc>
                <a:tc>
                  <a:txBody>
                    <a:bodyPr/>
                    <a:lstStyle/>
                    <a:p>
                      <a:endParaRPr lang="en-GB" sz="900"/>
                    </a:p>
                  </a:txBody>
                  <a:tcPr/>
                </a:tc>
                <a:tc>
                  <a:txBody>
                    <a:bodyPr/>
                    <a:lstStyle/>
                    <a:p>
                      <a:endParaRPr lang="en-GB" sz="900"/>
                    </a:p>
                  </a:txBody>
                  <a:tcPr/>
                </a:tc>
                <a:tc>
                  <a:txBody>
                    <a:bodyPr/>
                    <a:lstStyle/>
                    <a:p>
                      <a:endParaRPr lang="en-GB" sz="900" dirty="0"/>
                    </a:p>
                  </a:txBody>
                  <a:tcPr/>
                </a:tc>
                <a:tc>
                  <a:txBody>
                    <a:bodyPr/>
                    <a:lstStyle/>
                    <a:p>
                      <a:endParaRPr lang="en-GB" sz="900" dirty="0"/>
                    </a:p>
                  </a:txBody>
                  <a:tcPr/>
                </a:tc>
              </a:tr>
              <a:tr h="370840">
                <a:tc>
                  <a:txBody>
                    <a:bodyPr/>
                    <a:lstStyle/>
                    <a:p>
                      <a:r>
                        <a:rPr lang="en-GB" sz="900" dirty="0" smtClean="0"/>
                        <a:t>3</a:t>
                      </a:r>
                      <a:endParaRPr lang="en-GB" sz="900" dirty="0"/>
                    </a:p>
                  </a:txBody>
                  <a:tcPr/>
                </a:tc>
                <a:tc>
                  <a:txBody>
                    <a:bodyPr/>
                    <a:lstStyle/>
                    <a:p>
                      <a:endParaRPr lang="en-GB" sz="900" dirty="0"/>
                    </a:p>
                  </a:txBody>
                  <a:tcPr/>
                </a:tc>
                <a:tc>
                  <a:txBody>
                    <a:bodyPr/>
                    <a:lstStyle/>
                    <a:p>
                      <a:endParaRPr lang="en-GB" sz="900"/>
                    </a:p>
                  </a:txBody>
                  <a:tcPr/>
                </a:tc>
                <a:tc>
                  <a:txBody>
                    <a:bodyPr/>
                    <a:lstStyle/>
                    <a:p>
                      <a:endParaRPr lang="en-GB" sz="900"/>
                    </a:p>
                  </a:txBody>
                  <a:tcPr/>
                </a:tc>
                <a:tc>
                  <a:txBody>
                    <a:bodyPr/>
                    <a:lstStyle/>
                    <a:p>
                      <a:endParaRPr lang="en-GB" sz="900"/>
                    </a:p>
                  </a:txBody>
                  <a:tcPr/>
                </a:tc>
                <a:tc>
                  <a:txBody>
                    <a:bodyPr/>
                    <a:lstStyle/>
                    <a:p>
                      <a:endParaRPr lang="en-GB" sz="900" dirty="0"/>
                    </a:p>
                  </a:txBody>
                  <a:tcPr/>
                </a:tc>
              </a:tr>
            </a:tbl>
          </a:graphicData>
        </a:graphic>
      </p:graphicFrame>
      <p:pic>
        <p:nvPicPr>
          <p:cNvPr id="5" name="Image 4"/>
          <p:cNvPicPr>
            <a:picLocks noChangeAspect="1"/>
          </p:cNvPicPr>
          <p:nvPr/>
        </p:nvPicPr>
        <p:blipFill rotWithShape="1">
          <a:blip r:embed="rId2"/>
          <a:srcRect r="36145"/>
          <a:stretch/>
        </p:blipFill>
        <p:spPr>
          <a:xfrm>
            <a:off x="611560" y="701815"/>
            <a:ext cx="3960440" cy="2197263"/>
          </a:xfrm>
          <a:prstGeom prst="rect">
            <a:avLst/>
          </a:prstGeom>
        </p:spPr>
      </p:pic>
      <p:pic>
        <p:nvPicPr>
          <p:cNvPr id="7" name="Image 6"/>
          <p:cNvPicPr>
            <a:picLocks noChangeAspect="1"/>
          </p:cNvPicPr>
          <p:nvPr/>
        </p:nvPicPr>
        <p:blipFill>
          <a:blip r:embed="rId3"/>
          <a:stretch>
            <a:fillRect/>
          </a:stretch>
        </p:blipFill>
        <p:spPr>
          <a:xfrm>
            <a:off x="4716016" y="699244"/>
            <a:ext cx="1990751" cy="808394"/>
          </a:xfrm>
          <a:prstGeom prst="rect">
            <a:avLst/>
          </a:prstGeom>
        </p:spPr>
      </p:pic>
      <p:sp>
        <p:nvSpPr>
          <p:cNvPr id="8" name="Rectangle 7"/>
          <p:cNvSpPr/>
          <p:nvPr/>
        </p:nvSpPr>
        <p:spPr>
          <a:xfrm rot="20118334">
            <a:off x="301056" y="2254336"/>
            <a:ext cx="8678210" cy="1569660"/>
          </a:xfrm>
          <a:prstGeom prst="rect">
            <a:avLst/>
          </a:prstGeom>
          <a:noFill/>
        </p:spPr>
        <p:txBody>
          <a:bodyPr wrap="none" lIns="91440" tIns="45720" rIns="91440" bIns="45720">
            <a:spAutoFit/>
          </a:bodyPr>
          <a:lstStyle/>
          <a:p>
            <a:pPr algn="ctr"/>
            <a:r>
              <a:rPr lang="fr-FR"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 </a:t>
            </a:r>
            <a:r>
              <a:rPr lang="fr-FR" sz="48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be</a:t>
            </a:r>
            <a:r>
              <a:rPr lang="fr-FR"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fr-FR" sz="48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updated</a:t>
            </a:r>
            <a:r>
              <a:rPr lang="fr-FR"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by</a:t>
            </a:r>
          </a:p>
          <a:p>
            <a:pPr algn="ctr"/>
            <a:r>
              <a:rPr lang="fr-FR"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Safran Aircraft </a:t>
            </a:r>
            <a:r>
              <a:rPr lang="fr-FR" sz="48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Engines</a:t>
            </a:r>
            <a:r>
              <a:rPr lang="fr-FR"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&amp; UMBRA</a:t>
            </a:r>
            <a:endParaRPr lang="fr-FR"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16444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en-US" dirty="0" smtClean="0"/>
              <a:t>Conclusion</a:t>
            </a:r>
            <a:endParaRPr lang="fr-FR" dirty="0"/>
          </a:p>
        </p:txBody>
      </p:sp>
      <p:sp>
        <p:nvSpPr>
          <p:cNvPr id="3" name="Espace réservé du contenu 2"/>
          <p:cNvSpPr>
            <a:spLocks noGrp="1"/>
          </p:cNvSpPr>
          <p:nvPr>
            <p:ph idx="1"/>
          </p:nvPr>
        </p:nvSpPr>
        <p:spPr>
          <a:xfrm>
            <a:off x="457200" y="620689"/>
            <a:ext cx="8579296" cy="5328592"/>
          </a:xfrm>
        </p:spPr>
        <p:txBody>
          <a:bodyPr>
            <a:normAutofit/>
          </a:bodyPr>
          <a:lstStyle/>
          <a:p>
            <a:endParaRPr lang="fr-FR" dirty="0" smtClean="0"/>
          </a:p>
        </p:txBody>
      </p:sp>
      <p:sp>
        <p:nvSpPr>
          <p:cNvPr id="6" name="Rectangle 5"/>
          <p:cNvSpPr/>
          <p:nvPr/>
        </p:nvSpPr>
        <p:spPr>
          <a:xfrm rot="20118334">
            <a:off x="301056" y="2254336"/>
            <a:ext cx="8678210" cy="1569660"/>
          </a:xfrm>
          <a:prstGeom prst="rect">
            <a:avLst/>
          </a:prstGeom>
          <a:noFill/>
        </p:spPr>
        <p:txBody>
          <a:bodyPr wrap="none" lIns="91440" tIns="45720" rIns="91440" bIns="45720">
            <a:spAutoFit/>
          </a:bodyPr>
          <a:lstStyle/>
          <a:p>
            <a:pPr algn="ctr"/>
            <a:r>
              <a:rPr lang="fr-FR"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To </a:t>
            </a:r>
            <a:r>
              <a:rPr lang="fr-FR" sz="48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be</a:t>
            </a:r>
            <a:r>
              <a:rPr lang="fr-FR"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fr-FR" sz="48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updated</a:t>
            </a:r>
            <a:r>
              <a:rPr lang="fr-FR"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by</a:t>
            </a:r>
          </a:p>
          <a:p>
            <a:pPr algn="ctr"/>
            <a:r>
              <a:rPr lang="fr-FR"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Safran Aircraft </a:t>
            </a:r>
            <a:r>
              <a:rPr lang="fr-FR" sz="48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Engines</a:t>
            </a:r>
            <a:r>
              <a:rPr lang="fr-FR" sz="48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&amp; UMBRA</a:t>
            </a:r>
            <a:endParaRPr lang="fr-FR"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349976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en-US" dirty="0"/>
              <a:t>PROGRAM </a:t>
            </a:r>
            <a:r>
              <a:rPr lang="en-US" dirty="0" smtClean="0"/>
              <a:t>CONTEXT</a:t>
            </a:r>
            <a:endParaRPr lang="fr-FR" dirty="0"/>
          </a:p>
        </p:txBody>
      </p:sp>
      <p:sp>
        <p:nvSpPr>
          <p:cNvPr id="3" name="Espace réservé du contenu 2"/>
          <p:cNvSpPr>
            <a:spLocks noGrp="1"/>
          </p:cNvSpPr>
          <p:nvPr>
            <p:ph idx="1"/>
          </p:nvPr>
        </p:nvSpPr>
        <p:spPr>
          <a:xfrm>
            <a:off x="457200" y="620689"/>
            <a:ext cx="8579296" cy="5328592"/>
          </a:xfrm>
        </p:spPr>
        <p:txBody>
          <a:bodyPr>
            <a:normAutofit/>
          </a:bodyPr>
          <a:lstStyle/>
          <a:p>
            <a:r>
              <a:rPr lang="fr-FR" dirty="0" smtClean="0"/>
              <a:t>Due to obsolescence, in-services </a:t>
            </a:r>
            <a:r>
              <a:rPr lang="fr-FR" dirty="0" err="1" smtClean="0"/>
              <a:t>events</a:t>
            </a:r>
            <a:r>
              <a:rPr lang="fr-FR" dirty="0" smtClean="0"/>
              <a:t>, to </a:t>
            </a:r>
            <a:r>
              <a:rPr lang="fr-FR" dirty="0" err="1" smtClean="0"/>
              <a:t>improve</a:t>
            </a:r>
            <a:r>
              <a:rPr lang="fr-FR" dirty="0" smtClean="0"/>
              <a:t> the </a:t>
            </a:r>
            <a:r>
              <a:rPr lang="fr-FR" dirty="0" err="1" smtClean="0"/>
              <a:t>reliability</a:t>
            </a:r>
            <a:r>
              <a:rPr lang="fr-FR" dirty="0" smtClean="0"/>
              <a:t> and </a:t>
            </a:r>
            <a:r>
              <a:rPr lang="fr-FR" dirty="0" err="1" smtClean="0"/>
              <a:t>maturity</a:t>
            </a:r>
            <a:r>
              <a:rPr lang="fr-FR" dirty="0" smtClean="0"/>
              <a:t> design, </a:t>
            </a:r>
            <a:r>
              <a:rPr lang="en-GB" dirty="0"/>
              <a:t>PBCU maturity plan is </a:t>
            </a:r>
            <a:r>
              <a:rPr lang="en-GB" dirty="0" smtClean="0"/>
              <a:t>proposed:</a:t>
            </a:r>
            <a:endParaRPr lang="fr-FR" dirty="0" smtClean="0"/>
          </a:p>
          <a:p>
            <a:pPr marL="0" indent="0">
              <a:buNone/>
            </a:pPr>
            <a:endParaRPr lang="fr-FR" dirty="0" smtClean="0"/>
          </a:p>
          <a:p>
            <a:pPr>
              <a:buFont typeface="Wingdings" panose="05000000000000000000" pitchFamily="2" charset="2"/>
              <a:buChar char="ü"/>
            </a:pPr>
            <a:endParaRPr lang="fr-FR" dirty="0" smtClean="0"/>
          </a:p>
          <a:p>
            <a:pPr lvl="1"/>
            <a:endParaRPr lang="fr-FR" dirty="0"/>
          </a:p>
          <a:p>
            <a:pPr marL="0" indent="0">
              <a:buNone/>
            </a:pPr>
            <a:endParaRPr lang="fr-FR" dirty="0" smtClean="0"/>
          </a:p>
        </p:txBody>
      </p:sp>
      <p:sp>
        <p:nvSpPr>
          <p:cNvPr id="5" name="ZoneTexte 4"/>
          <p:cNvSpPr txBox="1"/>
          <p:nvPr/>
        </p:nvSpPr>
        <p:spPr>
          <a:xfrm>
            <a:off x="3166072" y="2348880"/>
            <a:ext cx="2160240" cy="923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endParaRPr lang="fr-FR" dirty="0" smtClean="0"/>
          </a:p>
          <a:p>
            <a:pPr algn="ctr"/>
            <a:r>
              <a:rPr lang="fr-FR" dirty="0" err="1" smtClean="0"/>
              <a:t>Maturity</a:t>
            </a:r>
            <a:r>
              <a:rPr lang="fr-FR" dirty="0" smtClean="0"/>
              <a:t> Plan</a:t>
            </a:r>
          </a:p>
          <a:p>
            <a:pPr algn="ctr"/>
            <a:endParaRPr lang="fr-FR" dirty="0"/>
          </a:p>
        </p:txBody>
      </p:sp>
      <p:sp>
        <p:nvSpPr>
          <p:cNvPr id="6" name="ZoneTexte 5"/>
          <p:cNvSpPr txBox="1"/>
          <p:nvPr/>
        </p:nvSpPr>
        <p:spPr>
          <a:xfrm>
            <a:off x="-39299" y="2526394"/>
            <a:ext cx="162068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dirty="0" err="1" smtClean="0"/>
              <a:t>Maturity</a:t>
            </a:r>
            <a:r>
              <a:rPr lang="fr-FR" dirty="0" smtClean="0"/>
              <a:t> Plan</a:t>
            </a:r>
            <a:endParaRPr lang="fr-FR" dirty="0"/>
          </a:p>
        </p:txBody>
      </p:sp>
      <p:sp>
        <p:nvSpPr>
          <p:cNvPr id="7" name="Flèche droite 6"/>
          <p:cNvSpPr/>
          <p:nvPr/>
        </p:nvSpPr>
        <p:spPr>
          <a:xfrm>
            <a:off x="1711749" y="2711060"/>
            <a:ext cx="1450035" cy="23218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8" name="ZoneTexte 7"/>
          <p:cNvSpPr txBox="1"/>
          <p:nvPr/>
        </p:nvSpPr>
        <p:spPr>
          <a:xfrm>
            <a:off x="1711749" y="4557871"/>
            <a:ext cx="201622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dirty="0" smtClean="0"/>
              <a:t>Thermal</a:t>
            </a:r>
            <a:endParaRPr lang="fr-FR" dirty="0"/>
          </a:p>
        </p:txBody>
      </p:sp>
      <p:sp>
        <p:nvSpPr>
          <p:cNvPr id="9" name="Flèche droite 8"/>
          <p:cNvSpPr/>
          <p:nvPr/>
        </p:nvSpPr>
        <p:spPr>
          <a:xfrm rot="17487043">
            <a:off x="2551337" y="3809972"/>
            <a:ext cx="1187536" cy="27647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0" name="ZoneTexte 9"/>
          <p:cNvSpPr txBox="1"/>
          <p:nvPr/>
        </p:nvSpPr>
        <p:spPr>
          <a:xfrm>
            <a:off x="6993805" y="2583443"/>
            <a:ext cx="201622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dirty="0" smtClean="0"/>
              <a:t>In service Events</a:t>
            </a:r>
            <a:endParaRPr lang="fr-FR" dirty="0"/>
          </a:p>
        </p:txBody>
      </p:sp>
      <p:sp>
        <p:nvSpPr>
          <p:cNvPr id="11" name="Flèche droite 10"/>
          <p:cNvSpPr/>
          <p:nvPr/>
        </p:nvSpPr>
        <p:spPr>
          <a:xfrm rot="10800000">
            <a:off x="5355647" y="2636913"/>
            <a:ext cx="1500315" cy="25323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2" name="ZoneTexte 11"/>
          <p:cNvSpPr txBox="1"/>
          <p:nvPr/>
        </p:nvSpPr>
        <p:spPr>
          <a:xfrm>
            <a:off x="1680665" y="2392924"/>
            <a:ext cx="1894712" cy="338554"/>
          </a:xfrm>
          <a:prstGeom prst="rect">
            <a:avLst/>
          </a:prstGeom>
          <a:noFill/>
        </p:spPr>
        <p:txBody>
          <a:bodyPr wrap="square" rtlCol="0">
            <a:spAutoFit/>
          </a:bodyPr>
          <a:lstStyle/>
          <a:p>
            <a:r>
              <a:rPr lang="fr-FR" sz="1600" dirty="0" smtClean="0"/>
              <a:t>Obsolescence </a:t>
            </a:r>
            <a:endParaRPr lang="fr-FR" sz="1600" dirty="0"/>
          </a:p>
        </p:txBody>
      </p:sp>
      <p:sp>
        <p:nvSpPr>
          <p:cNvPr id="13" name="ZoneTexte 12"/>
          <p:cNvSpPr txBox="1"/>
          <p:nvPr/>
        </p:nvSpPr>
        <p:spPr>
          <a:xfrm rot="17663110">
            <a:off x="1644179" y="3513715"/>
            <a:ext cx="2068606" cy="707886"/>
          </a:xfrm>
          <a:prstGeom prst="rect">
            <a:avLst/>
          </a:prstGeom>
          <a:noFill/>
        </p:spPr>
        <p:txBody>
          <a:bodyPr wrap="square" rtlCol="0">
            <a:spAutoFit/>
          </a:bodyPr>
          <a:lstStyle/>
          <a:p>
            <a:pPr algn="ctr"/>
            <a:r>
              <a:rPr lang="en-US" sz="1600" dirty="0" smtClean="0"/>
              <a:t>Thermal Capabilities</a:t>
            </a:r>
          </a:p>
          <a:p>
            <a:pPr algn="ctr"/>
            <a:r>
              <a:rPr lang="en-US" sz="700" dirty="0" smtClean="0"/>
              <a:t> </a:t>
            </a:r>
          </a:p>
          <a:p>
            <a:pPr algn="ctr"/>
            <a:r>
              <a:rPr lang="en-US" sz="1600" dirty="0" smtClean="0"/>
              <a:t>Limitations </a:t>
            </a:r>
            <a:endParaRPr lang="en-US" sz="1600" dirty="0"/>
          </a:p>
        </p:txBody>
      </p:sp>
      <p:sp>
        <p:nvSpPr>
          <p:cNvPr id="14" name="ZoneTexte 13"/>
          <p:cNvSpPr txBox="1"/>
          <p:nvPr/>
        </p:nvSpPr>
        <p:spPr>
          <a:xfrm>
            <a:off x="4833565" y="2369789"/>
            <a:ext cx="2455990" cy="338554"/>
          </a:xfrm>
          <a:prstGeom prst="rect">
            <a:avLst/>
          </a:prstGeom>
          <a:noFill/>
        </p:spPr>
        <p:txBody>
          <a:bodyPr wrap="square" rtlCol="0">
            <a:spAutoFit/>
          </a:bodyPr>
          <a:lstStyle/>
          <a:p>
            <a:pPr algn="ctr"/>
            <a:r>
              <a:rPr lang="en-US" sz="1600" dirty="0" smtClean="0"/>
              <a:t>Reliability</a:t>
            </a:r>
            <a:endParaRPr lang="en-US" sz="1600" dirty="0"/>
          </a:p>
        </p:txBody>
      </p:sp>
      <p:sp>
        <p:nvSpPr>
          <p:cNvPr id="15" name="ZoneTexte 14"/>
          <p:cNvSpPr txBox="1"/>
          <p:nvPr/>
        </p:nvSpPr>
        <p:spPr>
          <a:xfrm>
            <a:off x="4832289" y="4554802"/>
            <a:ext cx="201622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dirty="0"/>
              <a:t>Design </a:t>
            </a:r>
            <a:r>
              <a:rPr lang="fr-FR" dirty="0" err="1"/>
              <a:t>Maturity</a:t>
            </a:r>
            <a:endParaRPr lang="fr-FR" dirty="0"/>
          </a:p>
        </p:txBody>
      </p:sp>
      <p:sp>
        <p:nvSpPr>
          <p:cNvPr id="16" name="Flèche droite 15"/>
          <p:cNvSpPr/>
          <p:nvPr/>
        </p:nvSpPr>
        <p:spPr>
          <a:xfrm rot="14677109">
            <a:off x="5026029" y="3746076"/>
            <a:ext cx="1223830" cy="27647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7" name="ZoneTexte 16"/>
          <p:cNvSpPr txBox="1"/>
          <p:nvPr/>
        </p:nvSpPr>
        <p:spPr>
          <a:xfrm rot="3625531">
            <a:off x="5423684" y="3430233"/>
            <a:ext cx="1262839" cy="584775"/>
          </a:xfrm>
          <a:prstGeom prst="rect">
            <a:avLst/>
          </a:prstGeom>
          <a:noFill/>
        </p:spPr>
        <p:txBody>
          <a:bodyPr wrap="square" rtlCol="0">
            <a:spAutoFit/>
          </a:bodyPr>
          <a:lstStyle/>
          <a:p>
            <a:pPr algn="ctr"/>
            <a:r>
              <a:rPr lang="en-US" sz="1600" dirty="0" smtClean="0"/>
              <a:t>Design </a:t>
            </a:r>
          </a:p>
          <a:p>
            <a:pPr algn="ctr"/>
            <a:r>
              <a:rPr lang="en-US" sz="1600" dirty="0" smtClean="0"/>
              <a:t>Maturity </a:t>
            </a:r>
            <a:endParaRPr lang="en-US" sz="1600" dirty="0"/>
          </a:p>
        </p:txBody>
      </p:sp>
    </p:spTree>
    <p:extLst>
      <p:ext uri="{BB962C8B-B14F-4D97-AF65-F5344CB8AC3E}">
        <p14:creationId xmlns:p14="http://schemas.microsoft.com/office/powerpoint/2010/main" val="1538031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en-US" dirty="0" smtClean="0"/>
              <a:t>OBJECTIVE OF THE REVIEW</a:t>
            </a:r>
            <a:endParaRPr lang="fr-FR" dirty="0"/>
          </a:p>
        </p:txBody>
      </p:sp>
      <p:sp>
        <p:nvSpPr>
          <p:cNvPr id="3" name="Espace réservé du contenu 2"/>
          <p:cNvSpPr>
            <a:spLocks noGrp="1"/>
          </p:cNvSpPr>
          <p:nvPr>
            <p:ph idx="1"/>
          </p:nvPr>
        </p:nvSpPr>
        <p:spPr>
          <a:xfrm>
            <a:off x="457200" y="620689"/>
            <a:ext cx="8579296" cy="5328592"/>
          </a:xfrm>
        </p:spPr>
        <p:txBody>
          <a:bodyPr>
            <a:normAutofit/>
          </a:bodyPr>
          <a:lstStyle/>
          <a:p>
            <a:r>
              <a:rPr lang="fr-FR" dirty="0" smtClean="0"/>
              <a:t>Objective of the </a:t>
            </a:r>
            <a:r>
              <a:rPr lang="fr-FR" dirty="0" err="1" smtClean="0"/>
              <a:t>review</a:t>
            </a:r>
            <a:r>
              <a:rPr lang="fr-FR" dirty="0" smtClean="0"/>
              <a:t> </a:t>
            </a:r>
            <a:r>
              <a:rPr lang="fr-FR" dirty="0" err="1" smtClean="0"/>
              <a:t>is</a:t>
            </a:r>
            <a:r>
              <a:rPr lang="fr-FR" dirty="0" smtClean="0"/>
              <a:t> to </a:t>
            </a:r>
            <a:r>
              <a:rPr lang="fr-FR" dirty="0" err="1" smtClean="0"/>
              <a:t>define</a:t>
            </a:r>
            <a:endParaRPr lang="fr-FR" dirty="0" smtClean="0"/>
          </a:p>
          <a:p>
            <a:pPr lvl="1"/>
            <a:r>
              <a:rPr lang="fr-FR" dirty="0" smtClean="0"/>
              <a:t>PBCU </a:t>
            </a:r>
            <a:r>
              <a:rPr lang="fr-FR" dirty="0" err="1" smtClean="0"/>
              <a:t>evolutions</a:t>
            </a:r>
            <a:r>
              <a:rPr lang="fr-FR" dirty="0" smtClean="0"/>
              <a:t> to </a:t>
            </a:r>
            <a:r>
              <a:rPr lang="fr-FR" dirty="0" err="1" smtClean="0"/>
              <a:t>be</a:t>
            </a:r>
            <a:r>
              <a:rPr lang="fr-FR" dirty="0" smtClean="0"/>
              <a:t> </a:t>
            </a:r>
            <a:r>
              <a:rPr lang="fr-FR" dirty="0" err="1" smtClean="0"/>
              <a:t>implemanted</a:t>
            </a:r>
            <a:r>
              <a:rPr lang="fr-FR" dirty="0" smtClean="0"/>
              <a:t> </a:t>
            </a:r>
          </a:p>
          <a:p>
            <a:pPr lvl="1"/>
            <a:r>
              <a:rPr lang="fr-FR" dirty="0" smtClean="0"/>
              <a:t>Life modification cycle</a:t>
            </a:r>
          </a:p>
          <a:p>
            <a:pPr lvl="1"/>
            <a:r>
              <a:rPr lang="fr-FR" dirty="0" err="1" smtClean="0"/>
              <a:t>Analysis</a:t>
            </a:r>
            <a:r>
              <a:rPr lang="fr-FR" dirty="0" smtClean="0"/>
              <a:t> and test to </a:t>
            </a:r>
            <a:r>
              <a:rPr lang="fr-FR" dirty="0" err="1" smtClean="0"/>
              <a:t>be</a:t>
            </a:r>
            <a:r>
              <a:rPr lang="fr-FR" dirty="0" smtClean="0"/>
              <a:t> </a:t>
            </a:r>
            <a:r>
              <a:rPr lang="fr-FR" dirty="0" err="1" smtClean="0"/>
              <a:t>performed</a:t>
            </a:r>
            <a:endParaRPr lang="fr-FR" dirty="0" smtClean="0"/>
          </a:p>
          <a:p>
            <a:pPr lvl="1"/>
            <a:r>
              <a:rPr lang="fr-FR" dirty="0" err="1" smtClean="0"/>
              <a:t>Stategy</a:t>
            </a:r>
            <a:r>
              <a:rPr lang="fr-FR" dirty="0" smtClean="0"/>
              <a:t> validation and qualification plan</a:t>
            </a:r>
          </a:p>
          <a:p>
            <a:pPr>
              <a:buFont typeface="Wingdings" panose="05000000000000000000" pitchFamily="2" charset="2"/>
              <a:buChar char="ü"/>
            </a:pPr>
            <a:endParaRPr lang="fr-FR" dirty="0" smtClean="0"/>
          </a:p>
          <a:p>
            <a:pPr lvl="1"/>
            <a:endParaRPr lang="fr-FR" dirty="0"/>
          </a:p>
          <a:p>
            <a:pPr marL="0" indent="0">
              <a:buNone/>
            </a:pPr>
            <a:endParaRPr lang="fr-FR" dirty="0" smtClean="0"/>
          </a:p>
        </p:txBody>
      </p:sp>
    </p:spTree>
    <p:extLst>
      <p:ext uri="{BB962C8B-B14F-4D97-AF65-F5344CB8AC3E}">
        <p14:creationId xmlns:p14="http://schemas.microsoft.com/office/powerpoint/2010/main" val="2298791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fr-FR" dirty="0" smtClean="0"/>
              <a:t>List of obsolescence &amp; Maturity Design</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902769773"/>
              </p:ext>
            </p:extLst>
          </p:nvPr>
        </p:nvGraphicFramePr>
        <p:xfrm>
          <a:off x="109692" y="699244"/>
          <a:ext cx="8782788" cy="5044440"/>
        </p:xfrm>
        <a:graphic>
          <a:graphicData uri="http://schemas.openxmlformats.org/drawingml/2006/table">
            <a:tbl>
              <a:tblPr firstRow="1" bandRow="1">
                <a:tableStyleId>{5C22544A-7EE6-4342-B048-85BDC9FD1C3A}</a:tableStyleId>
              </a:tblPr>
              <a:tblGrid>
                <a:gridCol w="544070"/>
                <a:gridCol w="3054142"/>
                <a:gridCol w="1440160"/>
                <a:gridCol w="3744416"/>
              </a:tblGrid>
              <a:tr h="370840">
                <a:tc>
                  <a:txBody>
                    <a:bodyPr/>
                    <a:lstStyle/>
                    <a:p>
                      <a:r>
                        <a:rPr lang="en-GB" sz="1600" dirty="0" smtClean="0"/>
                        <a:t>N°</a:t>
                      </a:r>
                      <a:endParaRPr lang="en-GB" sz="1600" dirty="0"/>
                    </a:p>
                  </a:txBody>
                  <a:tcPr/>
                </a:tc>
                <a:tc>
                  <a:txBody>
                    <a:bodyPr/>
                    <a:lstStyle/>
                    <a:p>
                      <a:r>
                        <a:rPr lang="en-GB" sz="1400" dirty="0" smtClean="0"/>
                        <a:t>Description</a:t>
                      </a:r>
                      <a:endParaRPr lang="en-GB" sz="1400" dirty="0"/>
                    </a:p>
                  </a:txBody>
                  <a:tcPr/>
                </a:tc>
                <a:tc>
                  <a:txBody>
                    <a:bodyPr/>
                    <a:lstStyle/>
                    <a:p>
                      <a:pPr algn="ctr"/>
                      <a:r>
                        <a:rPr lang="en-GB" sz="1400" dirty="0" smtClean="0"/>
                        <a:t>Reason of change</a:t>
                      </a:r>
                      <a:endParaRPr lang="en-GB" sz="1400" dirty="0"/>
                    </a:p>
                  </a:txBody>
                  <a:tcPr/>
                </a:tc>
                <a:tc>
                  <a:txBody>
                    <a:bodyPr/>
                    <a:lstStyle/>
                    <a:p>
                      <a:r>
                        <a:rPr lang="en-GB" sz="1600" dirty="0" smtClean="0"/>
                        <a:t>comments</a:t>
                      </a:r>
                      <a:endParaRPr lang="en-GB" sz="1600" dirty="0"/>
                    </a:p>
                  </a:txBody>
                  <a:tcPr/>
                </a:tc>
              </a:tr>
              <a:tr h="370840">
                <a:tc>
                  <a:txBody>
                    <a:bodyPr/>
                    <a:lstStyle/>
                    <a:p>
                      <a:r>
                        <a:rPr lang="en-GB" sz="1100" kern="1200" dirty="0" smtClean="0">
                          <a:solidFill>
                            <a:schemeClr val="dk1"/>
                          </a:solidFill>
                          <a:latin typeface="+mn-lt"/>
                          <a:ea typeface="+mn-ea"/>
                          <a:cs typeface="+mn-cs"/>
                        </a:rPr>
                        <a:t>1</a:t>
                      </a:r>
                      <a:endParaRPr lang="en-GB" sz="1100" kern="1200" dirty="0">
                        <a:solidFill>
                          <a:schemeClr val="dk1"/>
                        </a:solidFill>
                        <a:latin typeface="+mn-lt"/>
                        <a:ea typeface="+mn-ea"/>
                        <a:cs typeface="+mn-cs"/>
                      </a:endParaRPr>
                    </a:p>
                  </a:txBody>
                  <a:tcPr/>
                </a:tc>
                <a:tc>
                  <a:txBody>
                    <a:bodyPr/>
                    <a:lstStyle/>
                    <a:p>
                      <a:r>
                        <a:rPr lang="en-GB" sz="1100" kern="1200" dirty="0" smtClean="0">
                          <a:solidFill>
                            <a:schemeClr val="dk1"/>
                          </a:solidFill>
                          <a:latin typeface="+mn-lt"/>
                          <a:ea typeface="+mn-ea"/>
                          <a:cs typeface="+mn-cs"/>
                        </a:rPr>
                        <a:t>+28Vdc Input Filter</a:t>
                      </a:r>
                      <a:endParaRPr lang="en-GB" sz="1100" kern="1200" dirty="0">
                        <a:solidFill>
                          <a:schemeClr val="dk1"/>
                        </a:solidFill>
                        <a:latin typeface="+mn-lt"/>
                        <a:ea typeface="+mn-ea"/>
                        <a:cs typeface="+mn-cs"/>
                      </a:endParaRPr>
                    </a:p>
                  </a:txBody>
                  <a:tcPr/>
                </a:tc>
                <a:tc>
                  <a:txBody>
                    <a:bodyPr/>
                    <a:lstStyle/>
                    <a:p>
                      <a:pPr algn="ctr"/>
                      <a:r>
                        <a:rPr lang="en-GB" sz="1100" kern="1200" dirty="0" smtClean="0">
                          <a:solidFill>
                            <a:schemeClr val="dk1"/>
                          </a:solidFill>
                          <a:latin typeface="+mn-lt"/>
                          <a:ea typeface="+mn-ea"/>
                          <a:cs typeface="+mn-cs"/>
                        </a:rPr>
                        <a:t>Obsolescence</a:t>
                      </a:r>
                      <a:endParaRPr lang="en-GB" sz="1100" kern="1200" dirty="0">
                        <a:solidFill>
                          <a:schemeClr val="dk1"/>
                        </a:solidFill>
                        <a:latin typeface="+mn-lt"/>
                        <a:ea typeface="+mn-ea"/>
                        <a:cs typeface="+mn-cs"/>
                      </a:endParaRPr>
                    </a:p>
                  </a:txBody>
                  <a:tcPr/>
                </a:tc>
                <a:tc>
                  <a:txBody>
                    <a:bodyPr/>
                    <a:lstStyle/>
                    <a:p>
                      <a:r>
                        <a:rPr lang="en-GB" sz="1100" kern="1200" dirty="0" smtClean="0">
                          <a:solidFill>
                            <a:schemeClr val="dk1"/>
                          </a:solidFill>
                          <a:latin typeface="+mn-lt"/>
                          <a:ea typeface="+mn-ea"/>
                          <a:cs typeface="+mn-cs"/>
                        </a:rPr>
                        <a:t>Production impact : end of 2018</a:t>
                      </a:r>
                      <a:endParaRPr lang="en-GB" sz="1100" kern="1200" dirty="0">
                        <a:solidFill>
                          <a:schemeClr val="dk1"/>
                        </a:solidFill>
                        <a:latin typeface="+mn-lt"/>
                        <a:ea typeface="+mn-ea"/>
                        <a:cs typeface="+mn-cs"/>
                      </a:endParaRPr>
                    </a:p>
                  </a:txBody>
                  <a:tcPr/>
                </a:tc>
              </a:tr>
              <a:tr h="370840">
                <a:tc>
                  <a:txBody>
                    <a:bodyPr/>
                    <a:lstStyle/>
                    <a:p>
                      <a:r>
                        <a:rPr lang="en-GB" sz="1100" kern="1200" dirty="0" smtClean="0">
                          <a:solidFill>
                            <a:schemeClr val="dk1"/>
                          </a:solidFill>
                          <a:latin typeface="+mn-lt"/>
                          <a:ea typeface="+mn-ea"/>
                          <a:cs typeface="+mn-cs"/>
                        </a:rPr>
                        <a:t>2</a:t>
                      </a:r>
                      <a:endParaRPr lang="en-GB" sz="1100" kern="1200" dirty="0">
                        <a:solidFill>
                          <a:schemeClr val="dk1"/>
                        </a:solidFill>
                        <a:latin typeface="+mn-lt"/>
                        <a:ea typeface="+mn-ea"/>
                        <a:cs typeface="+mn-cs"/>
                      </a:endParaRPr>
                    </a:p>
                  </a:txBody>
                  <a:tcPr/>
                </a:tc>
                <a:tc>
                  <a:txBody>
                    <a:bodyPr/>
                    <a:lstStyle/>
                    <a:p>
                      <a:r>
                        <a:rPr lang="nb-NO" sz="1100" kern="1200" dirty="0" smtClean="0">
                          <a:solidFill>
                            <a:schemeClr val="dk1"/>
                          </a:solidFill>
                          <a:latin typeface="+mn-lt"/>
                          <a:ea typeface="+mn-ea"/>
                          <a:cs typeface="+mn-cs"/>
                        </a:rPr>
                        <a:t>Gate Driver for 3-phase bridge transistor </a:t>
                      </a:r>
                    </a:p>
                  </a:txBody>
                  <a:tcPr/>
                </a:tc>
                <a:tc>
                  <a:txBody>
                    <a:bodyPr/>
                    <a:lstStyle/>
                    <a:p>
                      <a:pPr algn="ctr"/>
                      <a:r>
                        <a:rPr lang="en-GB" sz="1100" kern="1200" dirty="0" smtClean="0">
                          <a:solidFill>
                            <a:schemeClr val="dk1"/>
                          </a:solidFill>
                          <a:latin typeface="+mn-lt"/>
                          <a:ea typeface="+mn-ea"/>
                          <a:cs typeface="+mn-cs"/>
                        </a:rPr>
                        <a:t>Obsolescence</a:t>
                      </a:r>
                      <a:endParaRPr lang="en-GB" sz="11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dirty="0" err="1" smtClean="0"/>
                        <a:t>Introduce</a:t>
                      </a:r>
                      <a:r>
                        <a:rPr lang="fr-FR" sz="1100" dirty="0" smtClean="0"/>
                        <a:t> a new source in </a:t>
                      </a:r>
                      <a:r>
                        <a:rPr lang="fr-FR" sz="1100" dirty="0" err="1" smtClean="0"/>
                        <a:t>equivalence</a:t>
                      </a:r>
                      <a:endParaRPr lang="fr-FR" sz="1100" dirty="0" smtClean="0"/>
                    </a:p>
                  </a:txBody>
                  <a:tcPr/>
                </a:tc>
              </a:tr>
              <a:tr h="370840">
                <a:tc>
                  <a:txBody>
                    <a:bodyPr/>
                    <a:lstStyle/>
                    <a:p>
                      <a:r>
                        <a:rPr lang="en-GB" sz="1100" kern="1200" dirty="0" smtClean="0">
                          <a:solidFill>
                            <a:schemeClr val="dk1"/>
                          </a:solidFill>
                          <a:latin typeface="+mn-lt"/>
                          <a:ea typeface="+mn-ea"/>
                          <a:cs typeface="+mn-cs"/>
                        </a:rPr>
                        <a:t>3</a:t>
                      </a:r>
                      <a:endParaRPr lang="en-GB" sz="1100" kern="1200" dirty="0">
                        <a:solidFill>
                          <a:schemeClr val="dk1"/>
                        </a:solidFill>
                        <a:latin typeface="+mn-lt"/>
                        <a:ea typeface="+mn-ea"/>
                        <a:cs typeface="+mn-cs"/>
                      </a:endParaRPr>
                    </a:p>
                  </a:txBody>
                  <a:tcPr/>
                </a:tc>
                <a:tc>
                  <a:txBody>
                    <a:bodyPr/>
                    <a:lstStyle/>
                    <a:p>
                      <a:r>
                        <a:rPr lang="en-GB" sz="1100" kern="1200" dirty="0" smtClean="0">
                          <a:solidFill>
                            <a:schemeClr val="dk1"/>
                          </a:solidFill>
                          <a:latin typeface="+mn-lt"/>
                          <a:ea typeface="+mn-ea"/>
                          <a:cs typeface="+mn-cs"/>
                        </a:rPr>
                        <a:t>Transistor</a:t>
                      </a:r>
                      <a:r>
                        <a:rPr lang="en-GB" sz="1100" kern="1200" baseline="0" dirty="0" smtClean="0">
                          <a:solidFill>
                            <a:schemeClr val="dk1"/>
                          </a:solidFill>
                          <a:latin typeface="+mn-lt"/>
                          <a:ea typeface="+mn-ea"/>
                          <a:cs typeface="+mn-cs"/>
                        </a:rPr>
                        <a:t> NPN 32V</a:t>
                      </a:r>
                      <a:endParaRPr lang="en-GB" sz="1100" kern="1200" dirty="0">
                        <a:solidFill>
                          <a:schemeClr val="dk1"/>
                        </a:solidFill>
                        <a:latin typeface="+mn-lt"/>
                        <a:ea typeface="+mn-ea"/>
                        <a:cs typeface="+mn-cs"/>
                      </a:endParaRPr>
                    </a:p>
                  </a:txBody>
                  <a:tcPr/>
                </a:tc>
                <a:tc>
                  <a:txBody>
                    <a:bodyPr/>
                    <a:lstStyle/>
                    <a:p>
                      <a:pPr algn="ctr"/>
                      <a:r>
                        <a:rPr lang="en-GB" sz="1100" kern="1200" dirty="0" smtClean="0">
                          <a:solidFill>
                            <a:schemeClr val="dk1"/>
                          </a:solidFill>
                          <a:latin typeface="+mn-lt"/>
                          <a:ea typeface="+mn-ea"/>
                          <a:cs typeface="+mn-cs"/>
                        </a:rPr>
                        <a:t>Obsolescence</a:t>
                      </a:r>
                      <a:endParaRPr lang="en-GB" sz="1100" kern="1200" dirty="0">
                        <a:solidFill>
                          <a:schemeClr val="dk1"/>
                        </a:solidFill>
                        <a:latin typeface="+mn-lt"/>
                        <a:ea typeface="+mn-ea"/>
                        <a:cs typeface="+mn-cs"/>
                      </a:endParaRPr>
                    </a:p>
                  </a:txBody>
                  <a:tcPr/>
                </a:tc>
                <a:tc>
                  <a:txBody>
                    <a:bodyPr/>
                    <a:lstStyle/>
                    <a:p>
                      <a:r>
                        <a:rPr lang="en-GB" sz="1100" kern="1200" dirty="0" smtClean="0">
                          <a:solidFill>
                            <a:schemeClr val="dk1"/>
                          </a:solidFill>
                          <a:latin typeface="+mn-lt"/>
                          <a:ea typeface="+mn-ea"/>
                          <a:cs typeface="+mn-cs"/>
                        </a:rPr>
                        <a:t>Introduce a new source in equivalence</a:t>
                      </a:r>
                      <a:endParaRPr lang="en-GB" sz="1100" kern="1200" dirty="0">
                        <a:solidFill>
                          <a:schemeClr val="dk1"/>
                        </a:solidFill>
                        <a:latin typeface="+mn-lt"/>
                        <a:ea typeface="+mn-ea"/>
                        <a:cs typeface="+mn-cs"/>
                      </a:endParaRPr>
                    </a:p>
                  </a:txBody>
                  <a:tcPr/>
                </a:tc>
              </a:tr>
              <a:tr h="370840">
                <a:tc>
                  <a:txBody>
                    <a:bodyPr/>
                    <a:lstStyle/>
                    <a:p>
                      <a:r>
                        <a:rPr lang="en-GB" sz="1100" kern="1200" dirty="0" smtClean="0">
                          <a:solidFill>
                            <a:schemeClr val="dk1"/>
                          </a:solidFill>
                          <a:latin typeface="+mn-lt"/>
                          <a:ea typeface="+mn-ea"/>
                          <a:cs typeface="+mn-cs"/>
                        </a:rPr>
                        <a:t>4</a:t>
                      </a:r>
                      <a:endParaRPr lang="en-GB" sz="1100" kern="1200" dirty="0">
                        <a:solidFill>
                          <a:schemeClr val="dk1"/>
                        </a:solidFill>
                        <a:latin typeface="+mn-lt"/>
                        <a:ea typeface="+mn-ea"/>
                        <a:cs typeface="+mn-cs"/>
                      </a:endParaRPr>
                    </a:p>
                  </a:txBody>
                  <a:tcPr/>
                </a:tc>
                <a:tc>
                  <a:txBody>
                    <a:bodyPr/>
                    <a:lstStyle/>
                    <a:p>
                      <a:pPr algn="l"/>
                      <a:r>
                        <a:rPr lang="fr-FR" sz="1100" kern="1200" dirty="0" err="1" smtClean="0">
                          <a:solidFill>
                            <a:schemeClr val="dk1"/>
                          </a:solidFill>
                          <a:latin typeface="+mn-lt"/>
                          <a:ea typeface="+mn-ea"/>
                          <a:cs typeface="+mn-cs"/>
                        </a:rPr>
                        <a:t>Overvoltage</a:t>
                      </a:r>
                      <a:endParaRPr lang="fr-FR" sz="1100" kern="1200" dirty="0">
                        <a:solidFill>
                          <a:schemeClr val="dk1"/>
                        </a:solidFill>
                        <a:latin typeface="+mn-lt"/>
                        <a:ea typeface="+mn-ea"/>
                        <a:cs typeface="+mn-cs"/>
                      </a:endParaRPr>
                    </a:p>
                  </a:txBody>
                  <a:tcPr/>
                </a:tc>
                <a:tc>
                  <a:txBody>
                    <a:bodyPr/>
                    <a:lstStyle/>
                    <a:p>
                      <a:pPr algn="ctr"/>
                      <a:r>
                        <a:rPr lang="en-GB" sz="1100" kern="1200" dirty="0" smtClean="0">
                          <a:solidFill>
                            <a:schemeClr val="dk1"/>
                          </a:solidFill>
                          <a:latin typeface="+mn-lt"/>
                          <a:ea typeface="+mn-ea"/>
                          <a:cs typeface="+mn-cs"/>
                        </a:rPr>
                        <a:t>Reliability</a:t>
                      </a:r>
                      <a:endParaRPr lang="en-GB" sz="1100" kern="1200" dirty="0">
                        <a:solidFill>
                          <a:schemeClr val="dk1"/>
                        </a:solidFill>
                        <a:latin typeface="+mn-lt"/>
                        <a:ea typeface="+mn-ea"/>
                        <a:cs typeface="+mn-cs"/>
                      </a:endParaRPr>
                    </a:p>
                  </a:txBody>
                  <a:tcPr/>
                </a:tc>
                <a:tc>
                  <a:txBody>
                    <a:bodyPr/>
                    <a:lstStyle/>
                    <a:p>
                      <a:r>
                        <a:rPr lang="en-GB" sz="1100" kern="1200" dirty="0" smtClean="0">
                          <a:solidFill>
                            <a:schemeClr val="dk1"/>
                          </a:solidFill>
                          <a:latin typeface="+mn-lt"/>
                          <a:ea typeface="+mn-ea"/>
                          <a:cs typeface="+mn-cs"/>
                        </a:rPr>
                        <a:t>In service events (back EMF failure)</a:t>
                      </a:r>
                      <a:endParaRPr lang="en-GB" sz="1100" kern="1200" dirty="0">
                        <a:solidFill>
                          <a:schemeClr val="dk1"/>
                        </a:solidFill>
                        <a:latin typeface="+mn-lt"/>
                        <a:ea typeface="+mn-ea"/>
                        <a:cs typeface="+mn-cs"/>
                      </a:endParaRPr>
                    </a:p>
                  </a:txBody>
                  <a:tcPr/>
                </a:tc>
              </a:tr>
              <a:tr h="370840">
                <a:tc>
                  <a:txBody>
                    <a:bodyPr/>
                    <a:lstStyle/>
                    <a:p>
                      <a:r>
                        <a:rPr lang="en-GB" sz="1100" kern="1200" dirty="0" smtClean="0">
                          <a:solidFill>
                            <a:schemeClr val="dk1"/>
                          </a:solidFill>
                          <a:latin typeface="+mn-lt"/>
                          <a:ea typeface="+mn-ea"/>
                          <a:cs typeface="+mn-cs"/>
                        </a:rPr>
                        <a:t>5</a:t>
                      </a:r>
                      <a:endParaRPr lang="en-GB" sz="1100" kern="1200" dirty="0">
                        <a:solidFill>
                          <a:schemeClr val="dk1"/>
                        </a:solidFill>
                        <a:latin typeface="+mn-lt"/>
                        <a:ea typeface="+mn-ea"/>
                        <a:cs typeface="+mn-cs"/>
                      </a:endParaRPr>
                    </a:p>
                  </a:txBody>
                  <a:tcPr/>
                </a:tc>
                <a:tc>
                  <a:txBody>
                    <a:bodyPr/>
                    <a:lstStyle/>
                    <a:p>
                      <a:pPr marL="0" algn="l" defTabSz="914400" rtl="0" eaLnBrk="1" latinLnBrk="0" hangingPunct="1"/>
                      <a:r>
                        <a:rPr lang="en-US" sz="1100" kern="1200" dirty="0" smtClean="0">
                          <a:solidFill>
                            <a:schemeClr val="dk1"/>
                          </a:solidFill>
                          <a:latin typeface="+mn-lt"/>
                          <a:ea typeface="+mn-ea"/>
                          <a:cs typeface="+mn-cs"/>
                        </a:rPr>
                        <a:t>DC/DC converter for CAN bus power</a:t>
                      </a:r>
                    </a:p>
                  </a:txBody>
                  <a:tcPr/>
                </a:tc>
                <a:tc>
                  <a:txBody>
                    <a:bodyPr/>
                    <a:lstStyle/>
                    <a:p>
                      <a:pPr algn="ctr"/>
                      <a:r>
                        <a:rPr lang="en-GB" sz="1100" kern="1200" dirty="0" smtClean="0">
                          <a:solidFill>
                            <a:schemeClr val="dk1"/>
                          </a:solidFill>
                          <a:latin typeface="+mn-lt"/>
                          <a:ea typeface="+mn-ea"/>
                          <a:cs typeface="+mn-cs"/>
                        </a:rPr>
                        <a:t>Reliability</a:t>
                      </a:r>
                      <a:endParaRPr lang="en-GB" sz="1100" kern="1200" dirty="0">
                        <a:solidFill>
                          <a:schemeClr val="dk1"/>
                        </a:solidFill>
                        <a:latin typeface="+mn-lt"/>
                        <a:ea typeface="+mn-ea"/>
                        <a:cs typeface="+mn-cs"/>
                      </a:endParaRPr>
                    </a:p>
                  </a:txBody>
                  <a:tcPr/>
                </a:tc>
                <a:tc>
                  <a:txBody>
                    <a:bodyPr/>
                    <a:lstStyle/>
                    <a:p>
                      <a:r>
                        <a:rPr lang="en-US" sz="1100" kern="1200" dirty="0" smtClean="0">
                          <a:solidFill>
                            <a:schemeClr val="dk1"/>
                          </a:solidFill>
                          <a:latin typeface="+mn-lt"/>
                          <a:ea typeface="+mn-ea"/>
                          <a:cs typeface="+mn-cs"/>
                        </a:rPr>
                        <a:t>Residual humidity on component</a:t>
                      </a:r>
                      <a:endParaRPr lang="en-GB" sz="1100" kern="1200" dirty="0">
                        <a:solidFill>
                          <a:schemeClr val="dk1"/>
                        </a:solidFill>
                        <a:latin typeface="+mn-lt"/>
                        <a:ea typeface="+mn-ea"/>
                        <a:cs typeface="+mn-cs"/>
                      </a:endParaRPr>
                    </a:p>
                  </a:txBody>
                  <a:tcPr/>
                </a:tc>
              </a:tr>
              <a:tr h="370840">
                <a:tc>
                  <a:txBody>
                    <a:bodyPr/>
                    <a:lstStyle/>
                    <a:p>
                      <a:r>
                        <a:rPr lang="en-GB" sz="1100" kern="1200" dirty="0" smtClean="0">
                          <a:solidFill>
                            <a:schemeClr val="dk1"/>
                          </a:solidFill>
                          <a:latin typeface="+mn-lt"/>
                          <a:ea typeface="+mn-ea"/>
                          <a:cs typeface="+mn-cs"/>
                        </a:rPr>
                        <a:t>6</a:t>
                      </a:r>
                      <a:endParaRPr lang="en-GB" sz="1100" kern="1200" dirty="0">
                        <a:solidFill>
                          <a:schemeClr val="dk1"/>
                        </a:solidFill>
                        <a:latin typeface="+mn-lt"/>
                        <a:ea typeface="+mn-ea"/>
                        <a:cs typeface="+mn-cs"/>
                      </a:endParaRPr>
                    </a:p>
                  </a:txBody>
                  <a:tcPr/>
                </a:tc>
                <a:tc>
                  <a:txBody>
                    <a:bodyPr/>
                    <a:lstStyle/>
                    <a:p>
                      <a:pPr marL="0" algn="l" defTabSz="914400" rtl="0" eaLnBrk="1" latinLnBrk="0" hangingPunct="1"/>
                      <a:r>
                        <a:rPr lang="fr-FR" sz="1100" kern="1200" dirty="0" smtClean="0">
                          <a:solidFill>
                            <a:schemeClr val="dk1"/>
                          </a:solidFill>
                          <a:latin typeface="+mn-lt"/>
                          <a:ea typeface="+mn-ea"/>
                          <a:cs typeface="+mn-cs"/>
                        </a:rPr>
                        <a:t>Safran Aircraft </a:t>
                      </a:r>
                      <a:r>
                        <a:rPr lang="fr-FR" sz="1100" kern="1200" dirty="0" err="1" smtClean="0">
                          <a:solidFill>
                            <a:schemeClr val="dk1"/>
                          </a:solidFill>
                          <a:latin typeface="+mn-lt"/>
                          <a:ea typeface="+mn-ea"/>
                          <a:cs typeface="+mn-cs"/>
                        </a:rPr>
                        <a:t>Engines</a:t>
                      </a:r>
                      <a:r>
                        <a:rPr lang="fr-FR" sz="1100" kern="1200" dirty="0" smtClean="0">
                          <a:solidFill>
                            <a:schemeClr val="dk1"/>
                          </a:solidFill>
                          <a:latin typeface="+mn-lt"/>
                          <a:ea typeface="+mn-ea"/>
                          <a:cs typeface="+mn-cs"/>
                        </a:rPr>
                        <a:t> recommandations</a:t>
                      </a:r>
                      <a:endParaRPr lang="fr-FR" sz="1100" kern="1200" dirty="0">
                        <a:solidFill>
                          <a:schemeClr val="dk1"/>
                        </a:solidFill>
                        <a:latin typeface="+mn-lt"/>
                        <a:ea typeface="+mn-ea"/>
                        <a:cs typeface="+mn-cs"/>
                      </a:endParaRPr>
                    </a:p>
                  </a:txBody>
                  <a:tcPr/>
                </a:tc>
                <a:tc>
                  <a:txBody>
                    <a:bodyPr/>
                    <a:lstStyle/>
                    <a:p>
                      <a:pPr algn="ctr"/>
                      <a:r>
                        <a:rPr lang="en-GB" sz="1100" kern="1200" smtClean="0">
                          <a:solidFill>
                            <a:schemeClr val="dk1"/>
                          </a:solidFill>
                          <a:latin typeface="+mn-lt"/>
                          <a:ea typeface="+mn-ea"/>
                          <a:cs typeface="+mn-cs"/>
                        </a:rPr>
                        <a:t>Reliability</a:t>
                      </a:r>
                      <a:endParaRPr lang="en-GB" sz="1100" kern="1200" dirty="0">
                        <a:solidFill>
                          <a:schemeClr val="dk1"/>
                        </a:solidFill>
                        <a:latin typeface="+mn-lt"/>
                        <a:ea typeface="+mn-ea"/>
                        <a:cs typeface="+mn-cs"/>
                      </a:endParaRPr>
                    </a:p>
                  </a:txBody>
                  <a:tcPr/>
                </a:tc>
                <a:tc>
                  <a:txBody>
                    <a:bodyPr/>
                    <a:lstStyle/>
                    <a:p>
                      <a:endParaRPr lang="en-GB" sz="1100" kern="1200" dirty="0">
                        <a:solidFill>
                          <a:schemeClr val="dk1"/>
                        </a:solidFill>
                        <a:latin typeface="+mn-lt"/>
                        <a:ea typeface="+mn-ea"/>
                        <a:cs typeface="+mn-cs"/>
                      </a:endParaRPr>
                    </a:p>
                  </a:txBody>
                  <a:tcPr/>
                </a:tc>
              </a:tr>
              <a:tr h="370840">
                <a:tc>
                  <a:txBody>
                    <a:bodyPr/>
                    <a:lstStyle/>
                    <a:p>
                      <a:r>
                        <a:rPr lang="en-GB" sz="1100" kern="1200" dirty="0" smtClean="0">
                          <a:solidFill>
                            <a:schemeClr val="dk1"/>
                          </a:solidFill>
                          <a:latin typeface="+mn-lt"/>
                          <a:ea typeface="+mn-ea"/>
                          <a:cs typeface="+mn-cs"/>
                        </a:rPr>
                        <a:t>7</a:t>
                      </a:r>
                      <a:endParaRPr lang="en-GB" sz="11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dirty="0" smtClean="0">
                          <a:solidFill>
                            <a:schemeClr val="dk1"/>
                          </a:solidFill>
                          <a:latin typeface="+mn-lt"/>
                          <a:ea typeface="+mn-ea"/>
                          <a:cs typeface="+mn-cs"/>
                        </a:rPr>
                        <a:t>Fuse </a:t>
                      </a:r>
                    </a:p>
                  </a:txBody>
                  <a:tcPr/>
                </a:tc>
                <a:tc>
                  <a:txBody>
                    <a:bodyPr/>
                    <a:lstStyle/>
                    <a:p>
                      <a:pPr algn="ctr"/>
                      <a:r>
                        <a:rPr lang="en-GB" sz="1100" kern="1200" dirty="0" smtClean="0">
                          <a:solidFill>
                            <a:schemeClr val="dk1"/>
                          </a:solidFill>
                          <a:latin typeface="+mn-lt"/>
                          <a:ea typeface="+mn-ea"/>
                          <a:cs typeface="+mn-cs"/>
                        </a:rPr>
                        <a:t>Reliability</a:t>
                      </a:r>
                      <a:endParaRPr lang="en-GB" sz="11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dirty="0" smtClean="0">
                          <a:solidFill>
                            <a:schemeClr val="dk1"/>
                          </a:solidFill>
                          <a:latin typeface="+mn-lt"/>
                          <a:ea typeface="+mn-ea"/>
                          <a:cs typeface="+mn-cs"/>
                        </a:rPr>
                        <a:t>In-service </a:t>
                      </a:r>
                      <a:r>
                        <a:rPr lang="fr-FR" sz="1100" kern="1200" dirty="0" err="1" smtClean="0">
                          <a:solidFill>
                            <a:schemeClr val="dk1"/>
                          </a:solidFill>
                          <a:latin typeface="+mn-lt"/>
                          <a:ea typeface="+mn-ea"/>
                          <a:cs typeface="+mn-cs"/>
                        </a:rPr>
                        <a:t>events</a:t>
                      </a:r>
                      <a:r>
                        <a:rPr lang="fr-FR" sz="1100" kern="1200" baseline="0" dirty="0" smtClean="0">
                          <a:solidFill>
                            <a:schemeClr val="dk1"/>
                          </a:solidFill>
                          <a:latin typeface="+mn-lt"/>
                          <a:ea typeface="+mn-ea"/>
                          <a:cs typeface="+mn-cs"/>
                        </a:rPr>
                        <a:t> and </a:t>
                      </a:r>
                      <a:r>
                        <a:rPr lang="en-US" sz="1100" kern="1200" baseline="0" dirty="0" smtClean="0">
                          <a:solidFill>
                            <a:schemeClr val="dk1"/>
                          </a:solidFill>
                          <a:latin typeface="+mn-lt"/>
                          <a:ea typeface="+mn-ea"/>
                          <a:cs typeface="+mn-cs"/>
                        </a:rPr>
                        <a:t>not requested by EPI</a:t>
                      </a:r>
                      <a:endParaRPr lang="en-US" sz="1100" kern="1200" dirty="0" smtClean="0">
                        <a:solidFill>
                          <a:schemeClr val="dk1"/>
                        </a:solidFill>
                        <a:latin typeface="+mn-lt"/>
                        <a:ea typeface="+mn-ea"/>
                        <a:cs typeface="+mn-cs"/>
                      </a:endParaRPr>
                    </a:p>
                    <a:p>
                      <a:endParaRPr lang="en-GB" sz="1100" kern="1200" dirty="0">
                        <a:solidFill>
                          <a:schemeClr val="dk1"/>
                        </a:solidFill>
                        <a:latin typeface="+mn-lt"/>
                        <a:ea typeface="+mn-ea"/>
                        <a:cs typeface="+mn-cs"/>
                      </a:endParaRPr>
                    </a:p>
                  </a:txBody>
                  <a:tcPr/>
                </a:tc>
              </a:tr>
              <a:tr h="415548">
                <a:tc>
                  <a:txBody>
                    <a:bodyPr/>
                    <a:lstStyle/>
                    <a:p>
                      <a:r>
                        <a:rPr lang="en-GB" sz="1100" strike="sngStrike" kern="1200" baseline="0" dirty="0" smtClean="0">
                          <a:solidFill>
                            <a:schemeClr val="dk1"/>
                          </a:solidFill>
                          <a:latin typeface="+mn-lt"/>
                          <a:ea typeface="+mn-ea"/>
                          <a:cs typeface="+mn-cs"/>
                        </a:rPr>
                        <a:t>8</a:t>
                      </a:r>
                      <a:endParaRPr lang="en-GB" sz="1100" strike="sng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strike="sngStrike" kern="1200" baseline="0" dirty="0" smtClean="0">
                          <a:solidFill>
                            <a:schemeClr val="dk1"/>
                          </a:solidFill>
                          <a:latin typeface="+mn-lt"/>
                          <a:ea typeface="+mn-ea"/>
                          <a:cs typeface="+mn-cs"/>
                        </a:rPr>
                        <a:t>Design error on discrete interface (SVOA &amp; SVOB)</a:t>
                      </a:r>
                      <a:endParaRPr lang="fr-FR" sz="1100" strike="sngStrike" kern="1200" baseline="0" dirty="0" smtClean="0">
                        <a:solidFill>
                          <a:schemeClr val="dk1"/>
                        </a:solidFill>
                        <a:latin typeface="+mn-lt"/>
                        <a:ea typeface="+mn-ea"/>
                        <a:cs typeface="+mn-cs"/>
                      </a:endParaRPr>
                    </a:p>
                  </a:txBody>
                  <a:tcPr/>
                </a:tc>
                <a:tc>
                  <a:txBody>
                    <a:bodyPr/>
                    <a:lstStyle/>
                    <a:p>
                      <a:pPr algn="ctr"/>
                      <a:r>
                        <a:rPr lang="fr-FR" sz="1100" strike="sngStrike" kern="1200" baseline="0" dirty="0" smtClean="0">
                          <a:solidFill>
                            <a:schemeClr val="dk1"/>
                          </a:solidFill>
                          <a:latin typeface="+mn-lt"/>
                          <a:ea typeface="+mn-ea"/>
                          <a:cs typeface="+mn-cs"/>
                        </a:rPr>
                        <a:t>Design </a:t>
                      </a:r>
                      <a:r>
                        <a:rPr lang="fr-FR" sz="1100" strike="sngStrike" kern="1200" baseline="0" dirty="0" err="1" smtClean="0">
                          <a:solidFill>
                            <a:schemeClr val="dk1"/>
                          </a:solidFill>
                          <a:latin typeface="+mn-lt"/>
                          <a:ea typeface="+mn-ea"/>
                          <a:cs typeface="+mn-cs"/>
                        </a:rPr>
                        <a:t>maturity</a:t>
                      </a:r>
                      <a:r>
                        <a:rPr lang="fr-FR" sz="1100" strike="sngStrike" kern="1200" baseline="0" dirty="0" smtClean="0">
                          <a:solidFill>
                            <a:schemeClr val="dk1"/>
                          </a:solidFill>
                          <a:latin typeface="+mn-lt"/>
                          <a:ea typeface="+mn-ea"/>
                          <a:cs typeface="+mn-cs"/>
                        </a:rPr>
                        <a:t> </a:t>
                      </a:r>
                      <a:r>
                        <a:rPr lang="fr-FR" sz="1100" strike="sngStrike" kern="1200" baseline="0" dirty="0" err="1" smtClean="0">
                          <a:solidFill>
                            <a:schemeClr val="dk1"/>
                          </a:solidFill>
                          <a:latin typeface="+mn-lt"/>
                          <a:ea typeface="+mn-ea"/>
                          <a:cs typeface="+mn-cs"/>
                        </a:rPr>
                        <a:t>improvement</a:t>
                      </a:r>
                      <a:endParaRPr lang="en-GB" sz="1100" strike="sng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strike="sngStrike" kern="1200" baseline="0" dirty="0" smtClean="0">
                          <a:solidFill>
                            <a:schemeClr val="dk1"/>
                          </a:solidFill>
                          <a:latin typeface="+mn-lt"/>
                          <a:ea typeface="+mn-ea"/>
                          <a:cs typeface="+mn-cs"/>
                        </a:rPr>
                        <a:t>No compliance on Airbus </a:t>
                      </a:r>
                      <a:r>
                        <a:rPr lang="fr-FR" sz="1100" strike="sngStrike" kern="1200" baseline="0" dirty="0" err="1" smtClean="0">
                          <a:solidFill>
                            <a:schemeClr val="dk1"/>
                          </a:solidFill>
                          <a:latin typeface="+mn-lt"/>
                          <a:ea typeface="+mn-ea"/>
                          <a:cs typeface="+mn-cs"/>
                        </a:rPr>
                        <a:t>requirement</a:t>
                      </a:r>
                      <a:endParaRPr lang="fr-FR" sz="1100" strike="sngStrike" kern="1200" baseline="0" dirty="0" smtClean="0">
                        <a:solidFill>
                          <a:schemeClr val="dk1"/>
                        </a:solidFill>
                        <a:latin typeface="+mn-lt"/>
                        <a:ea typeface="+mn-ea"/>
                        <a:cs typeface="+mn-cs"/>
                      </a:endParaRPr>
                    </a:p>
                    <a:p>
                      <a:endParaRPr lang="en-GB" sz="1100" kern="1200" dirty="0">
                        <a:solidFill>
                          <a:schemeClr val="dk1"/>
                        </a:solidFill>
                        <a:latin typeface="+mn-lt"/>
                        <a:ea typeface="+mn-ea"/>
                        <a:cs typeface="+mn-cs"/>
                      </a:endParaRPr>
                    </a:p>
                  </a:txBody>
                  <a:tcPr/>
                </a:tc>
              </a:tr>
              <a:tr h="370840">
                <a:tc>
                  <a:txBody>
                    <a:bodyPr/>
                    <a:lstStyle/>
                    <a:p>
                      <a:r>
                        <a:rPr lang="en-GB" sz="1100" kern="1200" dirty="0" smtClean="0">
                          <a:solidFill>
                            <a:schemeClr val="dk1"/>
                          </a:solidFill>
                          <a:latin typeface="+mn-lt"/>
                          <a:ea typeface="+mn-ea"/>
                          <a:cs typeface="+mn-cs"/>
                        </a:rPr>
                        <a:t>9</a:t>
                      </a:r>
                      <a:endParaRPr lang="en-GB" sz="11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PBCU HW Security</a:t>
                      </a:r>
                    </a:p>
                  </a:txBody>
                  <a:tcPr/>
                </a:tc>
                <a:tc>
                  <a:txBody>
                    <a:bodyPr/>
                    <a:lstStyle/>
                    <a:p>
                      <a:pPr algn="ctr"/>
                      <a:r>
                        <a:rPr lang="fr-FR" sz="1100" kern="1200" dirty="0" smtClean="0">
                          <a:solidFill>
                            <a:schemeClr val="dk1"/>
                          </a:solidFill>
                          <a:latin typeface="+mn-lt"/>
                          <a:ea typeface="+mn-ea"/>
                          <a:cs typeface="+mn-cs"/>
                        </a:rPr>
                        <a:t>Design </a:t>
                      </a:r>
                      <a:r>
                        <a:rPr lang="fr-FR" sz="1100" kern="1200" dirty="0" err="1" smtClean="0">
                          <a:solidFill>
                            <a:schemeClr val="dk1"/>
                          </a:solidFill>
                          <a:latin typeface="+mn-lt"/>
                          <a:ea typeface="+mn-ea"/>
                          <a:cs typeface="+mn-cs"/>
                        </a:rPr>
                        <a:t>maturity</a:t>
                      </a:r>
                      <a:r>
                        <a:rPr lang="fr-FR" sz="1100" kern="1200" dirty="0" smtClean="0">
                          <a:solidFill>
                            <a:schemeClr val="dk1"/>
                          </a:solidFill>
                          <a:latin typeface="+mn-lt"/>
                          <a:ea typeface="+mn-ea"/>
                          <a:cs typeface="+mn-cs"/>
                        </a:rPr>
                        <a:t> </a:t>
                      </a:r>
                      <a:r>
                        <a:rPr lang="fr-FR" sz="1100" kern="1200" dirty="0" err="1" smtClean="0">
                          <a:solidFill>
                            <a:schemeClr val="dk1"/>
                          </a:solidFill>
                          <a:latin typeface="+mn-lt"/>
                          <a:ea typeface="+mn-ea"/>
                          <a:cs typeface="+mn-cs"/>
                        </a:rPr>
                        <a:t>improvement</a:t>
                      </a:r>
                      <a:endParaRPr lang="en-GB" sz="1100" kern="1200" dirty="0">
                        <a:solidFill>
                          <a:schemeClr val="dk1"/>
                        </a:solidFill>
                        <a:latin typeface="+mn-lt"/>
                        <a:ea typeface="+mn-ea"/>
                        <a:cs typeface="+mn-cs"/>
                      </a:endParaRPr>
                    </a:p>
                  </a:txBody>
                  <a:tcPr/>
                </a:tc>
                <a:tc>
                  <a:txBody>
                    <a:bodyPr/>
                    <a:lstStyle/>
                    <a:p>
                      <a:r>
                        <a:rPr lang="en-GB" sz="1100" kern="1200" dirty="0" smtClean="0">
                          <a:solidFill>
                            <a:schemeClr val="dk1"/>
                          </a:solidFill>
                          <a:latin typeface="+mn-lt"/>
                          <a:ea typeface="+mn-ea"/>
                          <a:cs typeface="+mn-cs"/>
                        </a:rPr>
                        <a:t>Not requested by EPI</a:t>
                      </a:r>
                      <a:endParaRPr lang="en-GB" sz="1100" kern="1200" dirty="0">
                        <a:solidFill>
                          <a:schemeClr val="dk1"/>
                        </a:solidFill>
                        <a:latin typeface="+mn-lt"/>
                        <a:ea typeface="+mn-ea"/>
                        <a:cs typeface="+mn-cs"/>
                      </a:endParaRPr>
                    </a:p>
                  </a:txBody>
                  <a:tcPr/>
                </a:tc>
              </a:tr>
              <a:tr h="370840">
                <a:tc>
                  <a:txBody>
                    <a:bodyPr/>
                    <a:lstStyle/>
                    <a:p>
                      <a:r>
                        <a:rPr lang="en-GB" sz="1100" kern="1200" dirty="0" smtClean="0">
                          <a:solidFill>
                            <a:schemeClr val="dk1"/>
                          </a:solidFill>
                          <a:latin typeface="+mn-lt"/>
                          <a:ea typeface="+mn-ea"/>
                          <a:cs typeface="+mn-cs"/>
                        </a:rPr>
                        <a:t>10</a:t>
                      </a:r>
                      <a:endParaRPr lang="en-GB" sz="11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kern="1200" noProof="0" dirty="0" smtClean="0">
                          <a:solidFill>
                            <a:schemeClr val="dk1"/>
                          </a:solidFill>
                          <a:latin typeface="+mn-lt"/>
                          <a:ea typeface="+mn-ea"/>
                          <a:cs typeface="+mn-cs"/>
                        </a:rPr>
                        <a:t>Thermal </a:t>
                      </a:r>
                      <a:r>
                        <a:rPr lang="fr-FR" sz="1100" kern="1200" noProof="0" dirty="0" err="1" smtClean="0">
                          <a:solidFill>
                            <a:schemeClr val="dk1"/>
                          </a:solidFill>
                          <a:latin typeface="+mn-lt"/>
                          <a:ea typeface="+mn-ea"/>
                          <a:cs typeface="+mn-cs"/>
                        </a:rPr>
                        <a:t>Stamp</a:t>
                      </a:r>
                      <a:endParaRPr lang="fr-FR" sz="1100" kern="1200" baseline="0" dirty="0" smtClean="0">
                        <a:solidFill>
                          <a:schemeClr val="dk1"/>
                        </a:solidFill>
                        <a:latin typeface="+mn-lt"/>
                        <a:ea typeface="+mn-ea"/>
                        <a:cs typeface="+mn-cs"/>
                      </a:endParaRPr>
                    </a:p>
                  </a:txBody>
                  <a:tcPr/>
                </a:tc>
                <a:tc>
                  <a:txBody>
                    <a:bodyPr/>
                    <a:lstStyle/>
                    <a:p>
                      <a:pPr algn="ctr"/>
                      <a:r>
                        <a:rPr lang="fr-FR" sz="1100" kern="1200" dirty="0" smtClean="0">
                          <a:solidFill>
                            <a:schemeClr val="dk1"/>
                          </a:solidFill>
                          <a:latin typeface="+mn-lt"/>
                          <a:ea typeface="+mn-ea"/>
                          <a:cs typeface="+mn-cs"/>
                        </a:rPr>
                        <a:t>Design </a:t>
                      </a:r>
                      <a:r>
                        <a:rPr lang="fr-FR" sz="1100" kern="1200" dirty="0" err="1" smtClean="0">
                          <a:solidFill>
                            <a:schemeClr val="dk1"/>
                          </a:solidFill>
                          <a:latin typeface="+mn-lt"/>
                          <a:ea typeface="+mn-ea"/>
                          <a:cs typeface="+mn-cs"/>
                        </a:rPr>
                        <a:t>maturity</a:t>
                      </a:r>
                      <a:r>
                        <a:rPr lang="fr-FR" sz="1100" kern="1200" dirty="0" smtClean="0">
                          <a:solidFill>
                            <a:schemeClr val="dk1"/>
                          </a:solidFill>
                          <a:latin typeface="+mn-lt"/>
                          <a:ea typeface="+mn-ea"/>
                          <a:cs typeface="+mn-cs"/>
                        </a:rPr>
                        <a:t> </a:t>
                      </a:r>
                      <a:r>
                        <a:rPr lang="fr-FR" sz="1100" kern="1200" dirty="0" err="1" smtClean="0">
                          <a:solidFill>
                            <a:schemeClr val="dk1"/>
                          </a:solidFill>
                          <a:latin typeface="+mn-lt"/>
                          <a:ea typeface="+mn-ea"/>
                          <a:cs typeface="+mn-cs"/>
                        </a:rPr>
                        <a:t>improvement</a:t>
                      </a:r>
                      <a:endParaRPr lang="en-GB" sz="1100" kern="1200" dirty="0">
                        <a:solidFill>
                          <a:schemeClr val="dk1"/>
                        </a:solidFill>
                        <a:latin typeface="+mn-lt"/>
                        <a:ea typeface="+mn-ea"/>
                        <a:cs typeface="+mn-cs"/>
                      </a:endParaRPr>
                    </a:p>
                  </a:txBody>
                  <a:tcPr/>
                </a:tc>
                <a:tc>
                  <a:txBody>
                    <a:bodyPr/>
                    <a:lstStyle/>
                    <a:p>
                      <a:endParaRPr lang="en-GB" sz="1100" kern="1200" dirty="0">
                        <a:solidFill>
                          <a:schemeClr val="dk1"/>
                        </a:solidFill>
                        <a:latin typeface="+mn-lt"/>
                        <a:ea typeface="+mn-ea"/>
                        <a:cs typeface="+mn-cs"/>
                      </a:endParaRPr>
                    </a:p>
                  </a:txBody>
                  <a:tcPr/>
                </a:tc>
              </a:tr>
              <a:tr h="370840">
                <a:tc>
                  <a:txBody>
                    <a:bodyPr/>
                    <a:lstStyle/>
                    <a:p>
                      <a:r>
                        <a:rPr lang="en-GB" sz="1100" kern="1200" dirty="0" smtClean="0">
                          <a:solidFill>
                            <a:schemeClr val="dk1"/>
                          </a:solidFill>
                          <a:latin typeface="+mn-lt"/>
                          <a:ea typeface="+mn-ea"/>
                          <a:cs typeface="+mn-cs"/>
                        </a:rPr>
                        <a:t>11</a:t>
                      </a:r>
                      <a:endParaRPr lang="en-GB" sz="1100" kern="1200" dirty="0">
                        <a:solidFill>
                          <a:schemeClr val="dk1"/>
                        </a:solidFill>
                        <a:latin typeface="+mn-lt"/>
                        <a:ea typeface="+mn-ea"/>
                        <a:cs typeface="+mn-cs"/>
                      </a:endParaRPr>
                    </a:p>
                  </a:txBody>
                  <a:tcPr/>
                </a:tc>
                <a:tc>
                  <a:txBody>
                    <a:bodyPr/>
                    <a:lstStyle/>
                    <a:p>
                      <a:pPr marL="0" algn="l" defTabSz="914400" rtl="0" eaLnBrk="1" latinLnBrk="0" hangingPunct="1"/>
                      <a:r>
                        <a:rPr lang="fr-FR" sz="1100" kern="1200" dirty="0" smtClean="0">
                          <a:solidFill>
                            <a:schemeClr val="dk1"/>
                          </a:solidFill>
                          <a:latin typeface="+mn-lt"/>
                          <a:ea typeface="+mn-ea"/>
                          <a:cs typeface="+mn-cs"/>
                        </a:rPr>
                        <a:t>DC/DC </a:t>
                      </a:r>
                      <a:r>
                        <a:rPr lang="fr-FR" sz="1100" kern="1200" dirty="0" err="1" smtClean="0">
                          <a:solidFill>
                            <a:schemeClr val="dk1"/>
                          </a:solidFill>
                          <a:latin typeface="+mn-lt"/>
                          <a:ea typeface="+mn-ea"/>
                          <a:cs typeface="+mn-cs"/>
                        </a:rPr>
                        <a:t>converter</a:t>
                      </a:r>
                      <a:endParaRPr lang="fr-FR" sz="1100" kern="1200" dirty="0" smtClean="0">
                        <a:solidFill>
                          <a:schemeClr val="dk1"/>
                        </a:solidFill>
                        <a:latin typeface="+mn-lt"/>
                        <a:ea typeface="+mn-ea"/>
                        <a:cs typeface="+mn-cs"/>
                      </a:endParaRPr>
                    </a:p>
                    <a:p>
                      <a:pPr marL="0" algn="l" defTabSz="914400" rtl="0" eaLnBrk="1" latinLnBrk="0" hangingPunct="1"/>
                      <a:r>
                        <a:rPr lang="fr-FR" sz="1100" kern="1200" dirty="0" smtClean="0">
                          <a:solidFill>
                            <a:schemeClr val="dk1"/>
                          </a:solidFill>
                          <a:latin typeface="+mn-lt"/>
                          <a:ea typeface="+mn-ea"/>
                          <a:cs typeface="+mn-cs"/>
                        </a:rPr>
                        <a:t>- Thermal</a:t>
                      </a:r>
                      <a:r>
                        <a:rPr lang="fr-FR" sz="1100" kern="1200" baseline="0" dirty="0" smtClean="0">
                          <a:solidFill>
                            <a:schemeClr val="dk1"/>
                          </a:solidFill>
                          <a:latin typeface="+mn-lt"/>
                          <a:ea typeface="+mn-ea"/>
                          <a:cs typeface="+mn-cs"/>
                        </a:rPr>
                        <a:t> </a:t>
                      </a:r>
                      <a:r>
                        <a:rPr lang="fr-FR" sz="1100" kern="1200" dirty="0" err="1" smtClean="0">
                          <a:solidFill>
                            <a:schemeClr val="dk1"/>
                          </a:solidFill>
                          <a:latin typeface="+mn-lt"/>
                          <a:ea typeface="+mn-ea"/>
                          <a:cs typeface="+mn-cs"/>
                        </a:rPr>
                        <a:t>capabilities</a:t>
                      </a:r>
                      <a:endParaRPr lang="fr-FR" sz="1100" kern="1200" dirty="0" smtClean="0">
                        <a:solidFill>
                          <a:schemeClr val="dk1"/>
                        </a:solidFill>
                        <a:latin typeface="+mn-lt"/>
                        <a:ea typeface="+mn-ea"/>
                        <a:cs typeface="+mn-cs"/>
                      </a:endParaRPr>
                    </a:p>
                    <a:p>
                      <a:pPr marL="0" algn="l" defTabSz="914400" rtl="0" eaLnBrk="1" latinLnBrk="0" hangingPunct="1"/>
                      <a:r>
                        <a:rPr lang="fr-FR" sz="1100" kern="1200" dirty="0" smtClean="0">
                          <a:solidFill>
                            <a:schemeClr val="dk1"/>
                          </a:solidFill>
                          <a:latin typeface="+mn-lt"/>
                          <a:ea typeface="+mn-ea"/>
                          <a:cs typeface="+mn-cs"/>
                        </a:rPr>
                        <a:t>- Single source</a:t>
                      </a:r>
                    </a:p>
                  </a:txBody>
                  <a:tcPr/>
                </a:tc>
                <a:tc>
                  <a:txBody>
                    <a:bodyPr/>
                    <a:lstStyle/>
                    <a:p>
                      <a:pPr algn="ctr"/>
                      <a:r>
                        <a:rPr lang="en-US" sz="1100" dirty="0" smtClean="0"/>
                        <a:t>Thermal Capabilities Limitations </a:t>
                      </a:r>
                      <a:endParaRPr lang="en-GB" sz="1100" kern="1200" dirty="0">
                        <a:solidFill>
                          <a:schemeClr val="dk1"/>
                        </a:solidFill>
                        <a:latin typeface="+mn-lt"/>
                        <a:ea typeface="+mn-ea"/>
                        <a:cs typeface="+mn-cs"/>
                      </a:endParaRPr>
                    </a:p>
                  </a:txBody>
                  <a:tcPr/>
                </a:tc>
                <a:tc>
                  <a:txBody>
                    <a:bodyPr/>
                    <a:lstStyle/>
                    <a:p>
                      <a:r>
                        <a:rPr lang="en-GB" sz="1100" dirty="0" smtClean="0"/>
                        <a:t>Currently, PBCU is standardized up to ISA +22 </a:t>
                      </a:r>
                    </a:p>
                    <a:p>
                      <a:r>
                        <a:rPr lang="en-GB" sz="1100" dirty="0" smtClean="0"/>
                        <a:t>Airbus requirement is ISA +40</a:t>
                      </a:r>
                      <a:endParaRPr lang="en-GB" sz="11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758425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fr-FR" dirty="0" smtClean="0"/>
              <a:t>Obsolescence Management</a:t>
            </a:r>
            <a:endParaRPr lang="fr-FR" dirty="0"/>
          </a:p>
        </p:txBody>
      </p:sp>
      <p:sp>
        <p:nvSpPr>
          <p:cNvPr id="3" name="Espace réservé du contenu 2"/>
          <p:cNvSpPr>
            <a:spLocks noGrp="1"/>
          </p:cNvSpPr>
          <p:nvPr>
            <p:ph idx="1"/>
          </p:nvPr>
        </p:nvSpPr>
        <p:spPr>
          <a:xfrm>
            <a:off x="-36512" y="605493"/>
            <a:ext cx="9001000" cy="5682084"/>
          </a:xfrm>
        </p:spPr>
        <p:txBody>
          <a:bodyPr>
            <a:normAutofit/>
          </a:bodyPr>
          <a:lstStyle/>
          <a:p>
            <a:pPr marL="342900" lvl="1" indent="-342900">
              <a:buClr>
                <a:srgbClr val="A62A5F"/>
              </a:buClr>
            </a:pPr>
            <a:r>
              <a:rPr lang="en-US" sz="1800" dirty="0"/>
              <a:t>Bill Of Material obsolescence status </a:t>
            </a:r>
            <a:r>
              <a:rPr lang="en-US" sz="1800" dirty="0" smtClean="0"/>
              <a:t>has been provided </a:t>
            </a:r>
            <a:r>
              <a:rPr lang="en-US" sz="1800" dirty="0"/>
              <a:t>by </a:t>
            </a:r>
            <a:r>
              <a:rPr lang="en-US" sz="1800" dirty="0" smtClean="0"/>
              <a:t>Umbra (05/2017)</a:t>
            </a:r>
          </a:p>
          <a:p>
            <a:pPr marL="342900" lvl="1" indent="-342900">
              <a:buClr>
                <a:srgbClr val="A62A5F"/>
              </a:buClr>
            </a:pPr>
            <a:r>
              <a:rPr lang="en-US" sz="1800" dirty="0"/>
              <a:t>3 </a:t>
            </a:r>
            <a:r>
              <a:rPr lang="en-US" sz="1800" dirty="0" err="1"/>
              <a:t>Obsolescences</a:t>
            </a:r>
            <a:r>
              <a:rPr lang="en-US" sz="1800" dirty="0"/>
              <a:t> has been detected :</a:t>
            </a:r>
          </a:p>
          <a:p>
            <a:pPr marL="742950" lvl="2" indent="-342900">
              <a:buClr>
                <a:srgbClr val="A62A5F"/>
              </a:buClr>
            </a:pPr>
            <a:r>
              <a:rPr lang="nb-NO" sz="1800" dirty="0" smtClean="0"/>
              <a:t>Input Filter</a:t>
            </a:r>
          </a:p>
          <a:p>
            <a:pPr marL="400050" lvl="2" indent="0">
              <a:buClr>
                <a:srgbClr val="A62A5F"/>
              </a:buClr>
              <a:buNone/>
            </a:pPr>
            <a:r>
              <a:rPr lang="fr-FR" sz="1800" dirty="0" smtClean="0"/>
              <a:t>	Not </a:t>
            </a:r>
            <a:r>
              <a:rPr lang="fr-FR" sz="1800" dirty="0" err="1"/>
              <a:t>equivalent</a:t>
            </a:r>
            <a:r>
              <a:rPr lang="fr-FR" sz="1800" dirty="0"/>
              <a:t> component </a:t>
            </a:r>
            <a:r>
              <a:rPr lang="fr-FR" sz="1800" dirty="0" err="1" smtClean="0"/>
              <a:t>identified</a:t>
            </a:r>
            <a:endParaRPr lang="fr-FR" sz="1800" dirty="0" smtClean="0"/>
          </a:p>
          <a:p>
            <a:pPr marL="400050" lvl="2" indent="0">
              <a:buClr>
                <a:srgbClr val="A62A5F"/>
              </a:buClr>
              <a:buNone/>
            </a:pPr>
            <a:r>
              <a:rPr lang="fr-FR" sz="1800" dirty="0" smtClean="0"/>
              <a:t>	</a:t>
            </a:r>
            <a:r>
              <a:rPr lang="fr-FR" sz="1800" dirty="0" err="1" smtClean="0"/>
              <a:t>Umbra</a:t>
            </a:r>
            <a:r>
              <a:rPr lang="fr-FR" sz="1800" dirty="0" smtClean="0"/>
              <a:t> </a:t>
            </a:r>
            <a:r>
              <a:rPr lang="fr-FR" sz="1800" dirty="0"/>
              <a:t>proposes a custom </a:t>
            </a:r>
            <a:r>
              <a:rPr lang="fr-FR" sz="1800" dirty="0" smtClean="0"/>
              <a:t>design</a:t>
            </a:r>
            <a:endParaRPr lang="nb-NO" sz="1800" dirty="0" smtClean="0"/>
          </a:p>
          <a:p>
            <a:pPr marL="742950" lvl="2" indent="-342900">
              <a:buClr>
                <a:srgbClr val="A62A5F"/>
              </a:buClr>
            </a:pPr>
            <a:r>
              <a:rPr lang="nb-NO" sz="1800" dirty="0" smtClean="0"/>
              <a:t>Gate </a:t>
            </a:r>
            <a:r>
              <a:rPr lang="nb-NO" sz="1800" dirty="0"/>
              <a:t>Driver for 3-phase bridge </a:t>
            </a:r>
            <a:r>
              <a:rPr lang="nb-NO" sz="1800" dirty="0" smtClean="0"/>
              <a:t>transistor</a:t>
            </a:r>
          </a:p>
          <a:p>
            <a:pPr marL="400050" lvl="2" indent="0">
              <a:buClr>
                <a:srgbClr val="A62A5F"/>
              </a:buClr>
              <a:buNone/>
            </a:pPr>
            <a:r>
              <a:rPr lang="fr-FR" sz="1800" dirty="0" smtClean="0"/>
              <a:t>	An </a:t>
            </a:r>
            <a:r>
              <a:rPr lang="fr-FR" sz="1800" dirty="0" err="1"/>
              <a:t>equivalent</a:t>
            </a:r>
            <a:r>
              <a:rPr lang="fr-FR" sz="1800" dirty="0"/>
              <a:t> component has been </a:t>
            </a:r>
            <a:r>
              <a:rPr lang="fr-FR" sz="1800" dirty="0" err="1"/>
              <a:t>identified</a:t>
            </a:r>
            <a:r>
              <a:rPr lang="fr-FR" sz="1800" dirty="0"/>
              <a:t> </a:t>
            </a:r>
            <a:r>
              <a:rPr lang="nb-NO" sz="1800" dirty="0"/>
              <a:t> </a:t>
            </a:r>
          </a:p>
          <a:p>
            <a:pPr marL="742950" lvl="2" indent="-342900">
              <a:buClr>
                <a:srgbClr val="A62A5F"/>
              </a:buClr>
            </a:pPr>
            <a:r>
              <a:rPr lang="nb-NO" sz="1800" dirty="0"/>
              <a:t>Transistor NPN 32V</a:t>
            </a:r>
          </a:p>
          <a:p>
            <a:pPr marL="857250" lvl="3" indent="0">
              <a:buClr>
                <a:srgbClr val="A62A5F"/>
              </a:buClr>
              <a:buNone/>
            </a:pPr>
            <a:r>
              <a:rPr lang="fr-FR" dirty="0" smtClean="0"/>
              <a:t>An </a:t>
            </a:r>
            <a:r>
              <a:rPr lang="fr-FR" dirty="0" err="1"/>
              <a:t>equivalent</a:t>
            </a:r>
            <a:r>
              <a:rPr lang="fr-FR" dirty="0"/>
              <a:t> component has been </a:t>
            </a:r>
            <a:r>
              <a:rPr lang="fr-FR" dirty="0" err="1"/>
              <a:t>identified</a:t>
            </a:r>
            <a:r>
              <a:rPr lang="fr-FR" dirty="0"/>
              <a:t> </a:t>
            </a:r>
          </a:p>
          <a:p>
            <a:pPr marL="1200150" lvl="3" indent="-342900">
              <a:buClr>
                <a:srgbClr val="A62A5F"/>
              </a:buClr>
            </a:pPr>
            <a:endParaRPr lang="nb-NO" dirty="0"/>
          </a:p>
          <a:p>
            <a:pPr marL="1200150" lvl="3" indent="-342900">
              <a:buClr>
                <a:srgbClr val="A62A5F"/>
              </a:buClr>
            </a:pPr>
            <a:endParaRPr lang="nb-NO" sz="1600" dirty="0" smtClean="0">
              <a:solidFill>
                <a:schemeClr val="dk1"/>
              </a:solidFill>
            </a:endParaRPr>
          </a:p>
          <a:p>
            <a:pPr marL="1200150" lvl="3" indent="-342900">
              <a:buClr>
                <a:srgbClr val="A62A5F"/>
              </a:buClr>
            </a:pPr>
            <a:endParaRPr lang="en-US" sz="1600" dirty="0"/>
          </a:p>
        </p:txBody>
      </p:sp>
      <p:pic>
        <p:nvPicPr>
          <p:cNvPr id="5" name="Image 4"/>
          <p:cNvPicPr>
            <a:picLocks noChangeAspect="1"/>
          </p:cNvPicPr>
          <p:nvPr/>
        </p:nvPicPr>
        <p:blipFill>
          <a:blip r:embed="rId2"/>
          <a:stretch>
            <a:fillRect/>
          </a:stretch>
        </p:blipFill>
        <p:spPr>
          <a:xfrm>
            <a:off x="200983" y="3573016"/>
            <a:ext cx="4135149" cy="2718640"/>
          </a:xfrm>
          <a:prstGeom prst="rect">
            <a:avLst/>
          </a:prstGeom>
        </p:spPr>
      </p:pic>
      <p:pic>
        <p:nvPicPr>
          <p:cNvPr id="6" name="Image 5"/>
          <p:cNvPicPr>
            <a:picLocks noChangeAspect="1"/>
          </p:cNvPicPr>
          <p:nvPr/>
        </p:nvPicPr>
        <p:blipFill>
          <a:blip r:embed="rId3"/>
          <a:stretch>
            <a:fillRect/>
          </a:stretch>
        </p:blipFill>
        <p:spPr>
          <a:xfrm>
            <a:off x="4593632" y="3573016"/>
            <a:ext cx="4498037" cy="1995200"/>
          </a:xfrm>
          <a:prstGeom prst="rect">
            <a:avLst/>
          </a:prstGeom>
        </p:spPr>
      </p:pic>
      <p:pic>
        <p:nvPicPr>
          <p:cNvPr id="7" name="Image 6"/>
          <p:cNvPicPr>
            <a:picLocks noChangeAspect="1"/>
          </p:cNvPicPr>
          <p:nvPr/>
        </p:nvPicPr>
        <p:blipFill>
          <a:blip r:embed="rId4"/>
          <a:stretch>
            <a:fillRect/>
          </a:stretch>
        </p:blipFill>
        <p:spPr>
          <a:xfrm>
            <a:off x="5076056" y="1340768"/>
            <a:ext cx="1224136" cy="891067"/>
          </a:xfrm>
          <a:prstGeom prst="rect">
            <a:avLst/>
          </a:prstGeom>
        </p:spPr>
      </p:pic>
    </p:spTree>
    <p:extLst>
      <p:ext uri="{BB962C8B-B14F-4D97-AF65-F5344CB8AC3E}">
        <p14:creationId xmlns:p14="http://schemas.microsoft.com/office/powerpoint/2010/main" val="2316457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fr-FR" dirty="0" smtClean="0"/>
              <a:t>PBCU </a:t>
            </a:r>
            <a:r>
              <a:rPr lang="fr-FR" dirty="0" err="1" smtClean="0"/>
              <a:t>Realiability</a:t>
            </a:r>
            <a:r>
              <a:rPr lang="fr-FR" dirty="0" smtClean="0"/>
              <a:t>						1/3</a:t>
            </a:r>
            <a:endParaRPr lang="fr-FR" dirty="0"/>
          </a:p>
        </p:txBody>
      </p:sp>
      <p:sp>
        <p:nvSpPr>
          <p:cNvPr id="3" name="Espace réservé du contenu 2"/>
          <p:cNvSpPr>
            <a:spLocks noGrp="1"/>
          </p:cNvSpPr>
          <p:nvPr>
            <p:ph idx="1"/>
          </p:nvPr>
        </p:nvSpPr>
        <p:spPr>
          <a:xfrm>
            <a:off x="457200" y="620689"/>
            <a:ext cx="8579296" cy="5328592"/>
          </a:xfrm>
        </p:spPr>
        <p:txBody>
          <a:bodyPr>
            <a:normAutofit/>
          </a:bodyPr>
          <a:lstStyle/>
          <a:p>
            <a:r>
              <a:rPr lang="fr-FR" dirty="0" err="1" smtClean="0"/>
              <a:t>Overvoltage</a:t>
            </a:r>
            <a:endParaRPr lang="fr-FR" dirty="0" smtClean="0"/>
          </a:p>
          <a:p>
            <a:pPr lvl="1"/>
            <a:r>
              <a:rPr lang="fr-FR" dirty="0" smtClean="0"/>
              <a:t>Observations </a:t>
            </a:r>
          </a:p>
          <a:p>
            <a:pPr marL="457200" lvl="1" indent="0">
              <a:buNone/>
            </a:pPr>
            <a:r>
              <a:rPr lang="en-GB" sz="2000" dirty="0"/>
              <a:t>Treatment PR0163 attached to AR0386 </a:t>
            </a:r>
            <a:endParaRPr lang="en-GB" sz="2000" dirty="0"/>
          </a:p>
          <a:p>
            <a:pPr marL="457200" lvl="1" indent="0">
              <a:buNone/>
            </a:pPr>
            <a:r>
              <a:rPr lang="en-GB" sz="2000" dirty="0"/>
              <a:t>H-bridge </a:t>
            </a:r>
            <a:r>
              <a:rPr lang="en-GB" sz="2000" dirty="0"/>
              <a:t>has been damaged by back EMF from </a:t>
            </a:r>
            <a:r>
              <a:rPr lang="en-GB" sz="2000" dirty="0"/>
              <a:t>PBU. H-bridge </a:t>
            </a:r>
            <a:r>
              <a:rPr lang="en-GB" sz="2000" dirty="0"/>
              <a:t>does not have dedicated </a:t>
            </a:r>
            <a:r>
              <a:rPr lang="en-GB" sz="2000" dirty="0"/>
              <a:t>protection hardware </a:t>
            </a:r>
            <a:r>
              <a:rPr lang="en-GB" sz="2000" dirty="0"/>
              <a:t>against over voltage.</a:t>
            </a:r>
          </a:p>
          <a:p>
            <a:pPr marL="457200" lvl="1" indent="0">
              <a:buNone/>
            </a:pPr>
            <a:endParaRPr lang="fr-FR" dirty="0" smtClean="0"/>
          </a:p>
          <a:p>
            <a:pPr lvl="1"/>
            <a:r>
              <a:rPr lang="fr-FR" dirty="0" err="1" smtClean="0"/>
              <a:t>Proposal</a:t>
            </a:r>
            <a:r>
              <a:rPr lang="fr-FR" dirty="0" smtClean="0"/>
              <a:t> </a:t>
            </a:r>
            <a:r>
              <a:rPr lang="en-US" dirty="0"/>
              <a:t>solution</a:t>
            </a:r>
            <a:endParaRPr lang="fr-FR" dirty="0" smtClean="0"/>
          </a:p>
          <a:p>
            <a:pPr marL="457200" lvl="1" indent="0">
              <a:buNone/>
            </a:pPr>
            <a:r>
              <a:rPr lang="en-US" sz="2000" dirty="0"/>
              <a:t>Add dedicated components in order to protect this </a:t>
            </a:r>
            <a:r>
              <a:rPr lang="en-US" sz="2000" dirty="0"/>
              <a:t>part</a:t>
            </a:r>
            <a:endParaRPr lang="fr-FR" sz="2000" dirty="0"/>
          </a:p>
        </p:txBody>
      </p:sp>
      <p:graphicFrame>
        <p:nvGraphicFramePr>
          <p:cNvPr id="5" name="Objet 4"/>
          <p:cNvGraphicFramePr>
            <a:graphicFrameLocks noChangeAspect="1"/>
          </p:cNvGraphicFramePr>
          <p:nvPr>
            <p:extLst>
              <p:ext uri="{D42A27DB-BD31-4B8C-83A1-F6EECF244321}">
                <p14:modId xmlns:p14="http://schemas.microsoft.com/office/powerpoint/2010/main" val="3265491641"/>
              </p:ext>
            </p:extLst>
          </p:nvPr>
        </p:nvGraphicFramePr>
        <p:xfrm>
          <a:off x="7668344" y="1203301"/>
          <a:ext cx="914400" cy="771525"/>
        </p:xfrm>
        <a:graphic>
          <a:graphicData uri="http://schemas.openxmlformats.org/presentationml/2006/ole">
            <mc:AlternateContent xmlns:mc="http://schemas.openxmlformats.org/markup-compatibility/2006">
              <mc:Choice xmlns:v="urn:schemas-microsoft-com:vml" Requires="v">
                <p:oleObj spid="_x0000_s1033"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7668344" y="120330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64252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fr-FR" dirty="0" smtClean="0"/>
              <a:t>PBCU </a:t>
            </a:r>
            <a:r>
              <a:rPr lang="fr-FR" dirty="0" err="1" smtClean="0"/>
              <a:t>Realiability</a:t>
            </a:r>
            <a:r>
              <a:rPr lang="fr-FR" dirty="0" smtClean="0"/>
              <a:t>						2/3</a:t>
            </a:r>
            <a:endParaRPr lang="fr-FR" dirty="0"/>
          </a:p>
        </p:txBody>
      </p:sp>
      <p:sp>
        <p:nvSpPr>
          <p:cNvPr id="3" name="Espace réservé du contenu 2"/>
          <p:cNvSpPr>
            <a:spLocks noGrp="1"/>
          </p:cNvSpPr>
          <p:nvPr>
            <p:ph idx="1"/>
          </p:nvPr>
        </p:nvSpPr>
        <p:spPr>
          <a:xfrm>
            <a:off x="457200" y="620688"/>
            <a:ext cx="8579296" cy="5328592"/>
          </a:xfrm>
        </p:spPr>
        <p:txBody>
          <a:bodyPr>
            <a:normAutofit fontScale="92500" lnSpcReduction="20000"/>
          </a:bodyPr>
          <a:lstStyle/>
          <a:p>
            <a:r>
              <a:rPr lang="en-US" dirty="0" smtClean="0"/>
              <a:t>DC/DC </a:t>
            </a:r>
            <a:r>
              <a:rPr lang="en-US" dirty="0"/>
              <a:t>converter for CAN bus </a:t>
            </a:r>
            <a:r>
              <a:rPr lang="en-US" dirty="0" smtClean="0"/>
              <a:t>power</a:t>
            </a:r>
          </a:p>
          <a:p>
            <a:pPr lvl="1"/>
            <a:r>
              <a:rPr lang="en-US" dirty="0" smtClean="0"/>
              <a:t>Observations</a:t>
            </a:r>
          </a:p>
          <a:p>
            <a:pPr marL="457200" lvl="1" indent="0">
              <a:buNone/>
            </a:pPr>
            <a:r>
              <a:rPr lang="en-US" sz="2000" dirty="0"/>
              <a:t>Treatment </a:t>
            </a:r>
            <a:r>
              <a:rPr lang="en-US" sz="2000" dirty="0" smtClean="0"/>
              <a:t>PR0165 : DC/DC converter broken during ATP ESS cycle (-55°C)</a:t>
            </a:r>
          </a:p>
          <a:p>
            <a:pPr marL="457200" lvl="1" indent="0">
              <a:buNone/>
            </a:pPr>
            <a:r>
              <a:rPr lang="en-US" sz="2000" dirty="0" smtClean="0"/>
              <a:t>Residual humidity on component or board  after long warehouse time</a:t>
            </a:r>
            <a:endParaRPr lang="en-US" sz="2000" dirty="0"/>
          </a:p>
          <a:p>
            <a:pPr marL="457200" lvl="1" indent="0">
              <a:buNone/>
            </a:pPr>
            <a:endParaRPr lang="en-US" dirty="0" smtClean="0"/>
          </a:p>
          <a:p>
            <a:pPr lvl="1"/>
            <a:r>
              <a:rPr lang="en-US" dirty="0" smtClean="0"/>
              <a:t>Proposal solution</a:t>
            </a:r>
          </a:p>
          <a:p>
            <a:pPr marL="457200" lvl="1" indent="0">
              <a:buNone/>
            </a:pPr>
            <a:r>
              <a:rPr lang="en-US" sz="2000" dirty="0"/>
              <a:t>New component identified with package different, not Fit Form Function equivalent so PCB is </a:t>
            </a:r>
            <a:r>
              <a:rPr lang="en-US" sz="2000" dirty="0" smtClean="0"/>
              <a:t>impacted</a:t>
            </a:r>
          </a:p>
          <a:p>
            <a:endParaRPr lang="fr-FR" dirty="0" smtClean="0"/>
          </a:p>
          <a:p>
            <a:r>
              <a:rPr lang="fr-FR" dirty="0" smtClean="0"/>
              <a:t>Fuse</a:t>
            </a:r>
            <a:endParaRPr lang="fr-FR" dirty="0"/>
          </a:p>
          <a:p>
            <a:pPr lvl="1"/>
            <a:r>
              <a:rPr lang="fr-FR" dirty="0"/>
              <a:t>Observations</a:t>
            </a:r>
          </a:p>
          <a:p>
            <a:pPr marL="457200" lvl="1" indent="0">
              <a:buNone/>
            </a:pPr>
            <a:r>
              <a:rPr lang="fr-FR" dirty="0"/>
              <a:t>In service </a:t>
            </a:r>
            <a:r>
              <a:rPr lang="fr-FR" dirty="0" err="1"/>
              <a:t>events</a:t>
            </a:r>
            <a:r>
              <a:rPr lang="fr-FR" dirty="0"/>
              <a:t> and no </a:t>
            </a:r>
            <a:r>
              <a:rPr lang="fr-FR" dirty="0" err="1"/>
              <a:t>requested</a:t>
            </a:r>
            <a:r>
              <a:rPr lang="fr-FR" dirty="0"/>
              <a:t> by EPI</a:t>
            </a:r>
          </a:p>
          <a:p>
            <a:pPr marL="457200" lvl="1" indent="0">
              <a:buNone/>
            </a:pPr>
            <a:r>
              <a:rPr lang="fr-FR" dirty="0"/>
              <a:t>The protection </a:t>
            </a:r>
            <a:r>
              <a:rPr lang="fr-FR" dirty="0" err="1"/>
              <a:t>is</a:t>
            </a:r>
            <a:r>
              <a:rPr lang="fr-FR" dirty="0"/>
              <a:t> </a:t>
            </a:r>
            <a:r>
              <a:rPr lang="fr-FR" dirty="0" err="1"/>
              <a:t>performed</a:t>
            </a:r>
            <a:r>
              <a:rPr lang="fr-FR" dirty="0"/>
              <a:t> </a:t>
            </a:r>
            <a:r>
              <a:rPr lang="fr-FR" dirty="0" err="1"/>
              <a:t>before</a:t>
            </a:r>
            <a:r>
              <a:rPr lang="fr-FR" dirty="0"/>
              <a:t> by </a:t>
            </a:r>
            <a:r>
              <a:rPr lang="fr-FR" dirty="0" err="1"/>
              <a:t>breaker</a:t>
            </a:r>
            <a:endParaRPr lang="fr-FR" dirty="0"/>
          </a:p>
          <a:p>
            <a:pPr marL="457200" lvl="1" indent="0">
              <a:buNone/>
            </a:pPr>
            <a:endParaRPr lang="fr-FR" dirty="0"/>
          </a:p>
          <a:p>
            <a:pPr lvl="1"/>
            <a:r>
              <a:rPr lang="fr-FR" dirty="0" err="1" smtClean="0"/>
              <a:t>Proposal</a:t>
            </a:r>
            <a:r>
              <a:rPr lang="fr-FR" dirty="0" smtClean="0"/>
              <a:t> solution</a:t>
            </a:r>
            <a:endParaRPr lang="fr-FR" dirty="0"/>
          </a:p>
          <a:p>
            <a:pPr marL="457200" lvl="1" indent="0">
              <a:buNone/>
            </a:pPr>
            <a:r>
              <a:rPr lang="fr-FR" dirty="0" err="1"/>
              <a:t>Delete</a:t>
            </a:r>
            <a:r>
              <a:rPr lang="fr-FR" dirty="0"/>
              <a:t> the </a:t>
            </a:r>
            <a:r>
              <a:rPr lang="fr-FR" dirty="0" smtClean="0"/>
              <a:t>fuse</a:t>
            </a:r>
            <a:endParaRPr lang="en-US" sz="2000" dirty="0"/>
          </a:p>
        </p:txBody>
      </p:sp>
      <p:graphicFrame>
        <p:nvGraphicFramePr>
          <p:cNvPr id="5" name="Objet 4"/>
          <p:cNvGraphicFramePr>
            <a:graphicFrameLocks noChangeAspect="1"/>
          </p:cNvGraphicFramePr>
          <p:nvPr>
            <p:extLst>
              <p:ext uri="{D42A27DB-BD31-4B8C-83A1-F6EECF244321}">
                <p14:modId xmlns:p14="http://schemas.microsoft.com/office/powerpoint/2010/main" val="3951748235"/>
              </p:ext>
            </p:extLst>
          </p:nvPr>
        </p:nvGraphicFramePr>
        <p:xfrm>
          <a:off x="7742963" y="704845"/>
          <a:ext cx="914400" cy="771525"/>
        </p:xfrm>
        <a:graphic>
          <a:graphicData uri="http://schemas.openxmlformats.org/presentationml/2006/ole">
            <mc:AlternateContent xmlns:mc="http://schemas.openxmlformats.org/markup-compatibility/2006">
              <mc:Choice xmlns:v="urn:schemas-microsoft-com:vml" Requires="v">
                <p:oleObj spid="_x0000_s2055"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7742963" y="70484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00346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582612"/>
          </a:xfrm>
        </p:spPr>
        <p:txBody>
          <a:bodyPr/>
          <a:lstStyle/>
          <a:p>
            <a:r>
              <a:rPr lang="fr-FR" dirty="0" smtClean="0"/>
              <a:t>PBCU </a:t>
            </a:r>
            <a:r>
              <a:rPr lang="fr-FR" dirty="0" err="1" smtClean="0"/>
              <a:t>Realiability</a:t>
            </a:r>
            <a:r>
              <a:rPr lang="fr-FR" dirty="0" smtClean="0"/>
              <a:t>						3/3</a:t>
            </a:r>
            <a:endParaRPr lang="fr-FR" dirty="0"/>
          </a:p>
        </p:txBody>
      </p:sp>
      <p:sp>
        <p:nvSpPr>
          <p:cNvPr id="3" name="Espace réservé du contenu 2"/>
          <p:cNvSpPr>
            <a:spLocks noGrp="1"/>
          </p:cNvSpPr>
          <p:nvPr>
            <p:ph idx="1"/>
          </p:nvPr>
        </p:nvSpPr>
        <p:spPr>
          <a:xfrm>
            <a:off x="457200" y="620689"/>
            <a:ext cx="8579296" cy="5328592"/>
          </a:xfrm>
        </p:spPr>
        <p:txBody>
          <a:bodyPr>
            <a:normAutofit/>
          </a:bodyPr>
          <a:lstStyle/>
          <a:p>
            <a:r>
              <a:rPr lang="fr-FR" dirty="0" smtClean="0"/>
              <a:t>Safran </a:t>
            </a:r>
            <a:r>
              <a:rPr lang="fr-FR" dirty="0"/>
              <a:t>Aircraft </a:t>
            </a:r>
            <a:r>
              <a:rPr lang="fr-FR" dirty="0" err="1"/>
              <a:t>Engines</a:t>
            </a:r>
            <a:r>
              <a:rPr lang="fr-FR" dirty="0"/>
              <a:t> </a:t>
            </a:r>
            <a:r>
              <a:rPr lang="fr-FR" dirty="0" smtClean="0"/>
              <a:t>recommandations</a:t>
            </a:r>
          </a:p>
          <a:p>
            <a:pPr lvl="1"/>
            <a:r>
              <a:rPr lang="fr-FR" dirty="0" smtClean="0"/>
              <a:t>Observations</a:t>
            </a:r>
          </a:p>
          <a:p>
            <a:pPr marL="457200" lvl="1" indent="0">
              <a:buNone/>
            </a:pPr>
            <a:r>
              <a:rPr lang="en-GB" sz="1900" dirty="0"/>
              <a:t>Observations </a:t>
            </a:r>
            <a:r>
              <a:rPr lang="en-GB" sz="1900" dirty="0"/>
              <a:t>of PBCU schematics shown design </a:t>
            </a:r>
            <a:r>
              <a:rPr lang="en-GB" sz="1900" dirty="0" smtClean="0"/>
              <a:t>weaknesses</a:t>
            </a:r>
            <a:endParaRPr lang="en-GB" sz="1900" dirty="0"/>
          </a:p>
          <a:p>
            <a:pPr lvl="2"/>
            <a:r>
              <a:rPr lang="en-GB" sz="2000" dirty="0" smtClean="0"/>
              <a:t>Instability </a:t>
            </a:r>
            <a:r>
              <a:rPr lang="en-GB" sz="2000" dirty="0"/>
              <a:t>of Operational Amplifiers in some </a:t>
            </a:r>
            <a:r>
              <a:rPr lang="en-GB" sz="2000" dirty="0" smtClean="0"/>
              <a:t>usages</a:t>
            </a:r>
          </a:p>
          <a:p>
            <a:pPr marL="457200" lvl="1" indent="0">
              <a:buNone/>
            </a:pPr>
            <a:r>
              <a:rPr lang="en-GB" sz="1900" dirty="0"/>
              <a:t>Some </a:t>
            </a:r>
            <a:r>
              <a:rPr lang="en-GB" sz="1900" dirty="0"/>
              <a:t>electronic components are </a:t>
            </a:r>
            <a:r>
              <a:rPr lang="en-GB" sz="1900" dirty="0"/>
              <a:t>overstressed</a:t>
            </a:r>
            <a:endParaRPr lang="en-GB" sz="1900" dirty="0"/>
          </a:p>
          <a:p>
            <a:pPr lvl="2"/>
            <a:r>
              <a:rPr lang="en-GB" sz="2000" dirty="0" smtClean="0"/>
              <a:t>Tantalum capacitors</a:t>
            </a:r>
          </a:p>
          <a:p>
            <a:pPr lvl="2"/>
            <a:r>
              <a:rPr lang="en-GB" sz="2000" dirty="0" smtClean="0"/>
              <a:t>Aluminium capacitors</a:t>
            </a:r>
          </a:p>
          <a:p>
            <a:pPr marL="457200" lvl="1" indent="0">
              <a:buNone/>
            </a:pPr>
            <a:r>
              <a:rPr lang="en-GB" sz="1900" dirty="0"/>
              <a:t>Minor </a:t>
            </a:r>
            <a:r>
              <a:rPr lang="en-GB" sz="1900" dirty="0"/>
              <a:t>error in </a:t>
            </a:r>
            <a:r>
              <a:rPr lang="en-GB" sz="1900" dirty="0" smtClean="0"/>
              <a:t>schematics</a:t>
            </a:r>
          </a:p>
          <a:p>
            <a:pPr marL="457200" lvl="1" indent="0">
              <a:buNone/>
            </a:pPr>
            <a:endParaRPr lang="en-GB" sz="1900" dirty="0" smtClean="0"/>
          </a:p>
          <a:p>
            <a:pPr lvl="1"/>
            <a:r>
              <a:rPr lang="fr-FR" dirty="0" err="1" smtClean="0"/>
              <a:t>Proposal</a:t>
            </a:r>
            <a:r>
              <a:rPr lang="fr-FR" dirty="0" smtClean="0"/>
              <a:t> solution</a:t>
            </a:r>
          </a:p>
          <a:p>
            <a:pPr marL="457200" lvl="1" indent="0">
              <a:buNone/>
            </a:pPr>
            <a:r>
              <a:rPr lang="fr-FR" sz="1900" dirty="0" smtClean="0"/>
              <a:t>Safran </a:t>
            </a:r>
            <a:r>
              <a:rPr lang="fr-FR" sz="1900" dirty="0"/>
              <a:t>Aircraft </a:t>
            </a:r>
            <a:r>
              <a:rPr lang="fr-FR" sz="1900" dirty="0" err="1"/>
              <a:t>Engines</a:t>
            </a:r>
            <a:r>
              <a:rPr lang="fr-FR" sz="1900" dirty="0"/>
              <a:t> recommandations are </a:t>
            </a:r>
            <a:r>
              <a:rPr lang="fr-FR" sz="1900" dirty="0" err="1"/>
              <a:t>described</a:t>
            </a:r>
            <a:r>
              <a:rPr lang="fr-FR" sz="1900" dirty="0"/>
              <a:t> in the </a:t>
            </a:r>
            <a:r>
              <a:rPr lang="fr-FR" sz="1900" dirty="0" err="1"/>
              <a:t>presentation</a:t>
            </a:r>
            <a:r>
              <a:rPr lang="fr-FR" sz="1900" dirty="0"/>
              <a:t> </a:t>
            </a:r>
            <a:r>
              <a:rPr lang="fr-FR" sz="1900" dirty="0" err="1" smtClean="0"/>
              <a:t>attached</a:t>
            </a:r>
            <a:r>
              <a:rPr lang="fr-FR" sz="1900" dirty="0" smtClean="0"/>
              <a:t> </a:t>
            </a:r>
            <a:endParaRPr lang="fr-FR" sz="1900" dirty="0"/>
          </a:p>
          <a:p>
            <a:endParaRPr lang="fr-FR" dirty="0"/>
          </a:p>
        </p:txBody>
      </p:sp>
      <p:graphicFrame>
        <p:nvGraphicFramePr>
          <p:cNvPr id="5" name="Objet 4">
            <a:hlinkClick r:id="" action="ppaction://ole?verb=0"/>
          </p:cNvPr>
          <p:cNvGraphicFramePr>
            <a:graphicFrameLocks noChangeAspect="1"/>
          </p:cNvGraphicFramePr>
          <p:nvPr>
            <p:extLst>
              <p:ext uri="{D42A27DB-BD31-4B8C-83A1-F6EECF244321}">
                <p14:modId xmlns:p14="http://schemas.microsoft.com/office/powerpoint/2010/main" val="2440651719"/>
              </p:ext>
            </p:extLst>
          </p:nvPr>
        </p:nvGraphicFramePr>
        <p:xfrm>
          <a:off x="2555776" y="4941168"/>
          <a:ext cx="914400" cy="771525"/>
        </p:xfrm>
        <a:graphic>
          <a:graphicData uri="http://schemas.openxmlformats.org/presentationml/2006/ole">
            <mc:AlternateContent xmlns:mc="http://schemas.openxmlformats.org/markup-compatibility/2006">
              <mc:Choice xmlns:v="urn:schemas-microsoft-com:vml" Requires="v">
                <p:oleObj spid="_x0000_s3078" name="Présentation" showAsIcon="1" r:id="rId3" imgW="914400" imgH="771480" progId="PowerPoint.Show.12">
                  <p:link updateAutomatic="1"/>
                </p:oleObj>
              </mc:Choice>
              <mc:Fallback>
                <p:oleObj name="Présentation" showAsIcon="1" r:id="rId3" imgW="914400" imgH="771480" progId="PowerPoint.Show.12">
                  <p:link updateAutomatic="1"/>
                  <p:pic>
                    <p:nvPicPr>
                      <p:cNvPr id="0" name=""/>
                      <p:cNvPicPr/>
                      <p:nvPr/>
                    </p:nvPicPr>
                    <p:blipFill>
                      <a:blip r:embed="rId4"/>
                      <a:stretch>
                        <a:fillRect/>
                      </a:stretch>
                    </p:blipFill>
                    <p:spPr>
                      <a:xfrm>
                        <a:off x="2555776" y="494116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418449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13077</TotalTime>
  <Words>1072</Words>
  <Application>Microsoft Office PowerPoint</Application>
  <PresentationFormat>Affichage à l'écran (4:3)</PresentationFormat>
  <Paragraphs>376</Paragraphs>
  <Slides>21</Slides>
  <Notes>2</Notes>
  <HiddenSlides>0</HiddenSlides>
  <MMClips>0</MMClips>
  <ScaleCrop>false</ScaleCrop>
  <HeadingPairs>
    <vt:vector size="10" baseType="variant">
      <vt:variant>
        <vt:lpstr>Polices utilisées</vt:lpstr>
      </vt:variant>
      <vt:variant>
        <vt:i4>3</vt:i4>
      </vt:variant>
      <vt:variant>
        <vt:lpstr>Thème</vt:lpstr>
      </vt:variant>
      <vt:variant>
        <vt:i4>1</vt:i4>
      </vt:variant>
      <vt:variant>
        <vt:lpstr>Liens</vt:lpstr>
      </vt:variant>
      <vt:variant>
        <vt:i4>1</vt:i4>
      </vt:variant>
      <vt:variant>
        <vt:lpstr>Serveurs OLE incorporés</vt:lpstr>
      </vt:variant>
      <vt:variant>
        <vt:i4>1</vt:i4>
      </vt:variant>
      <vt:variant>
        <vt:lpstr>Titres des diapositives</vt:lpstr>
      </vt:variant>
      <vt:variant>
        <vt:i4>21</vt:i4>
      </vt:variant>
    </vt:vector>
  </HeadingPairs>
  <TitlesOfParts>
    <vt:vector size="27" baseType="lpstr">
      <vt:lpstr>Arial</vt:lpstr>
      <vt:lpstr>Calibri</vt:lpstr>
      <vt:lpstr>Wingdings</vt:lpstr>
      <vt:lpstr>2_Office Theme</vt:lpstr>
      <vt:lpstr>D:\Users\S553968\Safran Aircraft Engines\030_TP400\010_PBCU\Obsolescence\SAE Recommandations.pptx</vt:lpstr>
      <vt:lpstr>Adobe Acrobat Document</vt:lpstr>
      <vt:lpstr>TP400 - Pre PDR PBCU hardware Design</vt:lpstr>
      <vt:lpstr> Agenda </vt:lpstr>
      <vt:lpstr>PROGRAM CONTEXT</vt:lpstr>
      <vt:lpstr>OBJECTIVE OF THE REVIEW</vt:lpstr>
      <vt:lpstr>List of obsolescence &amp; Maturity Design</vt:lpstr>
      <vt:lpstr>Obsolescence Management</vt:lpstr>
      <vt:lpstr>PBCU Realiability      1/3</vt:lpstr>
      <vt:lpstr>PBCU Realiability      2/3</vt:lpstr>
      <vt:lpstr>PBCU Realiability      3/3</vt:lpstr>
      <vt:lpstr>Design Maturity Improvement    1/2</vt:lpstr>
      <vt:lpstr>Design Maturity Improvement    2/2</vt:lpstr>
      <vt:lpstr>Thermal Capabilities Limitations</vt:lpstr>
      <vt:lpstr>Answers to Previous Recommandations</vt:lpstr>
      <vt:lpstr>Design Evolutions      1/2</vt:lpstr>
      <vt:lpstr>Design Evolutions      2/2</vt:lpstr>
      <vt:lpstr>Verification / Validation / Qualification Plan  1/2</vt:lpstr>
      <vt:lpstr>Verification / Validation / Qualification Plan   2/2</vt:lpstr>
      <vt:lpstr>Safety Analysis</vt:lpstr>
      <vt:lpstr>Development Schedule</vt:lpstr>
      <vt:lpstr>Risk Analysis and Mitigation Plan</vt:lpstr>
      <vt:lpstr>Conclusion</vt:lpstr>
    </vt:vector>
  </TitlesOfParts>
  <Company>EPI Europrop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ADS/EPI Senior Management Meeting</dc:title>
  <dc:creator>MOURLAN, Jean Pierre</dc:creator>
  <cp:lastModifiedBy>LOUIS Aurelien (SAFRAN AIRCRAFT ENGINES)</cp:lastModifiedBy>
  <cp:revision>602</cp:revision>
  <cp:lastPrinted>2016-01-25T14:24:33Z</cp:lastPrinted>
  <dcterms:created xsi:type="dcterms:W3CDTF">2015-05-25T13:20:33Z</dcterms:created>
  <dcterms:modified xsi:type="dcterms:W3CDTF">2017-07-21T14:48:51Z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633467842</vt:i4>
  </property>
  <property fmtid="{D5CDD505-2E9C-101B-9397-08002B2CF9AE}" pid="4" name="_EmailSubject">
    <vt:lpwstr>[TP400] PBCU PRE PDR Presentation draft version</vt:lpwstr>
  </property>
  <property fmtid="{D5CDD505-2E9C-101B-9397-08002B2CF9AE}" pid="5" name="_AuthorEmail">
    <vt:lpwstr>aurelien.louis@safrangroup.com</vt:lpwstr>
  </property>
  <property fmtid="{D5CDD505-2E9C-101B-9397-08002B2CF9AE}" pid="6" name="_AuthorEmailDisplayName">
    <vt:lpwstr>LOUIS Aurelien (SAFRAN AIRCRAFT ENGINES)</vt:lpwstr>
  </property>
  <property fmtid="{D5CDD505-2E9C-101B-9397-08002B2CF9AE}" pid="7" name="_PreviousAdHocReviewCycleID">
    <vt:i4>-889702218</vt:i4>
  </property>
</Properties>
</file>