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3"/>
  </p:notesMasterIdLst>
  <p:sldIdLst>
    <p:sldId id="299" r:id="rId2"/>
    <p:sldId id="467" r:id="rId3"/>
    <p:sldId id="443" r:id="rId4"/>
    <p:sldId id="441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4" r:id="rId22"/>
    <p:sldId id="463" r:id="rId23"/>
    <p:sldId id="465" r:id="rId24"/>
    <p:sldId id="466" r:id="rId25"/>
    <p:sldId id="468" r:id="rId26"/>
    <p:sldId id="469" r:id="rId27"/>
    <p:sldId id="470" r:id="rId28"/>
    <p:sldId id="471" r:id="rId29"/>
    <p:sldId id="379" r:id="rId30"/>
    <p:sldId id="472" r:id="rId31"/>
    <p:sldId id="31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1" autoAdjust="0"/>
    <p:restoredTop sz="76614" autoAdjust="0"/>
  </p:normalViewPr>
  <p:slideViewPr>
    <p:cSldViewPr snapToGrid="0" snapToObjects="1">
      <p:cViewPr varScale="1">
        <p:scale>
          <a:sx n="73" d="100"/>
          <a:sy n="73" d="100"/>
        </p:scale>
        <p:origin x="15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749F2-135A-5948-AC6C-E005E12361F7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FFA8E-D9E9-E741-82C8-0C0D232BB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94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编码转换：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所有的</a:t>
            </a:r>
            <a:r>
              <a:rPr kumimoji="1" lang="en-US" altLang="zh-CN" dirty="0" err="1" smtClean="0"/>
              <a:t>kv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字符串长度都小于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字节</a:t>
            </a:r>
            <a:endParaRPr kumimoji="1" lang="en-US" altLang="zh-CN" dirty="0" smtClean="0"/>
          </a:p>
          <a:p>
            <a:r>
              <a:rPr kumimoji="1" lang="zh-CN" altLang="en-US" dirty="0" smtClean="0"/>
              <a:t>键值对数量小于</a:t>
            </a:r>
            <a:r>
              <a:rPr kumimoji="1" lang="en-US" altLang="zh-CN" dirty="0" smtClean="0"/>
              <a:t>512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可配置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Hash-max-</a:t>
            </a:r>
            <a:r>
              <a:rPr kumimoji="1" lang="en-US" altLang="zh-CN" dirty="0" err="1" smtClean="0"/>
              <a:t>ziplist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269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编码转换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 所有元素都是整数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保存的元素数量不超过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25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编码转换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元素数量小于 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元素成员长度小于 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 字节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34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类型检查 </a:t>
            </a:r>
            <a:r>
              <a:rPr kumimoji="1" lang="en-US" altLang="zh-CN" dirty="0" smtClean="0"/>
              <a:t>type</a:t>
            </a:r>
          </a:p>
          <a:p>
            <a:r>
              <a:rPr kumimoji="1" lang="zh-CN" altLang="en-US" dirty="0" smtClean="0"/>
              <a:t>命令多态 一个命令对应多种数据结构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err="1" smtClean="0"/>
              <a:t>eg:LLEN</a:t>
            </a:r>
            <a:r>
              <a:rPr kumimoji="1" lang="en-US" altLang="zh-CN" baseline="0" dirty="0" smtClean="0"/>
              <a:t> </a:t>
            </a:r>
          </a:p>
          <a:p>
            <a:endParaRPr kumimoji="1" lang="en-US" altLang="zh-CN" baseline="0" dirty="0" smtClean="0"/>
          </a:p>
          <a:p>
            <a:r>
              <a:rPr kumimoji="1" lang="zh-CN" altLang="en-US" dirty="0" smtClean="0"/>
              <a:t>内存回收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  初始化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使用对象 加一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不再使用 减一 计数为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销毁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内存共享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数字 </a:t>
            </a:r>
            <a:r>
              <a:rPr kumimoji="1" lang="en-US" altLang="zh-CN" dirty="0" smtClean="0"/>
              <a:t>0-9999</a:t>
            </a:r>
          </a:p>
          <a:p>
            <a:r>
              <a:rPr kumimoji="1" lang="en-US" altLang="zh-CN" dirty="0" smtClean="0"/>
              <a:t>Ref</a:t>
            </a:r>
            <a:r>
              <a:rPr kumimoji="1" lang="zh-CN" altLang="en-US" dirty="0" smtClean="0"/>
              <a:t> 为 </a:t>
            </a:r>
            <a:r>
              <a:rPr kumimoji="1" lang="en-US" altLang="zh-CN" dirty="0" smtClean="0"/>
              <a:t>2^31-1</a:t>
            </a:r>
            <a:r>
              <a:rPr kumimoji="1" lang="zh-CN" altLang="en-US" baseline="0" dirty="0" smtClean="0"/>
              <a:t> 共享内存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空转时长 </a:t>
            </a:r>
            <a:r>
              <a:rPr kumimoji="1" lang="en-US" altLang="zh-CN" baseline="0" dirty="0" smtClean="0"/>
              <a:t>LRU</a:t>
            </a:r>
          </a:p>
          <a:p>
            <a:r>
              <a:rPr kumimoji="1" lang="en-US" altLang="zh-CN" baseline="0" dirty="0" smtClean="0"/>
              <a:t>OBJECT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IDLETIME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msg</a:t>
            </a:r>
            <a:r>
              <a:rPr kumimoji="1" lang="zh-CN" altLang="en-US" baseline="0" dirty="0" smtClean="0"/>
              <a:t>（不会修改</a:t>
            </a:r>
            <a:r>
              <a:rPr kumimoji="1" lang="en-US" altLang="zh-CN" baseline="0" dirty="0" err="1" smtClean="0"/>
              <a:t>lru</a:t>
            </a:r>
            <a:r>
              <a:rPr kumimoji="1" lang="zh-CN" altLang="en-US" baseline="0" dirty="0" smtClean="0"/>
              <a:t>属性）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2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服务器会默认创建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个数据库（可修改）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选择不同数据库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对于每一个数据库 维护一个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字典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为对象指针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9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RDB</a:t>
            </a:r>
          </a:p>
          <a:p>
            <a:r>
              <a:rPr kumimoji="1" lang="zh-CN" altLang="en-US" dirty="0" smtClean="0"/>
              <a:t>默认</a:t>
            </a:r>
            <a:r>
              <a:rPr kumimoji="1" lang="en-US" altLang="zh-CN" dirty="0" smtClean="0"/>
              <a:t>RDB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AOF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22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阻塞进程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BGSAVE</a:t>
            </a:r>
            <a:r>
              <a:rPr kumimoji="1" lang="zh-CN" altLang="en-US" dirty="0" smtClean="0"/>
              <a:t>  首先派生子进程，然后由子进程创建</a:t>
            </a:r>
            <a:r>
              <a:rPr kumimoji="1" lang="en-US" altLang="zh-CN" dirty="0" smtClean="0"/>
              <a:t>RDB</a:t>
            </a:r>
            <a:r>
              <a:rPr kumimoji="1" lang="zh-CN" altLang="en-US" dirty="0" smtClean="0"/>
              <a:t>文件，不会阻塞主进程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BGSAVE</a:t>
            </a:r>
            <a:r>
              <a:rPr kumimoji="1" lang="zh-CN" altLang="en-US" dirty="0" smtClean="0"/>
              <a:t> 在执行时，系统会阻塞</a:t>
            </a:r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BGWRITEAOF</a:t>
            </a:r>
            <a:r>
              <a:rPr kumimoji="1" lang="zh-CN" altLang="en-US" dirty="0" smtClean="0"/>
              <a:t>相关命令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Save</a:t>
            </a:r>
            <a:r>
              <a:rPr kumimoji="1" lang="zh-CN" altLang="en-US" baseline="0" dirty="0" smtClean="0"/>
              <a:t> 配置通过</a:t>
            </a:r>
            <a:r>
              <a:rPr kumimoji="1" lang="en-US" altLang="zh-CN" baseline="0" dirty="0" smtClean="0"/>
              <a:t>dirty(</a:t>
            </a:r>
            <a:r>
              <a:rPr kumimoji="1" lang="zh-CN" altLang="en-US" baseline="0" dirty="0" smtClean="0"/>
              <a:t>距上一次</a:t>
            </a:r>
            <a:r>
              <a:rPr kumimoji="1" lang="en-US" altLang="zh-CN" baseline="0" dirty="0" smtClean="0"/>
              <a:t>save</a:t>
            </a:r>
            <a:r>
              <a:rPr kumimoji="1" lang="zh-CN" altLang="en-US" baseline="0" dirty="0" smtClean="0"/>
              <a:t>执行了多少次修改</a:t>
            </a:r>
            <a:r>
              <a:rPr kumimoji="1" lang="en-US" altLang="zh-CN" baseline="0" dirty="0" smtClean="0"/>
              <a:t>)</a:t>
            </a:r>
            <a:r>
              <a:rPr kumimoji="1" lang="zh-CN" altLang="en-US" baseline="0" dirty="0" smtClean="0"/>
              <a:t>与</a:t>
            </a:r>
            <a:r>
              <a:rPr kumimoji="1" lang="en-US" altLang="zh-CN" baseline="0" dirty="0" err="1" smtClean="0"/>
              <a:t>lastSave</a:t>
            </a:r>
            <a:r>
              <a:rPr kumimoji="1" lang="zh-CN" altLang="en-US" baseline="0" dirty="0" smtClean="0"/>
              <a:t>（上次一次修改的时间）属性进行配置。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7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Always</a:t>
            </a:r>
            <a:r>
              <a:rPr kumimoji="1" lang="zh-CN" altLang="en-US" baseline="0" dirty="0" smtClean="0"/>
              <a:t> 将缓冲区所有内容写入并同步至</a:t>
            </a:r>
            <a:r>
              <a:rPr kumimoji="1" lang="en-US" altLang="zh-CN" baseline="0" dirty="0" smtClean="0"/>
              <a:t>AOF</a:t>
            </a:r>
            <a:r>
              <a:rPr kumimoji="1" lang="zh-CN" altLang="en-US" baseline="0" dirty="0" smtClean="0"/>
              <a:t>文件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Everysec</a:t>
            </a:r>
            <a:r>
              <a:rPr kumimoji="1" lang="zh-CN" altLang="en-US" baseline="0" dirty="0" smtClean="0"/>
              <a:t> 每隔一秒 同步一次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No</a:t>
            </a:r>
            <a:r>
              <a:rPr kumimoji="1" lang="zh-CN" altLang="en-US" baseline="0" dirty="0" smtClean="0"/>
              <a:t> 不主动对文件进行同步，由操作系统决定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 n</a:t>
            </a:r>
            <a:r>
              <a:rPr kumimoji="1" lang="zh-CN" altLang="en-US" dirty="0" smtClean="0"/>
              <a:t>个参数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$n</a:t>
            </a:r>
            <a:r>
              <a:rPr kumimoji="1" lang="en-US" altLang="zh-CN" baseline="0" dirty="0" smtClean="0"/>
              <a:t> n</a:t>
            </a:r>
            <a:r>
              <a:rPr kumimoji="1" lang="zh-CN" altLang="en-US" baseline="0" dirty="0" smtClean="0"/>
              <a:t>个字符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重写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BGRewriteaof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68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提供了多种差集补集操作（大数据如何处理，都灌到内存中？）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480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360</a:t>
            </a:r>
            <a:r>
              <a:rPr kumimoji="1" lang="zh-CN" altLang="en-US" dirty="0" smtClean="0"/>
              <a:t>开源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userList</a:t>
            </a:r>
            <a:r>
              <a:rPr kumimoji="1" lang="en-US" altLang="zh-CN" dirty="0" smtClean="0"/>
              <a:t>: </a:t>
            </a:r>
          </a:p>
          <a:p>
            <a:r>
              <a:rPr kumimoji="1" lang="zh-CN" altLang="en-US" dirty="0" smtClean="0"/>
              <a:t>网校 美团 脉脉 微博 小米 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61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新版本还有 </a:t>
            </a:r>
            <a:r>
              <a:rPr kumimoji="1" lang="en-US" altLang="zh-CN" dirty="0" err="1" smtClean="0"/>
              <a:t>quickList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zipList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)</a:t>
            </a:r>
            <a:r>
              <a:rPr kumimoji="1" lang="en-US" altLang="zh-CN" baseline="0" dirty="0" smtClean="0"/>
              <a:t>  </a:t>
            </a:r>
            <a:r>
              <a:rPr kumimoji="1" lang="zh-CN" altLang="en-US" baseline="0" dirty="0" smtClean="0"/>
              <a:t>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072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59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保存长度 降低求长度时间复杂度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在字符串拼接的时候，降低了缓冲区溢出风险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通过空间预分配 惰性空间释放，减少了内存的重分配次数 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拼接多次字符串 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可以存储图像等二进制数据，不对</a:t>
            </a:r>
            <a:r>
              <a:rPr kumimoji="1" lang="en-US" altLang="zh-CN" dirty="0" smtClean="0"/>
              <a:t>SDS</a:t>
            </a:r>
            <a:r>
              <a:rPr kumimoji="1" lang="zh-CN" altLang="en-US" dirty="0" smtClean="0"/>
              <a:t>数据进行过滤等处理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87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Type </a:t>
            </a:r>
            <a:r>
              <a:rPr kumimoji="1" lang="zh-CN" altLang="en-US" dirty="0" smtClean="0"/>
              <a:t>：指针 指向了用于特定</a:t>
            </a:r>
            <a:r>
              <a:rPr kumimoji="1" lang="en-US" altLang="zh-CN" dirty="0" smtClean="0"/>
              <a:t>k-v</a:t>
            </a:r>
            <a:r>
              <a:rPr kumimoji="1" lang="zh-CN" altLang="en-US" baseline="0" dirty="0" smtClean="0"/>
              <a:t>值的函数（</a:t>
            </a:r>
            <a:r>
              <a:rPr kumimoji="1" lang="en-US" altLang="zh-CN" baseline="0" dirty="0" err="1" smtClean="0"/>
              <a:t>eg</a:t>
            </a:r>
            <a:r>
              <a:rPr kumimoji="1" lang="zh-CN" altLang="en-US" baseline="0" dirty="0" smtClean="0"/>
              <a:t>：复制，计算哈希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等</a:t>
            </a:r>
            <a:r>
              <a:rPr kumimoji="1" lang="en-US" altLang="zh-CN" baseline="0" dirty="0" smtClean="0"/>
              <a:t>..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Privdata</a:t>
            </a:r>
            <a:r>
              <a:rPr kumimoji="1" lang="en-US" altLang="zh-CN" baseline="0" dirty="0" smtClean="0"/>
              <a:t>: </a:t>
            </a:r>
            <a:r>
              <a:rPr kumimoji="1" lang="zh-CN" altLang="en-US" baseline="0" dirty="0" smtClean="0"/>
              <a:t>函数的可选参数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Rehashidx</a:t>
            </a:r>
            <a:r>
              <a:rPr kumimoji="1" lang="en-US" altLang="zh-CN" baseline="0" dirty="0" smtClean="0"/>
              <a:t>:-1 </a:t>
            </a:r>
            <a:r>
              <a:rPr kumimoji="1" lang="zh-CN" altLang="en-US" baseline="0" dirty="0" smtClean="0"/>
              <a:t>没有进行</a:t>
            </a:r>
            <a:r>
              <a:rPr kumimoji="1" lang="en-US" altLang="zh-CN" baseline="0" dirty="0" smtClean="0"/>
              <a:t>rehash</a:t>
            </a:r>
            <a:r>
              <a:rPr kumimoji="1" lang="zh-CN" altLang="en-US" baseline="0" dirty="0" smtClean="0"/>
              <a:t>（记录目前进度）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75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升级分三步进行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  根据新元素类型，扩展整数集合底层数组大小，为新元素分配空间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  将底层数组现有的所有元素转换为新元素类型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  将新元素放置到底层数组中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降级不支持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节约内存</a:t>
            </a:r>
            <a:endParaRPr kumimoji="1" lang="en-US" altLang="zh-CN" dirty="0" smtClean="0"/>
          </a:p>
          <a:p>
            <a:r>
              <a:rPr kumimoji="1" lang="zh-CN" altLang="en-US" baseline="0" dirty="0" smtClean="0"/>
              <a:t>  普通方式可能就是直接采用</a:t>
            </a:r>
            <a:r>
              <a:rPr kumimoji="1" lang="en-US" altLang="zh-CN" baseline="0" dirty="0" smtClean="0"/>
              <a:t>int_64</a:t>
            </a:r>
            <a:r>
              <a:rPr kumimoji="1" lang="zh-CN" altLang="en-US" baseline="0" dirty="0" smtClean="0"/>
              <a:t>数组，此方式会再有需要时升级，节约内存空间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61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实现遍历操作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254</a:t>
            </a:r>
            <a:r>
              <a:rPr kumimoji="1" lang="zh-CN" altLang="en-US" dirty="0" smtClean="0"/>
              <a:t>分割</a:t>
            </a:r>
            <a:r>
              <a:rPr kumimoji="1" lang="zh-CN" altLang="en-US" baseline="0" dirty="0" smtClean="0"/>
              <a:t> </a:t>
            </a:r>
            <a:r>
              <a:rPr kumimoji="1" lang="zh-CN" altLang="en-US" dirty="0" smtClean="0"/>
              <a:t>因为</a:t>
            </a:r>
            <a:r>
              <a:rPr kumimoji="1" lang="en-US" altLang="zh-CN" dirty="0" smtClean="0"/>
              <a:t>255</a:t>
            </a:r>
            <a:r>
              <a:rPr kumimoji="1" lang="zh-CN" altLang="en-US" dirty="0" smtClean="0"/>
              <a:t>结束符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例子：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 长度小于</a:t>
            </a:r>
            <a:r>
              <a:rPr kumimoji="1" lang="en-US" altLang="zh-CN" dirty="0" smtClean="0"/>
              <a:t>63</a:t>
            </a:r>
            <a:r>
              <a:rPr kumimoji="1" lang="zh-CN" altLang="en-US" dirty="0" smtClean="0"/>
              <a:t>的字节数组</a:t>
            </a:r>
            <a:endParaRPr kumimoji="1" lang="en-US" altLang="zh-CN" dirty="0" smtClean="0"/>
          </a:p>
          <a:p>
            <a:r>
              <a:rPr kumimoji="1" lang="en-US" altLang="zh-CN" dirty="0" smtClean="0"/>
              <a:t>1011</a:t>
            </a:r>
            <a:r>
              <a:rPr kumimoji="1" lang="zh-CN" altLang="en-US" dirty="0" smtClean="0"/>
              <a:t> 长度 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多个连续的长度在 </a:t>
            </a:r>
            <a:r>
              <a:rPr kumimoji="1" lang="en-US" altLang="zh-CN" dirty="0" smtClean="0"/>
              <a:t>250-253</a:t>
            </a:r>
            <a:r>
              <a:rPr kumimoji="1" lang="zh-CN" altLang="en-US" dirty="0" smtClean="0"/>
              <a:t> 的节点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添加一个节点至头节点，因为</a:t>
            </a:r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最大</a:t>
            </a:r>
            <a:r>
              <a:rPr kumimoji="1" lang="en-US" altLang="zh-CN" dirty="0" smtClean="0"/>
              <a:t>254</a:t>
            </a:r>
            <a:r>
              <a:rPr kumimoji="1" lang="zh-CN" altLang="en-US" dirty="0" smtClean="0"/>
              <a:t> 所以会扩展</a:t>
            </a:r>
            <a:r>
              <a:rPr kumimoji="1" lang="en-US" altLang="zh-CN" dirty="0" smtClean="0"/>
              <a:t>pre</a:t>
            </a:r>
          </a:p>
          <a:p>
            <a:r>
              <a:rPr kumimoji="1" lang="zh-CN" altLang="en-US" dirty="0" smtClean="0"/>
              <a:t>复杂度较高，但是出现概率较低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3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没有利用数据结构直接实现</a:t>
            </a:r>
            <a:r>
              <a:rPr kumimoji="1" lang="en-US" altLang="zh-CN" dirty="0" smtClean="0"/>
              <a:t>K-V</a:t>
            </a:r>
            <a:r>
              <a:rPr kumimoji="1" lang="zh-CN" altLang="en-US" dirty="0" smtClean="0"/>
              <a:t>数据库，而是基于数据结构创建了一个对象系统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通过对象，根据不同的使用场景，设置不同的数据结构实现。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09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Embstr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分配一次内存空间 释放一次内存空间   能够更好的利用缓存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Raw</a:t>
            </a:r>
            <a:r>
              <a:rPr kumimoji="1" lang="zh-CN" altLang="en-US" baseline="0" dirty="0" smtClean="0"/>
              <a:t>   分配两次 释放两次（长度大于</a:t>
            </a:r>
            <a:r>
              <a:rPr kumimoji="1" lang="en-US" altLang="zh-CN" b="1" baseline="0" dirty="0" smtClean="0"/>
              <a:t>44</a:t>
            </a:r>
            <a:r>
              <a:rPr kumimoji="1" lang="zh-CN" altLang="en-US" baseline="0" dirty="0" smtClean="0"/>
              <a:t>   </a:t>
            </a:r>
            <a:r>
              <a:rPr kumimoji="1" lang="en-US" altLang="zh-CN" baseline="0" dirty="0" smtClean="0"/>
              <a:t>39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浮点数使用</a:t>
            </a:r>
            <a:r>
              <a:rPr kumimoji="1" lang="en-US" altLang="zh-CN" baseline="0" dirty="0" err="1" smtClean="0"/>
              <a:t>str</a:t>
            </a:r>
            <a:r>
              <a:rPr kumimoji="1" lang="zh-CN" altLang="en-US" baseline="0" dirty="0" smtClean="0"/>
              <a:t>保存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APPEND</a:t>
            </a:r>
            <a:r>
              <a:rPr kumimoji="1" lang="zh-CN" altLang="en-US" baseline="0" dirty="0" smtClean="0"/>
              <a:t> 修改时 均升级为</a:t>
            </a:r>
            <a:r>
              <a:rPr kumimoji="1" lang="en-US" altLang="zh-CN" baseline="0" dirty="0" smtClean="0"/>
              <a:t>raw</a:t>
            </a:r>
          </a:p>
          <a:p>
            <a:r>
              <a:rPr kumimoji="1" lang="en-US" altLang="zh-CN" baseline="0" dirty="0" err="1" smtClean="0"/>
              <a:t>Int</a:t>
            </a:r>
            <a:r>
              <a:rPr kumimoji="1" lang="en-US" altLang="zh-CN" baseline="0" dirty="0" smtClean="0"/>
              <a:t>-&gt;</a:t>
            </a:r>
            <a:r>
              <a:rPr kumimoji="1" lang="en-US" altLang="zh-CN" baseline="0" dirty="0" err="1" smtClean="0"/>
              <a:t>str</a:t>
            </a:r>
            <a:r>
              <a:rPr kumimoji="1" lang="en-US" altLang="zh-CN" baseline="0" dirty="0" smtClean="0"/>
              <a:t>  raw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87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quickList</a:t>
            </a:r>
            <a:r>
              <a:rPr kumimoji="1" lang="zh-CN" altLang="en-US" dirty="0" smtClean="0"/>
              <a:t> 使用压缩列表为节点实现的双端链表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压缩链表 </a:t>
            </a:r>
            <a:r>
              <a:rPr kumimoji="1" lang="en-US" altLang="zh-CN" dirty="0" smtClean="0"/>
              <a:t>3.2</a:t>
            </a:r>
            <a:r>
              <a:rPr kumimoji="1" lang="zh-CN" altLang="en-US" dirty="0" smtClean="0"/>
              <a:t>版本后已不再使用～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list-max-</a:t>
            </a:r>
            <a:r>
              <a:rPr kumimoji="1" lang="en-US" altLang="zh-CN" dirty="0" err="1" smtClean="0"/>
              <a:t>ziplist</a:t>
            </a:r>
            <a:r>
              <a:rPr kumimoji="1" lang="en-US" altLang="zh-CN" dirty="0" smtClean="0"/>
              <a:t>-size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每一个列表节点最大长度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FA8E-D9E9-E741-82C8-0C0D232BBE7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37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56057" y="3119525"/>
            <a:ext cx="9144001" cy="797572"/>
          </a:xfrm>
        </p:spPr>
        <p:txBody>
          <a:bodyPr anchor="t" anchorCtr="0">
            <a:noAutofit/>
          </a:bodyPr>
          <a:lstStyle>
            <a:lvl1pPr algn="l">
              <a:defRPr sz="6000" baseline="0">
                <a:latin typeface="(使用中文字体)" charset="0"/>
                <a:ea typeface="兰亭黑-简 中黑" charset="-122"/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6058" y="4015949"/>
            <a:ext cx="9144000" cy="481914"/>
          </a:xfrm>
        </p:spPr>
        <p:txBody>
          <a:bodyPr anchor="ctr" anchorCtr="0"/>
          <a:lstStyle>
            <a:lvl1pPr marL="0" indent="0" algn="l">
              <a:buNone/>
              <a:defRPr sz="2400" baseline="0">
                <a:latin typeface="(使用中文字体)" charset="0"/>
                <a:ea typeface="兰亭黑-简 中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单击此处输入副标题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3304" y="5903259"/>
            <a:ext cx="539084" cy="61395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2915400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标题和多级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56447" y="2821577"/>
            <a:ext cx="9913147" cy="3095894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5"/>
              </a:buClr>
              <a:buFont typeface="Wingdings" charset="2"/>
              <a:buChar char="l"/>
              <a:defRPr sz="1600"/>
            </a:lvl1pPr>
            <a:lvl2pPr marL="685800" indent="-228600">
              <a:lnSpc>
                <a:spcPct val="150000"/>
              </a:lnSpc>
              <a:buClr>
                <a:schemeClr val="accent5"/>
              </a:buClr>
              <a:buFont typeface="Wingdings" charset="2"/>
              <a:buChar char="l"/>
              <a:defRPr sz="1400"/>
            </a:lvl2pPr>
            <a:lvl3pPr marL="1143000" indent="-228600">
              <a:lnSpc>
                <a:spcPct val="150000"/>
              </a:lnSpc>
              <a:buClr>
                <a:schemeClr val="accent5"/>
              </a:buClr>
              <a:buFont typeface="Wingdings" charset="2"/>
              <a:buChar char="l"/>
              <a:defRPr sz="1200"/>
            </a:lvl3pPr>
            <a:lvl4pPr marL="1600200" indent="-228600">
              <a:lnSpc>
                <a:spcPct val="150000"/>
              </a:lnSpc>
              <a:buClr>
                <a:schemeClr val="accent5"/>
              </a:buClr>
              <a:buFont typeface="Wingdings" charset="2"/>
              <a:buChar char="l"/>
              <a:defRPr sz="1100"/>
            </a:lvl4pPr>
            <a:lvl5pPr marL="2057400" indent="-228600">
              <a:lnSpc>
                <a:spcPct val="150000"/>
              </a:lnSpc>
              <a:buClr>
                <a:schemeClr val="accent5"/>
              </a:buClr>
              <a:buFont typeface="Wingdings" charset="2"/>
              <a:buChar char="l"/>
              <a:defRPr sz="1100"/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1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64149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标题和层次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grpSp>
        <p:nvGrpSpPr>
          <p:cNvPr id="2" name="组 1"/>
          <p:cNvGrpSpPr/>
          <p:nvPr userDrawn="1"/>
        </p:nvGrpSpPr>
        <p:grpSpPr>
          <a:xfrm>
            <a:off x="1156447" y="3711387"/>
            <a:ext cx="9923929" cy="1976717"/>
            <a:chOff x="1479177" y="3711387"/>
            <a:chExt cx="9601199" cy="1976717"/>
          </a:xfrm>
        </p:grpSpPr>
        <p:sp>
          <p:nvSpPr>
            <p:cNvPr id="12" name="矩形 11"/>
            <p:cNvSpPr/>
            <p:nvPr userDrawn="1"/>
          </p:nvSpPr>
          <p:spPr>
            <a:xfrm>
              <a:off x="1479177" y="3711387"/>
              <a:ext cx="2322413" cy="197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3905438" y="3711387"/>
              <a:ext cx="2322413" cy="197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6331700" y="3711387"/>
              <a:ext cx="2322413" cy="197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8757963" y="3711387"/>
              <a:ext cx="2322413" cy="197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479177" y="4155140"/>
              <a:ext cx="2322413" cy="5378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3899648" y="4155140"/>
              <a:ext cx="2322413" cy="5378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6333565" y="4155140"/>
              <a:ext cx="2322413" cy="5378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754036" y="4155140"/>
              <a:ext cx="2322413" cy="5378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45749" y="37920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B0F0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5749" y="42492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60349" y="37920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B0F0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23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60349" y="42492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6174949" y="37920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B0F0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25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4949" y="42492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26" name="文本占位符 11"/>
          <p:cNvSpPr>
            <a:spLocks noGrp="1"/>
          </p:cNvSpPr>
          <p:nvPr>
            <p:ph type="body" sz="quarter" idx="21" hasCustomPrompt="1"/>
          </p:nvPr>
        </p:nvSpPr>
        <p:spPr>
          <a:xfrm>
            <a:off x="8676103" y="37920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B0F0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27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76103" y="42492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2568856"/>
            <a:ext cx="9923463" cy="104840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32" name="矩形 31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3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40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41" name="文本框 40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2013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标题，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6710082" y="2312894"/>
            <a:ext cx="5481918" cy="472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5" hasCustomPrompt="1"/>
          </p:nvPr>
        </p:nvSpPr>
        <p:spPr>
          <a:xfrm>
            <a:off x="6719047" y="2326528"/>
            <a:ext cx="4388224" cy="43021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710082" y="2837797"/>
            <a:ext cx="4410636" cy="314614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3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40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41" name="文本框 40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43" name="图片占位符 3"/>
          <p:cNvSpPr>
            <a:spLocks noGrp="1"/>
          </p:cNvSpPr>
          <p:nvPr>
            <p:ph type="pic" sz="quarter" idx="18"/>
          </p:nvPr>
        </p:nvSpPr>
        <p:spPr>
          <a:xfrm>
            <a:off x="1250575" y="2312428"/>
            <a:ext cx="2622178" cy="1788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kumimoji="1" lang="zh-CN" altLang="en-US"/>
          </a:p>
        </p:txBody>
      </p:sp>
      <p:sp>
        <p:nvSpPr>
          <p:cNvPr id="46" name="图片占位符 3"/>
          <p:cNvSpPr>
            <a:spLocks noGrp="1"/>
          </p:cNvSpPr>
          <p:nvPr>
            <p:ph type="pic" sz="quarter" idx="21"/>
          </p:nvPr>
        </p:nvSpPr>
        <p:spPr>
          <a:xfrm>
            <a:off x="3966881" y="2312428"/>
            <a:ext cx="2622178" cy="1788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kumimoji="1" lang="zh-CN" altLang="en-US"/>
          </a:p>
        </p:txBody>
      </p:sp>
      <p:sp>
        <p:nvSpPr>
          <p:cNvPr id="47" name="图片占位符 3"/>
          <p:cNvSpPr>
            <a:spLocks noGrp="1"/>
          </p:cNvSpPr>
          <p:nvPr>
            <p:ph type="pic" sz="quarter" idx="22"/>
          </p:nvPr>
        </p:nvSpPr>
        <p:spPr>
          <a:xfrm>
            <a:off x="1250575" y="4208464"/>
            <a:ext cx="2622178" cy="1788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kumimoji="1" lang="zh-CN" altLang="en-US"/>
          </a:p>
        </p:txBody>
      </p:sp>
      <p:sp>
        <p:nvSpPr>
          <p:cNvPr id="48" name="图片占位符 3"/>
          <p:cNvSpPr>
            <a:spLocks noGrp="1"/>
          </p:cNvSpPr>
          <p:nvPr>
            <p:ph type="pic" sz="quarter" idx="23"/>
          </p:nvPr>
        </p:nvSpPr>
        <p:spPr>
          <a:xfrm>
            <a:off x="3966881" y="4208464"/>
            <a:ext cx="2622178" cy="1788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22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标题和步骤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28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1659089" y="3308444"/>
            <a:ext cx="2186770" cy="23796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33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1656737" y="2837328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1156448" y="2756647"/>
            <a:ext cx="484095" cy="4840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占位符 9"/>
          <p:cNvSpPr>
            <a:spLocks noGrp="1"/>
          </p:cNvSpPr>
          <p:nvPr>
            <p:ph type="body" sz="quarter" idx="25" hasCustomPrompt="1"/>
          </p:nvPr>
        </p:nvSpPr>
        <p:spPr>
          <a:xfrm>
            <a:off x="5259501" y="3308444"/>
            <a:ext cx="2203618" cy="23796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39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5273997" y="2837328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40" name="椭圆 39"/>
          <p:cNvSpPr/>
          <p:nvPr userDrawn="1"/>
        </p:nvSpPr>
        <p:spPr>
          <a:xfrm>
            <a:off x="4773708" y="2756647"/>
            <a:ext cx="484095" cy="4840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占位符 9"/>
          <p:cNvSpPr>
            <a:spLocks noGrp="1"/>
          </p:cNvSpPr>
          <p:nvPr>
            <p:ph type="body" sz="quarter" idx="28" hasCustomPrompt="1"/>
          </p:nvPr>
        </p:nvSpPr>
        <p:spPr>
          <a:xfrm>
            <a:off x="8881240" y="3308444"/>
            <a:ext cx="2185689" cy="23796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43" name="文本占位符 11"/>
          <p:cNvSpPr>
            <a:spLocks noGrp="1"/>
          </p:cNvSpPr>
          <p:nvPr>
            <p:ph type="body" sz="quarter" idx="29" hasCustomPrompt="1"/>
          </p:nvPr>
        </p:nvSpPr>
        <p:spPr>
          <a:xfrm>
            <a:off x="8877808" y="2837328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44" name="椭圆 43"/>
          <p:cNvSpPr/>
          <p:nvPr userDrawn="1"/>
        </p:nvSpPr>
        <p:spPr>
          <a:xfrm>
            <a:off x="8377519" y="2756647"/>
            <a:ext cx="484095" cy="48409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237130" y="2810434"/>
            <a:ext cx="36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zh-CN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4848473" y="2810434"/>
            <a:ext cx="36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zh-CN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8445829" y="2810434"/>
            <a:ext cx="36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zh-CN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3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3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2963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5324354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5865980" y="1072639"/>
            <a:ext cx="4759579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68730" y="1748117"/>
            <a:ext cx="4756829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5853555" y="2409533"/>
            <a:ext cx="4760429" cy="314614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74256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标题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5865980" y="1072639"/>
            <a:ext cx="4759579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68730" y="1748117"/>
            <a:ext cx="4756829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5853555" y="2409533"/>
            <a:ext cx="4760429" cy="314614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300663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4719918" y="1116105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6177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166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111188"/>
            <a:ext cx="9708776" cy="7664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556057" y="3005042"/>
            <a:ext cx="11008414" cy="797572"/>
          </a:xfrm>
        </p:spPr>
        <p:txBody>
          <a:bodyPr anchor="t" anchorCtr="0">
            <a:noAutofit/>
          </a:bodyPr>
          <a:lstStyle>
            <a:lvl1pPr algn="l">
              <a:defRPr sz="6000" baseline="0">
                <a:solidFill>
                  <a:schemeClr val="accent5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6057" y="3941807"/>
            <a:ext cx="11008413" cy="481914"/>
          </a:xfrm>
        </p:spPr>
        <p:txBody>
          <a:bodyPr anchor="ctr" anchorCtr="0"/>
          <a:lstStyle>
            <a:lvl1pPr marL="0" indent="0" algn="l">
              <a:buNone/>
              <a:defRPr sz="2400" baseline="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单击此处输入副标题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58707" y="2187250"/>
            <a:ext cx="9082834" cy="58102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单击此处输入章节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006828" y="6407156"/>
            <a:ext cx="4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20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7714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节标题－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952206"/>
            <a:ext cx="12192000" cy="1489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556057" y="3162950"/>
            <a:ext cx="9144001" cy="797572"/>
          </a:xfrm>
        </p:spPr>
        <p:txBody>
          <a:bodyPr anchor="t" anchorCtr="0">
            <a:noAutofit/>
          </a:bodyPr>
          <a:lstStyle>
            <a:lvl1pPr algn="l">
              <a:defRPr sz="4800" baseline="0">
                <a:solidFill>
                  <a:schemeClr val="accent5"/>
                </a:solidFill>
                <a:latin typeface="(使用中文字体)" charset="0"/>
                <a:ea typeface="兰亭黑-简 中黑" charset="-122"/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6058" y="3928744"/>
            <a:ext cx="9144000" cy="48191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000" baseline="0">
                <a:latin typeface="(使用中文字体)" charset="0"/>
                <a:ea typeface="兰亭黑-简 中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单击此处输入副标题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31813" y="2383194"/>
            <a:ext cx="7907337" cy="581025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单击此处输入章节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006828" y="6407156"/>
            <a:ext cx="4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20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3883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节标题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393576"/>
            <a:ext cx="9695329" cy="21246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556057" y="3162950"/>
            <a:ext cx="9144001" cy="797572"/>
          </a:xfrm>
        </p:spPr>
        <p:txBody>
          <a:bodyPr anchor="t" anchorCtr="0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(使用中文字体)" charset="0"/>
                <a:ea typeface="兰亭黑-简 中黑" charset="-122"/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6058" y="3928744"/>
            <a:ext cx="9144000" cy="48191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000" baseline="0">
                <a:latin typeface="(使用中文字体)" charset="0"/>
                <a:ea typeface="兰亭黑-简 中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89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－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7134" y="1565753"/>
            <a:ext cx="4584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B0F0"/>
                </a:solidFill>
                <a:latin typeface="+mj-ea"/>
                <a:ea typeface="+mj-ea"/>
              </a:rPr>
              <a:t>CONTENTS</a:t>
            </a:r>
            <a:endParaRPr kumimoji="1" lang="zh-CN" altLang="en-US" sz="24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kumimoji="1" lang="zh-CN" altLang="en-US" sz="4000" dirty="0" smtClean="0">
                <a:solidFill>
                  <a:srgbClr val="00B0F0"/>
                </a:solidFill>
                <a:latin typeface="+mj-ea"/>
                <a:ea typeface="+mj-ea"/>
              </a:rPr>
              <a:t>目录</a:t>
            </a:r>
            <a:endParaRPr kumimoji="1" lang="en-US" altLang="zh-CN" sz="40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13448" y="1617146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1" y="3227294"/>
            <a:ext cx="11066930" cy="472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1196788" y="3792538"/>
            <a:ext cx="9869674" cy="20034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5" hasCustomPrompt="1"/>
          </p:nvPr>
        </p:nvSpPr>
        <p:spPr>
          <a:xfrm>
            <a:off x="1169893" y="3240928"/>
            <a:ext cx="9843247" cy="43021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</a:t>
            </a:r>
            <a:r>
              <a:rPr kumimoji="1" lang="zh-CN" altLang="en-US" smtClean="0"/>
              <a:t>输入文字内容</a:t>
            </a:r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20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375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和多级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98" y="1273630"/>
            <a:ext cx="9913147" cy="47112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rgbClr val="00B0F0"/>
              </a:buClr>
              <a:buFont typeface="Wingdings" charset="2"/>
              <a:buChar char="l"/>
              <a:defRPr sz="1600"/>
            </a:lvl1pPr>
            <a:lvl2pPr marL="685800" indent="-228600">
              <a:lnSpc>
                <a:spcPct val="150000"/>
              </a:lnSpc>
              <a:buClr>
                <a:srgbClr val="00B0F0"/>
              </a:buClr>
              <a:buFont typeface="Wingdings" charset="2"/>
              <a:buChar char="l"/>
              <a:defRPr sz="1400"/>
            </a:lvl2pPr>
            <a:lvl3pPr marL="1143000" indent="-228600">
              <a:lnSpc>
                <a:spcPct val="150000"/>
              </a:lnSpc>
              <a:buClr>
                <a:srgbClr val="00B0F0"/>
              </a:buClr>
              <a:buFont typeface="Wingdings" charset="2"/>
              <a:buChar char="l"/>
              <a:defRPr sz="1200"/>
            </a:lvl3pPr>
            <a:lvl4pPr marL="1600200" indent="-228600">
              <a:lnSpc>
                <a:spcPct val="150000"/>
              </a:lnSpc>
              <a:buClr>
                <a:srgbClr val="00B0F0"/>
              </a:buClr>
              <a:buFont typeface="Wingdings" charset="2"/>
              <a:buChar char="l"/>
              <a:defRPr sz="1100"/>
            </a:lvl4pPr>
            <a:lvl5pPr marL="2057400" indent="-228600">
              <a:lnSpc>
                <a:spcPct val="150000"/>
              </a:lnSpc>
              <a:buClr>
                <a:srgbClr val="00B0F0"/>
              </a:buClr>
              <a:buFont typeface="Wingdings" charset="2"/>
              <a:buChar char="l"/>
              <a:defRPr sz="1100"/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13448" y="-5225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9448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95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和层次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29" name="矩形 28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3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grpSp>
        <p:nvGrpSpPr>
          <p:cNvPr id="40" name="组 39"/>
          <p:cNvGrpSpPr/>
          <p:nvPr userDrawn="1"/>
        </p:nvGrpSpPr>
        <p:grpSpPr>
          <a:xfrm>
            <a:off x="1156447" y="3711387"/>
            <a:ext cx="9923929" cy="1976717"/>
            <a:chOff x="1479177" y="3711387"/>
            <a:chExt cx="9601199" cy="1976717"/>
          </a:xfrm>
        </p:grpSpPr>
        <p:sp>
          <p:nvSpPr>
            <p:cNvPr id="41" name="矩形 40"/>
            <p:cNvSpPr/>
            <p:nvPr userDrawn="1"/>
          </p:nvSpPr>
          <p:spPr>
            <a:xfrm>
              <a:off x="1479177" y="3711387"/>
              <a:ext cx="2322413" cy="197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905438" y="3711387"/>
              <a:ext cx="2322413" cy="197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6331700" y="3711387"/>
              <a:ext cx="2322413" cy="197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8757963" y="3711387"/>
              <a:ext cx="2322413" cy="197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1479177" y="4155140"/>
              <a:ext cx="2322413" cy="5378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899648" y="4155140"/>
              <a:ext cx="2322413" cy="5378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6333565" y="4155140"/>
              <a:ext cx="2322413" cy="5378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8754036" y="4155140"/>
              <a:ext cx="2322413" cy="5378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45749" y="37920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B0F0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50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5749" y="42492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51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60349" y="37920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B0F0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52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60349" y="42492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53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6174949" y="37920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B0F0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54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4949" y="42492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55" name="文本占位符 11"/>
          <p:cNvSpPr>
            <a:spLocks noGrp="1"/>
          </p:cNvSpPr>
          <p:nvPr>
            <p:ph type="body" sz="quarter" idx="21" hasCustomPrompt="1"/>
          </p:nvPr>
        </p:nvSpPr>
        <p:spPr>
          <a:xfrm>
            <a:off x="8676103" y="37920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B0F0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56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76103" y="4249270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57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2568856"/>
            <a:ext cx="9923463" cy="104840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</p:spTree>
    <p:extLst>
      <p:ext uri="{BB962C8B-B14F-4D97-AF65-F5344CB8AC3E}">
        <p14:creationId xmlns:p14="http://schemas.microsoft.com/office/powerpoint/2010/main" val="612148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478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和步骤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26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2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29" name="文本框 28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3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1659089" y="3308444"/>
            <a:ext cx="2186770" cy="23796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32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1656737" y="2837328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34" name="椭圆 33"/>
          <p:cNvSpPr/>
          <p:nvPr userDrawn="1"/>
        </p:nvSpPr>
        <p:spPr>
          <a:xfrm>
            <a:off x="1156448" y="2756647"/>
            <a:ext cx="484095" cy="4840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占位符 9"/>
          <p:cNvSpPr>
            <a:spLocks noGrp="1"/>
          </p:cNvSpPr>
          <p:nvPr>
            <p:ph type="body" sz="quarter" idx="25" hasCustomPrompt="1"/>
          </p:nvPr>
        </p:nvSpPr>
        <p:spPr>
          <a:xfrm>
            <a:off x="5259501" y="3308444"/>
            <a:ext cx="2203618" cy="23796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5273997" y="2837328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4773708" y="2756647"/>
            <a:ext cx="484095" cy="4840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占位符 9"/>
          <p:cNvSpPr>
            <a:spLocks noGrp="1"/>
          </p:cNvSpPr>
          <p:nvPr>
            <p:ph type="body" sz="quarter" idx="28" hasCustomPrompt="1"/>
          </p:nvPr>
        </p:nvSpPr>
        <p:spPr>
          <a:xfrm>
            <a:off x="8881240" y="3308444"/>
            <a:ext cx="2185689" cy="23796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45" name="文本占位符 11"/>
          <p:cNvSpPr>
            <a:spLocks noGrp="1"/>
          </p:cNvSpPr>
          <p:nvPr>
            <p:ph type="body" sz="quarter" idx="29" hasCustomPrompt="1"/>
          </p:nvPr>
        </p:nvSpPr>
        <p:spPr>
          <a:xfrm>
            <a:off x="8877808" y="2837328"/>
            <a:ext cx="2189122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单击此处输入文字</a:t>
            </a:r>
            <a:endParaRPr kumimoji="1" lang="zh-CN" altLang="en-US" dirty="0"/>
          </a:p>
        </p:txBody>
      </p:sp>
      <p:sp>
        <p:nvSpPr>
          <p:cNvPr id="46" name="椭圆 45"/>
          <p:cNvSpPr/>
          <p:nvPr userDrawn="1"/>
        </p:nvSpPr>
        <p:spPr>
          <a:xfrm>
            <a:off x="8377519" y="2756647"/>
            <a:ext cx="484095" cy="48409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 userDrawn="1"/>
        </p:nvSpPr>
        <p:spPr>
          <a:xfrm>
            <a:off x="1237130" y="2810434"/>
            <a:ext cx="36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zh-CN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文本框 49"/>
          <p:cNvSpPr txBox="1"/>
          <p:nvPr userDrawn="1"/>
        </p:nvSpPr>
        <p:spPr>
          <a:xfrm>
            <a:off x="4848473" y="2810434"/>
            <a:ext cx="36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zh-CN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文本框 50"/>
          <p:cNvSpPr txBox="1"/>
          <p:nvPr userDrawn="1"/>
        </p:nvSpPr>
        <p:spPr>
          <a:xfrm>
            <a:off x="8445829" y="2810434"/>
            <a:ext cx="36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zh-CN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20281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，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32" name="矩形 31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3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3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6710082" y="2312894"/>
            <a:ext cx="5481918" cy="472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占位符 13"/>
          <p:cNvSpPr>
            <a:spLocks noGrp="1"/>
          </p:cNvSpPr>
          <p:nvPr>
            <p:ph type="body" sz="quarter" idx="15" hasCustomPrompt="1"/>
          </p:nvPr>
        </p:nvSpPr>
        <p:spPr>
          <a:xfrm>
            <a:off x="6719047" y="2326528"/>
            <a:ext cx="4388224" cy="43021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  <a:endParaRPr kumimoji="1" lang="zh-CN" altLang="en-US" dirty="0"/>
          </a:p>
        </p:txBody>
      </p:sp>
      <p:sp>
        <p:nvSpPr>
          <p:cNvPr id="41" name="图片占位符 3"/>
          <p:cNvSpPr>
            <a:spLocks noGrp="1"/>
          </p:cNvSpPr>
          <p:nvPr>
            <p:ph type="pic" sz="quarter" idx="17"/>
          </p:nvPr>
        </p:nvSpPr>
        <p:spPr>
          <a:xfrm>
            <a:off x="3899647" y="2312428"/>
            <a:ext cx="2689412" cy="1788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kumimoji="1" lang="zh-CN" altLang="en-US"/>
          </a:p>
        </p:txBody>
      </p:sp>
      <p:sp>
        <p:nvSpPr>
          <p:cNvPr id="42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710082" y="2837797"/>
            <a:ext cx="4410636" cy="314614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43" name="图片占位符 3"/>
          <p:cNvSpPr>
            <a:spLocks noGrp="1"/>
          </p:cNvSpPr>
          <p:nvPr>
            <p:ph type="pic" sz="quarter" idx="18"/>
          </p:nvPr>
        </p:nvSpPr>
        <p:spPr>
          <a:xfrm>
            <a:off x="1129553" y="2312428"/>
            <a:ext cx="2689412" cy="1788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kumimoji="1" lang="zh-CN" altLang="en-US"/>
          </a:p>
        </p:txBody>
      </p:sp>
      <p:sp>
        <p:nvSpPr>
          <p:cNvPr id="44" name="图片占位符 3"/>
          <p:cNvSpPr>
            <a:spLocks noGrp="1"/>
          </p:cNvSpPr>
          <p:nvPr>
            <p:ph type="pic" sz="quarter" idx="19"/>
          </p:nvPr>
        </p:nvSpPr>
        <p:spPr>
          <a:xfrm>
            <a:off x="3899647" y="4195016"/>
            <a:ext cx="2689412" cy="1788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kumimoji="1" lang="zh-CN" altLang="en-US"/>
          </a:p>
        </p:txBody>
      </p:sp>
      <p:sp>
        <p:nvSpPr>
          <p:cNvPr id="45" name="图片占位符 3"/>
          <p:cNvSpPr>
            <a:spLocks noGrp="1"/>
          </p:cNvSpPr>
          <p:nvPr>
            <p:ph type="pic" sz="quarter" idx="20"/>
          </p:nvPr>
        </p:nvSpPr>
        <p:spPr>
          <a:xfrm>
            <a:off x="1129553" y="4195016"/>
            <a:ext cx="2689412" cy="1788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483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532435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5865980" y="1072639"/>
            <a:ext cx="5469891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68730" y="1748117"/>
            <a:ext cx="5466731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5853555" y="2409533"/>
            <a:ext cx="5495763" cy="314614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1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427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8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5853555" y="2409533"/>
            <a:ext cx="4760429" cy="314614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300663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kumimoji="1"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865980" y="1072639"/>
            <a:ext cx="4759579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68730" y="1748117"/>
            <a:ext cx="4756829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20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4719918" y="1116105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460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／仅页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2943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／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－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7134" y="1565753"/>
            <a:ext cx="4584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accent5"/>
                </a:solidFill>
                <a:latin typeface="+mj-ea"/>
                <a:ea typeface="+mj-ea"/>
              </a:rPr>
              <a:t>CONTENTS</a:t>
            </a:r>
            <a:endParaRPr kumimoji="1" lang="zh-CN" altLang="en-US" sz="2400" dirty="0" smtClean="0">
              <a:solidFill>
                <a:schemeClr val="accent5"/>
              </a:solidFill>
              <a:latin typeface="+mj-ea"/>
              <a:ea typeface="+mj-ea"/>
            </a:endParaRPr>
          </a:p>
          <a:p>
            <a:r>
              <a:rPr kumimoji="1" lang="zh-CN" altLang="en-US" sz="4000" dirty="0" smtClean="0">
                <a:solidFill>
                  <a:schemeClr val="accent5"/>
                </a:solidFill>
                <a:latin typeface="+mj-ea"/>
                <a:ea typeface="+mj-ea"/>
              </a:rPr>
              <a:t>目录</a:t>
            </a:r>
            <a:endParaRPr kumimoji="1" lang="en-US" altLang="zh-CN" sz="4000" dirty="0" smtClean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13448" y="1617146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殊－章节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 userDrawn="1"/>
        </p:nvCxnSpPr>
        <p:spPr>
          <a:xfrm flipH="1">
            <a:off x="5274516" y="2541494"/>
            <a:ext cx="2250501" cy="23666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947" y="2450783"/>
            <a:ext cx="5265737" cy="658812"/>
          </a:xfrm>
        </p:spPr>
        <p:txBody>
          <a:bodyPr>
            <a:noAutofit/>
          </a:bodyPr>
          <a:lstStyle>
            <a:lvl1pPr marL="0" indent="0" algn="r">
              <a:buNone/>
              <a:defRPr sz="3200">
                <a:solidFill>
                  <a:schemeClr val="accent5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841375" y="3328988"/>
            <a:ext cx="5248275" cy="639762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218619" y="4316159"/>
            <a:ext cx="5265737" cy="658812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accent5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kumimoji="1" lang="zh-CN" altLang="en-US" dirty="0" smtClean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殊－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438836" y="1108337"/>
            <a:ext cx="5647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900" dirty="0" smtClean="0">
                <a:solidFill>
                  <a:srgbClr val="00B0F0"/>
                </a:solidFill>
                <a:latin typeface="+mj-ea"/>
                <a:ea typeface="+mj-ea"/>
                <a:cs typeface="FZZhengHeiS-EL-GB" charset="0"/>
              </a:rPr>
              <a:t>[</a:t>
            </a:r>
            <a:endParaRPr kumimoji="1" lang="zh-CN" altLang="en-US" sz="19900" dirty="0">
              <a:solidFill>
                <a:srgbClr val="00B0F0"/>
              </a:solidFill>
              <a:latin typeface="+mj-ea"/>
              <a:ea typeface="+mj-ea"/>
              <a:cs typeface="FZZhengHeiS-EL-GB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108577" y="1108337"/>
            <a:ext cx="5647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900" dirty="0" smtClean="0">
                <a:solidFill>
                  <a:srgbClr val="00B0F0"/>
                </a:solidFill>
                <a:latin typeface="+mj-ea"/>
                <a:ea typeface="+mj-ea"/>
                <a:cs typeface="FZZhengHeiS-EL-GB" charset="0"/>
              </a:rPr>
              <a:t>]</a:t>
            </a:r>
            <a:endParaRPr kumimoji="1" lang="zh-CN" altLang="en-US" sz="19900" dirty="0">
              <a:solidFill>
                <a:srgbClr val="00B0F0"/>
              </a:solidFill>
              <a:latin typeface="+mj-ea"/>
              <a:ea typeface="+mj-ea"/>
              <a:cs typeface="FZZhengHeiS-EL-GB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272833" y="1560512"/>
            <a:ext cx="6548437" cy="2285346"/>
          </a:xfrm>
        </p:spPr>
        <p:txBody>
          <a:bodyPr>
            <a:noAutofit/>
          </a:bodyPr>
          <a:lstStyle>
            <a:lvl1pPr marL="0" indent="0">
              <a:buNone/>
              <a:defRPr sz="8800">
                <a:solidFill>
                  <a:srgbClr val="00B0F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kumimoji="1" lang="zh-CN" altLang="en-US" dirty="0" smtClean="0"/>
              <a:t>单击输入文字内容</a:t>
            </a:r>
          </a:p>
        </p:txBody>
      </p:sp>
    </p:spTree>
    <p:extLst>
      <p:ext uri="{BB962C8B-B14F-4D97-AF65-F5344CB8AC3E}">
        <p14:creationId xmlns:p14="http://schemas.microsoft.com/office/powerpoint/2010/main" val="681891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好未来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57834" y="4252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地       址：北京市海淀区丹棱街</a:t>
            </a:r>
            <a:r>
              <a:rPr lang="en-US" altLang="zh-CN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号丹棱</a:t>
            </a:r>
            <a:r>
              <a:rPr lang="en-US" altLang="zh-CN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SOHO12</a:t>
            </a: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层</a:t>
            </a: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邮       编：</a:t>
            </a:r>
            <a:r>
              <a:rPr lang="en-US" altLang="zh-CN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100060</a:t>
            </a: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办公电话：</a:t>
            </a:r>
            <a:r>
              <a:rPr lang="en-US" altLang="zh-CN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010-52926669</a:t>
            </a: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转</a:t>
            </a:r>
            <a:r>
              <a:rPr lang="en-US" altLang="zh-CN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1111/3333/6666</a:t>
            </a: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报名电话：</a:t>
            </a:r>
            <a:r>
              <a:rPr lang="en-US" altLang="zh-CN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10108899</a:t>
            </a:r>
            <a:endParaRPr lang="zh-CN" altLang="en-US" sz="1000" b="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投资合作热线：</a:t>
            </a:r>
            <a:r>
              <a:rPr lang="en-US" altLang="zh-CN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010-52926669-8146</a:t>
            </a: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媒体合作热线：</a:t>
            </a:r>
            <a:r>
              <a:rPr lang="en-US" altLang="zh-CN" sz="1000" b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010-52926669-8315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6096000" y="4252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Address</a:t>
            </a:r>
            <a:r>
              <a:rPr lang="zh-CN" altLang="en-US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：</a:t>
            </a: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12/F</a:t>
            </a:r>
            <a:r>
              <a:rPr lang="zh-CN" altLang="en-US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，</a:t>
            </a:r>
            <a:r>
              <a:rPr lang="en-US" altLang="zh-CN" sz="1000" b="0" kern="1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DanlingSOHO</a:t>
            </a: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, </a:t>
            </a:r>
            <a:r>
              <a:rPr lang="en-US" altLang="zh-CN" sz="1000" b="0" kern="1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Danling</a:t>
            </a: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 Avenue 6, </a:t>
            </a:r>
            <a:r>
              <a:rPr lang="en-US" altLang="zh-CN" sz="1000" b="0" kern="1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Haidian</a:t>
            </a: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 District, Beijing.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Code</a:t>
            </a:r>
            <a:r>
              <a:rPr lang="zh-CN" altLang="en-US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：</a:t>
            </a: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100060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Tel</a:t>
            </a:r>
            <a:r>
              <a:rPr lang="zh-CN" altLang="en-US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：</a:t>
            </a: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010-52926669-1111/3333/6666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fr-FR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Course information</a:t>
            </a:r>
            <a:r>
              <a:rPr lang="zh-CN" altLang="fr-FR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：</a:t>
            </a:r>
            <a:r>
              <a:rPr lang="en-US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10108899</a:t>
            </a:r>
            <a:endParaRPr lang="zh-CN" altLang="en-US" sz="1000" b="0" kern="12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fr-FR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Investment </a:t>
            </a:r>
            <a:r>
              <a:rPr lang="fr-FR" altLang="zh-CN" sz="1000" b="0" kern="1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Cooperation</a:t>
            </a:r>
            <a:r>
              <a:rPr lang="fr-FR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 Hotline</a:t>
            </a:r>
            <a:r>
              <a:rPr lang="zh-CN" altLang="fr-FR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：</a:t>
            </a:r>
            <a:r>
              <a:rPr lang="fr-FR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010-52926669-8146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fr-FR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Media </a:t>
            </a:r>
            <a:r>
              <a:rPr lang="fr-FR" altLang="zh-CN" sz="1000" b="0" kern="120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Cooperation</a:t>
            </a:r>
            <a:r>
              <a:rPr lang="fr-FR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 Hotline</a:t>
            </a:r>
            <a:r>
              <a:rPr lang="zh-CN" altLang="fr-FR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：</a:t>
            </a:r>
            <a:r>
              <a:rPr lang="fr-FR" altLang="zh-CN" sz="1000" b="0" kern="1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010-52926669-8315</a:t>
            </a:r>
            <a:endParaRPr lang="zh-CN" altLang="en-US" sz="1000" b="0" kern="12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343401"/>
            <a:ext cx="954741" cy="13624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 userDrawn="1"/>
        </p:nvCxnSpPr>
        <p:spPr>
          <a:xfrm flipH="1">
            <a:off x="10274337" y="4343400"/>
            <a:ext cx="1307167" cy="137464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647765" y="4343401"/>
            <a:ext cx="363070" cy="13624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047565" y="3307976"/>
            <a:ext cx="2944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00B0F0"/>
                </a:solidFill>
                <a:latin typeface="FZLanTingHeiS-R-GB" charset="0"/>
                <a:ea typeface="FZLanTingHeiS-R-GB" charset="0"/>
                <a:cs typeface="FZLanTingHeiS-R-GB" charset="0"/>
              </a:rPr>
              <a:t>THANK</a:t>
            </a:r>
            <a:r>
              <a:rPr kumimoji="1" lang="en-US" altLang="zh-CN" sz="2800" baseline="0" dirty="0" smtClean="0">
                <a:solidFill>
                  <a:srgbClr val="00B0F0"/>
                </a:solidFill>
                <a:latin typeface="FZLanTingHeiS-R-GB" charset="0"/>
                <a:ea typeface="FZLanTingHeiS-R-GB" charset="0"/>
                <a:cs typeface="FZLanTingHeiS-R-GB" charset="0"/>
              </a:rPr>
              <a:t> YOU</a:t>
            </a:r>
            <a:endParaRPr kumimoji="1" lang="zh-CN" altLang="en-US" sz="2800" dirty="0">
              <a:solidFill>
                <a:srgbClr val="00B0F0"/>
              </a:solidFill>
              <a:latin typeface="FZLanTingHeiS-R-GB" charset="0"/>
              <a:ea typeface="FZLanTingHeiS-R-GB" charset="0"/>
              <a:cs typeface="FZLanTingHeiS-R-GB" charset="0"/>
            </a:endParaRPr>
          </a:p>
        </p:txBody>
      </p:sp>
      <p:cxnSp>
        <p:nvCxnSpPr>
          <p:cNvPr id="4" name="直线连接符 3"/>
          <p:cNvCxnSpPr/>
          <p:nvPr userDrawn="1"/>
        </p:nvCxnSpPr>
        <p:spPr>
          <a:xfrm flipH="1">
            <a:off x="6710869" y="3361730"/>
            <a:ext cx="335390" cy="35270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6817659" y="3307976"/>
            <a:ext cx="135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>
                <a:solidFill>
                  <a:schemeClr val="accent5"/>
                </a:solidFill>
                <a:latin typeface="FZLanTingHeiS-R-GB" charset="0"/>
                <a:ea typeface="FZLanTingHeiS-R-GB" charset="0"/>
                <a:cs typeface="FZLanTingHeiS-R-GB" charset="0"/>
              </a:rPr>
              <a:t>谢谢</a:t>
            </a:r>
            <a:endParaRPr kumimoji="1" lang="zh-CN" altLang="en-US" sz="2800" dirty="0">
              <a:solidFill>
                <a:schemeClr val="accent5"/>
              </a:solidFill>
              <a:latin typeface="FZLanTingHeiS-R-GB" charset="0"/>
              <a:ea typeface="FZLanTingHeiS-R-GB" charset="0"/>
              <a:cs typeface="FZLanTingHeiS-R-GB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316507" y="3765176"/>
            <a:ext cx="2944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bg1">
                    <a:lumMod val="65000"/>
                  </a:schemeClr>
                </a:solidFill>
                <a:latin typeface="FZLanTingHeiS-R-GB" charset="0"/>
                <a:ea typeface="FZLanTingHeiS-R-GB" charset="0"/>
                <a:cs typeface="FZLanTingHeiS-R-GB" charset="0"/>
              </a:rPr>
              <a:t>科技</a:t>
            </a:r>
            <a:r>
              <a:rPr kumimoji="1" lang="zh-CN" altLang="en-US" sz="1400" smtClean="0">
                <a:solidFill>
                  <a:schemeClr val="bg1">
                    <a:lumMod val="65000"/>
                  </a:schemeClr>
                </a:solidFill>
                <a:latin typeface="FZLanTingHeiS-R-GB" charset="0"/>
                <a:ea typeface="FZLanTingHeiS-R-GB" charset="0"/>
                <a:cs typeface="FZLanTingHeiS-R-GB" charset="0"/>
              </a:rPr>
              <a:t>互联网推动教育进步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  <a:latin typeface="FZLanTingHeiS-R-GB" charset="0"/>
              <a:ea typeface="FZLanTingHeiS-R-GB" charset="0"/>
              <a:cs typeface="FZLanTingHeiS-R-GB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0094" y="4794250"/>
            <a:ext cx="2082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0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蓝色－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7134" y="1565753"/>
            <a:ext cx="4584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B0F0"/>
                </a:solidFill>
                <a:latin typeface="+mj-ea"/>
                <a:ea typeface="+mj-ea"/>
              </a:rPr>
              <a:t>CONTENTS</a:t>
            </a:r>
            <a:endParaRPr kumimoji="1" lang="zh-CN" altLang="en-US" sz="24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kumimoji="1" lang="zh-CN" altLang="en-US" sz="4000" dirty="0" smtClean="0">
                <a:solidFill>
                  <a:schemeClr val="accent5"/>
                </a:solidFill>
                <a:latin typeface="+mj-ea"/>
                <a:ea typeface="+mj-ea"/>
              </a:rPr>
              <a:t>目</a:t>
            </a:r>
            <a:r>
              <a:rPr kumimoji="1" lang="zh-CN" altLang="en-US" sz="4000" dirty="0" smtClean="0">
                <a:solidFill>
                  <a:srgbClr val="00B0F0"/>
                </a:solidFill>
                <a:latin typeface="+mj-ea"/>
                <a:ea typeface="+mj-ea"/>
              </a:rPr>
              <a:t>录</a:t>
            </a:r>
            <a:endParaRPr kumimoji="1" lang="en-US" altLang="zh-CN" sz="40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13448" y="1617146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700" y="868680"/>
            <a:ext cx="685800" cy="960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3350" y="5049520"/>
            <a:ext cx="786556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58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过渡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006828" y="6407156"/>
            <a:ext cx="4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20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405"/>
          <a:stretch/>
        </p:blipFill>
        <p:spPr>
          <a:xfrm>
            <a:off x="827717" y="4035287"/>
            <a:ext cx="2515928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11188"/>
            <a:ext cx="9708776" cy="7664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556057" y="3005042"/>
            <a:ext cx="10860496" cy="797572"/>
          </a:xfrm>
        </p:spPr>
        <p:txBody>
          <a:bodyPr anchor="t" anchorCtr="0">
            <a:noAutofit/>
          </a:bodyPr>
          <a:lstStyle>
            <a:lvl1pPr algn="l">
              <a:defRPr sz="6000" baseline="0">
                <a:solidFill>
                  <a:srgbClr val="00B0F0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6057" y="3941807"/>
            <a:ext cx="10860495" cy="481914"/>
          </a:xfrm>
        </p:spPr>
        <p:txBody>
          <a:bodyPr anchor="ctr" anchorCtr="0"/>
          <a:lstStyle>
            <a:lvl1pPr marL="0" indent="0" algn="l">
              <a:buNone/>
              <a:defRPr sz="2400" baseline="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单击此处输入副标题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58707" y="2187250"/>
            <a:ext cx="9150069" cy="58102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单击此处输入章节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006828" y="6407156"/>
            <a:ext cx="4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20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8363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节标题－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952206"/>
            <a:ext cx="12192000" cy="1489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556057" y="3162950"/>
            <a:ext cx="9144001" cy="797572"/>
          </a:xfrm>
        </p:spPr>
        <p:txBody>
          <a:bodyPr anchor="t" anchorCtr="0">
            <a:noAutofit/>
          </a:bodyPr>
          <a:lstStyle>
            <a:lvl1pPr algn="l">
              <a:defRPr sz="4800" baseline="0">
                <a:solidFill>
                  <a:srgbClr val="00B0F0"/>
                </a:solidFill>
                <a:latin typeface="(使用中文字体)" charset="0"/>
                <a:ea typeface="兰亭黑-简 中黑" charset="-122"/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6058" y="3928744"/>
            <a:ext cx="9144000" cy="48191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000" baseline="0">
                <a:latin typeface="(使用中文字体)" charset="0"/>
                <a:ea typeface="兰亭黑-简 中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单击此处输入副标题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31813" y="2383194"/>
            <a:ext cx="7907337" cy="581025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单击此处输入章节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006828" y="6407156"/>
            <a:ext cx="4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20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3649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节标题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393576"/>
            <a:ext cx="9695329" cy="21246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556057" y="3310867"/>
            <a:ext cx="9144001" cy="797572"/>
          </a:xfrm>
        </p:spPr>
        <p:txBody>
          <a:bodyPr anchor="t" anchorCtr="0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(使用中文字体)" charset="0"/>
                <a:ea typeface="兰亭黑-简 中黑" charset="-122"/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6058" y="4076661"/>
            <a:ext cx="9144000" cy="42810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000" baseline="0">
                <a:latin typeface="(使用中文字体)" charset="0"/>
                <a:ea typeface="兰亭黑-简 中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8981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／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kumimoji="1" lang="zh-CN" altLang="en-US" dirty="0" smtClean="0"/>
              <a:t>单击此处输入标题</a:t>
            </a:r>
            <a:endParaRPr kumimoji="1"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单击此处输入说明文字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8" y="3590832"/>
            <a:ext cx="9910484" cy="22989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-1" y="3025588"/>
            <a:ext cx="11066930" cy="472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 hasCustomPrompt="1"/>
          </p:nvPr>
        </p:nvSpPr>
        <p:spPr>
          <a:xfrm>
            <a:off x="1129551" y="3039222"/>
            <a:ext cx="9923931" cy="43021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单击此处输入文字内容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 smtClean="0">
                <a:solidFill>
                  <a:schemeClr val="accent5"/>
                </a:solidFill>
                <a:latin typeface="+mj-ea"/>
                <a:ea typeface="+mj-ea"/>
              </a:rPr>
              <a:t>科技互联网推动教育进步</a:t>
            </a:r>
            <a:endParaRPr kumimoji="1" lang="zh-CN" altLang="en-US" sz="1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3993" y="785256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单击此处输入标题副标题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3994" y="15661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72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67" r:id="rId2"/>
    <p:sldLayoutId id="2147483769" r:id="rId3"/>
    <p:sldLayoutId id="2147483770" r:id="rId4"/>
    <p:sldLayoutId id="2147483766" r:id="rId5"/>
    <p:sldLayoutId id="2147483736" r:id="rId6"/>
    <p:sldLayoutId id="2147483756" r:id="rId7"/>
    <p:sldLayoutId id="2147483742" r:id="rId8"/>
    <p:sldLayoutId id="2147483738" r:id="rId9"/>
    <p:sldLayoutId id="2147483759" r:id="rId10"/>
    <p:sldLayoutId id="2147483749" r:id="rId11"/>
    <p:sldLayoutId id="2147483752" r:id="rId12"/>
    <p:sldLayoutId id="2147483750" r:id="rId13"/>
    <p:sldLayoutId id="2147483760" r:id="rId14"/>
    <p:sldLayoutId id="2147483763" r:id="rId15"/>
    <p:sldLayoutId id="2147483758" r:id="rId16"/>
    <p:sldLayoutId id="2147483755" r:id="rId17"/>
    <p:sldLayoutId id="2147483754" r:id="rId18"/>
    <p:sldLayoutId id="2147483757" r:id="rId19"/>
    <p:sldLayoutId id="2147483739" r:id="rId20"/>
    <p:sldLayoutId id="2147483746" r:id="rId21"/>
    <p:sldLayoutId id="2147483744" r:id="rId22"/>
    <p:sldLayoutId id="2147483748" r:id="rId23"/>
    <p:sldLayoutId id="2147483747" r:id="rId24"/>
    <p:sldLayoutId id="2147483753" r:id="rId25"/>
    <p:sldLayoutId id="2147483762" r:id="rId26"/>
    <p:sldLayoutId id="2147483764" r:id="rId27"/>
    <p:sldLayoutId id="2147483761" r:id="rId28"/>
    <p:sldLayoutId id="2147483765" r:id="rId29"/>
    <p:sldLayoutId id="2147483768" r:id="rId30"/>
    <p:sldLayoutId id="2147483745" r:id="rId31"/>
    <p:sldLayoutId id="2147483737" r:id="rId32"/>
    <p:sldLayoutId id="2147483735" r:id="rId33"/>
  </p:sldLayoutIdLst>
  <p:transition spd="med">
    <p:pull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2">
              <a:lumMod val="75000"/>
            </a:schemeClr>
          </a:solidFill>
          <a:latin typeface="方正兰亭细黑_GBK" charset="0"/>
          <a:ea typeface="+mj-ea"/>
          <a:cs typeface="FZZhengHeiS-DB-GB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576" y="3278258"/>
            <a:ext cx="9388024" cy="797572"/>
          </a:xfrm>
        </p:spPr>
        <p:txBody>
          <a:bodyPr/>
          <a:lstStyle/>
          <a:p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浅析 </a:t>
            </a:r>
            <a:r>
              <a:rPr kumimoji="1" lang="en-US" altLang="zh-CN" sz="4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219885" y="4497863"/>
            <a:ext cx="31621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耿林桐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99938" y="822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3576" y="4075830"/>
            <a:ext cx="5966839" cy="797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2">
                    <a:lumMod val="75000"/>
                  </a:schemeClr>
                </a:solidFill>
                <a:latin typeface="(使用中文字体)" charset="0"/>
                <a:ea typeface="兰亭黑-简 中黑" charset="-122"/>
                <a:cs typeface="FZZhengHeiS-DB-GB" charset="0"/>
              </a:defRPr>
            </a:lvl1pPr>
          </a:lstStyle>
          <a:p>
            <a:pPr algn="r"/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39" y="1018687"/>
            <a:ext cx="7391400" cy="2794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SkipList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02848" y="1215358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Level </a:t>
            </a:r>
            <a:r>
              <a:rPr kumimoji="1" lang="zh-CN" altLang="en-US" dirty="0" smtClean="0"/>
              <a:t>最大层数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 跳表长度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每层两个属性 前进指针 跨度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BW</a:t>
            </a:r>
            <a:r>
              <a:rPr kumimoji="1" lang="zh-CN" altLang="en-US" dirty="0" smtClean="0"/>
              <a:t> 后退指针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06768" y="4501665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查找插入复杂度 与 平衡树 相媲美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74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042" y="1452929"/>
            <a:ext cx="2781300" cy="21717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intSet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893" y="1452929"/>
            <a:ext cx="5232400" cy="184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6551" y="3938945"/>
            <a:ext cx="495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Encoding </a:t>
            </a:r>
            <a:r>
              <a:rPr kumimoji="1" lang="zh-CN" altLang="en-US" dirty="0" smtClean="0"/>
              <a:t>整数位数 </a:t>
            </a:r>
            <a:r>
              <a:rPr kumimoji="1" lang="en-US" altLang="zh-CN" dirty="0" smtClean="0"/>
              <a:t>int16_t int32_t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int64_t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升级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提升灵活性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节约内存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7455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92" y="1345956"/>
            <a:ext cx="8458200" cy="8382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ZipList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42998" y="2497015"/>
            <a:ext cx="5046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Zlbytes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4B</a:t>
            </a:r>
            <a:r>
              <a:rPr kumimoji="1" lang="zh-CN" altLang="en-US" dirty="0" smtClean="0"/>
              <a:t> 记录压缩列表占用内存字节数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Zltail</a:t>
            </a:r>
            <a:r>
              <a:rPr kumimoji="1" lang="en-US" altLang="zh-CN" dirty="0" smtClean="0"/>
              <a:t>      4B </a:t>
            </a:r>
            <a:r>
              <a:rPr kumimoji="1" lang="zh-CN" altLang="en-US" dirty="0" smtClean="0"/>
              <a:t>记录尾节点与起始地址距离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Zllen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2B </a:t>
            </a:r>
            <a:r>
              <a:rPr kumimoji="1" lang="zh-CN" altLang="en-US" dirty="0" smtClean="0"/>
              <a:t>记录节点数量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entryX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 -    </a:t>
            </a:r>
            <a:r>
              <a:rPr kumimoji="1" lang="zh-CN" altLang="en-US" dirty="0" smtClean="0"/>
              <a:t>节点信息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Zlend</a:t>
            </a:r>
            <a:r>
              <a:rPr kumimoji="1" lang="en-US" altLang="zh-CN" dirty="0" smtClean="0"/>
              <a:t>     1B  </a:t>
            </a:r>
            <a:r>
              <a:rPr kumimoji="1" lang="zh-CN" altLang="en-US" dirty="0" smtClean="0"/>
              <a:t>用于标记压缩列表结尾 </a:t>
            </a:r>
            <a:r>
              <a:rPr kumimoji="1" lang="en-US" altLang="zh-CN" dirty="0" smtClean="0"/>
              <a:t>0xFF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62" y="4598377"/>
            <a:ext cx="8559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07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427" y="1075348"/>
            <a:ext cx="4965700" cy="11684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ZipList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6262" y="1318846"/>
            <a:ext cx="425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pre </a:t>
            </a:r>
            <a:r>
              <a:rPr kumimoji="1" lang="zh-CN" altLang="en-US" dirty="0" smtClean="0"/>
              <a:t>记录前一个节点长度（</a:t>
            </a:r>
            <a:r>
              <a:rPr kumimoji="1" lang="en-US" altLang="zh-CN" dirty="0" smtClean="0"/>
              <a:t>1B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5B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Encoding</a:t>
            </a:r>
            <a:r>
              <a:rPr kumimoji="1" lang="zh-CN" altLang="en-US" dirty="0" smtClean="0"/>
              <a:t> 记录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 值类型 与长度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 具体内容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20" y="2730761"/>
            <a:ext cx="6428642" cy="34160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499" y="3829125"/>
            <a:ext cx="5397500" cy="11811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37717" y="518641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连锁更新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229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4" y="1439984"/>
            <a:ext cx="5054600" cy="2641600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52933" y="1821839"/>
            <a:ext cx="9064159" cy="451949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4511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830" y="3218776"/>
            <a:ext cx="3302000" cy="22733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字符串对象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6" y="1448801"/>
            <a:ext cx="5969000" cy="137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2998" y="1424354"/>
            <a:ext cx="1447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Int</a:t>
            </a:r>
            <a:endParaRPr kumimoji="1" lang="en-US" altLang="zh-CN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Embstr</a:t>
            </a:r>
            <a:endParaRPr kumimoji="1" lang="en-US" altLang="zh-CN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raw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30" y="3438941"/>
            <a:ext cx="8939861" cy="23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09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517" y="1329651"/>
            <a:ext cx="7495767" cy="219783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列表对象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91" y="4026875"/>
            <a:ext cx="8060239" cy="21961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164" y="1466033"/>
            <a:ext cx="3669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zipList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压缩列表</a:t>
            </a:r>
            <a:r>
              <a:rPr kumimoji="1" lang="en-US" altLang="zh-CN" sz="24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linkedList</a:t>
            </a:r>
            <a:r>
              <a:rPr kumimoji="1" lang="zh-CN" altLang="en-US" sz="2400" dirty="0" smtClean="0"/>
              <a:t>（双端链表）</a:t>
            </a:r>
            <a:endParaRPr kumimoji="1" lang="en-US" altLang="zh-CN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b="1" dirty="0" err="1" smtClean="0"/>
              <a:t>quickList</a:t>
            </a:r>
            <a:r>
              <a:rPr kumimoji="1" lang="zh-CN" altLang="en-US" sz="2400" b="1" dirty="0" smtClean="0"/>
              <a:t>（快速链表）</a:t>
            </a:r>
            <a:endParaRPr kumimoji="1"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2271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780" y="639484"/>
            <a:ext cx="5981700" cy="3937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哈希对象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9164" y="1466033"/>
            <a:ext cx="3007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zipList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压缩列表</a:t>
            </a:r>
            <a:r>
              <a:rPr kumimoji="1" lang="en-US" altLang="zh-CN" sz="24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hashTable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哈希表</a:t>
            </a:r>
            <a:r>
              <a:rPr kumimoji="1" lang="en-US" altLang="zh-CN" sz="2400" dirty="0" smtClean="0"/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" y="4576484"/>
            <a:ext cx="9055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19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5670" y="1169289"/>
            <a:ext cx="7200900" cy="2286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集合对象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70" y="3794317"/>
            <a:ext cx="5397500" cy="2628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164" y="1466033"/>
            <a:ext cx="3007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intSet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整数集合</a:t>
            </a:r>
            <a:r>
              <a:rPr kumimoji="1" lang="en-US" altLang="zh-CN" sz="24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hashTable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哈希表</a:t>
            </a:r>
            <a:r>
              <a:rPr kumimoji="1" lang="en-US" altLang="zh-C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7900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有序集合对象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9164" y="1466033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zipList</a:t>
            </a:r>
            <a:endParaRPr kumimoji="1" lang="en-US" altLang="zh-CN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SkipLIst</a:t>
            </a:r>
            <a:r>
              <a:rPr kumimoji="1" lang="zh-CN" altLang="en-US" sz="2400" dirty="0" smtClean="0"/>
              <a:t>（跳表）</a:t>
            </a:r>
            <a:endParaRPr kumimoji="1"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8" y="1328674"/>
            <a:ext cx="8064500" cy="1384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03181"/>
            <a:ext cx="6027420" cy="33812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6384" y="3182112"/>
            <a:ext cx="4365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有序集合使用</a:t>
            </a:r>
            <a:r>
              <a:rPr kumimoji="1" lang="en-US" altLang="zh-CN" dirty="0" err="1" smtClean="0"/>
              <a:t>dict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skiplist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err="1" smtClean="0"/>
              <a:t>Zrank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zrange</a:t>
            </a:r>
            <a:r>
              <a:rPr kumimoji="1" lang="zh-CN" altLang="en-US" dirty="0" smtClean="0"/>
              <a:t> 范围性使用跳表实现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err="1" smtClean="0"/>
              <a:t>Zscore</a:t>
            </a:r>
            <a:r>
              <a:rPr kumimoji="1" lang="zh-CN" altLang="en-US" dirty="0" smtClean="0"/>
              <a:t> 查找指定成员分值 用字典实现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 smtClean="0"/>
          </a:p>
          <a:p>
            <a:r>
              <a:rPr kumimoji="1" lang="zh-CN" altLang="en-US" b="1" dirty="0" smtClean="0"/>
              <a:t>共享对象</a:t>
            </a:r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839633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非关系型数据库 </a:t>
            </a:r>
            <a:r>
              <a:rPr kumimoji="1" lang="en-US" altLang="zh-CN" dirty="0" smtClean="0"/>
              <a:t>K-V</a:t>
            </a:r>
          </a:p>
          <a:p>
            <a:r>
              <a:rPr kumimoji="1" lang="zh-CN" altLang="en-US" dirty="0" smtClean="0"/>
              <a:t>内存存储 高速读写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丰富的数据类型（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zset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两种持久化方式（</a:t>
            </a:r>
            <a:r>
              <a:rPr kumimoji="1" lang="en-US" altLang="zh-CN" dirty="0" smtClean="0"/>
              <a:t>RDB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AOF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操作 原子性（支持事务）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874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类型检查 命令多态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类型检查   对象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字段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命令多态    </a:t>
            </a:r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 LLEN</a:t>
            </a:r>
          </a:p>
          <a:p>
            <a:r>
              <a:rPr kumimoji="1" lang="zh-CN" altLang="en-US" dirty="0" smtClean="0"/>
              <a:t>内存回收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维护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</a:t>
            </a:r>
            <a:r>
              <a:rPr kumimoji="1" lang="zh-CN" altLang="en-US" dirty="0"/>
              <a:t>引用计数</a:t>
            </a:r>
            <a:r>
              <a:rPr kumimoji="1" lang="zh-CN" altLang="en-US" dirty="0" smtClean="0"/>
              <a:t>字段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内存共享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空转时长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15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2998" y="1055497"/>
            <a:ext cx="5511800" cy="21844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57" y="2094167"/>
            <a:ext cx="8624414" cy="43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2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088497" y="3020250"/>
            <a:ext cx="9913720" cy="63577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dirty="0" err="1" smtClean="0">
                <a:solidFill>
                  <a:schemeClr val="tx1"/>
                </a:solidFill>
              </a:rPr>
              <a:t>Redis</a:t>
            </a:r>
            <a:r>
              <a:rPr kumimoji="1" lang="en-US" altLang="zh-CN" sz="36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3600" dirty="0" smtClean="0">
                <a:solidFill>
                  <a:schemeClr val="tx1"/>
                </a:solidFill>
              </a:rPr>
              <a:t>数据持久化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71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经过压缩的二进制文件</a:t>
            </a:r>
            <a:endParaRPr kumimoji="1" lang="en-US" altLang="zh-CN" dirty="0" smtClean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SAVE/BGSAVE </a:t>
            </a:r>
            <a:r>
              <a:rPr kumimoji="1" lang="zh-CN" altLang="en-US" dirty="0"/>
              <a:t>触发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BGSAVE </a:t>
            </a:r>
            <a:r>
              <a:rPr kumimoji="1" lang="zh-CN" altLang="en-US" dirty="0"/>
              <a:t>可以通过配置</a:t>
            </a:r>
            <a:r>
              <a:rPr kumimoji="1" lang="zh-CN" altLang="en-US" dirty="0" smtClean="0"/>
              <a:t>文件配置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RDB</a:t>
            </a:r>
            <a:r>
              <a:rPr kumimoji="1" lang="zh-CN" altLang="en-US" dirty="0" smtClean="0"/>
              <a:t> 文件结构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71" y="1419934"/>
            <a:ext cx="5029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8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纯文本文件</a:t>
            </a:r>
            <a:endParaRPr kumimoji="1" lang="en-US" altLang="zh-CN" dirty="0" smtClean="0"/>
          </a:p>
          <a:p>
            <a:r>
              <a:rPr kumimoji="1" lang="zh-CN" altLang="en-US" dirty="0"/>
              <a:t>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命令追加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文件写入（写入缓存）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文件同步（同步至硬盘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AOF </a:t>
            </a:r>
            <a:r>
              <a:rPr kumimoji="1" lang="zh-CN" altLang="en-US" dirty="0" smtClean="0"/>
              <a:t>重写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AOF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43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088497" y="3020250"/>
            <a:ext cx="9913720" cy="63577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dirty="0" err="1" smtClean="0">
                <a:solidFill>
                  <a:schemeClr val="tx1"/>
                </a:solidFill>
              </a:rPr>
              <a:t>Redis</a:t>
            </a:r>
            <a:r>
              <a:rPr kumimoji="1" lang="en-US" altLang="zh-CN" sz="36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3600" dirty="0" smtClean="0">
                <a:solidFill>
                  <a:schemeClr val="tx1"/>
                </a:solidFill>
              </a:rPr>
              <a:t>应用场景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85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String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zh-CN" altLang="en-US" b="1" dirty="0" smtClean="0"/>
              <a:t>计数器</a:t>
            </a:r>
            <a:r>
              <a:rPr kumimoji="1" lang="en-US" altLang="zh-CN" b="1" dirty="0" smtClean="0"/>
              <a:t>	</a:t>
            </a:r>
            <a:r>
              <a:rPr kumimoji="1" lang="zh-CN" altLang="en-US" dirty="0" smtClean="0"/>
              <a:t>存储字段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对象</a:t>
            </a:r>
            <a:endParaRPr kumimoji="1" lang="en-US" altLang="zh-CN" b="1" dirty="0" smtClean="0"/>
          </a:p>
          <a:p>
            <a:r>
              <a:rPr kumimoji="1" lang="en-US" altLang="zh-CN" dirty="0" smtClean="0"/>
              <a:t>Hash		</a:t>
            </a:r>
            <a:r>
              <a:rPr kumimoji="1" lang="zh-CN" altLang="en-US" dirty="0" smtClean="0"/>
              <a:t>高效存储对象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List		</a:t>
            </a:r>
            <a:r>
              <a:rPr kumimoji="1" lang="zh-CN" altLang="en-US" b="1" dirty="0" smtClean="0"/>
              <a:t>消息队列</a:t>
            </a:r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最新内容</a:t>
            </a:r>
            <a:endParaRPr kumimoji="1" lang="en-US" altLang="zh-CN" b="1" dirty="0" smtClean="0"/>
          </a:p>
          <a:p>
            <a:r>
              <a:rPr kumimoji="1" lang="en-US" altLang="zh-CN" dirty="0" smtClean="0"/>
              <a:t>Set		</a:t>
            </a:r>
            <a:r>
              <a:rPr kumimoji="1" lang="zh-CN" altLang="en-US" b="1" dirty="0" smtClean="0"/>
              <a:t>共同好友</a:t>
            </a:r>
            <a:endParaRPr kumimoji="1" lang="en-US" altLang="zh-CN" b="1" dirty="0" smtClean="0"/>
          </a:p>
          <a:p>
            <a:r>
              <a:rPr kumimoji="1" lang="en-US" altLang="zh-CN" dirty="0" err="1" smtClean="0"/>
              <a:t>Zset</a:t>
            </a:r>
            <a:r>
              <a:rPr kumimoji="1" lang="en-US" altLang="zh-CN" dirty="0" smtClean="0"/>
              <a:t>		</a:t>
            </a:r>
            <a:r>
              <a:rPr kumimoji="1" lang="zh-CN" altLang="en-US" b="1" dirty="0" smtClean="0"/>
              <a:t>好友亲密度排序（排行榜） </a:t>
            </a:r>
            <a:endParaRPr kumimoji="1"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应用场景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274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主库宕机时  升级从库为主库，需要同步数据，数据太大，时间会拉的很长</a:t>
            </a:r>
            <a:endParaRPr kumimoji="1" lang="en-US" altLang="zh-CN" dirty="0" smtClean="0"/>
          </a:p>
          <a:p>
            <a:r>
              <a:rPr kumimoji="1" lang="zh-CN" altLang="en-US" dirty="0" smtClean="0"/>
              <a:t>扩容问题    流量激增，需要扩容，同步数据，时间变长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网络不好，从库重做，</a:t>
            </a:r>
            <a:r>
              <a:rPr kumimoji="1" lang="en-US" altLang="zh-CN" dirty="0" err="1" smtClean="0"/>
              <a:t>rdb</a:t>
            </a:r>
            <a:r>
              <a:rPr kumimoji="1" lang="zh-CN" altLang="en-US" dirty="0" smtClean="0"/>
              <a:t>过大，网卡繁忙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内存过大，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在执行耗时操作时，</a:t>
            </a:r>
            <a:r>
              <a:rPr kumimoji="1" lang="en-US" altLang="zh-CN" dirty="0" err="1" smtClean="0"/>
              <a:t>fock</a:t>
            </a:r>
            <a:r>
              <a:rPr kumimoji="1" lang="zh-CN" altLang="en-US" dirty="0" smtClean="0"/>
              <a:t>进程，复制内存页，也会阻塞。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bgsave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阻塞</a:t>
            </a:r>
            <a:r>
              <a:rPr kumimoji="1" lang="en-US" altLang="zh-CN" dirty="0" smtClean="0"/>
              <a:t>750ms</a:t>
            </a:r>
          </a:p>
          <a:p>
            <a:r>
              <a:rPr kumimoji="1" lang="zh-CN" altLang="en-US" dirty="0" smtClean="0"/>
              <a:t>数据过大会不会产生查询性能的大幅下降？？？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数据过大可能导致的问题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2998" y="5615586"/>
            <a:ext cx="343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www.ywnds.com</a:t>
            </a:r>
            <a:r>
              <a:rPr kumimoji="1" lang="en-US" altLang="zh-CN" dirty="0"/>
              <a:t>/?p=8897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723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设置过期时间（做缓存类需求）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使用恰当的类型（节省内存）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及时清理无用数据（及时持久化数据）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对一些数据进行压缩存储（一些长文本等信息）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及时关注内存增长以及大容量</a:t>
            </a:r>
            <a:r>
              <a:rPr kumimoji="1" lang="en-US" altLang="zh-CN" dirty="0" smtClean="0"/>
              <a:t>KEY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PIKA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/Qihoo360/</a:t>
            </a:r>
            <a:r>
              <a:rPr kumimoji="1" lang="en-US" altLang="zh-CN" dirty="0" err="1"/>
              <a:t>pika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如何解决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62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88497" y="3020250"/>
            <a:ext cx="9913720" cy="63577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tx1"/>
                </a:solidFill>
              </a:rPr>
              <a:t>Q&amp;A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590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88497" y="255348"/>
            <a:ext cx="9913720" cy="635772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chemeClr val="tx1"/>
                </a:solidFill>
              </a:rPr>
              <a:t>目录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Redis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底层数据结构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Redis</a:t>
            </a:r>
            <a:r>
              <a:rPr kumimoji="1" lang="zh-CN" altLang="en-US" sz="2000" dirty="0" smtClean="0"/>
              <a:t> 数据持久化</a:t>
            </a:r>
            <a:endParaRPr kumimoji="1" lang="en-US" altLang="zh-CN" sz="2000" dirty="0"/>
          </a:p>
          <a:p>
            <a:r>
              <a:rPr kumimoji="1" lang="en-US" altLang="zh-CN" sz="2000" dirty="0" err="1" smtClean="0"/>
              <a:t>Redis</a:t>
            </a:r>
            <a:r>
              <a:rPr kumimoji="1" lang="zh-CN" altLang="en-US" sz="2000" dirty="0" smtClean="0"/>
              <a:t> 应用场景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91709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键删除策略及其实现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文件事件以及时间事件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客户端与服务端运行机制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主从复制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哨兵</a:t>
            </a:r>
            <a:r>
              <a:rPr kumimoji="1" lang="en-US" altLang="zh-CN" dirty="0" smtClean="0"/>
              <a:t>(Sentinel)/</a:t>
            </a:r>
            <a:r>
              <a:rPr kumimoji="1" lang="zh-CN" altLang="en-US" dirty="0" smtClean="0"/>
              <a:t>集群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发布订阅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脚本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慢查询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监视器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953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886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88497" y="3020250"/>
            <a:ext cx="9913720" cy="63577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dirty="0" err="1" smtClean="0">
                <a:solidFill>
                  <a:schemeClr val="tx1"/>
                </a:solidFill>
              </a:rPr>
              <a:t>Redis</a:t>
            </a:r>
            <a:r>
              <a:rPr kumimoji="1" lang="en-US" altLang="zh-CN" sz="36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3600" dirty="0" smtClean="0">
                <a:solidFill>
                  <a:schemeClr val="tx1"/>
                </a:solidFill>
              </a:rPr>
              <a:t>底层数据结构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92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（简单</a:t>
            </a:r>
            <a:r>
              <a:rPr kumimoji="1" lang="en-US" altLang="zh-CN" dirty="0" smtClean="0"/>
              <a:t>K-V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（哈希）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（列表）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（集合）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Zset</a:t>
            </a:r>
            <a:r>
              <a:rPr kumimoji="1" lang="zh-CN" altLang="en-US" dirty="0" smtClean="0"/>
              <a:t> （有序集合）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数据类型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4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(simple dynamic string)</a:t>
            </a:r>
          </a:p>
          <a:p>
            <a:r>
              <a:rPr kumimoji="1" lang="en-US" altLang="zh-CN" dirty="0" smtClean="0"/>
              <a:t>List (</a:t>
            </a:r>
            <a:r>
              <a:rPr kumimoji="1" lang="zh-CN" altLang="en-US" dirty="0" smtClean="0"/>
              <a:t>双向链表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Dict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（字典 ， 哈希）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skipList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跳跃表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intSet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整数集合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zipList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压缩列表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数据结构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727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2998" y="1331302"/>
            <a:ext cx="8724900" cy="25908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SDS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18846" y="4220308"/>
            <a:ext cx="701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降低复杂度 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 O(1)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杜绝缓冲区溢出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减少内存重分配次数 （空间预分配   惰性空间释放）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二进制安全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8453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00" y="994264"/>
            <a:ext cx="7569200" cy="2667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20600" y="1301262"/>
            <a:ext cx="323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Dup </a:t>
            </a:r>
            <a:r>
              <a:rPr kumimoji="1" lang="zh-CN" altLang="en-US" dirty="0" smtClean="0"/>
              <a:t>复制节点保存值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释放节点保存值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Match</a:t>
            </a:r>
            <a:r>
              <a:rPr kumimoji="1" lang="zh-CN" altLang="en-US" dirty="0" smtClean="0"/>
              <a:t> 对比节点保存的值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1646" y="4325814"/>
            <a:ext cx="6664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双向链表  前置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后置 </a:t>
            </a:r>
            <a:r>
              <a:rPr kumimoji="1" lang="en-US" altLang="zh-CN" dirty="0" smtClean="0"/>
              <a:t>O(1)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无环 以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为终点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带有头尾指针 找到头节点与尾节点 </a:t>
            </a:r>
            <a:r>
              <a:rPr kumimoji="1" lang="en-US" altLang="zh-CN" dirty="0" smtClean="0"/>
              <a:t>O(1)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长度计数器 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 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多态 </a:t>
            </a:r>
            <a:r>
              <a:rPr kumimoji="1" lang="en-US" altLang="zh-CN" dirty="0" smtClean="0"/>
              <a:t>void </a:t>
            </a:r>
            <a:r>
              <a:rPr kumimoji="1" lang="zh-CN" altLang="en-US" dirty="0" smtClean="0"/>
              <a:t>可保存不同类型的值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561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2998" y="1064652"/>
            <a:ext cx="6941100" cy="35115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Dict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hashTable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AF2-7B69-FC43-8AFC-1DF1A5280EBE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53754" y="1758462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Rehashidx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重新散列状态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Ht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ht</a:t>
            </a:r>
            <a:r>
              <a:rPr kumimoji="1" lang="en-US" altLang="zh-CN" dirty="0" smtClean="0"/>
              <a:t>[1] </a:t>
            </a:r>
            <a:r>
              <a:rPr kumimoji="1" lang="zh-CN" altLang="en-US" dirty="0" smtClean="0"/>
              <a:t>用于</a:t>
            </a:r>
            <a:r>
              <a:rPr kumimoji="1" lang="en-US" altLang="zh-CN" dirty="0" smtClean="0"/>
              <a:t>rehash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哈希大小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Sizemask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掩码 </a:t>
            </a:r>
            <a:r>
              <a:rPr kumimoji="1" lang="zh-CN" altLang="en-US" dirty="0"/>
              <a:t>（全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已用数量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8508" y="5029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使用链地址法解决键冲突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Rehash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used * 2 </a:t>
            </a:r>
            <a:r>
              <a:rPr kumimoji="1" lang="zh-CN" altLang="en-US" dirty="0" smtClean="0"/>
              <a:t>的 </a:t>
            </a:r>
            <a:r>
              <a:rPr kumimoji="1" lang="en-US" altLang="zh-CN" dirty="0" smtClean="0"/>
              <a:t>2^n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67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好未来 1">
      <a:dk1>
        <a:srgbClr val="333333"/>
      </a:dk1>
      <a:lt1>
        <a:srgbClr val="FFFFFF"/>
      </a:lt1>
      <a:dk2>
        <a:srgbClr val="44546A"/>
      </a:dk2>
      <a:lt2>
        <a:srgbClr val="E7E6E6"/>
      </a:lt2>
      <a:accent1>
        <a:srgbClr val="1CBC38"/>
      </a:accent1>
      <a:accent2>
        <a:srgbClr val="00B0F0"/>
      </a:accent2>
      <a:accent3>
        <a:srgbClr val="2DCC70"/>
      </a:accent3>
      <a:accent4>
        <a:srgbClr val="F1C40E"/>
      </a:accent4>
      <a:accent5>
        <a:srgbClr val="F39B13"/>
      </a:accent5>
      <a:accent6>
        <a:srgbClr val="E3822F"/>
      </a:accent6>
      <a:hlink>
        <a:srgbClr val="1CBC9C"/>
      </a:hlink>
      <a:folHlink>
        <a:srgbClr val="3598DB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31805</TotalTime>
  <Words>1438</Words>
  <Application>Microsoft Macintosh PowerPoint</Application>
  <PresentationFormat>宽屏</PresentationFormat>
  <Paragraphs>290</Paragraphs>
  <Slides>31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(使用中文字体)</vt:lpstr>
      <vt:lpstr>Arial</vt:lpstr>
      <vt:lpstr>Calibri</vt:lpstr>
      <vt:lpstr>FZLanTingHeiS-R-GB</vt:lpstr>
      <vt:lpstr>FZZhengHeiS-DB-GB</vt:lpstr>
      <vt:lpstr>FZZhengHeiS-EL-GB</vt:lpstr>
      <vt:lpstr>Lantinghei SC Extralight</vt:lpstr>
      <vt:lpstr>Mangal</vt:lpstr>
      <vt:lpstr>Wingdings</vt:lpstr>
      <vt:lpstr>方正兰亭细黑_GBK</vt:lpstr>
      <vt:lpstr>黑体</vt:lpstr>
      <vt:lpstr>兰亭黑-简 中黑</vt:lpstr>
      <vt:lpstr>宋体</vt:lpstr>
      <vt:lpstr>微软雅黑</vt:lpstr>
      <vt:lpstr>Office 主题</vt:lpstr>
      <vt:lpstr>浅析 Redis </vt:lpstr>
      <vt:lpstr>什么是redis ?</vt:lpstr>
      <vt:lpstr>目录</vt:lpstr>
      <vt:lpstr>Redis 底层数据结构</vt:lpstr>
      <vt:lpstr>Redis 数据类型 – 5种</vt:lpstr>
      <vt:lpstr>Redis 数据结构 – 6种</vt:lpstr>
      <vt:lpstr>SDS</vt:lpstr>
      <vt:lpstr>List</vt:lpstr>
      <vt:lpstr>Dict(hashTable)</vt:lpstr>
      <vt:lpstr>SkipList</vt:lpstr>
      <vt:lpstr>intSet</vt:lpstr>
      <vt:lpstr>ZipList</vt:lpstr>
      <vt:lpstr>ZipList</vt:lpstr>
      <vt:lpstr>对象</vt:lpstr>
      <vt:lpstr>对象-字符串对象</vt:lpstr>
      <vt:lpstr>对象-列表对象</vt:lpstr>
      <vt:lpstr>对象-哈希对象</vt:lpstr>
      <vt:lpstr>对象-集合对象</vt:lpstr>
      <vt:lpstr>对象-有序集合对象</vt:lpstr>
      <vt:lpstr>对象</vt:lpstr>
      <vt:lpstr>数据库</vt:lpstr>
      <vt:lpstr>Redis 数据持久化</vt:lpstr>
      <vt:lpstr>RDB</vt:lpstr>
      <vt:lpstr>AOF</vt:lpstr>
      <vt:lpstr>Redis 应用场景</vt:lpstr>
      <vt:lpstr>应用场景</vt:lpstr>
      <vt:lpstr>数据过大可能导致的问题?</vt:lpstr>
      <vt:lpstr>如何解决?</vt:lpstr>
      <vt:lpstr>Q&amp;A</vt:lpstr>
      <vt:lpstr>REDIS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耿林桐</cp:lastModifiedBy>
  <cp:revision>1062</cp:revision>
  <dcterms:created xsi:type="dcterms:W3CDTF">2015-06-26T07:05:15Z</dcterms:created>
  <dcterms:modified xsi:type="dcterms:W3CDTF">2018-07-25T09:08:39Z</dcterms:modified>
</cp:coreProperties>
</file>