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Robo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2502a6417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2502a64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2502a641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2502a641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2502a6417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2502a641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2502a6417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2502a641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2502a6417_0_1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2502a6417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2502a6417_0_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2502a641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2502a6417_0_1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2502a6417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2502a6417_0_1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2502a6417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2502a6417_0_1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2502a6417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9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1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2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01" name="Google Shape;101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svakulenk0/tableQA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/>
          <p:nvPr>
            <p:ph type="ctrTitle"/>
          </p:nvPr>
        </p:nvSpPr>
        <p:spPr>
          <a:xfrm>
            <a:off x="0" y="1466975"/>
            <a:ext cx="91440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프로젝트 쳇봇</a:t>
            </a:r>
            <a:endParaRPr b="1"/>
          </a:p>
        </p:txBody>
      </p:sp>
      <p:sp>
        <p:nvSpPr>
          <p:cNvPr id="113" name="Google Shape;113;p25"/>
          <p:cNvSpPr txBox="1"/>
          <p:nvPr>
            <p:ph idx="1" type="subTitle"/>
          </p:nvPr>
        </p:nvSpPr>
        <p:spPr>
          <a:xfrm>
            <a:off x="0" y="2829150"/>
            <a:ext cx="9144000" cy="6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TabQA와 TreeQA</a:t>
            </a:r>
            <a:endParaRPr b="1"/>
          </a:p>
        </p:txBody>
      </p:sp>
      <p:sp>
        <p:nvSpPr>
          <p:cNvPr id="114" name="Google Shape;114;p25"/>
          <p:cNvSpPr txBox="1"/>
          <p:nvPr/>
        </p:nvSpPr>
        <p:spPr>
          <a:xfrm>
            <a:off x="3768600" y="3914725"/>
            <a:ext cx="16068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이준형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/>
          <p:nvPr/>
        </p:nvSpPr>
        <p:spPr>
          <a:xfrm>
            <a:off x="2606600" y="1736500"/>
            <a:ext cx="4701000" cy="22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1. TabQA 정의 및 주요 특징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lang="ko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TabQA 구현 방식 및 데이터</a:t>
            </a:r>
            <a:r>
              <a:rPr lang="ko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3. TreeQA 정의 및 주요 특징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4. TreeQA 의 구현 방식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5. 소스코드와 활용방안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1. </a:t>
            </a:r>
            <a:r>
              <a:rPr lang="ko"/>
              <a:t>TabQA 정의 및 주요 특징</a:t>
            </a:r>
            <a:endParaRPr b="1"/>
          </a:p>
        </p:txBody>
      </p:sp>
      <p:sp>
        <p:nvSpPr>
          <p:cNvPr id="125" name="Google Shape;125;p27"/>
          <p:cNvSpPr txBox="1"/>
          <p:nvPr>
            <p:ph idx="4294967295" type="body"/>
          </p:nvPr>
        </p:nvSpPr>
        <p:spPr>
          <a:xfrm>
            <a:off x="3996050" y="1004675"/>
            <a:ext cx="4697700" cy="39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ko" sz="1600">
                <a:solidFill>
                  <a:srgbClr val="434343"/>
                </a:solidFill>
              </a:rPr>
              <a:t>표의 형식에 구애받지 않고 여러가지 형태의 표를 처리할 수 있으며, 다양한 정보의 인코딩으로 풍부해진 셀의  Feature을 통해, 표의 row, column 객체를 직관적으로 추상화 하는 것. 즉, 표형태를 다시 평문형태로 옮기지 않고 그 형태 그대로 마치 이미지처럼 가로세로 갯수를 받</a:t>
            </a:r>
            <a:r>
              <a:rPr lang="ko" sz="1600">
                <a:solidFill>
                  <a:srgbClr val="434343"/>
                </a:solidFill>
              </a:rPr>
              <a:t>아오는 유형처럼</a:t>
            </a:r>
            <a:r>
              <a:rPr lang="ko" sz="1600">
                <a:solidFill>
                  <a:srgbClr val="434343"/>
                </a:solidFill>
              </a:rPr>
              <a:t> Input을 받아 처리하는 것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ko" sz="1600">
                <a:solidFill>
                  <a:srgbClr val="434343"/>
                </a:solidFill>
              </a:rPr>
              <a:t>양식을 가진 문서에 대해서 자연어로 질의응답이 가능한지 알아보기 위해 구현함.</a:t>
            </a:r>
            <a:endParaRPr sz="1600">
              <a:solidFill>
                <a:srgbClr val="434343"/>
              </a:solidFill>
            </a:endParaRPr>
          </a:p>
        </p:txBody>
      </p:sp>
      <p:pic>
        <p:nvPicPr>
          <p:cNvPr id="126" name="Google Shape;12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50" y="1099575"/>
            <a:ext cx="3897800" cy="377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type="title"/>
          </p:nvPr>
        </p:nvSpPr>
        <p:spPr>
          <a:xfrm>
            <a:off x="98250" y="44792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2. </a:t>
            </a:r>
            <a:r>
              <a:rPr lang="ko"/>
              <a:t>TabQA 구현 방식 및 데이터 </a:t>
            </a:r>
            <a:endParaRPr b="1"/>
          </a:p>
        </p:txBody>
      </p:sp>
      <p:sp>
        <p:nvSpPr>
          <p:cNvPr id="132" name="Google Shape;132;p28"/>
          <p:cNvSpPr txBox="1"/>
          <p:nvPr>
            <p:ph idx="4294967295" type="body"/>
          </p:nvPr>
        </p:nvSpPr>
        <p:spPr>
          <a:xfrm>
            <a:off x="4572000" y="889900"/>
            <a:ext cx="4110900" cy="42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ko" sz="1200">
                <a:solidFill>
                  <a:srgbClr val="434343"/>
                </a:solidFill>
              </a:rPr>
              <a:t>TabQA의 데이터는 헤더로 올수 있는 19가지의 필드 중 5~10개에 대한 경우의 수를 사용하였고 5~10개 중 랜덤하게 row의 개수를 선택해 다양한 랜덤데이터를 생성함.</a:t>
            </a:r>
            <a:endParaRPr sz="1200">
              <a:solidFill>
                <a:srgbClr val="434343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ko" sz="1200">
                <a:solidFill>
                  <a:srgbClr val="434343"/>
                </a:solidFill>
              </a:rPr>
              <a:t>총 2만개의 표에 대해 </a:t>
            </a:r>
            <a:r>
              <a:rPr lang="ko" sz="1200">
                <a:solidFill>
                  <a:srgbClr val="434343"/>
                </a:solidFill>
              </a:rPr>
              <a:t>LV.1~5 까지 질문의 난이도를 생성해 총 10만건의 질문을 만들었음.</a:t>
            </a:r>
            <a:endParaRPr sz="1200">
              <a:solidFill>
                <a:srgbClr val="434343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ko" sz="1200">
                <a:solidFill>
                  <a:srgbClr val="434343"/>
                </a:solidFill>
              </a:rPr>
              <a:t>질문들의 난이도는 열을 분석하는 것으로 기준을 삼았는데 LV.5 의 경우는 총 3가지열을 분석해야만 꺼낼 수 있는 정도의 난이도임. </a:t>
            </a:r>
            <a:endParaRPr sz="1200">
              <a:solidFill>
                <a:srgbClr val="434343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</a:pPr>
            <a:r>
              <a:rPr lang="ko" sz="1200">
                <a:solidFill>
                  <a:srgbClr val="434343"/>
                </a:solidFill>
              </a:rPr>
              <a:t>EX) {열1}이 {값1 or 범위1} 조건일 때 {열2}가 {min/max}값인 {열 3}의 질문 </a:t>
            </a:r>
            <a:endParaRPr sz="1200">
              <a:solidFill>
                <a:srgbClr val="434343"/>
              </a:solidFill>
            </a:endParaRPr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</a:pPr>
            <a:r>
              <a:rPr lang="ko" sz="1200">
                <a:solidFill>
                  <a:srgbClr val="434343"/>
                </a:solidFill>
              </a:rPr>
              <a:t>메세지(열1) 860건이하(범위1)로 보낼 수 있는 요금제 중 부가세(열2)가 가장 센(max) 경우의 통신사(열3)는 어디니?</a:t>
            </a:r>
            <a:endParaRPr sz="12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434343"/>
                </a:solidFill>
              </a:rPr>
              <a:t>  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33" name="Google Shape;13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50" y="863425"/>
            <a:ext cx="4551975" cy="413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 txBox="1"/>
          <p:nvPr>
            <p:ph type="title"/>
          </p:nvPr>
        </p:nvSpPr>
        <p:spPr>
          <a:xfrm>
            <a:off x="98250" y="44792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2. </a:t>
            </a:r>
            <a:r>
              <a:rPr lang="ko"/>
              <a:t>TabQA 구현 방식 및 데이터 </a:t>
            </a:r>
            <a:endParaRPr b="1"/>
          </a:p>
        </p:txBody>
      </p:sp>
      <p:sp>
        <p:nvSpPr>
          <p:cNvPr id="139" name="Google Shape;139;p29"/>
          <p:cNvSpPr txBox="1"/>
          <p:nvPr>
            <p:ph idx="4294967295" type="body"/>
          </p:nvPr>
        </p:nvSpPr>
        <p:spPr>
          <a:xfrm>
            <a:off x="4643100" y="1351050"/>
            <a:ext cx="4110900" cy="33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ko" sz="1600">
                <a:solidFill>
                  <a:srgbClr val="434343"/>
                </a:solidFill>
              </a:rPr>
              <a:t>4X4 의 표가 들어왔을 때 별도로 평면으로 만들지 않고 계속해서 4X4의 표를 이미지로 처리하듯이 가로 세로 픽셀을 가지는 구조의 Embedding 표현을 더해가면서 정답셀의 가로 세로를 추출하는 구조.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ko" sz="1600">
                <a:solidFill>
                  <a:srgbClr val="434343"/>
                </a:solidFill>
              </a:rPr>
              <a:t>Embedding layer로는 단방향 LSTM과 Bi-LSTM방법을 이용, 점수 계산으로는 softmax 이용함</a:t>
            </a:r>
            <a:endParaRPr sz="16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434343"/>
                </a:solidFill>
              </a:rPr>
              <a:t>  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40" name="Google Shape;14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50" y="771450"/>
            <a:ext cx="4544849" cy="397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3</a:t>
            </a:r>
            <a:r>
              <a:rPr b="1" lang="ko"/>
              <a:t>. </a:t>
            </a:r>
            <a:r>
              <a:rPr lang="ko"/>
              <a:t>TreeQA 정의 및 주요 특징</a:t>
            </a:r>
            <a:endParaRPr b="1"/>
          </a:p>
        </p:txBody>
      </p:sp>
      <p:sp>
        <p:nvSpPr>
          <p:cNvPr id="146" name="Google Shape;146;p30"/>
          <p:cNvSpPr txBox="1"/>
          <p:nvPr>
            <p:ph idx="4294967295" type="body"/>
          </p:nvPr>
        </p:nvSpPr>
        <p:spPr>
          <a:xfrm>
            <a:off x="4625525" y="1642500"/>
            <a:ext cx="41568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ko" sz="1400">
                <a:solidFill>
                  <a:srgbClr val="000000"/>
                </a:solidFill>
              </a:rPr>
              <a:t>HTML 문서를 이용해 금융상품을 Cleansing해 Tree구조로 변환을 시도함.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ko" sz="1400">
                <a:solidFill>
                  <a:srgbClr val="000000"/>
                </a:solidFill>
              </a:rPr>
              <a:t>장점으로 문서의 </a:t>
            </a:r>
            <a:r>
              <a:rPr lang="ko" sz="1400">
                <a:solidFill>
                  <a:srgbClr val="000000"/>
                </a:solidFill>
              </a:rPr>
              <a:t>hierarchical</a:t>
            </a:r>
            <a:r>
              <a:rPr lang="ko" sz="1400">
                <a:solidFill>
                  <a:srgbClr val="000000"/>
                </a:solidFill>
              </a:rPr>
              <a:t> 한 구조가 표현이 가능할 뿐만 아니라 리스트, 표형태, Json, 문서들을 Tree구조로 변환 가능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ko" sz="1400">
                <a:solidFill>
                  <a:srgbClr val="000000"/>
                </a:solidFill>
              </a:rPr>
              <a:t>그리고 일반 MRC와 다르게 부모노드를 통해 좀더 광범위한 형태의 정답을 추출할 수 있다.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47" name="Google Shape;147;p30"/>
          <p:cNvSpPr txBox="1"/>
          <p:nvPr/>
        </p:nvSpPr>
        <p:spPr>
          <a:xfrm>
            <a:off x="1582400" y="1220700"/>
            <a:ext cx="8949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약</a:t>
            </a:r>
            <a:endParaRPr/>
          </a:p>
        </p:txBody>
      </p:sp>
      <p:sp>
        <p:nvSpPr>
          <p:cNvPr id="148" name="Google Shape;148;p30"/>
          <p:cNvSpPr txBox="1"/>
          <p:nvPr/>
        </p:nvSpPr>
        <p:spPr>
          <a:xfrm>
            <a:off x="2626463" y="1220700"/>
            <a:ext cx="11070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데이터선정</a:t>
            </a:r>
            <a:endParaRPr/>
          </a:p>
        </p:txBody>
      </p:sp>
      <p:sp>
        <p:nvSpPr>
          <p:cNvPr id="149" name="Google Shape;149;p30"/>
          <p:cNvSpPr txBox="1"/>
          <p:nvPr/>
        </p:nvSpPr>
        <p:spPr>
          <a:xfrm>
            <a:off x="3940025" y="1220688"/>
            <a:ext cx="6855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BERT</a:t>
            </a:r>
            <a:endParaRPr/>
          </a:p>
        </p:txBody>
      </p:sp>
      <p:pic>
        <p:nvPicPr>
          <p:cNvPr id="150" name="Google Shape;15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82150"/>
            <a:ext cx="4341626" cy="42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3. </a:t>
            </a:r>
            <a:r>
              <a:rPr lang="ko"/>
              <a:t>TreeQA 정의 및 주요 특징</a:t>
            </a:r>
            <a:endParaRPr b="1"/>
          </a:p>
        </p:txBody>
      </p:sp>
      <p:sp>
        <p:nvSpPr>
          <p:cNvPr id="156" name="Google Shape;156;p31"/>
          <p:cNvSpPr txBox="1"/>
          <p:nvPr>
            <p:ph idx="4294967295" type="body"/>
          </p:nvPr>
        </p:nvSpPr>
        <p:spPr>
          <a:xfrm>
            <a:off x="4625525" y="971875"/>
            <a:ext cx="4156800" cy="37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ko" sz="1400">
                <a:solidFill>
                  <a:srgbClr val="000000"/>
                </a:solidFill>
              </a:rPr>
              <a:t>Tree-LSTM 구조 이용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ko" sz="1400">
                <a:solidFill>
                  <a:srgbClr val="000000"/>
                </a:solidFill>
              </a:rPr>
              <a:t>부모노드로 내려오는 정보를 Top-down 방식으로 추출할 수 있고 반대로 자식노드가 어떤정보를 가지고 있는지 Bottom-up </a:t>
            </a:r>
            <a:r>
              <a:rPr lang="ko" sz="1400">
                <a:solidFill>
                  <a:srgbClr val="000000"/>
                </a:solidFill>
              </a:rPr>
              <a:t>방식으로도 가능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ko" sz="1400">
                <a:solidFill>
                  <a:srgbClr val="000000"/>
                </a:solidFill>
              </a:rPr>
              <a:t>결론으로,  한가시 셀에 다양한 위/아래의 Embedding 표현을 추가해서 어떤 노드를 선택할지 풍부한 Representation 을 만들었음 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57" name="Google Shape;157;p31"/>
          <p:cNvSpPr txBox="1"/>
          <p:nvPr/>
        </p:nvSpPr>
        <p:spPr>
          <a:xfrm>
            <a:off x="1582400" y="1220700"/>
            <a:ext cx="8949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약</a:t>
            </a:r>
            <a:endParaRPr/>
          </a:p>
        </p:txBody>
      </p:sp>
      <p:sp>
        <p:nvSpPr>
          <p:cNvPr id="158" name="Google Shape;158;p31"/>
          <p:cNvSpPr txBox="1"/>
          <p:nvPr/>
        </p:nvSpPr>
        <p:spPr>
          <a:xfrm>
            <a:off x="2626463" y="1220700"/>
            <a:ext cx="11070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데이터선정</a:t>
            </a:r>
            <a:endParaRPr/>
          </a:p>
        </p:txBody>
      </p:sp>
      <p:sp>
        <p:nvSpPr>
          <p:cNvPr id="159" name="Google Shape;159;p31"/>
          <p:cNvSpPr txBox="1"/>
          <p:nvPr/>
        </p:nvSpPr>
        <p:spPr>
          <a:xfrm>
            <a:off x="3940025" y="1220688"/>
            <a:ext cx="6855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BERT</a:t>
            </a:r>
            <a:endParaRPr/>
          </a:p>
        </p:txBody>
      </p:sp>
      <p:pic>
        <p:nvPicPr>
          <p:cNvPr id="160" name="Google Shape;16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82150"/>
            <a:ext cx="4540475" cy="420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4</a:t>
            </a:r>
            <a:r>
              <a:rPr b="1" lang="ko"/>
              <a:t>. </a:t>
            </a:r>
            <a:r>
              <a:rPr lang="ko"/>
              <a:t>TreeQA 의 구현 방식</a:t>
            </a:r>
            <a:r>
              <a:rPr b="1" lang="ko"/>
              <a:t> </a:t>
            </a:r>
            <a:endParaRPr b="1"/>
          </a:p>
        </p:txBody>
      </p:sp>
      <p:sp>
        <p:nvSpPr>
          <p:cNvPr id="166" name="Google Shape;166;p32"/>
          <p:cNvSpPr txBox="1"/>
          <p:nvPr>
            <p:ph idx="4294967295" type="body"/>
          </p:nvPr>
        </p:nvSpPr>
        <p:spPr>
          <a:xfrm>
            <a:off x="4625525" y="1813150"/>
            <a:ext cx="4156800" cy="26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ko" sz="1400">
                <a:solidFill>
                  <a:srgbClr val="000000"/>
                </a:solidFill>
              </a:rPr>
              <a:t>비교대상으로 R-net있는데 복잡한 질문에서 TreeQA구조가 성능이 높게 평가됨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ko" sz="1400">
                <a:solidFill>
                  <a:srgbClr val="000000"/>
                </a:solidFill>
              </a:rPr>
              <a:t>R-net은 span단위의 결과를 뽑는 방식, 예를 들어 노드랑 상관없이 영역에서 세세한 단어를 스캔해서 추출.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ko" sz="1400">
                <a:solidFill>
                  <a:srgbClr val="000000"/>
                </a:solidFill>
              </a:rPr>
              <a:t>TreeQA는 Node를 뽑는 알고리즘 방식이여서 키워드의 내용을 전체 출력.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67" name="Google Shape;167;p32"/>
          <p:cNvSpPr txBox="1"/>
          <p:nvPr/>
        </p:nvSpPr>
        <p:spPr>
          <a:xfrm>
            <a:off x="1582400" y="1220700"/>
            <a:ext cx="8949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약</a:t>
            </a:r>
            <a:endParaRPr/>
          </a:p>
        </p:txBody>
      </p:sp>
      <p:sp>
        <p:nvSpPr>
          <p:cNvPr id="168" name="Google Shape;168;p32"/>
          <p:cNvSpPr txBox="1"/>
          <p:nvPr/>
        </p:nvSpPr>
        <p:spPr>
          <a:xfrm>
            <a:off x="2626463" y="1220700"/>
            <a:ext cx="11070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데이터선정</a:t>
            </a:r>
            <a:endParaRPr/>
          </a:p>
        </p:txBody>
      </p:sp>
      <p:sp>
        <p:nvSpPr>
          <p:cNvPr id="169" name="Google Shape;169;p32"/>
          <p:cNvSpPr txBox="1"/>
          <p:nvPr/>
        </p:nvSpPr>
        <p:spPr>
          <a:xfrm>
            <a:off x="3940025" y="1220688"/>
            <a:ext cx="6855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BERT</a:t>
            </a:r>
            <a:endParaRPr/>
          </a:p>
        </p:txBody>
      </p:sp>
      <p:pic>
        <p:nvPicPr>
          <p:cNvPr id="170" name="Google Shape;17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53250"/>
            <a:ext cx="4419600" cy="418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5</a:t>
            </a:r>
            <a:r>
              <a:rPr b="1" lang="ko"/>
              <a:t>. </a:t>
            </a:r>
            <a:r>
              <a:rPr lang="ko"/>
              <a:t>소스코드와 활용방안</a:t>
            </a:r>
            <a:endParaRPr b="1"/>
          </a:p>
        </p:txBody>
      </p:sp>
      <p:sp>
        <p:nvSpPr>
          <p:cNvPr id="176" name="Google Shape;176;p33"/>
          <p:cNvSpPr txBox="1"/>
          <p:nvPr>
            <p:ph idx="4294967295" type="body"/>
          </p:nvPr>
        </p:nvSpPr>
        <p:spPr>
          <a:xfrm>
            <a:off x="4625525" y="1813150"/>
            <a:ext cx="4156800" cy="26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ko" sz="1400">
                <a:solidFill>
                  <a:srgbClr val="000000"/>
                </a:solidFill>
              </a:rPr>
              <a:t>Github에 코드가 올려져있는데 LG CNS와 비슷한지 컨퍼런스 때 비교해봐야함 </a:t>
            </a:r>
            <a:r>
              <a:rPr lang="ko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https://github.com/svakulenk0/tableQA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ko" sz="1400">
                <a:solidFill>
                  <a:srgbClr val="000000"/>
                </a:solidFill>
              </a:rPr>
              <a:t>TreeQA는 아직 논문에 등재가 안되어서 따로 요청하는 방법을 강구해봐야함.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ko" sz="1400">
                <a:solidFill>
                  <a:srgbClr val="000000"/>
                </a:solidFill>
              </a:rPr>
              <a:t>개인적으로 LSTM구조와 표에대한 구현이 제대로 되면 실현 가능할 것으로 생각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77" name="Google Shape;177;p33"/>
          <p:cNvSpPr txBox="1"/>
          <p:nvPr/>
        </p:nvSpPr>
        <p:spPr>
          <a:xfrm>
            <a:off x="1582400" y="1220700"/>
            <a:ext cx="8949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약</a:t>
            </a:r>
            <a:endParaRPr/>
          </a:p>
        </p:txBody>
      </p:sp>
      <p:sp>
        <p:nvSpPr>
          <p:cNvPr id="178" name="Google Shape;178;p33"/>
          <p:cNvSpPr txBox="1"/>
          <p:nvPr/>
        </p:nvSpPr>
        <p:spPr>
          <a:xfrm>
            <a:off x="2626463" y="1220700"/>
            <a:ext cx="11070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데이터선정</a:t>
            </a:r>
            <a:endParaRPr/>
          </a:p>
        </p:txBody>
      </p:sp>
      <p:sp>
        <p:nvSpPr>
          <p:cNvPr id="179" name="Google Shape;179;p33"/>
          <p:cNvSpPr txBox="1"/>
          <p:nvPr/>
        </p:nvSpPr>
        <p:spPr>
          <a:xfrm>
            <a:off x="3940025" y="1220688"/>
            <a:ext cx="6855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BERT</a:t>
            </a:r>
            <a:endParaRPr/>
          </a:p>
        </p:txBody>
      </p:sp>
      <p:pic>
        <p:nvPicPr>
          <p:cNvPr id="180" name="Google Shape;18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250" y="1032125"/>
            <a:ext cx="4320699" cy="3788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