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1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9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81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76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37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69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2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8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58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937BFB6C-E4E3-402F-A200-501D84E4AAE9}" type="datetimeFigureOut">
              <a:rPr lang="ko-KR" altLang="en-US" smtClean="0"/>
              <a:pPr/>
              <a:t>2024-10-11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AF5086C0-87BA-48BB-9317-1FC530A7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18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34763" y="2189953"/>
            <a:ext cx="5709237" cy="11372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57601" y="2447367"/>
            <a:ext cx="610880" cy="568619"/>
            <a:chOff x="3657601" y="2777779"/>
            <a:chExt cx="610880" cy="568619"/>
          </a:xfrm>
        </p:grpSpPr>
        <p:sp>
          <p:nvSpPr>
            <p:cNvPr id="5" name="직사각형 4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91319" y="2386378"/>
            <a:ext cx="1878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a typeface="맑은 고딕" panose="020B0503020000020004" pitchFamily="50" charset="-127"/>
              </a:rPr>
              <a:t>NAVER</a:t>
            </a:r>
            <a:endParaRPr lang="ko-KR" altLang="en-US" sz="4000" b="1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19145" y="4323226"/>
            <a:ext cx="2301786" cy="608004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1597" y="4396395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ea typeface="맑은 고딕" panose="020B0503020000020004" pitchFamily="50" charset="-127"/>
              </a:rPr>
              <a:t>     </a:t>
            </a:r>
            <a:r>
              <a:rPr lang="ko-KR" altLang="en-US" sz="2400" b="1" dirty="0" err="1">
                <a:solidFill>
                  <a:schemeClr val="bg1"/>
                </a:solidFill>
                <a:ea typeface="맑은 고딕" panose="020B0503020000020004" pitchFamily="50" charset="-127"/>
              </a:rPr>
              <a:t>황은혁</a:t>
            </a:r>
            <a:endParaRPr lang="ko-KR" altLang="en-US" sz="24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</p:spTree>
    <p:extLst>
      <p:ext uri="{BB962C8B-B14F-4D97-AF65-F5344CB8AC3E}">
        <p14:creationId xmlns:p14="http://schemas.microsoft.com/office/powerpoint/2010/main" val="164149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9" y="0"/>
            <a:ext cx="21592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84524" y="4741036"/>
            <a:ext cx="2242595" cy="845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10358080" y="395729"/>
            <a:ext cx="610880" cy="568619"/>
            <a:chOff x="3657601" y="2777779"/>
            <a:chExt cx="610880" cy="568619"/>
          </a:xfrm>
        </p:grpSpPr>
        <p:sp>
          <p:nvSpPr>
            <p:cNvPr id="21" name="직사각형 20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11212928" y="395727"/>
            <a:ext cx="610880" cy="568619"/>
            <a:chOff x="3657601" y="2777779"/>
            <a:chExt cx="610880" cy="568619"/>
          </a:xfrm>
        </p:grpSpPr>
        <p:sp>
          <p:nvSpPr>
            <p:cNvPr id="25" name="직사각형 24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91" y="396860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  <a:ea typeface="맑은 고딕" panose="020B0503020000020004" pitchFamily="50" charset="-127"/>
              </a:rPr>
              <a:t>NAVER</a:t>
            </a:r>
            <a:endParaRPr lang="ko-KR" altLang="en-US" sz="3200" b="1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49" y="194406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886" y="290648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885" y="3868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03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27" y="488224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52239" y="4584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19320" y="2109266"/>
            <a:ext cx="523127" cy="50330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맑은 고딕" panose="020B0503020000020004" pitchFamily="50" charset="-127"/>
              </a:rPr>
              <a:t>1</a:t>
            </a:r>
            <a:endParaRPr lang="ko-KR" altLang="en-US" sz="24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9319" y="3120706"/>
            <a:ext cx="523127" cy="50330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맑은 고딕" panose="020B0503020000020004" pitchFamily="50" charset="-127"/>
              </a:rPr>
              <a:t>2</a:t>
            </a:r>
            <a:endParaRPr lang="ko-KR" altLang="en-US" sz="24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19319" y="4248337"/>
            <a:ext cx="523127" cy="50330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맑은 고딕" panose="020B0503020000020004" pitchFamily="50" charset="-127"/>
              </a:rPr>
              <a:t>3</a:t>
            </a:r>
            <a:endParaRPr lang="ko-KR" altLang="en-US" sz="24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909701" y="4289976"/>
            <a:ext cx="6217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anose="020B0503020000020004" pitchFamily="50" charset="-127"/>
              </a:rPr>
              <a:t>성능이 </a:t>
            </a:r>
            <a:r>
              <a:rPr lang="ko-KR" altLang="en-US" sz="2400" dirty="0" err="1">
                <a:ea typeface="맑은 고딕" panose="020B0503020000020004" pitchFamily="50" charset="-127"/>
              </a:rPr>
              <a:t>좋으려면</a:t>
            </a:r>
            <a:r>
              <a:rPr lang="ko-KR" altLang="en-US" sz="2400" dirty="0">
                <a:ea typeface="맑은 고딕" panose="020B0503020000020004" pitchFamily="50" charset="-127"/>
              </a:rPr>
              <a:t> 데이터가 좋아야 한다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9701" y="3162345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맑은 고딕" panose="020B0503020000020004" pitchFamily="50" charset="-127"/>
              </a:rPr>
              <a:t>재료가 좋으면 맛도 좋을 가능성이 높다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62122" y="2130373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a typeface="맑은 고딕" panose="020B0503020000020004" pitchFamily="50" charset="-127"/>
              </a:rPr>
              <a:t> 데이터는 요리 재료다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7948" y="568853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ea typeface="맑은 고딕" panose="020B0503020000020004" pitchFamily="50" charset="-127"/>
              </a:rPr>
              <a:t>조 </a:t>
            </a:r>
            <a:r>
              <a:rPr lang="en-US" altLang="ko-KR" dirty="0">
                <a:ea typeface="맑은 고딕" panose="020B0503020000020004" pitchFamily="50" charset="-127"/>
              </a:rPr>
              <a:t>- 3</a:t>
            </a:r>
            <a:r>
              <a:rPr lang="ko-KR" altLang="en-US" dirty="0"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36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</p:spTree>
    <p:extLst>
      <p:ext uri="{BB962C8B-B14F-4D97-AF65-F5344CB8AC3E}">
        <p14:creationId xmlns:p14="http://schemas.microsoft.com/office/powerpoint/2010/main" val="116779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0266" y="2667417"/>
            <a:ext cx="5709237" cy="1137236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9701" y="2882092"/>
            <a:ext cx="2750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ea typeface="맑은 고딕" panose="020B0503020000020004" pitchFamily="50" charset="-127"/>
              </a:rPr>
              <a:t>Thank you</a:t>
            </a:r>
            <a:endParaRPr lang="ko-KR" altLang="en-US" sz="40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</p:spTree>
    <p:extLst>
      <p:ext uri="{BB962C8B-B14F-4D97-AF65-F5344CB8AC3E}">
        <p14:creationId xmlns:p14="http://schemas.microsoft.com/office/powerpoint/2010/main" val="230464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0339" y="967138"/>
            <a:ext cx="3895805" cy="822192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1594" y="1085847"/>
            <a:ext cx="1613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54190" y="2678842"/>
            <a:ext cx="471287" cy="4524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0870" y="267884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맑은 고딕" panose="020B0503020000020004" pitchFamily="50" charset="-127"/>
              </a:rPr>
              <a:t>프로젝트 목표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68278" y="3553538"/>
            <a:ext cx="471287" cy="4524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4958" y="3553538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ea typeface="맑은 고딕" panose="020B0503020000020004" pitchFamily="50" charset="-127"/>
              </a:rPr>
              <a:t>전처리</a:t>
            </a:r>
            <a:r>
              <a:rPr lang="ko-KR" altLang="en-US" sz="2400" b="1" dirty="0">
                <a:ea typeface="맑은 고딕" panose="020B0503020000020004" pitchFamily="50" charset="-127"/>
              </a:rPr>
              <a:t> 및 모델 학습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68278" y="4429514"/>
            <a:ext cx="471287" cy="4524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4958" y="4429514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맑은 고딕" panose="020B0503020000020004" pitchFamily="50" charset="-127"/>
              </a:rPr>
              <a:t>웹 구현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282366" y="5319578"/>
            <a:ext cx="471287" cy="4524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89046" y="53195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20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</p:spTree>
    <p:extLst>
      <p:ext uri="{BB962C8B-B14F-4D97-AF65-F5344CB8AC3E}">
        <p14:creationId xmlns:p14="http://schemas.microsoft.com/office/powerpoint/2010/main" val="176092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42" y="0"/>
            <a:ext cx="21592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4524" y="1813432"/>
            <a:ext cx="2242595" cy="845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10358080" y="395729"/>
            <a:ext cx="610880" cy="568619"/>
            <a:chOff x="3657601" y="2777779"/>
            <a:chExt cx="610880" cy="568619"/>
          </a:xfrm>
        </p:grpSpPr>
        <p:sp>
          <p:nvSpPr>
            <p:cNvPr id="21" name="직사각형 20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11212928" y="395727"/>
            <a:ext cx="610880" cy="568619"/>
            <a:chOff x="3657601" y="2777779"/>
            <a:chExt cx="610880" cy="568619"/>
          </a:xfrm>
        </p:grpSpPr>
        <p:sp>
          <p:nvSpPr>
            <p:cNvPr id="25" name="직사각형 24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91" y="396860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  <a:ea typeface="맑은 고딕" panose="020B0503020000020004" pitchFamily="50" charset="-127"/>
              </a:rPr>
              <a:t>NAVER</a:t>
            </a:r>
            <a:endParaRPr lang="ko-KR" altLang="en-US" sz="3200" b="1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49" y="194406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886" y="290648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885" y="3868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03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27" y="488224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9093" y="478331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ea typeface="맑은 고딕" panose="020B0503020000020004" pitchFamily="50" charset="-127"/>
              </a:rPr>
              <a:t>프로젝트 목표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99092" y="1463809"/>
            <a:ext cx="9303585" cy="50292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719482" y="3428565"/>
            <a:ext cx="753035" cy="59167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3436" y="3428565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anose="020B0503020000020004" pitchFamily="50" charset="-127"/>
              </a:rPr>
              <a:t>블로그 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66870" y="2555938"/>
            <a:ext cx="166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맑은 고딕" panose="020B0503020000020004" pitchFamily="50" charset="-127"/>
              </a:rPr>
              <a:t>IT.</a:t>
            </a:r>
            <a:r>
              <a:rPr lang="ko-KR" altLang="en-US" sz="2800" b="1" dirty="0">
                <a:ea typeface="맑은 고딕" panose="020B0503020000020004" pitchFamily="50" charset="-127"/>
              </a:rPr>
              <a:t>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6870" y="3549452"/>
            <a:ext cx="183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맑은 고딕" panose="020B0503020000020004" pitchFamily="50" charset="-127"/>
              </a:rPr>
              <a:t>건강</a:t>
            </a:r>
            <a:r>
              <a:rPr lang="en-US" altLang="ko-KR" sz="2800" b="1" dirty="0">
                <a:ea typeface="맑은 고딕" panose="020B0503020000020004" pitchFamily="50" charset="-127"/>
              </a:rPr>
              <a:t>,</a:t>
            </a:r>
            <a:r>
              <a:rPr lang="ko-KR" altLang="en-US" sz="2800" b="1" dirty="0">
                <a:ea typeface="맑은 고딕" panose="020B0503020000020004" pitchFamily="50" charset="-127"/>
              </a:rPr>
              <a:t>의학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66870" y="4620633"/>
            <a:ext cx="186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맑은 고딕" panose="020B0503020000020004" pitchFamily="50" charset="-127"/>
              </a:rPr>
              <a:t>교육</a:t>
            </a:r>
            <a:r>
              <a:rPr lang="en-US" altLang="ko-KR" sz="2800" b="1" dirty="0">
                <a:ea typeface="맑은 고딕" panose="020B0503020000020004" pitchFamily="50" charset="-127"/>
              </a:rPr>
              <a:t>,</a:t>
            </a:r>
            <a:r>
              <a:rPr lang="ko-KR" altLang="en-US" sz="2800" b="1" dirty="0">
                <a:ea typeface="맑은 고딕" panose="020B0503020000020004" pitchFamily="50" charset="-127"/>
              </a:rPr>
              <a:t>학문</a:t>
            </a:r>
          </a:p>
        </p:txBody>
      </p:sp>
      <p:sp>
        <p:nvSpPr>
          <p:cNvPr id="35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CFA5F-BA31-289E-6A09-DADC792D1357}"/>
              </a:ext>
            </a:extLst>
          </p:cNvPr>
          <p:cNvSpPr txBox="1"/>
          <p:nvPr/>
        </p:nvSpPr>
        <p:spPr>
          <a:xfrm>
            <a:off x="9182422" y="3549452"/>
            <a:ext cx="166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맑은 고딕" panose="020B0503020000020004" pitchFamily="50" charset="-127"/>
              </a:rPr>
              <a:t>다중분류</a:t>
            </a:r>
          </a:p>
        </p:txBody>
      </p:sp>
    </p:spTree>
    <p:extLst>
      <p:ext uri="{BB962C8B-B14F-4D97-AF65-F5344CB8AC3E}">
        <p14:creationId xmlns:p14="http://schemas.microsoft.com/office/powerpoint/2010/main" val="14569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42" y="0"/>
            <a:ext cx="21592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4524" y="1813432"/>
            <a:ext cx="2242595" cy="845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10358080" y="395729"/>
            <a:ext cx="610880" cy="568619"/>
            <a:chOff x="3657601" y="2777779"/>
            <a:chExt cx="610880" cy="568619"/>
          </a:xfrm>
        </p:grpSpPr>
        <p:sp>
          <p:nvSpPr>
            <p:cNvPr id="21" name="직사각형 20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11212928" y="395727"/>
            <a:ext cx="610880" cy="568619"/>
            <a:chOff x="3657601" y="2777779"/>
            <a:chExt cx="610880" cy="568619"/>
          </a:xfrm>
        </p:grpSpPr>
        <p:sp>
          <p:nvSpPr>
            <p:cNvPr id="25" name="직사각형 24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91" y="396860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  <a:ea typeface="맑은 고딕" panose="020B0503020000020004" pitchFamily="50" charset="-127"/>
              </a:rPr>
              <a:t>NAVER</a:t>
            </a:r>
            <a:endParaRPr lang="ko-KR" altLang="en-US" sz="3200" b="1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49" y="194406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886" y="290648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885" y="3868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03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27" y="488224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9093" y="478331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ea typeface="맑은 고딕" panose="020B0503020000020004" pitchFamily="50" charset="-127"/>
              </a:rPr>
              <a:t>프로젝트 목표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99092" y="1463809"/>
            <a:ext cx="9303585" cy="50292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5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68F7E-6152-B68F-6FBC-FE10405E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43" y="2660602"/>
            <a:ext cx="7931558" cy="259728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0DA21643-B224-140C-11F0-4E100CA14573}"/>
              </a:ext>
            </a:extLst>
          </p:cNvPr>
          <p:cNvSpPr/>
          <p:nvPr/>
        </p:nvSpPr>
        <p:spPr>
          <a:xfrm>
            <a:off x="3215539" y="2712922"/>
            <a:ext cx="678231" cy="56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3DF511-5058-B66F-271E-A74C94437FFA}"/>
              </a:ext>
            </a:extLst>
          </p:cNvPr>
          <p:cNvSpPr/>
          <p:nvPr/>
        </p:nvSpPr>
        <p:spPr>
          <a:xfrm>
            <a:off x="4622616" y="2712921"/>
            <a:ext cx="678231" cy="56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0398270-51DD-EC57-C05A-7F92A5423519}"/>
              </a:ext>
            </a:extLst>
          </p:cNvPr>
          <p:cNvSpPr/>
          <p:nvPr/>
        </p:nvSpPr>
        <p:spPr>
          <a:xfrm>
            <a:off x="7074320" y="2712921"/>
            <a:ext cx="678231" cy="569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49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42" y="0"/>
            <a:ext cx="21592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84524" y="2750880"/>
            <a:ext cx="2242595" cy="845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10358080" y="395729"/>
            <a:ext cx="610880" cy="568619"/>
            <a:chOff x="3657601" y="2777779"/>
            <a:chExt cx="610880" cy="568619"/>
          </a:xfrm>
        </p:grpSpPr>
        <p:sp>
          <p:nvSpPr>
            <p:cNvPr id="21" name="직사각형 20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11212928" y="395727"/>
            <a:ext cx="610880" cy="568619"/>
            <a:chOff x="3657601" y="2777779"/>
            <a:chExt cx="610880" cy="568619"/>
          </a:xfrm>
        </p:grpSpPr>
        <p:sp>
          <p:nvSpPr>
            <p:cNvPr id="25" name="직사각형 24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91" y="396860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  <a:ea typeface="맑은 고딕" panose="020B0503020000020004" pitchFamily="50" charset="-127"/>
              </a:rPr>
              <a:t>NAVER</a:t>
            </a:r>
            <a:endParaRPr lang="ko-KR" altLang="en-US" sz="3200" b="1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49" y="194406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886" y="290648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885" y="3868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03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27" y="488224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9562" y="461042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ea typeface="맑은 고딕" panose="020B0503020000020004" pitchFamily="50" charset="-127"/>
              </a:rPr>
              <a:t>전처리와 모델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A75FF-1C5E-B459-66D2-34CEF6BA1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310" y="1824553"/>
            <a:ext cx="2921150" cy="5334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03DF91-B5FA-2203-BBE7-D66908C0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91" y="1862655"/>
            <a:ext cx="2311519" cy="495325"/>
          </a:xfrm>
          <a:prstGeom prst="rect">
            <a:avLst/>
          </a:prstGeom>
        </p:spPr>
      </p:pic>
      <p:sp>
        <p:nvSpPr>
          <p:cNvPr id="9" name="오른쪽 화살표 10">
            <a:extLst>
              <a:ext uri="{FF2B5EF4-FFF2-40B4-BE49-F238E27FC236}">
                <a16:creationId xmlns:a16="http://schemas.microsoft.com/office/drawing/2014/main" id="{5DD5FF1E-082D-962E-6D45-8A8DC69592E8}"/>
              </a:ext>
            </a:extLst>
          </p:cNvPr>
          <p:cNvSpPr/>
          <p:nvPr/>
        </p:nvSpPr>
        <p:spPr>
          <a:xfrm>
            <a:off x="6319547" y="1791710"/>
            <a:ext cx="753035" cy="59167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49A4B-053D-5C48-4F67-86E7AD293342}"/>
              </a:ext>
            </a:extLst>
          </p:cNvPr>
          <p:cNvSpPr txBox="1"/>
          <p:nvPr/>
        </p:nvSpPr>
        <p:spPr>
          <a:xfrm>
            <a:off x="3121418" y="1187811"/>
            <a:ext cx="166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맑은 고딕" panose="020B0503020000020004" pitchFamily="50" charset="-127"/>
              </a:rPr>
              <a:t>실패사례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4A0F18-C182-30A6-A5C1-78903C2E1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900" y="4992759"/>
            <a:ext cx="2292468" cy="2730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5B1CC8B-AD2E-475B-0656-F9264275C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98" y="4951317"/>
            <a:ext cx="2406774" cy="254013"/>
          </a:xfrm>
          <a:prstGeom prst="rect">
            <a:avLst/>
          </a:prstGeom>
        </p:spPr>
      </p:pic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83777F5B-F7D1-C2A2-B56A-6AB34232C5AF}"/>
              </a:ext>
            </a:extLst>
          </p:cNvPr>
          <p:cNvSpPr/>
          <p:nvPr/>
        </p:nvSpPr>
        <p:spPr>
          <a:xfrm>
            <a:off x="6422000" y="4764190"/>
            <a:ext cx="753035" cy="59167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4480CFC-A2C6-366C-2959-E21CA1F69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40" y="2676645"/>
            <a:ext cx="4254719" cy="9970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CC8A98-2CF7-67FF-92D8-C3C5650B0414}"/>
              </a:ext>
            </a:extLst>
          </p:cNvPr>
          <p:cNvSpPr txBox="1"/>
          <p:nvPr/>
        </p:nvSpPr>
        <p:spPr>
          <a:xfrm>
            <a:off x="3457372" y="5845320"/>
            <a:ext cx="758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맑은 고딕" panose="020B0503020000020004" pitchFamily="50" charset="-127"/>
              </a:rPr>
              <a:t>실패를 교훈삼아 조사만 지우고 형태소 분리</a:t>
            </a:r>
          </a:p>
        </p:txBody>
      </p:sp>
    </p:spTree>
    <p:extLst>
      <p:ext uri="{BB962C8B-B14F-4D97-AF65-F5344CB8AC3E}">
        <p14:creationId xmlns:p14="http://schemas.microsoft.com/office/powerpoint/2010/main" val="157197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42" y="0"/>
            <a:ext cx="21592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84524" y="2750880"/>
            <a:ext cx="2242595" cy="845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10358080" y="395729"/>
            <a:ext cx="610880" cy="568619"/>
            <a:chOff x="3657601" y="2777779"/>
            <a:chExt cx="610880" cy="568619"/>
          </a:xfrm>
        </p:grpSpPr>
        <p:sp>
          <p:nvSpPr>
            <p:cNvPr id="21" name="직사각형 20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11212928" y="395727"/>
            <a:ext cx="610880" cy="568619"/>
            <a:chOff x="3657601" y="2777779"/>
            <a:chExt cx="610880" cy="568619"/>
          </a:xfrm>
        </p:grpSpPr>
        <p:sp>
          <p:nvSpPr>
            <p:cNvPr id="25" name="직사각형 24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91" y="396860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  <a:ea typeface="맑은 고딕" panose="020B0503020000020004" pitchFamily="50" charset="-127"/>
              </a:rPr>
              <a:t>NAVER</a:t>
            </a:r>
            <a:endParaRPr lang="ko-KR" altLang="en-US" sz="3200" b="1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49" y="194406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886" y="290648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885" y="3868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03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27" y="488224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9562" y="461042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ea typeface="맑은 고딕" panose="020B0503020000020004" pitchFamily="50" charset="-127"/>
              </a:rPr>
              <a:t>전처리와 모델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769C6B-3209-365C-EDD8-687D37BDA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50" y="1302451"/>
            <a:ext cx="4716915" cy="31512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20281F-C6AB-957D-FC26-C6EA8B069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552" y="1284263"/>
            <a:ext cx="4716915" cy="314130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B2D94C-56EE-9655-F5CC-CF9F98B6BCB3}"/>
              </a:ext>
            </a:extLst>
          </p:cNvPr>
          <p:cNvSpPr txBox="1"/>
          <p:nvPr/>
        </p:nvSpPr>
        <p:spPr>
          <a:xfrm>
            <a:off x="3081867" y="4906930"/>
            <a:ext cx="8498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맑은 고딕" panose="020B0503020000020004" pitchFamily="50" charset="-127"/>
              </a:rPr>
              <a:t>0 : </a:t>
            </a:r>
            <a:r>
              <a:rPr lang="ko-KR" altLang="en-US" sz="2800" b="1" dirty="0">
                <a:ea typeface="맑은 고딕" panose="020B0503020000020004" pitchFamily="50" charset="-127"/>
              </a:rPr>
              <a:t>건강</a:t>
            </a:r>
            <a:r>
              <a:rPr lang="en-US" altLang="ko-KR" sz="2800" b="1" dirty="0">
                <a:ea typeface="맑은 고딕" panose="020B0503020000020004" pitchFamily="50" charset="-127"/>
              </a:rPr>
              <a:t>, </a:t>
            </a:r>
            <a:r>
              <a:rPr lang="ko-KR" altLang="en-US" sz="2800" b="1" dirty="0">
                <a:ea typeface="맑은 고딕" panose="020B0503020000020004" pitchFamily="50" charset="-127"/>
              </a:rPr>
              <a:t>의학     </a:t>
            </a:r>
            <a:r>
              <a:rPr lang="en-US" altLang="ko-KR" sz="2800" b="1" dirty="0">
                <a:ea typeface="맑은 고딕" panose="020B0503020000020004" pitchFamily="50" charset="-127"/>
              </a:rPr>
              <a:t>1:</a:t>
            </a:r>
            <a:r>
              <a:rPr lang="ko-KR" altLang="en-US" sz="2800" b="1" dirty="0">
                <a:ea typeface="맑은 고딕" panose="020B0503020000020004" pitchFamily="50" charset="-127"/>
              </a:rPr>
              <a:t>교육</a:t>
            </a:r>
            <a:r>
              <a:rPr lang="en-US" altLang="ko-KR" sz="2800" b="1" dirty="0">
                <a:ea typeface="맑은 고딕" panose="020B0503020000020004" pitchFamily="50" charset="-127"/>
              </a:rPr>
              <a:t>,</a:t>
            </a:r>
            <a:r>
              <a:rPr lang="ko-KR" altLang="en-US" sz="2800" b="1" dirty="0">
                <a:ea typeface="맑은 고딕" panose="020B0503020000020004" pitchFamily="50" charset="-127"/>
              </a:rPr>
              <a:t>학문 </a:t>
            </a:r>
            <a:r>
              <a:rPr lang="en-US" altLang="ko-KR" sz="2800" b="1" dirty="0">
                <a:ea typeface="맑은 고딕" panose="020B0503020000020004" pitchFamily="50" charset="-127"/>
              </a:rPr>
              <a:t>      2 : it,</a:t>
            </a:r>
            <a:r>
              <a:rPr lang="ko-KR" altLang="en-US" sz="2800" b="1" dirty="0">
                <a:ea typeface="맑은 고딕" panose="020B0503020000020004" pitchFamily="50" charset="-127"/>
              </a:rPr>
              <a:t>컴퓨터 </a:t>
            </a:r>
            <a:endParaRPr lang="en-US" altLang="ko-KR" sz="2800" b="1" dirty="0"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ea typeface="맑은 고딕" panose="020B0503020000020004" pitchFamily="50" charset="-127"/>
              </a:rPr>
              <a:t> </a:t>
            </a:r>
            <a:endParaRPr lang="ko-KR" altLang="en-US" sz="2800" b="1" dirty="0"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1944C7-A7C4-0405-8230-4DFFECD9502E}"/>
              </a:ext>
            </a:extLst>
          </p:cNvPr>
          <p:cNvSpPr txBox="1"/>
          <p:nvPr/>
        </p:nvSpPr>
        <p:spPr>
          <a:xfrm>
            <a:off x="3071715" y="5756139"/>
            <a:ext cx="7583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맑은 고딕" panose="020B0503020000020004" pitchFamily="50" charset="-127"/>
              </a:rPr>
              <a:t>추천</a:t>
            </a:r>
            <a:r>
              <a:rPr lang="en-US" altLang="ko-KR" sz="2800" b="1" dirty="0">
                <a:ea typeface="맑은 고딕" panose="020B0503020000020004" pitchFamily="50" charset="-127"/>
              </a:rPr>
              <a:t>,</a:t>
            </a:r>
            <a:r>
              <a:rPr lang="ko-KR" altLang="en-US" sz="2800" b="1" dirty="0">
                <a:ea typeface="맑은 고딕" panose="020B0503020000020004" pitchFamily="50" charset="-127"/>
              </a:rPr>
              <a:t>후기 같은 겹치는 단어도 있지만 </a:t>
            </a:r>
            <a:endParaRPr lang="en-US" altLang="ko-KR" sz="2800" b="1" dirty="0">
              <a:ea typeface="맑은 고딕" panose="020B0503020000020004" pitchFamily="50" charset="-127"/>
            </a:endParaRPr>
          </a:p>
          <a:p>
            <a:r>
              <a:rPr lang="ko-KR" altLang="en-US" sz="2800" b="1" dirty="0">
                <a:ea typeface="맑은 고딕" panose="020B0503020000020004" pitchFamily="50" charset="-127"/>
              </a:rPr>
              <a:t>구분되는 형태소가 많으므로 좋은 성능 기대</a:t>
            </a:r>
          </a:p>
        </p:txBody>
      </p:sp>
    </p:spTree>
    <p:extLst>
      <p:ext uri="{BB962C8B-B14F-4D97-AF65-F5344CB8AC3E}">
        <p14:creationId xmlns:p14="http://schemas.microsoft.com/office/powerpoint/2010/main" val="26017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42" y="0"/>
            <a:ext cx="21592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84524" y="2750880"/>
            <a:ext cx="2242595" cy="845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10358080" y="395729"/>
            <a:ext cx="610880" cy="568619"/>
            <a:chOff x="3657601" y="2777779"/>
            <a:chExt cx="610880" cy="568619"/>
          </a:xfrm>
        </p:grpSpPr>
        <p:sp>
          <p:nvSpPr>
            <p:cNvPr id="21" name="직사각형 20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11212928" y="395727"/>
            <a:ext cx="610880" cy="568619"/>
            <a:chOff x="3657601" y="2777779"/>
            <a:chExt cx="610880" cy="568619"/>
          </a:xfrm>
        </p:grpSpPr>
        <p:sp>
          <p:nvSpPr>
            <p:cNvPr id="25" name="직사각형 24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91" y="396860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  <a:ea typeface="맑은 고딕" panose="020B0503020000020004" pitchFamily="50" charset="-127"/>
              </a:rPr>
              <a:t>NAVER</a:t>
            </a:r>
            <a:endParaRPr lang="ko-KR" altLang="en-US" sz="3200" b="1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49" y="194406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886" y="290648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885" y="3868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03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27" y="488224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9562" y="461042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ea typeface="맑은 고딕" panose="020B0503020000020004" pitchFamily="50" charset="-127"/>
              </a:rPr>
              <a:t>전처리와 모델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1944C7-A7C4-0405-8230-4DFFECD9502E}"/>
              </a:ext>
            </a:extLst>
          </p:cNvPr>
          <p:cNvSpPr txBox="1"/>
          <p:nvPr/>
        </p:nvSpPr>
        <p:spPr>
          <a:xfrm>
            <a:off x="2904484" y="5388290"/>
            <a:ext cx="7583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ea typeface="맑은 고딕" panose="020B0503020000020004" pitchFamily="50" charset="-127"/>
              </a:rPr>
              <a:t>에포크</a:t>
            </a:r>
            <a:r>
              <a:rPr lang="ko-KR" altLang="en-US" sz="2800" b="1" dirty="0"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ea typeface="맑은 고딕" panose="020B0503020000020004" pitchFamily="50" charset="-127"/>
              </a:rPr>
              <a:t>30</a:t>
            </a:r>
            <a:r>
              <a:rPr lang="ko-KR" altLang="en-US" sz="2800" b="1" dirty="0">
                <a:ea typeface="맑은 고딕" panose="020B0503020000020004" pitchFamily="50" charset="-127"/>
              </a:rPr>
              <a:t>정도가 적정선</a:t>
            </a:r>
            <a:endParaRPr lang="en-US" altLang="ko-KR" sz="2800" b="1" dirty="0">
              <a:ea typeface="맑은 고딕" panose="020B0503020000020004" pitchFamily="50" charset="-127"/>
            </a:endParaRPr>
          </a:p>
          <a:p>
            <a:r>
              <a:rPr lang="ko-KR" altLang="en-US" sz="2800" b="1" dirty="0">
                <a:ea typeface="맑은 고딕" panose="020B0503020000020004" pitchFamily="50" charset="-127"/>
              </a:rPr>
              <a:t>정확도 </a:t>
            </a:r>
            <a:r>
              <a:rPr lang="en-US" altLang="ko-KR" sz="2800" b="1" dirty="0">
                <a:ea typeface="맑은 고딕" panose="020B0503020000020004" pitchFamily="50" charset="-127"/>
              </a:rPr>
              <a:t>89% </a:t>
            </a:r>
            <a:r>
              <a:rPr lang="ko-KR" altLang="en-US" sz="2800" b="1" dirty="0">
                <a:ea typeface="맑은 고딕" panose="020B0503020000020004" pitchFamily="50" charset="-127"/>
              </a:rPr>
              <a:t>모델 생성</a:t>
            </a:r>
            <a:r>
              <a:rPr lang="en-US" altLang="ko-KR" sz="2800" b="1" dirty="0"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7082F8-3C3E-C6FA-FDEE-C3392658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57" y="1744679"/>
            <a:ext cx="7106015" cy="1206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ABD5C8-640D-85CA-57F6-71F7FE039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93" y="3319882"/>
            <a:ext cx="3092609" cy="16828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76520F-8EAE-18CC-2B8D-F608C48A4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7" y="3636336"/>
            <a:ext cx="244487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9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42" y="0"/>
            <a:ext cx="21592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84524" y="2750880"/>
            <a:ext cx="2242595" cy="845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10358080" y="395729"/>
            <a:ext cx="610880" cy="568619"/>
            <a:chOff x="3657601" y="2777779"/>
            <a:chExt cx="610880" cy="568619"/>
          </a:xfrm>
        </p:grpSpPr>
        <p:sp>
          <p:nvSpPr>
            <p:cNvPr id="21" name="직사각형 20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11212928" y="395727"/>
            <a:ext cx="610880" cy="568619"/>
            <a:chOff x="3657601" y="2777779"/>
            <a:chExt cx="610880" cy="568619"/>
          </a:xfrm>
        </p:grpSpPr>
        <p:sp>
          <p:nvSpPr>
            <p:cNvPr id="25" name="직사각형 24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91" y="396860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  <a:ea typeface="맑은 고딕" panose="020B0503020000020004" pitchFamily="50" charset="-127"/>
              </a:rPr>
              <a:t>NAVER</a:t>
            </a:r>
            <a:endParaRPr lang="ko-KR" altLang="en-US" sz="3200" b="1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49" y="194406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886" y="290648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885" y="3868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03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27" y="488224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9562" y="461042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ea typeface="맑은 고딕" panose="020B0503020000020004" pitchFamily="50" charset="-127"/>
              </a:rPr>
              <a:t>전처리와 모델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1944C7-A7C4-0405-8230-4DFFECD9502E}"/>
              </a:ext>
            </a:extLst>
          </p:cNvPr>
          <p:cNvSpPr txBox="1"/>
          <p:nvPr/>
        </p:nvSpPr>
        <p:spPr>
          <a:xfrm>
            <a:off x="2904484" y="5388290"/>
            <a:ext cx="7583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맑은 고딕" panose="020B0503020000020004" pitchFamily="50" charset="-127"/>
              </a:rPr>
              <a:t>실제로 잘 맞추는 것도 확인 </a:t>
            </a:r>
            <a:endParaRPr lang="en-US" altLang="ko-KR" sz="2800" b="1" dirty="0">
              <a:ea typeface="맑은 고딕" panose="020B0503020000020004" pitchFamily="50" charset="-127"/>
            </a:endParaRPr>
          </a:p>
          <a:p>
            <a:r>
              <a:rPr lang="ko-KR" altLang="en-US" sz="2800" b="1" dirty="0">
                <a:ea typeface="맑은 고딕" panose="020B0503020000020004" pitchFamily="50" charset="-127"/>
              </a:rPr>
              <a:t>따라서 모델 및 전처리에 쓰인 것들 저장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E1ABB0-41CB-CFD8-F5AA-B16C716F0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77" y="1506859"/>
            <a:ext cx="7017111" cy="20956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D1B09E-51DD-B0B6-0939-BF8A1498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8" y="3945662"/>
            <a:ext cx="6769448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42" y="0"/>
            <a:ext cx="21592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84524" y="3719064"/>
            <a:ext cx="2242595" cy="8452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5400000">
            <a:off x="10358080" y="395729"/>
            <a:ext cx="610880" cy="568619"/>
            <a:chOff x="3657601" y="2777779"/>
            <a:chExt cx="610880" cy="568619"/>
          </a:xfrm>
        </p:grpSpPr>
        <p:sp>
          <p:nvSpPr>
            <p:cNvPr id="21" name="직사각형 20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11212928" y="395727"/>
            <a:ext cx="610880" cy="568619"/>
            <a:chOff x="3657601" y="2777779"/>
            <a:chExt cx="610880" cy="568619"/>
          </a:xfrm>
        </p:grpSpPr>
        <p:sp>
          <p:nvSpPr>
            <p:cNvPr id="25" name="직사각형 24"/>
            <p:cNvSpPr/>
            <p:nvPr/>
          </p:nvSpPr>
          <p:spPr>
            <a:xfrm>
              <a:off x="3657601" y="2777779"/>
              <a:ext cx="610880" cy="568619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0800000">
              <a:off x="3763256" y="2910330"/>
              <a:ext cx="401490" cy="320805"/>
            </a:xfrm>
            <a:prstGeom prst="triangl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9467" y="2875751"/>
              <a:ext cx="507147" cy="69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91" y="396860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  <a:ea typeface="맑은 고딕" panose="020B0503020000020004" pitchFamily="50" charset="-127"/>
              </a:rPr>
              <a:t>NAVER</a:t>
            </a:r>
            <a:endParaRPr lang="ko-KR" altLang="en-US" sz="3200" b="1" dirty="0">
              <a:solidFill>
                <a:srgbClr val="FFFF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249" y="194406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8886" y="290648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885" y="3868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03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27" y="488224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a typeface="맑은 고딕" panose="020B0503020000020004" pitchFamily="50" charset="-127"/>
              </a:rPr>
              <a:t>04</a:t>
            </a:r>
            <a:endParaRPr lang="ko-KR" altLang="en-US" sz="3200" b="1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4098" y="458415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ea typeface="맑은 고딕" panose="020B0503020000020004" pitchFamily="50" charset="-127"/>
              </a:rPr>
              <a:t>웹 구현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10320975" y="6342397"/>
            <a:ext cx="187102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 ppt by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ea typeface="맑은 고딕" panose="020B0503020000020004" pitchFamily="50" charset="-127"/>
              </a:rPr>
              <a:t>ⓒ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6D3B9-8A22-46EF-B849-E82A9FA9B702}"/>
              </a:ext>
            </a:extLst>
          </p:cNvPr>
          <p:cNvSpPr txBox="1"/>
          <p:nvPr/>
        </p:nvSpPr>
        <p:spPr>
          <a:xfrm>
            <a:off x="2735517" y="4186921"/>
            <a:ext cx="8498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맑은 고딕" panose="020B0503020000020004" pitchFamily="50" charset="-127"/>
              </a:rPr>
              <a:t>0 : </a:t>
            </a:r>
            <a:r>
              <a:rPr lang="ko-KR" altLang="en-US" sz="2800" b="1" dirty="0">
                <a:ea typeface="맑은 고딕" panose="020B0503020000020004" pitchFamily="50" charset="-127"/>
              </a:rPr>
              <a:t>건강</a:t>
            </a:r>
            <a:r>
              <a:rPr lang="en-US" altLang="ko-KR" sz="2800" b="1" dirty="0">
                <a:ea typeface="맑은 고딕" panose="020B0503020000020004" pitchFamily="50" charset="-127"/>
              </a:rPr>
              <a:t>, </a:t>
            </a:r>
            <a:r>
              <a:rPr lang="ko-KR" altLang="en-US" sz="2800" b="1" dirty="0">
                <a:ea typeface="맑은 고딕" panose="020B0503020000020004" pitchFamily="50" charset="-127"/>
              </a:rPr>
              <a:t>의학     </a:t>
            </a:r>
            <a:r>
              <a:rPr lang="en-US" altLang="ko-KR" sz="2800" b="1" dirty="0">
                <a:ea typeface="맑은 고딕" panose="020B0503020000020004" pitchFamily="50" charset="-127"/>
              </a:rPr>
              <a:t>1:</a:t>
            </a:r>
            <a:r>
              <a:rPr lang="ko-KR" altLang="en-US" sz="2800" b="1" dirty="0">
                <a:ea typeface="맑은 고딕" panose="020B0503020000020004" pitchFamily="50" charset="-127"/>
              </a:rPr>
              <a:t>교육</a:t>
            </a:r>
            <a:r>
              <a:rPr lang="en-US" altLang="ko-KR" sz="2800" b="1" dirty="0">
                <a:ea typeface="맑은 고딕" panose="020B0503020000020004" pitchFamily="50" charset="-127"/>
              </a:rPr>
              <a:t>,</a:t>
            </a:r>
            <a:r>
              <a:rPr lang="ko-KR" altLang="en-US" sz="2800" b="1" dirty="0">
                <a:ea typeface="맑은 고딕" panose="020B0503020000020004" pitchFamily="50" charset="-127"/>
              </a:rPr>
              <a:t>학문 </a:t>
            </a:r>
            <a:r>
              <a:rPr lang="en-US" altLang="ko-KR" sz="2800" b="1" dirty="0">
                <a:ea typeface="맑은 고딕" panose="020B0503020000020004" pitchFamily="50" charset="-127"/>
              </a:rPr>
              <a:t>      2 : it,</a:t>
            </a:r>
            <a:r>
              <a:rPr lang="ko-KR" altLang="en-US" sz="2800" b="1" dirty="0">
                <a:ea typeface="맑은 고딕" panose="020B0503020000020004" pitchFamily="50" charset="-127"/>
              </a:rPr>
              <a:t>컴퓨터 </a:t>
            </a:r>
            <a:endParaRPr lang="en-US" altLang="ko-KR" sz="2800" b="1" dirty="0"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ea typeface="맑은 고딕" panose="020B0503020000020004" pitchFamily="50" charset="-127"/>
              </a:rPr>
              <a:t> </a:t>
            </a:r>
            <a:endParaRPr lang="ko-KR" altLang="en-US" sz="2800" b="1" dirty="0"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817FA-D53A-7F6F-9EAE-FA71A440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98" y="1037673"/>
            <a:ext cx="4711942" cy="31497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01EF3E-83DF-2A27-C088-C35ADB98F2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42" y="5299969"/>
            <a:ext cx="9219949" cy="11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6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233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MUIS</dc:creator>
  <cp:lastModifiedBy>a</cp:lastModifiedBy>
  <cp:revision>9</cp:revision>
  <dcterms:created xsi:type="dcterms:W3CDTF">2016-03-04T09:01:47Z</dcterms:created>
  <dcterms:modified xsi:type="dcterms:W3CDTF">2024-10-11T02:05:04Z</dcterms:modified>
</cp:coreProperties>
</file>