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4" r:id="rId4"/>
    <p:sldId id="265" r:id="rId5"/>
    <p:sldId id="266" r:id="rId6"/>
    <p:sldId id="267" r:id="rId7"/>
    <p:sldId id="259" r:id="rId8"/>
    <p:sldId id="260" r:id="rId9"/>
    <p:sldId id="268" r:id="rId10"/>
    <p:sldId id="270" r:id="rId11"/>
    <p:sldId id="271" r:id="rId12"/>
    <p:sldId id="272" r:id="rId13"/>
    <p:sldId id="273" r:id="rId14"/>
    <p:sldId id="269" r:id="rId15"/>
    <p:sldId id="274" r:id="rId16"/>
    <p:sldId id="275" r:id="rId17"/>
    <p:sldId id="263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CA6"/>
    <a:srgbClr val="545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4" y="96"/>
      </p:cViewPr>
      <p:guideLst>
        <p:guide orient="horz" pos="2137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0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1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1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4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1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4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7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9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0FC7-7ABA-4A76-B5BA-4A1D2B3B2B03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F711-3AA4-4117-94E8-FC2BF8DB99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flipH="1">
            <a:off x="0" y="0"/>
            <a:ext cx="12192000" cy="6858000"/>
          </a:xfrm>
          <a:prstGeom prst="parallelogram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flipH="1">
            <a:off x="1956816" y="4736592"/>
            <a:ext cx="10235184" cy="2121408"/>
          </a:xfrm>
          <a:prstGeom prst="rtTriangle">
            <a:avLst/>
          </a:prstGeom>
          <a:solidFill>
            <a:srgbClr val="84B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5375" y="682965"/>
            <a:ext cx="11091526" cy="5614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3446" y="682965"/>
            <a:ext cx="941999" cy="942018"/>
          </a:xfrm>
          <a:custGeom>
            <a:avLst/>
            <a:gdLst>
              <a:gd name="connsiteX0" fmla="*/ 0 w 941999"/>
              <a:gd name="connsiteY0" fmla="*/ 0 h 942018"/>
              <a:gd name="connsiteX1" fmla="*/ 941999 w 941999"/>
              <a:gd name="connsiteY1" fmla="*/ 0 h 942018"/>
              <a:gd name="connsiteX2" fmla="*/ 845703 w 941999"/>
              <a:gd name="connsiteY2" fmla="*/ 4863 h 942018"/>
              <a:gd name="connsiteX3" fmla="*/ 0 w 941999"/>
              <a:gd name="connsiteY3" fmla="*/ 942018 h 942018"/>
              <a:gd name="connsiteX4" fmla="*/ 0 w 941999"/>
              <a:gd name="connsiteY4" fmla="*/ 0 h 94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99" h="942018">
                <a:moveTo>
                  <a:pt x="0" y="0"/>
                </a:moveTo>
                <a:lnTo>
                  <a:pt x="941999" y="0"/>
                </a:lnTo>
                <a:lnTo>
                  <a:pt x="845703" y="4863"/>
                </a:lnTo>
                <a:cubicBezTo>
                  <a:pt x="370684" y="53103"/>
                  <a:pt x="0" y="454272"/>
                  <a:pt x="0" y="94201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1006999" y="5634660"/>
            <a:ext cx="647972" cy="662724"/>
          </a:xfrm>
          <a:custGeom>
            <a:avLst/>
            <a:gdLst>
              <a:gd name="connsiteX0" fmla="*/ 647972 w 647972"/>
              <a:gd name="connsiteY0" fmla="*/ 0 h 662724"/>
              <a:gd name="connsiteX1" fmla="*/ 647972 w 647972"/>
              <a:gd name="connsiteY1" fmla="*/ 662724 h 662724"/>
              <a:gd name="connsiteX2" fmla="*/ 0 w 647972"/>
              <a:gd name="connsiteY2" fmla="*/ 662724 h 662724"/>
              <a:gd name="connsiteX3" fmla="*/ 18555 w 647972"/>
              <a:gd name="connsiteY3" fmla="*/ 657953 h 662724"/>
              <a:gd name="connsiteX4" fmla="*/ 638095 w 647972"/>
              <a:gd name="connsiteY4" fmla="*/ 38413 h 662724"/>
              <a:gd name="connsiteX5" fmla="*/ 647972 w 647972"/>
              <a:gd name="connsiteY5" fmla="*/ 0 h 66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972" h="662724">
                <a:moveTo>
                  <a:pt x="647972" y="0"/>
                </a:moveTo>
                <a:lnTo>
                  <a:pt x="647972" y="662724"/>
                </a:lnTo>
                <a:lnTo>
                  <a:pt x="0" y="662724"/>
                </a:lnTo>
                <a:lnTo>
                  <a:pt x="18555" y="657953"/>
                </a:lnTo>
                <a:cubicBezTo>
                  <a:pt x="313529" y="566207"/>
                  <a:pt x="546348" y="333387"/>
                  <a:pt x="638095" y="38413"/>
                </a:cubicBezTo>
                <a:lnTo>
                  <a:pt x="647972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9617" y="2059920"/>
            <a:ext cx="7672765" cy="955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400" b="1" i="1" dirty="0" smtClean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Boston </a:t>
            </a:r>
            <a:r>
              <a:rPr lang="ko-KR" altLang="en-US" sz="4400" b="1" i="1" dirty="0" smtClean="0">
                <a:solidFill>
                  <a:srgbClr val="7D76D3"/>
                </a:solidFill>
                <a:latin typeface="+mn-ea"/>
                <a:cs typeface="Aharoni" panose="02010803020104030203" pitchFamily="2" charset="-79"/>
              </a:rPr>
              <a:t>주택가격 예측</a:t>
            </a:r>
            <a:endParaRPr lang="en-US" altLang="ko-KR" sz="4400" b="1" i="1" dirty="0" smtClean="0">
              <a:solidFill>
                <a:srgbClr val="7D76D3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72825" y="3515981"/>
            <a:ext cx="7672765" cy="1647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산업공학과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B611221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황회선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Google Shape;420;p32">
            <a:extLst>
              <a:ext uri="{FF2B5EF4-FFF2-40B4-BE49-F238E27FC236}">
                <a16:creationId xmlns:a16="http://schemas.microsoft.com/office/drawing/2014/main" xmlns="" id="{2D69B629-D7F0-4334-AEC9-C60BB136C691}"/>
              </a:ext>
            </a:extLst>
          </p:cNvPr>
          <p:cNvSpPr/>
          <p:nvPr/>
        </p:nvSpPr>
        <p:spPr>
          <a:xfrm>
            <a:off x="292114" y="3853463"/>
            <a:ext cx="7609940" cy="27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dirty="0">
              <a:solidFill>
                <a:schemeClr val="dk1"/>
              </a:solidFill>
              <a:latin typeface="넥슨Lv1고딕 Low OTF" panose="00000500000000000000" pitchFamily="50" charset="-127"/>
              <a:ea typeface="넥슨Lv1고딕 Low OTF" panose="00000500000000000000" pitchFamily="50" charset="-127"/>
              <a:cs typeface="Arial"/>
              <a:sym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94582" y="122349"/>
            <a:ext cx="2044967" cy="562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데이터마이닝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중간고사 대체과제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168885" y="6294242"/>
            <a:ext cx="2044967" cy="562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2020-10-27</a:t>
            </a:r>
          </a:p>
        </p:txBody>
      </p:sp>
    </p:spTree>
    <p:extLst>
      <p:ext uri="{BB962C8B-B14F-4D97-AF65-F5344CB8AC3E}">
        <p14:creationId xmlns:p14="http://schemas.microsoft.com/office/powerpoint/2010/main" val="10014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487014" y="1325386"/>
            <a:ext cx="800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(본문)"/>
              </a:rPr>
              <a:t>ridge &lt;- </a:t>
            </a:r>
            <a:r>
              <a:rPr lang="en-US" altLang="ko-KR" sz="1200" dirty="0" err="1" smtClean="0">
                <a:latin typeface="맑은 고딕(본문)"/>
              </a:rPr>
              <a:t>glmnet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as.matrix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[,-14]),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[,14],alpha=0)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# alpha=0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일 땐 </a:t>
            </a:r>
            <a:r>
              <a:rPr lang="ko-KR" altLang="en-US" sz="1200" dirty="0" err="1" smtClean="0">
                <a:solidFill>
                  <a:srgbClr val="00B050"/>
                </a:solidFill>
                <a:latin typeface="맑은 고딕(본문)"/>
              </a:rPr>
              <a:t>릿지</a:t>
            </a:r>
            <a:endParaRPr lang="en-US" altLang="ko-KR" sz="1200" dirty="0" smtClean="0">
              <a:solidFill>
                <a:srgbClr val="00B050"/>
              </a:solidFill>
              <a:latin typeface="맑은 고딕(본문)"/>
            </a:endParaRPr>
          </a:p>
          <a:p>
            <a:r>
              <a:rPr lang="en-US" altLang="ko-KR" sz="1200" dirty="0" err="1" smtClean="0">
                <a:latin typeface="맑은 고딕(본문)"/>
              </a:rPr>
              <a:t>cv_ridge</a:t>
            </a:r>
            <a:r>
              <a:rPr lang="en-US" altLang="ko-KR" sz="1200" dirty="0" smtClean="0">
                <a:latin typeface="맑은 고딕(본문)"/>
              </a:rPr>
              <a:t> &lt;- </a:t>
            </a:r>
            <a:r>
              <a:rPr lang="en-US" altLang="ko-KR" sz="1200" dirty="0" err="1" smtClean="0">
                <a:latin typeface="맑은 고딕(본문)"/>
              </a:rPr>
              <a:t>cv.glmnet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as.matrix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[,-14]),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[,14],alpha=0)</a:t>
            </a:r>
          </a:p>
          <a:p>
            <a:endParaRPr lang="en-US" altLang="ko-KR" sz="1200" dirty="0" smtClean="0">
              <a:latin typeface="맑은 고딕(본문)"/>
            </a:endParaRPr>
          </a:p>
          <a:p>
            <a:endParaRPr lang="en-US" altLang="ko-KR" sz="1200" dirty="0">
              <a:latin typeface="맑은 고딕(본문)"/>
            </a:endParaRPr>
          </a:p>
          <a:p>
            <a:endParaRPr lang="en-US" altLang="ko-KR" sz="1200" dirty="0" smtClean="0">
              <a:latin typeface="맑은 고딕(본문)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8352" y="4401575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7520" y="538885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024" y="561309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17636" y="4583632"/>
            <a:ext cx="105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5. </a:t>
            </a:r>
            <a:r>
              <a:rPr lang="ko-KR" altLang="en-US" sz="1000" dirty="0" smtClean="0">
                <a:solidFill>
                  <a:srgbClr val="F7EBEB"/>
                </a:solidFill>
              </a:rPr>
              <a:t>모델 수립 및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변수 선택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5.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모델 수립 및 변수 선택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7014" y="883251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2) </a:t>
            </a:r>
            <a:r>
              <a:rPr lang="en-US" altLang="ko-KR" sz="1200" b="1" dirty="0" err="1" smtClean="0"/>
              <a:t>Lidge</a:t>
            </a:r>
            <a:r>
              <a:rPr lang="en-US" altLang="ko-KR" sz="1200" b="1" dirty="0" smtClean="0"/>
              <a:t>, Lasso </a:t>
            </a:r>
            <a:r>
              <a:rPr lang="ko-KR" altLang="en-US" sz="1200" b="1" dirty="0" smtClean="0"/>
              <a:t>모델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" t="3937" r="10303" b="4072"/>
          <a:stretch/>
        </p:blipFill>
        <p:spPr>
          <a:xfrm>
            <a:off x="1814502" y="2108656"/>
            <a:ext cx="2706130" cy="41889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" t="8965" r="11700" b="5013"/>
          <a:stretch/>
        </p:blipFill>
        <p:spPr>
          <a:xfrm>
            <a:off x="5670781" y="2380504"/>
            <a:ext cx="2669059" cy="391709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318775" y="6297597"/>
            <a:ext cx="2200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6.</a:t>
            </a:r>
            <a:r>
              <a:rPr lang="en-US" altLang="ko-KR" sz="1200" dirty="0" smtClean="0"/>
              <a:t> plot(</a:t>
            </a:r>
            <a:r>
              <a:rPr lang="en-US" altLang="ko-KR" sz="1200" dirty="0" err="1" smtClean="0"/>
              <a:t>cv_ridge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의 결과</a:t>
            </a:r>
            <a:endParaRPr lang="en-US" altLang="ko-KR" sz="1200" dirty="0" smtClean="0"/>
          </a:p>
          <a:p>
            <a:r>
              <a:rPr lang="ko-KR" altLang="en-US" sz="1200" dirty="0" smtClean="0"/>
              <a:t>오차항의 크기변화를 보임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562321" y="6297597"/>
            <a:ext cx="217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5</a:t>
            </a:r>
            <a:r>
              <a:rPr lang="en-US" altLang="ko-KR" sz="1200" dirty="0" smtClean="0"/>
              <a:t>. plot(ridge) </a:t>
            </a:r>
            <a:r>
              <a:rPr lang="ko-KR" altLang="en-US" sz="1200" dirty="0" smtClean="0"/>
              <a:t>의 결과</a:t>
            </a:r>
            <a:endParaRPr lang="en-US" altLang="ko-KR" sz="1200" dirty="0" smtClean="0"/>
          </a:p>
          <a:p>
            <a:r>
              <a:rPr lang="ko-KR" altLang="en-US" sz="1200" dirty="0" smtClean="0"/>
              <a:t>회귀계수 크기변화를 보임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736226" y="2891122"/>
            <a:ext cx="2854560" cy="2123658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</a:p>
          <a:p>
            <a:r>
              <a:rPr lang="ko-KR" altLang="en-US" sz="1200" dirty="0" err="1" smtClean="0"/>
              <a:t>릿지와</a:t>
            </a:r>
            <a:r>
              <a:rPr lang="ko-KR" altLang="en-US" sz="1200" dirty="0" smtClean="0"/>
              <a:t> 관련된 </a:t>
            </a:r>
            <a:r>
              <a:rPr lang="en-US" altLang="ko-KR" sz="1200" dirty="0" err="1" smtClean="0"/>
              <a:t>glm</a:t>
            </a:r>
            <a:r>
              <a:rPr lang="ko-KR" altLang="en-US" sz="1200" dirty="0" smtClean="0"/>
              <a:t>의 식에서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회귀 모델에 대한 규제항의 값</a:t>
            </a:r>
            <a:r>
              <a:rPr lang="en-US" altLang="ko-KR" sz="1200" dirty="0" smtClean="0"/>
              <a:t>(Lambda)</a:t>
            </a:r>
            <a:r>
              <a:rPr lang="ko-KR" altLang="en-US" sz="1200" dirty="0" smtClean="0"/>
              <a:t>를 어떻게 설정하느냐에 따라 그 결과가 달라진다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r>
              <a:rPr lang="en-US" altLang="ko-KR" sz="1200" dirty="0" smtClean="0"/>
              <a:t>&gt;</a:t>
            </a:r>
          </a:p>
          <a:p>
            <a:r>
              <a:rPr lang="ko-KR" altLang="en-US" sz="1200" dirty="0" smtClean="0"/>
              <a:t>여기선 </a:t>
            </a:r>
            <a:r>
              <a:rPr lang="en-US" altLang="ko-KR" sz="1200" dirty="0" smtClean="0"/>
              <a:t>MSE</a:t>
            </a:r>
            <a:r>
              <a:rPr lang="ko-KR" altLang="en-US" sz="1200" dirty="0" smtClean="0"/>
              <a:t>가 가장 낮은 것이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좋은 </a:t>
            </a:r>
            <a:r>
              <a:rPr lang="en-US" altLang="ko-KR" sz="1200" dirty="0" smtClean="0"/>
              <a:t>lambda</a:t>
            </a:r>
            <a:r>
              <a:rPr lang="ko-KR" altLang="en-US" sz="1200" dirty="0" smtClean="0"/>
              <a:t>의 기준이라고 삼았으며 그러한 </a:t>
            </a:r>
            <a:r>
              <a:rPr lang="en-US" altLang="ko-KR" sz="1200" dirty="0" smtClean="0"/>
              <a:t>lambda</a:t>
            </a:r>
            <a:r>
              <a:rPr lang="ko-KR" altLang="en-US" sz="1200" dirty="0" smtClean="0"/>
              <a:t>를 찾기 위해 </a:t>
            </a:r>
            <a:r>
              <a:rPr lang="en-US" altLang="ko-KR" sz="1200" dirty="0" err="1" smtClean="0"/>
              <a:t>glmnet</a:t>
            </a:r>
            <a:r>
              <a:rPr lang="ko-KR" altLang="en-US" sz="1200" dirty="0" smtClean="0"/>
              <a:t>라이브러리의 </a:t>
            </a:r>
            <a:r>
              <a:rPr lang="en-US" altLang="ko-KR" sz="1200" dirty="0" err="1" smtClean="0"/>
              <a:t>cv.glmnet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함수를 사용한다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759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420928" y="1160250"/>
            <a:ext cx="1070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(본문)"/>
              </a:rPr>
              <a:t>grid &lt;- with(</a:t>
            </a:r>
            <a:r>
              <a:rPr lang="en-US" altLang="ko-KR" sz="1200" dirty="0" err="1" smtClean="0">
                <a:latin typeface="맑은 고딕(본문)"/>
              </a:rPr>
              <a:t>cv_ridge,seq</a:t>
            </a:r>
            <a:r>
              <a:rPr lang="en-US" altLang="ko-KR" sz="1200" dirty="0" smtClean="0">
                <a:latin typeface="맑은 고딕(본문)"/>
              </a:rPr>
              <a:t>(lambda.min,lambda.1se,length.out=5))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#</a:t>
            </a:r>
            <a:r>
              <a:rPr lang="en-US" altLang="ko-KR" sz="1200" dirty="0" err="1" smtClean="0">
                <a:solidFill>
                  <a:srgbClr val="00B050"/>
                </a:solidFill>
                <a:latin typeface="맑은 고딕(본문)"/>
              </a:rPr>
              <a:t>lambda.min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, lambda.1se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사이 총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5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개를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grid</a:t>
            </a:r>
            <a:r>
              <a:rPr lang="ko-KR" altLang="en-US" sz="1200" dirty="0" err="1" smtClean="0">
                <a:solidFill>
                  <a:srgbClr val="00B050"/>
                </a:solidFill>
                <a:latin typeface="맑은 고딕(본문)"/>
              </a:rPr>
              <a:t>에저장</a:t>
            </a:r>
            <a:endParaRPr lang="en-US" altLang="ko-KR" sz="1200" dirty="0" smtClean="0">
              <a:solidFill>
                <a:srgbClr val="00B050"/>
              </a:solidFill>
              <a:latin typeface="맑은 고딕(본문)"/>
            </a:endParaRPr>
          </a:p>
          <a:p>
            <a:r>
              <a:rPr lang="en-US" altLang="ko-KR" sz="1200" dirty="0" smtClean="0">
                <a:latin typeface="맑은 고딕(본문)"/>
              </a:rPr>
              <a:t>ridge &lt;- </a:t>
            </a:r>
            <a:r>
              <a:rPr lang="en-US" altLang="ko-KR" sz="1200" dirty="0" err="1" smtClean="0">
                <a:latin typeface="맑은 고딕(본문)"/>
              </a:rPr>
              <a:t>glmnet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as.matrix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[,-14]),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[,14],alpha=0,lambda=grid)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# grid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에 있는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s0~s4(lambda)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값에 대해 모델 수립</a:t>
            </a:r>
            <a:endParaRPr lang="en-US" altLang="ko-KR" sz="1200" dirty="0">
              <a:solidFill>
                <a:srgbClr val="00B050"/>
              </a:solidFill>
              <a:latin typeface="맑은 고딕(본문)"/>
            </a:endParaRPr>
          </a:p>
          <a:p>
            <a:endParaRPr lang="en-US" altLang="ko-KR" sz="1200" dirty="0" smtClean="0">
              <a:latin typeface="맑은 고딕(본문)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8352" y="4401575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7520" y="538885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024" y="561309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17636" y="4583632"/>
            <a:ext cx="105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5. </a:t>
            </a:r>
            <a:r>
              <a:rPr lang="ko-KR" altLang="en-US" sz="1000" dirty="0" smtClean="0">
                <a:solidFill>
                  <a:srgbClr val="F7EBEB"/>
                </a:solidFill>
              </a:rPr>
              <a:t>모델 수립 및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변수 선택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5.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모델 수립 및 변수 선택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7014" y="883251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2) </a:t>
            </a:r>
            <a:r>
              <a:rPr lang="en-US" altLang="ko-KR" sz="1200" b="1" dirty="0" err="1" smtClean="0"/>
              <a:t>Lidge</a:t>
            </a:r>
            <a:r>
              <a:rPr lang="en-US" altLang="ko-KR" sz="1200" b="1" dirty="0" smtClean="0"/>
              <a:t>, Lasso </a:t>
            </a:r>
            <a:r>
              <a:rPr lang="ko-KR" altLang="en-US" sz="1200" b="1" dirty="0" smtClean="0"/>
              <a:t>모델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050390" y="6377364"/>
            <a:ext cx="235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7. head(ridge)</a:t>
            </a:r>
            <a:r>
              <a:rPr lang="ko-KR" altLang="en-US" sz="1200" b="1" dirty="0" smtClean="0"/>
              <a:t>의 결과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495134" y="2980731"/>
            <a:ext cx="3496963" cy="1015663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grid</a:t>
            </a:r>
            <a:r>
              <a:rPr lang="ko-KR" altLang="en-US" sz="1200" dirty="0" err="1" smtClean="0"/>
              <a:t>서치를</a:t>
            </a:r>
            <a:r>
              <a:rPr lang="ko-KR" altLang="en-US" sz="1200" dirty="0" smtClean="0"/>
              <a:t> 통해 람다에 대한 탐색 결과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s4( lambda = 0.681 ) </a:t>
            </a:r>
            <a:r>
              <a:rPr lang="ko-KR" altLang="en-US" sz="1200" dirty="0" smtClean="0"/>
              <a:t>일 때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err="1" smtClean="0"/>
              <a:t>dev.ratio</a:t>
            </a:r>
            <a:r>
              <a:rPr lang="ko-KR" altLang="en-US" sz="1200" dirty="0" smtClean="0"/>
              <a:t>가 가장 좋은 수치를 보인다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(R^2</a:t>
            </a:r>
            <a:r>
              <a:rPr lang="ko-KR" altLang="en-US" sz="1200" dirty="0" smtClean="0"/>
              <a:t>과 비슷한 의미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14" y="1590722"/>
            <a:ext cx="5563376" cy="523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522926" y="1175223"/>
            <a:ext cx="969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(본문)"/>
              </a:rPr>
              <a:t>lasso &lt;- </a:t>
            </a:r>
            <a:r>
              <a:rPr lang="en-US" altLang="ko-KR" sz="1200" dirty="0" err="1" smtClean="0">
                <a:latin typeface="맑은 고딕(본문)"/>
              </a:rPr>
              <a:t>glmnet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as.matrix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[,-14]),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[,14],alpha=1)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# alpha=1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일 땐 </a:t>
            </a:r>
            <a:r>
              <a:rPr lang="ko-KR" altLang="en-US" sz="1200" dirty="0" err="1" smtClean="0">
                <a:solidFill>
                  <a:srgbClr val="00B050"/>
                </a:solidFill>
                <a:latin typeface="맑은 고딕(본문)"/>
              </a:rPr>
              <a:t>라쏘</a:t>
            </a:r>
            <a:endParaRPr lang="en-US" altLang="ko-KR" sz="1200" dirty="0" smtClean="0">
              <a:solidFill>
                <a:srgbClr val="00B050"/>
              </a:solidFill>
              <a:latin typeface="맑은 고딕(본문)"/>
            </a:endParaRPr>
          </a:p>
          <a:p>
            <a:r>
              <a:rPr lang="en-US" altLang="ko-KR" sz="1200" dirty="0" err="1" smtClean="0">
                <a:latin typeface="맑은 고딕(본문)"/>
              </a:rPr>
              <a:t>cv_lasso</a:t>
            </a:r>
            <a:r>
              <a:rPr lang="en-US" altLang="ko-KR" sz="1200" dirty="0" smtClean="0">
                <a:latin typeface="맑은 고딕(본문)"/>
              </a:rPr>
              <a:t> &lt;- </a:t>
            </a:r>
            <a:r>
              <a:rPr lang="en-US" altLang="ko-KR" sz="1200" dirty="0" err="1" smtClean="0">
                <a:latin typeface="맑은 고딕(본문)"/>
              </a:rPr>
              <a:t>cv.glmnet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as.matrix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[,-14]),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[,9],alpha=1)</a:t>
            </a:r>
          </a:p>
          <a:p>
            <a:endParaRPr lang="en-US" altLang="ko-KR" sz="1200" dirty="0">
              <a:latin typeface="맑은 고딕(본문)"/>
            </a:endParaRPr>
          </a:p>
          <a:p>
            <a:endParaRPr lang="en-US" altLang="ko-KR" sz="1200" dirty="0" smtClean="0">
              <a:latin typeface="맑은 고딕(본문)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8352" y="4401575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7520" y="538885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024" y="561309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17636" y="4583632"/>
            <a:ext cx="105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5. </a:t>
            </a:r>
            <a:r>
              <a:rPr lang="ko-KR" altLang="en-US" sz="1000" dirty="0" smtClean="0">
                <a:solidFill>
                  <a:srgbClr val="F7EBEB"/>
                </a:solidFill>
              </a:rPr>
              <a:t>모델 수립 및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변수 선택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5.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모델 수립 및 변수 선택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7014" y="883251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2) </a:t>
            </a:r>
            <a:r>
              <a:rPr lang="en-US" altLang="ko-KR" sz="1200" b="1" dirty="0" err="1" smtClean="0"/>
              <a:t>Lidge</a:t>
            </a:r>
            <a:r>
              <a:rPr lang="en-US" altLang="ko-KR" sz="1200" b="1" dirty="0" smtClean="0"/>
              <a:t>, Lasso </a:t>
            </a:r>
            <a:r>
              <a:rPr lang="ko-KR" altLang="en-US" sz="1200" b="1" dirty="0" smtClean="0"/>
              <a:t>모델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192715" y="6227577"/>
            <a:ext cx="220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9.</a:t>
            </a:r>
            <a:r>
              <a:rPr lang="en-US" altLang="ko-KR" sz="1200" dirty="0" smtClean="0"/>
              <a:t> plot(</a:t>
            </a:r>
            <a:r>
              <a:rPr lang="en-US" altLang="ko-KR" sz="1200" dirty="0" err="1" smtClean="0"/>
              <a:t>cv_lasso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의 결과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605294" y="6194224"/>
            <a:ext cx="195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8</a:t>
            </a:r>
            <a:r>
              <a:rPr lang="en-US" altLang="ko-KR" sz="1200" dirty="0" smtClean="0"/>
              <a:t>. plot(lasso) </a:t>
            </a:r>
            <a:r>
              <a:rPr lang="ko-KR" altLang="en-US" sz="1200" dirty="0" smtClean="0"/>
              <a:t>의 결과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127198" y="2949074"/>
            <a:ext cx="2854560" cy="1015663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</a:p>
          <a:p>
            <a:r>
              <a:rPr lang="ko-KR" altLang="en-US" sz="1200" dirty="0" smtClean="0"/>
              <a:t>위와 마찬가지로 최적의 </a:t>
            </a:r>
            <a:r>
              <a:rPr lang="ko-KR" altLang="en-US" sz="1200" dirty="0" err="1" smtClean="0"/>
              <a:t>규제항을</a:t>
            </a:r>
            <a:r>
              <a:rPr lang="ko-KR" altLang="en-US" sz="1200" dirty="0" smtClean="0"/>
              <a:t> 찾기 위해 </a:t>
            </a:r>
            <a:r>
              <a:rPr lang="en-US" altLang="ko-KR" sz="1200" dirty="0" err="1" smtClean="0"/>
              <a:t>cv.glmnet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사용했다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14" y="1774134"/>
            <a:ext cx="3948869" cy="44200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72" y="1900831"/>
            <a:ext cx="3890726" cy="40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420928" y="1160250"/>
            <a:ext cx="1070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(본문)"/>
              </a:rPr>
              <a:t>grid2 &lt;- with(</a:t>
            </a:r>
            <a:r>
              <a:rPr lang="en-US" altLang="ko-KR" sz="1200" dirty="0" err="1" smtClean="0">
                <a:latin typeface="맑은 고딕(본문)"/>
              </a:rPr>
              <a:t>cv_lasso,seq</a:t>
            </a:r>
            <a:r>
              <a:rPr lang="en-US" altLang="ko-KR" sz="1200" dirty="0" smtClean="0">
                <a:latin typeface="맑은 고딕(본문)"/>
              </a:rPr>
              <a:t>(from=</a:t>
            </a:r>
            <a:r>
              <a:rPr lang="en-US" altLang="ko-KR" sz="1200" dirty="0" err="1" smtClean="0">
                <a:latin typeface="맑은 고딕(본문)"/>
              </a:rPr>
              <a:t>lambda.min,by</a:t>
            </a:r>
            <a:r>
              <a:rPr lang="en-US" altLang="ko-KR" sz="1200" dirty="0" smtClean="0">
                <a:latin typeface="맑은 고딕(본문)"/>
              </a:rPr>
              <a:t>=lambda.1se,length.out=5))</a:t>
            </a:r>
          </a:p>
          <a:p>
            <a:r>
              <a:rPr lang="en-US" altLang="ko-KR" sz="1200" dirty="0" smtClean="0">
                <a:latin typeface="맑은 고딕(본문)"/>
              </a:rPr>
              <a:t>lasso &lt;- </a:t>
            </a:r>
            <a:r>
              <a:rPr lang="en-US" altLang="ko-KR" sz="1200" dirty="0" err="1" smtClean="0">
                <a:latin typeface="맑은 고딕(본문)"/>
              </a:rPr>
              <a:t>glmnet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as.matrix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[,-14]),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[,14],alpha=1,lambda=grid)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# grid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에 있는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s0~s4(lambda)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값에 대해 모델 수립</a:t>
            </a:r>
            <a:endParaRPr lang="en-US" altLang="ko-KR" sz="1200" dirty="0" smtClean="0">
              <a:solidFill>
                <a:srgbClr val="00B050"/>
              </a:solidFill>
              <a:latin typeface="맑은 고딕(본문)"/>
            </a:endParaRPr>
          </a:p>
          <a:p>
            <a:endParaRPr lang="en-US" altLang="ko-KR" sz="1200" dirty="0" smtClean="0">
              <a:latin typeface="맑은 고딕(본문)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8352" y="4401575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7520" y="538885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024" y="561309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17636" y="4583632"/>
            <a:ext cx="105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5. </a:t>
            </a:r>
            <a:r>
              <a:rPr lang="ko-KR" altLang="en-US" sz="1000" dirty="0" smtClean="0">
                <a:solidFill>
                  <a:srgbClr val="F7EBEB"/>
                </a:solidFill>
              </a:rPr>
              <a:t>모델 수립 및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변수 선택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5.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모델 수립 및 변수 선택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87014" y="883251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2) </a:t>
            </a:r>
            <a:r>
              <a:rPr lang="en-US" altLang="ko-KR" sz="1200" b="1" dirty="0" err="1" smtClean="0"/>
              <a:t>Lidge</a:t>
            </a:r>
            <a:r>
              <a:rPr lang="en-US" altLang="ko-KR" sz="1200" b="1" dirty="0" smtClean="0"/>
              <a:t>, Lasso </a:t>
            </a:r>
            <a:r>
              <a:rPr lang="ko-KR" altLang="en-US" sz="1200" b="1" dirty="0" smtClean="0"/>
              <a:t>모델</a:t>
            </a:r>
            <a:endParaRPr lang="ko-KR" alt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611103" y="6327937"/>
            <a:ext cx="235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10. head(lasso)</a:t>
            </a:r>
            <a:r>
              <a:rPr lang="ko-KR" altLang="en-US" sz="1200" b="1" dirty="0" smtClean="0"/>
              <a:t>의 결과</a:t>
            </a:r>
            <a:r>
              <a:rPr lang="en-US" altLang="ko-KR" sz="1200" b="1" dirty="0" smtClean="0"/>
              <a:t> 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005173" y="3130694"/>
            <a:ext cx="3496963" cy="138499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lasso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ridge</a:t>
            </a:r>
            <a:r>
              <a:rPr lang="ko-KR" altLang="en-US" sz="1200" dirty="0" smtClean="0"/>
              <a:t>와 달리 </a:t>
            </a:r>
            <a:r>
              <a:rPr lang="en-US" altLang="ko-KR" sz="1200" dirty="0" smtClean="0"/>
              <a:t>L1 Norm</a:t>
            </a:r>
            <a:r>
              <a:rPr lang="ko-KR" altLang="en-US" sz="1200" dirty="0" smtClean="0"/>
              <a:t>을 사용하여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변수</a:t>
            </a:r>
            <a:endParaRPr lang="en-US" altLang="ko-KR" sz="1200" dirty="0" smtClean="0"/>
          </a:p>
          <a:p>
            <a:r>
              <a:rPr lang="ko-KR" altLang="en-US" sz="1200" dirty="0" smtClean="0"/>
              <a:t>선택의 효과 또한 지니고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이 결과를 보면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가장 좋은 </a:t>
            </a:r>
            <a:r>
              <a:rPr lang="en-US" altLang="ko-KR" sz="1200" dirty="0" err="1" smtClean="0"/>
              <a:t>dev.ratio</a:t>
            </a:r>
            <a:r>
              <a:rPr lang="ko-KR" altLang="en-US" sz="1200" dirty="0" smtClean="0"/>
              <a:t>를 보인 </a:t>
            </a:r>
            <a:r>
              <a:rPr lang="en-US" altLang="ko-KR" sz="1200" dirty="0" smtClean="0"/>
              <a:t>s4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ptratio</a:t>
            </a:r>
            <a:r>
              <a:rPr lang="en-US" altLang="ko-KR" sz="1200" dirty="0" smtClean="0"/>
              <a:t>, black, tax, rm2, </a:t>
            </a:r>
            <a:r>
              <a:rPr lang="en-US" altLang="ko-KR" sz="1200" dirty="0" err="1" smtClean="0"/>
              <a:t>llstat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선택한것을</a:t>
            </a:r>
            <a:endParaRPr lang="en-US" altLang="ko-KR" sz="1200" dirty="0" smtClean="0"/>
          </a:p>
          <a:p>
            <a:r>
              <a:rPr lang="ko-KR" altLang="en-US" sz="1200" dirty="0" smtClean="0"/>
              <a:t>볼 수 있다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3" y="1666412"/>
            <a:ext cx="5372850" cy="51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372371" y="1279220"/>
            <a:ext cx="8002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# </a:t>
            </a:r>
            <a:r>
              <a:rPr lang="ko-KR" altLang="en-US" sz="1200" b="1" dirty="0" err="1" smtClean="0">
                <a:solidFill>
                  <a:srgbClr val="00B050"/>
                </a:solidFill>
                <a:latin typeface="맑은 고딕(본문)"/>
              </a:rPr>
              <a:t>릿지회귀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(본문)"/>
              </a:rPr>
              <a:t> 예측 및 성능</a:t>
            </a:r>
            <a:endParaRPr lang="en-US" altLang="ko-KR" sz="1200" b="1" dirty="0" smtClean="0">
              <a:solidFill>
                <a:srgbClr val="00B050"/>
              </a:solidFill>
              <a:latin typeface="맑은 고딕(본문)"/>
            </a:endParaRPr>
          </a:p>
          <a:p>
            <a:r>
              <a:rPr lang="en-US" altLang="ko-KR" sz="1200" dirty="0" smtClean="0"/>
              <a:t>x &lt;- </a:t>
            </a:r>
            <a:r>
              <a:rPr lang="en-US" altLang="ko-KR" sz="1200" dirty="0" err="1" smtClean="0"/>
              <a:t>model.matrix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medv</a:t>
            </a:r>
            <a:r>
              <a:rPr lang="en-US" altLang="ko-KR" sz="1200" dirty="0" smtClean="0"/>
              <a:t>~., </a:t>
            </a:r>
            <a:r>
              <a:rPr lang="en-US" altLang="ko-KR" sz="1200" dirty="0" err="1" smtClean="0"/>
              <a:t>BostonOut_train</a:t>
            </a:r>
            <a:r>
              <a:rPr lang="en-US" altLang="ko-KR" sz="1200" dirty="0" smtClean="0"/>
              <a:t>)[,-1]</a:t>
            </a:r>
          </a:p>
          <a:p>
            <a:r>
              <a:rPr lang="en-US" altLang="ko-KR" sz="1200" dirty="0" smtClean="0"/>
              <a:t>y &lt;- </a:t>
            </a:r>
            <a:r>
              <a:rPr lang="en-US" altLang="ko-KR" sz="1200" dirty="0" err="1" smtClean="0"/>
              <a:t>BostonOut_train$medv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newrid</a:t>
            </a:r>
            <a:r>
              <a:rPr lang="en-US" altLang="ko-KR" sz="1200" dirty="0" smtClean="0"/>
              <a:t> &lt;-</a:t>
            </a:r>
            <a:r>
              <a:rPr lang="en-US" altLang="ko-KR" sz="1200" dirty="0" err="1" smtClean="0"/>
              <a:t>glmnet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x,y,alpha</a:t>
            </a:r>
            <a:r>
              <a:rPr lang="en-US" altLang="ko-KR" sz="1200" dirty="0" smtClean="0"/>
              <a:t>=0,lambda=</a:t>
            </a:r>
            <a:r>
              <a:rPr lang="en-US" altLang="ko-KR" sz="1200" dirty="0" err="1" smtClean="0"/>
              <a:t>cv_ridge$lambda.min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x.test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model.matrix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medv</a:t>
            </a:r>
            <a:r>
              <a:rPr lang="en-US" altLang="ko-KR" sz="1200" dirty="0" smtClean="0"/>
              <a:t>~., </a:t>
            </a:r>
            <a:r>
              <a:rPr lang="en-US" altLang="ko-KR" sz="1200" dirty="0" err="1" smtClean="0"/>
              <a:t>BostonOut_test</a:t>
            </a:r>
            <a:r>
              <a:rPr lang="en-US" altLang="ko-KR" sz="1200" dirty="0" smtClean="0"/>
              <a:t>)[,-1]</a:t>
            </a:r>
          </a:p>
          <a:p>
            <a:r>
              <a:rPr lang="en-US" altLang="ko-KR" sz="1200" dirty="0" smtClean="0"/>
              <a:t>predictions &lt;- </a:t>
            </a:r>
            <a:r>
              <a:rPr lang="en-US" altLang="ko-KR" sz="1200" dirty="0" err="1" smtClean="0"/>
              <a:t>newrid</a:t>
            </a:r>
            <a:r>
              <a:rPr lang="en-US" altLang="ko-KR" sz="1200" dirty="0" smtClean="0"/>
              <a:t> %&gt;% predict(</a:t>
            </a:r>
            <a:r>
              <a:rPr lang="en-US" altLang="ko-KR" sz="1200" dirty="0" err="1" smtClean="0"/>
              <a:t>x.test</a:t>
            </a:r>
            <a:r>
              <a:rPr lang="en-US" altLang="ko-KR" sz="1200" dirty="0" smtClean="0"/>
              <a:t>) %&gt;% </a:t>
            </a:r>
            <a:r>
              <a:rPr lang="en-US" altLang="ko-KR" sz="1200" dirty="0" err="1" smtClean="0"/>
              <a:t>as.vector</a:t>
            </a:r>
            <a:r>
              <a:rPr lang="en-US" altLang="ko-KR" sz="1200" dirty="0" smtClean="0"/>
              <a:t>() # </a:t>
            </a:r>
            <a:r>
              <a:rPr lang="en-US" altLang="ko-KR" sz="1200" dirty="0" err="1" smtClean="0"/>
              <a:t>vecto</a:t>
            </a:r>
            <a:r>
              <a:rPr lang="ko-KR" altLang="en-US" sz="1200" dirty="0" smtClean="0"/>
              <a:t>형으로 넣어야 </a:t>
            </a:r>
            <a:r>
              <a:rPr lang="en-US" altLang="ko-KR" sz="1200" dirty="0" err="1" smtClean="0"/>
              <a:t>predic</a:t>
            </a:r>
            <a:r>
              <a:rPr lang="ko-KR" altLang="en-US" sz="1200" dirty="0" smtClean="0"/>
              <a:t>가 제대로 작동한다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library(caret) </a:t>
            </a:r>
            <a:r>
              <a:rPr lang="en-US" altLang="ko-KR" sz="1200" dirty="0" smtClean="0">
                <a:solidFill>
                  <a:srgbClr val="00B050"/>
                </a:solidFill>
              </a:rPr>
              <a:t>#RMSE</a:t>
            </a:r>
            <a:r>
              <a:rPr lang="ko-KR" altLang="en-US" sz="1200" dirty="0" smtClean="0">
                <a:solidFill>
                  <a:srgbClr val="00B050"/>
                </a:solidFill>
              </a:rPr>
              <a:t>를 함수로 바로 사용하기 위해 불러왔다</a:t>
            </a:r>
            <a:r>
              <a:rPr lang="en-US" altLang="ko-KR" sz="12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200" dirty="0" err="1" smtClean="0"/>
              <a:t>data.frame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  RMSE = RMSE(predictions, </a:t>
            </a:r>
            <a:r>
              <a:rPr lang="en-US" altLang="ko-KR" sz="1200" dirty="0" err="1" smtClean="0"/>
              <a:t>BostonOut_test$medv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Rsquare</a:t>
            </a:r>
            <a:r>
              <a:rPr lang="en-US" altLang="ko-KR" sz="1200" dirty="0" smtClean="0"/>
              <a:t> = R2(predictions, </a:t>
            </a:r>
            <a:r>
              <a:rPr lang="en-US" altLang="ko-KR" sz="1200" dirty="0" err="1" smtClean="0"/>
              <a:t>BostonOut_test$medv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 smtClean="0">
              <a:latin typeface="맑은 고딕(본문)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8352" y="4401575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7520" y="538885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024" y="561309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17636" y="4583632"/>
            <a:ext cx="105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5. </a:t>
            </a:r>
            <a:r>
              <a:rPr lang="ko-KR" altLang="en-US" sz="1000" dirty="0" smtClean="0">
                <a:solidFill>
                  <a:srgbClr val="F7EBEB"/>
                </a:solidFill>
              </a:rPr>
              <a:t>모델 수립 및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변수 선택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5.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모델 수립 및 변수 선택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7014" y="975560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변수선택 및 모델 선정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65723" y="3129202"/>
            <a:ext cx="352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11</a:t>
            </a:r>
            <a:r>
              <a:rPr lang="en-US" altLang="ko-KR" sz="1200" dirty="0" smtClean="0"/>
              <a:t>. cv</a:t>
            </a:r>
            <a:r>
              <a:rPr lang="ko-KR" altLang="en-US" sz="1200" dirty="0" err="1" smtClean="0"/>
              <a:t>로찾은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lambda.min</a:t>
            </a:r>
            <a:r>
              <a:rPr lang="ko-KR" altLang="en-US" sz="1200" dirty="0" smtClean="0"/>
              <a:t>을 넣은 </a:t>
            </a:r>
            <a:r>
              <a:rPr lang="ko-KR" altLang="en-US" sz="1200" dirty="0" err="1" smtClean="0"/>
              <a:t>릿지</a:t>
            </a:r>
            <a:r>
              <a:rPr lang="ko-KR" altLang="en-US" sz="1200" dirty="0" smtClean="0"/>
              <a:t> 모델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" r="-1787"/>
          <a:stretch/>
        </p:blipFill>
        <p:spPr>
          <a:xfrm>
            <a:off x="9683027" y="101617"/>
            <a:ext cx="1890842" cy="3064108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0673" y="3576971"/>
            <a:ext cx="3405297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RMSE Rsquare 3.665406 0.8392532</a:t>
            </a:r>
            <a:endParaRPr kumimoji="0" lang="ko-KR" altLang="ko-KR" sz="28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4536" y="3964114"/>
            <a:ext cx="8002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# </a:t>
            </a:r>
            <a:r>
              <a:rPr lang="ko-KR" altLang="en-US" sz="1200" b="1" dirty="0" err="1" smtClean="0">
                <a:solidFill>
                  <a:srgbClr val="00B050"/>
                </a:solidFill>
                <a:latin typeface="맑은 고딕(본문)"/>
              </a:rPr>
              <a:t>라쏘회귀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(본문)"/>
              </a:rPr>
              <a:t> 예측 및 성능</a:t>
            </a:r>
            <a:endParaRPr lang="en-US" altLang="ko-KR" sz="1200" b="1" dirty="0" smtClean="0">
              <a:solidFill>
                <a:srgbClr val="00B050"/>
              </a:solidFill>
              <a:latin typeface="맑은 고딕(본문)"/>
            </a:endParaRPr>
          </a:p>
          <a:p>
            <a:r>
              <a:rPr lang="en-US" altLang="ko-KR" sz="1200" dirty="0" smtClean="0"/>
              <a:t>X &lt;- </a:t>
            </a:r>
            <a:r>
              <a:rPr lang="en-US" altLang="ko-KR" sz="1200" dirty="0" err="1" smtClean="0"/>
              <a:t>model.matrix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medv</a:t>
            </a:r>
            <a:r>
              <a:rPr lang="en-US" altLang="ko-KR" sz="1200" dirty="0" smtClean="0"/>
              <a:t>~., </a:t>
            </a:r>
            <a:r>
              <a:rPr lang="en-US" altLang="ko-KR" sz="1200" dirty="0" err="1" smtClean="0"/>
              <a:t>BostonOut_train</a:t>
            </a:r>
            <a:r>
              <a:rPr lang="en-US" altLang="ko-KR" sz="1200" dirty="0" smtClean="0"/>
              <a:t>)[,-1]</a:t>
            </a:r>
          </a:p>
          <a:p>
            <a:r>
              <a:rPr lang="en-US" altLang="ko-KR" sz="1200" dirty="0" smtClean="0"/>
              <a:t>Y &lt;- </a:t>
            </a:r>
            <a:r>
              <a:rPr lang="en-US" altLang="ko-KR" sz="1200" dirty="0" err="1" smtClean="0"/>
              <a:t>BostonOut_train$medv</a:t>
            </a:r>
            <a:endParaRPr lang="en-US" altLang="ko-KR" sz="1200" dirty="0" smtClean="0"/>
          </a:p>
          <a:p>
            <a:r>
              <a:rPr lang="en-US" altLang="ko-KR" sz="1200" dirty="0" err="1" smtClean="0"/>
              <a:t>newrid_L</a:t>
            </a:r>
            <a:r>
              <a:rPr lang="en-US" altLang="ko-KR" sz="1200" dirty="0" smtClean="0"/>
              <a:t> &lt;-</a:t>
            </a:r>
            <a:r>
              <a:rPr lang="en-US" altLang="ko-KR" sz="1200" dirty="0" err="1" smtClean="0"/>
              <a:t>glmnet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X,Y,alpha</a:t>
            </a:r>
            <a:r>
              <a:rPr lang="en-US" altLang="ko-KR" sz="1200" dirty="0" smtClean="0"/>
              <a:t>=1,lambda=</a:t>
            </a:r>
            <a:r>
              <a:rPr lang="en-US" altLang="ko-KR" sz="1200" dirty="0" err="1" smtClean="0"/>
              <a:t>cv_ridge$lambda.min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X.test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model.matrix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medv</a:t>
            </a:r>
            <a:r>
              <a:rPr lang="en-US" altLang="ko-KR" sz="1200" dirty="0" smtClean="0"/>
              <a:t>~., </a:t>
            </a:r>
            <a:r>
              <a:rPr lang="en-US" altLang="ko-KR" sz="1200" dirty="0" err="1" smtClean="0"/>
              <a:t>BostonOut_test</a:t>
            </a:r>
            <a:r>
              <a:rPr lang="en-US" altLang="ko-KR" sz="1200" dirty="0" smtClean="0"/>
              <a:t>)[,-1]</a:t>
            </a:r>
          </a:p>
          <a:p>
            <a:r>
              <a:rPr lang="en-US" altLang="ko-KR" sz="1200" dirty="0" err="1" smtClean="0"/>
              <a:t>predictions_L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newrid_L</a:t>
            </a:r>
            <a:r>
              <a:rPr lang="en-US" altLang="ko-KR" sz="1200" dirty="0" smtClean="0"/>
              <a:t> %&gt;% predict(</a:t>
            </a:r>
            <a:r>
              <a:rPr lang="en-US" altLang="ko-KR" sz="1200" dirty="0" err="1" smtClean="0"/>
              <a:t>X.test</a:t>
            </a:r>
            <a:r>
              <a:rPr lang="en-US" altLang="ko-KR" sz="1200" dirty="0" smtClean="0"/>
              <a:t>) %&gt;% </a:t>
            </a:r>
            <a:r>
              <a:rPr lang="en-US" altLang="ko-KR" sz="1200" dirty="0" err="1" smtClean="0"/>
              <a:t>as.vector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data.frame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  RMSE = RMSE(predictions, </a:t>
            </a:r>
            <a:r>
              <a:rPr lang="en-US" altLang="ko-KR" sz="1200" dirty="0" err="1" smtClean="0"/>
              <a:t>BostonOut_test$medv</a:t>
            </a:r>
            <a:r>
              <a:rPr lang="en-US" altLang="ko-KR" sz="1200" dirty="0" smtClean="0"/>
              <a:t>),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Rsquare</a:t>
            </a:r>
            <a:r>
              <a:rPr lang="en-US" altLang="ko-KR" sz="1200" dirty="0" smtClean="0"/>
              <a:t> = R2(predictions, </a:t>
            </a:r>
            <a:r>
              <a:rPr lang="en-US" altLang="ko-KR" sz="1200" dirty="0" err="1" smtClean="0"/>
              <a:t>BostonOut_test$medv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)</a:t>
            </a:r>
            <a:endParaRPr lang="en-US" altLang="ko-KR" sz="1200" dirty="0" smtClean="0">
              <a:latin typeface="맑은 고딕(본문)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60673" y="6043999"/>
            <a:ext cx="3362325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RMSE Rsquare 4.340025 0.7888404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871" y="62234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47" y="3373030"/>
            <a:ext cx="2789625" cy="31211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849419" y="6562995"/>
            <a:ext cx="352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12</a:t>
            </a:r>
            <a:r>
              <a:rPr lang="en-US" altLang="ko-KR" sz="1200" dirty="0" smtClean="0"/>
              <a:t>. cv</a:t>
            </a:r>
            <a:r>
              <a:rPr lang="ko-KR" altLang="en-US" sz="1200" dirty="0" err="1" smtClean="0"/>
              <a:t>로찾은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lambda.min</a:t>
            </a:r>
            <a:r>
              <a:rPr lang="ko-KR" altLang="en-US" sz="1200" dirty="0" smtClean="0"/>
              <a:t>을 넣은 </a:t>
            </a:r>
            <a:r>
              <a:rPr lang="ko-KR" altLang="en-US" sz="1200" dirty="0" err="1" smtClean="0"/>
              <a:t>라쏘</a:t>
            </a:r>
            <a:r>
              <a:rPr lang="ko-KR" altLang="en-US" sz="1200" dirty="0" smtClean="0"/>
              <a:t> 모델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5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364536" y="1252559"/>
            <a:ext cx="8002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# AIC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(본문)"/>
              </a:rPr>
              <a:t>기준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, Stepwise 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(본문)"/>
              </a:rPr>
              <a:t>적용 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(OLS)</a:t>
            </a:r>
            <a:endParaRPr lang="en-US" altLang="ko-KR" sz="1200" b="1" dirty="0">
              <a:solidFill>
                <a:srgbClr val="00B050"/>
              </a:solidFill>
              <a:latin typeface="맑은 고딕(본문)"/>
            </a:endParaRPr>
          </a:p>
          <a:p>
            <a:r>
              <a:rPr lang="en-US" altLang="ko-KR" sz="1200" dirty="0" err="1" smtClean="0"/>
              <a:t>m_both</a:t>
            </a:r>
            <a:r>
              <a:rPr lang="en-US" altLang="ko-KR" sz="1200" dirty="0" smtClean="0"/>
              <a:t>&lt;-step(fit_case1,direction="both")       #</a:t>
            </a:r>
            <a:r>
              <a:rPr lang="ko-KR" altLang="en-US" sz="1200" dirty="0" smtClean="0"/>
              <a:t>단계선택법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m_for</a:t>
            </a:r>
            <a:r>
              <a:rPr lang="en-US" altLang="ko-KR" sz="1200" dirty="0" smtClean="0"/>
              <a:t>&lt;-step(fit_case1,direction="forward")      #</a:t>
            </a:r>
            <a:r>
              <a:rPr lang="ko-KR" altLang="en-US" sz="1200" dirty="0" smtClean="0"/>
              <a:t>전진소거법</a:t>
            </a:r>
            <a:endParaRPr lang="en-US" altLang="ko-KR" sz="1200" dirty="0" smtClean="0"/>
          </a:p>
          <a:p>
            <a:r>
              <a:rPr lang="en-US" altLang="ko-KR" sz="1200" dirty="0" err="1" smtClean="0"/>
              <a:t>m_back</a:t>
            </a:r>
            <a:r>
              <a:rPr lang="en-US" altLang="ko-KR" sz="1200" dirty="0" smtClean="0"/>
              <a:t>&lt;-step(fit_case1,direction="backward")  #</a:t>
            </a:r>
            <a:r>
              <a:rPr lang="ko-KR" altLang="en-US" sz="1200" dirty="0" smtClean="0"/>
              <a:t>후진소거법</a:t>
            </a:r>
            <a:endParaRPr lang="en-US" altLang="ko-KR" sz="1200" dirty="0" smtClean="0"/>
          </a:p>
          <a:p>
            <a:r>
              <a:rPr lang="en-US" altLang="ko-KR" sz="1200" dirty="0" smtClean="0">
                <a:latin typeface="맑은 고딕(본문)"/>
              </a:rPr>
              <a:t> </a:t>
            </a:r>
            <a:r>
              <a:rPr lang="en-US" altLang="ko-KR" sz="1200" b="1" dirty="0" smtClean="0">
                <a:latin typeface="+mn-ea"/>
                <a:hlinkClick r:id="rId2" action="ppaction://hlinksldjump"/>
              </a:rPr>
              <a:t>page9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1200" b="1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8352" y="4401575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7520" y="538885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024" y="561309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17636" y="4583632"/>
            <a:ext cx="105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5. </a:t>
            </a:r>
            <a:r>
              <a:rPr lang="ko-KR" altLang="en-US" sz="1000" dirty="0" smtClean="0">
                <a:solidFill>
                  <a:srgbClr val="F7EBEB"/>
                </a:solidFill>
              </a:rPr>
              <a:t>모델 수립 및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변수 선택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5.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모델 수립 및 변수 선택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7014" y="975560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변수선택 및 모델 선정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091375" y="3964114"/>
            <a:ext cx="3525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13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단계선택법</a:t>
            </a:r>
            <a:r>
              <a:rPr lang="en-US" altLang="ko-KR" sz="1200" dirty="0" smtClean="0"/>
              <a:t>(stepwise)</a:t>
            </a:r>
            <a:r>
              <a:rPr lang="ko-KR" altLang="en-US" sz="1200" dirty="0" smtClean="0"/>
              <a:t>최종 </a:t>
            </a:r>
            <a:r>
              <a:rPr lang="en-US" altLang="ko-KR" sz="1200" dirty="0" smtClean="0"/>
              <a:t>AIC</a:t>
            </a:r>
            <a:r>
              <a:rPr lang="ko-KR" altLang="en-US" sz="1200" dirty="0" smtClean="0"/>
              <a:t>개선 모델</a:t>
            </a:r>
            <a:endParaRPr lang="ko-KR" altLang="en-US" sz="1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20159" y="5128346"/>
            <a:ext cx="4073377" cy="11849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page15 stepwise </a:t>
            </a:r>
            <a:r>
              <a:rPr lang="ko-KR" alt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성능지표</a:t>
            </a:r>
            <a:r>
              <a:rPr lang="en-US" altLang="ko-KR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ko-KR" alt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변수 </a:t>
            </a:r>
            <a:r>
              <a:rPr lang="en-US" altLang="ko-KR" sz="11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17</a:t>
            </a:r>
            <a:r>
              <a:rPr lang="ko-KR" alt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개</a:t>
            </a:r>
            <a:r>
              <a:rPr lang="en-US" altLang="ko-KR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endParaRPr kumimoji="0" lang="en-US" altLang="ko-KR" sz="11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RMSE Rsquare 3.</a:t>
            </a:r>
            <a:r>
              <a:rPr kumimoji="0" lang="en-US" altLang="ko-KR" sz="11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4762564</a:t>
            </a:r>
            <a:r>
              <a:rPr kumimoji="0" lang="ko-KR" altLang="ko-KR" sz="11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 0.8</a:t>
            </a:r>
            <a:r>
              <a:rPr kumimoji="0" lang="en-US" altLang="ko-KR" sz="11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529706</a:t>
            </a:r>
            <a:endParaRPr lang="en-US" altLang="ko-KR" sz="11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전체적 성능은 모든 변수를 </a:t>
            </a:r>
            <a:r>
              <a:rPr kumimoji="0" lang="ko-KR" altLang="en-US" sz="110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사용했을때가</a:t>
            </a:r>
            <a:r>
              <a:rPr kumimoji="0" lang="ko-KR" altLang="en-US" sz="110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 더 좋으나</a:t>
            </a:r>
            <a:r>
              <a:rPr kumimoji="0" lang="en-US" altLang="ko-KR" sz="110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, </a:t>
            </a:r>
            <a:r>
              <a:rPr lang="ko-KR" altLang="en-US" sz="1100" dirty="0" smtClean="0">
                <a:latin typeface="Lucida Console" panose="020B0609040504020204" pitchFamily="49" charset="0"/>
              </a:rPr>
              <a:t>사용 변수의 개수는 </a:t>
            </a:r>
            <a:r>
              <a:rPr lang="en-US" altLang="ko-KR" sz="1100" dirty="0" smtClean="0">
                <a:latin typeface="Lucida Console" panose="020B0609040504020204" pitchFamily="49" charset="0"/>
              </a:rPr>
              <a:t>AIC</a:t>
            </a:r>
            <a:r>
              <a:rPr lang="ko-KR" altLang="en-US" sz="1100" dirty="0" smtClean="0">
                <a:latin typeface="Lucida Console" panose="020B0609040504020204" pitchFamily="49" charset="0"/>
              </a:rPr>
              <a:t>에 의한 모델이 </a:t>
            </a:r>
            <a:r>
              <a:rPr lang="en-US" altLang="ko-KR" sz="1100" dirty="0" smtClean="0">
                <a:latin typeface="Lucida Console" panose="020B0609040504020204" pitchFamily="49" charset="0"/>
              </a:rPr>
              <a:t>7</a:t>
            </a:r>
            <a:r>
              <a:rPr lang="ko-KR" altLang="en-US" sz="1100" dirty="0" smtClean="0">
                <a:latin typeface="Lucida Console" panose="020B0609040504020204" pitchFamily="49" charset="0"/>
              </a:rPr>
              <a:t>개 더 적으므로 </a:t>
            </a:r>
            <a:r>
              <a:rPr lang="en-US" altLang="ko-KR" sz="1100" dirty="0" smtClean="0">
                <a:latin typeface="Lucida Console" panose="020B0609040504020204" pitchFamily="49" charset="0"/>
              </a:rPr>
              <a:t>stepwise</a:t>
            </a:r>
            <a:r>
              <a:rPr lang="ko-KR" altLang="en-US" sz="1100" dirty="0" smtClean="0">
                <a:latin typeface="Lucida Console" panose="020B0609040504020204" pitchFamily="49" charset="0"/>
              </a:rPr>
              <a:t>를 거친 모델이 더욱 이상적이다</a:t>
            </a:r>
            <a:r>
              <a:rPr lang="en-US" altLang="ko-KR" sz="1100" dirty="0" smtClean="0">
                <a:latin typeface="Lucida Console" panose="020B0609040504020204" pitchFamily="49" charset="0"/>
              </a:rPr>
              <a:t>.</a:t>
            </a:r>
            <a:endParaRPr kumimoji="0" lang="en-US" altLang="ko-KR" sz="1100" i="0" u="none" strike="noStrike" cap="none" normalizeH="0" baseline="0" dirty="0" smtClean="0">
              <a:ln>
                <a:noFill/>
              </a:ln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871" y="62234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469" y="163986"/>
            <a:ext cx="4089744" cy="380787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395719" y="2374640"/>
            <a:ext cx="4738381" cy="1938992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</a:p>
          <a:p>
            <a:r>
              <a:rPr lang="ko-KR" altLang="en-US" sz="1200" dirty="0" smtClean="0"/>
              <a:t>앞서 </a:t>
            </a:r>
            <a:r>
              <a:rPr lang="en-US" altLang="ko-KR" sz="1200" dirty="0" smtClean="0"/>
              <a:t>page9</a:t>
            </a:r>
            <a:r>
              <a:rPr lang="ko-KR" altLang="en-US" sz="1200" dirty="0" smtClean="0"/>
              <a:t>에서 적합했던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아웃라이어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제거후</a:t>
            </a:r>
            <a:endParaRPr lang="en-US" altLang="ko-KR" sz="1200" dirty="0" smtClean="0"/>
          </a:p>
          <a:p>
            <a:r>
              <a:rPr lang="en-US" altLang="ko-KR" sz="1200" dirty="0" err="1" smtClean="0"/>
              <a:t>lrad</a:t>
            </a:r>
            <a:r>
              <a:rPr lang="en-US" altLang="ko-KR" sz="1200" dirty="0" smtClean="0"/>
              <a:t>, rad</a:t>
            </a:r>
            <a:r>
              <a:rPr lang="ko-KR" altLang="en-US" sz="1200" dirty="0" smtClean="0"/>
              <a:t>를 제외하고 모든 변수를 넣어 만든 모델</a:t>
            </a:r>
            <a:r>
              <a:rPr lang="en-US" altLang="ko-KR" sz="1200" dirty="0" smtClean="0"/>
              <a:t>(fit_case1)</a:t>
            </a:r>
          </a:p>
          <a:p>
            <a:r>
              <a:rPr lang="ko-KR" altLang="en-US" sz="1200" dirty="0" smtClean="0"/>
              <a:t>에 대하여</a:t>
            </a:r>
            <a:r>
              <a:rPr lang="en-US" altLang="ko-KR" sz="1200" dirty="0" smtClean="0"/>
              <a:t>,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AIC</a:t>
            </a:r>
            <a:r>
              <a:rPr lang="ko-KR" altLang="en-US" sz="1200" dirty="0" smtClean="0"/>
              <a:t>기준 소거법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 </a:t>
            </a:r>
            <a:r>
              <a:rPr lang="ko-KR" altLang="en-US" sz="1200" dirty="0" err="1" smtClean="0"/>
              <a:t>적용시</a:t>
            </a:r>
            <a:r>
              <a:rPr lang="ko-KR" altLang="en-US" sz="1200" dirty="0" smtClean="0"/>
              <a:t> 모두 같은 결과를 보였다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우측의 그림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로 나온 변수들은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추가시</a:t>
            </a:r>
            <a:r>
              <a:rPr lang="ko-KR" altLang="en-US" sz="1200" dirty="0" smtClean="0"/>
              <a:t> 모델의 성능을 저하시키는 변수들이며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가 붙은 변수들이 제외되었다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또한</a:t>
            </a:r>
            <a:r>
              <a:rPr lang="en-US" altLang="ko-KR" sz="1200" dirty="0" smtClean="0"/>
              <a:t>, -</a:t>
            </a:r>
            <a:r>
              <a:rPr lang="ko-KR" altLang="en-US" sz="1200" dirty="0" smtClean="0"/>
              <a:t>로 나온 변수들은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제거시</a:t>
            </a:r>
            <a:r>
              <a:rPr lang="ko-KR" altLang="en-US" sz="1200" dirty="0" smtClean="0"/>
              <a:t> 모델의 성능을 저하시키는 변수들이며 </a:t>
            </a:r>
            <a:r>
              <a:rPr lang="en-US" altLang="ko-KR" sz="1200" dirty="0" smtClean="0"/>
              <a:t>–</a:t>
            </a:r>
            <a:r>
              <a:rPr lang="ko-KR" altLang="en-US" sz="1200" dirty="0" smtClean="0"/>
              <a:t>가 붙은 변수들이 제거되지 않고 회귀모델에 남았다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720159" y="4554318"/>
            <a:ext cx="27507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page9 </a:t>
            </a:r>
            <a:r>
              <a:rPr lang="ko-KR" altLang="en-US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성능지표</a:t>
            </a:r>
            <a:r>
              <a:rPr lang="en-US" altLang="ko-KR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ko-KR" altLang="en-US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변수 </a:t>
            </a:r>
            <a:r>
              <a:rPr lang="en-US" altLang="ko-KR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24</a:t>
            </a:r>
            <a:r>
              <a:rPr lang="ko-KR" altLang="en-US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개</a:t>
            </a:r>
            <a:r>
              <a:rPr lang="en-US" altLang="ko-KR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  <a:endParaRPr kumimoji="0" lang="en-US" altLang="ko-KR" sz="12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RMSE Rsquare</a:t>
            </a:r>
            <a:r>
              <a:rPr kumimoji="0" lang="ko-KR" altLang="ko-KR" sz="105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 3.4336147 0.8565556</a:t>
            </a:r>
            <a:endParaRPr kumimoji="0" lang="en-US" altLang="ko-KR" sz="105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3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8352" y="4401575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7520" y="538885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024" y="561309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17636" y="4583632"/>
            <a:ext cx="105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5. </a:t>
            </a:r>
            <a:r>
              <a:rPr lang="ko-KR" altLang="en-US" sz="1000" dirty="0" smtClean="0">
                <a:solidFill>
                  <a:srgbClr val="F7EBEB"/>
                </a:solidFill>
              </a:rPr>
              <a:t>모델 수립 및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변수 선택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5.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모델 수립 및 변수 선택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7014" y="975560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변수선택 및 모델 선정</a:t>
            </a:r>
            <a:endParaRPr lang="ko-KR" altLang="en-US" sz="1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84303" y="2732769"/>
            <a:ext cx="353131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page16 </a:t>
            </a:r>
            <a:r>
              <a:rPr lang="ko-KR" alt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성능지표</a:t>
            </a:r>
            <a:r>
              <a:rPr lang="en-US" altLang="ko-KR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(y=</a:t>
            </a:r>
            <a:r>
              <a:rPr lang="en-US" altLang="ko-KR" sz="11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ln</a:t>
            </a:r>
            <a:r>
              <a:rPr lang="en-US" altLang="ko-KR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</a:t>
            </a:r>
            <a:r>
              <a:rPr lang="en-US" altLang="ko-KR" sz="11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medv</a:t>
            </a:r>
            <a:r>
              <a:rPr lang="en-US" altLang="ko-KR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))</a:t>
            </a:r>
            <a:r>
              <a:rPr lang="ko-KR" altLang="en-US" sz="11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예측</a:t>
            </a:r>
            <a:endParaRPr kumimoji="0" lang="en-US" altLang="ko-KR" sz="11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RMSE Rsquare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3.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3875845  </a:t>
            </a:r>
            <a:r>
              <a:rPr kumimoji="0" lang="ko-KR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0.8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603757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871" y="62234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16936" y="3312460"/>
            <a:ext cx="6598364" cy="1754326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</a:p>
          <a:p>
            <a:r>
              <a:rPr lang="ko-KR" altLang="en-US" sz="1200" dirty="0" smtClean="0"/>
              <a:t>앞서 </a:t>
            </a:r>
            <a:r>
              <a:rPr lang="en-US" altLang="ko-KR" sz="1200" dirty="0" smtClean="0"/>
              <a:t>page9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stepwise</a:t>
            </a:r>
            <a:r>
              <a:rPr lang="ko-KR" altLang="en-US" sz="1200" dirty="0" smtClean="0"/>
              <a:t>를 거치지 않고 가능한 모든 변수</a:t>
            </a:r>
            <a:r>
              <a:rPr lang="en-US" altLang="ko-KR" sz="1200" dirty="0" smtClean="0"/>
              <a:t>(24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넣어 예측한 결과와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종속변수에 </a:t>
            </a:r>
            <a:r>
              <a:rPr lang="en-US" altLang="ko-KR" sz="1200" dirty="0" smtClean="0"/>
              <a:t>log</a:t>
            </a:r>
            <a:r>
              <a:rPr lang="ko-KR" altLang="en-US" sz="1200" dirty="0" smtClean="0"/>
              <a:t>를 취하여 동일한 </a:t>
            </a:r>
            <a:r>
              <a:rPr lang="ko-KR" altLang="en-US" sz="1200" dirty="0" err="1" smtClean="0"/>
              <a:t>조건내에서</a:t>
            </a:r>
            <a:r>
              <a:rPr lang="ko-KR" altLang="en-US" sz="1200" dirty="0" smtClean="0"/>
              <a:t> 예측하게 한 결과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RMSE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Rsqaure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모두에서 약간의 개선 효과를 얻었다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따라서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종속변수를 </a:t>
            </a:r>
            <a:r>
              <a:rPr lang="en-US" altLang="ko-KR" sz="1200" dirty="0" smtClean="0"/>
              <a:t>log</a:t>
            </a:r>
            <a:r>
              <a:rPr lang="ko-KR" altLang="en-US" sz="1200" dirty="0" smtClean="0"/>
              <a:t>변수로 전환하는 것이</a:t>
            </a:r>
            <a:endParaRPr lang="en-US" altLang="ko-KR" sz="1200" dirty="0" smtClean="0"/>
          </a:p>
          <a:p>
            <a:r>
              <a:rPr lang="ko-KR" altLang="en-US" sz="1200" dirty="0" smtClean="0"/>
              <a:t>예측 성능에 더 유용하다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주택 가격의 분포가 고르지 않기에 이상치를 포용하는 기능을 가지게 되어 성능이 약간 좋아진 것으로 추정된다</a:t>
            </a:r>
            <a:r>
              <a:rPr lang="en-US" altLang="ko-KR" sz="1200" dirty="0" smtClean="0"/>
              <a:t>.)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16936" y="1404959"/>
            <a:ext cx="800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# 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(본문)"/>
              </a:rPr>
              <a:t>종속변수에 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log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(본문)"/>
              </a:rPr>
              <a:t>를 취하는 경우</a:t>
            </a:r>
            <a:endParaRPr lang="en-US" altLang="ko-KR" sz="1200" b="1" dirty="0">
              <a:solidFill>
                <a:srgbClr val="00B050"/>
              </a:solidFill>
              <a:latin typeface="맑은 고딕(본문)"/>
            </a:endParaRPr>
          </a:p>
          <a:p>
            <a:r>
              <a:rPr lang="en-US" altLang="ko-KR" sz="1200" dirty="0" err="1" smtClean="0"/>
              <a:t>fit_logcase</a:t>
            </a:r>
            <a:r>
              <a:rPr lang="en-US" altLang="ko-KR" sz="1200" dirty="0" smtClean="0"/>
              <a:t> &lt;- lm(formula = log(</a:t>
            </a:r>
            <a:r>
              <a:rPr lang="en-US" altLang="ko-KR" sz="1200" dirty="0" err="1" smtClean="0"/>
              <a:t>medv</a:t>
            </a:r>
            <a:r>
              <a:rPr lang="en-US" altLang="ko-KR" sz="1200" dirty="0" smtClean="0"/>
              <a:t>)~.-rad-</a:t>
            </a:r>
            <a:r>
              <a:rPr lang="en-US" altLang="ko-KR" sz="1200" dirty="0" err="1" smtClean="0"/>
              <a:t>lrad</a:t>
            </a:r>
            <a:r>
              <a:rPr lang="en-US" altLang="ko-KR" sz="1200" dirty="0" smtClean="0"/>
              <a:t>, data=</a:t>
            </a:r>
            <a:r>
              <a:rPr lang="en-US" altLang="ko-KR" sz="1200" dirty="0" err="1" smtClean="0"/>
              <a:t>BostonOut_train</a:t>
            </a:r>
            <a:r>
              <a:rPr lang="en-US" altLang="ko-KR" sz="1200" dirty="0" smtClean="0"/>
              <a:t>) #</a:t>
            </a:r>
            <a:r>
              <a:rPr lang="ko-KR" altLang="en-US" sz="1200" dirty="0" err="1" smtClean="0"/>
              <a:t>아웃라이어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제거후</a:t>
            </a:r>
            <a:r>
              <a:rPr lang="ko-KR" altLang="en-US" sz="1200" dirty="0" smtClean="0"/>
              <a:t> 자료로 모델훈련</a:t>
            </a:r>
          </a:p>
          <a:p>
            <a:r>
              <a:rPr lang="en-US" altLang="ko-KR" sz="1200" dirty="0" smtClean="0"/>
              <a:t>summary(</a:t>
            </a:r>
            <a:r>
              <a:rPr lang="en-US" altLang="ko-KR" sz="1200" dirty="0" err="1" smtClean="0"/>
              <a:t>fit_logcase</a:t>
            </a:r>
            <a:r>
              <a:rPr lang="en-US" altLang="ko-KR" sz="1200" dirty="0" smtClean="0"/>
              <a:t>)</a:t>
            </a:r>
          </a:p>
          <a:p>
            <a:endParaRPr lang="en-US" altLang="ko-KR" sz="1200" b="1" dirty="0" smtClean="0">
              <a:latin typeface="+mn-ea"/>
            </a:endParaRPr>
          </a:p>
          <a:p>
            <a:endParaRPr lang="en-US" altLang="ko-KR" sz="1200" b="1" dirty="0" smtClean="0">
              <a:latin typeface="+mn-ea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584303" y="2306346"/>
            <a:ext cx="27507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page9 </a:t>
            </a:r>
            <a:r>
              <a:rPr lang="ko-KR" altLang="en-US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성능지표</a:t>
            </a:r>
            <a:r>
              <a:rPr lang="en-US" altLang="ko-KR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(y=</a:t>
            </a:r>
            <a:r>
              <a:rPr lang="en-US" altLang="ko-KR" sz="12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medv</a:t>
            </a:r>
            <a:r>
              <a:rPr lang="en-US" altLang="ko-KR" sz="12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RMSE Rsquare</a:t>
            </a:r>
            <a:r>
              <a:rPr kumimoji="0" lang="ko-KR" altLang="ko-KR" sz="105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 3.4336147 0.8565556</a:t>
            </a:r>
            <a:endParaRPr kumimoji="0" lang="en-US" altLang="ko-KR" sz="105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6.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결과 요약 및 정리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647653" y="802568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최종 결론</a:t>
            </a:r>
            <a:endParaRPr lang="ko-KR" altLang="en-US" sz="12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1647652" y="3158056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그 외 실험 및 검증</a:t>
            </a:r>
            <a:endParaRPr lang="ko-KR" altLang="en-US" sz="12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1647652" y="3562836"/>
            <a:ext cx="8002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# </a:t>
            </a:r>
            <a:r>
              <a:rPr lang="ko-KR" altLang="en-US" sz="1200" dirty="0" smtClean="0">
                <a:solidFill>
                  <a:srgbClr val="00B050"/>
                </a:solidFill>
              </a:rPr>
              <a:t>종속변수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medv</a:t>
            </a:r>
            <a:r>
              <a:rPr lang="en-US" altLang="ko-KR" sz="1200" dirty="0" smtClean="0">
                <a:solidFill>
                  <a:srgbClr val="00B050"/>
                </a:solidFill>
              </a:rPr>
              <a:t>, </a:t>
            </a:r>
            <a:r>
              <a:rPr lang="ko-KR" altLang="en-US" sz="1200" dirty="0" smtClean="0">
                <a:solidFill>
                  <a:srgbClr val="00B050"/>
                </a:solidFill>
              </a:rPr>
              <a:t>입력 변수 </a:t>
            </a:r>
            <a:r>
              <a:rPr lang="en-US" altLang="ko-KR" sz="1200" dirty="0" smtClean="0">
                <a:solidFill>
                  <a:srgbClr val="00B050"/>
                </a:solidFill>
              </a:rPr>
              <a:t>24</a:t>
            </a:r>
            <a:r>
              <a:rPr lang="ko-KR" altLang="en-US" sz="1200" dirty="0" smtClean="0">
                <a:solidFill>
                  <a:srgbClr val="00B050"/>
                </a:solidFill>
              </a:rPr>
              <a:t>개 사용 기준 성능 비교</a:t>
            </a:r>
            <a:r>
              <a:rPr lang="en-US" altLang="ko-KR" sz="1200" dirty="0" smtClean="0">
                <a:solidFill>
                  <a:srgbClr val="00B050"/>
                </a:solidFill>
              </a:rPr>
              <a:t>(OLS) -&gt; </a:t>
            </a:r>
            <a:r>
              <a:rPr lang="ko-KR" altLang="en-US" sz="1200" dirty="0" smtClean="0">
                <a:solidFill>
                  <a:srgbClr val="00B050"/>
                </a:solidFill>
              </a:rPr>
              <a:t>다른 모델</a:t>
            </a:r>
            <a:r>
              <a:rPr lang="en-US" altLang="ko-KR" sz="1200" dirty="0" smtClean="0">
                <a:solidFill>
                  <a:srgbClr val="00B050"/>
                </a:solidFill>
              </a:rPr>
              <a:t>, </a:t>
            </a:r>
            <a:r>
              <a:rPr lang="ko-KR" altLang="en-US" sz="1200" dirty="0" smtClean="0">
                <a:solidFill>
                  <a:srgbClr val="00B050"/>
                </a:solidFill>
              </a:rPr>
              <a:t>기준에 대해서도 동일하다</a:t>
            </a:r>
            <a:r>
              <a:rPr lang="en-US" altLang="ko-KR" sz="1200" dirty="0" smtClean="0">
                <a:solidFill>
                  <a:srgbClr val="00B050"/>
                </a:solidFill>
              </a:rPr>
              <a:t>.</a:t>
            </a:r>
            <a:endParaRPr lang="ko-KR" altLang="en-US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/>
              <a:t>res_case0 &lt;- </a:t>
            </a:r>
            <a:r>
              <a:rPr lang="en-US" altLang="ko-KR" sz="1200" dirty="0" err="1" smtClean="0"/>
              <a:t>Boston_test$medv-predict</a:t>
            </a:r>
            <a:r>
              <a:rPr lang="en-US" altLang="ko-KR" sz="1200" dirty="0" smtClean="0"/>
              <a:t>(fit_case0,newdata=</a:t>
            </a:r>
            <a:r>
              <a:rPr lang="en-US" altLang="ko-KR" sz="1200" dirty="0" err="1" smtClean="0"/>
              <a:t>Boston_test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res_case1 &lt;- </a:t>
            </a:r>
            <a:r>
              <a:rPr lang="en-US" altLang="ko-KR" sz="1200" dirty="0" err="1" smtClean="0"/>
              <a:t>BostonOut_test$medv-predict</a:t>
            </a:r>
            <a:r>
              <a:rPr lang="en-US" altLang="ko-KR" sz="1200" dirty="0" smtClean="0"/>
              <a:t>(fit_case1,newdata=</a:t>
            </a:r>
            <a:r>
              <a:rPr lang="en-US" altLang="ko-KR" sz="1200" dirty="0" err="1" smtClean="0"/>
              <a:t>BostonOut_test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R_sqaure0 = 1-sum(res_case0^2)/sum( (</a:t>
            </a:r>
            <a:r>
              <a:rPr lang="en-US" altLang="ko-KR" sz="1200" dirty="0" err="1" smtClean="0"/>
              <a:t>Boston_test$medv</a:t>
            </a:r>
            <a:r>
              <a:rPr lang="en-US" altLang="ko-KR" sz="1200" dirty="0" smtClean="0"/>
              <a:t> - mean(</a:t>
            </a:r>
            <a:r>
              <a:rPr lang="en-US" altLang="ko-KR" sz="1200" dirty="0" err="1" smtClean="0"/>
              <a:t>Boston_test$medv</a:t>
            </a:r>
            <a:r>
              <a:rPr lang="en-US" altLang="ko-KR" sz="1200" dirty="0" smtClean="0"/>
              <a:t>))^2 )</a:t>
            </a:r>
          </a:p>
          <a:p>
            <a:r>
              <a:rPr lang="en-US" altLang="ko-KR" sz="1200" dirty="0" smtClean="0"/>
              <a:t>R_sqaure1 = 1-sum(res_case1^2)/sum( (</a:t>
            </a:r>
            <a:r>
              <a:rPr lang="en-US" altLang="ko-KR" sz="1200" dirty="0" err="1" smtClean="0"/>
              <a:t>BostonOut_test$medv</a:t>
            </a:r>
            <a:r>
              <a:rPr lang="en-US" altLang="ko-KR" sz="1200" dirty="0" smtClean="0"/>
              <a:t> - mean(</a:t>
            </a:r>
            <a:r>
              <a:rPr lang="en-US" altLang="ko-KR" sz="1200" dirty="0" err="1" smtClean="0"/>
              <a:t>BostonOut_test$medv</a:t>
            </a:r>
            <a:r>
              <a:rPr lang="en-US" altLang="ko-KR" sz="1200" dirty="0" smtClean="0"/>
              <a:t>))^2)</a:t>
            </a:r>
          </a:p>
          <a:p>
            <a:r>
              <a:rPr lang="en-US" altLang="ko-KR" sz="1200" dirty="0" err="1" smtClean="0"/>
              <a:t>before_Out</a:t>
            </a:r>
            <a:r>
              <a:rPr lang="en-US" altLang="ko-KR" sz="1200" dirty="0" smtClean="0"/>
              <a:t> &lt;- c(R_sqaure0,sqrt(mean(res_case0^2))) # </a:t>
            </a:r>
            <a:r>
              <a:rPr lang="ko-KR" altLang="en-US" sz="1200" dirty="0" smtClean="0"/>
              <a:t>설명력</a:t>
            </a:r>
            <a:r>
              <a:rPr lang="en-US" altLang="ko-KR" sz="1200" dirty="0" smtClean="0"/>
              <a:t>, RMSE (</a:t>
            </a:r>
            <a:r>
              <a:rPr lang="ko-KR" altLang="en-US" sz="1200" dirty="0" err="1" smtClean="0"/>
              <a:t>아웃라이어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제거전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after_Out</a:t>
            </a:r>
            <a:r>
              <a:rPr lang="en-US" altLang="ko-KR" sz="1200" dirty="0" smtClean="0"/>
              <a:t> &lt;- c(R_sqaure1,sqrt(mean(res_case1^2))) # </a:t>
            </a:r>
            <a:r>
              <a:rPr lang="ko-KR" altLang="en-US" sz="1200" dirty="0" smtClean="0"/>
              <a:t>설명력</a:t>
            </a:r>
            <a:r>
              <a:rPr lang="en-US" altLang="ko-KR" sz="1200" dirty="0" smtClean="0"/>
              <a:t>, RMSE (</a:t>
            </a:r>
            <a:r>
              <a:rPr lang="ko-KR" altLang="en-US" sz="1200" dirty="0" err="1" smtClean="0"/>
              <a:t>아웃라이어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제거후</a:t>
            </a:r>
            <a:r>
              <a:rPr lang="en-US" altLang="ko-KR" sz="1200" dirty="0" smtClean="0"/>
              <a:t>)</a:t>
            </a:r>
            <a:endParaRPr lang="en-US" altLang="ko-KR" sz="1200" b="1" dirty="0" smtClean="0"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42075" y="5086330"/>
            <a:ext cx="3344114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before_Out#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0.7576955 4.3181062 </a:t>
            </a:r>
            <a:endParaRPr kumimoji="0" lang="en-US" altLang="ko-KR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after_Out #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0.8565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556 </a:t>
            </a:r>
            <a:r>
              <a:rPr kumimoji="0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3.433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6147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388352" y="4401575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407520" y="5388859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63324" y="466350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0" y="5635218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6. </a:t>
            </a:r>
            <a:r>
              <a:rPr lang="ko-KR" altLang="en-US" sz="1000" dirty="0" smtClean="0">
                <a:solidFill>
                  <a:srgbClr val="F7EBEB"/>
                </a:solidFill>
              </a:rPr>
              <a:t>결과 요약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및 정리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26871" y="62234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647652" y="1344760"/>
            <a:ext cx="5591347" cy="156966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가장 적은 변수로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포용력 높은 모델을 쓰고자 한다면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err="1" smtClean="0"/>
              <a:t>라쏘</a:t>
            </a:r>
            <a:r>
              <a:rPr lang="ko-KR" altLang="en-US" sz="1200" dirty="0" smtClean="0"/>
              <a:t> 회귀에서 얻은 결과를 바탕으로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crim~llstat</a:t>
            </a:r>
            <a:r>
              <a:rPr lang="ko-KR" altLang="en-US" sz="1200" dirty="0" smtClean="0"/>
              <a:t>까지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변수를 통해 식을 세워 예측가능 할 것이다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일반적으로 예측성능을 가장 중요시 한다면 </a:t>
            </a:r>
            <a:r>
              <a:rPr lang="en-US" altLang="ko-KR" sz="1200" dirty="0" smtClean="0"/>
              <a:t>OLS</a:t>
            </a:r>
            <a:r>
              <a:rPr lang="ko-KR" altLang="en-US" sz="1200" dirty="0" smtClean="0"/>
              <a:t>에 대해 </a:t>
            </a:r>
            <a:r>
              <a:rPr lang="en-US" altLang="ko-KR" sz="1200" dirty="0" smtClean="0"/>
              <a:t>stepwise</a:t>
            </a:r>
            <a:r>
              <a:rPr lang="ko-KR" altLang="en-US" sz="1200" dirty="0" smtClean="0"/>
              <a:t>를 적용하여 얻은</a:t>
            </a:r>
            <a:endParaRPr lang="en-US" altLang="ko-KR" sz="1200" dirty="0" smtClean="0"/>
          </a:p>
          <a:p>
            <a:r>
              <a:rPr lang="en-US" altLang="ko-KR" sz="1200" dirty="0" smtClean="0"/>
              <a:t>17</a:t>
            </a:r>
            <a:r>
              <a:rPr lang="ko-KR" altLang="en-US" sz="1200" dirty="0" smtClean="0"/>
              <a:t>개의 변수를 사용하는 모델을 통해 예측하는 것이 나을 것이다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또한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종속변수에 </a:t>
            </a:r>
            <a:r>
              <a:rPr lang="en-US" altLang="ko-KR" sz="1200" dirty="0" smtClean="0"/>
              <a:t>log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취한것이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log</a:t>
            </a:r>
            <a:r>
              <a:rPr lang="ko-KR" altLang="en-US" sz="1200" dirty="0" smtClean="0"/>
              <a:t>를 취하지 않은 것보다 더 성능이 좋았는데 </a:t>
            </a:r>
            <a:r>
              <a:rPr lang="en-US" altLang="ko-KR" sz="1200" dirty="0" smtClean="0"/>
              <a:t>log</a:t>
            </a:r>
            <a:r>
              <a:rPr lang="ko-KR" altLang="en-US" sz="1200" dirty="0" smtClean="0"/>
              <a:t>변환은 언제든 다시 돌아갈 수 있는 형태의 변환이므로 </a:t>
            </a:r>
            <a:endParaRPr lang="en-US" altLang="ko-KR" sz="1200" dirty="0" smtClean="0"/>
          </a:p>
          <a:p>
            <a:r>
              <a:rPr lang="ko-KR" altLang="en-US" sz="1200" dirty="0" smtClean="0"/>
              <a:t>이 또한 시행하는 것이 더욱 좋을 것으로 판단된다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8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4189025" y="3007767"/>
            <a:ext cx="3716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맑은 고딕(본문)"/>
              </a:rPr>
              <a:t>감 사 합 </a:t>
            </a:r>
            <a:r>
              <a:rPr lang="ko-KR" altLang="en-US" sz="4400" b="1" dirty="0" err="1" smtClean="0">
                <a:latin typeface="맑은 고딕(본문)"/>
              </a:rPr>
              <a:t>니</a:t>
            </a:r>
            <a:r>
              <a:rPr lang="ko-KR" altLang="en-US" sz="4400" b="1" dirty="0" smtClean="0">
                <a:latin typeface="맑은 고딕(본문)"/>
              </a:rPr>
              <a:t> 다</a:t>
            </a:r>
            <a:r>
              <a:rPr lang="en-US" altLang="ko-KR" sz="4400" b="1" dirty="0" smtClean="0">
                <a:latin typeface="맑은 고딕(본문)"/>
              </a:rPr>
              <a:t>!</a:t>
            </a:r>
            <a:endParaRPr lang="en-US" altLang="ko-KR" sz="4400" b="1" dirty="0" smtClean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6641162" y="1098293"/>
            <a:ext cx="4550002" cy="15671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훈련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평가 데이터 분리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- 8:2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비율 분리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69381" y="1050430"/>
            <a:ext cx="4691591" cy="15671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패키지 설치 및 데이터 준비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1)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사용 패키지 목록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2)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기본 탐색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3)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메타데이터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 flipH="1">
            <a:off x="1967203" y="1335908"/>
            <a:ext cx="350410" cy="5459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srgbClr val="545871"/>
                </a:solidFill>
              </a:rPr>
              <a:t>목차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41162" y="2892352"/>
            <a:ext cx="4550001" cy="15671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5.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모델 수립 및 변수 선택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1) OLS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다중선형회귀 모델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en-US" altLang="ko-KR" sz="12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Lidge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Lasso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모델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3)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변수선택 및 모델 선정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87013" y="2826921"/>
            <a:ext cx="4673959" cy="1567126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시각화 및 이상치 탐지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1)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주요 시각화 그래프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이상치 제거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487014" y="4620980"/>
            <a:ext cx="4673958" cy="1567126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3.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변수 변환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범주형 변수 변환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기타 변수 변환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41163" y="4668843"/>
            <a:ext cx="4550000" cy="15671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결과 요약 및 정리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1)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최종 결론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2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그 외 실험 및 검증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13820" y="433452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3324" y="455876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3820" y="5342565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3324" y="5566800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6" name="순서도: 처리 55"/>
          <p:cNvSpPr/>
          <p:nvPr/>
        </p:nvSpPr>
        <p:spPr>
          <a:xfrm>
            <a:off x="1643967" y="1948388"/>
            <a:ext cx="996881" cy="50305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545871"/>
                </a:solidFill>
              </a:rPr>
              <a:t>CONTENTS</a:t>
            </a:r>
            <a:endParaRPr lang="ko-KR" altLang="en-US" sz="1200" b="1" dirty="0">
              <a:solidFill>
                <a:srgbClr val="545871"/>
              </a:solidFill>
            </a:endParaRPr>
          </a:p>
        </p:txBody>
      </p:sp>
      <p:sp>
        <p:nvSpPr>
          <p:cNvPr id="59" name="Freeform 11"/>
          <p:cNvSpPr>
            <a:spLocks noEditPoints="1"/>
          </p:cNvSpPr>
          <p:nvPr/>
        </p:nvSpPr>
        <p:spPr bwMode="auto">
          <a:xfrm flipH="1">
            <a:off x="1967203" y="3006524"/>
            <a:ext cx="350410" cy="5459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0" name="순서도: 처리 59"/>
          <p:cNvSpPr/>
          <p:nvPr/>
        </p:nvSpPr>
        <p:spPr>
          <a:xfrm>
            <a:off x="1643967" y="3619004"/>
            <a:ext cx="996881" cy="50305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545871"/>
                </a:solidFill>
              </a:rPr>
              <a:t>CONTENTS</a:t>
            </a:r>
            <a:endParaRPr lang="ko-KR" altLang="en-US" sz="1200" b="1" dirty="0">
              <a:solidFill>
                <a:srgbClr val="545871"/>
              </a:solidFill>
            </a:endParaRPr>
          </a:p>
        </p:txBody>
      </p:sp>
      <p:sp>
        <p:nvSpPr>
          <p:cNvPr id="64" name="Freeform 11"/>
          <p:cNvSpPr>
            <a:spLocks noEditPoints="1"/>
          </p:cNvSpPr>
          <p:nvPr/>
        </p:nvSpPr>
        <p:spPr bwMode="auto">
          <a:xfrm flipH="1">
            <a:off x="1994267" y="4875583"/>
            <a:ext cx="350410" cy="5459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1671031" y="5488063"/>
            <a:ext cx="996881" cy="50305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545871"/>
                </a:solidFill>
              </a:rPr>
              <a:t>CONTENTS</a:t>
            </a:r>
            <a:endParaRPr lang="ko-KR" altLang="en-US" sz="1200" b="1" dirty="0">
              <a:solidFill>
                <a:srgbClr val="545871"/>
              </a:solidFill>
            </a:endParaRPr>
          </a:p>
        </p:txBody>
      </p:sp>
      <p:sp>
        <p:nvSpPr>
          <p:cNvPr id="66" name="Freeform 11"/>
          <p:cNvSpPr>
            <a:spLocks noEditPoints="1"/>
          </p:cNvSpPr>
          <p:nvPr/>
        </p:nvSpPr>
        <p:spPr bwMode="auto">
          <a:xfrm flipH="1">
            <a:off x="7167229" y="1344168"/>
            <a:ext cx="350410" cy="5459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7" name="순서도: 처리 66"/>
          <p:cNvSpPr/>
          <p:nvPr/>
        </p:nvSpPr>
        <p:spPr>
          <a:xfrm>
            <a:off x="6843993" y="1956648"/>
            <a:ext cx="996881" cy="50305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545871"/>
                </a:solidFill>
              </a:rPr>
              <a:t>CONTENTS</a:t>
            </a:r>
            <a:endParaRPr lang="ko-KR" altLang="en-US" sz="1200" b="1" dirty="0">
              <a:solidFill>
                <a:srgbClr val="545871"/>
              </a:solidFill>
            </a:endParaRPr>
          </a:p>
        </p:txBody>
      </p:sp>
      <p:sp>
        <p:nvSpPr>
          <p:cNvPr id="68" name="Freeform 11"/>
          <p:cNvSpPr>
            <a:spLocks noEditPoints="1"/>
          </p:cNvSpPr>
          <p:nvPr/>
        </p:nvSpPr>
        <p:spPr bwMode="auto">
          <a:xfrm flipH="1">
            <a:off x="7115785" y="3241442"/>
            <a:ext cx="350410" cy="5459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9" name="순서도: 처리 68"/>
          <p:cNvSpPr/>
          <p:nvPr/>
        </p:nvSpPr>
        <p:spPr>
          <a:xfrm>
            <a:off x="6792549" y="3853922"/>
            <a:ext cx="996881" cy="50305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545871"/>
                </a:solidFill>
              </a:rPr>
              <a:t>CONTENTS</a:t>
            </a:r>
            <a:endParaRPr lang="ko-KR" altLang="en-US" sz="1200" b="1" dirty="0">
              <a:solidFill>
                <a:srgbClr val="545871"/>
              </a:solidFill>
            </a:endParaRPr>
          </a:p>
        </p:txBody>
      </p:sp>
      <p:sp>
        <p:nvSpPr>
          <p:cNvPr id="70" name="Freeform 11"/>
          <p:cNvSpPr>
            <a:spLocks noEditPoints="1"/>
          </p:cNvSpPr>
          <p:nvPr/>
        </p:nvSpPr>
        <p:spPr bwMode="auto">
          <a:xfrm flipH="1">
            <a:off x="7114524" y="4899602"/>
            <a:ext cx="350410" cy="5459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1" name="순서도: 처리 70"/>
          <p:cNvSpPr/>
          <p:nvPr/>
        </p:nvSpPr>
        <p:spPr>
          <a:xfrm>
            <a:off x="6791288" y="5512082"/>
            <a:ext cx="996881" cy="50305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545871"/>
                </a:solidFill>
              </a:rPr>
              <a:t>CONTENTS</a:t>
            </a:r>
            <a:endParaRPr lang="ko-KR" altLang="en-US" sz="12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3693" y="710352"/>
            <a:ext cx="11368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rgbClr val="F7EBEB"/>
                </a:solidFill>
              </a:rPr>
              <a:t>1.</a:t>
            </a:r>
            <a:r>
              <a:rPr lang="ko-KR" altLang="en-US" sz="1050" dirty="0" smtClean="0">
                <a:solidFill>
                  <a:srgbClr val="F7EBEB"/>
                </a:solidFill>
              </a:rPr>
              <a:t>패키지 설치</a:t>
            </a:r>
            <a:endParaRPr lang="en-US" altLang="ko-KR" sz="1050" dirty="0" smtClean="0">
              <a:solidFill>
                <a:srgbClr val="F7EBEB"/>
              </a:solidFill>
            </a:endParaRPr>
          </a:p>
          <a:p>
            <a:r>
              <a:rPr lang="ko-KR" altLang="en-US" sz="1050" dirty="0" smtClean="0">
                <a:solidFill>
                  <a:srgbClr val="F7EBEB"/>
                </a:solidFill>
              </a:rPr>
              <a:t> 및</a:t>
            </a:r>
            <a:r>
              <a:rPr lang="en-US" altLang="ko-KR" sz="1050" dirty="0">
                <a:solidFill>
                  <a:srgbClr val="F7EBEB"/>
                </a:solidFill>
              </a:rPr>
              <a:t> </a:t>
            </a:r>
            <a:r>
              <a:rPr lang="ko-KR" altLang="en-US" sz="1050" dirty="0" smtClean="0">
                <a:solidFill>
                  <a:srgbClr val="F7EBEB"/>
                </a:solidFill>
              </a:rPr>
              <a:t>데이터 준비</a:t>
            </a:r>
            <a:endParaRPr lang="ko-KR" altLang="en-US" sz="1050" dirty="0">
              <a:solidFill>
                <a:srgbClr val="F7EBEB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1.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패키지 설치 및 데이터 준비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33452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3324" y="455876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13820" y="5342565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3324" y="5566800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65322" y="3204545"/>
            <a:ext cx="4932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2) </a:t>
            </a:r>
            <a:r>
              <a:rPr lang="ko-KR" altLang="en-US" sz="1200" b="1" dirty="0" smtClean="0"/>
              <a:t>데이터 기본 탐색</a:t>
            </a:r>
            <a:endParaRPr lang="en-US" altLang="ko-KR" sz="1200" b="1" dirty="0" smtClean="0"/>
          </a:p>
          <a:p>
            <a:endParaRPr lang="ko-KR" altLang="en-US" sz="1200" b="1" dirty="0" smtClean="0"/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#  </a:t>
            </a:r>
            <a:r>
              <a:rPr lang="ko-KR" altLang="en-US" sz="1200" dirty="0" smtClean="0">
                <a:solidFill>
                  <a:srgbClr val="00B050"/>
                </a:solidFill>
              </a:rPr>
              <a:t>데이터 불러오기</a:t>
            </a:r>
          </a:p>
          <a:p>
            <a:r>
              <a:rPr lang="en-US" altLang="ko-KR" sz="1200" dirty="0" smtClean="0"/>
              <a:t>library(MASS) # Boston</a:t>
            </a:r>
            <a:r>
              <a:rPr lang="ko-KR" altLang="en-US" sz="1200" dirty="0" smtClean="0"/>
              <a:t>데이터를 포함한다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attach(Boston)#</a:t>
            </a:r>
            <a:r>
              <a:rPr lang="ko-KR" altLang="en-US" sz="1200" dirty="0" smtClean="0"/>
              <a:t>별도 </a:t>
            </a:r>
            <a:r>
              <a:rPr lang="ko-KR" altLang="en-US" sz="1200" dirty="0" err="1" smtClean="0"/>
              <a:t>호출없이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Boston Data </a:t>
            </a:r>
            <a:r>
              <a:rPr lang="ko-KR" altLang="en-US" sz="1200" dirty="0" smtClean="0"/>
              <a:t>사용가능</a:t>
            </a:r>
          </a:p>
          <a:p>
            <a:endParaRPr lang="ko-KR" altLang="en-US" sz="1200" dirty="0" smtClean="0"/>
          </a:p>
          <a:p>
            <a:r>
              <a:rPr lang="en-US" altLang="ko-KR" sz="1200" dirty="0" err="1" smtClean="0"/>
              <a:t>stat.desc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Boston_df</a:t>
            </a:r>
            <a:r>
              <a:rPr lang="en-US" altLang="ko-KR" sz="1200" dirty="0" smtClean="0"/>
              <a:t>) # </a:t>
            </a:r>
            <a:r>
              <a:rPr lang="ko-KR" altLang="en-US" sz="1200" dirty="0" smtClean="0"/>
              <a:t>우측의 기술 </a:t>
            </a:r>
            <a:r>
              <a:rPr lang="ko-KR" altLang="en-US" sz="1200" dirty="0" err="1" smtClean="0"/>
              <a:t>통계값과</a:t>
            </a:r>
            <a:r>
              <a:rPr lang="ko-KR" altLang="en-US" sz="1200" dirty="0" smtClean="0"/>
              <a:t> 동일하다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Boston_df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tbl_df</a:t>
            </a:r>
            <a:r>
              <a:rPr lang="en-US" altLang="ko-KR" sz="1200" dirty="0" smtClean="0"/>
              <a:t>(Boston) #</a:t>
            </a:r>
            <a:r>
              <a:rPr lang="en-US" altLang="ko-KR" sz="1200" dirty="0" err="1" smtClean="0"/>
              <a:t>dplyr</a:t>
            </a:r>
            <a:r>
              <a:rPr lang="ko-KR" altLang="en-US" sz="1200" dirty="0" smtClean="0"/>
              <a:t>패키지 제공 자료형태</a:t>
            </a:r>
          </a:p>
          <a:p>
            <a:r>
              <a:rPr lang="en-US" altLang="ko-KR" sz="1200" dirty="0" smtClean="0"/>
              <a:t>sum(is.na(</a:t>
            </a:r>
            <a:r>
              <a:rPr lang="en-US" altLang="ko-KR" sz="1200" dirty="0" err="1" smtClean="0"/>
              <a:t>Boston_df</a:t>
            </a:r>
            <a:r>
              <a:rPr lang="en-US" altLang="ko-KR" sz="1200" dirty="0" smtClean="0"/>
              <a:t>)) # </a:t>
            </a:r>
            <a:r>
              <a:rPr lang="ko-KR" altLang="en-US" sz="1200" dirty="0" err="1" smtClean="0"/>
              <a:t>결측값은</a:t>
            </a:r>
            <a:r>
              <a:rPr lang="ko-KR" altLang="en-US" sz="1200" dirty="0" smtClean="0"/>
              <a:t>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22" y="1125850"/>
            <a:ext cx="4271154" cy="186439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66" y="1227897"/>
            <a:ext cx="6572876" cy="296848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13157" y="747693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사용 패키지 목록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(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이 외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MASS, Caret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</a:rPr>
              <a:t>등도 사용되었다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</a:rPr>
              <a:t>. 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6476" y="4350415"/>
            <a:ext cx="6566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1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교재의 </a:t>
            </a:r>
            <a:r>
              <a:rPr lang="en-US" altLang="ko-KR" sz="1200" dirty="0" smtClean="0"/>
              <a:t>Boston Housing Data </a:t>
            </a:r>
            <a:r>
              <a:rPr lang="ko-KR" altLang="en-US" sz="1200" dirty="0" smtClean="0"/>
              <a:t>기술통계 도표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stat.desc</a:t>
            </a:r>
            <a:r>
              <a:rPr lang="en-US" altLang="ko-KR" sz="1200" dirty="0" smtClean="0"/>
              <a:t>(Boston__</a:t>
            </a:r>
            <a:r>
              <a:rPr lang="en-US" altLang="ko-KR" sz="1200" dirty="0" err="1" smtClean="0"/>
              <a:t>df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동일한 결과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86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3693" y="710352"/>
            <a:ext cx="113685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rgbClr val="F7EBEB"/>
                </a:solidFill>
              </a:rPr>
              <a:t>1.</a:t>
            </a:r>
            <a:r>
              <a:rPr lang="ko-KR" altLang="en-US" sz="1050" dirty="0" smtClean="0">
                <a:solidFill>
                  <a:srgbClr val="F7EBEB"/>
                </a:solidFill>
              </a:rPr>
              <a:t>패키지 설치</a:t>
            </a:r>
            <a:endParaRPr lang="en-US" altLang="ko-KR" sz="1050" dirty="0" smtClean="0">
              <a:solidFill>
                <a:srgbClr val="F7EBEB"/>
              </a:solidFill>
            </a:endParaRPr>
          </a:p>
          <a:p>
            <a:r>
              <a:rPr lang="ko-KR" altLang="en-US" sz="1050" dirty="0" smtClean="0">
                <a:solidFill>
                  <a:srgbClr val="F7EBEB"/>
                </a:solidFill>
              </a:rPr>
              <a:t> 및</a:t>
            </a:r>
            <a:r>
              <a:rPr lang="en-US" altLang="ko-KR" sz="1050" dirty="0">
                <a:solidFill>
                  <a:srgbClr val="F7EBEB"/>
                </a:solidFill>
              </a:rPr>
              <a:t> </a:t>
            </a:r>
            <a:r>
              <a:rPr lang="ko-KR" altLang="en-US" sz="1050" dirty="0" smtClean="0">
                <a:solidFill>
                  <a:srgbClr val="F7EBEB"/>
                </a:solidFill>
              </a:rPr>
              <a:t>데이터 준비</a:t>
            </a:r>
            <a:endParaRPr lang="ko-KR" altLang="en-US" sz="1050" dirty="0">
              <a:solidFill>
                <a:srgbClr val="F7EBEB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1.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패키지 설치 및 데이터 준비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33452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3324" y="455876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13820" y="5342565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3324" y="5566800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57" y="747693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3) </a:t>
            </a:r>
            <a:r>
              <a:rPr lang="ko-KR" altLang="en-US" sz="1200" b="1" dirty="0" smtClean="0"/>
              <a:t>메타데이터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46093" y="6022168"/>
            <a:ext cx="6566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2</a:t>
            </a:r>
            <a:r>
              <a:rPr lang="en-US" altLang="ko-KR" sz="1200" dirty="0" smtClean="0"/>
              <a:t>.Boston</a:t>
            </a:r>
            <a:r>
              <a:rPr lang="ko-KR" altLang="en-US" sz="1200" dirty="0" smtClean="0"/>
              <a:t>데이터에 포함되어있는 </a:t>
            </a:r>
            <a:r>
              <a:rPr lang="en-US" altLang="ko-KR" sz="1200" dirty="0" smtClean="0"/>
              <a:t>14</a:t>
            </a:r>
            <a:r>
              <a:rPr lang="ko-KR" altLang="en-US" sz="1200" dirty="0" smtClean="0"/>
              <a:t>개의 변수와 그 설명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72" y="941431"/>
            <a:ext cx="5258070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7971" y="1634110"/>
            <a:ext cx="1143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2. </a:t>
            </a:r>
            <a:r>
              <a:rPr lang="ko-KR" altLang="en-US" sz="1000" dirty="0" smtClean="0">
                <a:solidFill>
                  <a:srgbClr val="F7EBEB"/>
                </a:solidFill>
              </a:rPr>
              <a:t>데이터 시각화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및 이상치 탐지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2.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데이터 시각화 및 </a:t>
            </a:r>
            <a:r>
              <a:rPr lang="ko-KR" altLang="en-US" sz="2400" b="1" i="1" kern="0" dirty="0" err="1" smtClean="0">
                <a:solidFill>
                  <a:srgbClr val="545871"/>
                </a:solidFill>
              </a:rPr>
              <a:t>이상치탐지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3324" y="694773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820" y="433452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3324" y="455876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13820" y="5342565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3324" y="5566800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0235" y="1062033"/>
            <a:ext cx="49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# </a:t>
            </a:r>
            <a:r>
              <a:rPr lang="ko-KR" altLang="en-US" sz="1200" dirty="0" smtClean="0">
                <a:solidFill>
                  <a:srgbClr val="00B050"/>
                </a:solidFill>
              </a:rPr>
              <a:t>상관계수행렬 </a:t>
            </a:r>
            <a:r>
              <a:rPr lang="en-US" altLang="ko-KR" sz="1200" dirty="0" smtClean="0">
                <a:solidFill>
                  <a:srgbClr val="00B050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corrplot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smtClean="0">
                <a:solidFill>
                  <a:srgbClr val="00B050"/>
                </a:solidFill>
              </a:rPr>
              <a:t>라이브러리의 함수를 사용</a:t>
            </a:r>
            <a:r>
              <a:rPr lang="en-US" altLang="ko-KR" sz="1200" dirty="0" smtClean="0">
                <a:solidFill>
                  <a:srgbClr val="00B050"/>
                </a:solidFill>
              </a:rPr>
              <a:t>)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r>
              <a:rPr lang="en-US" altLang="ko-KR" sz="1200" dirty="0" err="1" smtClean="0"/>
              <a:t>corrplot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Boston_df</a:t>
            </a:r>
            <a:r>
              <a:rPr lang="en-US" altLang="ko-KR" sz="1200" dirty="0" smtClean="0"/>
              <a:t>),method=c("number")) #</a:t>
            </a:r>
            <a:r>
              <a:rPr lang="ko-KR" altLang="en-US" sz="1200" dirty="0" smtClean="0"/>
              <a:t>상관관계 행렬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113157" y="747693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주요 시각화 그래프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71892" y="5558661"/>
            <a:ext cx="383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3</a:t>
            </a:r>
            <a:r>
              <a:rPr lang="en-US" altLang="ko-KR" sz="1200" dirty="0" smtClean="0"/>
              <a:t>. Boston</a:t>
            </a:r>
            <a:r>
              <a:rPr lang="ko-KR" altLang="en-US" sz="1200" dirty="0" err="1" smtClean="0"/>
              <a:t>데이터내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14</a:t>
            </a:r>
            <a:r>
              <a:rPr lang="ko-KR" altLang="en-US" sz="1200" dirty="0" smtClean="0"/>
              <a:t>개 변수들의 상관계수도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1" t="4469" r="4580" b="1178"/>
          <a:stretch/>
        </p:blipFill>
        <p:spPr>
          <a:xfrm>
            <a:off x="1163993" y="1523698"/>
            <a:ext cx="4572000" cy="403496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926222" y="1321735"/>
            <a:ext cx="493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# 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다중공선성</a:t>
            </a:r>
            <a:r>
              <a:rPr lang="ko-KR" altLang="en-US" sz="1200" dirty="0" smtClean="0">
                <a:solidFill>
                  <a:srgbClr val="00B050"/>
                </a:solidFill>
              </a:rPr>
              <a:t> 확인 </a:t>
            </a:r>
            <a:r>
              <a:rPr lang="en-US" altLang="ko-KR" sz="1200" dirty="0" smtClean="0">
                <a:solidFill>
                  <a:srgbClr val="00B050"/>
                </a:solidFill>
              </a:rPr>
              <a:t>(car </a:t>
            </a:r>
            <a:r>
              <a:rPr lang="ko-KR" altLang="en-US" sz="1200" dirty="0" smtClean="0">
                <a:solidFill>
                  <a:srgbClr val="00B050"/>
                </a:solidFill>
              </a:rPr>
              <a:t>라이브러리의 함수를 사용</a:t>
            </a:r>
            <a:r>
              <a:rPr lang="en-US" altLang="ko-KR" sz="12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sz="1200" dirty="0" err="1" smtClean="0"/>
              <a:t>Fortest_Multilinear</a:t>
            </a:r>
            <a:r>
              <a:rPr lang="en-US" altLang="ko-KR" sz="1200" dirty="0" smtClean="0"/>
              <a:t> &lt;- lm(formula=</a:t>
            </a:r>
            <a:r>
              <a:rPr lang="en-US" altLang="ko-KR" sz="1200" dirty="0" err="1" smtClean="0"/>
              <a:t>medv</a:t>
            </a:r>
            <a:r>
              <a:rPr lang="en-US" altLang="ko-KR" sz="1200" dirty="0" smtClean="0"/>
              <a:t>~. , data=</a:t>
            </a:r>
            <a:r>
              <a:rPr lang="en-US" altLang="ko-KR" sz="1200" dirty="0" err="1" smtClean="0"/>
              <a:t>Boston_df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vif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Fortest_Multilinear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243293" y="5983414"/>
            <a:ext cx="493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Dis, </a:t>
            </a:r>
            <a:r>
              <a:rPr lang="en-US" altLang="ko-KR" sz="1200" dirty="0" err="1" smtClean="0"/>
              <a:t>Nox</a:t>
            </a:r>
            <a:r>
              <a:rPr lang="en-US" altLang="ko-KR" sz="1200" dirty="0" smtClean="0"/>
              <a:t>, tax(</a:t>
            </a:r>
            <a:r>
              <a:rPr lang="ko-KR" altLang="en-US" sz="1200" dirty="0" smtClean="0"/>
              <a:t>특히나 </a:t>
            </a:r>
            <a:r>
              <a:rPr lang="en-US" altLang="ko-KR" sz="1200" dirty="0" smtClean="0"/>
              <a:t>tax-rad), </a:t>
            </a:r>
            <a:r>
              <a:rPr lang="en-US" altLang="ko-KR" sz="1200" dirty="0" err="1" smtClean="0"/>
              <a:t>indus</a:t>
            </a:r>
            <a:r>
              <a:rPr lang="en-US" altLang="ko-KR" sz="1200" dirty="0" smtClean="0"/>
              <a:t>, age </a:t>
            </a:r>
            <a:r>
              <a:rPr lang="ko-KR" altLang="en-US" sz="1200" dirty="0" smtClean="0"/>
              <a:t>등에서 높은 상관계수를</a:t>
            </a:r>
            <a:endParaRPr lang="en-US" altLang="ko-KR" sz="1200" dirty="0" smtClean="0"/>
          </a:p>
          <a:p>
            <a:r>
              <a:rPr lang="ko-KR" altLang="en-US" sz="1200" dirty="0" smtClean="0"/>
              <a:t>드러내는 관계들이 보인다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608464" y="4259488"/>
            <a:ext cx="373238" cy="2280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046364" y="3038475"/>
            <a:ext cx="1344788" cy="1381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5" y="2148539"/>
            <a:ext cx="4887007" cy="74305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063195" y="3495281"/>
            <a:ext cx="5286375" cy="1200329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ko-KR" altLang="en-US" sz="1200" dirty="0" smtClean="0"/>
              <a:t>앞서 상관계수가 높게 나왔던 변수들에 대해서 </a:t>
            </a:r>
            <a:r>
              <a:rPr lang="en-US" altLang="ko-KR" sz="1200" dirty="0" smtClean="0"/>
              <a:t>VIF</a:t>
            </a:r>
            <a:r>
              <a:rPr lang="ko-KR" altLang="en-US" sz="1200" dirty="0" smtClean="0"/>
              <a:t>계수도 높게 나왔다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보통</a:t>
            </a:r>
            <a:r>
              <a:rPr lang="en-US" altLang="ko-KR" sz="1200" dirty="0" smtClean="0"/>
              <a:t>, VIF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이상 일 때 </a:t>
            </a:r>
            <a:r>
              <a:rPr lang="ko-KR" altLang="en-US" sz="1200" dirty="0" err="1" smtClean="0"/>
              <a:t>다중공선성이</a:t>
            </a:r>
            <a:r>
              <a:rPr lang="ko-KR" altLang="en-US" sz="1200" dirty="0" smtClean="0"/>
              <a:t> 있다고 판단하며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따라서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위의 결과는 바로 변수를 가공하거나 제거하는데 쓰이지 않고 </a:t>
            </a:r>
            <a:endParaRPr lang="en-US" altLang="ko-KR" sz="1200" dirty="0" smtClean="0"/>
          </a:p>
          <a:p>
            <a:r>
              <a:rPr lang="ko-KR" altLang="en-US" sz="1200" dirty="0" smtClean="0"/>
              <a:t>추후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모델링하는</a:t>
            </a:r>
            <a:r>
              <a:rPr lang="ko-KR" altLang="en-US" sz="1200" dirty="0" smtClean="0"/>
              <a:t> 과정을 통해 최종 입력변수를 선택하게 될 것이다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972175" y="2891122"/>
            <a:ext cx="2047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400925" y="2590126"/>
            <a:ext cx="6191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8772525" y="2590126"/>
            <a:ext cx="6191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0240057" y="2590126"/>
            <a:ext cx="6191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26222" y="5983414"/>
            <a:ext cx="541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※VIF(</a:t>
            </a:r>
            <a:r>
              <a:rPr lang="ko-KR" altLang="en-US" sz="1200" dirty="0" smtClean="0"/>
              <a:t>분산팽창계수</a:t>
            </a:r>
            <a:r>
              <a:rPr lang="en-US" altLang="ko-KR" sz="1200" dirty="0" smtClean="0"/>
              <a:t>)-</a:t>
            </a:r>
            <a:r>
              <a:rPr lang="ko-KR" altLang="en-US" sz="1200" dirty="0" err="1" smtClean="0"/>
              <a:t>회귀분석시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각각의 입력변수들을 대상으로 </a:t>
            </a:r>
            <a:r>
              <a:rPr lang="ko-KR" altLang="en-US" sz="1200" dirty="0" err="1" smtClean="0"/>
              <a:t>다중공선성</a:t>
            </a:r>
            <a:r>
              <a:rPr lang="ko-KR" altLang="en-US" sz="1200" dirty="0" smtClean="0"/>
              <a:t> 정도를 제시하는 인자이다</a:t>
            </a:r>
            <a:r>
              <a:rPr lang="en-US" altLang="ko-KR" sz="1200" dirty="0" smtClean="0"/>
              <a:t>. </a:t>
            </a:r>
            <a:r>
              <a:rPr lang="en-US" altLang="ko-KR" sz="1200" dirty="0" err="1"/>
              <a:t>VIF</a:t>
            </a:r>
            <a:r>
              <a:rPr lang="en-US" altLang="ko-KR" sz="1200" baseline="-25000" dirty="0" err="1"/>
              <a:t>k</a:t>
            </a:r>
            <a:r>
              <a:rPr lang="en-US" altLang="ko-KR" sz="1200" baseline="-25000" dirty="0"/>
              <a:t> </a:t>
            </a:r>
            <a:r>
              <a:rPr lang="en-US" altLang="ko-KR" sz="1200" dirty="0"/>
              <a:t>= 1 / (1 - R</a:t>
            </a:r>
            <a:r>
              <a:rPr lang="en-US" altLang="ko-KR" sz="1200" baseline="-25000" dirty="0"/>
              <a:t>j</a:t>
            </a:r>
            <a:r>
              <a:rPr lang="en-US" altLang="ko-KR" sz="1200" baseline="30000" dirty="0"/>
              <a:t>2</a:t>
            </a:r>
            <a:r>
              <a:rPr lang="en-US" altLang="ko-KR" sz="1200" dirty="0" smtClean="0"/>
              <a:t>) (k = 1, …, n(</a:t>
            </a:r>
            <a:r>
              <a:rPr lang="ko-KR" altLang="en-US" sz="1200" dirty="0" err="1" smtClean="0"/>
              <a:t>입력변수갯수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https://en.wikipedia.org/wiki/Variance_inflation_factor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41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2.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데이터 시각화 및 </a:t>
            </a:r>
            <a:r>
              <a:rPr lang="ko-KR" altLang="en-US" sz="2400" b="1" i="1" kern="0" dirty="0" err="1" smtClean="0">
                <a:solidFill>
                  <a:srgbClr val="545871"/>
                </a:solidFill>
              </a:rPr>
              <a:t>이상치탐지</a:t>
            </a:r>
            <a:endParaRPr lang="en-US" altLang="ko-KR" sz="2400" b="1" i="1" kern="0" dirty="0" smtClean="0">
              <a:solidFill>
                <a:srgbClr val="54587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3157" y="747693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이상치 제거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05963" y="1135532"/>
            <a:ext cx="45140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# 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산점도</a:t>
            </a:r>
            <a:r>
              <a:rPr lang="ko-KR" altLang="en-US" sz="1200" dirty="0" smtClean="0">
                <a:solidFill>
                  <a:srgbClr val="00B050"/>
                </a:solidFill>
              </a:rPr>
              <a:t> 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/>
              <a:t>par(</a:t>
            </a:r>
            <a:r>
              <a:rPr lang="en-US" altLang="ko-KR" sz="1200" dirty="0" err="1" smtClean="0"/>
              <a:t>mfrow</a:t>
            </a:r>
            <a:r>
              <a:rPr lang="en-US" altLang="ko-KR" sz="1200" dirty="0" smtClean="0"/>
              <a:t>=c(2,3)) # plot</a:t>
            </a:r>
            <a:r>
              <a:rPr lang="ko-KR" altLang="en-US" sz="1200" dirty="0" smtClean="0"/>
              <a:t>공간을 </a:t>
            </a:r>
            <a:r>
              <a:rPr lang="en-US" altLang="ko-KR" sz="1200" dirty="0" smtClean="0"/>
              <a:t>2</a:t>
            </a:r>
            <a:r>
              <a:rPr lang="en-US" altLang="ko-KR" sz="1200" dirty="0"/>
              <a:t>x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등분한다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Boston_df$chas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Boston_df$medv</a:t>
            </a:r>
            <a:r>
              <a:rPr lang="en-US" altLang="ko-KR" sz="1200" dirty="0" smtClean="0"/>
              <a:t>) </a:t>
            </a:r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Boston_df$ptratio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Boston_df$medv</a:t>
            </a:r>
            <a:endParaRPr lang="en-US" altLang="ko-KR" sz="1200" dirty="0" smtClean="0"/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Boston_df$rm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Boston_df$medv</a:t>
            </a:r>
            <a:endParaRPr lang="en-US" altLang="ko-KR" sz="1200" dirty="0" smtClean="0"/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Boston_df$tax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Boston_df$medv</a:t>
            </a:r>
            <a:endParaRPr lang="en-US" altLang="ko-KR" sz="1200" dirty="0" smtClean="0"/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Boston_df$rad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Boston_df$medv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# </a:t>
            </a:r>
            <a:r>
              <a:rPr lang="ko-KR" altLang="en-US" sz="1200" dirty="0" smtClean="0">
                <a:solidFill>
                  <a:srgbClr val="00B050"/>
                </a:solidFill>
              </a:rPr>
              <a:t>이상치 위치 확인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/>
              <a:t>c(which(</a:t>
            </a:r>
            <a:r>
              <a:rPr lang="en-US" altLang="ko-KR" sz="1200" dirty="0" err="1" smtClean="0"/>
              <a:t>Boston_df$chas</a:t>
            </a:r>
            <a:r>
              <a:rPr lang="en-US" altLang="ko-KR" sz="1200" dirty="0" smtClean="0"/>
              <a:t>==1 &amp; </a:t>
            </a:r>
            <a:r>
              <a:rPr lang="en-US" altLang="ko-KR" sz="1200" dirty="0" err="1" smtClean="0"/>
              <a:t>Boston_df$medv</a:t>
            </a:r>
            <a:r>
              <a:rPr lang="en-US" altLang="ko-KR" sz="1200" dirty="0" smtClean="0"/>
              <a:t>&gt;40)</a:t>
            </a:r>
          </a:p>
          <a:p>
            <a:r>
              <a:rPr lang="en-US" altLang="ko-KR" sz="1200" dirty="0" smtClean="0"/>
              <a:t>c(which(</a:t>
            </a:r>
            <a:r>
              <a:rPr lang="en-US" altLang="ko-KR" sz="1200" dirty="0" err="1" smtClean="0"/>
              <a:t>Boston_df$rad</a:t>
            </a:r>
            <a:r>
              <a:rPr lang="en-US" altLang="ko-KR" sz="1200" dirty="0" smtClean="0"/>
              <a:t>&gt;8 &amp; </a:t>
            </a:r>
            <a:r>
              <a:rPr lang="en-US" altLang="ko-KR" sz="1200" dirty="0" err="1" smtClean="0"/>
              <a:t>Boston_df$medv</a:t>
            </a:r>
            <a:r>
              <a:rPr lang="en-US" altLang="ko-KR" sz="1200" dirty="0" smtClean="0"/>
              <a:t>==50)</a:t>
            </a:r>
          </a:p>
          <a:p>
            <a:r>
              <a:rPr lang="en-US" altLang="ko-KR" sz="1200" dirty="0" smtClean="0"/>
              <a:t>. . .</a:t>
            </a:r>
            <a:endParaRPr lang="en-US" altLang="ko-KR" sz="1200" dirty="0"/>
          </a:p>
          <a:p>
            <a:r>
              <a:rPr lang="en-US" altLang="ko-KR" sz="1200" dirty="0" smtClean="0"/>
              <a:t>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97" t="37633"/>
          <a:stretch/>
        </p:blipFill>
        <p:spPr>
          <a:xfrm>
            <a:off x="5490251" y="648590"/>
            <a:ext cx="2758301" cy="395732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0" t="-87" r="-109" b="68221"/>
          <a:stretch/>
        </p:blipFill>
        <p:spPr>
          <a:xfrm>
            <a:off x="8304148" y="447381"/>
            <a:ext cx="3310467" cy="193667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" t="7633" r="52917" b="68407"/>
          <a:stretch/>
        </p:blipFill>
        <p:spPr>
          <a:xfrm>
            <a:off x="8257774" y="2999902"/>
            <a:ext cx="3403213" cy="119459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4" t="73750"/>
          <a:stretch/>
        </p:blipFill>
        <p:spPr>
          <a:xfrm>
            <a:off x="6429572" y="4605913"/>
            <a:ext cx="3952654" cy="1706080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67971" y="1634110"/>
            <a:ext cx="1143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2. </a:t>
            </a:r>
            <a:r>
              <a:rPr lang="ko-KR" altLang="en-US" sz="1000" dirty="0" smtClean="0">
                <a:solidFill>
                  <a:srgbClr val="F7EBEB"/>
                </a:solidFill>
              </a:rPr>
              <a:t>데이터 시각화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및 이상치 탐지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3324" y="694773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13820" y="433452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63324" y="455876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13820" y="5342565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63324" y="5566800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767552" y="4501086"/>
            <a:ext cx="419100" cy="330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1008385" y="2866868"/>
            <a:ext cx="419100" cy="330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6387584" y="2891122"/>
            <a:ext cx="861005" cy="330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804863" y="746988"/>
            <a:ext cx="314325" cy="4032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10688064" y="819403"/>
            <a:ext cx="222843" cy="3083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6706666" y="398350"/>
            <a:ext cx="222843" cy="3083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926305" y="388639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이상치로</a:t>
            </a:r>
            <a:r>
              <a:rPr lang="ko-KR" altLang="en-US" sz="1200" dirty="0" smtClean="0"/>
              <a:t> 의심되는 값들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6849545" y="6243709"/>
            <a:ext cx="383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4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이상치로</a:t>
            </a:r>
            <a:r>
              <a:rPr lang="ko-KR" altLang="en-US" sz="1200" dirty="0" smtClean="0"/>
              <a:t> 의심되는 </a:t>
            </a:r>
            <a:r>
              <a:rPr lang="en-US" altLang="ko-KR" sz="1200" dirty="0" smtClean="0"/>
              <a:t>Point</a:t>
            </a:r>
            <a:r>
              <a:rPr lang="ko-KR" altLang="en-US" sz="1200" dirty="0" smtClean="0"/>
              <a:t>가 있는 </a:t>
            </a:r>
            <a:r>
              <a:rPr lang="ko-KR" altLang="en-US" sz="1200" dirty="0" err="1" smtClean="0"/>
              <a:t>산점도</a:t>
            </a:r>
            <a:r>
              <a:rPr lang="ko-KR" altLang="en-US" sz="1200" dirty="0" smtClean="0"/>
              <a:t> 모음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224143" y="3416668"/>
            <a:ext cx="3686429" cy="1384995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b="1" dirty="0" smtClean="0"/>
              <a:t>rad, </a:t>
            </a:r>
            <a:r>
              <a:rPr lang="en-US" altLang="ko-KR" sz="1200" b="1" dirty="0" err="1" smtClean="0"/>
              <a:t>ptratio</a:t>
            </a:r>
            <a:r>
              <a:rPr lang="en-US" altLang="ko-KR" sz="1200" b="1" dirty="0" smtClean="0"/>
              <a:t>, tax</a:t>
            </a:r>
            <a:r>
              <a:rPr lang="ko-KR" altLang="en-US" sz="1200" dirty="0" smtClean="0"/>
              <a:t>의 경우 </a:t>
            </a:r>
            <a:r>
              <a:rPr lang="en-US" altLang="ko-KR" sz="1200" dirty="0" smtClean="0"/>
              <a:t>outlier index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en-US" altLang="ko-KR" sz="1200" dirty="0" smtClean="0"/>
              <a:t>369, 370, 371, 372, 373</a:t>
            </a:r>
            <a:r>
              <a:rPr lang="ko-KR" altLang="en-US" sz="1200" dirty="0" smtClean="0"/>
              <a:t>으로 동일하며</a:t>
            </a:r>
            <a:endParaRPr lang="en-US" altLang="ko-KR" sz="1200" dirty="0" smtClean="0"/>
          </a:p>
          <a:p>
            <a:r>
              <a:rPr lang="en-US" altLang="ko-KR" sz="1200" b="1" dirty="0" err="1"/>
              <a:t>c</a:t>
            </a:r>
            <a:r>
              <a:rPr lang="en-US" altLang="ko-KR" sz="1200" b="1" dirty="0" err="1" smtClean="0"/>
              <a:t>has</a:t>
            </a:r>
            <a:r>
              <a:rPr lang="ko-KR" altLang="en-US" sz="1200" dirty="0" smtClean="0"/>
              <a:t>의 경우</a:t>
            </a:r>
            <a:endParaRPr lang="en-US" altLang="ko-KR" sz="1200" dirty="0" smtClean="0"/>
          </a:p>
          <a:p>
            <a:r>
              <a:rPr lang="en-US" altLang="ko-KR" sz="1200" dirty="0" smtClean="0"/>
              <a:t>163, 164, 283, 284, (370,371,373)</a:t>
            </a:r>
          </a:p>
          <a:p>
            <a:r>
              <a:rPr lang="en-US" altLang="ko-KR" sz="1200" b="1" dirty="0" err="1"/>
              <a:t>r</a:t>
            </a:r>
            <a:r>
              <a:rPr lang="en-US" altLang="ko-KR" sz="1200" b="1" dirty="0" err="1" smtClean="0"/>
              <a:t>m</a:t>
            </a:r>
            <a:r>
              <a:rPr lang="ko-KR" altLang="en-US" sz="1200" dirty="0" smtClean="0"/>
              <a:t>의 경우</a:t>
            </a:r>
            <a:endParaRPr lang="en-US" altLang="ko-KR" sz="1200" dirty="0" smtClean="0"/>
          </a:p>
          <a:p>
            <a:r>
              <a:rPr lang="en-US" altLang="ko-KR" sz="1200" dirty="0" smtClean="0"/>
              <a:t>(369, 370, 372, 373)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044154" y="4865864"/>
            <a:ext cx="5642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#  </a:t>
            </a:r>
            <a:r>
              <a:rPr lang="ko-KR" altLang="en-US" sz="1200" dirty="0" smtClean="0">
                <a:solidFill>
                  <a:srgbClr val="00B050"/>
                </a:solidFill>
              </a:rPr>
              <a:t>이상치 제거 코드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/>
              <a:t>table(</a:t>
            </a:r>
            <a:r>
              <a:rPr lang="en-US" altLang="ko-KR" sz="1200" dirty="0" err="1" smtClean="0"/>
              <a:t>Boston_df$rad</a:t>
            </a:r>
            <a:r>
              <a:rPr lang="en-US" altLang="ko-KR" sz="1200" dirty="0" smtClean="0"/>
              <a:t>) # rad</a:t>
            </a:r>
            <a:r>
              <a:rPr lang="ko-KR" altLang="en-US" sz="1200" dirty="0" smtClean="0"/>
              <a:t>는 값이 </a:t>
            </a:r>
            <a:r>
              <a:rPr lang="en-US" altLang="ko-KR" sz="1200" dirty="0" smtClean="0"/>
              <a:t>1~8, 24</a:t>
            </a:r>
            <a:r>
              <a:rPr lang="ko-KR" altLang="en-US" sz="1200" dirty="0" smtClean="0"/>
              <a:t>로 나뉜다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outlier &lt;- c(which(</a:t>
            </a:r>
            <a:r>
              <a:rPr lang="en-US" altLang="ko-KR" sz="1200" dirty="0" err="1" smtClean="0"/>
              <a:t>Boston_df$rad</a:t>
            </a:r>
            <a:r>
              <a:rPr lang="en-US" altLang="ko-KR" sz="1200" dirty="0" smtClean="0"/>
              <a:t>&gt;8 &amp; </a:t>
            </a:r>
            <a:r>
              <a:rPr lang="en-US" altLang="ko-KR" sz="1200" dirty="0" err="1" smtClean="0"/>
              <a:t>Boston_df$medv</a:t>
            </a:r>
            <a:r>
              <a:rPr lang="en-US" altLang="ko-KR" sz="1200" dirty="0" smtClean="0"/>
              <a:t>==50))</a:t>
            </a:r>
          </a:p>
          <a:p>
            <a:r>
              <a:rPr lang="en-US" altLang="ko-KR" sz="1200" dirty="0" err="1" smtClean="0"/>
              <a:t>Boston_df</a:t>
            </a:r>
            <a:r>
              <a:rPr lang="en-US" altLang="ko-KR" sz="1200" dirty="0" smtClean="0"/>
              <a:t>[outlier,] #outlier 5</a:t>
            </a:r>
            <a:r>
              <a:rPr lang="ko-KR" altLang="en-US" sz="1200" dirty="0" smtClean="0"/>
              <a:t>개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BostonOut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Boston_df</a:t>
            </a:r>
            <a:r>
              <a:rPr lang="en-US" altLang="ko-KR" sz="1200" dirty="0" smtClean="0"/>
              <a:t>[-outlier,] # rad(</a:t>
            </a:r>
            <a:r>
              <a:rPr lang="en-US" altLang="ko-KR" sz="1200" dirty="0" err="1" smtClean="0"/>
              <a:t>ptratio,tax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기준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이상치 제거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plot(</a:t>
            </a:r>
            <a:r>
              <a:rPr lang="en-US" altLang="ko-KR" sz="1200" dirty="0" err="1" smtClean="0"/>
              <a:t>BostonOut$chas,BostonOut$medv</a:t>
            </a:r>
            <a:r>
              <a:rPr lang="en-US" altLang="ko-KR" sz="1200" dirty="0" smtClean="0"/>
              <a:t>) #</a:t>
            </a:r>
            <a:r>
              <a:rPr lang="en-US" altLang="ko-KR" sz="1200" dirty="0" err="1" smtClean="0"/>
              <a:t>chas</a:t>
            </a:r>
            <a:r>
              <a:rPr lang="en-US" altLang="ko-KR" sz="1200" dirty="0" smtClean="0"/>
              <a:t>=1.0, </a:t>
            </a:r>
            <a:r>
              <a:rPr lang="ko-KR" altLang="en-US" sz="1200" dirty="0" smtClean="0"/>
              <a:t>분포에서 멀리 떨어진 값</a:t>
            </a:r>
            <a:endParaRPr lang="en-US" altLang="ko-KR" sz="1200" dirty="0" smtClean="0"/>
          </a:p>
          <a:p>
            <a:r>
              <a:rPr lang="en-US" altLang="ko-KR" sz="1200" dirty="0" smtClean="0"/>
              <a:t>Outlier &lt;- c(which(</a:t>
            </a:r>
            <a:r>
              <a:rPr lang="en-US" altLang="ko-KR" sz="1200" dirty="0" err="1" smtClean="0"/>
              <a:t>BostonOut$chas</a:t>
            </a:r>
            <a:r>
              <a:rPr lang="en-US" altLang="ko-KR" sz="1200" dirty="0" smtClean="0"/>
              <a:t>==1 &amp; </a:t>
            </a:r>
            <a:r>
              <a:rPr lang="en-US" altLang="ko-KR" sz="1200" dirty="0" err="1" smtClean="0"/>
              <a:t>BostonOut$medv</a:t>
            </a:r>
            <a:r>
              <a:rPr lang="en-US" altLang="ko-KR" sz="1200" dirty="0" smtClean="0"/>
              <a:t>&gt;40))</a:t>
            </a:r>
          </a:p>
          <a:p>
            <a:r>
              <a:rPr lang="en-US" altLang="ko-KR" sz="1200" dirty="0" err="1" smtClean="0"/>
              <a:t>BostonOut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BostonOut</a:t>
            </a:r>
            <a:r>
              <a:rPr lang="en-US" altLang="ko-KR" sz="1200" dirty="0" smtClean="0"/>
              <a:t>[-outlier,] # 4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outlier</a:t>
            </a:r>
            <a:r>
              <a:rPr lang="ko-KR" altLang="en-US" sz="1200" dirty="0" smtClean="0"/>
              <a:t>추가 제거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#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현재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Data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전체 개수 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506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개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-&gt; 497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개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7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3.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변수 변환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13820" y="147300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3324" y="169724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96187" y="2417289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13820" y="433452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63324" y="455876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13820" y="5342565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63324" y="5566800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-26899" y="2617884"/>
            <a:ext cx="8867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3. </a:t>
            </a:r>
            <a:r>
              <a:rPr lang="ko-KR" altLang="en-US" sz="1000" dirty="0" smtClean="0">
                <a:solidFill>
                  <a:srgbClr val="F7EBEB"/>
                </a:solidFill>
              </a:rPr>
              <a:t>변수 변환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3156" y="1145536"/>
            <a:ext cx="75164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b="1" dirty="0" smtClean="0"/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#  Rad</a:t>
            </a:r>
            <a:r>
              <a:rPr lang="ko-KR" altLang="en-US" sz="1200" dirty="0" smtClean="0">
                <a:solidFill>
                  <a:srgbClr val="00B050"/>
                </a:solidFill>
              </a:rPr>
              <a:t>에 대한 범주형 변수 전환</a:t>
            </a:r>
            <a:r>
              <a:rPr lang="en-US" altLang="ko-KR" sz="1200" dirty="0" smtClean="0">
                <a:solidFill>
                  <a:srgbClr val="00B050"/>
                </a:solidFill>
              </a:rPr>
              <a:t>(One – Hot Encoding)</a:t>
            </a:r>
            <a:endParaRPr lang="ko-KR" altLang="en-US" sz="1200" dirty="0" smtClean="0">
              <a:solidFill>
                <a:srgbClr val="00B050"/>
              </a:solidFill>
            </a:endParaRPr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Bostoncat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data.frame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lvl</a:t>
            </a:r>
            <a:r>
              <a:rPr lang="en-US" altLang="ko-KR" sz="1200" dirty="0" smtClean="0"/>
              <a:t>=factor(</a:t>
            </a:r>
            <a:r>
              <a:rPr lang="en-US" altLang="ko-KR" sz="1200" dirty="0" err="1" smtClean="0"/>
              <a:t>Boston_df$rad</a:t>
            </a:r>
            <a:r>
              <a:rPr lang="en-US" altLang="ko-KR" sz="1200" dirty="0" smtClean="0"/>
              <a:t>),value=</a:t>
            </a:r>
            <a:r>
              <a:rPr lang="en-US" altLang="ko-KR" sz="1200" dirty="0" err="1" smtClean="0"/>
              <a:t>Boston_df$rad</a:t>
            </a:r>
            <a:r>
              <a:rPr lang="en-US" altLang="ko-KR" sz="1200" dirty="0" smtClean="0"/>
              <a:t>))</a:t>
            </a:r>
          </a:p>
          <a:p>
            <a:r>
              <a:rPr lang="en-US" altLang="ko-KR" sz="1200" dirty="0" err="1" smtClean="0"/>
              <a:t>BostonBinary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model.matrix</a:t>
            </a:r>
            <a:r>
              <a:rPr lang="en-US" altLang="ko-KR" sz="1200" dirty="0" smtClean="0"/>
              <a:t>(~ </a:t>
            </a:r>
            <a:r>
              <a:rPr lang="en-US" altLang="ko-KR" sz="1200" dirty="0" err="1" smtClean="0"/>
              <a:t>lvl</a:t>
            </a:r>
            <a:r>
              <a:rPr lang="en-US" altLang="ko-KR" sz="1200" dirty="0" smtClean="0"/>
              <a:t>, data=</a:t>
            </a:r>
            <a:r>
              <a:rPr lang="en-US" altLang="ko-KR" sz="1200" dirty="0" err="1" smtClean="0"/>
              <a:t>Bostoncat</a:t>
            </a:r>
            <a:r>
              <a:rPr lang="en-US" altLang="ko-KR" sz="1200" dirty="0" smtClean="0"/>
              <a:t>)[,-1]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#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BostonBinary</a:t>
            </a:r>
            <a:r>
              <a:rPr lang="en-US" altLang="ko-KR" sz="1200" dirty="0">
                <a:solidFill>
                  <a:srgbClr val="00B050"/>
                </a:solidFill>
              </a:rPr>
              <a:t>?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첫번째</a:t>
            </a:r>
            <a:r>
              <a:rPr lang="ko-KR" altLang="en-US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factor</a:t>
            </a:r>
            <a:r>
              <a:rPr lang="ko-KR" altLang="en-US" sz="1200" dirty="0" smtClean="0">
                <a:solidFill>
                  <a:srgbClr val="00B050"/>
                </a:solidFill>
              </a:rPr>
              <a:t>인 </a:t>
            </a:r>
            <a:r>
              <a:rPr lang="en-US" altLang="ko-KR" sz="1200" dirty="0" smtClean="0">
                <a:solidFill>
                  <a:srgbClr val="00B050"/>
                </a:solidFill>
              </a:rPr>
              <a:t>1</a:t>
            </a:r>
            <a:r>
              <a:rPr lang="ko-KR" altLang="en-US" sz="1200" dirty="0" smtClean="0">
                <a:solidFill>
                  <a:srgbClr val="00B050"/>
                </a:solidFill>
              </a:rPr>
              <a:t>을 제외하고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lvl</a:t>
            </a:r>
            <a:r>
              <a:rPr lang="ko-KR" altLang="en-US" sz="1200" dirty="0" smtClean="0">
                <a:solidFill>
                  <a:srgbClr val="00B050"/>
                </a:solidFill>
              </a:rPr>
              <a:t>에 대해 </a:t>
            </a:r>
            <a:r>
              <a:rPr lang="en-US" altLang="ko-KR" sz="1200" dirty="0" smtClean="0">
                <a:solidFill>
                  <a:srgbClr val="00B050"/>
                </a:solidFill>
              </a:rPr>
              <a:t>0,1</a:t>
            </a:r>
            <a:r>
              <a:rPr lang="ko-KR" altLang="en-US" sz="1200" dirty="0" smtClean="0">
                <a:solidFill>
                  <a:srgbClr val="00B050"/>
                </a:solidFill>
              </a:rPr>
              <a:t>로 전환한 </a:t>
            </a:r>
            <a:r>
              <a:rPr lang="en-US" altLang="ko-KR" sz="1200" dirty="0" smtClean="0">
                <a:solidFill>
                  <a:srgbClr val="00B050"/>
                </a:solidFill>
              </a:rPr>
              <a:t>matrix(</a:t>
            </a:r>
            <a:r>
              <a:rPr lang="ko-KR" altLang="en-US" sz="1200" dirty="0" smtClean="0">
                <a:solidFill>
                  <a:srgbClr val="00B050"/>
                </a:solidFill>
              </a:rPr>
              <a:t>모두</a:t>
            </a:r>
            <a:r>
              <a:rPr lang="en-US" altLang="ko-KR" sz="1200" dirty="0" smtClean="0">
                <a:solidFill>
                  <a:srgbClr val="00B050"/>
                </a:solidFill>
              </a:rPr>
              <a:t>0</a:t>
            </a:r>
            <a:r>
              <a:rPr lang="ko-KR" altLang="en-US" sz="1200" dirty="0" smtClean="0">
                <a:solidFill>
                  <a:srgbClr val="00B050"/>
                </a:solidFill>
              </a:rPr>
              <a:t>이면 </a:t>
            </a:r>
            <a:r>
              <a:rPr lang="en-US" altLang="ko-KR" sz="1200" dirty="0" smtClean="0">
                <a:solidFill>
                  <a:srgbClr val="00B050"/>
                </a:solidFill>
              </a:rPr>
              <a:t>rad=1</a:t>
            </a:r>
            <a:r>
              <a:rPr lang="ko-KR" altLang="en-US" sz="1200" dirty="0" smtClean="0">
                <a:solidFill>
                  <a:srgbClr val="00B050"/>
                </a:solidFill>
              </a:rPr>
              <a:t>이다</a:t>
            </a:r>
            <a:r>
              <a:rPr lang="en-US" altLang="ko-KR" sz="1200" dirty="0" smtClean="0">
                <a:solidFill>
                  <a:srgbClr val="00B050"/>
                </a:solidFill>
              </a:rPr>
              <a:t>.)</a:t>
            </a:r>
          </a:p>
          <a:p>
            <a:r>
              <a:rPr lang="en-US" altLang="ko-KR" sz="1200" dirty="0" err="1" smtClean="0"/>
              <a:t>colnames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BostonBinary</a:t>
            </a:r>
            <a:r>
              <a:rPr lang="en-US" altLang="ko-KR" sz="1200" dirty="0" smtClean="0"/>
              <a:t>)&lt;-c('rad2','rad3','rad4','rad5','rad6','rad7','rad8','rad24')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BostonOutcat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data.frame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lvl</a:t>
            </a:r>
            <a:r>
              <a:rPr lang="en-US" altLang="ko-KR" sz="1200" dirty="0" smtClean="0"/>
              <a:t>=factor(</a:t>
            </a:r>
            <a:r>
              <a:rPr lang="en-US" altLang="ko-KR" sz="1200" dirty="0" err="1" smtClean="0"/>
              <a:t>BostonOut$rad</a:t>
            </a:r>
            <a:r>
              <a:rPr lang="en-US" altLang="ko-KR" sz="1200" dirty="0" smtClean="0"/>
              <a:t>),value=</a:t>
            </a:r>
            <a:r>
              <a:rPr lang="en-US" altLang="ko-KR" sz="1200" dirty="0" err="1" smtClean="0"/>
              <a:t>BostonOut$rad</a:t>
            </a:r>
            <a:r>
              <a:rPr lang="en-US" altLang="ko-KR" sz="1200" dirty="0" smtClean="0"/>
              <a:t>))#Outlier</a:t>
            </a:r>
            <a:r>
              <a:rPr lang="ko-KR" altLang="en-US" sz="1200" dirty="0" err="1" smtClean="0"/>
              <a:t>제거후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범주형변환</a:t>
            </a:r>
            <a:endParaRPr lang="ko-KR" altLang="en-US" sz="1200" dirty="0" smtClean="0"/>
          </a:p>
          <a:p>
            <a:r>
              <a:rPr lang="en-US" altLang="ko-KR" sz="1200" dirty="0" err="1" smtClean="0"/>
              <a:t>BostonOutBinary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model.matrix</a:t>
            </a:r>
            <a:r>
              <a:rPr lang="en-US" altLang="ko-KR" sz="1200" dirty="0" smtClean="0"/>
              <a:t>(~ </a:t>
            </a:r>
            <a:r>
              <a:rPr lang="en-US" altLang="ko-KR" sz="1200" dirty="0" err="1" smtClean="0"/>
              <a:t>lvl</a:t>
            </a:r>
            <a:r>
              <a:rPr lang="en-US" altLang="ko-KR" sz="1200" dirty="0" smtClean="0"/>
              <a:t>, data=</a:t>
            </a:r>
            <a:r>
              <a:rPr lang="en-US" altLang="ko-KR" sz="1200" dirty="0" err="1" smtClean="0"/>
              <a:t>BostonOutcat</a:t>
            </a:r>
            <a:r>
              <a:rPr lang="en-US" altLang="ko-KR" sz="1200" dirty="0" smtClean="0"/>
              <a:t>)[,-1]</a:t>
            </a:r>
          </a:p>
          <a:p>
            <a:r>
              <a:rPr lang="en-US" altLang="ko-KR" sz="1200" dirty="0" err="1" smtClean="0"/>
              <a:t>colnames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BostonOutBinary</a:t>
            </a:r>
            <a:r>
              <a:rPr lang="en-US" altLang="ko-KR" sz="1200" dirty="0" smtClean="0"/>
              <a:t>)&lt;-c('rad2','rad3','rad4','rad5','rad6','rad7','rad8','rad24')</a:t>
            </a:r>
          </a:p>
          <a:p>
            <a:endParaRPr lang="en-US" altLang="ko-KR" sz="12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113157" y="747693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범주형 변수 변환</a:t>
            </a:r>
            <a:endParaRPr lang="ko-KR" altLang="en-US" sz="12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75622" y="886192"/>
            <a:ext cx="1373644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(Bostoncat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kumimoji="0" lang="en-US" altLang="ko-KR" sz="9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lvl value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9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3  2    2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39508" y="4079811"/>
            <a:ext cx="8909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# </a:t>
            </a:r>
            <a:r>
              <a:rPr lang="ko-KR" altLang="en-US" sz="1200" dirty="0" smtClean="0">
                <a:solidFill>
                  <a:srgbClr val="00B050"/>
                </a:solidFill>
              </a:rPr>
              <a:t>논문 기준</a:t>
            </a:r>
            <a:r>
              <a:rPr lang="en-US" altLang="ko-KR" sz="1200" dirty="0" smtClean="0">
                <a:solidFill>
                  <a:srgbClr val="00B050"/>
                </a:solidFill>
              </a:rPr>
              <a:t>,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ln</a:t>
            </a:r>
            <a:r>
              <a:rPr lang="en-US" altLang="ko-KR" sz="1200" dirty="0" smtClean="0">
                <a:solidFill>
                  <a:srgbClr val="00B050"/>
                </a:solidFill>
              </a:rPr>
              <a:t>() </a:t>
            </a:r>
            <a:r>
              <a:rPr lang="ko-KR" altLang="en-US" sz="1200" dirty="0" smtClean="0">
                <a:solidFill>
                  <a:srgbClr val="00B050"/>
                </a:solidFill>
              </a:rPr>
              <a:t>변환 변수 및 파생 변수 추가 </a:t>
            </a:r>
            <a:r>
              <a:rPr lang="en-US" altLang="ko-KR" sz="1200" dirty="0" smtClean="0">
                <a:solidFill>
                  <a:srgbClr val="00B050"/>
                </a:solidFill>
              </a:rPr>
              <a:t>( rm^2, nox^2,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ln</a:t>
            </a:r>
            <a:r>
              <a:rPr lang="en-US" altLang="ko-KR" sz="1200" dirty="0" smtClean="0">
                <a:solidFill>
                  <a:srgbClr val="00B050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lstat</a:t>
            </a:r>
            <a:r>
              <a:rPr lang="en-US" altLang="ko-KR" sz="1200" dirty="0" smtClean="0">
                <a:solidFill>
                  <a:srgbClr val="00B050"/>
                </a:solidFill>
              </a:rPr>
              <a:t>),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ln</a:t>
            </a:r>
            <a:r>
              <a:rPr lang="en-US" altLang="ko-KR" sz="1200" dirty="0" smtClean="0">
                <a:solidFill>
                  <a:srgbClr val="00B050"/>
                </a:solidFill>
              </a:rPr>
              <a:t>(dis) 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BostonTrans</a:t>
            </a:r>
            <a:r>
              <a:rPr lang="en-US" altLang="ko-KR" sz="1200" dirty="0" smtClean="0"/>
              <a:t> &lt;- with(</a:t>
            </a:r>
            <a:r>
              <a:rPr lang="en-US" altLang="ko-KR" sz="1200" dirty="0" err="1" smtClean="0"/>
              <a:t>Boston_df,cbind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BostonBinary,lrad</a:t>
            </a:r>
            <a:r>
              <a:rPr lang="en-US" altLang="ko-KR" sz="1200" dirty="0" smtClean="0"/>
              <a:t>=log(rad),rm2=rm^2,nox2=nox^2,llstat=log(</a:t>
            </a:r>
            <a:r>
              <a:rPr lang="en-US" altLang="ko-KR" sz="1200" dirty="0" err="1" smtClean="0"/>
              <a:t>lstat</a:t>
            </a:r>
            <a:r>
              <a:rPr lang="en-US" altLang="ko-KR" sz="1200" dirty="0" smtClean="0"/>
              <a:t>),</a:t>
            </a:r>
            <a:r>
              <a:rPr lang="en-US" altLang="ko-KR" sz="1200" dirty="0" err="1" smtClean="0"/>
              <a:t>ldis</a:t>
            </a:r>
            <a:r>
              <a:rPr lang="en-US" altLang="ko-KR" sz="1200" dirty="0" smtClean="0"/>
              <a:t>=log(dis)))</a:t>
            </a:r>
          </a:p>
          <a:p>
            <a:r>
              <a:rPr lang="en-US" altLang="ko-KR" sz="1200" dirty="0" err="1" smtClean="0"/>
              <a:t>BostonTrans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00B050"/>
                </a:solidFill>
              </a:rPr>
              <a:t># </a:t>
            </a:r>
            <a:r>
              <a:rPr lang="ko-KR" altLang="en-US" sz="1200" dirty="0" smtClean="0">
                <a:solidFill>
                  <a:srgbClr val="00B050"/>
                </a:solidFill>
              </a:rPr>
              <a:t>새로이 변환된 변수만을 포함하는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dataframe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BostonOutTrans</a:t>
            </a:r>
            <a:r>
              <a:rPr lang="en-US" altLang="ko-KR" sz="1200" dirty="0" smtClean="0"/>
              <a:t> &lt;- with(</a:t>
            </a:r>
            <a:r>
              <a:rPr lang="en-US" altLang="ko-KR" sz="1200" dirty="0" err="1" smtClean="0"/>
              <a:t>BostonOut,cbind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BostonOutBinary,lrad</a:t>
            </a:r>
            <a:r>
              <a:rPr lang="en-US" altLang="ko-KR" sz="1200" dirty="0" smtClean="0"/>
              <a:t>=log(rad),rm2=rm^2,nox2=nox^2,llstat=log(</a:t>
            </a:r>
            <a:r>
              <a:rPr lang="en-US" altLang="ko-KR" sz="1200" dirty="0" err="1" smtClean="0"/>
              <a:t>lstat</a:t>
            </a:r>
            <a:r>
              <a:rPr lang="en-US" altLang="ko-KR" sz="1200" dirty="0" smtClean="0"/>
              <a:t>),</a:t>
            </a:r>
            <a:r>
              <a:rPr lang="en-US" altLang="ko-KR" sz="1200" dirty="0" err="1" smtClean="0"/>
              <a:t>ldis</a:t>
            </a:r>
            <a:r>
              <a:rPr lang="en-US" altLang="ko-KR" sz="1200" dirty="0" smtClean="0"/>
              <a:t>=log(dis)))</a:t>
            </a:r>
          </a:p>
          <a:p>
            <a:r>
              <a:rPr lang="en-US" altLang="ko-KR" sz="1200" dirty="0" err="1" smtClean="0"/>
              <a:t>BostonOutTrans</a:t>
            </a:r>
            <a:r>
              <a:rPr lang="en-US" altLang="ko-KR" sz="1200" dirty="0" smtClean="0">
                <a:solidFill>
                  <a:srgbClr val="00B050"/>
                </a:solidFill>
              </a:rPr>
              <a:t># </a:t>
            </a:r>
            <a:r>
              <a:rPr lang="ko-KR" altLang="en-US" sz="1200" dirty="0" smtClean="0">
                <a:solidFill>
                  <a:srgbClr val="00B050"/>
                </a:solidFill>
              </a:rPr>
              <a:t>새로이 변환된 변수만을 포함하는</a:t>
            </a:r>
            <a:r>
              <a:rPr lang="en-US" altLang="ko-KR" sz="1200" dirty="0" smtClean="0">
                <a:solidFill>
                  <a:srgbClr val="00B050"/>
                </a:solidFill>
              </a:rPr>
              <a:t>, Outlier </a:t>
            </a:r>
            <a:r>
              <a:rPr lang="ko-KR" altLang="en-US" sz="1200" dirty="0" smtClean="0">
                <a:solidFill>
                  <a:srgbClr val="00B050"/>
                </a:solidFill>
              </a:rPr>
              <a:t>제거 이후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dataframe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#</a:t>
            </a:r>
            <a:r>
              <a:rPr lang="ko-KR" altLang="en-US" sz="1200" dirty="0" smtClean="0">
                <a:solidFill>
                  <a:srgbClr val="00B050"/>
                </a:solidFill>
              </a:rPr>
              <a:t>변환 변수 포함 </a:t>
            </a:r>
            <a:r>
              <a:rPr lang="en-US" altLang="ko-KR" sz="1200" dirty="0" err="1" smtClean="0">
                <a:solidFill>
                  <a:srgbClr val="00B050"/>
                </a:solidFill>
              </a:rPr>
              <a:t>Dataframe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ko-KR" altLang="en-US" sz="1200" dirty="0" smtClean="0">
                <a:solidFill>
                  <a:srgbClr val="00B050"/>
                </a:solidFill>
              </a:rPr>
              <a:t>생성</a:t>
            </a:r>
          </a:p>
          <a:p>
            <a:r>
              <a:rPr lang="en-US" altLang="ko-KR" sz="1200" dirty="0" err="1" smtClean="0"/>
              <a:t>Boston_with_trans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cbind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Boston_df,BostonTrans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BostonOut_with_trans</a:t>
            </a:r>
            <a:r>
              <a:rPr lang="en-US" altLang="ko-KR" sz="1200" dirty="0" smtClean="0"/>
              <a:t> &lt;- </a:t>
            </a:r>
            <a:r>
              <a:rPr lang="en-US" altLang="ko-KR" sz="1200" dirty="0" err="1" smtClean="0"/>
              <a:t>cbind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BostonOut,BostonOutTrans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str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BostonOut_with_trans</a:t>
            </a:r>
            <a:r>
              <a:rPr lang="en-US" altLang="ko-KR" sz="1200" dirty="0" smtClean="0"/>
              <a:t>) </a:t>
            </a:r>
            <a:r>
              <a:rPr lang="en-US" altLang="ko-KR" sz="1200" dirty="0" smtClean="0">
                <a:solidFill>
                  <a:srgbClr val="00B050"/>
                </a:solidFill>
              </a:rPr>
              <a:t># </a:t>
            </a:r>
            <a:r>
              <a:rPr lang="ko-KR" altLang="en-US" sz="1200" dirty="0" smtClean="0">
                <a:solidFill>
                  <a:srgbClr val="00B050"/>
                </a:solidFill>
              </a:rPr>
              <a:t>총 </a:t>
            </a:r>
            <a:r>
              <a:rPr lang="en-US" altLang="ko-KR" sz="1200" dirty="0" smtClean="0">
                <a:solidFill>
                  <a:srgbClr val="00B050"/>
                </a:solidFill>
              </a:rPr>
              <a:t>27</a:t>
            </a:r>
            <a:r>
              <a:rPr lang="ko-KR" altLang="en-US" sz="1200" dirty="0" smtClean="0">
                <a:solidFill>
                  <a:srgbClr val="00B050"/>
                </a:solidFill>
              </a:rPr>
              <a:t>개의 변수를 가지고 있다</a:t>
            </a:r>
            <a:r>
              <a:rPr lang="en-US" altLang="ko-KR" sz="1200" dirty="0" smtClean="0">
                <a:solidFill>
                  <a:srgbClr val="00B050"/>
                </a:solidFill>
              </a:rPr>
              <a:t>. (497 x 27)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09048" y="3051255"/>
            <a:ext cx="684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추후</a:t>
            </a:r>
            <a:r>
              <a:rPr lang="en-US" altLang="ko-KR" sz="1200" b="1" dirty="0" smtClean="0"/>
              <a:t>, Outlier</a:t>
            </a:r>
            <a:r>
              <a:rPr lang="ko-KR" altLang="en-US" sz="1200" b="1" dirty="0" smtClean="0"/>
              <a:t>제거의 효과를 보기 위해 양측에 대해 변수변환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전처리</a:t>
            </a:r>
            <a:r>
              <a:rPr lang="en-US" altLang="ko-KR" sz="1200" b="1" dirty="0" smtClean="0"/>
              <a:t>) </a:t>
            </a:r>
            <a:r>
              <a:rPr lang="ko-KR" altLang="en-US" sz="1200" b="1" dirty="0" smtClean="0"/>
              <a:t>과정을 동일하게 해준다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209048" y="3607748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2) </a:t>
            </a:r>
            <a:r>
              <a:rPr lang="ko-KR" altLang="en-US" sz="1200" b="1" dirty="0" smtClean="0"/>
              <a:t>기타 변수 변환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종속변수의 로그 변환은 차후 살펴본다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29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30562" y="3441158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413820" y="435978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63324" y="458402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3820" y="5367825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63324" y="5592060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-57494" y="3574634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4. </a:t>
            </a:r>
            <a:r>
              <a:rPr lang="ko-KR" altLang="en-US" sz="1000" dirty="0" smtClean="0">
                <a:solidFill>
                  <a:srgbClr val="F7EBEB"/>
                </a:solidFill>
              </a:rPr>
              <a:t>훈련</a:t>
            </a:r>
            <a:r>
              <a:rPr lang="en-US" altLang="ko-KR" sz="1000" dirty="0" smtClean="0">
                <a:solidFill>
                  <a:srgbClr val="F7EBEB"/>
                </a:solidFill>
              </a:rPr>
              <a:t>, </a:t>
            </a:r>
            <a:r>
              <a:rPr lang="ko-KR" altLang="en-US" sz="1000" dirty="0" smtClean="0">
                <a:solidFill>
                  <a:srgbClr val="F7EBEB"/>
                </a:solidFill>
              </a:rPr>
              <a:t>평가 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데이터 분리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4.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훈련</a:t>
            </a:r>
            <a:r>
              <a:rPr lang="en-US" altLang="ko-KR" sz="2400" b="1" i="1" kern="0" dirty="0" smtClean="0">
                <a:solidFill>
                  <a:srgbClr val="545871"/>
                </a:solidFill>
              </a:rPr>
              <a:t>,</a:t>
            </a:r>
            <a:r>
              <a:rPr lang="ko-KR" altLang="en-US" sz="2400" b="1" i="1" kern="0" dirty="0">
                <a:solidFill>
                  <a:srgbClr val="545871"/>
                </a:solidFill>
              </a:rPr>
              <a:t>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평가 데이터 분리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82712" y="1521516"/>
            <a:ext cx="751649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# Train / Test </a:t>
            </a:r>
            <a:r>
              <a:rPr lang="ko-KR" altLang="en-US" sz="1200" dirty="0" smtClean="0">
                <a:solidFill>
                  <a:srgbClr val="00B050"/>
                </a:solidFill>
              </a:rPr>
              <a:t>분리</a:t>
            </a:r>
          </a:p>
          <a:p>
            <a:r>
              <a:rPr lang="en-US" altLang="ko-KR" sz="1200" dirty="0" err="1" smtClean="0">
                <a:latin typeface="맑은 고딕(본문)"/>
              </a:rPr>
              <a:t>set.seed</a:t>
            </a:r>
            <a:r>
              <a:rPr lang="en-US" altLang="ko-KR" sz="1200" dirty="0" smtClean="0">
                <a:latin typeface="맑은 고딕(본문)"/>
              </a:rPr>
              <a:t>(611221) 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# </a:t>
            </a:r>
            <a:r>
              <a:rPr lang="ko-KR" altLang="en-US" sz="1200" b="1" dirty="0" err="1" smtClean="0">
                <a:solidFill>
                  <a:srgbClr val="00B050"/>
                </a:solidFill>
                <a:latin typeface="맑은 고딕(본문)"/>
              </a:rPr>
              <a:t>난수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(본문)"/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seed 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(본문)"/>
              </a:rPr>
              <a:t>고정 </a:t>
            </a:r>
            <a:r>
              <a:rPr lang="en-US" altLang="ko-KR" sz="1200" b="1" dirty="0" smtClean="0">
                <a:solidFill>
                  <a:srgbClr val="00B050"/>
                </a:solidFill>
                <a:latin typeface="맑은 고딕(본문)"/>
              </a:rPr>
              <a:t>-&gt; 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(본문)"/>
              </a:rPr>
              <a:t>매번 무작위로 값이 </a:t>
            </a:r>
            <a:r>
              <a:rPr lang="ko-KR" altLang="en-US" sz="1200" b="1" dirty="0" err="1" smtClean="0">
                <a:solidFill>
                  <a:srgbClr val="00B050"/>
                </a:solidFill>
                <a:latin typeface="맑은 고딕(본문)"/>
              </a:rPr>
              <a:t>달라지는것을</a:t>
            </a:r>
            <a:r>
              <a:rPr lang="ko-KR" altLang="en-US" sz="1200" b="1" dirty="0" smtClean="0">
                <a:solidFill>
                  <a:srgbClr val="00B050"/>
                </a:solidFill>
                <a:latin typeface="맑은 고딕(본문)"/>
              </a:rPr>
              <a:t> 방지하기 위함</a:t>
            </a:r>
            <a:endParaRPr lang="en-US" altLang="ko-KR" sz="1200" b="1" dirty="0" smtClean="0">
              <a:solidFill>
                <a:srgbClr val="00B050"/>
              </a:solidFill>
              <a:latin typeface="맑은 고딕(본문)"/>
            </a:endParaRPr>
          </a:p>
          <a:p>
            <a:endParaRPr lang="en-US" altLang="ko-KR" sz="1200" b="1" dirty="0" smtClean="0">
              <a:solidFill>
                <a:srgbClr val="00B050"/>
              </a:solidFill>
              <a:latin typeface="맑은 고딕(본문)"/>
            </a:endParaRPr>
          </a:p>
          <a:p>
            <a:endParaRPr lang="en-US" altLang="ko-KR" sz="1200" b="1" dirty="0" smtClean="0">
              <a:solidFill>
                <a:srgbClr val="00B050"/>
              </a:solidFill>
              <a:latin typeface="맑은 고딕(본문)"/>
            </a:endParaRPr>
          </a:p>
          <a:p>
            <a:r>
              <a:rPr lang="en-US" altLang="ko-KR" sz="1200" b="1" dirty="0" smtClean="0">
                <a:latin typeface="맑은 고딕(본문)"/>
              </a:rPr>
              <a:t>Train(</a:t>
            </a:r>
            <a:r>
              <a:rPr lang="ko-KR" altLang="en-US" sz="1200" b="1" dirty="0" smtClean="0">
                <a:latin typeface="맑은 고딕(본문)"/>
              </a:rPr>
              <a:t>훈련</a:t>
            </a:r>
            <a:r>
              <a:rPr lang="en-US" altLang="ko-KR" sz="1200" b="1" dirty="0" smtClean="0">
                <a:latin typeface="맑은 고딕(본문)"/>
              </a:rPr>
              <a:t>) </a:t>
            </a:r>
            <a:r>
              <a:rPr lang="ko-KR" altLang="en-US" sz="1200" b="1" dirty="0" smtClean="0">
                <a:latin typeface="맑은 고딕(본문)"/>
              </a:rPr>
              <a:t>데이터로 회귀 모델을 </a:t>
            </a:r>
            <a:r>
              <a:rPr lang="ko-KR" altLang="en-US" sz="1200" b="1" dirty="0" err="1" smtClean="0">
                <a:latin typeface="맑은 고딕(본문)"/>
              </a:rPr>
              <a:t>적합시키고</a:t>
            </a:r>
            <a:endParaRPr lang="en-US" altLang="ko-KR" sz="1200" b="1" dirty="0" smtClean="0">
              <a:latin typeface="맑은 고딕(본문)"/>
            </a:endParaRPr>
          </a:p>
          <a:p>
            <a:r>
              <a:rPr lang="en-US" altLang="ko-KR" sz="1200" b="1" dirty="0" smtClean="0">
                <a:latin typeface="맑은 고딕(본문)"/>
              </a:rPr>
              <a:t>Test(</a:t>
            </a:r>
            <a:r>
              <a:rPr lang="ko-KR" altLang="en-US" sz="1200" b="1" dirty="0" smtClean="0">
                <a:latin typeface="맑은 고딕(본문)"/>
              </a:rPr>
              <a:t>평가</a:t>
            </a:r>
            <a:r>
              <a:rPr lang="en-US" altLang="ko-KR" sz="1200" b="1" dirty="0" smtClean="0">
                <a:latin typeface="맑은 고딕(본문)"/>
              </a:rPr>
              <a:t>) </a:t>
            </a:r>
            <a:r>
              <a:rPr lang="ko-KR" altLang="en-US" sz="1200" b="1" dirty="0" smtClean="0">
                <a:latin typeface="맑은 고딕(본문)"/>
              </a:rPr>
              <a:t>데이터를 통해 모델의 성능을 살펴보겠다</a:t>
            </a:r>
            <a:r>
              <a:rPr lang="en-US" altLang="ko-KR" sz="1200" b="1" dirty="0" smtClean="0">
                <a:latin typeface="맑은 고딕(본문)"/>
              </a:rPr>
              <a:t>.</a:t>
            </a:r>
          </a:p>
          <a:p>
            <a:endParaRPr lang="ko-KR" altLang="en-US" sz="1200" b="1" dirty="0" smtClean="0">
              <a:latin typeface="맑은 고딕(본문)"/>
            </a:endParaRPr>
          </a:p>
          <a:p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# 8:2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비율 무작위 샘플링으로 분리하겠음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(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논문 결과와의 비교를 위해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8:2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로 동일하게 나누었다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.)</a:t>
            </a:r>
            <a:endParaRPr lang="ko-KR" altLang="en-US" sz="1200" dirty="0" smtClean="0">
              <a:solidFill>
                <a:srgbClr val="00B050"/>
              </a:solidFill>
              <a:latin typeface="맑은 고딕(본문)"/>
            </a:endParaRPr>
          </a:p>
          <a:p>
            <a:r>
              <a:rPr lang="en-US" altLang="ko-KR" sz="1200" dirty="0" err="1" smtClean="0">
                <a:latin typeface="맑은 고딕(본문)"/>
              </a:rPr>
              <a:t>train_idx</a:t>
            </a:r>
            <a:r>
              <a:rPr lang="en-US" altLang="ko-KR" sz="1200" dirty="0" smtClean="0">
                <a:latin typeface="맑은 고딕(본문)"/>
              </a:rPr>
              <a:t> &lt;- sample(1:nrow(</a:t>
            </a:r>
            <a:r>
              <a:rPr lang="en-US" altLang="ko-KR" sz="1200" dirty="0" err="1" smtClean="0">
                <a:latin typeface="맑은 고딕(본문)"/>
              </a:rPr>
              <a:t>BostonOut</a:t>
            </a:r>
            <a:r>
              <a:rPr lang="en-US" altLang="ko-KR" sz="1200" dirty="0" smtClean="0">
                <a:latin typeface="맑은 고딕(본문)"/>
              </a:rPr>
              <a:t>),size=0.8*</a:t>
            </a:r>
            <a:r>
              <a:rPr lang="en-US" altLang="ko-KR" sz="1200" dirty="0" err="1" smtClean="0">
                <a:latin typeface="맑은 고딕(본문)"/>
              </a:rPr>
              <a:t>nrow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BostonOut</a:t>
            </a:r>
            <a:r>
              <a:rPr lang="en-US" altLang="ko-KR" sz="1200" dirty="0" smtClean="0">
                <a:latin typeface="맑은 고딕(본문)"/>
              </a:rPr>
              <a:t>),replace=F)</a:t>
            </a:r>
          </a:p>
          <a:p>
            <a:r>
              <a:rPr lang="en-US" altLang="ko-KR" sz="1200" dirty="0" err="1" smtClean="0">
                <a:latin typeface="맑은 고딕(본문)"/>
              </a:rPr>
              <a:t>test_idx</a:t>
            </a:r>
            <a:r>
              <a:rPr lang="en-US" altLang="ko-KR" sz="1200" dirty="0" smtClean="0">
                <a:latin typeface="맑은 고딕(본문)"/>
              </a:rPr>
              <a:t> &lt;- (-</a:t>
            </a:r>
            <a:r>
              <a:rPr lang="en-US" altLang="ko-KR" sz="1200" dirty="0" err="1" smtClean="0">
                <a:latin typeface="맑은 고딕(본문)"/>
              </a:rPr>
              <a:t>train_idx</a:t>
            </a:r>
            <a:r>
              <a:rPr lang="en-US" altLang="ko-KR" sz="1200" dirty="0" smtClean="0">
                <a:latin typeface="맑은 고딕(본문)"/>
              </a:rPr>
              <a:t>)</a:t>
            </a:r>
          </a:p>
          <a:p>
            <a:endParaRPr lang="en-US" altLang="ko-KR" sz="1200" dirty="0" smtClean="0">
              <a:latin typeface="맑은 고딕(본문)"/>
            </a:endParaRPr>
          </a:p>
          <a:p>
            <a:r>
              <a:rPr lang="en-US" altLang="ko-KR" sz="1200" dirty="0" err="1" smtClean="0">
                <a:latin typeface="맑은 고딕(본문)"/>
              </a:rPr>
              <a:t>Boston_train</a:t>
            </a:r>
            <a:r>
              <a:rPr lang="en-US" altLang="ko-KR" sz="1200" dirty="0" smtClean="0">
                <a:latin typeface="맑은 고딕(본문)"/>
              </a:rPr>
              <a:t> &lt;- </a:t>
            </a:r>
            <a:r>
              <a:rPr lang="en-US" altLang="ko-KR" sz="1200" dirty="0" err="1" smtClean="0">
                <a:latin typeface="맑은 고딕(본문)"/>
              </a:rPr>
              <a:t>Boston_with_trans</a:t>
            </a:r>
            <a:r>
              <a:rPr lang="en-US" altLang="ko-KR" sz="1200" dirty="0" smtClean="0">
                <a:latin typeface="맑은 고딕(본문)"/>
              </a:rPr>
              <a:t>[</a:t>
            </a:r>
            <a:r>
              <a:rPr lang="en-US" altLang="ko-KR" sz="1200" dirty="0" err="1" smtClean="0">
                <a:latin typeface="맑은 고딕(본문)"/>
              </a:rPr>
              <a:t>train_idx</a:t>
            </a:r>
            <a:r>
              <a:rPr lang="en-US" altLang="ko-KR" sz="1200" dirty="0" smtClean="0">
                <a:latin typeface="맑은 고딕(본문)"/>
              </a:rPr>
              <a:t>,] # Outlier</a:t>
            </a:r>
            <a:r>
              <a:rPr lang="ko-KR" altLang="en-US" sz="1200" dirty="0" err="1" smtClean="0">
                <a:latin typeface="맑은 고딕(본문)"/>
              </a:rPr>
              <a:t>제거전</a:t>
            </a:r>
            <a:endParaRPr lang="ko-KR" altLang="en-US" sz="1200" dirty="0" smtClean="0">
              <a:latin typeface="맑은 고딕(본문)"/>
            </a:endParaRPr>
          </a:p>
          <a:p>
            <a:r>
              <a:rPr lang="en-US" altLang="ko-KR" sz="1200" dirty="0" err="1" smtClean="0">
                <a:latin typeface="맑은 고딕(본문)"/>
              </a:rPr>
              <a:t>Boston_test</a:t>
            </a:r>
            <a:r>
              <a:rPr lang="en-US" altLang="ko-KR" sz="1200" dirty="0" smtClean="0">
                <a:latin typeface="맑은 고딕(본문)"/>
              </a:rPr>
              <a:t> &lt;- </a:t>
            </a:r>
            <a:r>
              <a:rPr lang="en-US" altLang="ko-KR" sz="1200" dirty="0" err="1" smtClean="0">
                <a:latin typeface="맑은 고딕(본문)"/>
              </a:rPr>
              <a:t>Boston_with_trans</a:t>
            </a:r>
            <a:r>
              <a:rPr lang="en-US" altLang="ko-KR" sz="1200" dirty="0" smtClean="0">
                <a:latin typeface="맑은 고딕(본문)"/>
              </a:rPr>
              <a:t>[</a:t>
            </a:r>
            <a:r>
              <a:rPr lang="en-US" altLang="ko-KR" sz="1200" dirty="0" err="1" smtClean="0">
                <a:latin typeface="맑은 고딕(본문)"/>
              </a:rPr>
              <a:t>test_idx</a:t>
            </a:r>
            <a:r>
              <a:rPr lang="en-US" altLang="ko-KR" sz="1200" dirty="0" smtClean="0">
                <a:latin typeface="맑은 고딕(본문)"/>
              </a:rPr>
              <a:t>,]</a:t>
            </a:r>
          </a:p>
          <a:p>
            <a:endParaRPr lang="en-US" altLang="ko-KR" sz="1200" dirty="0" smtClean="0">
              <a:latin typeface="맑은 고딕(본문)"/>
            </a:endParaRPr>
          </a:p>
          <a:p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 &lt;- </a:t>
            </a:r>
            <a:r>
              <a:rPr lang="en-US" altLang="ko-KR" sz="1200" dirty="0" err="1" smtClean="0">
                <a:latin typeface="맑은 고딕(본문)"/>
              </a:rPr>
              <a:t>BostonOut_with_trans</a:t>
            </a:r>
            <a:r>
              <a:rPr lang="en-US" altLang="ko-KR" sz="1200" dirty="0" smtClean="0">
                <a:latin typeface="맑은 고딕(본문)"/>
              </a:rPr>
              <a:t>[</a:t>
            </a:r>
            <a:r>
              <a:rPr lang="en-US" altLang="ko-KR" sz="1200" dirty="0" err="1" smtClean="0">
                <a:latin typeface="맑은 고딕(본문)"/>
              </a:rPr>
              <a:t>train_idx</a:t>
            </a:r>
            <a:r>
              <a:rPr lang="en-US" altLang="ko-KR" sz="1200" dirty="0" smtClean="0">
                <a:latin typeface="맑은 고딕(본문)"/>
              </a:rPr>
              <a:t>,]</a:t>
            </a:r>
          </a:p>
          <a:p>
            <a:r>
              <a:rPr lang="en-US" altLang="ko-KR" sz="1200" dirty="0" err="1" smtClean="0">
                <a:latin typeface="맑은 고딕(본문)"/>
              </a:rPr>
              <a:t>BostonOut_test</a:t>
            </a:r>
            <a:r>
              <a:rPr lang="en-US" altLang="ko-KR" sz="1200" dirty="0" smtClean="0">
                <a:latin typeface="맑은 고딕(본문)"/>
              </a:rPr>
              <a:t> &lt;- </a:t>
            </a:r>
            <a:r>
              <a:rPr lang="en-US" altLang="ko-KR" sz="1200" dirty="0" err="1" smtClean="0">
                <a:latin typeface="맑은 고딕(본문)"/>
              </a:rPr>
              <a:t>BostonOut_with_trans</a:t>
            </a:r>
            <a:r>
              <a:rPr lang="en-US" altLang="ko-KR" sz="1200" dirty="0" smtClean="0">
                <a:latin typeface="맑은 고딕(본문)"/>
              </a:rPr>
              <a:t>[</a:t>
            </a:r>
            <a:r>
              <a:rPr lang="en-US" altLang="ko-KR" sz="1200" dirty="0" err="1" smtClean="0">
                <a:latin typeface="맑은 고딕(본문)"/>
              </a:rPr>
              <a:t>test_idx</a:t>
            </a:r>
            <a:r>
              <a:rPr lang="en-US" altLang="ko-KR" sz="1200" dirty="0" smtClean="0">
                <a:latin typeface="맑은 고딕(본문)"/>
              </a:rPr>
              <a:t>,]</a:t>
            </a:r>
          </a:p>
          <a:p>
            <a:endParaRPr lang="en-US" altLang="ko-KR" sz="1200" dirty="0" smtClean="0">
              <a:latin typeface="맑은 고딕(본문)"/>
            </a:endParaRPr>
          </a:p>
          <a:p>
            <a:r>
              <a:rPr lang="en-US" altLang="ko-KR" sz="1200" dirty="0" err="1" smtClean="0">
                <a:latin typeface="맑은 고딕(본문)"/>
              </a:rPr>
              <a:t>str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) #397</a:t>
            </a:r>
            <a:r>
              <a:rPr lang="ko-KR" altLang="en-US" sz="1200" dirty="0" smtClean="0">
                <a:latin typeface="맑은 고딕(본문)"/>
              </a:rPr>
              <a:t>개  </a:t>
            </a:r>
          </a:p>
          <a:p>
            <a:r>
              <a:rPr lang="en-US" altLang="ko-KR" sz="1200" dirty="0" err="1" smtClean="0">
                <a:latin typeface="맑은 고딕(본문)"/>
              </a:rPr>
              <a:t>str</a:t>
            </a:r>
            <a:r>
              <a:rPr lang="en-US" altLang="ko-KR" sz="1200" dirty="0" smtClean="0">
                <a:latin typeface="맑은 고딕(본문)"/>
              </a:rPr>
              <a:t>(</a:t>
            </a:r>
            <a:r>
              <a:rPr lang="en-US" altLang="ko-KR" sz="1200" dirty="0" err="1" smtClean="0">
                <a:latin typeface="맑은 고딕(본문)"/>
              </a:rPr>
              <a:t>BostonOut_test</a:t>
            </a:r>
            <a:r>
              <a:rPr lang="en-US" altLang="ko-KR" sz="1200" dirty="0" smtClean="0">
                <a:latin typeface="맑은 고딕(본문)"/>
              </a:rPr>
              <a:t>)  #100</a:t>
            </a:r>
            <a:r>
              <a:rPr lang="ko-KR" altLang="en-US" sz="1200" dirty="0" smtClean="0">
                <a:latin typeface="맑은 고딕(본문)"/>
              </a:rPr>
              <a:t>개</a:t>
            </a:r>
            <a:endParaRPr lang="en-US" altLang="ko-KR" sz="1200" dirty="0" smtClean="0">
              <a:latin typeface="맑은 고딕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0853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1487014" y="1677731"/>
            <a:ext cx="800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(본문)"/>
              </a:rPr>
              <a:t>fit_case1 &lt;- lm(formula = </a:t>
            </a:r>
            <a:r>
              <a:rPr lang="en-US" altLang="ko-KR" sz="1200" dirty="0" err="1" smtClean="0">
                <a:latin typeface="맑은 고딕(본문)"/>
              </a:rPr>
              <a:t>medv</a:t>
            </a:r>
            <a:r>
              <a:rPr lang="en-US" altLang="ko-KR" sz="1200" dirty="0" smtClean="0">
                <a:latin typeface="맑은 고딕(본문)"/>
              </a:rPr>
              <a:t>~.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(본문)"/>
              </a:rPr>
              <a:t>-rad-</a:t>
            </a:r>
            <a:r>
              <a:rPr lang="en-US" altLang="ko-KR" sz="1200" dirty="0" err="1" smtClean="0">
                <a:solidFill>
                  <a:srgbClr val="FF0000"/>
                </a:solidFill>
                <a:latin typeface="맑은 고딕(본문)"/>
              </a:rPr>
              <a:t>lrad</a:t>
            </a:r>
            <a:r>
              <a:rPr lang="en-US" altLang="ko-KR" sz="1200" dirty="0" smtClean="0">
                <a:latin typeface="맑은 고딕(본문)"/>
              </a:rPr>
              <a:t>, data=</a:t>
            </a:r>
            <a:r>
              <a:rPr lang="en-US" altLang="ko-KR" sz="1200" dirty="0" err="1" smtClean="0">
                <a:latin typeface="맑은 고딕(본문)"/>
              </a:rPr>
              <a:t>BostonOut_train</a:t>
            </a:r>
            <a:r>
              <a:rPr lang="en-US" altLang="ko-KR" sz="1200" dirty="0" smtClean="0">
                <a:latin typeface="맑은 고딕(본문)"/>
              </a:rPr>
              <a:t>) </a:t>
            </a:r>
            <a:r>
              <a:rPr lang="en-US" altLang="ko-KR" sz="1200" dirty="0" smtClean="0">
                <a:solidFill>
                  <a:srgbClr val="00B050"/>
                </a:solidFill>
                <a:latin typeface="맑은 고딕(본문)"/>
              </a:rPr>
              <a:t>#</a:t>
            </a:r>
            <a:r>
              <a:rPr lang="ko-KR" altLang="en-US" sz="1200" dirty="0" err="1" smtClean="0">
                <a:solidFill>
                  <a:srgbClr val="00B050"/>
                </a:solidFill>
                <a:latin typeface="맑은 고딕(본문)"/>
              </a:rPr>
              <a:t>아웃라이어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 </a:t>
            </a:r>
            <a:r>
              <a:rPr lang="ko-KR" altLang="en-US" sz="1200" dirty="0" err="1" smtClean="0">
                <a:solidFill>
                  <a:srgbClr val="00B050"/>
                </a:solidFill>
                <a:latin typeface="맑은 고딕(본문)"/>
              </a:rPr>
              <a:t>제거후</a:t>
            </a:r>
            <a:r>
              <a:rPr lang="ko-KR" altLang="en-US" sz="1200" dirty="0" smtClean="0">
                <a:solidFill>
                  <a:srgbClr val="00B050"/>
                </a:solidFill>
                <a:latin typeface="맑은 고딕(본문)"/>
              </a:rPr>
              <a:t> 자료로 모델훈련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88352" y="4401575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7520" y="538885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7024" y="561309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3820" y="144217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3324" y="703564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324" y="166641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96187" y="245144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5691" y="267567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rgbClr val="888CA6"/>
                </a:solidFill>
              </a:rPr>
              <a:t>CONTENT</a:t>
            </a:r>
            <a:endParaRPr lang="ko-KR" altLang="en-US" sz="800" b="1" dirty="0">
              <a:solidFill>
                <a:srgbClr val="888CA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6187" y="3414291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691" y="3638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888CA6"/>
                </a:solidFill>
              </a:rPr>
              <a:t>CONTENT</a:t>
            </a:r>
            <a:endParaRPr lang="ko-KR" altLang="en-US" sz="800" dirty="0">
              <a:solidFill>
                <a:srgbClr val="888CA6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17636" y="4583632"/>
            <a:ext cx="1059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F7EBEB"/>
                </a:solidFill>
              </a:rPr>
              <a:t>5. </a:t>
            </a:r>
            <a:r>
              <a:rPr lang="ko-KR" altLang="en-US" sz="1000" dirty="0" smtClean="0">
                <a:solidFill>
                  <a:srgbClr val="F7EBEB"/>
                </a:solidFill>
              </a:rPr>
              <a:t>모델 수립 및</a:t>
            </a:r>
            <a:endParaRPr lang="en-US" altLang="ko-KR" sz="1000" dirty="0" smtClean="0">
              <a:solidFill>
                <a:srgbClr val="F7EBEB"/>
              </a:solidFill>
            </a:endParaRPr>
          </a:p>
          <a:p>
            <a:r>
              <a:rPr lang="ko-KR" altLang="en-US" sz="1000" dirty="0" smtClean="0">
                <a:solidFill>
                  <a:srgbClr val="F7EBEB"/>
                </a:solidFill>
              </a:rPr>
              <a:t>변수 선택</a:t>
            </a:r>
            <a:endParaRPr lang="ko-KR" altLang="en-US" sz="1000" dirty="0">
              <a:solidFill>
                <a:srgbClr val="F7EBEB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srgbClr val="545871"/>
                </a:solidFill>
              </a:rPr>
              <a:t>5. </a:t>
            </a:r>
            <a:r>
              <a:rPr lang="ko-KR" altLang="en-US" sz="2400" b="1" i="1" kern="0" dirty="0" smtClean="0">
                <a:solidFill>
                  <a:srgbClr val="545871"/>
                </a:solidFill>
              </a:rPr>
              <a:t>모델 수립 및 변수 선택</a:t>
            </a:r>
            <a:endParaRPr lang="en-US" altLang="ko-KR" sz="2400" b="1" i="1" kern="0" dirty="0">
              <a:solidFill>
                <a:srgbClr val="54587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87014" y="1165178"/>
            <a:ext cx="49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1) OLS </a:t>
            </a:r>
            <a:r>
              <a:rPr lang="ko-KR" altLang="en-US" sz="1200" b="1" dirty="0" smtClean="0"/>
              <a:t>다중 선형 회귀 모델</a:t>
            </a:r>
            <a:endParaRPr lang="ko-KR" altLang="en-US" sz="1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26660" y="21062"/>
            <a:ext cx="4683210" cy="156966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기존의 </a:t>
            </a:r>
            <a:r>
              <a:rPr lang="en-US" altLang="ko-KR" sz="1200" dirty="0" smtClean="0"/>
              <a:t>rad</a:t>
            </a:r>
            <a:r>
              <a:rPr lang="ko-KR" altLang="en-US" sz="1200" dirty="0" smtClean="0"/>
              <a:t>변수와 범주형</a:t>
            </a:r>
            <a:r>
              <a:rPr lang="en-US" altLang="ko-KR" sz="1200" dirty="0" smtClean="0"/>
              <a:t>rad(rad2~rad24) </a:t>
            </a:r>
            <a:r>
              <a:rPr lang="ko-KR" altLang="en-US" sz="1200" dirty="0" smtClean="0"/>
              <a:t>혹은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로그변환된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lrad</a:t>
            </a:r>
            <a:r>
              <a:rPr lang="ko-KR" altLang="en-US" sz="1200" dirty="0" smtClean="0"/>
              <a:t>와 범주형</a:t>
            </a:r>
            <a:r>
              <a:rPr lang="en-US" altLang="ko-KR" sz="1200" dirty="0" smtClean="0"/>
              <a:t>rad</a:t>
            </a:r>
            <a:r>
              <a:rPr lang="ko-KR" altLang="en-US" sz="1200" dirty="0" smtClean="0"/>
              <a:t>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같이 </a:t>
            </a:r>
            <a:r>
              <a:rPr lang="ko-KR" altLang="en-US" sz="1200" dirty="0" err="1" smtClean="0"/>
              <a:t>사용할시</a:t>
            </a:r>
            <a:r>
              <a:rPr lang="ko-KR" altLang="en-US" sz="1200" dirty="0" smtClean="0"/>
              <a:t> 추후 </a:t>
            </a:r>
            <a:r>
              <a:rPr lang="en-US" altLang="ko-KR" sz="1200" dirty="0" err="1" smtClean="0"/>
              <a:t>predic</a:t>
            </a:r>
            <a:r>
              <a:rPr lang="ko-KR" altLang="en-US" sz="1200" dirty="0" smtClean="0"/>
              <a:t>를 통한 성능 </a:t>
            </a:r>
            <a:r>
              <a:rPr lang="ko-KR" altLang="en-US" sz="1200" dirty="0" err="1" smtClean="0"/>
              <a:t>평가시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아래와 같은 </a:t>
            </a:r>
            <a:r>
              <a:rPr lang="en-US" altLang="ko-KR" sz="1200" dirty="0" smtClean="0"/>
              <a:t>error</a:t>
            </a:r>
            <a:r>
              <a:rPr lang="ko-KR" altLang="en-US" sz="1200" dirty="0" smtClean="0"/>
              <a:t>코드가 나온다</a:t>
            </a:r>
            <a:r>
              <a:rPr lang="en-US" altLang="ko-KR" sz="1200" dirty="0" smtClean="0"/>
              <a:t>.</a:t>
            </a:r>
          </a:p>
          <a:p>
            <a:pPr lvl="0"/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prediction from a rank-deficient fit may be misleading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200" dirty="0"/>
              <a:t> </a:t>
            </a:r>
            <a:r>
              <a:rPr lang="ko-KR" altLang="en-US" sz="1200" dirty="0" smtClean="0"/>
              <a:t>이는 모든 값을 </a:t>
            </a:r>
            <a:r>
              <a:rPr lang="en-US" altLang="ko-KR" sz="1200" dirty="0" smtClean="0"/>
              <a:t>100% </a:t>
            </a:r>
            <a:r>
              <a:rPr lang="ko-KR" altLang="en-US" sz="1200" dirty="0" smtClean="0"/>
              <a:t>맞추는 경우로 인해 </a:t>
            </a:r>
            <a:r>
              <a:rPr lang="en-US" altLang="ko-KR" sz="1200" dirty="0" smtClean="0"/>
              <a:t>predict </a:t>
            </a:r>
            <a:r>
              <a:rPr lang="ko-KR" altLang="en-US" sz="1200" dirty="0" smtClean="0"/>
              <a:t>과정에 오류가 생기는 것이며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과대적합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따라서 에러와 의미상 중복을 피하고자 </a:t>
            </a:r>
            <a:r>
              <a:rPr lang="en-US" altLang="ko-KR" sz="1200" dirty="0" smtClean="0"/>
              <a:t>rad, </a:t>
            </a:r>
            <a:r>
              <a:rPr lang="en-US" altLang="ko-KR" sz="1200" dirty="0" err="1" smtClean="0"/>
              <a:t>lrad</a:t>
            </a:r>
            <a:r>
              <a:rPr lang="ko-KR" altLang="en-US" sz="1200" dirty="0" smtClean="0"/>
              <a:t>를 제거하고 회귀분석을 하였다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1" y="1997790"/>
            <a:ext cx="5159283" cy="48075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35429" y="3083605"/>
            <a:ext cx="5286375" cy="2308324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</a:t>
            </a:r>
          </a:p>
          <a:p>
            <a:r>
              <a:rPr lang="en-US" altLang="ko-KR" sz="1200" dirty="0" err="1" smtClean="0"/>
              <a:t>crim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zn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rm</a:t>
            </a:r>
            <a:r>
              <a:rPr lang="en-US" altLang="ko-KR" sz="1200" dirty="0" smtClean="0"/>
              <a:t>, ,,, </a:t>
            </a:r>
            <a:r>
              <a:rPr lang="ko-KR" altLang="en-US" sz="1200" dirty="0" smtClean="0"/>
              <a:t>등등 통계적으로 유의한 변수들을 보여주고 있으며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(*</a:t>
            </a:r>
            <a:r>
              <a:rPr lang="ko-KR" altLang="en-US" sz="1200" dirty="0" smtClean="0"/>
              <a:t>표시</a:t>
            </a:r>
            <a:r>
              <a:rPr lang="en-US" altLang="ko-KR" sz="1200" dirty="0" smtClean="0"/>
              <a:t>)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전체 회귀 모델의 </a:t>
            </a:r>
            <a:r>
              <a:rPr lang="en-US" altLang="ko-KR" sz="1200" dirty="0" smtClean="0"/>
              <a:t>p-value</a:t>
            </a:r>
            <a:r>
              <a:rPr lang="ko-KR" altLang="en-US" sz="1200" dirty="0" smtClean="0"/>
              <a:t>또한 매우 작으므로 위 모델 자체에 대한 큰 오류는 </a:t>
            </a:r>
            <a:r>
              <a:rPr lang="ko-KR" altLang="en-US" sz="1200" dirty="0" err="1" smtClean="0"/>
              <a:t>없는것으로</a:t>
            </a:r>
            <a:r>
              <a:rPr lang="ko-KR" altLang="en-US" sz="1200" dirty="0" smtClean="0"/>
              <a:t> 보인다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설명력</a:t>
            </a:r>
            <a:r>
              <a:rPr lang="en-US" altLang="ko-KR" sz="1200" dirty="0" smtClean="0"/>
              <a:t>(0.8738) </a:t>
            </a:r>
            <a:r>
              <a:rPr lang="ko-KR" altLang="en-US" sz="1200" dirty="0" smtClean="0"/>
              <a:t>보다 조정된 설명계수</a:t>
            </a:r>
            <a:r>
              <a:rPr lang="en-US" altLang="ko-KR" sz="1200" dirty="0" smtClean="0"/>
              <a:t>(0.8656)</a:t>
            </a:r>
            <a:r>
              <a:rPr lang="ko-KR" altLang="en-US" sz="1200" dirty="0" smtClean="0"/>
              <a:t>가 다소 낮은 것으로 보아 다중 </a:t>
            </a:r>
            <a:r>
              <a:rPr lang="ko-KR" altLang="en-US" sz="1200" dirty="0" err="1" smtClean="0"/>
              <a:t>공선성이</a:t>
            </a:r>
            <a:r>
              <a:rPr lang="ko-KR" altLang="en-US" sz="1200" dirty="0" smtClean="0"/>
              <a:t> 약간 존재하는 것으로 파악된다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현재 변수의 </a:t>
            </a:r>
            <a:r>
              <a:rPr lang="ko-KR" altLang="en-US" sz="1200" dirty="0" err="1" smtClean="0"/>
              <a:t>갯수가</a:t>
            </a:r>
            <a:r>
              <a:rPr lang="ko-KR" altLang="en-US" sz="1200" dirty="0" smtClean="0"/>
              <a:t> 적지 않으므로 이 중 변수를 체계적으로 선택하여</a:t>
            </a:r>
            <a:endParaRPr lang="en-US" altLang="ko-KR" sz="1200" dirty="0" smtClean="0"/>
          </a:p>
          <a:p>
            <a:r>
              <a:rPr lang="ko-KR" altLang="en-US" sz="1200" dirty="0" smtClean="0"/>
              <a:t>차원을 줄이는 작업을 하고자 한다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차원의 저주 방지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&gt; </a:t>
            </a:r>
            <a:r>
              <a:rPr lang="ko-KR" altLang="en-US" sz="1200" dirty="0" smtClean="0"/>
              <a:t>뒤에 </a:t>
            </a:r>
            <a:r>
              <a:rPr lang="en-US" altLang="ko-KR" sz="1200" dirty="0" smtClean="0"/>
              <a:t>Stepwise </a:t>
            </a:r>
            <a:r>
              <a:rPr lang="ko-KR" altLang="en-US" sz="1200" dirty="0" smtClean="0"/>
              <a:t>과정이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5" name="직사각형 4">
            <a:hlinkClick r:id="rId3" action="ppaction://hlinksldjump"/>
          </p:cNvPr>
          <p:cNvSpPr/>
          <p:nvPr/>
        </p:nvSpPr>
        <p:spPr>
          <a:xfrm>
            <a:off x="7686675" y="5613094"/>
            <a:ext cx="1047750" cy="57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page15</a:t>
            </a:r>
            <a:endParaRPr lang="ko-KR" altLang="en-US" b="1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6623015" y="2426863"/>
            <a:ext cx="2750753" cy="346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RMSE Rsquare</a:t>
            </a:r>
            <a:r>
              <a:rPr kumimoji="0" lang="ko-KR" altLang="ko-KR" sz="105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 3.4336147 0.8565556</a:t>
            </a:r>
            <a:endParaRPr kumimoji="0" lang="en-US" altLang="ko-KR" sz="105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Lucida Console" panose="020B060904050402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5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05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산출코드는 후술되어있음</a:t>
            </a:r>
            <a:r>
              <a:rPr lang="en-US" altLang="ko-KR" sz="105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.</a:t>
            </a:r>
            <a:endParaRPr kumimoji="0" lang="ko-KR" altLang="ko-KR" sz="240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2339</Words>
  <Application>Microsoft Office PowerPoint</Application>
  <PresentationFormat>와이드스크린</PresentationFormat>
  <Paragraphs>404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넥슨Lv1고딕 Low OTF</vt:lpstr>
      <vt:lpstr>맑은 고딕</vt:lpstr>
      <vt:lpstr>맑은 고딕(본문)</vt:lpstr>
      <vt:lpstr>Aharoni</vt:lpstr>
      <vt:lpstr>Arial</vt:lpstr>
      <vt:lpstr>Lucida Console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154</cp:revision>
  <dcterms:created xsi:type="dcterms:W3CDTF">2020-10-27T06:26:40Z</dcterms:created>
  <dcterms:modified xsi:type="dcterms:W3CDTF">2020-10-27T13:00:29Z</dcterms:modified>
</cp:coreProperties>
</file>