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8"/>
  </p:notesMasterIdLst>
  <p:sldIdLst>
    <p:sldId id="1807" r:id="rId2"/>
    <p:sldId id="1786" r:id="rId3"/>
    <p:sldId id="1809" r:id="rId4"/>
    <p:sldId id="1810" r:id="rId5"/>
    <p:sldId id="1811" r:id="rId6"/>
    <p:sldId id="1802" r:id="rId7"/>
    <p:sldId id="1812" r:id="rId8"/>
    <p:sldId id="1813" r:id="rId9"/>
    <p:sldId id="1815" r:id="rId10"/>
    <p:sldId id="1814" r:id="rId11"/>
    <p:sldId id="1778" r:id="rId12"/>
    <p:sldId id="1806" r:id="rId13"/>
    <p:sldId id="1808" r:id="rId14"/>
    <p:sldId id="1790" r:id="rId15"/>
    <p:sldId id="1800" r:id="rId16"/>
    <p:sldId id="180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0">
          <p15:clr>
            <a:srgbClr val="A4A3A4"/>
          </p15:clr>
        </p15:guide>
        <p15:guide id="2" pos="2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8" autoAdjust="0"/>
    <p:restoredTop sz="94004" autoAdjust="0"/>
  </p:normalViewPr>
  <p:slideViewPr>
    <p:cSldViewPr>
      <p:cViewPr varScale="1">
        <p:scale>
          <a:sx n="85" d="100"/>
          <a:sy n="85" d="100"/>
        </p:scale>
        <p:origin x="580" y="32"/>
      </p:cViewPr>
      <p:guideLst>
        <p:guide orient="horz" pos="1670"/>
        <p:guide pos="2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0FAFB-A6A0-48AD-AFCD-3892261BCD6E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AD27-7BE1-4A55-98F9-F5AA61B5B1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44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1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70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474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467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62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0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597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7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89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11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26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13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77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14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35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13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60E0CF-CD6B-41C7-AB6A-EBC643F522A1}"/>
              </a:ext>
            </a:extLst>
          </p:cNvPr>
          <p:cNvSpPr/>
          <p:nvPr userDrawn="1"/>
        </p:nvSpPr>
        <p:spPr>
          <a:xfrm>
            <a:off x="296986" y="339502"/>
            <a:ext cx="8712968" cy="4509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5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58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52">
          <p15:clr>
            <a:srgbClr val="FBAE40"/>
          </p15:clr>
        </p15:guide>
        <p15:guide id="4" pos="6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 rot="646800">
            <a:off x="1005692" y="1914340"/>
            <a:ext cx="1240901" cy="1240901"/>
          </a:xfrm>
          <a:prstGeom prst="rect">
            <a:avLst/>
          </a:prstGeom>
          <a:solidFill>
            <a:srgbClr val="195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 rot="20763242">
            <a:off x="2471723" y="1914340"/>
            <a:ext cx="1240901" cy="1240901"/>
          </a:xfrm>
          <a:prstGeom prst="rect">
            <a:avLst/>
          </a:prstGeom>
          <a:solidFill>
            <a:srgbClr val="14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37754" y="1914340"/>
            <a:ext cx="1240901" cy="1240901"/>
          </a:xfrm>
          <a:prstGeom prst="rect">
            <a:avLst/>
          </a:prstGeom>
          <a:solidFill>
            <a:srgbClr val="69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 rot="1179776">
            <a:off x="5480764" y="1914340"/>
            <a:ext cx="1240901" cy="1240901"/>
          </a:xfrm>
          <a:prstGeom prst="rect">
            <a:avLst/>
          </a:prstGeom>
          <a:solidFill>
            <a:srgbClr val="9F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rot="20955485">
            <a:off x="6898736" y="1914340"/>
            <a:ext cx="1240901" cy="1240901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7"/>
          <a:stretch/>
        </p:blipFill>
        <p:spPr>
          <a:xfrm flipH="1">
            <a:off x="-18751" y="2817055"/>
            <a:ext cx="9264000" cy="23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8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6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6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42A1-C99B-448F-B083-E3872927BDC9}" type="datetimeFigureOut">
              <a:rPr lang="ko-KR" altLang="en-US" smtClean="0"/>
              <a:t>2021-02-23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3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1" r:id="rId13"/>
    <p:sldLayoutId id="2147483664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rickiepark/handson-ml/blob/master/03_classification.ipynb" TargetMode="External"/><Relationship Id="rId5" Type="http://schemas.openxmlformats.org/officeDocument/2006/relationships/hyperlink" Target="https://github.com/rickiepark/introduction_to_ml_with_python/blob/master/05-model-evaluation-and-improvement.ipynb" TargetMode="External"/><Relationship Id="rId4" Type="http://schemas.openxmlformats.org/officeDocument/2006/relationships/hyperlink" Target="https://www.slideshare.net/RickyPark3/5model-evaluation-and-improvem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ickie.tistory.com/5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unsukimme.github.io/ml/2019/11/04/SV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068280"/>
            <a:ext cx="8694966" cy="1617079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546447" y="1544420"/>
            <a:ext cx="6133604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48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파이썬 데이터분석</a:t>
            </a:r>
            <a:endParaRPr lang="en-US" altLang="ko-KR" sz="48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236985" y="3003798"/>
            <a:ext cx="4752528" cy="47365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 smtClean="0">
                <a:latin typeface="나눔 스퀘어"/>
                <a:ea typeface="나눔스퀘어"/>
              </a:rPr>
              <a:t>평가 지표</a:t>
            </a:r>
            <a:endParaRPr lang="en-US" sz="2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5063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50867" y="4786436"/>
            <a:ext cx="3666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</a:t>
            </a:r>
            <a:r>
              <a:rPr lang="ko-KR" altLang="en-US" sz="800" dirty="0" smtClean="0">
                <a:latin typeface="나눔 스퀘어"/>
                <a:ea typeface="나눔스퀘어"/>
              </a:rPr>
              <a:t> 라이브러리를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안드레아스</a:t>
            </a:r>
            <a:r>
              <a:rPr lang="ko-KR" altLang="en-US" sz="800" dirty="0" smtClean="0">
                <a:latin typeface="나눔 스퀘어"/>
                <a:ea typeface="나눔스퀘어"/>
              </a:rPr>
              <a:t> 뮐러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7262" y="1035147"/>
            <a:ext cx="8915400" cy="3946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맑은 고딕 (본문)"/>
              <a:ea typeface="나눔스퀘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1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"/>
              </a:rPr>
              <a:t> </a:t>
            </a:r>
            <a:r>
              <a:rPr lang="ko-KR" altLang="en-US" dirty="0">
                <a:ea typeface="나눔스퀘어"/>
              </a:rPr>
              <a:t>분류 모델 평가 지표</a:t>
            </a:r>
            <a:endParaRPr lang="ko-KR" altLang="en-US" dirty="0"/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019367" y="358995"/>
            <a:ext cx="518776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분류 모델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평가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지표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58721" y="4928056"/>
            <a:ext cx="1669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https://sumniya.tistory.com/26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8" y="1912853"/>
            <a:ext cx="3240360" cy="24268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631955" y="1610313"/>
            <a:ext cx="96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ROC </a:t>
            </a:r>
            <a:r>
              <a:rPr lang="ko-KR" altLang="en-US" sz="1400" b="1" dirty="0" smtClean="0"/>
              <a:t>곡선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3758274" y="1572930"/>
            <a:ext cx="53092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나눔스퀘어"/>
              </a:rPr>
              <a:t>ROC(Receiver Operating Characteristic)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앞서 본 임계 값</a:t>
            </a:r>
            <a:r>
              <a:rPr lang="en-US" altLang="ko-KR" sz="1400" dirty="0" smtClean="0">
                <a:ea typeface="나눔스퀘어"/>
              </a:rPr>
              <a:t>(threshold)</a:t>
            </a:r>
            <a:r>
              <a:rPr lang="ko-KR" altLang="en-US" sz="1400" dirty="0" smtClean="0">
                <a:ea typeface="나눔스퀘어"/>
              </a:rPr>
              <a:t>의 결정을 위하여 쓰이기도 하는 그래프이다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좌 상단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즉 </a:t>
            </a:r>
            <a:r>
              <a:rPr lang="en-US" altLang="ko-KR" sz="1400" dirty="0" smtClean="0">
                <a:ea typeface="나눔스퀘어"/>
              </a:rPr>
              <a:t>FPR,TPR</a:t>
            </a:r>
            <a:r>
              <a:rPr lang="ko-KR" altLang="en-US" sz="1400" dirty="0" smtClean="0">
                <a:ea typeface="나눔스퀘어"/>
              </a:rPr>
              <a:t>이 </a:t>
            </a:r>
            <a:r>
              <a:rPr lang="en-US" altLang="ko-KR" sz="1400" dirty="0" smtClean="0">
                <a:ea typeface="나눔스퀘어"/>
              </a:rPr>
              <a:t>(0,1)</a:t>
            </a:r>
            <a:r>
              <a:rPr lang="ko-KR" altLang="en-US" sz="1400" dirty="0" smtClean="0">
                <a:ea typeface="나눔스퀘어"/>
              </a:rPr>
              <a:t>인 지점에 곡선이 맞닿아 </a:t>
            </a:r>
            <a:r>
              <a:rPr lang="ko-KR" altLang="en-US" sz="1400" dirty="0" err="1" smtClean="0">
                <a:ea typeface="나눔스퀘어"/>
              </a:rPr>
              <a:t>있는것이</a:t>
            </a:r>
            <a:r>
              <a:rPr lang="ko-KR" altLang="en-US" sz="1400" dirty="0" smtClean="0">
                <a:ea typeface="나눔스퀘어"/>
              </a:rPr>
              <a:t> 이상적인 </a:t>
            </a:r>
            <a:r>
              <a:rPr lang="ko-KR" altLang="en-US" sz="1400" dirty="0" err="1" smtClean="0">
                <a:ea typeface="나눔스퀘어"/>
              </a:rPr>
              <a:t>분류기이다</a:t>
            </a:r>
            <a:r>
              <a:rPr lang="en-US" altLang="ko-KR" sz="1400" dirty="0" smtClean="0">
                <a:ea typeface="나눔스퀘어"/>
              </a:rPr>
              <a:t>. (</a:t>
            </a:r>
            <a:r>
              <a:rPr lang="ko-KR" altLang="en-US" sz="1400" dirty="0" smtClean="0">
                <a:ea typeface="나눔스퀘어"/>
              </a:rPr>
              <a:t>모든 양성 예측을 </a:t>
            </a:r>
            <a:r>
              <a:rPr lang="ko-KR" altLang="en-US" sz="1400" dirty="0" err="1" smtClean="0">
                <a:ea typeface="나눔스퀘어"/>
              </a:rPr>
              <a:t>옳게한</a:t>
            </a:r>
            <a:r>
              <a:rPr lang="ko-KR" altLang="en-US" sz="1400" dirty="0" smtClean="0">
                <a:ea typeface="나눔스퀘어"/>
              </a:rPr>
              <a:t> 경우</a:t>
            </a:r>
            <a:r>
              <a:rPr lang="en-US" altLang="ko-KR" sz="1400" dirty="0" smtClean="0">
                <a:ea typeface="나눔스퀘어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이 때 </a:t>
            </a:r>
            <a:r>
              <a:rPr lang="en-US" altLang="ko-KR" sz="1400" dirty="0" smtClean="0">
                <a:ea typeface="나눔스퀘어"/>
              </a:rPr>
              <a:t>Random chances( </a:t>
            </a:r>
            <a:r>
              <a:rPr lang="ko-KR" altLang="en-US" sz="1400" dirty="0" smtClean="0">
                <a:ea typeface="나눔스퀘어"/>
              </a:rPr>
              <a:t>완전 무작위 분류기 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가 반대로 가장 안좋은 성능을 보인다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58274" y="4127331"/>
            <a:ext cx="45561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스퀘어"/>
              </a:rPr>
              <a:t>아래의 사이트에서  분류 지표에 관하여</a:t>
            </a:r>
            <a:endParaRPr lang="en-US" altLang="ko-KR" sz="1400" dirty="0" smtClean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추가적인 정보를 확인할 수 있다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af-ZA" altLang="ko-KR" sz="1400" dirty="0" smtClean="0">
              <a:ea typeface="나눔스퀘어"/>
            </a:endParaRPr>
          </a:p>
          <a:p>
            <a:r>
              <a:rPr lang="af-ZA" altLang="ko-KR" sz="1400" dirty="0" smtClean="0">
                <a:ea typeface="나눔스퀘어"/>
              </a:rPr>
              <a:t>https</a:t>
            </a:r>
            <a:r>
              <a:rPr lang="af-ZA" altLang="ko-KR" sz="1400" dirty="0">
                <a:ea typeface="나눔스퀘어"/>
              </a:rPr>
              <a:t>://</a:t>
            </a:r>
            <a:r>
              <a:rPr lang="af-ZA" altLang="ko-KR" sz="1400" dirty="0" smtClean="0">
                <a:ea typeface="나눔스퀘어"/>
              </a:rPr>
              <a:t>angeloyeo.github.io/2020/08/05/ROC.html</a:t>
            </a:r>
            <a:endParaRPr lang="en-US" altLang="ko-KR" sz="1400" dirty="0" smtClean="0">
              <a:ea typeface="나눔스퀘어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54748" y="3155574"/>
            <a:ext cx="57474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나눔스퀘어"/>
              </a:rPr>
              <a:t>AUC(Area Under Curve)  - </a:t>
            </a:r>
            <a:r>
              <a:rPr lang="ko-KR" altLang="en-US" sz="1400" dirty="0" smtClean="0">
                <a:ea typeface="나눔스퀘어"/>
              </a:rPr>
              <a:t>곡선 아래의 면적</a:t>
            </a:r>
            <a:endParaRPr lang="en-US" altLang="ko-KR" sz="1400" dirty="0" smtClean="0">
              <a:ea typeface="나눔스퀘어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명확한 수치로 분류기의 성능을 비교하기 위해 </a:t>
            </a:r>
            <a:r>
              <a:rPr lang="en-US" altLang="ko-KR" sz="1400" dirty="0" smtClean="0">
                <a:ea typeface="나눔스퀘어"/>
              </a:rPr>
              <a:t>AUC</a:t>
            </a:r>
            <a:r>
              <a:rPr lang="ko-KR" altLang="en-US" sz="1400" dirty="0" smtClean="0">
                <a:ea typeface="나눔스퀘어"/>
              </a:rPr>
              <a:t>값을 이용한다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ea typeface="나눔스퀘어"/>
              </a:rPr>
              <a:t>Random chances </a:t>
            </a:r>
            <a:r>
              <a:rPr lang="ko-KR" altLang="en-US" sz="1400" dirty="0" smtClean="0">
                <a:ea typeface="나눔스퀘어"/>
              </a:rPr>
              <a:t>부터 이상적인 분류기 까지</a:t>
            </a:r>
            <a:r>
              <a:rPr lang="en-US" altLang="ko-KR" sz="1400" dirty="0" smtClean="0">
                <a:ea typeface="나눔스퀘어"/>
              </a:rPr>
              <a:t>, 0.5~1.0 </a:t>
            </a:r>
            <a:r>
              <a:rPr lang="ko-KR" altLang="en-US" sz="1400" dirty="0" smtClean="0">
                <a:ea typeface="나눔스퀘어"/>
              </a:rPr>
              <a:t>사이의 값을 가진다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6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smtClean="0">
                <a:latin typeface="나눔 스퀘어"/>
                <a:ea typeface="나눔스퀘어"/>
              </a:rPr>
              <a:t>파이썬을 활용한 머신러닝 쿡북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크리스 알본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63638"/>
            <a:ext cx="6744047" cy="3312368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444883"/>
            <a:ext cx="411217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24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코드 실습</a:t>
            </a:r>
            <a:endParaRPr lang="en-US" altLang="ko-KR" sz="24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157217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데이터시각화</a:t>
            </a:r>
            <a:r>
              <a:rPr lang="en-US" altLang="ko-KR" dirty="0" smtClean="0">
                <a:ea typeface="나눔스퀘어"/>
              </a:rPr>
              <a:t>(Scatter plot)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768" y="21288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f-ZA" altLang="ko-KR" dirty="0">
                <a:hlinkClick r:id="rId4"/>
              </a:rPr>
              <a:t>https://</a:t>
            </a:r>
            <a:r>
              <a:rPr lang="af-ZA" altLang="ko-KR" dirty="0" smtClean="0">
                <a:hlinkClick r:id="rId4"/>
              </a:rPr>
              <a:t>www.slideshare.net/RickyPark3/5model-evaluation-and-improvement</a:t>
            </a:r>
            <a:r>
              <a:rPr lang="af-ZA" altLang="ko-KR" dirty="0" smtClean="0"/>
              <a:t> 40PAGE</a:t>
            </a:r>
            <a:r>
              <a:rPr lang="ko-KR" altLang="en-US" dirty="0" smtClean="0"/>
              <a:t>이상부터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97768" y="29158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5"/>
              </a:rPr>
              <a:t>https://</a:t>
            </a:r>
            <a:r>
              <a:rPr lang="ko-KR" altLang="en-US" dirty="0" smtClean="0">
                <a:hlinkClick r:id="rId5"/>
              </a:rPr>
              <a:t>github.com/rickiepark/introduction_to_ml_with_python/blob/master/05-model-evaluation-and-improvement.ipynb</a:t>
            </a:r>
            <a:endParaRPr lang="en-US" altLang="ko-KR" dirty="0" smtClean="0"/>
          </a:p>
          <a:p>
            <a:r>
              <a:rPr lang="ko-KR" altLang="en-US" dirty="0" err="1" smtClean="0"/>
              <a:t>깃헙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리키파크</a:t>
            </a:r>
            <a:r>
              <a:rPr lang="ko-KR" altLang="en-US" dirty="0" smtClean="0"/>
              <a:t> 저자 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27065" y="11999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6"/>
              </a:rPr>
              <a:t>https://</a:t>
            </a:r>
            <a:r>
              <a:rPr lang="ko-KR" altLang="en-US" dirty="0" smtClean="0">
                <a:hlinkClick r:id="rId6"/>
              </a:rPr>
              <a:t>github.com/rickiepark/handson-ml/blob/master/03_classification.ipynb</a:t>
            </a:r>
            <a:endParaRPr lang="en-US" altLang="ko-KR" dirty="0" smtClean="0"/>
          </a:p>
          <a:p>
            <a:r>
              <a:rPr lang="ko-KR" altLang="en-US" dirty="0" err="1" smtClean="0"/>
              <a:t>핸즈온</a:t>
            </a:r>
            <a:r>
              <a:rPr lang="en-US" altLang="ko-KR" dirty="0" smtClean="0"/>
              <a:t>ML </a:t>
            </a:r>
            <a:r>
              <a:rPr lang="ko-KR" altLang="en-US" dirty="0" err="1" smtClean="0"/>
              <a:t>깃헙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5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smtClean="0">
                <a:latin typeface="나눔 스퀘어"/>
                <a:ea typeface="나눔스퀘어"/>
              </a:rPr>
              <a:t>파이썬을 활용한 머신러닝 쿡북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크리스 알본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12477"/>
            <a:ext cx="6744047" cy="3763529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444883"/>
            <a:ext cx="411217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24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코드 실습</a:t>
            </a:r>
            <a:endParaRPr lang="en-US" altLang="ko-KR" sz="24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MNIST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27584" y="1785639"/>
            <a:ext cx="6624736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  </a:t>
            </a:r>
            <a:r>
              <a:rPr lang="ko-KR" altLang="en-US" sz="1400" dirty="0" err="1" smtClean="0">
                <a:ea typeface="나눔스퀘어"/>
              </a:rPr>
              <a:t>ㅇㅇㅇㅇ</a:t>
            </a:r>
            <a:endParaRPr lang="en-US" altLang="ko-KR" sz="1400" dirty="0" smtClean="0"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66096" y="4609375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en-US" altLang="ko-KR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444883"/>
            <a:ext cx="411217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24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</a:t>
            </a:r>
            <a:endParaRPr lang="en-US" altLang="ko-KR" sz="24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401525" y="4789932"/>
            <a:ext cx="4600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https://tensorflowkorea.gitbooks.io/tensorflow-kr/content/g3doc/tutorials/mnist/beginners/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2719972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970489"/>
            <a:ext cx="5915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https://ko.wikipedia.org/wiki/MNIST_%EB%8D%B0%EC%9D%B4%ED%84%B0%EB%B2%A0%EC%9D%B4%EC%8A%A4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2838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444883"/>
            <a:ext cx="411217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24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연습 예제</a:t>
            </a:r>
            <a:endParaRPr lang="en-US" altLang="ko-KR" sz="24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1131590"/>
            <a:ext cx="8205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1)</a:t>
            </a:r>
          </a:p>
          <a:p>
            <a:pPr algn="l"/>
            <a:r>
              <a:rPr lang="en-US" altLang="ko-KR" sz="1600" dirty="0" smtClean="0"/>
              <a:t>Iris </a:t>
            </a:r>
            <a:r>
              <a:rPr lang="ko-KR" altLang="en-US" sz="1600" dirty="0" smtClean="0"/>
              <a:t>데이터 원본에 대하여 </a:t>
            </a:r>
            <a:r>
              <a:rPr lang="en-US" altLang="ko-KR" sz="1600" dirty="0" smtClean="0"/>
              <a:t>Sepal_length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축</a:t>
            </a:r>
            <a:r>
              <a:rPr lang="en-US" altLang="ko-KR" sz="1600" dirty="0" smtClean="0"/>
              <a:t>, Petal_length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축으로 하는 </a:t>
            </a:r>
            <a:r>
              <a:rPr lang="en-US" altLang="ko-KR" sz="1600" dirty="0" smtClean="0"/>
              <a:t>scatter plot</a:t>
            </a:r>
            <a:r>
              <a:rPr lang="ko-KR" altLang="en-US" sz="1600" dirty="0" smtClean="0"/>
              <a:t>을 그려보시오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( Hint : </a:t>
            </a:r>
            <a:r>
              <a:rPr lang="ko-KR" altLang="en-US" sz="1600" dirty="0" smtClean="0"/>
              <a:t>위에서 저장한 </a:t>
            </a:r>
            <a:r>
              <a:rPr lang="en-US" altLang="ko-KR" sz="1600" dirty="0" smtClean="0"/>
              <a:t>data </a:t>
            </a:r>
            <a:r>
              <a:rPr lang="ko-KR" altLang="en-US" sz="1600" dirty="0" smtClean="0"/>
              <a:t>데이터프레임에 대하여 </a:t>
            </a:r>
            <a:r>
              <a:rPr lang="en-US" altLang="ko-KR" sz="1600" dirty="0" smtClean="0"/>
              <a:t>iloc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loc</a:t>
            </a:r>
            <a:r>
              <a:rPr lang="ko-KR" altLang="en-US" sz="1600" dirty="0" smtClean="0"/>
              <a:t>를 활용</a:t>
            </a: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33249" y="2239900"/>
            <a:ext cx="8388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</a:p>
          <a:p>
            <a:pPr algn="l"/>
            <a:r>
              <a:rPr lang="en-US" altLang="ko-KR" sz="1600" dirty="0" smtClean="0"/>
              <a:t>2-1) </a:t>
            </a:r>
            <a:r>
              <a:rPr lang="ko-KR" altLang="en-US" sz="1600" dirty="0" smtClean="0"/>
              <a:t>아래의 코드를 참고하여 외부 데이터를 </a:t>
            </a:r>
            <a:r>
              <a:rPr lang="en-US" altLang="ko-KR" sz="1600" dirty="0" smtClean="0"/>
              <a:t>outer_Data</a:t>
            </a:r>
            <a:r>
              <a:rPr lang="ko-KR" altLang="en-US" sz="1600" dirty="0" smtClean="0"/>
              <a:t>에 저장해보고 상위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개의 데이터를 출력해 보시오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outer_data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pd.read_csv</a:t>
            </a:r>
            <a:r>
              <a:rPr lang="en-US" altLang="ko-KR" sz="1600" dirty="0"/>
              <a:t>('https://</a:t>
            </a:r>
            <a:r>
              <a:rPr lang="en-US" altLang="ko-KR" sz="1600" dirty="0" smtClean="0"/>
              <a:t>archive.ics.uci.edu/ml/machine-learning-databases/wine-quality/winequality-red', sep</a:t>
            </a:r>
            <a:r>
              <a:rPr lang="en-US" altLang="ko-KR" sz="1600" dirty="0"/>
              <a:t>="\;",engine="python") </a:t>
            </a:r>
            <a:endParaRPr lang="en-US" altLang="ko-KR" sz="1600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33249" y="3809560"/>
            <a:ext cx="8460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smtClean="0"/>
              <a:t>2-2) </a:t>
            </a:r>
            <a:r>
              <a:rPr lang="ko-KR" altLang="en-US" sz="1600" dirty="0" smtClean="0"/>
              <a:t>위 데이터를 </a:t>
            </a:r>
            <a:r>
              <a:rPr lang="en-US" altLang="ko-KR" sz="1600" dirty="0" smtClean="0"/>
              <a:t>StandardScaler</a:t>
            </a:r>
            <a:r>
              <a:rPr lang="ko-KR" altLang="en-US" sz="1600" dirty="0" smtClean="0"/>
              <a:t>로 표준화 해보고 </a:t>
            </a:r>
            <a:r>
              <a:rPr lang="en-US" altLang="ko-KR" sz="1600" dirty="0" smtClean="0"/>
              <a:t>K-Means</a:t>
            </a:r>
            <a:r>
              <a:rPr lang="ko-KR" altLang="en-US" sz="1600" dirty="0" smtClean="0"/>
              <a:t>알고리즘을 활용하여 분류해보시오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※ K</a:t>
            </a:r>
            <a:r>
              <a:rPr lang="ko-KR" altLang="en-US" sz="1600" dirty="0" smtClean="0"/>
              <a:t>값은 자율 설정</a:t>
            </a:r>
            <a:endParaRPr lang="en-US" altLang="ko-KR" sz="16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33249" y="4558725"/>
            <a:ext cx="689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/>
              <a:t>2-3)</a:t>
            </a:r>
            <a:r>
              <a:rPr lang="ko-KR" altLang="en-US" sz="1600" dirty="0" smtClean="0"/>
              <a:t>위 분류 결과를 시각화 해보고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는 몇으로 설정하는 것이 좋을지 생각해보시오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9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8326" y="444883"/>
            <a:ext cx="411217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24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코드 정답 및 실행 결과</a:t>
            </a:r>
            <a:endParaRPr lang="en-US" altLang="ko-KR" sz="24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0817"/>
            <a:ext cx="5976664" cy="40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47129" y="4786506"/>
            <a:ext cx="2449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af-ZA" altLang="ko-KR" sz="800" dirty="0">
                <a:latin typeface="나눔 스퀘어"/>
                <a:ea typeface="나눔스퀘어"/>
              </a:rPr>
              <a:t>https://pierpaolo28.github.io/blog/blog6/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444883"/>
            <a:ext cx="411217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24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참고</a:t>
            </a:r>
            <a:endParaRPr lang="en-US" altLang="ko-KR" sz="24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860032" y="1626017"/>
            <a:ext cx="3960440" cy="203214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두 분류의 데이터를 정확히 분리해내는 직선은 많지만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경계에 있는 데이터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서포트벡터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에 가까울수록 새로운 데이터가 들어왔을 때 오분류할 가능성이 커진다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  <a:p>
            <a:r>
              <a:rPr lang="en-US" altLang="ko-KR" sz="1400" dirty="0" smtClean="0">
                <a:ea typeface="나눔스퀘어"/>
              </a:rPr>
              <a:t>SVM</a:t>
            </a:r>
            <a:r>
              <a:rPr lang="en-US" altLang="ko-KR" sz="1400" dirty="0">
                <a:ea typeface="나눔스퀘어"/>
              </a:rPr>
              <a:t>(</a:t>
            </a:r>
            <a:r>
              <a:rPr lang="ko-KR" altLang="en-US" sz="1400" dirty="0">
                <a:ea typeface="나눔스퀘어"/>
              </a:rPr>
              <a:t>서포트 벡터 머신</a:t>
            </a:r>
            <a:r>
              <a:rPr lang="en-US" altLang="ko-KR" sz="1400" dirty="0">
                <a:ea typeface="나눔스퀘어"/>
              </a:rPr>
              <a:t>)</a:t>
            </a:r>
            <a:r>
              <a:rPr lang="ko-KR" altLang="en-US" sz="1400" dirty="0">
                <a:ea typeface="나눔스퀘어"/>
              </a:rPr>
              <a:t>은 </a:t>
            </a:r>
            <a:r>
              <a:rPr lang="ko-KR" altLang="en-US" sz="1400" dirty="0" smtClean="0">
                <a:ea typeface="나눔스퀘어"/>
              </a:rPr>
              <a:t>각 클래스의 서포트벡터 사이의 거리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마진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를 최대화 하는 원리로결정 경계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좌측 그림</a:t>
            </a:r>
            <a:r>
              <a:rPr lang="en-US" altLang="ko-KR" sz="1400" dirty="0" smtClean="0">
                <a:ea typeface="나눔스퀘어"/>
              </a:rPr>
              <a:t>, Optimal Hyperplane)</a:t>
            </a:r>
            <a:r>
              <a:rPr lang="ko-KR" altLang="en-US" sz="1400" dirty="0" smtClean="0">
                <a:ea typeface="나눔스퀘어"/>
              </a:rPr>
              <a:t>를 정한다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결정 경계와 마진을 기반으로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형성된 도로의 폭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넓이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을 최대화 하는 원리이며 마진을 최대한 크게 한다고 하여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라지 마진 분류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라고도 한다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47129" y="4971032"/>
            <a:ext cx="27318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smtClean="0">
                <a:latin typeface="나눔 스퀘어"/>
                <a:ea typeface="나눔스퀘어"/>
              </a:rPr>
              <a:t>       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 smtClean="0">
                <a:latin typeface="나눔 스퀘어"/>
                <a:ea typeface="나눔스퀘어"/>
              </a:rPr>
              <a:t>2</a:t>
            </a:r>
            <a:r>
              <a:rPr lang="ko-KR" altLang="en-US" sz="800" dirty="0" smtClean="0">
                <a:latin typeface="나눔 스퀘어"/>
                <a:ea typeface="나눔스퀘어"/>
              </a:rPr>
              <a:t>판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활용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965986" y="1632417"/>
            <a:ext cx="3825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Polynomial </a:t>
            </a:r>
            <a:r>
              <a:rPr lang="en-US" altLang="ko-KR" sz="1400" dirty="0"/>
              <a:t>SVM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비선형 </a:t>
            </a:r>
            <a:r>
              <a:rPr lang="en-US" altLang="ko-KR" sz="1400" dirty="0"/>
              <a:t>SVM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965986" y="2030459"/>
            <a:ext cx="3825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stickie.tistory.com/50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af-ZA" altLang="ko-KR" sz="1400" dirty="0">
                <a:hlinkClick r:id="rId4"/>
              </a:rPr>
              <a:t>https://eunsukimme.github.io/ml/2019/11/04/SVM</a:t>
            </a:r>
            <a:r>
              <a:rPr lang="af-ZA" altLang="ko-KR" sz="1400" dirty="0" smtClean="0">
                <a:hlinkClick r:id="rId4"/>
              </a:rPr>
              <a:t>/</a:t>
            </a:r>
            <a:endParaRPr lang="af-ZA" altLang="ko-KR" sz="1400" dirty="0" smtClean="0"/>
          </a:p>
          <a:p>
            <a:endParaRPr lang="af-ZA" altLang="ko-KR" sz="1400" dirty="0"/>
          </a:p>
          <a:p>
            <a:r>
              <a:rPr lang="af-ZA" altLang="ko-KR" sz="1400" dirty="0" smtClean="0"/>
              <a:t>https://github.com/rickiepark/handson-ml/blob/master/05_support_vector_machines.ipynb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모델 평가 지표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10014" y="1785639"/>
            <a:ext cx="5026891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편의상 모델의 목적에 따라 크게 회귀</a:t>
            </a:r>
            <a:r>
              <a:rPr lang="en-US" altLang="ko-KR" sz="1400" dirty="0" smtClean="0">
                <a:ea typeface="나눔스퀘어"/>
              </a:rPr>
              <a:t>(Regression)</a:t>
            </a:r>
            <a:r>
              <a:rPr lang="ko-KR" altLang="en-US" sz="1400" dirty="0" smtClean="0">
                <a:ea typeface="나눔스퀘어"/>
              </a:rPr>
              <a:t>모델과 분류</a:t>
            </a:r>
            <a:r>
              <a:rPr lang="en-US" altLang="ko-KR" sz="1400" dirty="0" smtClean="0">
                <a:ea typeface="나눔스퀘어"/>
              </a:rPr>
              <a:t>(Classification)</a:t>
            </a:r>
            <a:r>
              <a:rPr lang="ko-KR" altLang="en-US" sz="1400" dirty="0" smtClean="0">
                <a:ea typeface="나눔스퀘어"/>
              </a:rPr>
              <a:t>모델로 나눈다면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최종 모델의 성능을 평가할 각각에 적합한 지표가 있다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주어진 데이터로 모델을 만든 뒤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해당 모델이 확인되지 않은 다른 상황과 데이터에서도 적절한 설명력과 분류 능력을 지녀야 현실 문제에서 사용 가능하다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위와 같은 과정이 제대로 이루어진 모델이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일반화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가 잘 이루어졌다고 하며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해결하고자 하는 문제를 정확히 정의하고 좋은 데이터를 사용해야 좋은 모델이 생성된다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endParaRPr lang="en-US" altLang="ko-KR" sz="1400" dirty="0" smtClean="0"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73270" y="4796240"/>
            <a:ext cx="3999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 스퀘어"/>
                <a:ea typeface="나눔스퀘어"/>
              </a:rPr>
              <a:t>https</a:t>
            </a:r>
            <a:r>
              <a:rPr lang="en-US" altLang="ko-KR" sz="800" dirty="0">
                <a:latin typeface="나눔 스퀘어"/>
                <a:ea typeface="나눔스퀘어"/>
              </a:rPr>
              <a:t>://tensorflow.blog/</a:t>
            </a:r>
            <a:r>
              <a:rPr lang="ko-KR" altLang="en-US" sz="800" dirty="0">
                <a:latin typeface="나눔 스퀘어"/>
                <a:ea typeface="나눔스퀘어"/>
              </a:rPr>
              <a:t>머신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러닝의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평가와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선택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알고리즘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선택</a:t>
            </a:r>
            <a:r>
              <a:rPr lang="en-US" altLang="ko-KR" sz="800" dirty="0">
                <a:latin typeface="나눔 스퀘어"/>
                <a:ea typeface="나눔스퀘어"/>
              </a:rPr>
              <a:t>-1/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모델 평가 개요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27584" y="2719972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648192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en-US" altLang="ko-KR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73270" y="4928056"/>
            <a:ext cx="18774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 스퀘어"/>
                <a:ea typeface="나눔스퀘어"/>
              </a:rPr>
              <a:t>https://codingrabbit.tistory.com/13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0" t="8321" r="12849" b="3967"/>
          <a:stretch/>
        </p:blipFill>
        <p:spPr>
          <a:xfrm>
            <a:off x="5824532" y="1446770"/>
            <a:ext cx="2605957" cy="26059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064102" y="4140014"/>
            <a:ext cx="212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각종 모델 및 평가 지표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27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 </a:t>
            </a:r>
            <a:r>
              <a:rPr lang="ko-KR" altLang="en-US" dirty="0" smtClean="0"/>
              <a:t>회귀 모델 평가 방법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3995936" y="1849867"/>
            <a:ext cx="4320480" cy="129016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  </a:t>
            </a:r>
            <a:r>
              <a:rPr lang="ko-KR" altLang="en-US" sz="1400" dirty="0" err="1" smtClean="0">
                <a:ea typeface="나눔스퀘어"/>
              </a:rPr>
              <a:t>잔차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표본으로 얻은 회귀 식의 예측 값과 실제 값의 차이</a:t>
            </a:r>
            <a:r>
              <a:rPr lang="en-US" altLang="ko-KR" sz="1400" dirty="0" smtClean="0">
                <a:ea typeface="나눔스퀘어"/>
              </a:rPr>
              <a:t>), </a:t>
            </a:r>
            <a:r>
              <a:rPr lang="ko-KR" altLang="en-US" sz="1400" dirty="0" smtClean="0">
                <a:ea typeface="나눔스퀘어"/>
              </a:rPr>
              <a:t>곧 </a:t>
            </a:r>
            <a:r>
              <a:rPr lang="en-US" altLang="ko-KR" sz="1400" dirty="0" smtClean="0">
                <a:ea typeface="나눔스퀘어"/>
              </a:rPr>
              <a:t>Y-Ŷ </a:t>
            </a:r>
            <a:r>
              <a:rPr lang="ko-KR" altLang="en-US" sz="1400" dirty="0" smtClean="0">
                <a:ea typeface="나눔스퀘어"/>
              </a:rPr>
              <a:t>값이 회귀 모델의 기본 평가 기준이 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단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위의 값을 그대로 더하면 </a:t>
            </a:r>
            <a:r>
              <a:rPr lang="en-US" altLang="ko-KR" sz="1400" dirty="0" smtClean="0">
                <a:ea typeface="나눔스퀘어"/>
              </a:rPr>
              <a:t>0</a:t>
            </a:r>
            <a:r>
              <a:rPr lang="ko-KR" altLang="en-US" sz="1400" dirty="0" smtClean="0">
                <a:ea typeface="나눔스퀘어"/>
              </a:rPr>
              <a:t>으로 상쇄가 되므로 식을 변형하여 적절한 평가지표를 선택한다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77680" y="4653886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en-US" altLang="ko-KR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019367" y="358995"/>
            <a:ext cx="518776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회귀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모델 평가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방법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413109" y="4834443"/>
            <a:ext cx="3845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https://rk1993.tistory.com/entry/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성능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평가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지표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회귀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분류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698876" y="1564227"/>
            <a:ext cx="992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회귀 모델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5128638" y="4690384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회귀 모델 평가 지표 예시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413109" y="4979144"/>
            <a:ext cx="42915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http://elearning.kocw.net/contents4/document/lec/2013/Konkuk/Choijaeheon/13.pdf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1" y="1848441"/>
            <a:ext cx="2805907" cy="26956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34" y="3176532"/>
            <a:ext cx="3462758" cy="14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평가 지표 종류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24397" y="3715828"/>
            <a:ext cx="3796734" cy="1024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잔차의</a:t>
            </a:r>
            <a:r>
              <a:rPr lang="ko-KR" altLang="en-US" sz="1400" dirty="0" smtClean="0">
                <a:ea typeface="나눔스퀘어"/>
              </a:rPr>
              <a:t> 절댓값 평균</a:t>
            </a:r>
            <a:endParaRPr lang="en-US" altLang="ko-KR" sz="1000" dirty="0">
              <a:ea typeface="나눔스퀘어"/>
            </a:endParaRPr>
          </a:p>
          <a:p>
            <a:pPr>
              <a:buFontTx/>
              <a:buChar char="-"/>
            </a:pPr>
            <a:r>
              <a:rPr lang="ko-KR" altLang="en-US" sz="1000" dirty="0" smtClean="0">
                <a:ea typeface="나눔스퀘어"/>
              </a:rPr>
              <a:t>직관적으로  </a:t>
            </a:r>
            <a:r>
              <a:rPr lang="ko-KR" altLang="en-US" sz="1000" dirty="0" err="1" smtClean="0">
                <a:ea typeface="나눔스퀘어"/>
              </a:rPr>
              <a:t>예측값과</a:t>
            </a:r>
            <a:r>
              <a:rPr lang="ko-KR" altLang="en-US" sz="1000" dirty="0" smtClean="0">
                <a:ea typeface="나눔스퀘어"/>
              </a:rPr>
              <a:t> </a:t>
            </a:r>
            <a:r>
              <a:rPr lang="ko-KR" altLang="en-US" sz="1000" dirty="0" err="1" smtClean="0">
                <a:ea typeface="나눔스퀘어"/>
              </a:rPr>
              <a:t>실제값의</a:t>
            </a:r>
            <a:r>
              <a:rPr lang="ko-KR" altLang="en-US" sz="1000" dirty="0" smtClean="0">
                <a:ea typeface="나눔스퀘어"/>
              </a:rPr>
              <a:t> 차이를 파악할 수 있으나 그 차이의 방향성을 알 수 없다</a:t>
            </a:r>
            <a:r>
              <a:rPr lang="en-US" altLang="ko-KR" sz="1000" dirty="0" smtClean="0">
                <a:ea typeface="나눔스퀘어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000" dirty="0" smtClean="0">
                <a:ea typeface="나눔스퀘어"/>
              </a:rPr>
              <a:t>스케일에 의존적이어서 </a:t>
            </a:r>
            <a:r>
              <a:rPr lang="ko-KR" altLang="en-US" sz="1000" dirty="0" err="1" smtClean="0">
                <a:ea typeface="나눔스퀘어"/>
              </a:rPr>
              <a:t>에러율이</a:t>
            </a:r>
            <a:r>
              <a:rPr lang="ko-KR" altLang="en-US" sz="1000" dirty="0" smtClean="0">
                <a:ea typeface="나눔스퀘어"/>
              </a:rPr>
              <a:t> 높고 숫자 단위가 작은 경우 과소평가된다</a:t>
            </a:r>
            <a:r>
              <a:rPr lang="en-US" altLang="ko-KR" sz="1000" dirty="0" smtClean="0">
                <a:ea typeface="나눔스퀘어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2082" y="4834442"/>
            <a:ext cx="4185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en-US" altLang="ko-KR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af-ZA" altLang="ko-KR" sz="800" dirty="0">
                <a:latin typeface="나눔 스퀘어"/>
                <a:ea typeface="나눔스퀘어"/>
              </a:rPr>
              <a:t>https://rk1993.tistory.com/entry/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성능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평가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지표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회귀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분류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147839" y="1500546"/>
            <a:ext cx="22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MAE(Mean Absolute Error)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413109" y="4942164"/>
            <a:ext cx="42915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http://elearning.kocw.net/contents4/document/lec/2013/Konkuk/Choijaeheon/13.pdf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28" b="72097"/>
          <a:stretch/>
        </p:blipFill>
        <p:spPr>
          <a:xfrm>
            <a:off x="7277368" y="1850256"/>
            <a:ext cx="1324761" cy="461502"/>
          </a:xfrm>
          <a:prstGeom prst="rect">
            <a:avLst/>
          </a:prstGeom>
        </p:spPr>
      </p:pic>
      <p:sp>
        <p:nvSpPr>
          <p:cNvPr id="13" name="텍스트 개체 틀 2"/>
          <p:cNvSpPr txBox="1">
            <a:spLocks/>
          </p:cNvSpPr>
          <p:nvPr/>
        </p:nvSpPr>
        <p:spPr>
          <a:xfrm>
            <a:off x="2019367" y="358995"/>
            <a:ext cx="518776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회귀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모델 평가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지표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1" r="66544" b="35433"/>
          <a:stretch/>
        </p:blipFill>
        <p:spPr>
          <a:xfrm>
            <a:off x="3109272" y="1858652"/>
            <a:ext cx="1295635" cy="4447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7886" r="4537" b="9024"/>
          <a:stretch/>
        </p:blipFill>
        <p:spPr>
          <a:xfrm>
            <a:off x="446819" y="1838407"/>
            <a:ext cx="2572651" cy="18470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t="10000" r="5599" b="9315"/>
          <a:stretch/>
        </p:blipFill>
        <p:spPr>
          <a:xfrm>
            <a:off x="4538821" y="1803508"/>
            <a:ext cx="2604633" cy="18604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293748" y="150054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MSE(Mean Squared Error)</a:t>
            </a:r>
            <a:endParaRPr lang="ko-KR" altLang="en-US" sz="14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704667" y="3663960"/>
            <a:ext cx="3958137" cy="1024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잔차의</a:t>
            </a:r>
            <a:r>
              <a:rPr lang="ko-KR" altLang="en-US" sz="1400" dirty="0" smtClean="0">
                <a:ea typeface="나눔스퀘어"/>
              </a:rPr>
              <a:t> 제곱 평균</a:t>
            </a:r>
            <a:endParaRPr lang="en-US" altLang="ko-KR" sz="1000" dirty="0">
              <a:ea typeface="나눔스퀘어"/>
            </a:endParaRPr>
          </a:p>
          <a:p>
            <a:pPr>
              <a:buFontTx/>
              <a:buChar char="-"/>
            </a:pPr>
            <a:r>
              <a:rPr lang="ko-KR" altLang="en-US" sz="1000" dirty="0" err="1" smtClean="0">
                <a:ea typeface="나눔스퀘어"/>
              </a:rPr>
              <a:t>잔차를</a:t>
            </a:r>
            <a:r>
              <a:rPr lang="ko-KR" altLang="en-US" sz="1000" dirty="0" smtClean="0">
                <a:ea typeface="나눔스퀘어"/>
              </a:rPr>
              <a:t> 제곱하기에 </a:t>
            </a:r>
            <a:r>
              <a:rPr lang="en-US" altLang="ko-KR" sz="1000" dirty="0" smtClean="0">
                <a:ea typeface="나눔스퀘어"/>
              </a:rPr>
              <a:t>1</a:t>
            </a:r>
            <a:r>
              <a:rPr lang="ko-KR" altLang="en-US" sz="1000" dirty="0" smtClean="0">
                <a:ea typeface="나눔스퀘어"/>
              </a:rPr>
              <a:t>이상의 에러에 민감하고 그 이하의 에러는 작아진다</a:t>
            </a:r>
            <a:r>
              <a:rPr lang="en-US" altLang="ko-KR" sz="1000" dirty="0" smtClean="0">
                <a:ea typeface="나눔스퀘어"/>
              </a:rPr>
              <a:t>. ( </a:t>
            </a:r>
            <a:r>
              <a:rPr lang="ko-KR" altLang="en-US" sz="1000" dirty="0" err="1" smtClean="0">
                <a:ea typeface="나눔스퀘어"/>
              </a:rPr>
              <a:t>이상치에</a:t>
            </a:r>
            <a:r>
              <a:rPr lang="ko-KR" altLang="en-US" sz="1000" dirty="0" smtClean="0">
                <a:ea typeface="나눔스퀘어"/>
              </a:rPr>
              <a:t> 민감하다 </a:t>
            </a:r>
            <a:r>
              <a:rPr lang="en-US" altLang="ko-KR" sz="1000" dirty="0" smtClean="0">
                <a:ea typeface="나눔스퀘어"/>
              </a:rPr>
              <a:t>)</a:t>
            </a:r>
            <a:endParaRPr lang="en-US" altLang="ko-KR" sz="1000" dirty="0">
              <a:ea typeface="나눔스퀘어"/>
            </a:endParaRPr>
          </a:p>
          <a:p>
            <a:pPr>
              <a:buFontTx/>
              <a:buChar char="-"/>
            </a:pPr>
            <a:r>
              <a:rPr lang="ko-KR" altLang="en-US" sz="1000" dirty="0" smtClean="0">
                <a:ea typeface="나눔스퀘어"/>
              </a:rPr>
              <a:t>실제 예측 변수와 단위가 다르다</a:t>
            </a:r>
            <a:r>
              <a:rPr lang="en-US" altLang="ko-KR" sz="1000" dirty="0" smtClean="0">
                <a:ea typeface="나눔스퀘어"/>
              </a:rPr>
              <a:t>(</a:t>
            </a:r>
            <a:r>
              <a:rPr lang="ko-KR" altLang="en-US" sz="1000" dirty="0" smtClean="0">
                <a:ea typeface="나눔스퀘어"/>
              </a:rPr>
              <a:t>제곱</a:t>
            </a:r>
            <a:r>
              <a:rPr lang="en-US" altLang="ko-KR" sz="1000" dirty="0" smtClean="0">
                <a:ea typeface="나눔스퀘어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000" dirty="0" smtClean="0">
                <a:ea typeface="나눔스퀘어"/>
              </a:rPr>
              <a:t>위 값에 </a:t>
            </a:r>
            <a:r>
              <a:rPr lang="en-US" altLang="ko-KR" sz="1000" dirty="0" smtClean="0">
                <a:ea typeface="나눔스퀘어"/>
              </a:rPr>
              <a:t>Root</a:t>
            </a:r>
            <a:r>
              <a:rPr lang="ko-KR" altLang="en-US" sz="1000" dirty="0" smtClean="0">
                <a:ea typeface="나눔스퀘어"/>
              </a:rPr>
              <a:t>를 </a:t>
            </a:r>
            <a:r>
              <a:rPr lang="ko-KR" altLang="en-US" sz="1000" dirty="0" err="1" smtClean="0">
                <a:ea typeface="나눔스퀘어"/>
              </a:rPr>
              <a:t>씌운것을</a:t>
            </a:r>
            <a:r>
              <a:rPr lang="ko-KR" altLang="en-US" sz="1000" dirty="0" smtClean="0">
                <a:ea typeface="나눔스퀘어"/>
              </a:rPr>
              <a:t> </a:t>
            </a:r>
            <a:r>
              <a:rPr lang="en-US" altLang="ko-KR" sz="1000" dirty="0" smtClean="0">
                <a:ea typeface="나눔스퀘어"/>
              </a:rPr>
              <a:t>RMSE</a:t>
            </a:r>
            <a:r>
              <a:rPr lang="ko-KR" altLang="en-US" sz="1000" dirty="0" smtClean="0">
                <a:ea typeface="나눔스퀘어"/>
              </a:rPr>
              <a:t>라 하며</a:t>
            </a:r>
            <a:r>
              <a:rPr lang="en-US" altLang="ko-KR" sz="1000" dirty="0" smtClean="0">
                <a:ea typeface="나눔스퀘어"/>
              </a:rPr>
              <a:t>, </a:t>
            </a:r>
            <a:r>
              <a:rPr lang="ko-KR" altLang="en-US" sz="1000" dirty="0" smtClean="0">
                <a:ea typeface="나눔스퀘어"/>
              </a:rPr>
              <a:t>예측 변수와 단위가 같다</a:t>
            </a:r>
            <a:endParaRPr lang="en-US" altLang="ko-KR" sz="1000" dirty="0" smtClean="0">
              <a:ea typeface="나눔스퀘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6" t="28086" r="8381" b="12454"/>
          <a:stretch/>
        </p:blipFill>
        <p:spPr>
          <a:xfrm>
            <a:off x="7296604" y="2739161"/>
            <a:ext cx="1305525" cy="4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평가 지표 종류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798060" y="3677495"/>
            <a:ext cx="3796734" cy="1024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000" dirty="0" smtClean="0">
                <a:ea typeface="나눔스퀘어"/>
              </a:rPr>
              <a:t>실제 값과 예측 값의 차이가 비율적으로 얼마나 차이 나는지 직관적으로 보여주는 지표이다</a:t>
            </a:r>
            <a:r>
              <a:rPr lang="en-US" altLang="ko-KR" sz="1000" dirty="0" smtClean="0">
                <a:ea typeface="나눔스퀘어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000" dirty="0" smtClean="0">
                <a:ea typeface="나눔스퀘어"/>
              </a:rPr>
              <a:t>실제 값에 </a:t>
            </a:r>
            <a:r>
              <a:rPr lang="en-US" altLang="ko-KR" sz="1000" dirty="0" smtClean="0">
                <a:ea typeface="나눔스퀘어"/>
              </a:rPr>
              <a:t>0 </a:t>
            </a:r>
            <a:r>
              <a:rPr lang="ko-KR" altLang="en-US" sz="1000" dirty="0" smtClean="0">
                <a:ea typeface="나눔스퀘어"/>
              </a:rPr>
              <a:t>이 포함될 경우 </a:t>
            </a:r>
            <a:r>
              <a:rPr lang="en-US" altLang="ko-KR" sz="1000" dirty="0" smtClean="0">
                <a:ea typeface="나눔스퀘어"/>
              </a:rPr>
              <a:t>MAPE</a:t>
            </a:r>
            <a:r>
              <a:rPr lang="ko-KR" altLang="en-US" sz="1000" dirty="0" smtClean="0">
                <a:ea typeface="나눔스퀘어"/>
              </a:rPr>
              <a:t>계산이 불가하다</a:t>
            </a:r>
            <a:r>
              <a:rPr lang="en-US" altLang="ko-KR" sz="1000" dirty="0" smtClean="0">
                <a:ea typeface="나눔스퀘어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000" dirty="0" smtClean="0">
                <a:ea typeface="나눔스퀘어"/>
              </a:rPr>
              <a:t>비율 해석이 의미 없는 경우엔 적용할 수 없다 </a:t>
            </a:r>
            <a:r>
              <a:rPr lang="en-US" altLang="ko-KR" sz="1000" dirty="0" smtClean="0">
                <a:ea typeface="나눔스퀘어"/>
              </a:rPr>
              <a:t>ex) </a:t>
            </a:r>
            <a:r>
              <a:rPr lang="ko-KR" altLang="en-US" sz="1000" dirty="0" smtClean="0">
                <a:ea typeface="나눔스퀘어"/>
              </a:rPr>
              <a:t>온도 예측</a:t>
            </a:r>
            <a:endParaRPr lang="en-US" altLang="ko-KR" sz="1000" dirty="0" smtClean="0"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2082" y="4834442"/>
            <a:ext cx="4185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en-US" altLang="ko-KR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af-ZA" altLang="ko-KR" sz="800" dirty="0">
                <a:latin typeface="나눔 스퀘어"/>
                <a:ea typeface="나눔스퀘어"/>
              </a:rPr>
              <a:t>https://rk1993.tistory.com/entry/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성능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평가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지표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회귀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분류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187624" y="156422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MAPE(Mean Absolute Percentage Error)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413109" y="4942164"/>
            <a:ext cx="42915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http://elearning.kocw.net/contents4/document/lec/2013/Konkuk/Choijaeheon/13.pdf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019367" y="358995"/>
            <a:ext cx="518776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회귀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모델 평가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지표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t="27692" r="7082" b="14227"/>
          <a:stretch/>
        </p:blipFill>
        <p:spPr>
          <a:xfrm>
            <a:off x="3681479" y="1851335"/>
            <a:ext cx="1493010" cy="4380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9" y="1857018"/>
            <a:ext cx="2911439" cy="18251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296508" y="1564225"/>
            <a:ext cx="372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a typeface="나눔스퀘어"/>
              </a:rPr>
              <a:t>RMSLE(Root Mean </a:t>
            </a:r>
            <a:r>
              <a:rPr lang="en-US" altLang="ko-KR" sz="1400" b="1" dirty="0" err="1">
                <a:ea typeface="나눔스퀘어"/>
              </a:rPr>
              <a:t>Sqaure</a:t>
            </a:r>
            <a:r>
              <a:rPr lang="en-US" altLang="ko-KR" sz="1400" b="1" dirty="0">
                <a:ea typeface="나눔스퀘어"/>
              </a:rPr>
              <a:t> Logarithmic Error)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10829" b="17518"/>
          <a:stretch/>
        </p:blipFill>
        <p:spPr>
          <a:xfrm>
            <a:off x="5314630" y="1861524"/>
            <a:ext cx="3452628" cy="576064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208119" y="2449369"/>
            <a:ext cx="3796734" cy="1024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000" dirty="0" err="1" smtClean="0">
                <a:ea typeface="나눔스퀘어"/>
              </a:rPr>
              <a:t>이상값이</a:t>
            </a:r>
            <a:r>
              <a:rPr lang="ko-KR" altLang="en-US" sz="1000" dirty="0" smtClean="0">
                <a:ea typeface="나눔스퀘어"/>
              </a:rPr>
              <a:t> 있어도 값의 변동폭이 크지 않으며 </a:t>
            </a:r>
            <a:r>
              <a:rPr lang="en-US" altLang="ko-KR" sz="1000" dirty="0" smtClean="0">
                <a:ea typeface="나눔스퀘어"/>
              </a:rPr>
              <a:t>RMSE</a:t>
            </a:r>
            <a:r>
              <a:rPr lang="ko-KR" altLang="en-US" sz="1000" dirty="0" smtClean="0">
                <a:ea typeface="나눔스퀘어"/>
              </a:rPr>
              <a:t>와 달리 </a:t>
            </a:r>
            <a:r>
              <a:rPr lang="ko-KR" altLang="en-US" sz="1000" dirty="0" err="1" smtClean="0">
                <a:ea typeface="나눔스퀘어"/>
              </a:rPr>
              <a:t>예측값과</a:t>
            </a:r>
            <a:r>
              <a:rPr lang="ko-KR" altLang="en-US" sz="1000" dirty="0" smtClean="0">
                <a:ea typeface="나눔스퀘어"/>
              </a:rPr>
              <a:t> </a:t>
            </a:r>
            <a:r>
              <a:rPr lang="ko-KR" altLang="en-US" sz="1000" dirty="0" err="1" smtClean="0">
                <a:ea typeface="나눔스퀘어"/>
              </a:rPr>
              <a:t>실제값의</a:t>
            </a:r>
            <a:r>
              <a:rPr lang="ko-KR" altLang="en-US" sz="1000" dirty="0" smtClean="0">
                <a:ea typeface="나눔스퀘어"/>
              </a:rPr>
              <a:t> 상대적 </a:t>
            </a:r>
            <a:r>
              <a:rPr lang="en-US" altLang="ko-KR" sz="1000" dirty="0" smtClean="0">
                <a:ea typeface="나눔스퀘어"/>
              </a:rPr>
              <a:t>Error</a:t>
            </a:r>
            <a:r>
              <a:rPr lang="ko-KR" altLang="en-US" sz="1000" dirty="0" smtClean="0">
                <a:ea typeface="나눔스퀘어"/>
              </a:rPr>
              <a:t>를 측정한다</a:t>
            </a:r>
            <a:r>
              <a:rPr lang="en-US" altLang="ko-KR" sz="1000" dirty="0" smtClean="0">
                <a:ea typeface="나눔스퀘어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000" dirty="0" err="1" smtClean="0">
                <a:ea typeface="나눔스퀘어"/>
              </a:rPr>
              <a:t>예측값이</a:t>
            </a:r>
            <a:r>
              <a:rPr lang="ko-KR" altLang="en-US" sz="1000" dirty="0" smtClean="0">
                <a:ea typeface="나눔스퀘어"/>
              </a:rPr>
              <a:t> </a:t>
            </a:r>
            <a:r>
              <a:rPr lang="ko-KR" altLang="en-US" sz="1000" dirty="0" err="1" smtClean="0">
                <a:ea typeface="나눔스퀘어"/>
              </a:rPr>
              <a:t>실제값보다</a:t>
            </a:r>
            <a:r>
              <a:rPr lang="ko-KR" altLang="en-US" sz="1000" dirty="0" smtClean="0">
                <a:ea typeface="나눔스퀘어"/>
              </a:rPr>
              <a:t> 작을 때 </a:t>
            </a:r>
            <a:r>
              <a:rPr lang="en-US" altLang="ko-KR" sz="1000" dirty="0" smtClean="0">
                <a:ea typeface="나눔스퀘어"/>
              </a:rPr>
              <a:t>Error</a:t>
            </a:r>
            <a:r>
              <a:rPr lang="ko-KR" altLang="en-US" sz="1000" dirty="0" smtClean="0">
                <a:ea typeface="나눔스퀘어"/>
              </a:rPr>
              <a:t>값이 커진다</a:t>
            </a:r>
            <a:r>
              <a:rPr lang="en-US" altLang="ko-KR" sz="1000" dirty="0" smtClean="0">
                <a:ea typeface="나눔스퀘어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ea typeface="나눔스퀘어"/>
              </a:rPr>
              <a:t>log(0)</a:t>
            </a:r>
            <a:r>
              <a:rPr lang="ko-KR" altLang="en-US" sz="1000" dirty="0" smtClean="0">
                <a:ea typeface="나눔스퀘어"/>
              </a:rPr>
              <a:t>를 방지하여 </a:t>
            </a:r>
            <a:r>
              <a:rPr lang="en-US" altLang="ko-KR" sz="1000" dirty="0" smtClean="0">
                <a:ea typeface="나눔스퀘어"/>
              </a:rPr>
              <a:t>log(y+1)</a:t>
            </a:r>
            <a:r>
              <a:rPr lang="ko-KR" altLang="en-US" sz="1000" dirty="0" smtClean="0">
                <a:ea typeface="나눔스퀘어"/>
              </a:rPr>
              <a:t>의 형태이다</a:t>
            </a:r>
            <a:r>
              <a:rPr lang="en-US" altLang="ko-KR" sz="1000" dirty="0" smtClean="0">
                <a:ea typeface="나눔스퀘어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3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5091" y="4690889"/>
            <a:ext cx="3666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</a:t>
            </a:r>
            <a:r>
              <a:rPr lang="ko-KR" altLang="en-US" sz="800" dirty="0" smtClean="0">
                <a:latin typeface="나눔 스퀘어"/>
                <a:ea typeface="나눔스퀘어"/>
              </a:rPr>
              <a:t> 라이브러리를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안드레아스</a:t>
            </a:r>
            <a:r>
              <a:rPr lang="ko-KR" altLang="en-US" sz="800" dirty="0" smtClean="0">
                <a:latin typeface="나눔 스퀘어"/>
                <a:ea typeface="나눔스퀘어"/>
              </a:rPr>
              <a:t> 뮐러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7262" y="1035147"/>
            <a:ext cx="8915400" cy="3946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맑은 고딕 (본문)"/>
              <a:ea typeface="나눔스퀘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626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분류 모델 평가 </a:t>
            </a:r>
            <a:r>
              <a:rPr lang="ko-KR" altLang="en-US" dirty="0" smtClean="0">
                <a:ea typeface="나눔스퀘어"/>
              </a:rPr>
              <a:t>방법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오차 행렬</a:t>
            </a:r>
            <a:r>
              <a:rPr lang="en-US" altLang="ko-KR" dirty="0" smtClean="0">
                <a:ea typeface="나눔스퀘어"/>
              </a:rPr>
              <a:t>(Confusion Matrix)</a:t>
            </a:r>
            <a:endParaRPr lang="ko-KR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523855" y="2263742"/>
            <a:ext cx="3771336" cy="156657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TP:  T(</a:t>
            </a:r>
            <a:r>
              <a:rPr lang="ko-KR" altLang="en-US" sz="1400" dirty="0" smtClean="0">
                <a:ea typeface="나눔스퀘어"/>
              </a:rPr>
              <a:t>정답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이다</a:t>
            </a:r>
            <a:r>
              <a:rPr lang="en-US" altLang="ko-KR" sz="1400" dirty="0" smtClean="0">
                <a:ea typeface="나눔스퀘어"/>
              </a:rPr>
              <a:t>. P(</a:t>
            </a:r>
            <a:r>
              <a:rPr lang="ko-KR" altLang="en-US" sz="1400" dirty="0" smtClean="0">
                <a:ea typeface="나눔스퀘어"/>
              </a:rPr>
              <a:t>양성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예측에 대하여</a:t>
            </a:r>
            <a:endParaRPr lang="en-US" altLang="ko-KR" sz="1400" dirty="0" smtClean="0">
              <a:ea typeface="나눔스퀘어"/>
            </a:endParaRPr>
          </a:p>
          <a:p>
            <a:r>
              <a:rPr lang="en-US" altLang="ko-KR" sz="1400" dirty="0" smtClean="0">
                <a:ea typeface="나눔스퀘어"/>
              </a:rPr>
              <a:t>FP:  F(</a:t>
            </a:r>
            <a:r>
              <a:rPr lang="ko-KR" altLang="en-US" sz="1400" dirty="0" smtClean="0">
                <a:ea typeface="나눔스퀘어"/>
              </a:rPr>
              <a:t>오답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이다</a:t>
            </a:r>
            <a:r>
              <a:rPr lang="en-US" altLang="ko-KR" sz="1400" dirty="0" smtClean="0">
                <a:ea typeface="나눔스퀘어"/>
              </a:rPr>
              <a:t>. P(</a:t>
            </a:r>
            <a:r>
              <a:rPr lang="ko-KR" altLang="en-US" sz="1400" dirty="0" smtClean="0">
                <a:ea typeface="나눔스퀘어"/>
              </a:rPr>
              <a:t>양성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예측에 대하여</a:t>
            </a:r>
            <a:endParaRPr lang="en-US" altLang="ko-KR" sz="1400" dirty="0" smtClean="0">
              <a:ea typeface="나눔스퀘어"/>
            </a:endParaRPr>
          </a:p>
          <a:p>
            <a:r>
              <a:rPr lang="en-US" altLang="ko-KR" sz="1400" dirty="0" smtClean="0">
                <a:ea typeface="나눔스퀘어"/>
              </a:rPr>
              <a:t>FN:  F(</a:t>
            </a:r>
            <a:r>
              <a:rPr lang="ko-KR" altLang="en-US" sz="1400" dirty="0" smtClean="0">
                <a:ea typeface="나눔스퀘어"/>
              </a:rPr>
              <a:t>오답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이다</a:t>
            </a:r>
            <a:r>
              <a:rPr lang="en-US" altLang="ko-KR" sz="1400" dirty="0" smtClean="0">
                <a:ea typeface="나눔스퀘어"/>
              </a:rPr>
              <a:t>. N(</a:t>
            </a:r>
            <a:r>
              <a:rPr lang="ko-KR" altLang="en-US" sz="1400" dirty="0" smtClean="0">
                <a:ea typeface="나눔스퀘어"/>
              </a:rPr>
              <a:t>음성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예</a:t>
            </a:r>
            <a:r>
              <a:rPr lang="ko-KR" altLang="en-US" sz="1400" dirty="0" smtClean="0">
                <a:ea typeface="나눔스퀘어"/>
              </a:rPr>
              <a:t>측</a:t>
            </a:r>
            <a:r>
              <a:rPr lang="ko-KR" altLang="en-US" sz="1400" dirty="0" smtClean="0">
                <a:ea typeface="나눔스퀘어"/>
              </a:rPr>
              <a:t>에 대하여</a:t>
            </a:r>
            <a:endParaRPr lang="en-US" altLang="ko-KR" sz="1400" dirty="0" smtClean="0">
              <a:ea typeface="나눔스퀘어"/>
            </a:endParaRPr>
          </a:p>
          <a:p>
            <a:r>
              <a:rPr lang="en-US" altLang="ko-KR" sz="1400" dirty="0" smtClean="0">
                <a:ea typeface="나눔스퀘어"/>
              </a:rPr>
              <a:t>TN:</a:t>
            </a:r>
            <a:r>
              <a:rPr lang="ko-KR" altLang="en-US" sz="1400" dirty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T(</a:t>
            </a:r>
            <a:r>
              <a:rPr lang="ko-KR" altLang="en-US" sz="1400" dirty="0" smtClean="0">
                <a:ea typeface="나눔스퀘어"/>
              </a:rPr>
              <a:t>정답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이다</a:t>
            </a:r>
            <a:r>
              <a:rPr lang="en-US" altLang="ko-KR" sz="1400" dirty="0" smtClean="0">
                <a:ea typeface="나눔스퀘어"/>
              </a:rPr>
              <a:t>. N(</a:t>
            </a:r>
            <a:r>
              <a:rPr lang="ko-KR" altLang="en-US" sz="1400" dirty="0" smtClean="0">
                <a:ea typeface="나눔스퀘어"/>
              </a:rPr>
              <a:t>음성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예측에 대하여</a:t>
            </a:r>
            <a:endParaRPr lang="en-US" altLang="ko-KR" sz="1400" dirty="0" smtClean="0"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나눔스퀘어"/>
              </a:rPr>
              <a:t> -&gt; </a:t>
            </a:r>
            <a:r>
              <a:rPr lang="ko-KR" altLang="en-US" sz="1400" dirty="0" smtClean="0">
                <a:ea typeface="나눔스퀘어"/>
              </a:rPr>
              <a:t>이 중 제대로 예측된 것은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TP, TN</a:t>
            </a:r>
            <a:r>
              <a:rPr lang="ko-KR" altLang="en-US" sz="1400" dirty="0" smtClean="0">
                <a:ea typeface="나눔스퀘어"/>
              </a:rPr>
              <a:t>뿐이다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 smtClean="0">
              <a:ea typeface="나눔스퀘어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019367" y="358995"/>
            <a:ext cx="518776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분류 모델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평가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방법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42945" y="4832509"/>
            <a:ext cx="26997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https://velog.io/@skyepodium/</a:t>
            </a:r>
            <a:r>
              <a:rPr lang="ko-KR" altLang="en-US" sz="800" dirty="0">
                <a:latin typeface="나눔 스퀘어"/>
                <a:ea typeface="나눔스퀘어"/>
              </a:rPr>
              <a:t>분류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모델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평가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858661" y="1730157"/>
            <a:ext cx="96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오차 행렬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" t="4204" r="2103"/>
          <a:stretch/>
        </p:blipFill>
        <p:spPr>
          <a:xfrm>
            <a:off x="274234" y="2085761"/>
            <a:ext cx="3986706" cy="2091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58721" y="4969324"/>
            <a:ext cx="18421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https://mangdu121.tistory.com/40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260940" y="3406939"/>
            <a:ext cx="3802832" cy="146141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9888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50867" y="4786436"/>
            <a:ext cx="3666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</a:t>
            </a:r>
            <a:r>
              <a:rPr lang="ko-KR" altLang="en-US" sz="800" dirty="0" smtClean="0">
                <a:latin typeface="나눔 스퀘어"/>
                <a:ea typeface="나눔스퀘어"/>
              </a:rPr>
              <a:t> 라이브러리를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안드레아스</a:t>
            </a:r>
            <a:r>
              <a:rPr lang="ko-KR" altLang="en-US" sz="800" dirty="0" smtClean="0">
                <a:latin typeface="나눔 스퀘어"/>
                <a:ea typeface="나눔스퀘어"/>
              </a:rPr>
              <a:t> 뮐러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7262" y="1035147"/>
            <a:ext cx="8915400" cy="3946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맑은 고딕 (본문)"/>
              <a:ea typeface="나눔스퀘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17123" y="1227485"/>
            <a:ext cx="51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분류 모델 평가 </a:t>
            </a:r>
            <a:r>
              <a:rPr lang="ko-KR" altLang="en-US" dirty="0" smtClean="0">
                <a:ea typeface="나눔스퀘어"/>
              </a:rPr>
              <a:t>지표</a:t>
            </a:r>
            <a:endParaRPr lang="ko-KR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369809" y="2827582"/>
            <a:ext cx="3374100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단순한 정확도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전체 대비 정답 비율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만으론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레이블의 비율이 불균형한 데이터의 성능을 제대로 평가할 수 없다</a:t>
            </a:r>
            <a:r>
              <a:rPr lang="en-US" altLang="ko-KR" sz="1400" dirty="0" smtClean="0">
                <a:ea typeface="나눔스퀘어"/>
              </a:rPr>
              <a:t>. </a:t>
            </a:r>
          </a:p>
          <a:p>
            <a:r>
              <a:rPr lang="ko-KR" altLang="en-US" sz="1400" dirty="0" smtClean="0">
                <a:ea typeface="나눔스퀘어"/>
              </a:rPr>
              <a:t>예를 들어</a:t>
            </a:r>
            <a:r>
              <a:rPr lang="en-US" altLang="ko-KR" sz="1400" dirty="0" smtClean="0">
                <a:ea typeface="나눔스퀘어"/>
              </a:rPr>
              <a:t>, 100</a:t>
            </a:r>
            <a:r>
              <a:rPr lang="ko-KR" altLang="en-US" sz="1400" dirty="0" smtClean="0">
                <a:ea typeface="나눔스퀘어"/>
              </a:rPr>
              <a:t>개중 </a:t>
            </a:r>
            <a:r>
              <a:rPr lang="en-US" altLang="ko-KR" sz="1400" dirty="0" smtClean="0">
                <a:ea typeface="나눔스퀘어"/>
              </a:rPr>
              <a:t>1</a:t>
            </a:r>
            <a:r>
              <a:rPr lang="ko-KR" altLang="en-US" sz="1400" dirty="0" smtClean="0">
                <a:ea typeface="나눔스퀘어"/>
              </a:rPr>
              <a:t>건의 비율로 있는 스팸 메일 </a:t>
            </a:r>
            <a:r>
              <a:rPr lang="ko-KR" altLang="en-US" sz="1400" dirty="0" err="1" smtClean="0">
                <a:ea typeface="나눔스퀘어"/>
              </a:rPr>
              <a:t>분류기를</a:t>
            </a:r>
            <a:r>
              <a:rPr lang="ko-KR" altLang="en-US" sz="1400" dirty="0" smtClean="0">
                <a:ea typeface="나눔스퀘어"/>
              </a:rPr>
              <a:t> 만들 때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모든 메일이 스팸 메일이 아니다</a:t>
            </a:r>
            <a:r>
              <a:rPr lang="en-US" altLang="ko-KR" sz="1400" dirty="0" smtClean="0">
                <a:ea typeface="나눔스퀘어"/>
              </a:rPr>
              <a:t>’ </a:t>
            </a:r>
            <a:r>
              <a:rPr lang="ko-KR" altLang="en-US" sz="1400" dirty="0" smtClean="0">
                <a:ea typeface="나눔스퀘어"/>
              </a:rPr>
              <a:t>라고 분류한다해도 이는 정확도 </a:t>
            </a:r>
            <a:r>
              <a:rPr lang="en-US" altLang="ko-KR" sz="1400" dirty="0" smtClean="0">
                <a:ea typeface="나눔스퀘어"/>
              </a:rPr>
              <a:t>99%</a:t>
            </a:r>
            <a:r>
              <a:rPr lang="ko-KR" altLang="en-US" sz="1400" dirty="0" smtClean="0">
                <a:ea typeface="나눔스퀘어"/>
              </a:rPr>
              <a:t>의 좋은 모델이라고 평가 된다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019367" y="358995"/>
            <a:ext cx="518776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분류 모델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평가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지표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58721" y="4928056"/>
            <a:ext cx="3916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https://www.slideshare.net/RickyPark3/5model-evaluation-and-improvement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9" t="15769" r="8064" b="59958"/>
          <a:stretch/>
        </p:blipFill>
        <p:spPr>
          <a:xfrm>
            <a:off x="581499" y="1986859"/>
            <a:ext cx="3313255" cy="8274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t="5266" r="73056" b="86285"/>
          <a:stretch/>
        </p:blipFill>
        <p:spPr>
          <a:xfrm>
            <a:off x="659925" y="1609503"/>
            <a:ext cx="1224136" cy="2880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44670" r="11086" b="9572"/>
          <a:stretch/>
        </p:blipFill>
        <p:spPr>
          <a:xfrm>
            <a:off x="4389895" y="2044816"/>
            <a:ext cx="4072246" cy="15828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5" t="3681" r="27146" b="84883"/>
          <a:stretch/>
        </p:blipFill>
        <p:spPr>
          <a:xfrm>
            <a:off x="4406999" y="1596437"/>
            <a:ext cx="2232917" cy="3558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20652" y="3769271"/>
            <a:ext cx="498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나눔스퀘어"/>
              </a:rPr>
              <a:t>정밀도와 </a:t>
            </a:r>
            <a:r>
              <a:rPr lang="ko-KR" altLang="en-US" sz="1400" dirty="0" err="1" smtClean="0">
                <a:ea typeface="나눔스퀘어"/>
              </a:rPr>
              <a:t>재현율</a:t>
            </a:r>
            <a:r>
              <a:rPr lang="en-US" altLang="ko-KR" sz="1400" dirty="0" smtClean="0">
                <a:ea typeface="나눔스퀘어"/>
              </a:rPr>
              <a:t>(=</a:t>
            </a:r>
            <a:r>
              <a:rPr lang="ko-KR" altLang="en-US" sz="1400" dirty="0" smtClean="0">
                <a:ea typeface="나눔스퀘어"/>
              </a:rPr>
              <a:t>민감도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은 </a:t>
            </a:r>
            <a:r>
              <a:rPr lang="ko-KR" altLang="en-US" sz="1400" dirty="0">
                <a:ea typeface="나눔스퀘어"/>
              </a:rPr>
              <a:t>한 쪽이 향상되면 대개 다른 한쪽이 나빠지는 </a:t>
            </a:r>
            <a:r>
              <a:rPr lang="en-US" altLang="ko-KR" sz="1400" dirty="0">
                <a:ea typeface="나눔스퀘어"/>
              </a:rPr>
              <a:t>Trade-Off(</a:t>
            </a:r>
            <a:r>
              <a:rPr lang="ko-KR" altLang="en-US" sz="1400" dirty="0">
                <a:ea typeface="나눔스퀘어"/>
              </a:rPr>
              <a:t>상충</a:t>
            </a:r>
            <a:r>
              <a:rPr lang="en-US" altLang="ko-KR" sz="1400" dirty="0">
                <a:ea typeface="나눔스퀘어"/>
              </a:rPr>
              <a:t>)</a:t>
            </a:r>
            <a:r>
              <a:rPr lang="ko-KR" altLang="en-US" sz="1400" dirty="0">
                <a:ea typeface="나눔스퀘어"/>
              </a:rPr>
              <a:t>관계에 </a:t>
            </a:r>
            <a:r>
              <a:rPr lang="ko-KR" altLang="en-US" sz="1400" dirty="0" smtClean="0">
                <a:ea typeface="나눔스퀘어"/>
              </a:rPr>
              <a:t>있다 </a:t>
            </a:r>
            <a:r>
              <a:rPr lang="en-US" altLang="ko-KR" sz="1400" dirty="0" smtClean="0">
                <a:ea typeface="나눔스퀘어"/>
              </a:rPr>
              <a:t>( </a:t>
            </a:r>
            <a:r>
              <a:rPr lang="ko-KR" altLang="en-US" sz="1400" dirty="0" smtClean="0">
                <a:ea typeface="나눔스퀘어"/>
              </a:rPr>
              <a:t>설명 후술 </a:t>
            </a:r>
            <a:r>
              <a:rPr lang="en-US" altLang="ko-KR" sz="1400" dirty="0" smtClean="0">
                <a:ea typeface="나눔스퀘어"/>
              </a:rPr>
              <a:t>)</a:t>
            </a:r>
            <a:endParaRPr lang="en-US" altLang="ko-KR" sz="1400" dirty="0"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3228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50867" y="4786436"/>
            <a:ext cx="3666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</a:t>
            </a:r>
            <a:r>
              <a:rPr lang="ko-KR" altLang="en-US" sz="800" dirty="0" smtClean="0">
                <a:latin typeface="나눔 스퀘어"/>
                <a:ea typeface="나눔스퀘어"/>
              </a:rPr>
              <a:t> 라이브러리를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안드레아스</a:t>
            </a:r>
            <a:r>
              <a:rPr lang="ko-KR" altLang="en-US" sz="800" dirty="0" smtClean="0">
                <a:latin typeface="나눔 스퀘어"/>
                <a:ea typeface="나눔스퀘어"/>
              </a:rPr>
              <a:t> 뮐러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7262" y="1035147"/>
            <a:ext cx="8915400" cy="3946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맑은 고딕 (본문)"/>
              <a:ea typeface="나눔스퀘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1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정밀도</a:t>
            </a:r>
            <a:r>
              <a:rPr lang="en-US" altLang="ko-KR" dirty="0" smtClean="0">
                <a:ea typeface="나눔스퀘어"/>
              </a:rPr>
              <a:t>-</a:t>
            </a:r>
            <a:r>
              <a:rPr lang="ko-KR" altLang="en-US" dirty="0" err="1" smtClean="0">
                <a:ea typeface="나눔스퀘어"/>
              </a:rPr>
              <a:t>재현율</a:t>
            </a:r>
            <a:r>
              <a:rPr lang="ko-KR" altLang="en-US" dirty="0" smtClean="0">
                <a:ea typeface="나눔스퀘어"/>
              </a:rPr>
              <a:t> </a:t>
            </a:r>
            <a:r>
              <a:rPr lang="en-US" altLang="ko-KR" dirty="0" smtClean="0">
                <a:ea typeface="나눔스퀘어"/>
              </a:rPr>
              <a:t>Trade-Off</a:t>
            </a:r>
            <a:endParaRPr lang="ko-KR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3159256" y="3686542"/>
            <a:ext cx="3993502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>
              <a:ea typeface="나눔스퀘어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019367" y="358995"/>
            <a:ext cx="518776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분류 모델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평가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지표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58721" y="4928056"/>
            <a:ext cx="1669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https://sumniya.tistory.com/26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13" y="3224799"/>
            <a:ext cx="3844221" cy="11859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0" y="1785768"/>
            <a:ext cx="3415544" cy="1327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13" y="1366391"/>
            <a:ext cx="3816163" cy="16808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000806" y="3045988"/>
            <a:ext cx="4320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4968" y="3180603"/>
            <a:ext cx="41443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마치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가설 검정에서 </a:t>
            </a:r>
            <a:r>
              <a:rPr lang="en-US" altLang="ko-KR" sz="1400" dirty="0" smtClean="0">
                <a:ea typeface="나눔스퀘어"/>
              </a:rPr>
              <a:t>1</a:t>
            </a:r>
            <a:r>
              <a:rPr lang="ko-KR" altLang="en-US" sz="1400" dirty="0" smtClean="0">
                <a:ea typeface="나눔스퀘어"/>
              </a:rPr>
              <a:t>종 오류와 </a:t>
            </a:r>
            <a:r>
              <a:rPr lang="en-US" altLang="ko-KR" sz="1400" dirty="0" smtClean="0">
                <a:ea typeface="나눔스퀘어"/>
              </a:rPr>
              <a:t>2</a:t>
            </a:r>
            <a:r>
              <a:rPr lang="ko-KR" altLang="en-US" sz="1400" dirty="0" smtClean="0">
                <a:ea typeface="나눔스퀘어"/>
              </a:rPr>
              <a:t>종 오류가 있어 이를 </a:t>
            </a:r>
            <a:r>
              <a:rPr lang="ko-KR" altLang="en-US" sz="1400" dirty="0" err="1" smtClean="0">
                <a:ea typeface="나눔스퀘어"/>
              </a:rPr>
              <a:t>기각역</a:t>
            </a:r>
            <a:r>
              <a:rPr lang="en-US" altLang="ko-KR" sz="1400" dirty="0" smtClean="0">
                <a:ea typeface="나눔스퀘어"/>
              </a:rPr>
              <a:t>(Any mean)</a:t>
            </a:r>
            <a:r>
              <a:rPr lang="ko-KR" altLang="en-US" sz="1400" dirty="0" smtClean="0">
                <a:ea typeface="나눔스퀘어"/>
              </a:rPr>
              <a:t>으로 조절 하듯</a:t>
            </a:r>
            <a:endParaRPr lang="en-US" altLang="ko-KR" sz="1400" dirty="0">
              <a:ea typeface="나눔스퀘어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분류 모형에서의 </a:t>
            </a:r>
            <a:r>
              <a:rPr lang="en-US" altLang="ko-KR" sz="1400" dirty="0" smtClean="0">
                <a:ea typeface="나눔스퀘어"/>
              </a:rPr>
              <a:t>FP, FN (</a:t>
            </a:r>
            <a:r>
              <a:rPr lang="ko-KR" altLang="en-US" sz="1400" dirty="0" smtClean="0">
                <a:ea typeface="나눔스퀘어"/>
              </a:rPr>
              <a:t>각각 </a:t>
            </a:r>
            <a:r>
              <a:rPr lang="en-US" altLang="ko-KR" sz="1400" dirty="0" smtClean="0">
                <a:ea typeface="나눔스퀘어"/>
              </a:rPr>
              <a:t>1,2</a:t>
            </a:r>
            <a:r>
              <a:rPr lang="ko-KR" altLang="en-US" sz="1400" dirty="0" smtClean="0">
                <a:ea typeface="나눔스퀘어"/>
              </a:rPr>
              <a:t>종 오류에 대응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로 인해 크기가 정해지는 정밀도와 </a:t>
            </a:r>
            <a:r>
              <a:rPr lang="ko-KR" altLang="en-US" sz="1400" dirty="0" err="1" smtClean="0">
                <a:ea typeface="나눔스퀘어"/>
              </a:rPr>
              <a:t>재현율은</a:t>
            </a:r>
            <a:r>
              <a:rPr lang="ko-KR" altLang="en-US" sz="1400" dirty="0" smtClean="0">
                <a:ea typeface="나눔스퀘어"/>
              </a:rPr>
              <a:t>         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분류 </a:t>
            </a:r>
            <a:r>
              <a:rPr lang="ko-KR" altLang="en-US" sz="1400" dirty="0" err="1" smtClean="0">
                <a:ea typeface="나눔스퀘어"/>
              </a:rPr>
              <a:t>임계값</a:t>
            </a:r>
            <a:r>
              <a:rPr lang="en-US" altLang="ko-KR" sz="1400" dirty="0" smtClean="0">
                <a:ea typeface="나눔스퀘어"/>
              </a:rPr>
              <a:t>(threshold)’</a:t>
            </a:r>
            <a:r>
              <a:rPr lang="ko-KR" altLang="en-US" sz="1400" dirty="0" smtClean="0">
                <a:ea typeface="나눔스퀘어"/>
              </a:rPr>
              <a:t>을 통하여 조절 한다</a:t>
            </a:r>
            <a:r>
              <a:rPr lang="en-US" altLang="ko-KR" sz="1400" dirty="0" smtClean="0">
                <a:ea typeface="나눔스퀘어"/>
              </a:rPr>
              <a:t>.</a:t>
            </a:r>
            <a:r>
              <a:rPr lang="ko-KR" altLang="en-US" sz="1400" dirty="0" smtClean="0">
                <a:ea typeface="나눔스퀘어"/>
              </a:rPr>
              <a:t> </a:t>
            </a:r>
            <a:endParaRPr lang="en-US" altLang="ko-KR" sz="1400" dirty="0" smtClean="0"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7470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66345" y="4645005"/>
            <a:ext cx="3666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</a:t>
            </a:r>
            <a:r>
              <a:rPr lang="ko-KR" altLang="en-US" sz="800" dirty="0" smtClean="0">
                <a:latin typeface="나눔 스퀘어"/>
                <a:ea typeface="나눔스퀘어"/>
              </a:rPr>
              <a:t> 라이브러리를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안드레아스</a:t>
            </a:r>
            <a:r>
              <a:rPr lang="ko-KR" altLang="en-US" sz="800" dirty="0" smtClean="0">
                <a:latin typeface="나눔 스퀘어"/>
                <a:ea typeface="나눔스퀘어"/>
              </a:rPr>
              <a:t> 뮐러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7262" y="1035147"/>
            <a:ext cx="8915400" cy="3946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맑은 고딕 (본문)"/>
              <a:ea typeface="나눔스퀘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1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"/>
              </a:rPr>
              <a:t> </a:t>
            </a:r>
            <a:r>
              <a:rPr lang="ko-KR" altLang="en-US" dirty="0">
                <a:ea typeface="나눔스퀘어"/>
              </a:rPr>
              <a:t>분류 모델 평가 지표</a:t>
            </a:r>
            <a:endParaRPr lang="ko-KR" altLang="en-US" dirty="0"/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019367" y="358995"/>
            <a:ext cx="518776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분류 모델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평가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지표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474199" y="4786625"/>
            <a:ext cx="1669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https://sumniya.tistory.com/26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5279" y="2931344"/>
            <a:ext cx="41467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따라서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정밀도와 </a:t>
            </a:r>
            <a:r>
              <a:rPr lang="ko-KR" altLang="en-US" sz="1400" dirty="0" err="1" smtClean="0">
                <a:ea typeface="나눔스퀘어"/>
              </a:rPr>
              <a:t>재현율</a:t>
            </a:r>
            <a:r>
              <a:rPr lang="ko-KR" altLang="en-US" sz="1400" dirty="0" smtClean="0">
                <a:ea typeface="나눔스퀘어"/>
              </a:rPr>
              <a:t> 어느 한쪽으로 치우쳐 지지 않도록 </a:t>
            </a:r>
            <a:r>
              <a:rPr lang="en-US" altLang="ko-KR" sz="1400" dirty="0" smtClean="0">
                <a:ea typeface="나눔스퀘어"/>
              </a:rPr>
              <a:t>F1</a:t>
            </a:r>
            <a:r>
              <a:rPr lang="ko-KR" altLang="en-US" sz="1400" dirty="0" smtClean="0">
                <a:ea typeface="나눔스퀘어"/>
              </a:rPr>
              <a:t>점수라는 두 값의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조화 평균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값을 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사용하기도 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두 지표의 값이 모두 크고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크기 차이가 작은 만큼 </a:t>
            </a:r>
            <a:r>
              <a:rPr lang="en-US" altLang="ko-KR" sz="1400" dirty="0" smtClean="0">
                <a:ea typeface="나눔스퀘어"/>
              </a:rPr>
              <a:t>F1</a:t>
            </a:r>
            <a:r>
              <a:rPr lang="ko-KR" altLang="en-US" sz="1400" dirty="0" smtClean="0">
                <a:ea typeface="나눔스퀘어"/>
              </a:rPr>
              <a:t>점수도 커진다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ea typeface="나눔스퀘어"/>
              </a:rPr>
              <a:t>두 지표를 모두 고려할 수 있으나 직관적이지 않고 설명하기 어려운 단점이 있다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7" y="1857805"/>
            <a:ext cx="3811623" cy="9742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999539" y="1543134"/>
            <a:ext cx="96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F1 </a:t>
            </a:r>
            <a:r>
              <a:rPr lang="ko-KR" altLang="en-US" sz="1400" b="1" dirty="0" smtClean="0"/>
              <a:t>점수</a:t>
            </a:r>
            <a:endParaRPr lang="ko-KR" altLang="en-US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17" y="1848555"/>
            <a:ext cx="2065444" cy="2155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457079" y="4936840"/>
            <a:ext cx="4729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https://ichi.pro/ko/jeongmildo-jaehyeon-yul-mich-f1-jeomsu-salpyeobogi-60155262522348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00" y="1860335"/>
            <a:ext cx="2088232" cy="2144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36432" y="1538318"/>
            <a:ext cx="372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a typeface="나눔스퀘어"/>
              </a:rPr>
              <a:t>다양한 정밀도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err="1" smtClean="0">
                <a:ea typeface="나눔스퀘어"/>
              </a:rPr>
              <a:t>재현율</a:t>
            </a:r>
            <a:r>
              <a:rPr lang="ko-KR" altLang="en-US" sz="1400" dirty="0" smtClean="0">
                <a:ea typeface="나눔스퀘어"/>
              </a:rPr>
              <a:t> 조건하 </a:t>
            </a:r>
            <a:r>
              <a:rPr lang="en-US" altLang="ko-KR" sz="1400" dirty="0" smtClean="0">
                <a:ea typeface="나눔스퀘어"/>
              </a:rPr>
              <a:t>F1 </a:t>
            </a:r>
            <a:r>
              <a:rPr lang="ko-KR" altLang="en-US" sz="1400" dirty="0" smtClean="0">
                <a:ea typeface="나눔스퀘어"/>
              </a:rPr>
              <a:t>점수</a:t>
            </a:r>
            <a:endParaRPr lang="en-US" altLang="ko-KR" sz="1400" dirty="0"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6776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8173</TotalTime>
  <Words>1265</Words>
  <Application>Microsoft Office PowerPoint</Application>
  <PresentationFormat>화면 슬라이드 쇼(16:9)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 스퀘어</vt:lpstr>
      <vt:lpstr>나눔스퀘어</vt:lpstr>
      <vt:lpstr>맑은 고딕</vt:lpstr>
      <vt:lpstr>맑은 고딕 (본문)</vt:lpstr>
      <vt:lpstr>Arial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패션 소재의 이해</dc:title>
  <dc:creator>프로그미디어랩</dc:creator>
  <cp:lastModifiedBy>Hwang HoeSun</cp:lastModifiedBy>
  <cp:revision>513</cp:revision>
  <dcterms:created xsi:type="dcterms:W3CDTF">2020-01-12T09:12:00Z</dcterms:created>
  <dcterms:modified xsi:type="dcterms:W3CDTF">2021-02-23T10:26:26Z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