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</p:sldMasterIdLst>
  <p:notesMasterIdLst>
    <p:notesMasterId r:id="rId22"/>
  </p:notesMasterIdLst>
  <p:sldIdLst>
    <p:sldId id="1805" r:id="rId2"/>
    <p:sldId id="1824" r:id="rId3"/>
    <p:sldId id="1825" r:id="rId4"/>
    <p:sldId id="1826" r:id="rId5"/>
    <p:sldId id="1827" r:id="rId6"/>
    <p:sldId id="1828" r:id="rId7"/>
    <p:sldId id="1839" r:id="rId8"/>
    <p:sldId id="1830" r:id="rId9"/>
    <p:sldId id="1831" r:id="rId10"/>
    <p:sldId id="1832" r:id="rId11"/>
    <p:sldId id="1833" r:id="rId12"/>
    <p:sldId id="1834" r:id="rId13"/>
    <p:sldId id="1835" r:id="rId14"/>
    <p:sldId id="1836" r:id="rId15"/>
    <p:sldId id="1837" r:id="rId16"/>
    <p:sldId id="1838" r:id="rId17"/>
    <p:sldId id="1819" r:id="rId18"/>
    <p:sldId id="1820" r:id="rId19"/>
    <p:sldId id="1822" r:id="rId20"/>
    <p:sldId id="1823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0">
          <p15:clr>
            <a:srgbClr val="A4A3A4"/>
          </p15:clr>
        </p15:guide>
        <p15:guide id="2" pos="2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6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004" autoAdjust="0"/>
  </p:normalViewPr>
  <p:slideViewPr>
    <p:cSldViewPr>
      <p:cViewPr varScale="1">
        <p:scale>
          <a:sx n="53" d="100"/>
          <a:sy n="53" d="100"/>
        </p:scale>
        <p:origin x="36" y="560"/>
      </p:cViewPr>
      <p:guideLst>
        <p:guide orient="horz" pos="1670"/>
        <p:guide pos="27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0FAFB-A6A0-48AD-AFCD-3892261BCD6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5AD27-7BE1-4A55-98F9-F5AA61B5B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444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31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473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522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010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371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611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899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259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362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114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42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5900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742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442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775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368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609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23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647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56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60E0CF-CD6B-41C7-AB6A-EBC643F522A1}"/>
              </a:ext>
            </a:extLst>
          </p:cNvPr>
          <p:cNvSpPr/>
          <p:nvPr userDrawn="1"/>
        </p:nvSpPr>
        <p:spPr>
          <a:xfrm>
            <a:off x="296986" y="339502"/>
            <a:ext cx="8712968" cy="4509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55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1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583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51" y="-33212"/>
            <a:ext cx="9264000" cy="521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20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52">
          <p15:clr>
            <a:srgbClr val="FBAE40"/>
          </p15:clr>
        </p15:guide>
        <p15:guide id="4" pos="6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751" y="-33212"/>
            <a:ext cx="9264000" cy="521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81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52" userDrawn="1">
          <p15:clr>
            <a:srgbClr val="FBAE40"/>
          </p15:clr>
        </p15:guide>
        <p15:guide id="4" pos="67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751" y="-33212"/>
            <a:ext cx="9264000" cy="521100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 rot="646800">
            <a:off x="1005692" y="1914340"/>
            <a:ext cx="1240901" cy="1240901"/>
          </a:xfrm>
          <a:prstGeom prst="rect">
            <a:avLst/>
          </a:prstGeom>
          <a:solidFill>
            <a:srgbClr val="195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20763242">
            <a:off x="2471723" y="1914340"/>
            <a:ext cx="1240901" cy="1240901"/>
          </a:xfrm>
          <a:prstGeom prst="rect">
            <a:avLst/>
          </a:prstGeom>
          <a:solidFill>
            <a:srgbClr val="142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937754" y="1914340"/>
            <a:ext cx="1240901" cy="1240901"/>
          </a:xfrm>
          <a:prstGeom prst="rect">
            <a:avLst/>
          </a:prstGeom>
          <a:solidFill>
            <a:srgbClr val="698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179776">
            <a:off x="5480764" y="1914340"/>
            <a:ext cx="1240901" cy="1240901"/>
          </a:xfrm>
          <a:prstGeom prst="rect">
            <a:avLst/>
          </a:prstGeom>
          <a:solidFill>
            <a:srgbClr val="9FD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 rot="20955485">
            <a:off x="6898736" y="1914340"/>
            <a:ext cx="1240901" cy="1240901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97"/>
          <a:stretch/>
        </p:blipFill>
        <p:spPr>
          <a:xfrm flipH="1">
            <a:off x="-18751" y="2817055"/>
            <a:ext cx="9264000" cy="236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9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52" userDrawn="1">
          <p15:clr>
            <a:srgbClr val="FBAE40"/>
          </p15:clr>
        </p15:guide>
        <p15:guide id="4" pos="67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8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3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34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4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65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60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42A1-C99B-448F-B083-E3872927BDC9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2FE4-DEB8-4AA5-9CF4-795A4D0A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06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D42A1-C99B-448F-B083-E3872927BDC9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12FE4-DEB8-4AA5-9CF4-795A4D0A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5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61" r:id="rId13"/>
    <p:sldLayoutId id="2147483664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068280"/>
            <a:ext cx="8694966" cy="1617079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텍스트 개체 틀 2"/>
          <p:cNvSpPr txBox="1">
            <a:spLocks/>
          </p:cNvSpPr>
          <p:nvPr/>
        </p:nvSpPr>
        <p:spPr>
          <a:xfrm>
            <a:off x="1546447" y="1544420"/>
            <a:ext cx="6133604" cy="6647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ko-KR" altLang="en-US" sz="48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파이썬 데이터분석</a:t>
            </a:r>
            <a:endParaRPr lang="en-US" altLang="ko-KR" sz="48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2236985" y="3003798"/>
            <a:ext cx="4752528" cy="47365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나눔 스퀘어"/>
                <a:ea typeface="나눔스퀘어"/>
              </a:rPr>
              <a:t>Support Vector Machine</a:t>
            </a:r>
            <a:endParaRPr lang="en-US" sz="2800" dirty="0">
              <a:latin typeface="나눔 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12364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876006"/>
            <a:ext cx="23310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나눔 스퀘어"/>
                <a:ea typeface="나눔스퀘어"/>
              </a:rPr>
              <a:t>출처 </a:t>
            </a:r>
            <a:r>
              <a:rPr lang="en-US" altLang="ko-KR" sz="800" dirty="0" smtClean="0">
                <a:latin typeface="나눔 스퀘어"/>
                <a:ea typeface="나눔스퀘어"/>
              </a:rPr>
              <a:t>: https</a:t>
            </a:r>
            <a:r>
              <a:rPr lang="en-US" altLang="ko-KR" sz="800" dirty="0">
                <a:latin typeface="나눔 스퀘어"/>
                <a:ea typeface="나눔스퀘어"/>
              </a:rPr>
              <a:t>://kongdols-room.tistory.com/97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39551" y="1099349"/>
            <a:ext cx="799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3. </a:t>
            </a:r>
            <a:r>
              <a:rPr lang="ko-KR" altLang="en-US" dirty="0" smtClean="0">
                <a:ea typeface="나눔스퀘어"/>
              </a:rPr>
              <a:t>데이터 시각화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8" r="1433"/>
          <a:stretch/>
        </p:blipFill>
        <p:spPr>
          <a:xfrm>
            <a:off x="4613249" y="1433856"/>
            <a:ext cx="3988482" cy="379982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66" y="1468680"/>
            <a:ext cx="4146763" cy="2998227"/>
          </a:xfrm>
          <a:prstGeom prst="rect">
            <a:avLst/>
          </a:prstGeom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2411760" y="343003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4.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73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876006"/>
            <a:ext cx="27350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핸즈온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머신러닝</a:t>
            </a:r>
            <a:r>
              <a:rPr lang="en-US" altLang="ko-KR" sz="800" dirty="0">
                <a:latin typeface="나눔 스퀘어"/>
                <a:ea typeface="나눔스퀘어"/>
              </a:rPr>
              <a:t> 2</a:t>
            </a:r>
            <a:r>
              <a:rPr lang="ko-KR" altLang="en-US" sz="800" dirty="0">
                <a:latin typeface="나눔 스퀘어"/>
                <a:ea typeface="나눔스퀘어"/>
              </a:rPr>
              <a:t>판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오렐리앙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제롱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39552" y="1099349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4. </a:t>
            </a:r>
            <a:r>
              <a:rPr lang="ko-KR" altLang="en-US" dirty="0" smtClean="0">
                <a:ea typeface="나눔스퀘어"/>
              </a:rPr>
              <a:t>정규화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9" y="1615402"/>
            <a:ext cx="7766360" cy="2564927"/>
          </a:xfrm>
          <a:prstGeom prst="rect">
            <a:avLst/>
          </a:prstGeom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411760" y="343003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4.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7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792807"/>
            <a:ext cx="19463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af-ZA" altLang="ko-KR" sz="800" dirty="0">
                <a:latin typeface="나눔 스퀘어"/>
                <a:ea typeface="나눔스퀘어"/>
              </a:rPr>
              <a:t>https://rfriend.tistory.com/519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39552" y="1099349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5. </a:t>
            </a:r>
            <a:r>
              <a:rPr lang="ko-KR" altLang="en-US" dirty="0" smtClean="0">
                <a:ea typeface="나눔스퀘어"/>
              </a:rPr>
              <a:t>데이터 분할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59" y="1541534"/>
            <a:ext cx="8556373" cy="16910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6" t="5290" r="1176" b="47104"/>
          <a:stretch/>
        </p:blipFill>
        <p:spPr>
          <a:xfrm>
            <a:off x="384107" y="3335072"/>
            <a:ext cx="5184576" cy="140598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5568683" y="3786111"/>
            <a:ext cx="3456384" cy="225371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ea typeface="나눔스퀘어"/>
              </a:rPr>
              <a:t>위에선 </a:t>
            </a:r>
            <a:r>
              <a:rPr lang="en-US" altLang="ko-KR" sz="1400" dirty="0" smtClean="0">
                <a:ea typeface="나눔스퀘어"/>
              </a:rPr>
              <a:t>Train 0.6, Test 0.4</a:t>
            </a:r>
            <a:r>
              <a:rPr lang="ko-KR" altLang="en-US" sz="1400" dirty="0" smtClean="0">
                <a:ea typeface="나눔스퀘어"/>
              </a:rPr>
              <a:t>의 비율이다</a:t>
            </a:r>
            <a:r>
              <a:rPr lang="en-US" altLang="ko-KR" sz="1400" dirty="0" smtClean="0">
                <a:ea typeface="나눔스퀘어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404359" y="4952280"/>
            <a:ext cx="2576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altLang="ko-KR" sz="800" dirty="0">
                <a:latin typeface="나눔 스퀘어"/>
                <a:ea typeface="나눔스퀘어"/>
              </a:rPr>
              <a:t>https://algotrading101.com/learn/train-test-split/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2411760" y="343003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4.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6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876006"/>
            <a:ext cx="27350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핸즈온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머신러닝</a:t>
            </a:r>
            <a:r>
              <a:rPr lang="en-US" altLang="ko-KR" sz="800" dirty="0">
                <a:latin typeface="나눔 스퀘어"/>
                <a:ea typeface="나눔스퀘어"/>
              </a:rPr>
              <a:t> 2</a:t>
            </a:r>
            <a:r>
              <a:rPr lang="ko-KR" altLang="en-US" sz="800" dirty="0">
                <a:latin typeface="나눔 스퀘어"/>
                <a:ea typeface="나눔스퀘어"/>
              </a:rPr>
              <a:t>판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오렐리앙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제롱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39552" y="1099349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6. </a:t>
            </a:r>
            <a:r>
              <a:rPr lang="ko-KR" altLang="en-US" dirty="0" smtClean="0">
                <a:ea typeface="나눔스퀘어"/>
              </a:rPr>
              <a:t>선형 </a:t>
            </a:r>
            <a:r>
              <a:rPr lang="en-US" altLang="ko-KR" dirty="0" smtClean="0">
                <a:ea typeface="나눔스퀘어"/>
              </a:rPr>
              <a:t>SVM </a:t>
            </a:r>
            <a:r>
              <a:rPr lang="ko-KR" altLang="en-US" dirty="0" smtClean="0">
                <a:ea typeface="나눔스퀘어"/>
              </a:rPr>
              <a:t>분류기 훈련 및 성능</a:t>
            </a:r>
            <a:r>
              <a:rPr lang="en-US" altLang="ko-KR" dirty="0" smtClean="0">
                <a:ea typeface="나눔스퀘어"/>
              </a:rPr>
              <a:t>– </a:t>
            </a:r>
            <a:r>
              <a:rPr lang="ko-KR" altLang="en-US" dirty="0" smtClean="0">
                <a:ea typeface="나눔스퀘어"/>
              </a:rPr>
              <a:t>하드 마진 분류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56513"/>
            <a:ext cx="5672581" cy="263616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5927973" y="2067694"/>
            <a:ext cx="3456384" cy="225371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ea typeface="나눔스퀘어"/>
              </a:rPr>
              <a:t>훈련용 자료에선 단 하나의 </a:t>
            </a:r>
            <a:r>
              <a:rPr lang="ko-KR" altLang="en-US" sz="1400" dirty="0" err="1" smtClean="0">
                <a:ea typeface="나눔스퀘어"/>
              </a:rPr>
              <a:t>오분류도</a:t>
            </a:r>
            <a:r>
              <a:rPr lang="ko-KR" altLang="en-US" sz="1400" dirty="0" smtClean="0">
                <a:ea typeface="나눔스퀘어"/>
              </a:rPr>
              <a:t> 허용치 않았기에 정확도가 높지만</a:t>
            </a:r>
            <a:r>
              <a:rPr lang="en-US" altLang="ko-KR" sz="1400" dirty="0" smtClean="0">
                <a:ea typeface="나눔스퀘어"/>
              </a:rPr>
              <a:t>(1.0) </a:t>
            </a:r>
            <a:r>
              <a:rPr lang="ko-KR" altLang="en-US" sz="1400" dirty="0" smtClean="0">
                <a:ea typeface="나눔스퀘어"/>
              </a:rPr>
              <a:t>실험용 자료에선 비교적 정확도가 많이</a:t>
            </a:r>
            <a:r>
              <a:rPr lang="en-US" altLang="ko-KR" sz="1400" dirty="0">
                <a:ea typeface="나눔스퀘어"/>
              </a:rPr>
              <a:t> </a:t>
            </a:r>
            <a:r>
              <a:rPr lang="en-US" altLang="ko-KR" sz="1400" dirty="0" smtClean="0">
                <a:ea typeface="나눔스퀘어"/>
              </a:rPr>
              <a:t>   </a:t>
            </a:r>
            <a:r>
              <a:rPr lang="ko-KR" altLang="en-US" sz="1400" dirty="0" smtClean="0">
                <a:ea typeface="나눔스퀘어"/>
              </a:rPr>
              <a:t>내려갔다</a:t>
            </a:r>
            <a:r>
              <a:rPr lang="en-US" altLang="ko-KR" sz="1400" dirty="0" smtClean="0">
                <a:ea typeface="나눔스퀘어"/>
              </a:rPr>
              <a:t>(0.867)</a:t>
            </a: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411760" y="343003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4.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6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876006"/>
            <a:ext cx="27350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핸즈온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머신러닝</a:t>
            </a:r>
            <a:r>
              <a:rPr lang="en-US" altLang="ko-KR" sz="800" dirty="0">
                <a:latin typeface="나눔 스퀘어"/>
                <a:ea typeface="나눔스퀘어"/>
              </a:rPr>
              <a:t> 2</a:t>
            </a:r>
            <a:r>
              <a:rPr lang="ko-KR" altLang="en-US" sz="800" dirty="0">
                <a:latin typeface="나눔 스퀘어"/>
                <a:ea typeface="나눔스퀘어"/>
              </a:rPr>
              <a:t>판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오렐리앙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제롱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39552" y="1099349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6. </a:t>
            </a:r>
            <a:r>
              <a:rPr lang="ko-KR" altLang="en-US" dirty="0" smtClean="0">
                <a:ea typeface="나눔스퀘어"/>
              </a:rPr>
              <a:t>선형 </a:t>
            </a:r>
            <a:r>
              <a:rPr lang="en-US" altLang="ko-KR" dirty="0" smtClean="0">
                <a:ea typeface="나눔스퀘어"/>
              </a:rPr>
              <a:t>SVM </a:t>
            </a:r>
            <a:r>
              <a:rPr lang="ko-KR" altLang="en-US" dirty="0" smtClean="0">
                <a:ea typeface="나눔스퀘어"/>
              </a:rPr>
              <a:t>분류기 훈련 및 성능 </a:t>
            </a:r>
            <a:r>
              <a:rPr lang="en-US" altLang="ko-KR" dirty="0" smtClean="0">
                <a:ea typeface="나눔스퀘어"/>
              </a:rPr>
              <a:t>– </a:t>
            </a:r>
            <a:r>
              <a:rPr lang="ko-KR" altLang="en-US" dirty="0" smtClean="0">
                <a:ea typeface="나눔스퀘어"/>
              </a:rPr>
              <a:t>소프트 마진 분류</a:t>
            </a:r>
            <a:endParaRPr lang="ko-KR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5868144" y="2067694"/>
            <a:ext cx="3456384" cy="225371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err="1" smtClean="0">
                <a:ea typeface="나눔스퀘어"/>
              </a:rPr>
              <a:t>파라미터</a:t>
            </a:r>
            <a:r>
              <a:rPr lang="ko-KR" altLang="en-US" sz="1400" dirty="0" smtClean="0">
                <a:ea typeface="나눔스퀘어"/>
              </a:rPr>
              <a:t> </a:t>
            </a:r>
            <a:r>
              <a:rPr lang="en-US" altLang="ko-KR" sz="1400" dirty="0" smtClean="0">
                <a:ea typeface="나눔스퀘어"/>
              </a:rPr>
              <a:t>C</a:t>
            </a:r>
            <a:r>
              <a:rPr lang="ko-KR" altLang="en-US" sz="1400" dirty="0" smtClean="0">
                <a:ea typeface="나눔스퀘어"/>
              </a:rPr>
              <a:t>의 규제를 적절히 </a:t>
            </a:r>
            <a:r>
              <a:rPr lang="ko-KR" altLang="en-US" sz="1400" dirty="0">
                <a:ea typeface="나눔스퀘어"/>
              </a:rPr>
              <a:t>해</a:t>
            </a:r>
            <a:r>
              <a:rPr lang="ko-KR" altLang="en-US" sz="1400" dirty="0" smtClean="0">
                <a:ea typeface="나눔스퀘어"/>
              </a:rPr>
              <a:t>소하면 훈련 자료에선 동일한 데이터 구성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en-US" altLang="ko-KR" sz="1400" dirty="0" err="1" smtClean="0">
                <a:ea typeface="나눔스퀘어"/>
              </a:rPr>
              <a:t>random_state</a:t>
            </a:r>
            <a:r>
              <a:rPr lang="ko-KR" altLang="en-US" sz="1400" dirty="0" smtClean="0">
                <a:ea typeface="나눔스퀘어"/>
              </a:rPr>
              <a:t>고정이므로</a:t>
            </a:r>
            <a:r>
              <a:rPr lang="en-US" altLang="ko-KR" sz="1400" dirty="0" smtClean="0">
                <a:ea typeface="나눔스퀘어"/>
              </a:rPr>
              <a:t>)</a:t>
            </a:r>
            <a:r>
              <a:rPr lang="ko-KR" altLang="en-US" sz="1400" dirty="0" smtClean="0">
                <a:ea typeface="나눔스퀘어"/>
              </a:rPr>
              <a:t>임에도 실험용 자료에서 더 좋은 성능</a:t>
            </a:r>
            <a:r>
              <a:rPr lang="en-US" altLang="ko-KR" sz="1400" dirty="0" smtClean="0">
                <a:ea typeface="나눔스퀘어"/>
              </a:rPr>
              <a:t>(0.933)</a:t>
            </a:r>
            <a:r>
              <a:rPr lang="ko-KR" altLang="en-US" sz="1400" dirty="0" smtClean="0">
                <a:ea typeface="나눔스퀘어"/>
              </a:rPr>
              <a:t>을 보인다</a:t>
            </a:r>
            <a:r>
              <a:rPr lang="en-US" altLang="ko-KR" sz="1400" dirty="0" smtClean="0">
                <a:ea typeface="나눔스퀘어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08447"/>
            <a:ext cx="5326142" cy="2431455"/>
          </a:xfrm>
          <a:prstGeom prst="rect">
            <a:avLst/>
          </a:prstGeom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411760" y="343003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4.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9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876006"/>
            <a:ext cx="27350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핸즈온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머신러닝</a:t>
            </a:r>
            <a:r>
              <a:rPr lang="en-US" altLang="ko-KR" sz="800" dirty="0">
                <a:latin typeface="나눔 스퀘어"/>
                <a:ea typeface="나눔스퀘어"/>
              </a:rPr>
              <a:t> 2</a:t>
            </a:r>
            <a:r>
              <a:rPr lang="ko-KR" altLang="en-US" sz="800" dirty="0">
                <a:latin typeface="나눔 스퀘어"/>
                <a:ea typeface="나눔스퀘어"/>
              </a:rPr>
              <a:t>판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오렐리앙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제롱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6595941" y="2067694"/>
            <a:ext cx="2666465" cy="1796243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 smtClean="0">
                <a:ea typeface="나눔스퀘어"/>
              </a:rPr>
              <a:t>max_iter</a:t>
            </a:r>
            <a:r>
              <a:rPr lang="en-US" altLang="ko-KR" sz="1400" dirty="0" smtClean="0">
                <a:ea typeface="나눔스퀘어"/>
              </a:rPr>
              <a:t> </a:t>
            </a:r>
            <a:r>
              <a:rPr lang="ko-KR" altLang="en-US" sz="1400" dirty="0" err="1" smtClean="0">
                <a:ea typeface="나눔스퀘어"/>
              </a:rPr>
              <a:t>파라미터의</a:t>
            </a:r>
            <a:r>
              <a:rPr lang="ko-KR" altLang="en-US" sz="1400" dirty="0" smtClean="0">
                <a:ea typeface="나눔스퀘어"/>
              </a:rPr>
              <a:t> 수치가 작을 시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ko-KR" altLang="en-US" sz="1400" dirty="0" smtClean="0">
                <a:ea typeface="나눔스퀘어"/>
              </a:rPr>
              <a:t>연산 한계 횟수</a:t>
            </a:r>
            <a:r>
              <a:rPr lang="en-US" altLang="ko-KR" sz="1400" dirty="0" smtClean="0">
                <a:ea typeface="나눔스퀘어"/>
              </a:rPr>
              <a:t>) </a:t>
            </a:r>
            <a:r>
              <a:rPr lang="ko-KR" altLang="en-US" sz="1400" dirty="0" smtClean="0">
                <a:ea typeface="나눔스퀘어"/>
              </a:rPr>
              <a:t>좌측과 같은 경고문이 발생한다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r>
              <a:rPr lang="ko-KR" altLang="en-US" sz="1400" dirty="0" smtClean="0">
                <a:ea typeface="나눔스퀘어"/>
              </a:rPr>
              <a:t>이 때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en-US" altLang="ko-KR" sz="1400" dirty="0" err="1" smtClean="0">
                <a:ea typeface="나눔스퀘어"/>
              </a:rPr>
              <a:t>max_iter</a:t>
            </a:r>
            <a:r>
              <a:rPr lang="en-US" altLang="ko-KR" sz="1400" dirty="0" smtClean="0">
                <a:ea typeface="나눔스퀘어"/>
              </a:rPr>
              <a:t> </a:t>
            </a:r>
            <a:r>
              <a:rPr lang="ko-KR" altLang="en-US" sz="1400" dirty="0" smtClean="0">
                <a:ea typeface="나눔스퀘어"/>
              </a:rPr>
              <a:t>값을 늘려주면 되며 본 코드에선 </a:t>
            </a:r>
            <a:r>
              <a:rPr lang="en-US" altLang="ko-KR" sz="1400" dirty="0" smtClean="0">
                <a:ea typeface="나눔스퀘어"/>
              </a:rPr>
              <a:t>10**8</a:t>
            </a:r>
            <a:r>
              <a:rPr lang="ko-KR" altLang="en-US" sz="1400" dirty="0" smtClean="0">
                <a:ea typeface="나눔스퀘어"/>
              </a:rPr>
              <a:t>로 설정하였다</a:t>
            </a:r>
            <a:r>
              <a:rPr lang="en-US" altLang="ko-KR" sz="1400" dirty="0" smtClean="0">
                <a:ea typeface="나눔스퀘어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39552" y="1099349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7. </a:t>
            </a:r>
            <a:r>
              <a:rPr lang="ko-KR" altLang="en-US" dirty="0" smtClean="0">
                <a:ea typeface="나눔스퀘어"/>
              </a:rPr>
              <a:t>선형 </a:t>
            </a:r>
            <a:r>
              <a:rPr lang="en-US" altLang="ko-KR" dirty="0" smtClean="0">
                <a:ea typeface="나눔스퀘어"/>
              </a:rPr>
              <a:t>SVM </a:t>
            </a:r>
            <a:r>
              <a:rPr lang="ko-KR" altLang="en-US" dirty="0" smtClean="0">
                <a:ea typeface="나눔스퀘어"/>
              </a:rPr>
              <a:t>회귀 모델 훈련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4" y="1504427"/>
            <a:ext cx="6461952" cy="3089278"/>
          </a:xfrm>
          <a:prstGeom prst="rect">
            <a:avLst/>
          </a:prstGeom>
        </p:spPr>
      </p:pic>
      <p:sp>
        <p:nvSpPr>
          <p:cNvPr id="11" name="텍스트 개체 틀 2"/>
          <p:cNvSpPr txBox="1">
            <a:spLocks/>
          </p:cNvSpPr>
          <p:nvPr/>
        </p:nvSpPr>
        <p:spPr>
          <a:xfrm>
            <a:off x="2411760" y="343003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4.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57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876006"/>
            <a:ext cx="27350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핸즈온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머신러닝</a:t>
            </a:r>
            <a:r>
              <a:rPr lang="en-US" altLang="ko-KR" sz="800" dirty="0">
                <a:latin typeface="나눔 스퀘어"/>
                <a:ea typeface="나눔스퀘어"/>
              </a:rPr>
              <a:t> 2</a:t>
            </a:r>
            <a:r>
              <a:rPr lang="ko-KR" altLang="en-US" sz="800" dirty="0">
                <a:latin typeface="나눔 스퀘어"/>
                <a:ea typeface="나눔스퀘어"/>
              </a:rPr>
              <a:t>판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오렐리앙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제롱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683568" y="3923085"/>
            <a:ext cx="4028630" cy="226261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 smtClean="0">
              <a:ea typeface="나눔스퀘어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39552" y="1099349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8. </a:t>
            </a:r>
            <a:r>
              <a:rPr lang="ko-KR" altLang="en-US" dirty="0" smtClean="0">
                <a:ea typeface="나눔스퀘어"/>
              </a:rPr>
              <a:t>선형 </a:t>
            </a:r>
            <a:r>
              <a:rPr lang="en-US" altLang="ko-KR" dirty="0" smtClean="0">
                <a:ea typeface="나눔스퀘어"/>
              </a:rPr>
              <a:t>SVM </a:t>
            </a:r>
            <a:r>
              <a:rPr lang="ko-KR" altLang="en-US" dirty="0" smtClean="0">
                <a:ea typeface="나눔스퀘어"/>
              </a:rPr>
              <a:t>회귀 모델 성능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899592" y="3728438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ea typeface="나눔스퀘어"/>
              </a:rPr>
              <a:t>max_iter</a:t>
            </a:r>
            <a:r>
              <a:rPr lang="en-US" altLang="ko-KR" sz="1400" dirty="0">
                <a:ea typeface="나눔스퀘어"/>
              </a:rPr>
              <a:t> </a:t>
            </a:r>
            <a:r>
              <a:rPr lang="ko-KR" altLang="en-US" sz="1400" dirty="0">
                <a:ea typeface="나눔스퀘어"/>
              </a:rPr>
              <a:t>제약을 늘린 후</a:t>
            </a:r>
            <a:r>
              <a:rPr lang="en-US" altLang="ko-KR" sz="1400" dirty="0">
                <a:ea typeface="나눔스퀘어"/>
              </a:rPr>
              <a:t> </a:t>
            </a:r>
            <a:r>
              <a:rPr lang="ko-KR" altLang="en-US" sz="1400" dirty="0">
                <a:ea typeface="나눔스퀘어"/>
              </a:rPr>
              <a:t>모델 성능 측정 결과</a:t>
            </a:r>
            <a:r>
              <a:rPr lang="en-US" altLang="ko-KR" sz="1400" dirty="0">
                <a:ea typeface="나눔스퀘어"/>
              </a:rPr>
              <a:t>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6444208" y="2226976"/>
            <a:ext cx="2666465" cy="1796243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ea typeface="나눔스퀘어"/>
              </a:rPr>
              <a:t>수차례 검증이 필요하나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smtClean="0">
                <a:ea typeface="나눔스퀘어"/>
              </a:rPr>
              <a:t>현 결과로 </a:t>
            </a:r>
            <a:r>
              <a:rPr lang="el-GR" altLang="ko-KR" sz="1400" dirty="0" smtClean="0">
                <a:ea typeface="나눔스퀘어"/>
              </a:rPr>
              <a:t>ε</a:t>
            </a:r>
            <a:r>
              <a:rPr lang="ko-KR" altLang="en-US" sz="1400" dirty="0" smtClean="0">
                <a:ea typeface="나눔스퀘어"/>
              </a:rPr>
              <a:t>은 </a:t>
            </a:r>
            <a:r>
              <a:rPr lang="en-US" altLang="ko-KR" sz="1400" dirty="0" smtClean="0">
                <a:ea typeface="나눔스퀘어"/>
              </a:rPr>
              <a:t>1.5</a:t>
            </a:r>
            <a:r>
              <a:rPr lang="ko-KR" altLang="en-US" sz="1400" dirty="0" err="1" smtClean="0">
                <a:ea typeface="나눔스퀘어"/>
              </a:rPr>
              <a:t>일때와</a:t>
            </a:r>
            <a:r>
              <a:rPr lang="ko-KR" altLang="en-US" sz="1400" dirty="0" smtClean="0">
                <a:ea typeface="나눔스퀘어"/>
              </a:rPr>
              <a:t> </a:t>
            </a:r>
            <a:r>
              <a:rPr lang="en-US" altLang="ko-KR" sz="1400" dirty="0" smtClean="0">
                <a:ea typeface="나눔스퀘어"/>
              </a:rPr>
              <a:t>0.5</a:t>
            </a:r>
            <a:r>
              <a:rPr lang="ko-KR" altLang="en-US" sz="1400" dirty="0" smtClean="0">
                <a:ea typeface="나눔스퀘어"/>
              </a:rPr>
              <a:t>일 때</a:t>
            </a:r>
            <a:r>
              <a:rPr lang="en-US" altLang="ko-KR" sz="1400" dirty="0">
                <a:ea typeface="나눔스퀘어"/>
              </a:rPr>
              <a:t> </a:t>
            </a:r>
            <a:r>
              <a:rPr lang="ko-KR" altLang="en-US" sz="1400" dirty="0" smtClean="0">
                <a:ea typeface="나눔스퀘어"/>
              </a:rPr>
              <a:t>크게 성능 차이가 없다</a:t>
            </a:r>
            <a:r>
              <a:rPr lang="en-US" altLang="ko-KR" sz="1400" dirty="0" smtClean="0">
                <a:ea typeface="나눔스퀘어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99" y="1523642"/>
            <a:ext cx="6268485" cy="2200465"/>
          </a:xfrm>
          <a:prstGeom prst="rect">
            <a:avLst/>
          </a:prstGeom>
        </p:spPr>
      </p:pic>
      <p:sp>
        <p:nvSpPr>
          <p:cNvPr id="13" name="텍스트 개체 틀 2"/>
          <p:cNvSpPr txBox="1">
            <a:spLocks/>
          </p:cNvSpPr>
          <p:nvPr/>
        </p:nvSpPr>
        <p:spPr>
          <a:xfrm>
            <a:off x="2411760" y="343003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4.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76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483768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5.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실습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755576" y="1131590"/>
            <a:ext cx="8205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예제</a:t>
            </a:r>
            <a:r>
              <a:rPr lang="en-US" altLang="ko-KR" sz="1600" dirty="0" smtClean="0"/>
              <a:t>1)</a:t>
            </a:r>
          </a:p>
          <a:p>
            <a:pPr algn="l"/>
            <a:r>
              <a:rPr lang="en-US" altLang="ko-KR" sz="1600" dirty="0" smtClean="0"/>
              <a:t>Iris  </a:t>
            </a:r>
            <a:r>
              <a:rPr lang="ko-KR" altLang="en-US" sz="1600" dirty="0" smtClean="0"/>
              <a:t>데이터에서 </a:t>
            </a:r>
            <a:r>
              <a:rPr lang="en-US" altLang="ko-KR" sz="1600" dirty="0" err="1" smtClean="0"/>
              <a:t>Sepal_length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Sepal_width</a:t>
            </a:r>
            <a:r>
              <a:rPr lang="ko-KR" altLang="en-US" sz="1600" dirty="0" smtClean="0"/>
              <a:t>에 대해 종별로 </a:t>
            </a:r>
            <a:r>
              <a:rPr lang="en-US" altLang="ko-KR" sz="1600" dirty="0" err="1" smtClean="0"/>
              <a:t>swamrplot</a:t>
            </a:r>
            <a:r>
              <a:rPr lang="ko-KR" altLang="en-US" sz="1600" dirty="0" smtClean="0"/>
              <a:t>을 그려보시오</a:t>
            </a:r>
            <a:endParaRPr lang="en-US" altLang="ko-KR" sz="1600" dirty="0" smtClean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755576" y="1923678"/>
            <a:ext cx="8388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예제</a:t>
            </a:r>
            <a:r>
              <a:rPr lang="en-US" altLang="ko-KR" sz="1600" dirty="0"/>
              <a:t>2</a:t>
            </a:r>
            <a:r>
              <a:rPr lang="en-US" altLang="ko-KR" sz="1600" dirty="0" smtClean="0"/>
              <a:t>)</a:t>
            </a:r>
          </a:p>
          <a:p>
            <a:pPr algn="l"/>
            <a:r>
              <a:rPr lang="en-US" altLang="ko-KR" sz="1600" dirty="0"/>
              <a:t> </a:t>
            </a:r>
            <a:r>
              <a:rPr lang="en-US" altLang="ko-KR" sz="1600" dirty="0" err="1" smtClean="0"/>
              <a:t>StandardScaler</a:t>
            </a:r>
            <a:r>
              <a:rPr lang="ko-KR" altLang="en-US" sz="1600" dirty="0" smtClean="0"/>
              <a:t>대신 </a:t>
            </a:r>
            <a:r>
              <a:rPr lang="en-US" altLang="ko-KR" sz="1600" dirty="0" err="1" smtClean="0"/>
              <a:t>MinMaxScaler</a:t>
            </a:r>
            <a:r>
              <a:rPr lang="ko-KR" altLang="en-US" sz="1600" dirty="0" smtClean="0"/>
              <a:t>함수를 통해 스케일링 해보고 소프트 마진 분류기의 정확도를 출력해 보시오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단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하이퍼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파라미터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</a:t>
            </a:r>
            <a:r>
              <a:rPr lang="ko-KR" altLang="en-US" sz="1600" dirty="0" smtClean="0"/>
              <a:t>값 등은 동일하게 </a:t>
            </a:r>
            <a:r>
              <a:rPr lang="en-US" altLang="ko-KR" sz="1600" dirty="0" smtClean="0"/>
              <a:t>1.0</a:t>
            </a:r>
            <a:r>
              <a:rPr lang="ko-KR" altLang="en-US" sz="1600" dirty="0" smtClean="0"/>
              <a:t>을 사용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( Hint : </a:t>
            </a:r>
            <a:r>
              <a:rPr lang="ko-KR" altLang="en-US" sz="1600" dirty="0" smtClean="0"/>
              <a:t>위 함수는 </a:t>
            </a:r>
            <a:r>
              <a:rPr lang="en-US" altLang="ko-KR" sz="1600" dirty="0" smtClean="0"/>
              <a:t>from </a:t>
            </a:r>
            <a:r>
              <a:rPr lang="en-US" altLang="ko-KR" sz="1600" dirty="0" err="1" smtClean="0"/>
              <a:t>sklearn.preprocessing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import </a:t>
            </a:r>
            <a:r>
              <a:rPr lang="en-US" altLang="ko-KR" sz="1600" dirty="0" err="1" smtClean="0"/>
              <a:t>MinMaxScaler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 통해  사용할 수 있다</a:t>
            </a:r>
            <a:r>
              <a:rPr lang="en-US" altLang="ko-KR" sz="1600" dirty="0" smtClean="0"/>
              <a:t>.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755576" y="3208209"/>
            <a:ext cx="8205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추가실습</a:t>
            </a:r>
            <a:r>
              <a:rPr lang="en-US" altLang="ko-KR" sz="1600" dirty="0" smtClean="0"/>
              <a:t>)</a:t>
            </a:r>
          </a:p>
          <a:p>
            <a:pPr algn="l"/>
            <a:r>
              <a:rPr lang="en-US" altLang="ko-KR" sz="1600" dirty="0"/>
              <a:t> </a:t>
            </a:r>
            <a:r>
              <a:rPr lang="en-US" altLang="ko-KR" sz="1600" dirty="0" smtClean="0"/>
              <a:t>iris </a:t>
            </a:r>
            <a:r>
              <a:rPr lang="ko-KR" altLang="en-US" sz="1600" dirty="0" smtClean="0"/>
              <a:t>소프트마진 품종 분류</a:t>
            </a:r>
            <a:r>
              <a:rPr lang="en-US" altLang="ko-KR" sz="1600" dirty="0" smtClean="0"/>
              <a:t>(SVC) </a:t>
            </a:r>
            <a:r>
              <a:rPr lang="ko-KR" altLang="en-US" sz="1600" dirty="0" smtClean="0"/>
              <a:t>문제에서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kerne</a:t>
            </a:r>
            <a:r>
              <a:rPr lang="ko-KR" altLang="en-US" sz="1600" dirty="0" smtClean="0"/>
              <a:t>옵션으로 </a:t>
            </a:r>
            <a:r>
              <a:rPr lang="en-US" altLang="ko-KR" sz="1600" dirty="0" smtClean="0"/>
              <a:t>linear</a:t>
            </a:r>
            <a:r>
              <a:rPr lang="ko-KR" altLang="en-US" sz="1600" dirty="0" smtClean="0"/>
              <a:t>대신 </a:t>
            </a:r>
            <a:r>
              <a:rPr lang="en-US" altLang="ko-KR" sz="1600" dirty="0" smtClean="0"/>
              <a:t>“poly”, “</a:t>
            </a:r>
            <a:r>
              <a:rPr lang="en-US" altLang="ko-KR" sz="1600" dirty="0" err="1" smtClean="0"/>
              <a:t>rbf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를 사용해 보고 그 정확도를 출력해 보시오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( Hint : degree = 3 </a:t>
            </a:r>
            <a:r>
              <a:rPr lang="ko-KR" altLang="en-US" sz="1600" dirty="0" smtClean="0"/>
              <a:t>으로 옵션을 줄 것 </a:t>
            </a:r>
            <a:r>
              <a:rPr lang="en-US" altLang="ko-KR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396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518326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5.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실습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31590"/>
            <a:ext cx="576064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518326" y="361784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5. </a:t>
            </a:r>
            <a:r>
              <a:rPr lang="ko-KR" altLang="en-US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실습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58784"/>
            <a:ext cx="7501150" cy="361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0014" y="1203598"/>
            <a:ext cx="3169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나눔스퀘어"/>
              </a:rPr>
              <a:t>알고리즘 </a:t>
            </a:r>
            <a:r>
              <a:rPr lang="ko-KR" altLang="en-US" smtClean="0">
                <a:ea typeface="나눔스퀘어"/>
              </a:rPr>
              <a:t>설명 </a:t>
            </a:r>
            <a:r>
              <a:rPr lang="en-US" altLang="ko-KR" dirty="0" smtClean="0">
                <a:ea typeface="나눔스퀘어"/>
              </a:rPr>
              <a:t>– </a:t>
            </a:r>
            <a:r>
              <a:rPr lang="ko-KR" altLang="en-US" dirty="0" smtClean="0">
                <a:ea typeface="나눔스퀘어"/>
              </a:rPr>
              <a:t>주요 특징</a:t>
            </a:r>
            <a:endParaRPr lang="en-US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   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827584" y="1785639"/>
            <a:ext cx="6624736" cy="192822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>
                <a:ea typeface="나눔스퀘어"/>
              </a:rPr>
              <a:t>  </a:t>
            </a:r>
            <a:r>
              <a:rPr lang="ko-KR" altLang="en-US" sz="1400" dirty="0" smtClean="0">
                <a:ea typeface="나눔스퀘어"/>
              </a:rPr>
              <a:t>서포트 벡터 머신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ko-KR" altLang="en-US" sz="1400" dirty="0" smtClean="0">
                <a:ea typeface="나눔스퀘어"/>
              </a:rPr>
              <a:t>이하</a:t>
            </a:r>
            <a:r>
              <a:rPr lang="en-US" altLang="ko-KR" sz="1400" dirty="0" smtClean="0">
                <a:ea typeface="나눔스퀘어"/>
              </a:rPr>
              <a:t>,SVM)</a:t>
            </a:r>
            <a:r>
              <a:rPr lang="ko-KR" altLang="en-US" sz="1400" dirty="0" smtClean="0">
                <a:ea typeface="나눔스퀘어"/>
              </a:rPr>
              <a:t>은 분류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smtClean="0">
                <a:ea typeface="나눔스퀘어"/>
              </a:rPr>
              <a:t>회귀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smtClean="0">
                <a:ea typeface="나눔스퀘어"/>
              </a:rPr>
              <a:t>이상치 탐지 등의 문제에 활용 되는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smtClean="0">
                <a:ea typeface="나눔스퀘어"/>
              </a:rPr>
              <a:t>다목적 지도 학습 모델이다</a:t>
            </a:r>
            <a:r>
              <a:rPr lang="en-US" altLang="ko-KR" sz="1400" dirty="0" smtClean="0">
                <a:ea typeface="나눔스퀘어"/>
              </a:rPr>
              <a:t>. </a:t>
            </a:r>
            <a:endParaRPr lang="en-US" altLang="ko-KR" sz="1400" dirty="0">
              <a:ea typeface="나눔스퀘어"/>
            </a:endParaRPr>
          </a:p>
          <a:p>
            <a:r>
              <a:rPr lang="ko-KR" altLang="en-US" sz="1400" dirty="0" smtClean="0">
                <a:ea typeface="나눔스퀘어"/>
              </a:rPr>
              <a:t>주어진 </a:t>
            </a:r>
            <a:r>
              <a:rPr lang="ko-KR" altLang="en-US" sz="1400" dirty="0">
                <a:ea typeface="나눔스퀘어"/>
              </a:rPr>
              <a:t>데이터 점들이 두 개의 클래스 안에 각각 속해 있다고 가정했을 때</a:t>
            </a:r>
            <a:r>
              <a:rPr lang="en-US" altLang="ko-KR" sz="1400" dirty="0">
                <a:ea typeface="나눔스퀘어"/>
              </a:rPr>
              <a:t>, </a:t>
            </a:r>
            <a:r>
              <a:rPr lang="ko-KR" altLang="en-US" sz="1400" dirty="0">
                <a:ea typeface="나눔스퀘어"/>
              </a:rPr>
              <a:t>새로운 데이터 점이 두 </a:t>
            </a:r>
            <a:r>
              <a:rPr lang="ko-KR" altLang="en-US" sz="1400" dirty="0" smtClean="0">
                <a:ea typeface="나눔스퀘어"/>
              </a:rPr>
              <a:t>클래스 </a:t>
            </a:r>
            <a:r>
              <a:rPr lang="ko-KR" altLang="en-US" sz="1400" dirty="0">
                <a:ea typeface="나눔스퀘어"/>
              </a:rPr>
              <a:t>중 어느 곳에 속하는지 </a:t>
            </a:r>
            <a:r>
              <a:rPr lang="ko-KR" altLang="en-US" sz="1400" dirty="0" smtClean="0">
                <a:ea typeface="나눔스퀘어"/>
              </a:rPr>
              <a:t>결정해주는 이진 분류 모델이다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r>
              <a:rPr lang="ko-KR" altLang="en-US" sz="1400" dirty="0" smtClean="0">
                <a:ea typeface="나눔스퀘어"/>
              </a:rPr>
              <a:t> 서포트 벡터와 마진의 개념을 통해 적절한</a:t>
            </a:r>
            <a:r>
              <a:rPr lang="en-US" altLang="ko-KR" sz="1400" dirty="0" smtClean="0">
                <a:ea typeface="나눔스퀘어"/>
              </a:rPr>
              <a:t> </a:t>
            </a:r>
            <a:r>
              <a:rPr lang="ko-KR" altLang="en-US" sz="1400" dirty="0" smtClean="0">
                <a:ea typeface="나눔스퀘어"/>
              </a:rPr>
              <a:t>결정 경계를 찾아낸다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r>
              <a:rPr lang="ko-KR" altLang="en-US" sz="1400" dirty="0" smtClean="0">
                <a:ea typeface="나눔스퀘어"/>
              </a:rPr>
              <a:t>선형</a:t>
            </a:r>
            <a:r>
              <a:rPr lang="en-US" altLang="ko-KR" sz="1400" dirty="0" smtClean="0">
                <a:ea typeface="나눔스퀘어"/>
              </a:rPr>
              <a:t>(Linear SVM), </a:t>
            </a:r>
            <a:r>
              <a:rPr lang="ko-KR" altLang="en-US" sz="1400" dirty="0" smtClean="0">
                <a:ea typeface="나눔스퀘어"/>
              </a:rPr>
              <a:t>비선형 데이터</a:t>
            </a:r>
            <a:r>
              <a:rPr lang="en-US" altLang="ko-KR" sz="1400" dirty="0" smtClean="0">
                <a:ea typeface="나눔스퀘어"/>
              </a:rPr>
              <a:t>(Non-</a:t>
            </a:r>
            <a:r>
              <a:rPr lang="en-US" altLang="ko-KR" sz="1400" dirty="0">
                <a:ea typeface="나눔스퀘어"/>
              </a:rPr>
              <a:t>L</a:t>
            </a:r>
            <a:r>
              <a:rPr lang="en-US" altLang="ko-KR" sz="1400" dirty="0" smtClean="0">
                <a:ea typeface="나눔스퀘어"/>
              </a:rPr>
              <a:t>inear SVM)</a:t>
            </a:r>
            <a:r>
              <a:rPr lang="ko-KR" altLang="en-US" sz="1400" dirty="0" smtClean="0">
                <a:ea typeface="나눔스퀘어"/>
              </a:rPr>
              <a:t> 모두에 대해 적용이 가능하다</a:t>
            </a:r>
            <a:r>
              <a:rPr lang="en-US" altLang="ko-KR" sz="1400" dirty="0" smtClean="0">
                <a:ea typeface="나눔스퀘어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66096" y="4609375"/>
            <a:ext cx="2608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 smtClean="0">
                <a:latin typeface="나눔 스퀘어"/>
                <a:ea typeface="나눔스퀘어"/>
              </a:rPr>
              <a:t>패턴인식과 머신러닝</a:t>
            </a:r>
            <a:r>
              <a:rPr lang="en-US" altLang="ko-KR" sz="800" dirty="0" smtClean="0">
                <a:latin typeface="나눔 스퀘어"/>
                <a:ea typeface="나눔스퀘어"/>
              </a:rPr>
              <a:t>, </a:t>
            </a:r>
            <a:r>
              <a:rPr lang="ko-KR" altLang="en-US" sz="800" dirty="0" smtClean="0">
                <a:latin typeface="나눔 스퀘어"/>
                <a:ea typeface="나눔스퀘어"/>
              </a:rPr>
              <a:t>크리스토퍼 비숍</a:t>
            </a:r>
            <a:r>
              <a:rPr lang="en-US" altLang="ko-KR" sz="800" dirty="0" smtClean="0">
                <a:latin typeface="나눔 스퀘어"/>
                <a:ea typeface="나눔스퀘어"/>
              </a:rPr>
              <a:t>, </a:t>
            </a:r>
            <a:r>
              <a:rPr lang="ko-KR" altLang="en-US" sz="800" dirty="0" smtClean="0">
                <a:latin typeface="나눔 스퀘어"/>
                <a:ea typeface="나눔스퀘어"/>
              </a:rPr>
              <a:t>제이펍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1421978" y="367105"/>
            <a:ext cx="6336704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3600" b="1" dirty="0" err="1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서포트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 벡터 머신 개요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56059" y="4789345"/>
            <a:ext cx="27318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smtClean="0">
                <a:latin typeface="나눔 스퀘어"/>
                <a:ea typeface="나눔스퀘어"/>
              </a:rPr>
              <a:t>        핸즈온 머신러닝</a:t>
            </a:r>
            <a:r>
              <a:rPr lang="en-US" altLang="ko-KR" sz="800" dirty="0">
                <a:latin typeface="나눔 스퀘어"/>
                <a:ea typeface="나눔스퀘어"/>
              </a:rPr>
              <a:t> </a:t>
            </a:r>
            <a:r>
              <a:rPr lang="en-US" altLang="ko-KR" sz="800" dirty="0" smtClean="0">
                <a:latin typeface="나눔 스퀘어"/>
                <a:ea typeface="나눔스퀘어"/>
              </a:rPr>
              <a:t>2</a:t>
            </a:r>
            <a:r>
              <a:rPr lang="ko-KR" altLang="en-US" sz="800" dirty="0" smtClean="0">
                <a:latin typeface="나눔 스퀘어"/>
                <a:ea typeface="나눔스퀘어"/>
              </a:rPr>
              <a:t>판</a:t>
            </a:r>
            <a:r>
              <a:rPr lang="en-US" altLang="ko-KR" sz="800" dirty="0" smtClean="0">
                <a:latin typeface="나눔 스퀘어"/>
                <a:ea typeface="나눔스퀘어"/>
              </a:rPr>
              <a:t>, </a:t>
            </a:r>
            <a:r>
              <a:rPr lang="ko-KR" altLang="en-US" sz="800" dirty="0" smtClean="0">
                <a:latin typeface="나눔 스퀘어"/>
                <a:ea typeface="나눔스퀘어"/>
              </a:rPr>
              <a:t>오렐리앙 제롱</a:t>
            </a:r>
            <a:r>
              <a:rPr lang="en-US" altLang="ko-KR" sz="800" dirty="0" smtClean="0">
                <a:latin typeface="나눔 스퀘어"/>
                <a:ea typeface="나눔스퀘어"/>
              </a:rPr>
              <a:t>, </a:t>
            </a:r>
            <a:r>
              <a:rPr lang="ko-KR" altLang="en-US" sz="800" dirty="0" smtClean="0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801440" y="2719972"/>
            <a:ext cx="7790533" cy="99388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 smtClean="0">
              <a:ea typeface="나눔스퀘어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395536" y="4970489"/>
            <a:ext cx="6303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altLang="ko-KR" sz="800" dirty="0">
                <a:latin typeface="나눔 스퀘어"/>
                <a:ea typeface="나눔스퀘어"/>
              </a:rPr>
              <a:t>https://ko.wikipedia.org/wiki/%EC%84%9C%ED%8F%AC%ED%8A%B8_%EB%B2%A1%ED%84%B0_%EB%A8%B8%EC%8B%A0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422497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339752" y="320550"/>
            <a:ext cx="4429938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5.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실습 </a:t>
            </a:r>
            <a:r>
              <a:rPr lang="ko-KR" altLang="en-US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61" y="1077310"/>
            <a:ext cx="6642267" cy="418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0014" y="1203598"/>
            <a:ext cx="324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나눔스퀘어"/>
              </a:rPr>
              <a:t>알고리즘 </a:t>
            </a:r>
            <a:r>
              <a:rPr lang="ko-KR" altLang="en-US" smtClean="0">
                <a:ea typeface="나눔스퀘어"/>
              </a:rPr>
              <a:t>설명 </a:t>
            </a:r>
            <a:r>
              <a:rPr lang="en-US" altLang="ko-KR" dirty="0" smtClean="0">
                <a:ea typeface="나눔스퀘어"/>
              </a:rPr>
              <a:t>– </a:t>
            </a:r>
            <a:r>
              <a:rPr lang="ko-KR" altLang="en-US" dirty="0" smtClean="0">
                <a:ea typeface="나눔스퀘어"/>
              </a:rPr>
              <a:t>기본 원리 </a:t>
            </a:r>
            <a:endParaRPr lang="en-US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   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47129" y="4786506"/>
            <a:ext cx="24497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af-ZA" altLang="ko-KR" sz="800" dirty="0">
                <a:latin typeface="나눔 스퀘어"/>
                <a:ea typeface="나눔스퀘어"/>
              </a:rPr>
              <a:t>https://pierpaolo28.github.io/blog/blog6/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1513048" y="339292"/>
            <a:ext cx="6192688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3600" b="1" dirty="0" err="1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서포트</a:t>
            </a:r>
            <a:r>
              <a:rPr lang="ko-KR" altLang="en-US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 벡터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머신 개요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5868144" y="1672052"/>
            <a:ext cx="1728192" cy="1646165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 smtClean="0">
              <a:ea typeface="나눔스퀘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1835696" y="4189877"/>
            <a:ext cx="318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SVM</a:t>
            </a:r>
            <a:r>
              <a:rPr lang="ko-KR" altLang="en-US" dirty="0" smtClean="0"/>
              <a:t> 예시</a:t>
            </a:r>
            <a:endParaRPr lang="ko-KR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5220072" y="1779662"/>
            <a:ext cx="3960440" cy="203214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ea typeface="나눔스퀘어"/>
              </a:rPr>
              <a:t>두 분류의 데이터를 정확히 분리 및 분류 해내는 직선은 많지만</a:t>
            </a:r>
            <a:r>
              <a:rPr lang="en-US" altLang="ko-KR" sz="1400" dirty="0" smtClean="0">
                <a:ea typeface="나눔스퀘어"/>
              </a:rPr>
              <a:t> SVM</a:t>
            </a:r>
            <a:r>
              <a:rPr lang="ko-KR" altLang="en-US" sz="1400" dirty="0" smtClean="0">
                <a:ea typeface="나눔스퀘어"/>
              </a:rPr>
              <a:t>은 그 중 최적의 결정 경계</a:t>
            </a:r>
            <a:r>
              <a:rPr lang="en-US" altLang="ko-KR" sz="1400" dirty="0" smtClean="0">
                <a:ea typeface="나눔스퀘어"/>
              </a:rPr>
              <a:t>(Optimal Hyperplane)</a:t>
            </a:r>
            <a:r>
              <a:rPr lang="ko-KR" altLang="en-US" sz="1400" dirty="0" smtClean="0">
                <a:ea typeface="나눔스퀘어"/>
              </a:rPr>
              <a:t>를 정한다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r>
              <a:rPr lang="ko-KR" altLang="en-US" sz="1400" dirty="0" smtClean="0">
                <a:ea typeface="나눔스퀘어"/>
              </a:rPr>
              <a:t>서로 다른 클래스이지만 가장 가까운 거리에 놓인 벡터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ko-KR" altLang="en-US" sz="1400" dirty="0" smtClean="0">
                <a:ea typeface="나눔스퀘어"/>
              </a:rPr>
              <a:t>데이터</a:t>
            </a:r>
            <a:r>
              <a:rPr lang="en-US" altLang="ko-KR" sz="1400" dirty="0" smtClean="0">
                <a:ea typeface="나눔스퀘어"/>
              </a:rPr>
              <a:t>)</a:t>
            </a:r>
            <a:r>
              <a:rPr lang="ko-KR" altLang="en-US" sz="1400" dirty="0" smtClean="0">
                <a:ea typeface="나눔스퀘어"/>
              </a:rPr>
              <a:t>들이</a:t>
            </a:r>
            <a:r>
              <a:rPr lang="en-US" altLang="ko-KR" sz="1400" dirty="0" smtClean="0">
                <a:ea typeface="나눔스퀘어"/>
              </a:rPr>
              <a:t>,</a:t>
            </a:r>
            <a:r>
              <a:rPr lang="ko-KR" altLang="en-US" sz="1400" dirty="0" smtClean="0">
                <a:ea typeface="나눔스퀘어"/>
              </a:rPr>
              <a:t> 어느 클래스인지를 결정하는 결정 경계와 멀수록 일반화하기 좋은 모델이 될 것이다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r>
              <a:rPr lang="ko-KR" altLang="en-US" sz="1400" dirty="0" smtClean="0">
                <a:ea typeface="나눔스퀘어"/>
              </a:rPr>
              <a:t>위의 벡터들을 </a:t>
            </a:r>
            <a:r>
              <a:rPr lang="en-US" altLang="ko-KR" sz="1400" dirty="0" smtClean="0">
                <a:ea typeface="나눔스퀘어"/>
              </a:rPr>
              <a:t>‘</a:t>
            </a:r>
            <a:r>
              <a:rPr lang="ko-KR" altLang="en-US" sz="1400" dirty="0" err="1" smtClean="0">
                <a:ea typeface="나눔스퀘어"/>
              </a:rPr>
              <a:t>서포트</a:t>
            </a:r>
            <a:r>
              <a:rPr lang="ko-KR" altLang="en-US" sz="1400" dirty="0" smtClean="0">
                <a:ea typeface="나눔스퀘어"/>
              </a:rPr>
              <a:t> 벡터</a:t>
            </a:r>
            <a:r>
              <a:rPr lang="en-US" altLang="ko-KR" sz="1400" dirty="0" smtClean="0">
                <a:ea typeface="나눔스퀘어"/>
              </a:rPr>
              <a:t>’</a:t>
            </a:r>
            <a:r>
              <a:rPr lang="ko-KR" altLang="en-US" sz="1400" dirty="0" smtClean="0">
                <a:ea typeface="나눔스퀘어"/>
              </a:rPr>
              <a:t>라고 하며 결정 경계와 이들 사이의 거리가 멀수록 마치 이윤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ko-KR" altLang="en-US" sz="1400" dirty="0" smtClean="0">
                <a:ea typeface="나눔스퀘어"/>
              </a:rPr>
              <a:t>마진</a:t>
            </a:r>
            <a:r>
              <a:rPr lang="en-US" altLang="ko-KR" sz="1400" dirty="0" smtClean="0">
                <a:ea typeface="나눔스퀘어"/>
              </a:rPr>
              <a:t>)</a:t>
            </a:r>
            <a:r>
              <a:rPr lang="ko-KR" altLang="en-US" sz="1400" dirty="0" smtClean="0">
                <a:ea typeface="나눔스퀘어"/>
              </a:rPr>
              <a:t>이 커진다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r>
              <a:rPr lang="en-US" altLang="ko-KR" sz="1400" dirty="0" smtClean="0">
                <a:ea typeface="나눔스퀘어"/>
              </a:rPr>
              <a:t>SVM</a:t>
            </a:r>
            <a:r>
              <a:rPr lang="ko-KR" altLang="en-US" sz="1400" dirty="0" smtClean="0">
                <a:ea typeface="나눔스퀘어"/>
              </a:rPr>
              <a:t>은 이러한 마진을 최대화 하고자 하며</a:t>
            </a:r>
            <a:r>
              <a:rPr lang="en-US" altLang="ko-KR" sz="1400" dirty="0">
                <a:ea typeface="나눔스퀘어"/>
              </a:rPr>
              <a:t> </a:t>
            </a:r>
            <a:r>
              <a:rPr lang="ko-KR" altLang="en-US" sz="1400" dirty="0" smtClean="0">
                <a:ea typeface="나눔스퀘어"/>
              </a:rPr>
              <a:t>그래서 </a:t>
            </a:r>
            <a:r>
              <a:rPr lang="en-US" altLang="ko-KR" sz="1400" dirty="0" smtClean="0">
                <a:ea typeface="나눔스퀘어"/>
              </a:rPr>
              <a:t>‘</a:t>
            </a:r>
            <a:r>
              <a:rPr lang="ko-KR" altLang="en-US" sz="1400" dirty="0" smtClean="0">
                <a:ea typeface="나눔스퀘어"/>
              </a:rPr>
              <a:t>라지 마진 분류</a:t>
            </a:r>
            <a:r>
              <a:rPr lang="en-US" altLang="ko-KR" sz="1400" dirty="0" smtClean="0">
                <a:ea typeface="나눔스퀘어"/>
              </a:rPr>
              <a:t>’ </a:t>
            </a:r>
            <a:r>
              <a:rPr lang="ko-KR" altLang="en-US" sz="1400" dirty="0" smtClean="0">
                <a:ea typeface="나눔스퀘어"/>
              </a:rPr>
              <a:t>라고도 부른다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endParaRPr lang="en-US" altLang="ko-KR" sz="1400" dirty="0">
              <a:ea typeface="나눔스퀘어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7" y="1849929"/>
            <a:ext cx="5018794" cy="2263004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1403648" y="2640275"/>
            <a:ext cx="2327890" cy="8026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4445767" y="2283718"/>
            <a:ext cx="1022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Support Vector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6" name="구부러진 연결선 25"/>
          <p:cNvCxnSpPr>
            <a:stCxn id="17" idx="1"/>
          </p:cNvCxnSpPr>
          <p:nvPr/>
        </p:nvCxnSpPr>
        <p:spPr>
          <a:xfrm rot="10800000" flipV="1">
            <a:off x="3973941" y="2545328"/>
            <a:ext cx="471826" cy="2063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47129" y="4971032"/>
            <a:ext cx="27318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smtClean="0">
                <a:latin typeface="나눔 스퀘어"/>
                <a:ea typeface="나눔스퀘어"/>
              </a:rPr>
              <a:t>        핸즈온 머신러닝</a:t>
            </a:r>
            <a:r>
              <a:rPr lang="en-US" altLang="ko-KR" sz="800" dirty="0">
                <a:latin typeface="나눔 스퀘어"/>
                <a:ea typeface="나눔스퀘어"/>
              </a:rPr>
              <a:t> </a:t>
            </a:r>
            <a:r>
              <a:rPr lang="en-US" altLang="ko-KR" sz="800" dirty="0" smtClean="0">
                <a:latin typeface="나눔 스퀘어"/>
                <a:ea typeface="나눔스퀘어"/>
              </a:rPr>
              <a:t>2</a:t>
            </a:r>
            <a:r>
              <a:rPr lang="ko-KR" altLang="en-US" sz="800" dirty="0" smtClean="0">
                <a:latin typeface="나눔 스퀘어"/>
                <a:ea typeface="나눔스퀘어"/>
              </a:rPr>
              <a:t>판</a:t>
            </a:r>
            <a:r>
              <a:rPr lang="en-US" altLang="ko-KR" sz="800" dirty="0" smtClean="0">
                <a:latin typeface="나눔 스퀘어"/>
                <a:ea typeface="나눔스퀘어"/>
              </a:rPr>
              <a:t>, </a:t>
            </a:r>
            <a:r>
              <a:rPr lang="ko-KR" altLang="en-US" sz="800" dirty="0" smtClean="0">
                <a:latin typeface="나눔 스퀘어"/>
                <a:ea typeface="나눔스퀘어"/>
              </a:rPr>
              <a:t>오렐리앙 제롱</a:t>
            </a:r>
            <a:r>
              <a:rPr lang="en-US" altLang="ko-KR" sz="800" dirty="0" smtClean="0">
                <a:latin typeface="나눔 스퀘어"/>
                <a:ea typeface="나눔스퀘어"/>
              </a:rPr>
              <a:t>, </a:t>
            </a:r>
            <a:r>
              <a:rPr lang="ko-KR" altLang="en-US" sz="800" dirty="0" smtClean="0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10199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0014" y="1203598"/>
            <a:ext cx="525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나눔스퀘어"/>
              </a:rPr>
              <a:t>알고리즘 활용 </a:t>
            </a:r>
            <a:r>
              <a:rPr lang="en-US" altLang="ko-KR" dirty="0" smtClean="0">
                <a:ea typeface="나눔스퀘어"/>
              </a:rPr>
              <a:t>– SVM</a:t>
            </a:r>
            <a:r>
              <a:rPr lang="ko-KR" altLang="en-US" dirty="0" smtClean="0">
                <a:ea typeface="나눔스퀘어"/>
              </a:rPr>
              <a:t>의 종류 및 활용</a:t>
            </a:r>
            <a:r>
              <a:rPr lang="en-US" altLang="ko-KR" dirty="0" smtClean="0">
                <a:ea typeface="나눔스퀘어"/>
              </a:rPr>
              <a:t>(</a:t>
            </a:r>
            <a:r>
              <a:rPr lang="ko-KR" altLang="en-US" dirty="0" smtClean="0">
                <a:ea typeface="나눔스퀘어"/>
              </a:rPr>
              <a:t>분류</a:t>
            </a:r>
            <a:r>
              <a:rPr lang="en-US" altLang="ko-KR" dirty="0" smtClean="0">
                <a:ea typeface="나눔스퀘어"/>
              </a:rPr>
              <a:t>)</a:t>
            </a:r>
            <a:endParaRPr lang="en-US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   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1516905" y="361784"/>
            <a:ext cx="6192688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3600" b="1" dirty="0" err="1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서포트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벡터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분류기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5868144" y="1672052"/>
            <a:ext cx="1728192" cy="1646165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 smtClean="0">
              <a:ea typeface="나눔스퀘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890054" y="1526763"/>
            <a:ext cx="4258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Linear SVM(</a:t>
            </a:r>
            <a:r>
              <a:rPr lang="ko-KR" altLang="en-US" sz="1400" dirty="0" smtClean="0"/>
              <a:t>선형 </a:t>
            </a:r>
            <a:r>
              <a:rPr lang="en-US" altLang="ko-KR" sz="1400" dirty="0" smtClean="0"/>
              <a:t>SVM)</a:t>
            </a:r>
            <a:r>
              <a:rPr lang="ko-KR" altLang="en-US" sz="1400" dirty="0" smtClean="0"/>
              <a:t>을 이용한 클래스 예측 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2483768" y="1942096"/>
            <a:ext cx="1576184" cy="31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하드 마진 분류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876006"/>
            <a:ext cx="2735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나눔 스퀘어"/>
                <a:ea typeface="나눔스퀘어"/>
              </a:rPr>
              <a:t>출처</a:t>
            </a:r>
            <a:r>
              <a:rPr lang="en-US" altLang="ko-KR" sz="800" dirty="0" smtClean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핸즈온 머신러닝</a:t>
            </a:r>
            <a:r>
              <a:rPr lang="en-US" altLang="ko-KR" sz="800" dirty="0">
                <a:latin typeface="나눔 스퀘어"/>
                <a:ea typeface="나눔스퀘어"/>
              </a:rPr>
              <a:t> 2</a:t>
            </a:r>
            <a:r>
              <a:rPr lang="ko-KR" altLang="en-US" sz="800" dirty="0">
                <a:latin typeface="나눔 스퀘어"/>
                <a:ea typeface="나눔스퀘어"/>
              </a:rPr>
              <a:t>판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>
                <a:latin typeface="나눔 스퀘어"/>
                <a:ea typeface="나눔스퀘어"/>
              </a:rPr>
              <a:t>오렐리앙 제롱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>
                <a:latin typeface="나눔 스퀘어"/>
                <a:ea typeface="나눔스퀘어"/>
              </a:rPr>
              <a:t>한빛미디어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30" t="-142"/>
          <a:stretch/>
        </p:blipFill>
        <p:spPr>
          <a:xfrm>
            <a:off x="1014213" y="2299263"/>
            <a:ext cx="4473548" cy="2219576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5515757" y="2495134"/>
            <a:ext cx="3437831" cy="192822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ea typeface="나눔스퀘어"/>
              </a:rPr>
              <a:t>각 샘플의 분류에 오류를 허용치 않는 </a:t>
            </a:r>
            <a:r>
              <a:rPr lang="ko-KR" altLang="en-US" sz="1400" dirty="0" smtClean="0">
                <a:ea typeface="나눔스퀘어"/>
              </a:rPr>
              <a:t>경우 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ko-KR" altLang="en-US" sz="1400" dirty="0" smtClean="0">
                <a:ea typeface="나눔스퀘어"/>
              </a:rPr>
              <a:t>하드 마진</a:t>
            </a:r>
            <a:r>
              <a:rPr lang="en-US" altLang="ko-KR" sz="1400" dirty="0" smtClean="0">
                <a:ea typeface="나눔스퀘어"/>
              </a:rPr>
              <a:t>)</a:t>
            </a:r>
            <a:r>
              <a:rPr lang="ko-KR" altLang="en-US" sz="1400" dirty="0" smtClean="0">
                <a:ea typeface="나눔스퀘어"/>
              </a:rPr>
              <a:t> </a:t>
            </a:r>
            <a:r>
              <a:rPr lang="ko-KR" altLang="en-US" sz="1400" dirty="0">
                <a:ea typeface="나눔스퀘어"/>
              </a:rPr>
              <a:t>모든 </a:t>
            </a:r>
            <a:r>
              <a:rPr lang="ko-KR" altLang="en-US" sz="1400" dirty="0" smtClean="0">
                <a:ea typeface="나눔스퀘어"/>
              </a:rPr>
              <a:t>데이터가 선형 도로에 의해 정확히 분류가 안 될 수도 있다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r>
              <a:rPr lang="ko-KR" altLang="en-US" sz="1400" dirty="0" smtClean="0">
                <a:ea typeface="나눔스퀘어"/>
              </a:rPr>
              <a:t>하드 마진의 경우</a:t>
            </a:r>
            <a:r>
              <a:rPr lang="en-US" altLang="ko-KR" sz="1400" dirty="0" smtClean="0">
                <a:ea typeface="나눔스퀘어"/>
              </a:rPr>
              <a:t>,</a:t>
            </a:r>
            <a:r>
              <a:rPr lang="ko-KR" altLang="en-US" sz="1400" dirty="0" smtClean="0">
                <a:ea typeface="나눔스퀘어"/>
              </a:rPr>
              <a:t> 좌측과 같이 이상치에 취약하며 데이터가 선형적으로 구분되는 경우에만 잘 작동한다</a:t>
            </a:r>
            <a:r>
              <a:rPr lang="en-US" altLang="ko-KR" sz="1400" dirty="0" smtClean="0">
                <a:ea typeface="나눔스퀘어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8331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0014" y="1203598"/>
            <a:ext cx="511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나눔스퀘어"/>
              </a:rPr>
              <a:t>알고리즘 활용 </a:t>
            </a:r>
            <a:r>
              <a:rPr lang="en-US" altLang="ko-KR" dirty="0" smtClean="0">
                <a:ea typeface="나눔스퀘어"/>
              </a:rPr>
              <a:t>– SVM</a:t>
            </a:r>
            <a:r>
              <a:rPr lang="ko-KR" altLang="en-US" dirty="0" smtClean="0">
                <a:ea typeface="나눔스퀘어"/>
              </a:rPr>
              <a:t>의 종류 및 활용</a:t>
            </a:r>
            <a:r>
              <a:rPr lang="en-US" altLang="ko-KR" dirty="0" smtClean="0">
                <a:ea typeface="나눔스퀘어"/>
              </a:rPr>
              <a:t>(</a:t>
            </a:r>
            <a:r>
              <a:rPr lang="ko-KR" altLang="en-US" dirty="0" smtClean="0">
                <a:ea typeface="나눔스퀘어"/>
              </a:rPr>
              <a:t>분류</a:t>
            </a:r>
            <a:r>
              <a:rPr lang="en-US" altLang="ko-KR" dirty="0" smtClean="0">
                <a:ea typeface="나눔스퀘어"/>
              </a:rPr>
              <a:t>)</a:t>
            </a:r>
            <a:endParaRPr lang="en-US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   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890054" y="1526763"/>
            <a:ext cx="4258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Linear SVM(</a:t>
            </a:r>
            <a:r>
              <a:rPr lang="ko-KR" altLang="en-US" sz="1400" dirty="0" smtClean="0"/>
              <a:t>선형 </a:t>
            </a:r>
            <a:r>
              <a:rPr lang="en-US" altLang="ko-KR" sz="1400" dirty="0" smtClean="0"/>
              <a:t>SVM)</a:t>
            </a:r>
            <a:r>
              <a:rPr lang="ko-KR" altLang="en-US" sz="1400" dirty="0" smtClean="0"/>
              <a:t>을 이용한 클래스 예측 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876006"/>
            <a:ext cx="2735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나눔 스퀘어"/>
                <a:ea typeface="나눔스퀘어"/>
              </a:rPr>
              <a:t>출처</a:t>
            </a:r>
            <a:r>
              <a:rPr lang="en-US" altLang="ko-KR" sz="800" dirty="0" smtClean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핸즈온 머신러닝</a:t>
            </a:r>
            <a:r>
              <a:rPr lang="en-US" altLang="ko-KR" sz="800" dirty="0">
                <a:latin typeface="나눔 스퀘어"/>
                <a:ea typeface="나눔스퀘어"/>
              </a:rPr>
              <a:t> 2</a:t>
            </a:r>
            <a:r>
              <a:rPr lang="ko-KR" altLang="en-US" sz="800" dirty="0">
                <a:latin typeface="나눔 스퀘어"/>
                <a:ea typeface="나눔스퀘어"/>
              </a:rPr>
              <a:t>판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>
                <a:latin typeface="나눔 스퀘어"/>
                <a:ea typeface="나눔스퀘어"/>
              </a:rPr>
              <a:t>오렐리앙 제롱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>
                <a:latin typeface="나눔 스퀘어"/>
                <a:ea typeface="나눔스퀘어"/>
              </a:rPr>
              <a:t>한빛미디어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2355991" y="1911982"/>
            <a:ext cx="1897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소프트 마진 분류</a:t>
            </a:r>
            <a:endParaRPr lang="ko-KR" altLang="en-US" sz="14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91" y="2239712"/>
            <a:ext cx="5448753" cy="2311893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5862712" y="2292004"/>
            <a:ext cx="3312368" cy="2121776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ea typeface="나눔스퀘어"/>
              </a:rPr>
              <a:t>하드 마진의 문제를 피하기 위해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smtClean="0">
                <a:ea typeface="나눔스퀘어"/>
              </a:rPr>
              <a:t>모델의 하이퍼파라미터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ko-KR" altLang="en-US" sz="1400" dirty="0" smtClean="0">
                <a:ea typeface="나눔스퀘어"/>
              </a:rPr>
              <a:t>여기선</a:t>
            </a:r>
            <a:r>
              <a:rPr lang="en-US" altLang="ko-KR" sz="1400" dirty="0" smtClean="0">
                <a:ea typeface="나눔스퀘어"/>
              </a:rPr>
              <a:t>, C)</a:t>
            </a:r>
            <a:r>
              <a:rPr lang="ko-KR" altLang="en-US" sz="1400" dirty="0" smtClean="0">
                <a:ea typeface="나눔스퀘어"/>
              </a:rPr>
              <a:t>를 조절하여 마진 오류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ko-KR" altLang="en-US" sz="1400" dirty="0" smtClean="0">
                <a:ea typeface="나눔스퀘어"/>
              </a:rPr>
              <a:t>샘플이 도로 중간이나 반대편에 있는 경우 등</a:t>
            </a:r>
            <a:r>
              <a:rPr lang="en-US" altLang="ko-KR" sz="1400" dirty="0" smtClean="0">
                <a:ea typeface="나눔스퀘어"/>
              </a:rPr>
              <a:t>)</a:t>
            </a:r>
            <a:r>
              <a:rPr lang="ko-KR" altLang="en-US" sz="1400" dirty="0" smtClean="0">
                <a:ea typeface="나눔스퀘어"/>
              </a:rPr>
              <a:t>를 허용할 수 있다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r>
              <a:rPr lang="en-US" altLang="ko-KR" sz="1400" dirty="0" smtClean="0">
                <a:ea typeface="나눔스퀘어"/>
              </a:rPr>
              <a:t> </a:t>
            </a:r>
            <a:r>
              <a:rPr lang="ko-KR" altLang="en-US" sz="1400" dirty="0" smtClean="0">
                <a:ea typeface="나눔스퀘어"/>
              </a:rPr>
              <a:t>위에서</a:t>
            </a:r>
            <a:r>
              <a:rPr lang="en-US" altLang="ko-KR" sz="1400" dirty="0">
                <a:ea typeface="나눔스퀘어"/>
              </a:rPr>
              <a:t> </a:t>
            </a:r>
            <a:r>
              <a:rPr lang="en-US" altLang="ko-KR" sz="1400" dirty="0" smtClean="0">
                <a:ea typeface="나눔스퀘어"/>
              </a:rPr>
              <a:t>C</a:t>
            </a:r>
            <a:r>
              <a:rPr lang="ko-KR" altLang="en-US" sz="1400" dirty="0" smtClean="0">
                <a:ea typeface="나눔스퀘어"/>
              </a:rPr>
              <a:t>값이 작을수록 마진 오류를 크게 허용하며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smtClean="0">
                <a:ea typeface="나눔스퀘어"/>
              </a:rPr>
              <a:t>일반화 가능성이 올라가나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smtClean="0">
                <a:ea typeface="나눔스퀘어"/>
              </a:rPr>
              <a:t>오분류가 과도해지지 않도록 적절한 값을 결정하는것이 필요하다</a:t>
            </a:r>
            <a:r>
              <a:rPr lang="en-US" altLang="ko-KR" sz="1400" dirty="0" smtClean="0">
                <a:ea typeface="나눔스퀘어"/>
              </a:rPr>
              <a:t>.</a:t>
            </a:r>
            <a:endParaRPr lang="en-US" altLang="ko-KR" sz="1400" dirty="0">
              <a:ea typeface="나눔스퀘어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1516905" y="361784"/>
            <a:ext cx="6192688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3600" b="1" dirty="0" err="1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서포트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벡터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분류기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6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47362" y="4903112"/>
            <a:ext cx="27350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핸즈온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머신러닝</a:t>
            </a:r>
            <a:r>
              <a:rPr lang="en-US" altLang="ko-KR" sz="800" dirty="0">
                <a:latin typeface="나눔 스퀘어"/>
                <a:ea typeface="나눔스퀘어"/>
              </a:rPr>
              <a:t> 2</a:t>
            </a:r>
            <a:r>
              <a:rPr lang="ko-KR" altLang="en-US" sz="800" dirty="0">
                <a:latin typeface="나눔 스퀘어"/>
                <a:ea typeface="나눔스퀘어"/>
              </a:rPr>
              <a:t>판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오렐리앙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제롱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7262" y="1035147"/>
            <a:ext cx="8915400" cy="394699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 smtClean="0">
              <a:latin typeface="맑은 고딕 (본문)"/>
              <a:ea typeface="나눔스퀘어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79" y="1772623"/>
            <a:ext cx="5040560" cy="21781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0014" y="1203598"/>
            <a:ext cx="511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나눔스퀘어"/>
              </a:rPr>
              <a:t>알고리즘 활용 </a:t>
            </a:r>
            <a:r>
              <a:rPr lang="en-US" altLang="ko-KR" dirty="0" smtClean="0">
                <a:ea typeface="나눔스퀘어"/>
              </a:rPr>
              <a:t>– SVM</a:t>
            </a:r>
            <a:r>
              <a:rPr lang="ko-KR" altLang="en-US" dirty="0" smtClean="0">
                <a:ea typeface="나눔스퀘어"/>
              </a:rPr>
              <a:t>의 종류 및 활용</a:t>
            </a:r>
            <a:r>
              <a:rPr lang="en-US" altLang="ko-KR" dirty="0" smtClean="0">
                <a:ea typeface="나눔스퀘어"/>
              </a:rPr>
              <a:t>(</a:t>
            </a:r>
            <a:r>
              <a:rPr lang="ko-KR" altLang="en-US" dirty="0" smtClean="0">
                <a:ea typeface="나눔스퀘어"/>
              </a:rPr>
              <a:t>회귀</a:t>
            </a:r>
            <a:r>
              <a:rPr lang="en-US" altLang="ko-KR" dirty="0" smtClean="0">
                <a:ea typeface="나눔스퀘어"/>
              </a:rPr>
              <a:t>)</a:t>
            </a:r>
            <a:endParaRPr lang="en-US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   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5484439" y="1902036"/>
            <a:ext cx="3437831" cy="192822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>
                <a:ea typeface="나눔스퀘어"/>
              </a:rPr>
              <a:t>SVM</a:t>
            </a:r>
            <a:r>
              <a:rPr lang="ko-KR" altLang="en-US" sz="1400" dirty="0" smtClean="0">
                <a:ea typeface="나눔스퀘어"/>
              </a:rPr>
              <a:t>을 회귀분석을 목적으로 이용할 땐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smtClean="0">
                <a:ea typeface="나눔스퀘어"/>
              </a:rPr>
              <a:t>클래스를 분류 하는 것이 아닌</a:t>
            </a:r>
            <a:r>
              <a:rPr lang="en-US" altLang="ko-KR" sz="1400" dirty="0">
                <a:ea typeface="나눔스퀘어"/>
              </a:rPr>
              <a:t> </a:t>
            </a:r>
            <a:r>
              <a:rPr lang="en-US" altLang="ko-KR" sz="1400" dirty="0" smtClean="0">
                <a:ea typeface="나눔스퀘어"/>
              </a:rPr>
              <a:t>‘</a:t>
            </a:r>
            <a:r>
              <a:rPr lang="ko-KR" altLang="en-US" sz="1400" dirty="0" smtClean="0">
                <a:ea typeface="나눔스퀘어"/>
              </a:rPr>
              <a:t>제한된 조건 내에서</a:t>
            </a:r>
            <a:r>
              <a:rPr lang="en-US" altLang="ko-KR" sz="1400" dirty="0" smtClean="0">
                <a:ea typeface="나눔스퀘어"/>
              </a:rPr>
              <a:t>’  </a:t>
            </a:r>
            <a:r>
              <a:rPr lang="ko-KR" altLang="en-US" sz="1400" dirty="0" smtClean="0">
                <a:ea typeface="나눔스퀘어"/>
              </a:rPr>
              <a:t>최대한 많은 데이터를 설명할 수 있는 </a:t>
            </a:r>
            <a:r>
              <a:rPr lang="en-US" altLang="ko-KR" sz="1400" dirty="0" smtClean="0">
                <a:ea typeface="나눔스퀘어"/>
              </a:rPr>
              <a:t>‘</a:t>
            </a:r>
            <a:r>
              <a:rPr lang="ko-KR" altLang="en-US" sz="1400" dirty="0" smtClean="0">
                <a:ea typeface="나눔스퀘어"/>
              </a:rPr>
              <a:t>회귀 선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ko-KR" altLang="en-US" sz="1400" dirty="0" smtClean="0">
                <a:ea typeface="나눔스퀘어"/>
              </a:rPr>
              <a:t>혹은 도로</a:t>
            </a:r>
            <a:r>
              <a:rPr lang="en-US" altLang="ko-KR" sz="1400" dirty="0" smtClean="0">
                <a:ea typeface="나눔스퀘어"/>
              </a:rPr>
              <a:t>)’</a:t>
            </a:r>
            <a:r>
              <a:rPr lang="ko-KR" altLang="en-US" sz="1400" dirty="0" smtClean="0">
                <a:ea typeface="나눔스퀘어"/>
              </a:rPr>
              <a:t>을 찾는 것이다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r>
              <a:rPr lang="ko-KR" altLang="en-US" sz="1400" dirty="0" smtClean="0">
                <a:ea typeface="나눔스퀘어"/>
              </a:rPr>
              <a:t>일정한 마진 오류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el-GR" altLang="ko-KR" dirty="0" smtClean="0">
                <a:ea typeface="나눔스퀘어"/>
              </a:rPr>
              <a:t>ε</a:t>
            </a:r>
            <a:r>
              <a:rPr lang="en-US" altLang="ko-KR" sz="1400" dirty="0" smtClean="0">
                <a:ea typeface="나눔스퀘어"/>
              </a:rPr>
              <a:t>)</a:t>
            </a:r>
            <a:r>
              <a:rPr lang="ko-KR" altLang="en-US" sz="1400" dirty="0" smtClean="0">
                <a:ea typeface="나눔스퀘어"/>
              </a:rPr>
              <a:t>를 설정해서 </a:t>
            </a:r>
            <a:r>
              <a:rPr lang="ko-KR" altLang="en-US" sz="1400" dirty="0" err="1" smtClean="0">
                <a:ea typeface="나눔스퀘어"/>
              </a:rPr>
              <a:t>도로폭을</a:t>
            </a:r>
            <a:r>
              <a:rPr lang="ko-KR" altLang="en-US" sz="1400" dirty="0" smtClean="0">
                <a:ea typeface="나눔스퀘어"/>
              </a:rPr>
              <a:t> 미리 제한하여 최대한 많은 점들과 밀접하게 그려지는 </a:t>
            </a:r>
            <a:r>
              <a:rPr lang="en-US" altLang="ko-KR" sz="1400" dirty="0" smtClean="0">
                <a:ea typeface="나눔스퀘어"/>
              </a:rPr>
              <a:t>‘</a:t>
            </a:r>
            <a:r>
              <a:rPr lang="ko-KR" altLang="en-US" sz="1400" dirty="0" smtClean="0">
                <a:ea typeface="나눔스퀘어"/>
              </a:rPr>
              <a:t>회귀 선</a:t>
            </a:r>
            <a:r>
              <a:rPr lang="en-US" altLang="ko-KR" sz="1400" dirty="0" smtClean="0">
                <a:ea typeface="나눔스퀘어"/>
              </a:rPr>
              <a:t>(</a:t>
            </a:r>
            <a:r>
              <a:rPr lang="ko-KR" altLang="en-US" sz="1400" dirty="0" smtClean="0">
                <a:ea typeface="나눔스퀘어"/>
              </a:rPr>
              <a:t>구역</a:t>
            </a:r>
            <a:r>
              <a:rPr lang="en-US" altLang="ko-KR" sz="1400" dirty="0" smtClean="0">
                <a:ea typeface="나눔스퀘어"/>
              </a:rPr>
              <a:t>)’</a:t>
            </a:r>
            <a:r>
              <a:rPr lang="ko-KR" altLang="en-US" sz="1400" dirty="0" smtClean="0">
                <a:ea typeface="나눔스퀘어"/>
              </a:rPr>
              <a:t>을 찾는게 목표이다</a:t>
            </a:r>
            <a:r>
              <a:rPr lang="en-US" altLang="ko-KR" sz="1400" dirty="0" smtClean="0">
                <a:ea typeface="나눔스퀘어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799011" y="3972715"/>
            <a:ext cx="473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 smtClean="0">
                <a:ea typeface="나눔스퀘어"/>
              </a:rPr>
              <a:t>ε</a:t>
            </a:r>
            <a:r>
              <a:rPr lang="ko-KR" altLang="en-US" sz="1400" dirty="0" smtClean="0">
                <a:ea typeface="나눔스퀘어"/>
              </a:rPr>
              <a:t>값에 상관없이</a:t>
            </a:r>
            <a:r>
              <a:rPr lang="en-US" altLang="ko-KR" sz="1400" dirty="0" smtClean="0">
                <a:ea typeface="나눔스퀘어"/>
              </a:rPr>
              <a:t>, </a:t>
            </a:r>
            <a:r>
              <a:rPr lang="ko-KR" altLang="en-US" sz="1400" dirty="0" smtClean="0">
                <a:ea typeface="나눔스퀘어"/>
              </a:rPr>
              <a:t>비슷한</a:t>
            </a:r>
            <a:r>
              <a:rPr lang="en-US" altLang="ko-KR" sz="1400" dirty="0" smtClean="0">
                <a:ea typeface="나눔스퀘어"/>
              </a:rPr>
              <a:t> </a:t>
            </a:r>
            <a:r>
              <a:rPr lang="ko-KR" altLang="en-US" sz="1400" dirty="0" smtClean="0">
                <a:ea typeface="나눔스퀘어"/>
              </a:rPr>
              <a:t>회귀 모델을 형성했다</a:t>
            </a:r>
            <a:r>
              <a:rPr lang="en-US" altLang="ko-KR" sz="1400" dirty="0" smtClean="0">
                <a:ea typeface="나눔스퀘어"/>
              </a:rPr>
              <a:t>.</a:t>
            </a:r>
          </a:p>
          <a:p>
            <a:r>
              <a:rPr lang="ko-KR" altLang="en-US" sz="1400" dirty="0" smtClean="0">
                <a:ea typeface="나눔스퀘어"/>
              </a:rPr>
              <a:t>이는 </a:t>
            </a:r>
            <a:r>
              <a:rPr lang="el-GR" altLang="ko-KR" dirty="0">
                <a:ea typeface="나눔스퀘어"/>
              </a:rPr>
              <a:t>ε</a:t>
            </a:r>
            <a:r>
              <a:rPr lang="el-GR" altLang="ko-KR" sz="1400" dirty="0">
                <a:ea typeface="나눔스퀘어"/>
              </a:rPr>
              <a:t> </a:t>
            </a:r>
            <a:r>
              <a:rPr lang="ko-KR" altLang="en-US" sz="1400" dirty="0" smtClean="0">
                <a:ea typeface="나눔스퀘어"/>
              </a:rPr>
              <a:t>값에 </a:t>
            </a:r>
            <a:r>
              <a:rPr lang="ko-KR" altLang="en-US" sz="1400" dirty="0">
                <a:ea typeface="나눔스퀘어"/>
              </a:rPr>
              <a:t>민감하지 </a:t>
            </a:r>
            <a:r>
              <a:rPr lang="ko-KR" altLang="en-US" sz="1400" dirty="0" smtClean="0">
                <a:ea typeface="나눔스퀘어"/>
              </a:rPr>
              <a:t>않은 </a:t>
            </a:r>
            <a:r>
              <a:rPr lang="en-US" altLang="ko-KR" sz="1400" dirty="0" smtClean="0">
                <a:ea typeface="나눔스퀘어"/>
              </a:rPr>
              <a:t>SVR</a:t>
            </a:r>
            <a:r>
              <a:rPr lang="ko-KR" altLang="en-US" sz="1400" dirty="0" smtClean="0">
                <a:ea typeface="나눔스퀘어"/>
              </a:rPr>
              <a:t>특유의 성질이다</a:t>
            </a:r>
            <a:r>
              <a:rPr lang="en-US" altLang="ko-KR" sz="1400" dirty="0" smtClean="0">
                <a:ea typeface="나눔스퀘어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617872" y="1526763"/>
            <a:ext cx="574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Linear SVR(Support Vector </a:t>
            </a:r>
            <a:r>
              <a:rPr lang="en-US" altLang="ko-KR" sz="1400" dirty="0" err="1" smtClean="0"/>
              <a:t>Regressor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이용한 </a:t>
            </a:r>
            <a:r>
              <a:rPr lang="en-US" altLang="ko-KR" sz="1400" dirty="0" smtClean="0"/>
              <a:t>y</a:t>
            </a:r>
            <a:r>
              <a:rPr lang="ko-KR" altLang="en-US" sz="1400" dirty="0" smtClean="0"/>
              <a:t>에 대한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회귀 모형</a:t>
            </a:r>
            <a:endParaRPr lang="ko-KR" altLang="en-US" sz="1400" dirty="0"/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1516905" y="361784"/>
            <a:ext cx="6192688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sz="3600" b="1" dirty="0" err="1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서포트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벡터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회귀 모형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4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텍스트 개체 틀 2"/>
          <p:cNvSpPr txBox="1">
            <a:spLocks/>
          </p:cNvSpPr>
          <p:nvPr/>
        </p:nvSpPr>
        <p:spPr>
          <a:xfrm>
            <a:off x="2455211" y="361784"/>
            <a:ext cx="4233577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4</a:t>
            </a:r>
            <a:r>
              <a:rPr lang="en-US" altLang="ko-KR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299632" y="1314710"/>
            <a:ext cx="7886700" cy="341728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ea typeface="나눔스퀘어"/>
              </a:rPr>
              <a:t>Iris</a:t>
            </a:r>
            <a:r>
              <a:rPr lang="ko-KR" altLang="en-US" sz="1600" dirty="0">
                <a:ea typeface="나눔스퀘어"/>
              </a:rPr>
              <a:t> </a:t>
            </a:r>
            <a:r>
              <a:rPr lang="en-US" altLang="ko-KR" sz="1600" dirty="0">
                <a:ea typeface="나눔스퀘어"/>
              </a:rPr>
              <a:t>Data</a:t>
            </a:r>
          </a:p>
          <a:p>
            <a:pPr marL="0" indent="0">
              <a:buNone/>
            </a:pPr>
            <a:endParaRPr lang="en-US" altLang="ko-KR" sz="1100" dirty="0">
              <a:ea typeface="나눔스퀘어"/>
            </a:endParaRPr>
          </a:p>
          <a:p>
            <a:pPr lvl="1"/>
            <a:r>
              <a:rPr lang="ko-KR" altLang="en-US" sz="1600" dirty="0">
                <a:ea typeface="나눔스퀘어"/>
              </a:rPr>
              <a:t>데이터 특성</a:t>
            </a:r>
            <a:r>
              <a:rPr lang="en-US" altLang="ko-KR" sz="1600" dirty="0">
                <a:ea typeface="나눔스퀘어"/>
              </a:rPr>
              <a:t>: </a:t>
            </a:r>
            <a:r>
              <a:rPr lang="ko-KR" altLang="en-US" sz="1600" dirty="0">
                <a:ea typeface="나눔스퀘어"/>
              </a:rPr>
              <a:t>꽃받침 길이</a:t>
            </a:r>
            <a:r>
              <a:rPr lang="en-US" altLang="ko-KR" sz="1600" dirty="0">
                <a:ea typeface="나눔스퀘어"/>
              </a:rPr>
              <a:t>, </a:t>
            </a:r>
            <a:r>
              <a:rPr lang="ko-KR" altLang="en-US" sz="1600" dirty="0">
                <a:ea typeface="나눔스퀘어"/>
              </a:rPr>
              <a:t>꽃받침 폭</a:t>
            </a:r>
            <a:r>
              <a:rPr lang="en-US" altLang="ko-KR" sz="1600" dirty="0">
                <a:ea typeface="나눔스퀘어"/>
              </a:rPr>
              <a:t>, </a:t>
            </a:r>
            <a:r>
              <a:rPr lang="ko-KR" altLang="en-US" sz="1600" dirty="0">
                <a:ea typeface="나눔스퀘어"/>
              </a:rPr>
              <a:t>꽃잎의 길이</a:t>
            </a:r>
            <a:r>
              <a:rPr lang="en-US" altLang="ko-KR" sz="1600" dirty="0">
                <a:ea typeface="나눔스퀘어"/>
              </a:rPr>
              <a:t>, </a:t>
            </a:r>
            <a:r>
              <a:rPr lang="ko-KR" altLang="en-US" sz="1600" dirty="0">
                <a:ea typeface="나눔스퀘어"/>
              </a:rPr>
              <a:t>꽃잎의 넓이</a:t>
            </a:r>
            <a:endParaRPr lang="en-US" altLang="ko-KR" sz="1600" dirty="0">
              <a:ea typeface="나눔스퀘어"/>
            </a:endParaRPr>
          </a:p>
          <a:p>
            <a:pPr lvl="1"/>
            <a:r>
              <a:rPr lang="ko-KR" altLang="en-US" sz="1600" dirty="0">
                <a:latin typeface="나눔 스퀘어"/>
                <a:ea typeface="나눔스퀘어"/>
              </a:rPr>
              <a:t>데이터 레이블</a:t>
            </a:r>
            <a:r>
              <a:rPr lang="en-US" altLang="ko-KR" sz="1600" dirty="0">
                <a:latin typeface="나눔 스퀘어"/>
                <a:ea typeface="나눔스퀘어"/>
              </a:rPr>
              <a:t>: iris </a:t>
            </a:r>
            <a:r>
              <a:rPr lang="ko-KR" altLang="en-US" sz="1600" dirty="0">
                <a:latin typeface="나눔 스퀘어"/>
                <a:ea typeface="나눔스퀘어"/>
              </a:rPr>
              <a:t>종</a:t>
            </a:r>
            <a:r>
              <a:rPr lang="en-US" altLang="ko-KR" sz="1600" dirty="0">
                <a:latin typeface="나눔 스퀘어"/>
                <a:ea typeface="나눔스퀘어"/>
              </a:rPr>
              <a:t>(0: iris </a:t>
            </a:r>
            <a:r>
              <a:rPr lang="en-US" altLang="ko-KR" sz="1600" dirty="0" err="1">
                <a:latin typeface="나눔 스퀘어"/>
                <a:ea typeface="나눔스퀘어"/>
              </a:rPr>
              <a:t>setosa</a:t>
            </a:r>
            <a:r>
              <a:rPr lang="en-US" altLang="ko-KR" sz="1600" dirty="0">
                <a:latin typeface="나눔 스퀘어"/>
                <a:ea typeface="나눔스퀘어"/>
              </a:rPr>
              <a:t>, 1: iris virginica, 2: iris versicolor)</a:t>
            </a:r>
          </a:p>
          <a:p>
            <a:pPr lvl="1"/>
            <a:r>
              <a:rPr lang="en-US" altLang="ko-KR" sz="1600" dirty="0">
                <a:latin typeface="나눔 스퀘어"/>
                <a:ea typeface="나눔스퀘어"/>
              </a:rPr>
              <a:t>Iris </a:t>
            </a:r>
            <a:r>
              <a:rPr lang="ko-KR" altLang="en-US" sz="1600" dirty="0">
                <a:latin typeface="나눔 스퀘어"/>
                <a:ea typeface="나눔스퀘어"/>
              </a:rPr>
              <a:t>꽃의 정보를 이용하여 어떤 종인가 예측하는 것이 목표</a:t>
            </a:r>
            <a:r>
              <a:rPr lang="en-US" altLang="ko-KR" sz="1600" dirty="0">
                <a:latin typeface="나눔 스퀘어"/>
                <a:ea typeface="나눔스퀘어"/>
              </a:rPr>
              <a:t>!</a:t>
            </a:r>
          </a:p>
          <a:p>
            <a:pPr lvl="1"/>
            <a:r>
              <a:rPr lang="en-US" altLang="ko-KR" sz="1600" dirty="0" err="1">
                <a:latin typeface="나눔 스퀘어"/>
                <a:ea typeface="나눔스퀘어"/>
              </a:rPr>
              <a:t>sklearn</a:t>
            </a:r>
            <a:r>
              <a:rPr lang="ko-KR" altLang="en-US" sz="1600" dirty="0">
                <a:latin typeface="나눔 스퀘어"/>
                <a:ea typeface="나눔스퀘어"/>
              </a:rPr>
              <a:t>에 데이터가 내장되어 있음</a:t>
            </a:r>
            <a:r>
              <a:rPr lang="en-US" altLang="ko-KR" sz="1600" dirty="0">
                <a:latin typeface="나눔 스퀘어"/>
                <a:ea typeface="나눔스퀘어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60AC919-22B7-4BD5-BDDA-861952C68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6" y="3023350"/>
            <a:ext cx="7358748" cy="183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7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876006"/>
            <a:ext cx="27350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핸즈온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머신러닝</a:t>
            </a:r>
            <a:r>
              <a:rPr lang="en-US" altLang="ko-KR" sz="800" dirty="0">
                <a:latin typeface="나눔 스퀘어"/>
                <a:ea typeface="나눔스퀘어"/>
              </a:rPr>
              <a:t> 2</a:t>
            </a:r>
            <a:r>
              <a:rPr lang="ko-KR" altLang="en-US" sz="800" dirty="0">
                <a:latin typeface="나눔 스퀘어"/>
                <a:ea typeface="나눔스퀘어"/>
              </a:rPr>
              <a:t>판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오렐리앙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제롱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411760" y="343003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4.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39552" y="1157217"/>
            <a:ext cx="316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1. </a:t>
            </a:r>
            <a:r>
              <a:rPr lang="ko-KR" altLang="en-US" dirty="0" smtClean="0">
                <a:ea typeface="나눔스퀘어"/>
              </a:rPr>
              <a:t>라이브러리 및 데이터 준비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235087" y="1608372"/>
            <a:ext cx="6756323" cy="3185811"/>
            <a:chOff x="1391372" y="1546179"/>
            <a:chExt cx="6756323" cy="318581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130"/>
            <a:stretch/>
          </p:blipFill>
          <p:spPr>
            <a:xfrm>
              <a:off x="1403648" y="1546179"/>
              <a:ext cx="6744047" cy="36004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82" t="13043"/>
            <a:stretch/>
          </p:blipFill>
          <p:spPr>
            <a:xfrm>
              <a:off x="1391372" y="1851670"/>
              <a:ext cx="6756323" cy="2880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100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액자 36"/>
          <p:cNvSpPr/>
          <p:nvPr/>
        </p:nvSpPr>
        <p:spPr>
          <a:xfrm>
            <a:off x="265766" y="162583"/>
            <a:ext cx="8694966" cy="897000"/>
          </a:xfrm>
          <a:prstGeom prst="frame">
            <a:avLst>
              <a:gd name="adj1" fmla="val 7030"/>
            </a:avLst>
          </a:prstGeom>
          <a:pattFill prst="ltUpDiag">
            <a:fgClr>
              <a:srgbClr val="4E4E4E"/>
            </a:fgClr>
            <a:bgClr>
              <a:srgbClr val="F4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CC5A2-1871-48F6-A420-FEC6CAF937E3}"/>
              </a:ext>
            </a:extLst>
          </p:cNvPr>
          <p:cNvSpPr txBox="1"/>
          <p:nvPr/>
        </p:nvSpPr>
        <p:spPr>
          <a:xfrm>
            <a:off x="107504" y="4876006"/>
            <a:ext cx="27350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 스퀘어"/>
                <a:ea typeface="나눔스퀘어"/>
              </a:rPr>
              <a:t>출처</a:t>
            </a:r>
            <a:r>
              <a:rPr lang="en-US" altLang="ko-KR" sz="800" dirty="0">
                <a:latin typeface="나눔 스퀘어"/>
                <a:ea typeface="나눔스퀘어"/>
              </a:rPr>
              <a:t>: 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핸즈온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머신러닝</a:t>
            </a:r>
            <a:r>
              <a:rPr lang="en-US" altLang="ko-KR" sz="800" dirty="0">
                <a:latin typeface="나눔 스퀘어"/>
                <a:ea typeface="나눔스퀘어"/>
              </a:rPr>
              <a:t> 2</a:t>
            </a:r>
            <a:r>
              <a:rPr lang="ko-KR" altLang="en-US" sz="800" dirty="0">
                <a:latin typeface="나눔 스퀘어"/>
                <a:ea typeface="나눔스퀘어"/>
              </a:rPr>
              <a:t>판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오렐리앙</a:t>
            </a:r>
            <a:r>
              <a:rPr lang="ko-KR" altLang="en-US" sz="800" dirty="0">
                <a:latin typeface="나눔 스퀘어"/>
                <a:ea typeface="나눔스퀘어"/>
              </a:rPr>
              <a:t> </a:t>
            </a:r>
            <a:r>
              <a:rPr lang="ko-KR" altLang="en-US" sz="800" dirty="0" err="1">
                <a:latin typeface="나눔 스퀘어"/>
                <a:ea typeface="나눔스퀘어"/>
              </a:rPr>
              <a:t>제롱</a:t>
            </a:r>
            <a:r>
              <a:rPr lang="en-US" altLang="ko-KR" sz="800" dirty="0">
                <a:latin typeface="나눔 스퀘어"/>
                <a:ea typeface="나눔스퀘어"/>
              </a:rPr>
              <a:t>, </a:t>
            </a:r>
            <a:r>
              <a:rPr lang="ko-KR" altLang="en-US" sz="800" dirty="0" err="1">
                <a:latin typeface="나눔 스퀘어"/>
                <a:ea typeface="나눔스퀘어"/>
              </a:rPr>
              <a:t>한빛미디어</a:t>
            </a:r>
            <a:endParaRPr lang="ko-KR" altLang="en-US" sz="800" dirty="0">
              <a:latin typeface="나눔 스퀘어"/>
              <a:ea typeface="나눔스퀘어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911E3-1B51-471F-BB94-42F4D33C70E4}"/>
              </a:ext>
            </a:extLst>
          </p:cNvPr>
          <p:cNvSpPr txBox="1"/>
          <p:nvPr/>
        </p:nvSpPr>
        <p:spPr>
          <a:xfrm>
            <a:off x="539552" y="1099349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나눔스퀘어"/>
              </a:rPr>
              <a:t>2. </a:t>
            </a:r>
            <a:r>
              <a:rPr lang="ko-KR" altLang="en-US" dirty="0" smtClean="0">
                <a:ea typeface="나눔스퀘어"/>
              </a:rPr>
              <a:t>데이터 탐색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45" y="1468681"/>
            <a:ext cx="5890410" cy="34073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07AF46-2A8B-44D2-8EF9-70992819DFCC}"/>
              </a:ext>
            </a:extLst>
          </p:cNvPr>
          <p:cNvSpPr txBox="1">
            <a:spLocks/>
          </p:cNvSpPr>
          <p:nvPr/>
        </p:nvSpPr>
        <p:spPr>
          <a:xfrm>
            <a:off x="6477629" y="2289364"/>
            <a:ext cx="2666465" cy="1796243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>
                <a:ea typeface="나눔스퀘어"/>
              </a:rPr>
              <a:t>데이터간의 상대적 크기 차이가 가장</a:t>
            </a:r>
            <a:r>
              <a:rPr lang="en-US" altLang="ko-KR" sz="1400" dirty="0">
                <a:ea typeface="나눔스퀘어"/>
              </a:rPr>
              <a:t> </a:t>
            </a:r>
            <a:r>
              <a:rPr lang="ko-KR" altLang="en-US" sz="1400" dirty="0" smtClean="0">
                <a:ea typeface="나눔스퀘어"/>
              </a:rPr>
              <a:t>뚜렷해 보이는 </a:t>
            </a:r>
            <a:r>
              <a:rPr lang="en-US" altLang="ko-KR" sz="1400" dirty="0" err="1" smtClean="0">
                <a:ea typeface="나눔스퀘어"/>
              </a:rPr>
              <a:t>Petal_length</a:t>
            </a:r>
            <a:r>
              <a:rPr lang="ko-KR" altLang="en-US" sz="1400" dirty="0" smtClean="0">
                <a:ea typeface="나눔스퀘어"/>
              </a:rPr>
              <a:t>와 </a:t>
            </a:r>
            <a:r>
              <a:rPr lang="en-US" altLang="ko-KR" sz="1400" dirty="0" err="1" smtClean="0">
                <a:ea typeface="나눔스퀘어"/>
              </a:rPr>
              <a:t>Petal_width</a:t>
            </a:r>
            <a:r>
              <a:rPr lang="ko-KR" altLang="en-US" sz="1400" dirty="0" smtClean="0">
                <a:ea typeface="나눔스퀘어"/>
              </a:rPr>
              <a:t>에 대하여 시각화를 진행하겠다</a:t>
            </a:r>
            <a:r>
              <a:rPr lang="en-US" altLang="ko-KR" sz="1400" dirty="0" smtClean="0">
                <a:ea typeface="나눔스퀘어"/>
              </a:rPr>
              <a:t>.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411760" y="343003"/>
            <a:ext cx="4112173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lnSpc>
                <a:spcPct val="90000"/>
              </a:lnSpc>
              <a:spcBef>
                <a:spcPct val="0"/>
              </a:spcBef>
              <a:tabLst>
                <a:tab pos="133350" algn="l"/>
                <a:tab pos="602456" algn="l"/>
              </a:tabLst>
              <a:defRPr/>
            </a:pPr>
            <a:r>
              <a:rPr lang="en-US" altLang="ko-KR" sz="3600" b="1" dirty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4. </a:t>
            </a:r>
            <a:r>
              <a:rPr lang="ko-KR" altLang="en-US" sz="3600" b="1" dirty="0" smtClean="0">
                <a:solidFill>
                  <a:srgbClr val="3D3D3D"/>
                </a:solidFill>
                <a:latin typeface="나눔스퀘어" pitchFamily="50" charset="-127"/>
                <a:ea typeface="나눔스퀘어" pitchFamily="50" charset="-127"/>
                <a:cs typeface="Times New Roman" panose="02020603050405020304" pitchFamily="18" charset="0"/>
              </a:rPr>
              <a:t>예제 코드</a:t>
            </a:r>
            <a:endParaRPr lang="en-US" altLang="ko-KR" sz="3600" b="1" dirty="0">
              <a:solidFill>
                <a:srgbClr val="3D3D3D"/>
              </a:solidFill>
              <a:latin typeface="나눔스퀘어" pitchFamily="50" charset="-127"/>
              <a:ea typeface="나눔스퀘어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0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5424</TotalTime>
  <Words>1047</Words>
  <Application>Microsoft Office PowerPoint</Application>
  <PresentationFormat>화면 슬라이드 쇼(16:9)</PresentationFormat>
  <Paragraphs>123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나눔 스퀘어</vt:lpstr>
      <vt:lpstr>나눔스퀘어</vt:lpstr>
      <vt:lpstr>맑은 고딕</vt:lpstr>
      <vt:lpstr>맑은 고딕 (본문)</vt:lpstr>
      <vt:lpstr>Arial</vt:lpstr>
      <vt:lpstr>Calibri</vt:lpstr>
      <vt:lpstr>Calibri Light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패션 소재의 이해</dc:title>
  <dc:creator>프로그미디어랩</dc:creator>
  <cp:lastModifiedBy>Hwang HoeSun</cp:lastModifiedBy>
  <cp:revision>336</cp:revision>
  <dcterms:created xsi:type="dcterms:W3CDTF">2020-01-12T09:12:00Z</dcterms:created>
  <dcterms:modified xsi:type="dcterms:W3CDTF">2021-02-25T05:48:08Z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