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0"/>
  </p:notesMasterIdLst>
  <p:sldIdLst>
    <p:sldId id="1807" r:id="rId2"/>
    <p:sldId id="1786" r:id="rId3"/>
    <p:sldId id="1804" r:id="rId4"/>
    <p:sldId id="1816" r:id="rId5"/>
    <p:sldId id="1817" r:id="rId6"/>
    <p:sldId id="1825" r:id="rId7"/>
    <p:sldId id="1818" r:id="rId8"/>
    <p:sldId id="1819" r:id="rId9"/>
    <p:sldId id="1806" r:id="rId10"/>
    <p:sldId id="1812" r:id="rId11"/>
    <p:sldId id="1820" r:id="rId12"/>
    <p:sldId id="1821" r:id="rId13"/>
    <p:sldId id="1822" r:id="rId14"/>
    <p:sldId id="1790" r:id="rId15"/>
    <p:sldId id="1800" r:id="rId16"/>
    <p:sldId id="1823" r:id="rId17"/>
    <p:sldId id="1824" r:id="rId18"/>
    <p:sldId id="180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004" autoAdjust="0"/>
  </p:normalViewPr>
  <p:slideViewPr>
    <p:cSldViewPr>
      <p:cViewPr varScale="1">
        <p:scale>
          <a:sx n="53" d="100"/>
          <a:sy n="53" d="100"/>
        </p:scale>
        <p:origin x="36" y="560"/>
      </p:cViewPr>
      <p:guideLst>
        <p:guide orient="horz" pos="1665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50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55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00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1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9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444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763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7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9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2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36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1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5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4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236985" y="3003798"/>
            <a:ext cx="4752528" cy="4736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 smtClean="0">
                <a:latin typeface="나눔 스퀘어"/>
                <a:ea typeface="나눔스퀘어"/>
              </a:rPr>
              <a:t>kNN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506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803998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파이썬을</a:t>
            </a:r>
            <a:r>
              <a:rPr lang="ko-KR" altLang="en-US" sz="800" dirty="0" smtClean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en-US" altLang="ko-KR" dirty="0" err="1" smtClean="0">
                <a:ea typeface="나눔스퀘어"/>
              </a:rPr>
              <a:t>kNN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분류기 생성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657989" y="4963469"/>
            <a:ext cx="5431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https://hellownd.tistory.com/entry/scikit-learn-KNN-%EC%82%AC%EC%9A%A9-%EB%B0%A9%EB%B2%95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9" y="1428240"/>
            <a:ext cx="7943889" cy="3375757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803998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>
                <a:latin typeface="나눔 스퀘어"/>
                <a:ea typeface="나눔스퀘어"/>
              </a:rPr>
              <a:t>파이썬을</a:t>
            </a:r>
            <a:r>
              <a:rPr lang="ko-KR" altLang="en-US" sz="800" dirty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쿡북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>
                <a:latin typeface="나눔 스퀘어"/>
                <a:ea typeface="나눔스퀘어"/>
              </a:rPr>
              <a:t>알본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5</a:t>
            </a:r>
            <a:r>
              <a:rPr lang="en-US" altLang="ko-KR" dirty="0" smtClean="0">
                <a:ea typeface="나눔스퀘어"/>
              </a:rPr>
              <a:t>. </a:t>
            </a:r>
            <a:r>
              <a:rPr lang="en-US" altLang="ko-KR" dirty="0" err="1" smtClean="0">
                <a:ea typeface="나눔스퀘어"/>
              </a:rPr>
              <a:t>kNN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분류기 예측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0" y="1491527"/>
            <a:ext cx="7490744" cy="3096447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803998"/>
            <a:ext cx="2834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https://todayisbetterthanyesterday.tistory.com/21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6</a:t>
            </a:r>
            <a:r>
              <a:rPr lang="en-US" altLang="ko-KR" dirty="0" smtClean="0">
                <a:ea typeface="나눔스퀘어"/>
              </a:rPr>
              <a:t>.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적절한 </a:t>
            </a:r>
            <a:r>
              <a:rPr lang="en-US" altLang="ko-KR" dirty="0" smtClean="0">
                <a:ea typeface="나눔스퀘어"/>
              </a:rPr>
              <a:t>K</a:t>
            </a:r>
            <a:r>
              <a:rPr lang="ko-KR" altLang="en-US" dirty="0" smtClean="0">
                <a:ea typeface="나눔스퀘어"/>
              </a:rPr>
              <a:t>값 선정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64947"/>
            <a:ext cx="8398474" cy="3339051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0385" y="4859700"/>
            <a:ext cx="2834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https://todayisbetterthanyesterday.tistory.com/21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12549" y="1099349"/>
            <a:ext cx="545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적절한 </a:t>
            </a:r>
            <a:r>
              <a:rPr lang="en-US" altLang="ko-KR" dirty="0">
                <a:ea typeface="나눔스퀘어"/>
              </a:rPr>
              <a:t>K</a:t>
            </a:r>
            <a:r>
              <a:rPr lang="ko-KR" altLang="en-US" dirty="0">
                <a:ea typeface="나눔스퀘어"/>
              </a:rPr>
              <a:t>값 선정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" r="3317"/>
          <a:stretch/>
        </p:blipFill>
        <p:spPr>
          <a:xfrm>
            <a:off x="644930" y="1563638"/>
            <a:ext cx="3968319" cy="31294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896651" y="2790319"/>
            <a:ext cx="4077829" cy="127736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ea typeface="나눔스퀘어"/>
              </a:rPr>
              <a:t>※ CV </a:t>
            </a:r>
            <a:r>
              <a:rPr lang="ko-KR" altLang="en-US" sz="1600" dirty="0" err="1" smtClean="0">
                <a:ea typeface="나눔스퀘어"/>
              </a:rPr>
              <a:t>파라미터를</a:t>
            </a:r>
            <a:r>
              <a:rPr lang="ko-KR" altLang="en-US" sz="1600" dirty="0" smtClean="0">
                <a:ea typeface="나눔스퀘어"/>
              </a:rPr>
              <a:t> 몇으로 설정하는가</a:t>
            </a:r>
            <a:r>
              <a:rPr lang="en-US" altLang="ko-KR" sz="1600" dirty="0" smtClean="0">
                <a:ea typeface="나눔스퀘어"/>
              </a:rPr>
              <a:t>?</a:t>
            </a:r>
            <a:endParaRPr lang="en-US" altLang="ko-KR" sz="1400" dirty="0" smtClean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성능 검증을 위해 사용하는 훈련 데이터의 수가 </a:t>
            </a:r>
            <a:r>
              <a:rPr lang="en-US" altLang="ko-KR" sz="1400" dirty="0" smtClean="0">
                <a:ea typeface="나눔스퀘어"/>
              </a:rPr>
              <a:t>90</a:t>
            </a:r>
            <a:r>
              <a:rPr lang="ko-KR" altLang="en-US" sz="1400" dirty="0" smtClean="0">
                <a:ea typeface="나눔스퀘어"/>
              </a:rPr>
              <a:t>개이고 실제로 예측해야 하는 실험용 데이터의 수가 </a:t>
            </a:r>
            <a:r>
              <a:rPr lang="en-US" altLang="ko-KR" sz="1400" dirty="0" smtClean="0">
                <a:ea typeface="나눔스퀘어"/>
              </a:rPr>
              <a:t>60</a:t>
            </a:r>
            <a:r>
              <a:rPr lang="ko-KR" altLang="en-US" sz="1400" dirty="0" smtClean="0">
                <a:ea typeface="나눔스퀘어"/>
              </a:rPr>
              <a:t>개라면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너무 잘게 나뉘어지지 않도록 정하는 것이 좋다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각 </a:t>
            </a:r>
            <a:r>
              <a:rPr lang="en-US" altLang="ko-KR" sz="1400" dirty="0" smtClean="0">
                <a:ea typeface="나눔스퀘어"/>
              </a:rPr>
              <a:t>fold</a:t>
            </a:r>
            <a:r>
              <a:rPr lang="ko-KR" altLang="en-US" sz="1400" dirty="0" smtClean="0">
                <a:ea typeface="나눔스퀘어"/>
              </a:rPr>
              <a:t>의 </a:t>
            </a:r>
            <a:r>
              <a:rPr lang="en-US" altLang="ko-KR" sz="1400" dirty="0" smtClean="0">
                <a:ea typeface="나눔스퀘어"/>
              </a:rPr>
              <a:t>size</a:t>
            </a:r>
            <a:r>
              <a:rPr lang="ko-KR" altLang="en-US" sz="1400" dirty="0" smtClean="0">
                <a:ea typeface="나눔스퀘어"/>
              </a:rPr>
              <a:t>는 동일한 것이 평가에 있어 </a:t>
            </a:r>
            <a:r>
              <a:rPr lang="ko-KR" altLang="en-US" sz="1400" dirty="0" err="1" smtClean="0">
                <a:ea typeface="나눔스퀘어"/>
              </a:rPr>
              <a:t>공정하므로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cv</a:t>
            </a:r>
            <a:r>
              <a:rPr lang="ko-KR" altLang="en-US" sz="1400" dirty="0" smtClean="0">
                <a:ea typeface="나눔스퀘어"/>
              </a:rPr>
              <a:t>는 되도록 </a:t>
            </a:r>
            <a:r>
              <a:rPr lang="en-US" altLang="ko-KR" sz="1400" dirty="0" smtClean="0">
                <a:ea typeface="나눔스퀘어"/>
              </a:rPr>
              <a:t>train data</a:t>
            </a:r>
            <a:r>
              <a:rPr lang="ko-KR" altLang="en-US" sz="1400" dirty="0" smtClean="0">
                <a:ea typeface="나눔스퀘어"/>
              </a:rPr>
              <a:t>의 공약수로 설정하는 것이 좋다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6651" y="1858001"/>
            <a:ext cx="3596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좌측의 그래프로 통해 본 바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k=3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설정하는 것이 가장 정확도가 좋다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131590"/>
            <a:ext cx="8205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</a:t>
            </a:r>
          </a:p>
          <a:p>
            <a:pPr algn="l"/>
            <a:r>
              <a:rPr lang="en-US" altLang="ko-KR" sz="1600" dirty="0" smtClean="0"/>
              <a:t> 1-1)</a:t>
            </a:r>
          </a:p>
          <a:p>
            <a:r>
              <a:rPr lang="en-US" altLang="ko-KR" sz="1600" dirty="0" smtClean="0"/>
              <a:t> Iris  </a:t>
            </a:r>
            <a:r>
              <a:rPr lang="ko-KR" altLang="en-US" sz="1600" dirty="0" smtClean="0"/>
              <a:t>데이터의 </a:t>
            </a:r>
            <a:r>
              <a:rPr lang="en-US" altLang="ko-KR" sz="1600" dirty="0" err="1" smtClean="0"/>
              <a:t>Sepal_length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Sepal_width</a:t>
            </a:r>
            <a:r>
              <a:rPr lang="ko-KR" altLang="en-US" sz="1600" dirty="0" smtClean="0"/>
              <a:t>열의 모든 값을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new_X</a:t>
            </a:r>
            <a:r>
              <a:rPr lang="ko-KR" altLang="en-US" sz="1600" dirty="0" smtClean="0"/>
              <a:t>에 저장하여 </a:t>
            </a:r>
            <a:r>
              <a:rPr lang="en-US" altLang="ko-KR" sz="1600" dirty="0" err="1" smtClean="0"/>
              <a:t>knn</a:t>
            </a:r>
            <a:r>
              <a:rPr lang="ko-KR" altLang="en-US" sz="1600" dirty="0" smtClean="0"/>
              <a:t>분류기를 생성하시오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1-2)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활용한 </a:t>
            </a:r>
            <a:r>
              <a:rPr lang="en-US" altLang="ko-KR" sz="1600" dirty="0" err="1" smtClean="0"/>
              <a:t>knn</a:t>
            </a:r>
            <a:r>
              <a:rPr lang="ko-KR" altLang="en-US" sz="1600" dirty="0" smtClean="0"/>
              <a:t>분류기와 위에서 만든 분류기에 </a:t>
            </a:r>
            <a:r>
              <a:rPr lang="en-US" altLang="ko-KR" sz="1600" dirty="0" err="1" smtClean="0"/>
              <a:t>new_observations</a:t>
            </a:r>
            <a:r>
              <a:rPr lang="ko-KR" altLang="en-US" sz="1600" dirty="0" smtClean="0"/>
              <a:t>값을 넣어 예측해 출력 결과를 비교해 보시오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2238" y="3136612"/>
            <a:ext cx="838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sz="1600" dirty="0" smtClean="0"/>
              <a:t> </a:t>
            </a:r>
            <a:r>
              <a:rPr lang="ko-KR" altLang="en-US" sz="1600" dirty="0" smtClean="0"/>
              <a:t>적절한 </a:t>
            </a:r>
            <a:r>
              <a:rPr lang="en-US" altLang="ko-KR" sz="1600" dirty="0" smtClean="0"/>
              <a:t>k </a:t>
            </a:r>
            <a:r>
              <a:rPr lang="ko-KR" altLang="en-US" sz="1600" dirty="0" smtClean="0"/>
              <a:t>찾기에서 </a:t>
            </a:r>
            <a:r>
              <a:rPr lang="en-US" altLang="ko-KR" sz="1600" dirty="0" smtClean="0"/>
              <a:t>cv=5</a:t>
            </a:r>
            <a:r>
              <a:rPr lang="ko-KR" altLang="en-US" sz="1600" dirty="0" smtClean="0"/>
              <a:t>로 설정할 때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어떤 값이 최적의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인지 </a:t>
            </a:r>
            <a:r>
              <a:rPr lang="en-US" altLang="ko-KR" sz="1600" dirty="0" smtClean="0"/>
              <a:t>plot</a:t>
            </a:r>
            <a:r>
              <a:rPr lang="ko-KR" altLang="en-US" sz="1600" dirty="0" smtClean="0"/>
              <a:t>을 통해 확인해 보시오</a:t>
            </a:r>
            <a:endParaRPr lang="en-US" altLang="ko-KR" sz="1600" dirty="0" smtClean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4" y="1419622"/>
            <a:ext cx="8859486" cy="3030067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" y="1235392"/>
            <a:ext cx="7776864" cy="3877216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84937"/>
            <a:ext cx="7517064" cy="4088202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786506"/>
            <a:ext cx="4233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http://blog.naver.com/PostView.nhn?blogId=youji4ever&amp;logNo=222013171055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참고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67446" y="1545000"/>
            <a:ext cx="7344816" cy="1013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kNN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알고리즘을 활용하여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데이터에 </a:t>
            </a:r>
            <a:r>
              <a:rPr lang="ko-KR" altLang="en-US" sz="1400" dirty="0" err="1" smtClean="0">
                <a:ea typeface="나눔스퀘어"/>
              </a:rPr>
              <a:t>결측치</a:t>
            </a:r>
            <a:r>
              <a:rPr lang="en-US" altLang="ko-KR" sz="1400" dirty="0" smtClean="0">
                <a:ea typeface="나눔스퀘어"/>
              </a:rPr>
              <a:t>(NA, Not Applicable)</a:t>
            </a:r>
            <a:r>
              <a:rPr lang="ko-KR" altLang="en-US" sz="1400" dirty="0" smtClean="0">
                <a:ea typeface="나눔스퀘어"/>
              </a:rPr>
              <a:t>가 있는 경우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인접한 다른 값들로 그 값을 예측하여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대체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하는 방식이 존재한다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8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kNN</a:t>
            </a:r>
            <a:r>
              <a:rPr lang="ko-KR" altLang="en-US" dirty="0" smtClean="0"/>
              <a:t>알고리즘을 통한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Imputer)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4" y="2015943"/>
            <a:ext cx="4898090" cy="2826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83450"/>
            <a:ext cx="2681386" cy="29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특징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27584" y="1785639"/>
            <a:ext cx="6624736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kNN</a:t>
            </a:r>
            <a:r>
              <a:rPr lang="ko-KR" altLang="en-US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(k nearest neighbors)</a:t>
            </a:r>
            <a:r>
              <a:rPr lang="ko-KR" altLang="en-US" sz="1400" dirty="0" smtClean="0">
                <a:ea typeface="나눔스퀘어"/>
              </a:rPr>
              <a:t>즉</a:t>
            </a:r>
            <a:r>
              <a:rPr lang="en-US" altLang="ko-KR" sz="1400" dirty="0" smtClean="0">
                <a:ea typeface="나눔스퀘어"/>
              </a:rPr>
              <a:t>,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k-</a:t>
            </a:r>
            <a:r>
              <a:rPr lang="ko-KR" altLang="en-US" sz="1400" dirty="0" err="1" smtClean="0">
                <a:ea typeface="나눔스퀘어"/>
              </a:rPr>
              <a:t>최근접</a:t>
            </a:r>
            <a:r>
              <a:rPr lang="ko-KR" altLang="en-US" sz="1400" dirty="0" smtClean="0">
                <a:ea typeface="나눔스퀘어"/>
              </a:rPr>
              <a:t> 이웃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알고리즘은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새로운 미지의 데이터를 입력 받았을 때 </a:t>
            </a:r>
            <a:r>
              <a:rPr lang="en-US" altLang="ko-KR" sz="1400" dirty="0" smtClean="0">
                <a:ea typeface="나눔스퀘어"/>
              </a:rPr>
              <a:t>k</a:t>
            </a:r>
            <a:r>
              <a:rPr lang="ko-KR" altLang="en-US" sz="1400" dirty="0" smtClean="0">
                <a:ea typeface="나눔스퀘어"/>
              </a:rPr>
              <a:t>개의 가장 가까운 데이터를 중심으로 예측해주는 알고리즘이다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분류와 회귀문제 양측에 다 사용될 수 있으며 연속 변수의 경우 </a:t>
            </a:r>
            <a:r>
              <a:rPr lang="ko-KR" altLang="en-US" sz="1400" dirty="0" err="1" smtClean="0">
                <a:ea typeface="나눔스퀘어"/>
              </a:rPr>
              <a:t>유클리드거리등을</a:t>
            </a:r>
            <a:r>
              <a:rPr lang="ko-KR" altLang="en-US" sz="1400" dirty="0" smtClean="0">
                <a:ea typeface="나눔스퀘어"/>
              </a:rPr>
              <a:t> 척도로 데이터간의 유사도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거리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측정한다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별도의 모델 훈련이 필요 없으며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단순히 다량의 훈련 데이터를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저장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만 하다가 예측이 필요한 데이터가 생길 때 모든 데이터와의 </a:t>
            </a:r>
            <a:r>
              <a:rPr lang="ko-KR" altLang="en-US" sz="1400" dirty="0" err="1" smtClean="0">
                <a:ea typeface="나눔스퀘어"/>
              </a:rPr>
              <a:t>유사도를</a:t>
            </a:r>
            <a:r>
              <a:rPr lang="ko-KR" altLang="en-US" sz="1400" dirty="0" smtClean="0">
                <a:ea typeface="나눔스퀘어"/>
              </a:rPr>
              <a:t> 측정하고 가장 비슷한 이웃 데이터를 통해 결과를 도출하는 </a:t>
            </a:r>
            <a:r>
              <a:rPr lang="ko-KR" altLang="en-US" sz="1400" dirty="0" err="1" smtClean="0">
                <a:ea typeface="나눔스퀘어"/>
              </a:rPr>
              <a:t>비모수적</a:t>
            </a:r>
            <a:r>
              <a:rPr lang="ko-KR" altLang="en-US" sz="1400" dirty="0" smtClean="0">
                <a:ea typeface="나눔스퀘어"/>
              </a:rPr>
              <a:t> 방법이다</a:t>
            </a:r>
            <a:r>
              <a:rPr lang="en-US" altLang="ko-KR" sz="1400" dirty="0" smtClean="0">
                <a:ea typeface="나눔스퀘어"/>
              </a:rPr>
              <a:t>. </a:t>
            </a:r>
          </a:p>
          <a:p>
            <a:r>
              <a:rPr lang="ko-KR" altLang="en-US" sz="1400" dirty="0" smtClean="0">
                <a:ea typeface="나눔스퀘어"/>
              </a:rPr>
              <a:t>위의 특징으로 인해 </a:t>
            </a:r>
            <a:r>
              <a:rPr lang="en-US" altLang="ko-KR" sz="1400" dirty="0">
                <a:ea typeface="나눔스퀘어"/>
              </a:rPr>
              <a:t>L</a:t>
            </a:r>
            <a:r>
              <a:rPr lang="en-US" altLang="ko-KR" sz="1400" dirty="0" smtClean="0">
                <a:ea typeface="나눔스퀘어"/>
              </a:rPr>
              <a:t>azy Learning</a:t>
            </a:r>
            <a:r>
              <a:rPr lang="ko-KR" altLang="en-US" sz="1400" dirty="0" smtClean="0">
                <a:ea typeface="나눔스퀘어"/>
              </a:rPr>
              <a:t>이라고도 불린다</a:t>
            </a:r>
            <a:r>
              <a:rPr lang="en-US" altLang="ko-KR" sz="1400" dirty="0" smtClean="0">
                <a:ea typeface="나눔스퀘어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66096" y="4609375"/>
            <a:ext cx="80153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</a:t>
            </a:r>
            <a:r>
              <a:rPr lang="en-US" altLang="ko-KR" sz="800" dirty="0" smtClean="0">
                <a:latin typeface="나눔 스퀘어"/>
                <a:ea typeface="나눔스퀘어"/>
              </a:rPr>
              <a:t>ko.wikipedia.org/wiki/K-%EC%B5%9C%EA%B7%BC%EC%A0%91_%EC%9D%B4%EC%9B%83_%EC%95%8C%EA%B3%A0%EB%A6%AC%EC%A6%98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680322" y="341972"/>
            <a:ext cx="586585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k-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최근접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이웃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6059" y="4789345"/>
            <a:ext cx="3382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smtClean="0">
                <a:latin typeface="나눔 스퀘어"/>
                <a:ea typeface="나눔스퀘어"/>
              </a:rPr>
              <a:t>        </a:t>
            </a:r>
            <a:r>
              <a:rPr lang="en-US" altLang="ko-KR" sz="800" dirty="0">
                <a:latin typeface="나눔 스퀘어"/>
                <a:ea typeface="나눔스퀘어"/>
              </a:rPr>
              <a:t>data science and analytics with python , </a:t>
            </a:r>
            <a:r>
              <a:rPr lang="en-US" altLang="ko-KR" sz="800" dirty="0" err="1">
                <a:latin typeface="나눔 스퀘어"/>
                <a:ea typeface="나눔스퀘어"/>
              </a:rPr>
              <a:t>jesus</a:t>
            </a:r>
            <a:r>
              <a:rPr lang="en-US" altLang="ko-KR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 err="1">
                <a:latin typeface="나눔 스퀘어"/>
                <a:ea typeface="나눔스퀘어"/>
              </a:rPr>
              <a:t>rogel-salazar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727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24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기본 원리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786506"/>
            <a:ext cx="80153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https://ko.wikipedia.org/wiki/K-%EC%B5%9C%EA%B7%BC%EC%A0%91_%EC%9D%B4%EC%9B%83_%EC%95%8C%EA%B3%A0%EB%A6%AC%EC%A6%98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69435" y="1835682"/>
            <a:ext cx="2820955" cy="248278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좌측에서 미지의 점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err="1" smtClean="0">
                <a:ea typeface="나눔스퀘어"/>
              </a:rPr>
              <a:t>녹색원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을 분류하는 문제에 놓인 경우</a:t>
            </a:r>
            <a:r>
              <a:rPr lang="en-US" altLang="ko-KR" sz="1400" dirty="0" smtClean="0">
                <a:ea typeface="나눔스퀘어"/>
              </a:rPr>
              <a:t>, K=3</a:t>
            </a:r>
            <a:r>
              <a:rPr lang="ko-KR" altLang="en-US" sz="1400" dirty="0" smtClean="0">
                <a:ea typeface="나눔스퀘어"/>
              </a:rPr>
              <a:t>으로 한다면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실선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빨간색으로 분류할 것이다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K=5</a:t>
            </a:r>
            <a:r>
              <a:rPr lang="ko-KR" altLang="en-US" sz="1400" dirty="0" smtClean="0">
                <a:ea typeface="나눔스퀘어"/>
              </a:rPr>
              <a:t>로 한다면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점선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파란색 데이터가 더 많으므로 파란색으로 분류할 것이다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2" t="7614"/>
          <a:stretch/>
        </p:blipFill>
        <p:spPr>
          <a:xfrm>
            <a:off x="651955" y="1776867"/>
            <a:ext cx="2253324" cy="20179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27622"/>
            <a:ext cx="2736304" cy="23209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086944" y="3848225"/>
            <a:ext cx="181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예측 원리 설명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566903" y="3842271"/>
            <a:ext cx="181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근접 이웃 계산 방식</a:t>
            </a:r>
            <a:endParaRPr lang="ko-KR" altLang="en-US" sz="1400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680322" y="341972"/>
            <a:ext cx="586585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k-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최근접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이웃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3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알고리즘 활용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적절한 </a:t>
            </a:r>
            <a:r>
              <a:rPr lang="en-US" altLang="ko-KR" dirty="0" smtClean="0">
                <a:ea typeface="나눔스퀘어"/>
              </a:rPr>
              <a:t>k</a:t>
            </a:r>
            <a:r>
              <a:rPr lang="ko-KR" altLang="en-US" dirty="0" smtClean="0">
                <a:ea typeface="나눔스퀘어"/>
              </a:rPr>
              <a:t>값 선정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ko-KR" altLang="en-US" dirty="0" smtClean="0">
                <a:ea typeface="나눔스퀘어"/>
              </a:rPr>
              <a:t>교차 </a:t>
            </a:r>
            <a:r>
              <a:rPr lang="ko-KR" altLang="en-US" dirty="0" err="1" smtClean="0">
                <a:ea typeface="나눔스퀘어"/>
              </a:rPr>
              <a:t>검증법</a:t>
            </a:r>
            <a:r>
              <a:rPr lang="ko-KR" altLang="en-US" dirty="0" smtClean="0">
                <a:ea typeface="나눔스퀘어"/>
              </a:rPr>
              <a:t> 활용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786506"/>
            <a:ext cx="5202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 smtClean="0">
                <a:latin typeface="나눔 스퀘어"/>
                <a:ea typeface="나눔스퀘어"/>
              </a:rPr>
              <a:t>: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https://towardsdatascience.com/train-test-split-and-cross-validation-in-python-80b61beca4b6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755886" y="1604457"/>
            <a:ext cx="7567935" cy="28220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k</a:t>
            </a:r>
            <a:r>
              <a:rPr lang="ko-KR" altLang="en-US" sz="1400" dirty="0" smtClean="0">
                <a:ea typeface="나눔스퀘어"/>
              </a:rPr>
              <a:t>값을 어떻게 설정하느냐에 따라 결과가 달라지므로 이를 위한 효과적인 의사결정 과정이 필요하다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" y="2027641"/>
            <a:ext cx="5389837" cy="280271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084460" y="2027641"/>
            <a:ext cx="3059540" cy="248278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ea typeface="나눔스퀘어"/>
              </a:rPr>
              <a:t>Cross Validation(</a:t>
            </a:r>
            <a:r>
              <a:rPr lang="ko-KR" altLang="en-US" sz="1600" dirty="0" smtClean="0">
                <a:ea typeface="나눔스퀘어"/>
              </a:rPr>
              <a:t>교차 </a:t>
            </a:r>
            <a:r>
              <a:rPr lang="ko-KR" altLang="en-US" sz="1600" dirty="0" err="1" smtClean="0">
                <a:ea typeface="나눔스퀘어"/>
              </a:rPr>
              <a:t>검증법</a:t>
            </a:r>
            <a:r>
              <a:rPr lang="en-US" altLang="ko-KR" sz="1400" dirty="0" smtClean="0">
                <a:ea typeface="나눔스퀘어"/>
              </a:rPr>
              <a:t>)</a:t>
            </a:r>
          </a:p>
          <a:p>
            <a:r>
              <a:rPr lang="ko-KR" altLang="en-US" sz="1400" dirty="0" smtClean="0">
                <a:ea typeface="나눔스퀘어"/>
              </a:rPr>
              <a:t>단순 </a:t>
            </a:r>
            <a:r>
              <a:rPr lang="ko-KR" altLang="en-US" sz="1400" dirty="0" err="1" smtClean="0">
                <a:ea typeface="나눔스퀘어"/>
              </a:rPr>
              <a:t>하이퍼파라미터</a:t>
            </a:r>
            <a:r>
              <a:rPr lang="en-US" altLang="ko-KR" sz="1400" dirty="0" smtClean="0">
                <a:ea typeface="나눔스퀘어"/>
              </a:rPr>
              <a:t>(k)</a:t>
            </a:r>
            <a:r>
              <a:rPr lang="ko-KR" altLang="en-US" sz="1400" dirty="0" smtClean="0">
                <a:ea typeface="나눔스퀘어"/>
              </a:rPr>
              <a:t>값의 결정 뿐만이 아닌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모델 자체의 엄밀한 성능 평가를 위해서도 자주 쓰이는 방법이다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미지의 새로운</a:t>
            </a:r>
            <a:r>
              <a:rPr lang="en-US" altLang="ko-KR" sz="1400" dirty="0" smtClean="0">
                <a:ea typeface="나눔스퀘어"/>
              </a:rPr>
              <a:t>(test) </a:t>
            </a:r>
            <a:r>
              <a:rPr lang="ko-KR" altLang="en-US" sz="1400" dirty="0" smtClean="0">
                <a:ea typeface="나눔스퀘어"/>
              </a:rPr>
              <a:t>데이터가 아닌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현재 </a:t>
            </a:r>
            <a:r>
              <a:rPr lang="ko-KR" altLang="en-US" sz="1400" dirty="0" err="1" smtClean="0">
                <a:ea typeface="나눔스퀘어"/>
              </a:rPr>
              <a:t>가지고있는</a:t>
            </a:r>
            <a:r>
              <a:rPr lang="ko-KR" altLang="en-US" sz="1400" dirty="0" smtClean="0">
                <a:ea typeface="나눔스퀘어"/>
              </a:rPr>
              <a:t> 훈련용 자료</a:t>
            </a:r>
            <a:r>
              <a:rPr lang="en-US" altLang="ko-KR" sz="1400" dirty="0" smtClean="0">
                <a:ea typeface="나눔스퀘어"/>
              </a:rPr>
              <a:t>(train)</a:t>
            </a:r>
            <a:r>
              <a:rPr lang="ko-KR" altLang="en-US" sz="1400" dirty="0" smtClean="0">
                <a:ea typeface="나눔스퀘어"/>
              </a:rPr>
              <a:t>에서  일부분</a:t>
            </a:r>
            <a:r>
              <a:rPr lang="en-US" altLang="ko-KR" sz="1400" dirty="0" smtClean="0">
                <a:ea typeface="나눔스퀘어"/>
              </a:rPr>
              <a:t>(fold)</a:t>
            </a:r>
            <a:r>
              <a:rPr lang="ko-KR" altLang="en-US" sz="1400" dirty="0" smtClean="0">
                <a:ea typeface="나눔스퀘어"/>
              </a:rPr>
              <a:t>을 마치 </a:t>
            </a:r>
            <a:r>
              <a:rPr lang="en-US" altLang="ko-KR" sz="1400" dirty="0" smtClean="0">
                <a:ea typeface="나눔스퀘어"/>
              </a:rPr>
              <a:t>test</a:t>
            </a:r>
            <a:r>
              <a:rPr lang="ko-KR" altLang="en-US" sz="1400" dirty="0" smtClean="0">
                <a:ea typeface="나눔스퀘어"/>
              </a:rPr>
              <a:t>데이터 인 것처럼</a:t>
            </a:r>
            <a:r>
              <a:rPr lang="en-US" altLang="ko-KR" sz="1400" dirty="0" smtClean="0">
                <a:ea typeface="나눔스퀘어"/>
              </a:rPr>
              <a:t>(validation) </a:t>
            </a:r>
            <a:r>
              <a:rPr lang="ko-KR" altLang="en-US" sz="1400" dirty="0" smtClean="0">
                <a:ea typeface="나눔스퀘어"/>
              </a:rPr>
              <a:t>검증용으로 사용한다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train </a:t>
            </a:r>
            <a:r>
              <a:rPr lang="ko-KR" altLang="en-US" sz="1400" dirty="0" smtClean="0">
                <a:ea typeface="나눔스퀘어"/>
              </a:rPr>
              <a:t>데이터를 몇 개</a:t>
            </a:r>
            <a:r>
              <a:rPr lang="en-US" altLang="ko-KR" sz="1400" dirty="0" smtClean="0">
                <a:ea typeface="나눔스퀘어"/>
              </a:rPr>
              <a:t>(n)</a:t>
            </a:r>
            <a:r>
              <a:rPr lang="ko-KR" altLang="en-US" sz="1400" dirty="0" smtClean="0">
                <a:ea typeface="나눔스퀘어"/>
              </a:rPr>
              <a:t>의 조각</a:t>
            </a:r>
            <a:r>
              <a:rPr lang="en-US" altLang="ko-KR" sz="1400" dirty="0" smtClean="0">
                <a:ea typeface="나눔스퀘어"/>
              </a:rPr>
              <a:t>(fold)</a:t>
            </a:r>
            <a:r>
              <a:rPr lang="ko-KR" altLang="en-US" sz="1400" dirty="0" smtClean="0">
                <a:ea typeface="나눔스퀘어"/>
              </a:rPr>
              <a:t>으로 분할할지 정해야 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ea typeface="나눔스퀘어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680322" y="341972"/>
            <a:ext cx="586585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적절한 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값 선정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34015" y="4920140"/>
            <a:ext cx="2037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 smtClean="0">
                <a:latin typeface="나눔 스퀘어"/>
                <a:ea typeface="나눔스퀘어"/>
              </a:rPr>
              <a:t>: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https://leonard92.tistory.com/12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755576" y="3082746"/>
            <a:ext cx="5504140" cy="15983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ko-KR" altLang="en-US" sz="1400" dirty="0" smtClean="0">
                <a:ea typeface="나눔스퀘어"/>
              </a:rPr>
              <a:t>성능을 확인해보고 싶은 </a:t>
            </a:r>
            <a:r>
              <a:rPr lang="en-US" altLang="ko-KR" sz="1400" dirty="0" smtClean="0">
                <a:ea typeface="나눔스퀘어"/>
              </a:rPr>
              <a:t>K</a:t>
            </a:r>
            <a:r>
              <a:rPr lang="ko-KR" altLang="en-US" sz="1400" dirty="0" smtClean="0">
                <a:ea typeface="나눔스퀘어"/>
              </a:rPr>
              <a:t>값에 대하여</a:t>
            </a:r>
            <a:r>
              <a:rPr lang="en-US" altLang="ko-KR" sz="1400" dirty="0" smtClean="0">
                <a:ea typeface="나눔스퀘어"/>
              </a:rPr>
              <a:t>(K=3</a:t>
            </a:r>
            <a:r>
              <a:rPr lang="ko-KR" altLang="en-US" sz="1400" dirty="0" smtClean="0">
                <a:ea typeface="나눔스퀘어"/>
              </a:rPr>
              <a:t>등으로 가정</a:t>
            </a:r>
            <a:r>
              <a:rPr lang="en-US" altLang="ko-KR" sz="1400" dirty="0" smtClean="0">
                <a:ea typeface="나눔스퀘어"/>
              </a:rPr>
              <a:t>) train data</a:t>
            </a:r>
            <a:r>
              <a:rPr lang="ko-KR" altLang="en-US" sz="1400" dirty="0" smtClean="0">
                <a:ea typeface="나눔스퀘어"/>
              </a:rPr>
              <a:t>를 </a:t>
            </a:r>
            <a:r>
              <a:rPr lang="en-US" altLang="ko-KR" sz="1400" dirty="0" smtClean="0">
                <a:ea typeface="나눔스퀘어"/>
              </a:rPr>
              <a:t>N</a:t>
            </a:r>
            <a:r>
              <a:rPr lang="ko-KR" altLang="en-US" sz="1400" dirty="0" smtClean="0">
                <a:ea typeface="나눔스퀘어"/>
              </a:rPr>
              <a:t>개의 </a:t>
            </a:r>
            <a:r>
              <a:rPr lang="en-US" altLang="ko-KR" sz="1400" dirty="0" smtClean="0">
                <a:ea typeface="나눔스퀘어"/>
              </a:rPr>
              <a:t>Fold(</a:t>
            </a:r>
            <a:r>
              <a:rPr lang="ko-KR" altLang="en-US" sz="1400" dirty="0" smtClean="0">
                <a:ea typeface="나눔스퀘어"/>
              </a:rPr>
              <a:t>여기선 </a:t>
            </a:r>
            <a:r>
              <a:rPr lang="en-US" altLang="ko-KR" sz="1400" dirty="0" smtClean="0">
                <a:ea typeface="나눔스퀘어"/>
              </a:rPr>
              <a:t>5</a:t>
            </a:r>
            <a:r>
              <a:rPr lang="ko-KR" altLang="en-US" sz="1400" dirty="0" smtClean="0">
                <a:ea typeface="나눔스퀘어"/>
              </a:rPr>
              <a:t>개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로 나눈다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 smtClean="0">
                <a:ea typeface="나눔스퀘어"/>
              </a:rPr>
              <a:t>하나의 </a:t>
            </a:r>
            <a:r>
              <a:rPr lang="en-US" altLang="ko-KR" sz="1400" dirty="0" smtClean="0">
                <a:ea typeface="나눔스퀘어"/>
              </a:rPr>
              <a:t>Fold(fold5)</a:t>
            </a:r>
            <a:r>
              <a:rPr lang="ko-KR" altLang="en-US" sz="1400" dirty="0" smtClean="0">
                <a:ea typeface="나눔스퀘어"/>
              </a:rPr>
              <a:t>를 제외한 나머지</a:t>
            </a:r>
            <a:r>
              <a:rPr lang="en-US" altLang="ko-KR" sz="1400" dirty="0" smtClean="0">
                <a:ea typeface="나눔스퀘어"/>
              </a:rPr>
              <a:t>(fold1~fold4)</a:t>
            </a:r>
            <a:r>
              <a:rPr lang="ko-KR" altLang="en-US" sz="1400" dirty="0" smtClean="0">
                <a:ea typeface="나눔스퀘어"/>
              </a:rPr>
              <a:t>로 </a:t>
            </a:r>
            <a:r>
              <a:rPr lang="en-US" altLang="ko-KR" sz="1400" dirty="0" smtClean="0">
                <a:ea typeface="나눔스퀘어"/>
              </a:rPr>
              <a:t>fold5</a:t>
            </a:r>
            <a:r>
              <a:rPr lang="ko-KR" altLang="en-US" sz="1400" dirty="0" smtClean="0">
                <a:ea typeface="나눔스퀘어"/>
              </a:rPr>
              <a:t>를 예측하여 성능 측정 지표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정확도 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구한다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 smtClean="0">
                <a:ea typeface="나눔스퀘어"/>
              </a:rPr>
              <a:t>이 과정을 모든 다른 </a:t>
            </a:r>
            <a:r>
              <a:rPr lang="en-US" altLang="ko-KR" sz="1400" dirty="0" smtClean="0">
                <a:ea typeface="나눔스퀘어"/>
              </a:rPr>
              <a:t>fold</a:t>
            </a:r>
            <a:r>
              <a:rPr lang="ko-KR" altLang="en-US" sz="1400" dirty="0" smtClean="0">
                <a:ea typeface="나눔스퀘어"/>
              </a:rPr>
              <a:t>들에 대하여 반복한다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 smtClean="0">
                <a:ea typeface="나눔스퀘어"/>
              </a:rPr>
              <a:t>위 </a:t>
            </a:r>
            <a:r>
              <a:rPr lang="en-US" altLang="ko-KR" sz="1400" dirty="0" smtClean="0">
                <a:ea typeface="나눔스퀘어"/>
              </a:rPr>
              <a:t>N</a:t>
            </a:r>
            <a:r>
              <a:rPr lang="ko-KR" altLang="en-US" sz="1400" dirty="0" smtClean="0">
                <a:ea typeface="나눔스퀘어"/>
              </a:rPr>
              <a:t>개</a:t>
            </a:r>
            <a:r>
              <a:rPr lang="en-US" altLang="ko-KR" sz="1400" dirty="0" smtClean="0">
                <a:ea typeface="나눔스퀘어"/>
              </a:rPr>
              <a:t>(5</a:t>
            </a:r>
            <a:r>
              <a:rPr lang="ko-KR" altLang="en-US" sz="1400" dirty="0" smtClean="0">
                <a:ea typeface="나눔스퀘어"/>
              </a:rPr>
              <a:t>개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의 성능 지표를 평균 내서 </a:t>
            </a:r>
            <a:r>
              <a:rPr lang="en-US" altLang="ko-KR" sz="1400" dirty="0" smtClean="0">
                <a:ea typeface="나눔스퀘어"/>
              </a:rPr>
              <a:t>K(K=3)</a:t>
            </a:r>
            <a:r>
              <a:rPr lang="ko-KR" altLang="en-US" sz="1400" dirty="0" smtClean="0">
                <a:ea typeface="나눔스퀘어"/>
              </a:rPr>
              <a:t>의 최종 성능을 구한다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ea typeface="나눔스퀘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5"/>
          <a:stretch/>
        </p:blipFill>
        <p:spPr>
          <a:xfrm>
            <a:off x="610014" y="1579870"/>
            <a:ext cx="5330138" cy="1495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3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알고리즘 활용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적절한 </a:t>
            </a:r>
            <a:r>
              <a:rPr lang="en-US" altLang="ko-KR" dirty="0" smtClean="0">
                <a:ea typeface="나눔스퀘어"/>
              </a:rPr>
              <a:t>k</a:t>
            </a:r>
            <a:r>
              <a:rPr lang="ko-KR" altLang="en-US" dirty="0" smtClean="0">
                <a:ea typeface="나눔스퀘어"/>
              </a:rPr>
              <a:t>값 선정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ko-KR" altLang="en-US" dirty="0" smtClean="0">
                <a:ea typeface="나눔스퀘어"/>
              </a:rPr>
              <a:t>교차 </a:t>
            </a:r>
            <a:r>
              <a:rPr lang="ko-KR" altLang="en-US" dirty="0" err="1" smtClean="0">
                <a:ea typeface="나눔스퀘어"/>
              </a:rPr>
              <a:t>검증법</a:t>
            </a:r>
            <a:r>
              <a:rPr lang="ko-KR" altLang="en-US" dirty="0" smtClean="0">
                <a:ea typeface="나눔스퀘어"/>
              </a:rPr>
              <a:t> 절차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72200" y="3579862"/>
            <a:ext cx="2275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방법을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범위 내에서 바꿔가며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실시하고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좋은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최종 선택한다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680322" y="341972"/>
            <a:ext cx="586585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적절한 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값 선정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9632" y="1314710"/>
            <a:ext cx="7886700" cy="341728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나눔스퀘어"/>
              </a:rPr>
              <a:t>Iris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Data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lvl="1"/>
            <a:r>
              <a:rPr lang="ko-KR" altLang="en-US" sz="1600" dirty="0">
                <a:ea typeface="나눔스퀘어"/>
              </a:rPr>
              <a:t>데이터 특성</a:t>
            </a:r>
            <a:r>
              <a:rPr lang="en-US" altLang="ko-KR" sz="1600" dirty="0">
                <a:ea typeface="나눔스퀘어"/>
              </a:rPr>
              <a:t>: </a:t>
            </a:r>
            <a:r>
              <a:rPr lang="ko-KR" altLang="en-US" sz="1600" dirty="0">
                <a:ea typeface="나눔스퀘어"/>
              </a:rPr>
              <a:t>꽃받침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꽃받침 폭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넓이</a:t>
            </a:r>
            <a:endParaRPr lang="en-US" altLang="ko-KR" sz="1600" dirty="0">
              <a:ea typeface="나눔스퀘어"/>
            </a:endParaRP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레이블</a:t>
            </a:r>
            <a:r>
              <a:rPr lang="en-US" altLang="ko-KR" sz="1600" dirty="0">
                <a:latin typeface="나눔 스퀘어"/>
                <a:ea typeface="나눔스퀘어"/>
              </a:rPr>
              <a:t>: iris </a:t>
            </a:r>
            <a:r>
              <a:rPr lang="ko-KR" altLang="en-US" sz="1600" dirty="0">
                <a:latin typeface="나눔 스퀘어"/>
                <a:ea typeface="나눔스퀘어"/>
              </a:rPr>
              <a:t>종</a:t>
            </a:r>
            <a:r>
              <a:rPr lang="en-US" altLang="ko-KR" sz="1600" dirty="0">
                <a:latin typeface="나눔 스퀘어"/>
                <a:ea typeface="나눔스퀘어"/>
              </a:rPr>
              <a:t>(0: iris </a:t>
            </a:r>
            <a:r>
              <a:rPr lang="en-US" altLang="ko-KR" sz="1600" dirty="0" err="1">
                <a:latin typeface="나눔 스퀘어"/>
                <a:ea typeface="나눔스퀘어"/>
              </a:rPr>
              <a:t>setosa</a:t>
            </a:r>
            <a:r>
              <a:rPr lang="en-US" altLang="ko-KR" sz="1600" dirty="0">
                <a:latin typeface="나눔 스퀘어"/>
                <a:ea typeface="나눔스퀘어"/>
              </a:rPr>
              <a:t>, 1: iris virginica, 2: iris versicolor)</a:t>
            </a:r>
          </a:p>
          <a:p>
            <a:pPr lvl="1"/>
            <a:r>
              <a:rPr lang="en-US" altLang="ko-KR" sz="1600" dirty="0">
                <a:latin typeface="나눔 스퀘어"/>
                <a:ea typeface="나눔스퀘어"/>
              </a:rPr>
              <a:t>Iris </a:t>
            </a:r>
            <a:r>
              <a:rPr lang="ko-KR" altLang="en-US" sz="1600" dirty="0">
                <a:latin typeface="나눔 스퀘어"/>
                <a:ea typeface="나눔스퀘어"/>
              </a:rPr>
              <a:t>꽃의 정보를 이용하여 어떤 종인가 예측하는 것이 목표</a:t>
            </a:r>
            <a:r>
              <a:rPr lang="en-US" altLang="ko-KR" sz="1600" dirty="0">
                <a:latin typeface="나눔 스퀘어"/>
                <a:ea typeface="나눔스퀘어"/>
              </a:rPr>
              <a:t>!</a:t>
            </a:r>
          </a:p>
          <a:p>
            <a:pPr lvl="1"/>
            <a:r>
              <a:rPr lang="en-US" altLang="ko-KR" sz="1600" dirty="0" err="1">
                <a:latin typeface="나눔 스퀘어"/>
                <a:ea typeface="나눔스퀘어"/>
              </a:rPr>
              <a:t>sklearn</a:t>
            </a:r>
            <a:r>
              <a:rPr lang="ko-KR" altLang="en-US" sz="1600" dirty="0">
                <a:latin typeface="나눔 스퀘어"/>
                <a:ea typeface="나눔스퀘어"/>
              </a:rPr>
              <a:t>에 데이터가 내장되어 있음</a:t>
            </a:r>
            <a:r>
              <a:rPr lang="en-US" altLang="ko-KR" sz="1600" dirty="0">
                <a:latin typeface="나눔 스퀘어"/>
                <a:ea typeface="나눔스퀘어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0AC919-22B7-4BD5-BDDA-861952C6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3023350"/>
            <a:ext cx="7358748" cy="18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3837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https://gist.github.com/michhar/2dfd2de0d4f8727f873422c5d959fff5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1. </a:t>
            </a:r>
            <a:r>
              <a:rPr lang="ko-KR" altLang="en-US" dirty="0" smtClean="0">
                <a:ea typeface="나눔스퀘어"/>
              </a:rPr>
              <a:t>라이브러리 </a:t>
            </a:r>
            <a:r>
              <a:rPr lang="ko-KR" altLang="en-US" dirty="0" smtClean="0">
                <a:ea typeface="나눔스퀘어"/>
              </a:rPr>
              <a:t>및 데이터 준비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235087" y="1608372"/>
            <a:ext cx="6756323" cy="3185811"/>
            <a:chOff x="1391372" y="1546179"/>
            <a:chExt cx="6756323" cy="31858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30"/>
            <a:stretch/>
          </p:blipFill>
          <p:spPr>
            <a:xfrm>
              <a:off x="1403648" y="1546179"/>
              <a:ext cx="6744047" cy="360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2" t="13043"/>
            <a:stretch/>
          </p:blipFill>
          <p:spPr>
            <a:xfrm>
              <a:off x="1391372" y="1851670"/>
              <a:ext cx="6756323" cy="2880320"/>
            </a:xfrm>
            <a:prstGeom prst="rect">
              <a:avLst/>
            </a:prstGeom>
          </p:spPr>
        </p:pic>
      </p:grpSp>
      <p:sp>
        <p:nvSpPr>
          <p:cNvPr id="9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7008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smtClean="0">
                <a:latin typeface="나눔 스퀘어"/>
                <a:ea typeface="나눔스퀘어"/>
              </a:rPr>
              <a:t>        </a:t>
            </a:r>
            <a:r>
              <a:rPr lang="af-ZA" altLang="ko-KR" sz="800" dirty="0" smtClean="0">
                <a:latin typeface="나눔 스퀘어"/>
                <a:ea typeface="나눔스퀘어"/>
              </a:rPr>
              <a:t>https</a:t>
            </a:r>
            <a:r>
              <a:rPr lang="af-ZA" altLang="ko-KR" sz="800" dirty="0">
                <a:latin typeface="나눔 스퀘어"/>
                <a:ea typeface="나눔스퀘어"/>
              </a:rPr>
              <a:t>://m.blog.naver.com/PostView.nhn?blogId=kiddwannabe&amp;logNo=221205309816&amp;proxyReferer=https:%2F%2Fwww.google.com%2F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51584" y="115721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2. </a:t>
            </a:r>
            <a:r>
              <a:rPr lang="ko-KR" altLang="en-US" dirty="0" smtClean="0">
                <a:ea typeface="나눔스퀘어"/>
              </a:rPr>
              <a:t>데이터 </a:t>
            </a:r>
            <a:r>
              <a:rPr lang="ko-KR" altLang="en-US" dirty="0" smtClean="0">
                <a:ea typeface="나눔스퀘어"/>
              </a:rPr>
              <a:t>탐색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변수 간 상관관계 확인</a:t>
            </a:r>
            <a:r>
              <a:rPr lang="en-US" altLang="ko-KR" dirty="0" smtClean="0">
                <a:ea typeface="나눔스퀘어"/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9" y="1600274"/>
            <a:ext cx="5425933" cy="29934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934438" y="1935745"/>
            <a:ext cx="3059540" cy="248278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ea typeface="나눔스퀘어"/>
              </a:rPr>
              <a:t>Correlation(</a:t>
            </a:r>
            <a:r>
              <a:rPr lang="ko-KR" altLang="en-US" sz="1600" dirty="0" smtClean="0">
                <a:ea typeface="나눔스퀘어"/>
              </a:rPr>
              <a:t>상관관계</a:t>
            </a:r>
            <a:r>
              <a:rPr lang="en-US" altLang="ko-KR" sz="1400" dirty="0" smtClean="0">
                <a:ea typeface="나눔스퀘어"/>
              </a:rPr>
              <a:t>)</a:t>
            </a:r>
          </a:p>
          <a:p>
            <a:r>
              <a:rPr lang="ko-KR" altLang="en-US" sz="1400" dirty="0" smtClean="0">
                <a:ea typeface="나눔스퀘어"/>
              </a:rPr>
              <a:t>둘 이상의 변인이 지니고 있는 연관성의 정도나 그러한 관계를 말한다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iris </a:t>
            </a:r>
            <a:r>
              <a:rPr lang="ko-KR" altLang="en-US" sz="1400" dirty="0" smtClean="0">
                <a:ea typeface="나눔스퀘어"/>
              </a:rPr>
              <a:t>데이터에선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꽃받침</a:t>
            </a:r>
            <a:r>
              <a:rPr lang="en-US" altLang="ko-KR" sz="1400" dirty="0" smtClean="0">
                <a:ea typeface="나눔스퀘어"/>
              </a:rPr>
              <a:t>(Sepal)</a:t>
            </a:r>
            <a:r>
              <a:rPr lang="ko-KR" altLang="en-US" sz="1400" dirty="0" smtClean="0">
                <a:ea typeface="나눔스퀘어"/>
              </a:rPr>
              <a:t>의 수치보단 </a:t>
            </a:r>
            <a:r>
              <a:rPr lang="en-US" altLang="ko-KR" sz="1400" dirty="0" smtClean="0">
                <a:ea typeface="나눔스퀘어"/>
              </a:rPr>
              <a:t>Petal(</a:t>
            </a:r>
            <a:r>
              <a:rPr lang="ko-KR" altLang="en-US" sz="1400" dirty="0" smtClean="0">
                <a:ea typeface="나눔스퀘어"/>
              </a:rPr>
              <a:t>꽃잎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의 수치가 </a:t>
            </a:r>
            <a:r>
              <a:rPr lang="en-US" altLang="ko-KR" sz="1400" dirty="0" smtClean="0">
                <a:ea typeface="나눔스퀘어"/>
              </a:rPr>
              <a:t>iris</a:t>
            </a:r>
            <a:r>
              <a:rPr lang="ko-KR" altLang="en-US" sz="1400" dirty="0" smtClean="0">
                <a:ea typeface="나눔스퀘어"/>
              </a:rPr>
              <a:t>의 품종과 더 관련성이 높음을 알 수 있다</a:t>
            </a:r>
            <a:r>
              <a:rPr lang="en-US" altLang="ko-KR" sz="1400" dirty="0" smtClean="0">
                <a:ea typeface="나눔스퀘어"/>
              </a:rPr>
              <a:t>. ( </a:t>
            </a:r>
            <a:r>
              <a:rPr lang="ko-KR" altLang="en-US" sz="1400" dirty="0" smtClean="0">
                <a:ea typeface="나눔스퀘어"/>
              </a:rPr>
              <a:t>절댓값의 크기로 판단 </a:t>
            </a:r>
            <a:r>
              <a:rPr lang="en-US" altLang="ko-KR" sz="1400" dirty="0" smtClean="0">
                <a:ea typeface="나눔스퀘어"/>
              </a:rPr>
              <a:t>)</a:t>
            </a:r>
          </a:p>
          <a:p>
            <a:r>
              <a:rPr lang="ko-KR" altLang="en-US" sz="1400" dirty="0" smtClean="0">
                <a:ea typeface="나눔스퀘어"/>
              </a:rPr>
              <a:t>또한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en-US" altLang="ko-KR" sz="1400" dirty="0" err="1" smtClean="0">
                <a:ea typeface="나눔스퀘어"/>
              </a:rPr>
              <a:t>Petal_width</a:t>
            </a:r>
            <a:r>
              <a:rPr lang="ko-KR" altLang="en-US" sz="1400" dirty="0" smtClean="0">
                <a:ea typeface="나눔스퀘어"/>
              </a:rPr>
              <a:t>와 </a:t>
            </a:r>
            <a:r>
              <a:rPr lang="en-US" altLang="ko-KR" sz="1400" dirty="0" err="1" smtClean="0">
                <a:ea typeface="나눔스퀘어"/>
              </a:rPr>
              <a:t>Petal_length</a:t>
            </a:r>
            <a:r>
              <a:rPr lang="ko-KR" altLang="en-US" sz="1400" dirty="0" smtClean="0">
                <a:ea typeface="나눔스퀘어"/>
              </a:rPr>
              <a:t>등 연관성이 짙은 변수를 발견할 수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713732"/>
            <a:ext cx="4905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https://https://ko.wikipedia.org/wiki/%EC%83%81%EA%B4%80_%EB%B6%84%EC%84%9D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979712" y="3147814"/>
            <a:ext cx="3816424" cy="1295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914553" y="4278701"/>
            <a:ext cx="3233511" cy="16505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7079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en-US" altLang="ko-KR" sz="800" dirty="0">
                <a:latin typeface="나눔 스퀘어"/>
                <a:ea typeface="나눔스퀘어"/>
              </a:rPr>
              <a:t>https://m.blog.naver.com/PostView.nhn?blogId=kiddwannabe&amp;logNo=221205309816&amp;proxyReferer=https:%2F%2Fwww.google.com%2F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3. </a:t>
            </a:r>
            <a:r>
              <a:rPr lang="ko-KR" altLang="en-US" dirty="0" smtClean="0">
                <a:ea typeface="나눔스퀘어"/>
              </a:rPr>
              <a:t>데이터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8681"/>
            <a:ext cx="7200801" cy="3407325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10176</TotalTime>
  <Words>888</Words>
  <Application>Microsoft Office PowerPoint</Application>
  <PresentationFormat>화면 슬라이드 쇼(16:9)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 스퀘어</vt:lpstr>
      <vt:lpstr>나눔스퀘어</vt:lpstr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494</cp:revision>
  <dcterms:created xsi:type="dcterms:W3CDTF">2020-01-12T09:12:00Z</dcterms:created>
  <dcterms:modified xsi:type="dcterms:W3CDTF">2021-02-19T03:44:23Z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