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7"/>
  </p:notesMasterIdLst>
  <p:sldIdLst>
    <p:sldId id="1803" r:id="rId2"/>
    <p:sldId id="1791" r:id="rId3"/>
    <p:sldId id="1792" r:id="rId4"/>
    <p:sldId id="1810" r:id="rId5"/>
    <p:sldId id="1809" r:id="rId6"/>
    <p:sldId id="1786" r:id="rId7"/>
    <p:sldId id="1795" r:id="rId8"/>
    <p:sldId id="1796" r:id="rId9"/>
    <p:sldId id="1812" r:id="rId10"/>
    <p:sldId id="1804" r:id="rId11"/>
    <p:sldId id="1805" r:id="rId12"/>
    <p:sldId id="1787" r:id="rId13"/>
    <p:sldId id="1788" r:id="rId14"/>
    <p:sldId id="1806" r:id="rId15"/>
    <p:sldId id="1797" r:id="rId16"/>
    <p:sldId id="1811" r:id="rId17"/>
    <p:sldId id="1798" r:id="rId18"/>
    <p:sldId id="1807" r:id="rId19"/>
    <p:sldId id="1790" r:id="rId20"/>
    <p:sldId id="1800" r:id="rId21"/>
    <p:sldId id="1799" r:id="rId22"/>
    <p:sldId id="1813" r:id="rId23"/>
    <p:sldId id="1801" r:id="rId24"/>
    <p:sldId id="1802" r:id="rId25"/>
    <p:sldId id="180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0">
          <p15:clr>
            <a:srgbClr val="A4A3A4"/>
          </p15:clr>
        </p15:guide>
        <p15:guide id="2" pos="2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004" autoAdjust="0"/>
  </p:normalViewPr>
  <p:slideViewPr>
    <p:cSldViewPr>
      <p:cViewPr varScale="1">
        <p:scale>
          <a:sx n="53" d="100"/>
          <a:sy n="53" d="100"/>
        </p:scale>
        <p:origin x="36" y="560"/>
      </p:cViewPr>
      <p:guideLst>
        <p:guide orient="horz" pos="1670"/>
        <p:guide pos="2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0FAFB-A6A0-48AD-AFCD-3892261BCD6E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AD27-7BE1-4A55-98F9-F5AA61B5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4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02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56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8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0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1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9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56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0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7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97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5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69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72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77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3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74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3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96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0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0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4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60E0CF-CD6B-41C7-AB6A-EBC643F522A1}"/>
              </a:ext>
            </a:extLst>
          </p:cNvPr>
          <p:cNvSpPr/>
          <p:nvPr userDrawn="1"/>
        </p:nvSpPr>
        <p:spPr>
          <a:xfrm>
            <a:off x="296986" y="339502"/>
            <a:ext cx="8712968" cy="4509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5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8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20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52">
          <p15:clr>
            <a:srgbClr val="FBAE40"/>
          </p15:clr>
        </p15:guide>
        <p15:guide id="4" pos="6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1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 rot="646800">
            <a:off x="1005692" y="1914340"/>
            <a:ext cx="1240901" cy="1240901"/>
          </a:xfrm>
          <a:prstGeom prst="rect">
            <a:avLst/>
          </a:prstGeom>
          <a:solidFill>
            <a:srgbClr val="195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20763242">
            <a:off x="2471723" y="1914340"/>
            <a:ext cx="1240901" cy="1240901"/>
          </a:xfrm>
          <a:prstGeom prst="rect">
            <a:avLst/>
          </a:prstGeom>
          <a:solidFill>
            <a:srgbClr val="14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37754" y="1914340"/>
            <a:ext cx="1240901" cy="1240901"/>
          </a:xfrm>
          <a:prstGeom prst="rect">
            <a:avLst/>
          </a:prstGeom>
          <a:solidFill>
            <a:srgbClr val="69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179776">
            <a:off x="5480764" y="1914340"/>
            <a:ext cx="1240901" cy="1240901"/>
          </a:xfrm>
          <a:prstGeom prst="rect">
            <a:avLst/>
          </a:prstGeom>
          <a:solidFill>
            <a:srgbClr val="9FD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20955485">
            <a:off x="6898736" y="1914340"/>
            <a:ext cx="1240901" cy="1240901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7"/>
          <a:stretch/>
        </p:blipFill>
        <p:spPr>
          <a:xfrm flipH="1">
            <a:off x="-18751" y="2817055"/>
            <a:ext cx="9264000" cy="23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42A1-C99B-448F-B083-E3872927BDC9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1" r:id="rId13"/>
    <p:sldLayoutId id="2147483664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friend.tistory.com/34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ogni.tistory.com/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OrvltpuxVQQ" TargetMode="Externa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068280"/>
            <a:ext cx="8694966" cy="1617079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1546447" y="1544420"/>
            <a:ext cx="6133604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48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파이썬 데이터분석</a:t>
            </a:r>
            <a:endParaRPr lang="en-US" altLang="ko-KR" sz="48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3347864" y="3003798"/>
            <a:ext cx="2774132" cy="4736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나눔 스퀘어"/>
                <a:ea typeface="나눔스퀘어"/>
              </a:rPr>
              <a:t>K-Means</a:t>
            </a:r>
            <a:endParaRPr lang="en-US" sz="2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5393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94368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err="1">
                <a:latin typeface="나눔 스퀘어"/>
                <a:ea typeface="나눔스퀘어"/>
              </a:rPr>
              <a:t>파이썬을</a:t>
            </a:r>
            <a:r>
              <a:rPr lang="ko-KR" altLang="en-US" sz="800" dirty="0">
                <a:latin typeface="나눔 스퀘어"/>
                <a:ea typeface="나눔스퀘어"/>
              </a:rPr>
              <a:t> 활용한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쿡북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크리스 </a:t>
            </a:r>
            <a:r>
              <a:rPr lang="ko-KR" altLang="en-US" sz="800" dirty="0" err="1">
                <a:latin typeface="나눔 스퀘어"/>
                <a:ea typeface="나눔스퀘어"/>
              </a:rPr>
              <a:t>알본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95" y="1491630"/>
            <a:ext cx="5646308" cy="3402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1. </a:t>
            </a:r>
            <a:r>
              <a:rPr lang="ko-KR" altLang="en-US" dirty="0" smtClean="0">
                <a:ea typeface="나눔스퀘어"/>
              </a:rPr>
              <a:t>라이브러리 </a:t>
            </a:r>
            <a:r>
              <a:rPr lang="ko-KR" altLang="en-US" dirty="0" smtClean="0">
                <a:ea typeface="나눔스퀘어"/>
              </a:rPr>
              <a:t>및 데이터 불러오기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</a:t>
            </a: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94368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err="1">
                <a:latin typeface="나눔 스퀘어"/>
                <a:ea typeface="나눔스퀘어"/>
              </a:rPr>
              <a:t>파이썬을</a:t>
            </a:r>
            <a:r>
              <a:rPr lang="ko-KR" altLang="en-US" sz="800" dirty="0">
                <a:latin typeface="나눔 스퀘어"/>
                <a:ea typeface="나눔스퀘어"/>
              </a:rPr>
              <a:t> 활용한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쿡북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크리스 </a:t>
            </a:r>
            <a:r>
              <a:rPr lang="ko-KR" altLang="en-US" sz="800" dirty="0" err="1">
                <a:latin typeface="나눔 스퀘어"/>
                <a:ea typeface="나눔스퀘어"/>
              </a:rPr>
              <a:t>알본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9622"/>
            <a:ext cx="7989852" cy="3474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2. </a:t>
            </a:r>
            <a:r>
              <a:rPr lang="ko-KR" altLang="en-US" dirty="0" smtClean="0">
                <a:ea typeface="나눔스퀘어"/>
              </a:rPr>
              <a:t>데이터 </a:t>
            </a:r>
            <a:r>
              <a:rPr lang="ko-KR" altLang="en-US" dirty="0" smtClean="0">
                <a:ea typeface="나눔스퀘어"/>
              </a:rPr>
              <a:t>자료구조 변환</a:t>
            </a:r>
            <a:r>
              <a:rPr lang="en-US" altLang="ko-KR" dirty="0">
                <a:ea typeface="나눔스퀘어"/>
              </a:rPr>
              <a:t> (</a:t>
            </a:r>
            <a:r>
              <a:rPr lang="ko-KR" altLang="en-US" dirty="0">
                <a:ea typeface="나눔스퀘어"/>
              </a:rPr>
              <a:t>데이터 프레임</a:t>
            </a:r>
            <a:r>
              <a:rPr lang="en-US" altLang="ko-KR" dirty="0">
                <a:ea typeface="나눔스퀘어"/>
              </a:rPr>
              <a:t>)</a:t>
            </a:r>
            <a:r>
              <a:rPr lang="ko-KR" altLang="en-US" dirty="0">
                <a:ea typeface="나눔스퀘어"/>
              </a:rPr>
              <a:t>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</a:t>
            </a: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94368"/>
            <a:ext cx="1946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af-ZA" altLang="ko-KR" sz="800" dirty="0">
                <a:latin typeface="나눔 스퀘어"/>
                <a:ea typeface="나눔스퀘어"/>
                <a:hlinkClick r:id="rId3"/>
              </a:rPr>
              <a:t>https://</a:t>
            </a:r>
            <a:r>
              <a:rPr lang="af-ZA" altLang="ko-KR" sz="800" dirty="0" smtClean="0">
                <a:latin typeface="나눔 스퀘어"/>
                <a:ea typeface="나눔스퀘어"/>
                <a:hlinkClick r:id="rId3"/>
              </a:rPr>
              <a:t>rfriend.tistory.com/346</a:t>
            </a:r>
            <a:r>
              <a:rPr lang="af-ZA" altLang="ko-KR" sz="800" dirty="0" smtClean="0">
                <a:latin typeface="나눔 스퀘어"/>
                <a:ea typeface="나눔스퀘어"/>
              </a:rPr>
              <a:t> 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44859"/>
            <a:ext cx="5544616" cy="34495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652120" y="2139702"/>
            <a:ext cx="3672408" cy="197609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atin typeface="나눔 스퀘어"/>
                <a:ea typeface="나눔스퀘어"/>
              </a:rPr>
              <a:t>데이터의 모양을 살펴보는 시각화를</a:t>
            </a:r>
            <a:endParaRPr lang="en-US" altLang="ko-KR" sz="1400" dirty="0" smtClean="0">
              <a:latin typeface="나눔 스퀘어"/>
              <a:ea typeface="나눔스퀘어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나눔 스퀘어"/>
                <a:ea typeface="나눔스퀘어"/>
              </a:rPr>
              <a:t>진행하기 전</a:t>
            </a:r>
            <a:r>
              <a:rPr lang="en-US" altLang="ko-KR" sz="1400" dirty="0" smtClean="0">
                <a:latin typeface="나눔 스퀘어"/>
                <a:ea typeface="나눔스퀘어"/>
              </a:rPr>
              <a:t>, </a:t>
            </a:r>
            <a:r>
              <a:rPr lang="ko-KR" altLang="en-US" sz="1400" dirty="0" smtClean="0">
                <a:latin typeface="나눔 스퀘어"/>
                <a:ea typeface="나눔스퀘어"/>
              </a:rPr>
              <a:t>좌측과 같은 문제</a:t>
            </a:r>
            <a:r>
              <a:rPr lang="en-US" altLang="ko-KR" sz="1400" dirty="0" smtClean="0">
                <a:latin typeface="나눔 스퀘어"/>
                <a:ea typeface="나눔스퀘어"/>
              </a:rPr>
              <a:t>(</a:t>
            </a:r>
            <a:r>
              <a:rPr lang="ko-KR" altLang="en-US" sz="1400" dirty="0" smtClean="0">
                <a:latin typeface="나눔 스퀘어"/>
                <a:ea typeface="나눔스퀘어"/>
              </a:rPr>
              <a:t>붉은 경고문</a:t>
            </a:r>
            <a:r>
              <a:rPr lang="en-US" altLang="ko-KR" sz="1400" dirty="0" smtClean="0">
                <a:latin typeface="나눔 스퀘어"/>
                <a:ea typeface="나눔스퀘어"/>
              </a:rPr>
              <a:t>)</a:t>
            </a:r>
          </a:p>
          <a:p>
            <a:pPr marL="0" indent="0">
              <a:buNone/>
            </a:pPr>
            <a:r>
              <a:rPr lang="ko-KR" altLang="en-US" sz="1400" dirty="0" err="1" smtClean="0">
                <a:latin typeface="나눔 스퀘어"/>
                <a:ea typeface="나눔스퀘어"/>
              </a:rPr>
              <a:t>를</a:t>
            </a:r>
            <a:r>
              <a:rPr lang="ko-KR" altLang="en-US" sz="1400" dirty="0" smtClean="0">
                <a:latin typeface="나눔 스퀘어"/>
                <a:ea typeface="나눔스퀘어"/>
              </a:rPr>
              <a:t> 먼저 해결하겠다</a:t>
            </a:r>
            <a:r>
              <a:rPr lang="en-US" altLang="ko-KR" sz="1400" dirty="0" smtClean="0">
                <a:latin typeface="나눔 스퀘어"/>
                <a:ea typeface="나눔스퀘어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나눔 스퀘어"/>
              <a:ea typeface="나눔스퀘어"/>
            </a:endParaRPr>
          </a:p>
          <a:p>
            <a:pPr marL="0" indent="0">
              <a:buNone/>
            </a:pPr>
            <a:endParaRPr lang="en-US" altLang="ko-KR" sz="1400" dirty="0">
              <a:latin typeface="나눔 스퀘어"/>
              <a:ea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3. </a:t>
            </a:r>
            <a:r>
              <a:rPr lang="ko-KR" altLang="en-US" dirty="0" smtClean="0">
                <a:ea typeface="나눔스퀘어"/>
              </a:rPr>
              <a:t>시각화 </a:t>
            </a:r>
            <a:r>
              <a:rPr lang="ko-KR" altLang="en-US" dirty="0" smtClean="0">
                <a:ea typeface="나눔스퀘어"/>
              </a:rPr>
              <a:t>라이브러리 준비</a:t>
            </a:r>
            <a:endParaRPr lang="en-US" altLang="ko-KR" dirty="0" smtClean="0">
              <a:effectLst/>
              <a:ea typeface="나눔스퀘어"/>
            </a:endParaRPr>
          </a:p>
          <a:p>
            <a:pPr lvl="1"/>
            <a:r>
              <a:rPr lang="en-US" altLang="ko-KR" dirty="0" smtClean="0">
                <a:ea typeface="나눔스퀘어"/>
              </a:rPr>
              <a:t>    </a:t>
            </a:r>
            <a:endParaRPr lang="ko-KR" altLang="en-US" dirty="0">
              <a:ea typeface="나눔스퀘어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0"/>
          <a:stretch/>
        </p:blipFill>
        <p:spPr>
          <a:xfrm>
            <a:off x="467544" y="1419622"/>
            <a:ext cx="5904656" cy="372387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276136" y="1998113"/>
            <a:ext cx="2890664" cy="216024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>
                <a:latin typeface="나눔 스퀘어"/>
                <a:ea typeface="나눔스퀘어"/>
              </a:rPr>
              <a:t>Sns</a:t>
            </a:r>
            <a:r>
              <a:rPr lang="ko-KR" altLang="en-US" sz="1400" dirty="0" smtClean="0">
                <a:latin typeface="나눔 스퀘어"/>
                <a:ea typeface="나눔스퀘어"/>
              </a:rPr>
              <a:t>라이브러리의 </a:t>
            </a:r>
            <a:r>
              <a:rPr lang="en-US" altLang="ko-KR" sz="1400" dirty="0" err="1" smtClean="0">
                <a:latin typeface="나눔 스퀘어"/>
                <a:ea typeface="나눔스퀘어"/>
              </a:rPr>
              <a:t>pairplot</a:t>
            </a:r>
            <a:r>
              <a:rPr lang="ko-KR" altLang="en-US" sz="1400" dirty="0" smtClean="0">
                <a:latin typeface="나눔 스퀘어"/>
                <a:ea typeface="나눔스퀘어"/>
              </a:rPr>
              <a:t>함수를 통해 </a:t>
            </a:r>
            <a:r>
              <a:rPr lang="en-US" altLang="ko-KR" sz="1400" dirty="0" smtClean="0">
                <a:latin typeface="나눔 스퀘어"/>
                <a:ea typeface="나눔스퀘어"/>
              </a:rPr>
              <a:t>iris</a:t>
            </a:r>
            <a:r>
              <a:rPr lang="ko-KR" altLang="en-US" sz="1400" dirty="0" smtClean="0">
                <a:latin typeface="나눔 스퀘어"/>
                <a:ea typeface="나눔스퀘어"/>
              </a:rPr>
              <a:t>데이터의 모든 변수를 각각 </a:t>
            </a:r>
            <a:r>
              <a:rPr lang="en-US" altLang="ko-KR" sz="1400" dirty="0" smtClean="0">
                <a:latin typeface="나눔 스퀘어"/>
                <a:ea typeface="나눔스퀘어"/>
              </a:rPr>
              <a:t>x, y</a:t>
            </a:r>
            <a:r>
              <a:rPr lang="ko-KR" altLang="en-US" sz="1400" dirty="0" smtClean="0">
                <a:latin typeface="나눔 스퀘어"/>
                <a:ea typeface="나눔스퀘어"/>
              </a:rPr>
              <a:t>축으로 짝지은 그래프를 그려준다</a:t>
            </a:r>
            <a:r>
              <a:rPr lang="en-US" altLang="ko-KR" sz="1400" dirty="0" smtClean="0">
                <a:latin typeface="나눔 스퀘어"/>
                <a:ea typeface="나눔스퀘어"/>
              </a:rPr>
              <a:t>.</a:t>
            </a:r>
          </a:p>
          <a:p>
            <a:endParaRPr lang="en-US" altLang="ko-KR" sz="1400" dirty="0">
              <a:latin typeface="나눔 스퀘어"/>
              <a:ea typeface="나눔스퀘어"/>
            </a:endParaRPr>
          </a:p>
          <a:p>
            <a:r>
              <a:rPr lang="ko-KR" altLang="en-US" sz="1400" dirty="0" smtClean="0">
                <a:latin typeface="나눔 스퀘어"/>
                <a:ea typeface="나눔스퀘어"/>
              </a:rPr>
              <a:t>데이터 시각화를 통해 데이터의전반적인 모양과 특징을 파악한다</a:t>
            </a:r>
            <a:r>
              <a:rPr lang="en-US" altLang="ko-KR" sz="1400" dirty="0" smtClean="0">
                <a:latin typeface="나눔 스퀘어"/>
                <a:ea typeface="나눔스퀘어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4. </a:t>
            </a:r>
            <a:r>
              <a:rPr lang="ko-KR" altLang="en-US" dirty="0" smtClean="0">
                <a:ea typeface="나눔스퀘어"/>
              </a:rPr>
              <a:t>데이터 시각화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</a:t>
            </a: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8" r="21285"/>
          <a:stretch/>
        </p:blipFill>
        <p:spPr>
          <a:xfrm>
            <a:off x="152616" y="1611394"/>
            <a:ext cx="3227319" cy="29765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4176" y="2808092"/>
            <a:ext cx="675456" cy="555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76" y="1353289"/>
            <a:ext cx="4712564" cy="373874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1259632" y="3075806"/>
            <a:ext cx="3168352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4. </a:t>
            </a:r>
            <a:r>
              <a:rPr lang="ko-KR" altLang="en-US" dirty="0" smtClean="0">
                <a:ea typeface="나눔스퀘어"/>
              </a:rPr>
              <a:t>데이터 시각화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</a:t>
            </a: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0" y="4928056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파이썬을</a:t>
            </a:r>
            <a:r>
              <a:rPr lang="ko-KR" altLang="en-US" sz="800" dirty="0" smtClean="0">
                <a:latin typeface="나눔 스퀘어"/>
                <a:ea typeface="나눔스퀘어"/>
              </a:rPr>
              <a:t>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ko-KR" altLang="en-US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쿡북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크리스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알본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5. </a:t>
            </a:r>
            <a:r>
              <a:rPr lang="ko-KR" altLang="en-US" dirty="0" smtClean="0">
                <a:ea typeface="나눔스퀘어"/>
              </a:rPr>
              <a:t>정규화</a:t>
            </a:r>
            <a:endParaRPr lang="en-US" altLang="ko-KR" dirty="0" smtClean="0">
              <a:effectLst/>
            </a:endParaRP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8" b="57137"/>
          <a:stretch/>
        </p:blipFill>
        <p:spPr>
          <a:xfrm>
            <a:off x="646645" y="1573481"/>
            <a:ext cx="7527964" cy="2840677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28"/>
          <a:stretch/>
        </p:blipFill>
        <p:spPr>
          <a:xfrm>
            <a:off x="616805" y="1429220"/>
            <a:ext cx="7992888" cy="3299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0" y="4928056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파이썬을</a:t>
            </a:r>
            <a:r>
              <a:rPr lang="ko-KR" altLang="en-US" sz="800" dirty="0" smtClean="0">
                <a:latin typeface="나눔 스퀘어"/>
                <a:ea typeface="나눔스퀘어"/>
              </a:rPr>
              <a:t>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ko-KR" altLang="en-US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쿡북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크리스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알본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"/>
              </a:rPr>
              <a:t>6</a:t>
            </a:r>
            <a:r>
              <a:rPr lang="en-US" altLang="ko-KR" dirty="0" smtClean="0">
                <a:ea typeface="나눔스퀘어"/>
              </a:rPr>
              <a:t>. </a:t>
            </a:r>
            <a:r>
              <a:rPr lang="en-US" altLang="ko-KR" dirty="0" smtClean="0">
                <a:ea typeface="나눔스퀘어"/>
              </a:rPr>
              <a:t>K-means </a:t>
            </a:r>
            <a:r>
              <a:rPr lang="ko-KR" altLang="en-US" dirty="0" smtClean="0">
                <a:ea typeface="나눔스퀘어"/>
              </a:rPr>
              <a:t>모델 </a:t>
            </a:r>
            <a:r>
              <a:rPr lang="ko-KR" altLang="en-US" dirty="0" smtClean="0">
                <a:ea typeface="나눔스퀘어"/>
              </a:rPr>
              <a:t>생성</a:t>
            </a:r>
            <a:endParaRPr lang="en-US" altLang="ko-KR" dirty="0" smtClean="0">
              <a:effectLst/>
            </a:endParaRP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0" y="4928056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파이썬을</a:t>
            </a:r>
            <a:r>
              <a:rPr lang="ko-KR" altLang="en-US" sz="800" dirty="0" smtClean="0">
                <a:latin typeface="나눔 스퀘어"/>
                <a:ea typeface="나눔스퀘어"/>
              </a:rPr>
              <a:t>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ko-KR" altLang="en-US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쿡북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크리스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알본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8" y="1372794"/>
            <a:ext cx="5328592" cy="3585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7. </a:t>
            </a:r>
            <a:r>
              <a:rPr lang="ko-KR" altLang="en-US" dirty="0" smtClean="0">
                <a:ea typeface="나눔스퀘어"/>
              </a:rPr>
              <a:t>분류 </a:t>
            </a:r>
            <a:r>
              <a:rPr lang="ko-KR" altLang="en-US" dirty="0" smtClean="0">
                <a:ea typeface="나눔스퀘어"/>
              </a:rPr>
              <a:t>결과 </a:t>
            </a:r>
            <a:r>
              <a:rPr lang="ko-KR" altLang="en-US" dirty="0" smtClean="0">
                <a:ea typeface="나눔스퀘어"/>
              </a:rPr>
              <a:t>시각화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정규화 후</a:t>
            </a:r>
            <a:endParaRPr lang="en-US" altLang="ko-KR" dirty="0" smtClean="0">
              <a:effectLst/>
              <a:ea typeface="나눔스퀘어"/>
            </a:endParaRP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0" y="4928056"/>
            <a:ext cx="3086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파이썬을</a:t>
            </a:r>
            <a:r>
              <a:rPr lang="ko-KR" altLang="en-US" sz="800" dirty="0" smtClean="0">
                <a:latin typeface="나눔 스퀘어"/>
                <a:ea typeface="나눔스퀘어"/>
              </a:rPr>
              <a:t> 활용한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머신러닝</a:t>
            </a:r>
            <a:r>
              <a:rPr lang="ko-KR" altLang="en-US" sz="800" dirty="0" smtClean="0">
                <a:latin typeface="나눔 스퀘어"/>
                <a:ea typeface="나눔스퀘어"/>
              </a:rPr>
              <a:t>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쿡북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크리스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알본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err="1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1884"/>
            <a:ext cx="5328592" cy="3586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7. </a:t>
            </a:r>
            <a:r>
              <a:rPr lang="ko-KR" altLang="en-US" dirty="0" smtClean="0">
                <a:ea typeface="나눔스퀘어"/>
              </a:rPr>
              <a:t>분류 </a:t>
            </a:r>
            <a:r>
              <a:rPr lang="ko-KR" altLang="en-US" dirty="0">
                <a:ea typeface="나눔스퀘어"/>
              </a:rPr>
              <a:t>결과 </a:t>
            </a:r>
            <a:r>
              <a:rPr lang="ko-KR" altLang="en-US" dirty="0" smtClean="0">
                <a:ea typeface="나눔스퀘어"/>
              </a:rPr>
              <a:t>시각화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정규화 전</a:t>
            </a:r>
            <a:endParaRPr lang="en-US" altLang="ko-KR" dirty="0"/>
          </a:p>
          <a:p>
            <a:pPr lvl="1"/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55576" y="1059582"/>
            <a:ext cx="8205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1)</a:t>
            </a:r>
          </a:p>
          <a:p>
            <a:pPr algn="l"/>
            <a:r>
              <a:rPr lang="en-US" altLang="ko-KR" sz="1600" dirty="0" smtClean="0"/>
              <a:t>Iris </a:t>
            </a:r>
            <a:r>
              <a:rPr lang="ko-KR" altLang="en-US" sz="1600" dirty="0" smtClean="0"/>
              <a:t>데이터 원본에 대하여 </a:t>
            </a:r>
            <a:r>
              <a:rPr lang="en-US" altLang="ko-KR" sz="1600" dirty="0" err="1" smtClean="0"/>
              <a:t>Sepal_length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Petal_length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축으로 하는 </a:t>
            </a:r>
            <a:r>
              <a:rPr lang="en-US" altLang="ko-KR" sz="1600" dirty="0" smtClean="0"/>
              <a:t>scatter plot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그려보시오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( Hint : </a:t>
            </a:r>
            <a:r>
              <a:rPr lang="ko-KR" altLang="en-US" sz="1600" dirty="0" smtClean="0"/>
              <a:t>위에서 저장한 </a:t>
            </a:r>
            <a:r>
              <a:rPr lang="en-US" altLang="ko-KR" sz="1600" dirty="0" smtClean="0"/>
              <a:t>data </a:t>
            </a:r>
            <a:r>
              <a:rPr lang="ko-KR" altLang="en-US" sz="1600" dirty="0" smtClean="0"/>
              <a:t>데이터프레임에 대하여 </a:t>
            </a:r>
            <a:r>
              <a:rPr lang="en-US" altLang="ko-KR" sz="1600" dirty="0" err="1" smtClean="0"/>
              <a:t>iloc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혹은 </a:t>
            </a:r>
            <a:r>
              <a:rPr lang="en-US" altLang="ko-KR" sz="1600" dirty="0" err="1" smtClean="0"/>
              <a:t>loc</a:t>
            </a:r>
            <a:r>
              <a:rPr lang="ko-KR" altLang="en-US" sz="1600" dirty="0" smtClean="0"/>
              <a:t>를 활용</a:t>
            </a:r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33249" y="2167892"/>
            <a:ext cx="8388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</a:p>
          <a:p>
            <a:pPr algn="l"/>
            <a:r>
              <a:rPr lang="en-US" altLang="ko-KR" sz="1600" dirty="0" smtClean="0"/>
              <a:t>2-1) </a:t>
            </a:r>
            <a:r>
              <a:rPr lang="ko-KR" altLang="en-US" sz="1600" dirty="0" smtClean="0"/>
              <a:t>아래의 코드를 참고하여 외부 데이터를 </a:t>
            </a:r>
            <a:r>
              <a:rPr lang="en-US" altLang="ko-KR" sz="1600" dirty="0" err="1" smtClean="0"/>
              <a:t>outer_Data</a:t>
            </a:r>
            <a:r>
              <a:rPr lang="ko-KR" altLang="en-US" sz="1600" dirty="0" smtClean="0"/>
              <a:t>에 저장해보고 상위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개의 데이터를 출력해 보시오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outer_data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pd.read_csv</a:t>
            </a:r>
            <a:r>
              <a:rPr lang="en-US" altLang="ko-KR" sz="1600" dirty="0"/>
              <a:t>('https://</a:t>
            </a:r>
            <a:r>
              <a:rPr lang="en-US" altLang="ko-KR" sz="1600" dirty="0" smtClean="0"/>
              <a:t>archive.ics.uci.edu/ml/machine-learning-databases/wine-quality/</a:t>
            </a:r>
            <a:r>
              <a:rPr lang="en-US" altLang="ko-KR" sz="1600" dirty="0" err="1" smtClean="0"/>
              <a:t>winequality</a:t>
            </a:r>
            <a:r>
              <a:rPr lang="en-US" altLang="ko-KR" sz="1600" dirty="0" smtClean="0"/>
              <a:t>-red', </a:t>
            </a:r>
            <a:r>
              <a:rPr lang="en-US" altLang="ko-KR" sz="1600" dirty="0" err="1" smtClean="0"/>
              <a:t>sep</a:t>
            </a:r>
            <a:r>
              <a:rPr lang="en-US" altLang="ko-KR" sz="1600" dirty="0"/>
              <a:t>="\;",engine="python") </a:t>
            </a:r>
            <a:endParaRPr lang="en-US" altLang="ko-KR" sz="1600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33249" y="3737552"/>
            <a:ext cx="8460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smtClean="0"/>
              <a:t>2-2) </a:t>
            </a:r>
            <a:r>
              <a:rPr lang="ko-KR" altLang="en-US" sz="1600" dirty="0" smtClean="0"/>
              <a:t>위 데이터를 </a:t>
            </a:r>
            <a:r>
              <a:rPr lang="en-US" altLang="ko-KR" sz="1600" dirty="0" err="1" smtClean="0"/>
              <a:t>StandardScaler</a:t>
            </a:r>
            <a:r>
              <a:rPr lang="ko-KR" altLang="en-US" sz="1600" dirty="0" smtClean="0"/>
              <a:t>로 표준화 해보고 </a:t>
            </a:r>
            <a:r>
              <a:rPr lang="en-US" altLang="ko-KR" sz="1600" dirty="0" smtClean="0"/>
              <a:t>K-Means</a:t>
            </a:r>
            <a:r>
              <a:rPr lang="ko-KR" altLang="en-US" sz="1600" dirty="0" smtClean="0"/>
              <a:t>알고리즘을 활용하여 </a:t>
            </a:r>
            <a:r>
              <a:rPr lang="ko-KR" altLang="en-US" sz="1600" dirty="0" err="1" smtClean="0"/>
              <a:t>분류해보시오</a:t>
            </a:r>
            <a:r>
              <a:rPr lang="en-US" altLang="ko-KR" sz="1600" dirty="0" smtClean="0"/>
              <a:t>.</a:t>
            </a:r>
          </a:p>
          <a:p>
            <a:pPr algn="l"/>
            <a:r>
              <a:rPr lang="en-US" altLang="ko-KR" sz="1600" dirty="0" smtClean="0"/>
              <a:t>※ K</a:t>
            </a:r>
            <a:r>
              <a:rPr lang="ko-KR" altLang="en-US" sz="1600" dirty="0" smtClean="0"/>
              <a:t>값은 자율 설정</a:t>
            </a:r>
            <a:endParaRPr lang="en-US" altLang="ko-KR" sz="1600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33249" y="4486717"/>
            <a:ext cx="6892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/>
              <a:t>2-3)</a:t>
            </a:r>
            <a:r>
              <a:rPr lang="ko-KR" altLang="en-US" sz="1600" dirty="0" smtClean="0"/>
              <a:t>위 분류 결과를 시각화 해보고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는 몇으로 설정하는 것이 좋을지 </a:t>
            </a:r>
            <a:r>
              <a:rPr lang="ko-KR" altLang="en-US" sz="1600" dirty="0" err="1" smtClean="0"/>
              <a:t>생각해보시오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467544" y="389484"/>
            <a:ext cx="7956375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2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2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데이터 분석 자료의 </a:t>
            </a:r>
            <a:r>
              <a:rPr lang="ko-KR" altLang="en-US" sz="32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업로드 및 활용</a:t>
            </a:r>
            <a:endParaRPr lang="en-US" altLang="ko-KR" sz="32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9785" y="1090837"/>
            <a:ext cx="8915400" cy="3946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 (본문)"/>
                <a:ea typeface="나눔스퀘어"/>
              </a:rPr>
              <a:t>절대 참조</a:t>
            </a:r>
            <a:endParaRPr lang="en-US" altLang="ko-KR" sz="1800" dirty="0" smtClean="0">
              <a:latin typeface="맑은 고딕 (본문)"/>
              <a:ea typeface="나눔스퀘어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맑은 고딕 (본문)"/>
                <a:ea typeface="나눔스퀘어"/>
              </a:rPr>
              <a:t>C:\Users\administrator\Desktop\Python\DataStudy 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또는 </a:t>
            </a:r>
            <a:endParaRPr lang="en-US" altLang="ko-KR" sz="1400" dirty="0" smtClean="0">
              <a:latin typeface="맑은 고딕 (본문)"/>
              <a:ea typeface="나눔스퀘어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맑은 고딕 (본문)"/>
                <a:ea typeface="나눔스퀘어"/>
              </a:rPr>
              <a:t>https</a:t>
            </a:r>
            <a:r>
              <a:rPr lang="en-US" altLang="ko-KR" sz="1400" dirty="0">
                <a:latin typeface="맑은 고딕 (본문)"/>
                <a:ea typeface="나눔스퀘어"/>
              </a:rPr>
              <a:t>://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archive.ics.uci.edu/ml/machine-learning-databases/wine-quality/winequality-red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등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,</a:t>
            </a:r>
            <a:endParaRPr lang="en-US" altLang="ko-KR" sz="1400" dirty="0">
              <a:latin typeface="맑은 고딕 (본문)"/>
              <a:ea typeface="나눔스퀘어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 smtClean="0">
                <a:latin typeface="맑은 고딕 (본문)"/>
                <a:ea typeface="나눔스퀘어"/>
              </a:rPr>
              <a:t>다운받은 파일의 주소나 웹사이트 기반 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html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 주소를 기반으로 외부 데이터를 업로드하는 방법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.  </a:t>
            </a:r>
          </a:p>
          <a:p>
            <a:r>
              <a:rPr lang="ko-KR" altLang="en-US" sz="1800" dirty="0" smtClean="0">
                <a:latin typeface="맑은 고딕 (본문)"/>
                <a:ea typeface="나눔스퀘어"/>
              </a:rPr>
              <a:t>상대 참조</a:t>
            </a:r>
            <a:endParaRPr lang="en-US" altLang="ko-KR" sz="1800" dirty="0" smtClean="0">
              <a:latin typeface="맑은 고딕 (본문)"/>
              <a:ea typeface="나눔스퀘어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 smtClean="0">
                <a:latin typeface="맑은 고딕 (본문)"/>
                <a:ea typeface="나눔스퀘어"/>
              </a:rPr>
              <a:t>현재 사용자가 </a:t>
            </a:r>
            <a:r>
              <a:rPr lang="en-US" altLang="ko-KR" sz="1400" dirty="0" err="1" smtClean="0">
                <a:latin typeface="맑은 고딕 (본문)"/>
                <a:ea typeface="나눔스퀘어"/>
              </a:rPr>
              <a:t>Jupyter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 Notebook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에서 다루고 있는 파일을 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‘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기준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＇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으로 주소를 계산해 참조한다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 err="1">
                <a:latin typeface="맑은 고딕 (본문)"/>
                <a:ea typeface="나눔스퀘어"/>
              </a:rPr>
              <a:t>p</a:t>
            </a:r>
            <a:r>
              <a:rPr lang="en-US" altLang="ko-KR" sz="1400" dirty="0" err="1" smtClean="0">
                <a:latin typeface="맑은 고딕 (본문)"/>
                <a:ea typeface="나눔스퀘어"/>
              </a:rPr>
              <a:t>d.read_csv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(‘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상대 주소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’+’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파일명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’)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의 방식으로 입력하여 외부 데이터를 업로드한다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.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맑은 고딕 (본문)"/>
                <a:ea typeface="나눔스퀘어"/>
              </a:rPr>
              <a:t>  / :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 가장 최상의 디렉토리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.  Ex) 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로컬 디스크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’C’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폴더 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)  </a:t>
            </a:r>
          </a:p>
          <a:p>
            <a:pPr marL="0" indent="0">
              <a:buNone/>
            </a:pPr>
            <a:r>
              <a:rPr lang="en-US" altLang="ko-KR" sz="1400" b="1" dirty="0">
                <a:latin typeface="맑은 고딕 (본문)"/>
                <a:ea typeface="나눔스퀘어"/>
              </a:rPr>
              <a:t> </a:t>
            </a:r>
            <a:r>
              <a:rPr lang="en-US" altLang="ko-KR" sz="1400" b="1" dirty="0" smtClean="0">
                <a:latin typeface="맑은 고딕 (본문)"/>
                <a:ea typeface="나눔스퀘어"/>
              </a:rPr>
              <a:t>./ : 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현재위치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 </a:t>
            </a:r>
            <a:r>
              <a:rPr lang="en-US" altLang="ko-KR" sz="1400" b="1" dirty="0" smtClean="0">
                <a:latin typeface="맑은 고딕 (본문)"/>
                <a:ea typeface="나눔스퀘어"/>
              </a:rPr>
              <a:t> ../ : 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현재 위치의 상단 폴더 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(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두 단계 위는 </a:t>
            </a:r>
            <a:r>
              <a:rPr lang="en-US" altLang="ko-KR" sz="1400" b="1" dirty="0" smtClean="0">
                <a:latin typeface="맑은 고딕 (본문)"/>
                <a:ea typeface="나눔스퀘어"/>
              </a:rPr>
              <a:t>../../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)</a:t>
            </a:r>
          </a:p>
          <a:p>
            <a:r>
              <a:rPr lang="ko-KR" altLang="en-US" sz="1800" dirty="0" smtClean="0">
                <a:latin typeface="맑은 고딕 (본문)"/>
                <a:ea typeface="나눔스퀘어"/>
              </a:rPr>
              <a:t>내부 참조</a:t>
            </a:r>
            <a:endParaRPr lang="en-US" altLang="ko-KR" sz="1800" dirty="0" smtClean="0">
              <a:latin typeface="맑은 고딕 (본문)"/>
              <a:ea typeface="나눔스퀘어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맑은 고딕 (본문)"/>
                <a:ea typeface="나눔스퀘어"/>
              </a:rPr>
              <a:t> 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외부 데이터가 아닌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, </a:t>
            </a:r>
            <a:r>
              <a:rPr lang="ko-KR" altLang="en-US" sz="1400" dirty="0" err="1" smtClean="0">
                <a:latin typeface="맑은 고딕 (본문)"/>
                <a:ea typeface="나눔스퀘어"/>
              </a:rPr>
              <a:t>사이킷런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(</a:t>
            </a:r>
            <a:r>
              <a:rPr lang="en-US" altLang="ko-KR" sz="1400" dirty="0" err="1" smtClean="0">
                <a:latin typeface="맑은 고딕 (본문)"/>
                <a:ea typeface="나눔스퀘어"/>
              </a:rPr>
              <a:t>Scikit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-learn)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라이브러리중 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datasets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에 내재된 기본 데이터를 직접 불러와서</a:t>
            </a:r>
            <a:endParaRPr lang="en-US" altLang="ko-KR" sz="1400" dirty="0" smtClean="0">
              <a:latin typeface="맑은 고딕 (본문)"/>
              <a:ea typeface="나눔스퀘어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맑은 고딕 (본문)"/>
                <a:ea typeface="나눔스퀘어"/>
              </a:rPr>
              <a:t>사용하는 등의 방식이다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. 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별도의 외부데이터를 설치하거나 구하지 않아도 바로 분석할 수 있는 장점이 있다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9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0817"/>
            <a:ext cx="5976664" cy="4022683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77480"/>
            <a:ext cx="6285308" cy="3617222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263452"/>
            <a:ext cx="4824536" cy="36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7774988" cy="3675825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참고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28056"/>
            <a:ext cx="69060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af-ZA" altLang="ko-KR" sz="800" dirty="0">
                <a:latin typeface="나눔 스퀘어"/>
                <a:ea typeface="나눔스퀘어"/>
              </a:rPr>
              <a:t> https://m.blog.naver.com/PostView.nhn?blogId=samsjang&amp;logNo=221017639342&amp;proxyReferer=https:%2F%2Fwww.google.com%2F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7262" y="1035147"/>
            <a:ext cx="8915400" cy="3946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 (본문)"/>
                <a:ea typeface="나눔스퀘어"/>
              </a:rPr>
              <a:t>적절한 </a:t>
            </a:r>
            <a:r>
              <a:rPr lang="en-US" altLang="ko-KR" sz="1800" dirty="0" smtClean="0">
                <a:latin typeface="맑은 고딕 (본문)"/>
                <a:ea typeface="나눔스퀘어"/>
              </a:rPr>
              <a:t>K</a:t>
            </a:r>
            <a:r>
              <a:rPr lang="ko-KR" altLang="en-US" sz="1800" dirty="0" smtClean="0">
                <a:latin typeface="맑은 고딕 (본문)"/>
                <a:ea typeface="나눔스퀘어"/>
              </a:rPr>
              <a:t>값을 알 수 없는 경우</a:t>
            </a:r>
            <a:endParaRPr lang="en-US" altLang="ko-KR" sz="1800" dirty="0" smtClean="0">
              <a:latin typeface="맑은 고딕 (본문)"/>
              <a:ea typeface="나눔스퀘어"/>
            </a:endParaRPr>
          </a:p>
          <a:p>
            <a:pPr marL="0" indent="0">
              <a:buNone/>
            </a:pPr>
            <a:r>
              <a:rPr lang="ko-KR" altLang="en-US" sz="1400" dirty="0" smtClean="0">
                <a:latin typeface="맑은 고딕 (본문)"/>
                <a:ea typeface="나눔스퀘어"/>
              </a:rPr>
              <a:t> 현실 문제에서 상당수는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, 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몇 개의 클러스터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(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군집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)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으로 분류하는 것이 적절한지 알 수 없는 경우가 많다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.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맑은 고딕 (본문)"/>
                <a:ea typeface="나눔스퀘어"/>
              </a:rPr>
              <a:t>이때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, K-means </a:t>
            </a:r>
            <a:r>
              <a:rPr lang="ko-KR" altLang="en-US" sz="1400" dirty="0" smtClean="0">
                <a:latin typeface="맑은 고딕 (본문)"/>
                <a:ea typeface="나눔스퀘어"/>
              </a:rPr>
              <a:t>알고리즘에 대한 여러 평가 기법이 존재하며 그중 대표적인 기법 한 가지만 소개한다</a:t>
            </a:r>
            <a:r>
              <a:rPr lang="en-US" altLang="ko-KR" sz="1400" dirty="0" smtClean="0">
                <a:latin typeface="맑은 고딕 (본문)"/>
                <a:ea typeface="나눔스퀘어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맑은 고딕 (본문)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5" y="1932147"/>
            <a:ext cx="5646567" cy="299590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403648" y="4478663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3672" y="4804946"/>
            <a:ext cx="701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 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en-US" altLang="ko-KR" sz="800" dirty="0">
                <a:latin typeface="나눔 스퀘어"/>
                <a:ea typeface="나눔스퀘어"/>
                <a:hlinkClick r:id="rId3"/>
              </a:rPr>
              <a:t>https://</a:t>
            </a:r>
            <a:r>
              <a:rPr lang="en-US" altLang="ko-KR" sz="800" dirty="0" smtClean="0">
                <a:latin typeface="나눔 스퀘어"/>
                <a:ea typeface="나눔스퀘어"/>
                <a:hlinkClick r:id="rId3"/>
              </a:rPr>
              <a:t>hogni.tistory.com/5</a:t>
            </a:r>
            <a:endParaRPr lang="en-US" altLang="ko-KR" sz="800" dirty="0" smtClean="0">
              <a:latin typeface="나눔 스퀘어"/>
              <a:ea typeface="나눔스퀘어"/>
            </a:endParaRPr>
          </a:p>
          <a:p>
            <a:r>
              <a:rPr lang="en-US" altLang="ko-KR" sz="800" dirty="0">
                <a:latin typeface="나눔 스퀘어"/>
                <a:ea typeface="나눔스퀘어"/>
              </a:rPr>
              <a:t>       </a:t>
            </a:r>
            <a:r>
              <a:rPr lang="en-US" altLang="ko-KR" sz="800" dirty="0" smtClean="0">
                <a:latin typeface="나눔 스퀘어"/>
                <a:ea typeface="나눔스퀘어"/>
              </a:rPr>
              <a:t>  </a:t>
            </a:r>
            <a:r>
              <a:rPr lang="en-US" altLang="ko-KR" sz="800" dirty="0">
                <a:latin typeface="나눔 스퀘어"/>
                <a:ea typeface="나눔스퀘어"/>
              </a:rPr>
              <a:t>https://kongdols-room.tistory.com/172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65766" y="1133246"/>
            <a:ext cx="8064896" cy="28637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 (본문)"/>
                <a:ea typeface="나눔스퀘어"/>
              </a:rPr>
              <a:t>데이터 탐색을 위한 기본 코드</a:t>
            </a:r>
            <a:endParaRPr lang="en-US" altLang="ko-KR" sz="1400" dirty="0" smtClean="0">
              <a:latin typeface="맑은 고딕 (본문)"/>
              <a:ea typeface="나눔스퀘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68473" y="1618450"/>
            <a:ext cx="8964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1600" dirty="0" err="1" smtClean="0"/>
              <a:t>read_csv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확장자가 </a:t>
            </a:r>
            <a:r>
              <a:rPr lang="en-US" altLang="ko-KR" sz="1600" dirty="0" smtClean="0"/>
              <a:t>csv(Comma </a:t>
            </a:r>
            <a:r>
              <a:rPr lang="en-US" altLang="ko-KR" sz="1600" dirty="0" err="1" smtClean="0"/>
              <a:t>Seperated</a:t>
            </a:r>
            <a:r>
              <a:rPr lang="en-US" altLang="ko-KR" sz="1600" dirty="0" smtClean="0"/>
              <a:t> Values)</a:t>
            </a:r>
            <a:r>
              <a:rPr lang="ko-KR" altLang="en-US" sz="1600" dirty="0" smtClean="0"/>
              <a:t>인 파일을 불러옴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주로 메모장이나 엑셀</a:t>
            </a:r>
            <a:r>
              <a:rPr lang="en-US" altLang="ko-KR" sz="1600" dirty="0" smtClean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head() –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의 앞에서부터 일부만을 출력</a:t>
            </a:r>
            <a:r>
              <a:rPr lang="en-US" altLang="ko-KR" sz="1600" dirty="0" smtClean="0"/>
              <a:t>. default=5, </a:t>
            </a:r>
            <a:r>
              <a:rPr lang="ko-KR" altLang="en-US" sz="1600" dirty="0" smtClean="0"/>
              <a:t>안에 숫자를 입력해 개수 조절</a:t>
            </a:r>
            <a:endParaRPr lang="en-US" altLang="ko-KR" sz="16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shape –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의 행과 열의 크기 추출</a:t>
            </a:r>
            <a:r>
              <a:rPr lang="en-US" altLang="ko-KR" sz="1600" dirty="0" smtClean="0"/>
              <a:t> ex) (70000, 784)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Info() –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의 열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타입</a:t>
            </a:r>
            <a:r>
              <a:rPr lang="en-US" altLang="ko-KR" sz="1600" dirty="0" smtClean="0"/>
              <a:t>, Null(</a:t>
            </a:r>
            <a:r>
              <a:rPr lang="ko-KR" altLang="en-US" sz="1600" dirty="0" err="1" smtClean="0"/>
              <a:t>빈값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개수 등의 정보를 출력</a:t>
            </a:r>
            <a:r>
              <a:rPr lang="en-US" altLang="ko-KR" sz="1600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1600" dirty="0"/>
              <a:t>d</a:t>
            </a:r>
            <a:r>
              <a:rPr lang="en-US" altLang="ko-KR" sz="1600" dirty="0" smtClean="0"/>
              <a:t>escribe() – </a:t>
            </a:r>
            <a:r>
              <a:rPr lang="ko-KR" altLang="en-US" sz="1600" dirty="0" smtClean="0"/>
              <a:t>데이터값들의 평균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표준편차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 기초 통계량 요약 제공</a:t>
            </a:r>
            <a:endParaRPr lang="en-US" altLang="ko-KR" sz="1600" dirty="0" smtClean="0"/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alue_counts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각 요소별로 동일한 데이터의 </a:t>
            </a:r>
            <a:r>
              <a:rPr lang="ko-KR" altLang="en-US" sz="1600" dirty="0"/>
              <a:t>개</a:t>
            </a:r>
            <a:r>
              <a:rPr lang="ko-KR" altLang="en-US" sz="1600" dirty="0" smtClean="0"/>
              <a:t>수를 세서 제공 </a:t>
            </a:r>
            <a:r>
              <a:rPr lang="en-US" altLang="ko-KR" sz="1600" dirty="0" smtClean="0"/>
              <a:t>(※Series</a:t>
            </a:r>
            <a:r>
              <a:rPr lang="ko-KR" altLang="en-US" sz="1600" dirty="0" smtClean="0"/>
              <a:t>객체에서만 호출 가능</a:t>
            </a:r>
            <a:r>
              <a:rPr lang="en-US" altLang="ko-KR" sz="1600" dirty="0" smtClean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1600" dirty="0" err="1" smtClean="0"/>
              <a:t>sort_values</a:t>
            </a:r>
            <a:r>
              <a:rPr lang="en-US" altLang="ko-KR" sz="1600" dirty="0" smtClean="0"/>
              <a:t>(by=‘column’) – by</a:t>
            </a:r>
            <a:r>
              <a:rPr lang="ko-KR" altLang="en-US" sz="1600" dirty="0" smtClean="0"/>
              <a:t>옵션 이하 열에 대하여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를 오름차순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내림차순 정렬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참고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1115616" y="405584"/>
            <a:ext cx="6829883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2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2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데이터 분석 자료의 업로드 및 </a:t>
            </a:r>
            <a:r>
              <a:rPr lang="ko-KR" altLang="en-US" sz="32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활용</a:t>
            </a:r>
            <a:endParaRPr lang="en-US" altLang="ko-KR" sz="32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38335" y="1050616"/>
            <a:ext cx="4421697" cy="36900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 (본문)"/>
                <a:ea typeface="나눔스퀘어"/>
              </a:rPr>
              <a:t>외부 데이터 참조</a:t>
            </a:r>
            <a:r>
              <a:rPr lang="en-US" altLang="ko-KR" sz="1800" dirty="0">
                <a:latin typeface="맑은 고딕 (본문)"/>
                <a:ea typeface="나눔스퀘어"/>
              </a:rPr>
              <a:t> </a:t>
            </a:r>
            <a:r>
              <a:rPr lang="en-US" altLang="ko-KR" sz="1800" dirty="0" smtClean="0">
                <a:latin typeface="맑은 고딕 (본문)"/>
                <a:ea typeface="나눔스퀘어"/>
              </a:rPr>
              <a:t>- </a:t>
            </a:r>
            <a:r>
              <a:rPr lang="ko-KR" altLang="en-US" sz="1800" dirty="0" err="1" smtClean="0">
                <a:latin typeface="맑은 고딕 (본문)"/>
                <a:ea typeface="나눔스퀘어"/>
              </a:rPr>
              <a:t>상대참조</a:t>
            </a:r>
            <a:endParaRPr lang="en-US" altLang="ko-KR" sz="1800" dirty="0" smtClean="0">
              <a:latin typeface="맑은 고딕 (본문)"/>
              <a:ea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9267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/>
              <a:t>https://teddylee777.github.io/scikit-learn/Sklearn-dataset-%EB%AA%A8%EB%93%88%EC%9D%84-</a:t>
            </a:r>
            <a:r>
              <a:rPr lang="ko-KR" altLang="en-US" sz="800" dirty="0" smtClean="0"/>
              <a:t>%ED%99%9C%EC%9A%A9%ED%95%98%EC%97%AC-dataset%EB%A1%9C%EB%94%A9%ED%95%98%EA%B8%B0</a:t>
            </a:r>
            <a:endParaRPr lang="ko-KR" altLang="en-US" sz="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16173" y="-678294"/>
            <a:ext cx="6725952" cy="5532705"/>
            <a:chOff x="3419873" y="-359445"/>
            <a:chExt cx="6320694" cy="511642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5" t="-39109" r="-166" b="39109"/>
            <a:stretch/>
          </p:blipFill>
          <p:spPr>
            <a:xfrm>
              <a:off x="3419873" y="-359445"/>
              <a:ext cx="6320694" cy="511256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3" y="2683876"/>
              <a:ext cx="6320694" cy="2073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67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1192869" y="365040"/>
            <a:ext cx="6840759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2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2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데이터 분석 자료의 업로드 및 활용</a:t>
            </a:r>
            <a:endParaRPr lang="en-US" altLang="ko-KR" sz="32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38335" y="1050616"/>
            <a:ext cx="4421697" cy="36900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맑은 고딕 (본문)"/>
                <a:ea typeface="나눔스퀘어"/>
              </a:rPr>
              <a:t>외부 데이터 참조</a:t>
            </a:r>
            <a:r>
              <a:rPr lang="en-US" altLang="ko-KR" sz="1800" dirty="0">
                <a:latin typeface="맑은 고딕 (본문)"/>
                <a:ea typeface="나눔스퀘어"/>
              </a:rPr>
              <a:t> </a:t>
            </a:r>
            <a:r>
              <a:rPr lang="en-US" altLang="ko-KR" sz="1800" dirty="0" smtClean="0">
                <a:latin typeface="맑은 고딕 (본문)"/>
                <a:ea typeface="나눔스퀘어"/>
              </a:rPr>
              <a:t>- </a:t>
            </a:r>
            <a:r>
              <a:rPr lang="ko-KR" altLang="en-US" sz="1800" dirty="0" smtClean="0">
                <a:latin typeface="맑은 고딕 (본문)"/>
                <a:ea typeface="나눔스퀘어"/>
              </a:rPr>
              <a:t>절대 참조</a:t>
            </a:r>
            <a:endParaRPr lang="en-US" altLang="ko-KR" sz="1800" dirty="0" smtClean="0">
              <a:latin typeface="맑은 고딕 (본문)"/>
              <a:ea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9267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/>
              <a:t>https://teddylee777.github.io/scikit-learn/Sklearn-dataset-%EB%AA%A8%EB%93%88%EC%9D%84-</a:t>
            </a:r>
            <a:r>
              <a:rPr lang="ko-KR" altLang="en-US" sz="800" dirty="0" smtClean="0"/>
              <a:t>%ED%99%9C%EC%9A%A9%ED%95%98%EC%97%AC-dataset%EB%A1%9C%EB%94%A9%ED%95%98%EA%B8%B0</a:t>
            </a:r>
            <a:endParaRPr lang="ko-KR" altLang="en-US" sz="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0" y="1328335"/>
            <a:ext cx="5926236" cy="18875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68"/>
          <a:stretch/>
        </p:blipFill>
        <p:spPr>
          <a:xfrm>
            <a:off x="629769" y="3257434"/>
            <a:ext cx="5927017" cy="16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1048853" y="389484"/>
            <a:ext cx="7128791" cy="4431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2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2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데이터 분석 자료의 업로드 및 활용</a:t>
            </a:r>
            <a:endParaRPr lang="en-US" altLang="ko-KR" sz="32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9267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/>
              <a:t>https://teddylee777.github.io/scikit-learn/Sklearn-dataset-%EB%AA%A8%EB%93%88%EC%9D%84-</a:t>
            </a:r>
            <a:r>
              <a:rPr lang="ko-KR" altLang="en-US" sz="800" dirty="0" smtClean="0"/>
              <a:t>%ED%99%9C%EC%9A%A9%ED%95%98%EC%97%AC-dataset%EB%A1%9C%EB%94%A9%ED%95%98%EA%B8%B0</a:t>
            </a:r>
            <a:endParaRPr lang="ko-KR" altLang="en-US" sz="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1439712"/>
            <a:ext cx="5710808" cy="2725823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265766" y="1083426"/>
            <a:ext cx="4421697" cy="36900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나눔 스퀘어"/>
                <a:ea typeface="나눔스퀘어"/>
              </a:rPr>
              <a:t>내부 참조</a:t>
            </a:r>
            <a:r>
              <a:rPr lang="en-US" altLang="ko-KR" sz="1800" dirty="0" smtClean="0">
                <a:latin typeface="나눔 스퀘어"/>
                <a:ea typeface="나눔스퀘어"/>
              </a:rPr>
              <a:t>(</a:t>
            </a:r>
            <a:r>
              <a:rPr lang="en-US" altLang="ko-KR" sz="1800" dirty="0" err="1" smtClean="0">
                <a:latin typeface="나눔 스퀘어"/>
                <a:ea typeface="나눔스퀘어"/>
              </a:rPr>
              <a:t>Scikit</a:t>
            </a:r>
            <a:r>
              <a:rPr lang="en-US" altLang="ko-KR" sz="1800" dirty="0" smtClean="0">
                <a:latin typeface="나눔 스퀘어"/>
                <a:ea typeface="나눔스퀘어"/>
              </a:rPr>
              <a:t> learn datasets </a:t>
            </a:r>
            <a:r>
              <a:rPr lang="ko-KR" altLang="en-US" sz="1800" dirty="0" smtClean="0">
                <a:latin typeface="나눔 스퀘어"/>
                <a:ea typeface="나눔스퀘어"/>
              </a:rPr>
              <a:t>예시</a:t>
            </a:r>
            <a:r>
              <a:rPr lang="en-US" altLang="ko-KR" sz="1800" dirty="0" smtClean="0">
                <a:latin typeface="나눔 스퀘어"/>
                <a:ea typeface="나눔스퀘어"/>
              </a:rPr>
              <a:t>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979335" y="1954878"/>
            <a:ext cx="3168352" cy="202583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>
                <a:latin typeface="나눔 스퀘어"/>
                <a:ea typeface="나눔스퀘어"/>
              </a:rPr>
              <a:t>Scikit</a:t>
            </a:r>
            <a:r>
              <a:rPr lang="en-US" altLang="ko-KR" sz="1400" dirty="0" smtClean="0">
                <a:latin typeface="나눔 스퀘어"/>
                <a:ea typeface="나눔스퀘어"/>
              </a:rPr>
              <a:t> learn</a:t>
            </a:r>
            <a:r>
              <a:rPr lang="ko-KR" altLang="en-US" sz="1400" dirty="0" smtClean="0">
                <a:latin typeface="나눔 스퀘어"/>
                <a:ea typeface="나눔스퀘어"/>
              </a:rPr>
              <a:t>패키지를 불러온 뒤</a:t>
            </a:r>
            <a:r>
              <a:rPr lang="en-US" altLang="ko-KR" sz="1400" dirty="0" smtClean="0">
                <a:latin typeface="나눔 스퀘어"/>
                <a:ea typeface="나눔스퀘어"/>
              </a:rPr>
              <a:t>, </a:t>
            </a:r>
            <a:r>
              <a:rPr lang="ko-KR" altLang="en-US" sz="1400" dirty="0" smtClean="0">
                <a:latin typeface="나눔 스퀘어"/>
                <a:ea typeface="나눔스퀘어"/>
              </a:rPr>
              <a:t>좌측의 코드를 입력 및 결과를 저장함으로 해당하는 데이터 셋을</a:t>
            </a:r>
            <a:r>
              <a:rPr lang="en-US" altLang="ko-KR" sz="1400" dirty="0">
                <a:latin typeface="나눔 스퀘어"/>
                <a:ea typeface="나눔스퀘어"/>
              </a:rPr>
              <a:t> </a:t>
            </a:r>
            <a:r>
              <a:rPr lang="ko-KR" altLang="en-US" sz="1400" dirty="0" smtClean="0">
                <a:latin typeface="나눔 스퀘어"/>
                <a:ea typeface="나눔스퀘어"/>
              </a:rPr>
              <a:t>바로 사용할 수 있다</a:t>
            </a:r>
            <a:r>
              <a:rPr lang="en-US" altLang="ko-KR" sz="1400" dirty="0" smtClean="0">
                <a:latin typeface="나눔 스퀘어"/>
                <a:ea typeface="나눔스퀘어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467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453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설명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주요 특징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</a:t>
            </a: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10014" y="1622871"/>
            <a:ext cx="7886700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ea typeface="나눔스퀘어"/>
              </a:rPr>
              <a:t> K-</a:t>
            </a:r>
            <a:r>
              <a:rPr lang="ko-KR" altLang="en-US" sz="1400" dirty="0" smtClean="0">
                <a:ea typeface="나눔스퀘어"/>
              </a:rPr>
              <a:t>평균 알고리즘은  주어진 데이터를 </a:t>
            </a:r>
            <a:r>
              <a:rPr lang="en-US" altLang="ko-KR" sz="1400" dirty="0" smtClean="0">
                <a:ea typeface="나눔스퀘어"/>
              </a:rPr>
              <a:t>k</a:t>
            </a:r>
            <a:r>
              <a:rPr lang="ko-KR" altLang="en-US" sz="1400" dirty="0" smtClean="0">
                <a:ea typeface="나눔스퀘어"/>
              </a:rPr>
              <a:t>개의 클러스터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군집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로 묶는 알고리즘으로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각 클러스터와</a:t>
            </a:r>
            <a:endParaRPr lang="en-US" altLang="ko-KR" sz="1400" dirty="0" smtClean="0">
              <a:ea typeface="나눔스퀘어"/>
            </a:endParaRPr>
          </a:p>
          <a:p>
            <a:pPr marL="0" indent="0">
              <a:buNone/>
            </a:pPr>
            <a:r>
              <a:rPr lang="ko-KR" altLang="en-US" sz="1400" dirty="0" smtClean="0">
                <a:ea typeface="나눔스퀘어"/>
              </a:rPr>
              <a:t>거리 차이의 분산을 최소화 하는 방식으로 동작한다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3" y="2200656"/>
            <a:ext cx="3595744" cy="24058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23450"/>
            <a:ext cx="6886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https://m.blog.naver.com/PostView.nhn?blogId=gkenq&amp;logNo=10188552802&amp;proxyReferer=https:%2F%2Fwww.google.com%2F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376376" y="2350241"/>
            <a:ext cx="4392488" cy="197609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atin typeface="나눔 스퀘어"/>
                <a:ea typeface="나눔스퀘어"/>
              </a:rPr>
              <a:t>군집 분석의 방법론으로 자주 쓰이며 좌표 기반 거리로 </a:t>
            </a:r>
            <a:r>
              <a:rPr lang="ko-KR" altLang="en-US" sz="1400" dirty="0" err="1" smtClean="0">
                <a:latin typeface="나눔 스퀘어"/>
                <a:ea typeface="나눔스퀘어"/>
              </a:rPr>
              <a:t>데이터간</a:t>
            </a:r>
            <a:r>
              <a:rPr lang="ko-KR" altLang="en-US" sz="1400" dirty="0" smtClean="0">
                <a:latin typeface="나눔 스퀘어"/>
                <a:ea typeface="나눔스퀘어"/>
              </a:rPr>
              <a:t> </a:t>
            </a:r>
            <a:r>
              <a:rPr lang="ko-KR" altLang="en-US" sz="1400" dirty="0" err="1" smtClean="0">
                <a:latin typeface="나눔 스퀘어"/>
                <a:ea typeface="나눔스퀘어"/>
              </a:rPr>
              <a:t>유사도를</a:t>
            </a:r>
            <a:r>
              <a:rPr lang="ko-KR" altLang="en-US" sz="1400" dirty="0" smtClean="0">
                <a:latin typeface="나눔 스퀘어"/>
                <a:ea typeface="나눔스퀘어"/>
              </a:rPr>
              <a:t> 측정하는 특징이 있다</a:t>
            </a:r>
            <a:r>
              <a:rPr lang="en-US" altLang="ko-KR" sz="1400" dirty="0" smtClean="0">
                <a:latin typeface="나눔 스퀘어"/>
                <a:ea typeface="나눔스퀘어"/>
              </a:rPr>
              <a:t>.</a:t>
            </a:r>
            <a:r>
              <a:rPr lang="ko-KR" altLang="en-US" sz="1400" dirty="0" smtClean="0">
                <a:latin typeface="나눔 스퀘어"/>
                <a:ea typeface="나눔스퀘어"/>
              </a:rPr>
              <a:t> </a:t>
            </a:r>
            <a:endParaRPr lang="en-US" altLang="ko-KR" sz="1400" dirty="0" smtClean="0">
              <a:latin typeface="나눔 스퀘어"/>
              <a:ea typeface="나눔스퀘어"/>
            </a:endParaRPr>
          </a:p>
          <a:p>
            <a:endParaRPr lang="en-US" altLang="ko-KR" sz="1400" dirty="0" smtClean="0">
              <a:latin typeface="나눔 스퀘어"/>
              <a:ea typeface="나눔스퀘어"/>
            </a:endParaRPr>
          </a:p>
          <a:p>
            <a:r>
              <a:rPr lang="ko-KR" altLang="en-US" sz="1400" dirty="0" smtClean="0">
                <a:latin typeface="나눔 스퀘어"/>
                <a:ea typeface="나눔스퀘어"/>
              </a:rPr>
              <a:t>각 클러스터를 대표할만한 중심점을 선정하고</a:t>
            </a:r>
            <a:r>
              <a:rPr lang="en-US" altLang="ko-KR" sz="1400" dirty="0" smtClean="0">
                <a:latin typeface="나눔 스퀘어"/>
                <a:ea typeface="나눔스퀘어"/>
              </a:rPr>
              <a:t>, </a:t>
            </a:r>
            <a:r>
              <a:rPr lang="ko-KR" altLang="en-US" sz="1400" dirty="0" smtClean="0">
                <a:latin typeface="나눔 스퀘어"/>
                <a:ea typeface="나눔스퀘어"/>
              </a:rPr>
              <a:t>계산을 통해</a:t>
            </a:r>
            <a:r>
              <a:rPr lang="en-US" altLang="ko-KR" sz="1400" dirty="0" smtClean="0">
                <a:latin typeface="나눔 스퀘어"/>
                <a:ea typeface="나눔스퀘어"/>
              </a:rPr>
              <a:t> </a:t>
            </a:r>
            <a:r>
              <a:rPr lang="ko-KR" altLang="en-US" sz="1400" dirty="0" smtClean="0">
                <a:latin typeface="나눔 스퀘어"/>
                <a:ea typeface="나눔스퀘어"/>
              </a:rPr>
              <a:t>그와 가장 가까운 </a:t>
            </a:r>
            <a:r>
              <a:rPr lang="ko-KR" altLang="en-US" sz="1400" dirty="0" err="1" smtClean="0">
                <a:latin typeface="나눔 스퀘어"/>
                <a:ea typeface="나눔스퀘어"/>
              </a:rPr>
              <a:t>주변점들을</a:t>
            </a:r>
            <a:r>
              <a:rPr lang="ko-KR" altLang="en-US" sz="1400" dirty="0" smtClean="0">
                <a:latin typeface="나눔 스퀘어"/>
                <a:ea typeface="나눔스퀘어"/>
              </a:rPr>
              <a:t> </a:t>
            </a:r>
            <a:r>
              <a:rPr lang="en-US" altLang="ko-KR" sz="1400" dirty="0" smtClean="0">
                <a:latin typeface="나눔 스퀘어"/>
                <a:ea typeface="나눔스퀘어"/>
              </a:rPr>
              <a:t>k</a:t>
            </a:r>
            <a:r>
              <a:rPr lang="ko-KR" altLang="en-US" sz="1400" dirty="0" smtClean="0">
                <a:latin typeface="나눔 스퀘어"/>
                <a:ea typeface="나눔스퀘어"/>
              </a:rPr>
              <a:t>개의 클러스터로 분할 하는 것이 목표이다</a:t>
            </a:r>
            <a:r>
              <a:rPr lang="en-US" altLang="ko-KR" sz="1400" dirty="0" smtClean="0">
                <a:latin typeface="나눔 스퀘어"/>
                <a:ea typeface="나눔스퀘어"/>
              </a:rPr>
              <a:t>.</a:t>
            </a:r>
          </a:p>
          <a:p>
            <a:endParaRPr lang="en-US" altLang="ko-KR" sz="1400" dirty="0" smtClean="0">
              <a:latin typeface="나눔 스퀘어"/>
              <a:ea typeface="나눔스퀘어"/>
            </a:endParaRPr>
          </a:p>
          <a:p>
            <a:r>
              <a:rPr lang="ko-KR" altLang="en-US" sz="1400" dirty="0" smtClean="0">
                <a:latin typeface="나눔 스퀘어"/>
                <a:ea typeface="나눔스퀘어"/>
              </a:rPr>
              <a:t>이 때의 계산 척도는 </a:t>
            </a:r>
            <a:r>
              <a:rPr lang="en-US" altLang="ko-KR" sz="1400" dirty="0" smtClean="0">
                <a:latin typeface="나눔 스퀘어"/>
                <a:ea typeface="나눔스퀘어"/>
              </a:rPr>
              <a:t>k</a:t>
            </a:r>
            <a:r>
              <a:rPr lang="ko-KR" altLang="en-US" sz="1400" dirty="0" smtClean="0">
                <a:latin typeface="나눔 스퀘어"/>
                <a:ea typeface="나눔스퀘어"/>
              </a:rPr>
              <a:t>개의 평균값</a:t>
            </a:r>
            <a:r>
              <a:rPr lang="en-US" altLang="ko-KR" sz="1400" dirty="0" smtClean="0">
                <a:latin typeface="나눔 스퀘어"/>
                <a:ea typeface="나눔스퀘어"/>
              </a:rPr>
              <a:t>(</a:t>
            </a:r>
            <a:r>
              <a:rPr lang="ko-KR" altLang="en-US" sz="1400" dirty="0" smtClean="0">
                <a:latin typeface="나눔 스퀘어"/>
                <a:ea typeface="나눔스퀘어"/>
              </a:rPr>
              <a:t>중심점</a:t>
            </a:r>
            <a:r>
              <a:rPr lang="en-US" altLang="ko-KR" sz="1400" dirty="0" smtClean="0">
                <a:latin typeface="나눔 스퀘어"/>
                <a:ea typeface="나눔스퀘어"/>
              </a:rPr>
              <a:t>)</a:t>
            </a:r>
            <a:r>
              <a:rPr lang="ko-KR" altLang="en-US" sz="1400" dirty="0" smtClean="0">
                <a:latin typeface="나눔 스퀘어"/>
                <a:ea typeface="나눔스퀘어"/>
              </a:rPr>
              <a:t>과 그 외 데이터</a:t>
            </a:r>
            <a:r>
              <a:rPr lang="en-US" altLang="ko-KR" sz="1400" dirty="0" smtClean="0">
                <a:latin typeface="나눔 스퀘어"/>
                <a:ea typeface="나눔스퀘어"/>
              </a:rPr>
              <a:t>(</a:t>
            </a:r>
            <a:r>
              <a:rPr lang="ko-KR" altLang="en-US" sz="1400" dirty="0" err="1" smtClean="0">
                <a:latin typeface="나눔 스퀘어"/>
                <a:ea typeface="나눔스퀘어"/>
              </a:rPr>
              <a:t>주변점</a:t>
            </a:r>
            <a:r>
              <a:rPr lang="en-US" altLang="ko-KR" sz="1400" dirty="0" smtClean="0">
                <a:latin typeface="나눔 스퀘어"/>
                <a:ea typeface="나눔스퀘어"/>
              </a:rPr>
              <a:t>)</a:t>
            </a:r>
            <a:r>
              <a:rPr lang="ko-KR" altLang="en-US" sz="1400" dirty="0" smtClean="0">
                <a:latin typeface="나눔 스퀘어"/>
                <a:ea typeface="나눔스퀘어"/>
              </a:rPr>
              <a:t>와의 거리이다</a:t>
            </a:r>
            <a:r>
              <a:rPr lang="en-US" altLang="ko-KR" sz="1400" dirty="0" smtClean="0">
                <a:latin typeface="나눔 스퀘어"/>
                <a:ea typeface="나눔스퀘어"/>
              </a:rPr>
              <a:t>. </a:t>
            </a:r>
          </a:p>
          <a:p>
            <a:endParaRPr lang="en-US" altLang="ko-KR" sz="1400" dirty="0">
              <a:latin typeface="나눔 스퀘어"/>
              <a:ea typeface="나눔스퀘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94841"/>
            <a:ext cx="7279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나눔 스퀘어"/>
                <a:ea typeface="나눔스퀘어"/>
              </a:rPr>
              <a:t>        https</a:t>
            </a:r>
            <a:r>
              <a:rPr lang="en-US" altLang="ko-KR" sz="800" dirty="0">
                <a:latin typeface="나눔 스퀘어"/>
                <a:ea typeface="나눔스퀘어"/>
              </a:rPr>
              <a:t>://ko.wikipedia.org/wiki/K-%ED%8F%89%EA%B7%A0_%EC%95%8C%EA%B3%A0%EB%A6%AC%EC%A6%98#cite_note-HanJiawei-7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961076" y="353797"/>
            <a:ext cx="5184576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K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평균 알고리즘 개요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74783"/>
            <a:ext cx="2900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설명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적용 절차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</a:t>
            </a: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14521"/>
            <a:ext cx="6886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https://m.blog.naver.com/PostView.nhn?blogId=gkenq&amp;logNo=10188552802&amp;proxyReferer=https:%2F%2Fwww.google.com%2F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41" y="1419622"/>
            <a:ext cx="5544616" cy="3494899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1840941" y="360741"/>
            <a:ext cx="5491244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K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평균 알고리즘 원리 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2900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설명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기본 원리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</a:t>
            </a:r>
          </a:p>
          <a:p>
            <a:pPr lvl="1"/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23450"/>
            <a:ext cx="28248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https://www.youtube.com/watch?v=OrvltpuxVQQ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OrvltpuxVQ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55474" y="1665263"/>
            <a:ext cx="4753684" cy="267394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220072" y="2126928"/>
            <a:ext cx="4392488" cy="197609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나눔 스퀘어"/>
                <a:ea typeface="나눔스퀘어"/>
              </a:rPr>
              <a:t>    </a:t>
            </a:r>
            <a:r>
              <a:rPr lang="ko-KR" altLang="en-US" sz="1400" dirty="0" smtClean="0">
                <a:latin typeface="나눔 스퀘어"/>
                <a:ea typeface="나눔스퀘어"/>
              </a:rPr>
              <a:t>영상 요약</a:t>
            </a:r>
            <a:endParaRPr lang="en-US" altLang="ko-KR" sz="1400" dirty="0" smtClean="0">
              <a:latin typeface="나눔 스퀘어"/>
              <a:ea typeface="나눔스퀘어"/>
            </a:endParaRPr>
          </a:p>
          <a:p>
            <a:pPr marL="0" indent="0">
              <a:buNone/>
            </a:pPr>
            <a:r>
              <a:rPr lang="en-US" altLang="ko-KR" sz="1400" dirty="0">
                <a:latin typeface="나눔 스퀘어"/>
                <a:ea typeface="나눔스퀘어"/>
              </a:rPr>
              <a:t> </a:t>
            </a:r>
            <a:r>
              <a:rPr lang="en-US" altLang="ko-KR" sz="1400" dirty="0" smtClean="0">
                <a:latin typeface="나눔 스퀘어"/>
                <a:ea typeface="나눔스퀘어"/>
              </a:rPr>
              <a:t>  1) </a:t>
            </a:r>
            <a:r>
              <a:rPr lang="ko-KR" altLang="en-US" sz="1400" dirty="0" smtClean="0">
                <a:latin typeface="나눔 스퀘어"/>
                <a:ea typeface="나눔스퀘어"/>
              </a:rPr>
              <a:t>클러스터 중심점 초기화</a:t>
            </a:r>
            <a:endParaRPr lang="en-US" altLang="ko-KR" sz="1400" dirty="0" smtClean="0">
              <a:latin typeface="나눔 스퀘어"/>
              <a:ea typeface="나눔스퀘어"/>
            </a:endParaRPr>
          </a:p>
          <a:p>
            <a:pPr marL="0" indent="0">
              <a:buNone/>
            </a:pPr>
            <a:r>
              <a:rPr lang="en-US" altLang="ko-KR" sz="1400" dirty="0">
                <a:latin typeface="나눔 스퀘어"/>
                <a:ea typeface="나눔스퀘어"/>
              </a:rPr>
              <a:t> </a:t>
            </a:r>
            <a:r>
              <a:rPr lang="en-US" altLang="ko-KR" sz="1400" dirty="0" smtClean="0">
                <a:latin typeface="나눔 스퀘어"/>
                <a:ea typeface="나눔스퀘어"/>
              </a:rPr>
              <a:t>  2) </a:t>
            </a:r>
            <a:r>
              <a:rPr lang="ko-KR" altLang="en-US" sz="1400" dirty="0" smtClean="0">
                <a:latin typeface="나눔 스퀘어"/>
                <a:ea typeface="나눔스퀘어"/>
              </a:rPr>
              <a:t>각 </a:t>
            </a:r>
            <a:r>
              <a:rPr lang="en-US" altLang="ko-KR" sz="1400" dirty="0" smtClean="0">
                <a:latin typeface="나눔 스퀘어"/>
                <a:ea typeface="나눔스퀘어"/>
              </a:rPr>
              <a:t>Data</a:t>
            </a:r>
            <a:r>
              <a:rPr lang="ko-KR" altLang="en-US" sz="1400" dirty="0">
                <a:latin typeface="나눔 스퀘어"/>
                <a:ea typeface="나눔스퀘어"/>
              </a:rPr>
              <a:t> </a:t>
            </a:r>
            <a:r>
              <a:rPr lang="ko-KR" altLang="en-US" sz="1400" dirty="0" smtClean="0">
                <a:latin typeface="나눔 스퀘어"/>
                <a:ea typeface="나눔스퀘어"/>
              </a:rPr>
              <a:t>중심점과의 거리 계산</a:t>
            </a:r>
            <a:r>
              <a:rPr lang="en-US" altLang="ko-KR" sz="1400" dirty="0">
                <a:latin typeface="나눔 스퀘어"/>
                <a:ea typeface="나눔스퀘어"/>
              </a:rPr>
              <a:t> </a:t>
            </a:r>
            <a:r>
              <a:rPr lang="ko-KR" altLang="en-US" sz="1400" dirty="0" smtClean="0">
                <a:latin typeface="나눔 스퀘어"/>
                <a:ea typeface="나눔스퀘어"/>
              </a:rPr>
              <a:t>및 </a:t>
            </a:r>
            <a:r>
              <a:rPr lang="ko-KR" altLang="en-US" sz="1400" dirty="0" err="1" smtClean="0">
                <a:latin typeface="나눔 스퀘어"/>
                <a:ea typeface="나눔스퀘어"/>
              </a:rPr>
              <a:t>군집할당</a:t>
            </a:r>
            <a:endParaRPr lang="en-US" altLang="ko-KR" sz="1400" dirty="0" smtClean="0">
              <a:latin typeface="나눔 스퀘어"/>
              <a:ea typeface="나눔스퀘어"/>
            </a:endParaRPr>
          </a:p>
          <a:p>
            <a:pPr marL="0" indent="0">
              <a:buNone/>
            </a:pPr>
            <a:r>
              <a:rPr lang="en-US" altLang="ko-KR" sz="1400" dirty="0">
                <a:latin typeface="나눔 스퀘어"/>
                <a:ea typeface="나눔스퀘어"/>
              </a:rPr>
              <a:t> </a:t>
            </a:r>
            <a:r>
              <a:rPr lang="en-US" altLang="ko-KR" sz="1400" dirty="0" smtClean="0">
                <a:latin typeface="나눔 스퀘어"/>
                <a:ea typeface="나눔스퀘어"/>
              </a:rPr>
              <a:t>  3) </a:t>
            </a:r>
            <a:r>
              <a:rPr lang="ko-KR" altLang="en-US" sz="1400" dirty="0" smtClean="0">
                <a:latin typeface="나눔 스퀘어"/>
                <a:ea typeface="나눔스퀘어"/>
              </a:rPr>
              <a:t>중심점 재 할당</a:t>
            </a:r>
            <a:endParaRPr lang="en-US" altLang="ko-KR" sz="1400" dirty="0" smtClean="0">
              <a:latin typeface="나눔 스퀘어"/>
              <a:ea typeface="나눔스퀘어"/>
            </a:endParaRPr>
          </a:p>
          <a:p>
            <a:pPr marL="0" indent="0">
              <a:buNone/>
            </a:pPr>
            <a:endParaRPr lang="en-US" altLang="ko-KR" sz="1400" dirty="0" smtClean="0">
              <a:latin typeface="나눔 스퀘어"/>
              <a:ea typeface="나눔스퀘어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961076" y="353797"/>
            <a:ext cx="5184576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3. K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평균 알고리즘 원리 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99632" y="1314710"/>
            <a:ext cx="7886700" cy="341728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ea typeface="나눔스퀘어"/>
              </a:rPr>
              <a:t>Iris</a:t>
            </a:r>
            <a:r>
              <a:rPr lang="ko-KR" altLang="en-US" sz="1600" dirty="0">
                <a:ea typeface="나눔스퀘어"/>
              </a:rPr>
              <a:t> </a:t>
            </a:r>
            <a:r>
              <a:rPr lang="en-US" altLang="ko-KR" sz="1600" dirty="0">
                <a:ea typeface="나눔스퀘어"/>
              </a:rPr>
              <a:t>Data</a:t>
            </a:r>
          </a:p>
          <a:p>
            <a:pPr marL="0" indent="0">
              <a:buNone/>
            </a:pPr>
            <a:endParaRPr lang="en-US" altLang="ko-KR" sz="1100" dirty="0">
              <a:ea typeface="나눔스퀘어"/>
            </a:endParaRPr>
          </a:p>
          <a:p>
            <a:pPr lvl="1"/>
            <a:r>
              <a:rPr lang="ko-KR" altLang="en-US" sz="1600" dirty="0">
                <a:ea typeface="나눔스퀘어"/>
              </a:rPr>
              <a:t>데이터 특성</a:t>
            </a:r>
            <a:r>
              <a:rPr lang="en-US" altLang="ko-KR" sz="1600" dirty="0">
                <a:ea typeface="나눔스퀘어"/>
              </a:rPr>
              <a:t>: </a:t>
            </a:r>
            <a:r>
              <a:rPr lang="ko-KR" altLang="en-US" sz="1600" dirty="0">
                <a:ea typeface="나눔스퀘어"/>
              </a:rPr>
              <a:t>꽃받침 길이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꽃받침 폭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꽃잎의 길이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꽃잎의 넓이</a:t>
            </a:r>
            <a:endParaRPr lang="en-US" altLang="ko-KR" sz="1600" dirty="0">
              <a:ea typeface="나눔스퀘어"/>
            </a:endParaRPr>
          </a:p>
          <a:p>
            <a:pPr lvl="1"/>
            <a:r>
              <a:rPr lang="ko-KR" altLang="en-US" sz="1600" dirty="0">
                <a:latin typeface="나눔 스퀘어"/>
                <a:ea typeface="나눔스퀘어"/>
              </a:rPr>
              <a:t>데이터 레이블</a:t>
            </a:r>
            <a:r>
              <a:rPr lang="en-US" altLang="ko-KR" sz="1600" dirty="0">
                <a:latin typeface="나눔 스퀘어"/>
                <a:ea typeface="나눔스퀘어"/>
              </a:rPr>
              <a:t>: iris </a:t>
            </a:r>
            <a:r>
              <a:rPr lang="ko-KR" altLang="en-US" sz="1600" dirty="0">
                <a:latin typeface="나눔 스퀘어"/>
                <a:ea typeface="나눔스퀘어"/>
              </a:rPr>
              <a:t>종</a:t>
            </a:r>
            <a:r>
              <a:rPr lang="en-US" altLang="ko-KR" sz="1600" dirty="0">
                <a:latin typeface="나눔 스퀘어"/>
                <a:ea typeface="나눔스퀘어"/>
              </a:rPr>
              <a:t>(0: iris </a:t>
            </a:r>
            <a:r>
              <a:rPr lang="en-US" altLang="ko-KR" sz="1600" dirty="0" err="1">
                <a:latin typeface="나눔 스퀘어"/>
                <a:ea typeface="나눔스퀘어"/>
              </a:rPr>
              <a:t>setosa</a:t>
            </a:r>
            <a:r>
              <a:rPr lang="en-US" altLang="ko-KR" sz="1600" dirty="0">
                <a:latin typeface="나눔 스퀘어"/>
                <a:ea typeface="나눔스퀘어"/>
              </a:rPr>
              <a:t>, 1: iris virginica, 2: iris versicolor)</a:t>
            </a:r>
          </a:p>
          <a:p>
            <a:pPr lvl="1"/>
            <a:r>
              <a:rPr lang="en-US" altLang="ko-KR" sz="1600" dirty="0">
                <a:latin typeface="나눔 스퀘어"/>
                <a:ea typeface="나눔스퀘어"/>
              </a:rPr>
              <a:t>Iris </a:t>
            </a:r>
            <a:r>
              <a:rPr lang="ko-KR" altLang="en-US" sz="1600" dirty="0">
                <a:latin typeface="나눔 스퀘어"/>
                <a:ea typeface="나눔스퀘어"/>
              </a:rPr>
              <a:t>꽃의 정보를 이용하여 어떤 종인가 예측하는 것이 목표</a:t>
            </a:r>
            <a:r>
              <a:rPr lang="en-US" altLang="ko-KR" sz="1600" dirty="0">
                <a:latin typeface="나눔 스퀘어"/>
                <a:ea typeface="나눔스퀘어"/>
              </a:rPr>
              <a:t>!</a:t>
            </a:r>
          </a:p>
          <a:p>
            <a:pPr lvl="1"/>
            <a:r>
              <a:rPr lang="en-US" altLang="ko-KR" sz="1600" dirty="0" err="1">
                <a:latin typeface="나눔 스퀘어"/>
                <a:ea typeface="나눔스퀘어"/>
              </a:rPr>
              <a:t>sklearn</a:t>
            </a:r>
            <a:r>
              <a:rPr lang="ko-KR" altLang="en-US" sz="1600" dirty="0">
                <a:latin typeface="나눔 스퀘어"/>
                <a:ea typeface="나눔스퀘어"/>
              </a:rPr>
              <a:t>에 데이터가 내장되어 있음</a:t>
            </a:r>
            <a:r>
              <a:rPr lang="en-US" altLang="ko-KR" sz="1600" dirty="0">
                <a:latin typeface="나눔 스퀘어"/>
                <a:ea typeface="나눔스퀘어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0AC919-22B7-4BD5-BDDA-861952C68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6" y="3023350"/>
            <a:ext cx="7358748" cy="18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5127</TotalTime>
  <Words>993</Words>
  <Application>Microsoft Office PowerPoint</Application>
  <PresentationFormat>화면 슬라이드 쇼(16:9)</PresentationFormat>
  <Paragraphs>158</Paragraphs>
  <Slides>25</Slides>
  <Notes>25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나눔 스퀘어</vt:lpstr>
      <vt:lpstr>나눔스퀘어</vt:lpstr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패션 소재의 이해</dc:title>
  <dc:creator>프로그미디어랩</dc:creator>
  <cp:lastModifiedBy>Hwang HoeSun</cp:lastModifiedBy>
  <cp:revision>357</cp:revision>
  <dcterms:created xsi:type="dcterms:W3CDTF">2020-01-12T09:12:00Z</dcterms:created>
  <dcterms:modified xsi:type="dcterms:W3CDTF">2021-02-19T03:37:17Z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