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</p:sldMasterIdLst>
  <p:notesMasterIdLst>
    <p:notesMasterId r:id="rId21"/>
  </p:notesMasterIdLst>
  <p:sldIdLst>
    <p:sldId id="1807" r:id="rId2"/>
    <p:sldId id="1786" r:id="rId3"/>
    <p:sldId id="1814" r:id="rId4"/>
    <p:sldId id="1815" r:id="rId5"/>
    <p:sldId id="1778" r:id="rId6"/>
    <p:sldId id="1809" r:id="rId7"/>
    <p:sldId id="1816" r:id="rId8"/>
    <p:sldId id="1820" r:id="rId9"/>
    <p:sldId id="1817" r:id="rId10"/>
    <p:sldId id="1818" r:id="rId11"/>
    <p:sldId id="1819" r:id="rId12"/>
    <p:sldId id="1821" r:id="rId13"/>
    <p:sldId id="1822" r:id="rId14"/>
    <p:sldId id="1790" r:id="rId15"/>
    <p:sldId id="1800" r:id="rId16"/>
    <p:sldId id="1823" r:id="rId17"/>
    <p:sldId id="1824" r:id="rId18"/>
    <p:sldId id="1825" r:id="rId19"/>
    <p:sldId id="1826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5" userDrawn="1">
          <p15:clr>
            <a:srgbClr val="A4A3A4"/>
          </p15:clr>
        </p15:guide>
        <p15:guide id="2" pos="2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6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004" autoAdjust="0"/>
  </p:normalViewPr>
  <p:slideViewPr>
    <p:cSldViewPr>
      <p:cViewPr varScale="1">
        <p:scale>
          <a:sx n="53" d="100"/>
          <a:sy n="53" d="100"/>
        </p:scale>
        <p:origin x="36" y="560"/>
      </p:cViewPr>
      <p:guideLst>
        <p:guide orient="horz" pos="1665"/>
        <p:guide pos="27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0FAFB-A6A0-48AD-AFCD-3892261BCD6E}" type="datetimeFigureOut">
              <a:rPr lang="ko-KR" altLang="en-US" smtClean="0"/>
              <a:t>2021-02-18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5AD27-7BE1-4A55-98F9-F5AA61B5B18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444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813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858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193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937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124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200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597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752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270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397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90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896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383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00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474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771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328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072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20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60E0CF-CD6B-41C7-AB6A-EBC643F522A1}"/>
              </a:ext>
            </a:extLst>
          </p:cNvPr>
          <p:cNvSpPr/>
          <p:nvPr userDrawn="1"/>
        </p:nvSpPr>
        <p:spPr>
          <a:xfrm>
            <a:off x="296986" y="339502"/>
            <a:ext cx="8712968" cy="4509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55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1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583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51" y="-33212"/>
            <a:ext cx="9264000" cy="521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20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52">
          <p15:clr>
            <a:srgbClr val="FBAE40"/>
          </p15:clr>
        </p15:guide>
        <p15:guide id="4" pos="6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751" y="-33212"/>
            <a:ext cx="9264000" cy="521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81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52" userDrawn="1">
          <p15:clr>
            <a:srgbClr val="FBAE40"/>
          </p15:clr>
        </p15:guide>
        <p15:guide id="4" pos="67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751" y="-33212"/>
            <a:ext cx="9264000" cy="521100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 rot="646800">
            <a:off x="1005692" y="1914340"/>
            <a:ext cx="1240901" cy="1240901"/>
          </a:xfrm>
          <a:prstGeom prst="rect">
            <a:avLst/>
          </a:prstGeom>
          <a:solidFill>
            <a:srgbClr val="195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 rot="20763242">
            <a:off x="2471723" y="1914340"/>
            <a:ext cx="1240901" cy="1240901"/>
          </a:xfrm>
          <a:prstGeom prst="rect">
            <a:avLst/>
          </a:prstGeom>
          <a:solidFill>
            <a:srgbClr val="142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37754" y="1914340"/>
            <a:ext cx="1240901" cy="1240901"/>
          </a:xfrm>
          <a:prstGeom prst="rect">
            <a:avLst/>
          </a:prstGeom>
          <a:solidFill>
            <a:srgbClr val="698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 rot="1179776">
            <a:off x="5480764" y="1914340"/>
            <a:ext cx="1240901" cy="1240901"/>
          </a:xfrm>
          <a:prstGeom prst="rect">
            <a:avLst/>
          </a:prstGeom>
          <a:solidFill>
            <a:srgbClr val="9FD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 rot="20955485">
            <a:off x="6898736" y="1914340"/>
            <a:ext cx="1240901" cy="1240901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97"/>
          <a:stretch/>
        </p:blipFill>
        <p:spPr>
          <a:xfrm flipH="1">
            <a:off x="-18751" y="2817055"/>
            <a:ext cx="9264000" cy="236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9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52" userDrawn="1">
          <p15:clr>
            <a:srgbClr val="FBAE40"/>
          </p15:clr>
        </p15:guide>
        <p15:guide id="4" pos="67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18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13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2021-02-18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34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2021-02-18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84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2021-02-18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65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60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06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D42A1-C99B-448F-B083-E3872927BDC9}" type="datetimeFigureOut">
              <a:rPr lang="ko-KR" altLang="en-US" smtClean="0"/>
              <a:t>2021-02-18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12FE4-DEB8-4AA5-9CF4-795A4D0A94A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35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61" r:id="rId13"/>
    <p:sldLayoutId id="2147483664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kshin.tistory.com/entry/%EB%A8%B8%EC%8B%A0%EB%9F%AC%EB%8B%9D-15-Gradient-Boos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m.blog.naver.com/PostView.nhn?blogId=67556555&amp;logNo=30111336315&amp;proxyReferer=https://www.google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068280"/>
            <a:ext cx="8694966" cy="1617079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텍스트 개체 틀 2"/>
          <p:cNvSpPr txBox="1">
            <a:spLocks/>
          </p:cNvSpPr>
          <p:nvPr/>
        </p:nvSpPr>
        <p:spPr>
          <a:xfrm>
            <a:off x="1546447" y="1544420"/>
            <a:ext cx="6133604" cy="6647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ko-KR" altLang="en-US" sz="48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파이썬 데이터분석</a:t>
            </a:r>
            <a:endParaRPr lang="en-US" altLang="ko-KR" sz="48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2236985" y="3003798"/>
            <a:ext cx="4752528" cy="47365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err="1" smtClean="0">
                <a:latin typeface="나눔 스퀘어"/>
                <a:ea typeface="나눔스퀘어"/>
              </a:rPr>
              <a:t>XGBoost</a:t>
            </a:r>
            <a:endParaRPr lang="en-US" sz="2800" dirty="0">
              <a:latin typeface="나눔 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35063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928056"/>
            <a:ext cx="17315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en-US" altLang="ko-KR" sz="800" dirty="0">
                <a:latin typeface="나눔 스퀘어"/>
                <a:ea typeface="나눔스퀘어"/>
              </a:rPr>
              <a:t>https://injo.tistory.com/44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1560" y="1059583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6. </a:t>
            </a:r>
            <a:r>
              <a:rPr lang="ko-KR" altLang="en-US" dirty="0" smtClean="0">
                <a:ea typeface="나눔스퀘어"/>
              </a:rPr>
              <a:t>모델 </a:t>
            </a:r>
            <a:r>
              <a:rPr lang="ko-KR" altLang="en-US" dirty="0" smtClean="0">
                <a:ea typeface="나눔스퀘어"/>
              </a:rPr>
              <a:t>결과 </a:t>
            </a:r>
            <a:r>
              <a:rPr lang="ko-KR" altLang="en-US" dirty="0" smtClean="0">
                <a:ea typeface="나눔스퀘어"/>
              </a:rPr>
              <a:t>시각화 </a:t>
            </a:r>
            <a:r>
              <a:rPr lang="en-US" altLang="ko-KR" dirty="0" smtClean="0">
                <a:ea typeface="나눔스퀘어"/>
              </a:rPr>
              <a:t>– </a:t>
            </a:r>
            <a:r>
              <a:rPr lang="ko-KR" altLang="en-US" dirty="0" smtClean="0">
                <a:ea typeface="나눔스퀘어"/>
              </a:rPr>
              <a:t>주요 특성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22910"/>
            <a:ext cx="7561322" cy="2745546"/>
          </a:xfrm>
          <a:prstGeom prst="rect">
            <a:avLst/>
          </a:prstGeom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483768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15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928056"/>
            <a:ext cx="17315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en-US" altLang="ko-KR" sz="800" dirty="0">
                <a:latin typeface="나눔 스퀘어"/>
                <a:ea typeface="나눔스퀘어"/>
              </a:rPr>
              <a:t>https://injo.tistory.com/44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1560" y="1059583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6. </a:t>
            </a:r>
            <a:r>
              <a:rPr lang="ko-KR" altLang="en-US" dirty="0" smtClean="0">
                <a:ea typeface="나눔스퀘어"/>
              </a:rPr>
              <a:t>모델 결과 </a:t>
            </a:r>
            <a:r>
              <a:rPr lang="ko-KR" altLang="en-US" dirty="0" smtClean="0">
                <a:ea typeface="나눔스퀘어"/>
              </a:rPr>
              <a:t>시각화 </a:t>
            </a:r>
            <a:r>
              <a:rPr lang="en-US" altLang="ko-KR" dirty="0" smtClean="0">
                <a:ea typeface="나눔스퀘어"/>
              </a:rPr>
              <a:t>– </a:t>
            </a:r>
            <a:r>
              <a:rPr lang="ko-KR" altLang="en-US" dirty="0" smtClean="0">
                <a:ea typeface="나눔스퀘어"/>
              </a:rPr>
              <a:t>주요 특성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1" y="1385399"/>
            <a:ext cx="3979571" cy="358617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4381332" y="1738510"/>
            <a:ext cx="3860996" cy="1144055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>
                <a:ea typeface="나눔스퀘어"/>
              </a:rPr>
              <a:t>f0~f29? 1</a:t>
            </a:r>
            <a:r>
              <a:rPr lang="ko-KR" altLang="en-US" sz="1400" dirty="0" smtClean="0">
                <a:ea typeface="나눔스퀘어"/>
              </a:rPr>
              <a:t>번째부터 </a:t>
            </a:r>
            <a:r>
              <a:rPr lang="en-US" altLang="ko-KR" sz="1400" dirty="0" smtClean="0">
                <a:ea typeface="나눔스퀘어"/>
              </a:rPr>
              <a:t>30</a:t>
            </a:r>
            <a:r>
              <a:rPr lang="ko-KR" altLang="en-US" sz="1400" dirty="0" smtClean="0">
                <a:ea typeface="나눔스퀘어"/>
              </a:rPr>
              <a:t>번째 까지의 </a:t>
            </a:r>
            <a:r>
              <a:rPr lang="en-US" altLang="ko-KR" sz="1400" dirty="0" smtClean="0">
                <a:ea typeface="나눔스퀘어"/>
              </a:rPr>
              <a:t>cancer </a:t>
            </a:r>
            <a:r>
              <a:rPr lang="ko-KR" altLang="en-US" sz="1400" dirty="0" smtClean="0">
                <a:ea typeface="나눔스퀘어"/>
              </a:rPr>
              <a:t>데이터의 </a:t>
            </a:r>
            <a:r>
              <a:rPr lang="en-US" altLang="ko-KR" sz="1400" dirty="0" smtClean="0">
                <a:ea typeface="나눔스퀘어"/>
              </a:rPr>
              <a:t>feature</a:t>
            </a:r>
            <a:r>
              <a:rPr lang="ko-KR" altLang="en-US" sz="1400" dirty="0" smtClean="0">
                <a:ea typeface="나눔스퀘어"/>
              </a:rPr>
              <a:t>들을 의미한다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r>
              <a:rPr lang="ko-KR" altLang="en-US" sz="1400" dirty="0" smtClean="0">
                <a:ea typeface="나눔스퀘어"/>
              </a:rPr>
              <a:t>이 때 변수들의 평가 지표는</a:t>
            </a:r>
            <a:r>
              <a:rPr lang="en-US" altLang="ko-KR" sz="1400" dirty="0" smtClean="0">
                <a:ea typeface="나눔스퀘어"/>
              </a:rPr>
              <a:t> </a:t>
            </a:r>
            <a:r>
              <a:rPr lang="ko-KR" altLang="en-US" sz="1400" dirty="0" smtClean="0">
                <a:ea typeface="나눔스퀘어"/>
              </a:rPr>
              <a:t>해당 변수를 통해 예측한 </a:t>
            </a:r>
            <a:r>
              <a:rPr lang="en-US" altLang="ko-KR" sz="1400" dirty="0" smtClean="0">
                <a:ea typeface="나눔스퀘어"/>
              </a:rPr>
              <a:t>y</a:t>
            </a:r>
            <a:r>
              <a:rPr lang="ko-KR" altLang="en-US" sz="1400" dirty="0" smtClean="0">
                <a:ea typeface="나눔스퀘어"/>
              </a:rPr>
              <a:t>값의 </a:t>
            </a:r>
            <a:r>
              <a:rPr lang="en-US" altLang="ko-KR" sz="1400" dirty="0" smtClean="0">
                <a:ea typeface="나눔스퀘어"/>
              </a:rPr>
              <a:t>F - Score</a:t>
            </a:r>
            <a:r>
              <a:rPr lang="ko-KR" altLang="en-US" sz="1400" dirty="0" smtClean="0">
                <a:ea typeface="나눔스퀘어"/>
              </a:rPr>
              <a:t>이다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r>
              <a:rPr lang="en-US" altLang="ko-KR" sz="1400" dirty="0" smtClean="0">
                <a:ea typeface="나눔스퀘어"/>
              </a:rPr>
              <a:t>f13 </a:t>
            </a:r>
            <a:r>
              <a:rPr lang="ko-KR" altLang="en-US" sz="1400" dirty="0" smtClean="0">
                <a:ea typeface="나눔스퀘어"/>
              </a:rPr>
              <a:t>즉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en-US" altLang="ko-KR" sz="1400" dirty="0" err="1" smtClean="0">
                <a:ea typeface="나눔스퀘어"/>
              </a:rPr>
              <a:t>area_error</a:t>
            </a:r>
            <a:r>
              <a:rPr lang="ko-KR" altLang="en-US" sz="1400" dirty="0" smtClean="0">
                <a:ea typeface="나눔스퀘어"/>
              </a:rPr>
              <a:t>가 </a:t>
            </a:r>
            <a:r>
              <a:rPr lang="en-US" altLang="ko-KR" sz="1400" dirty="0" smtClean="0">
                <a:ea typeface="나눔스퀘어"/>
              </a:rPr>
              <a:t>cancer </a:t>
            </a:r>
            <a:r>
              <a:rPr lang="ko-KR" altLang="en-US" sz="1400" dirty="0" smtClean="0">
                <a:ea typeface="나눔스퀘어"/>
              </a:rPr>
              <a:t>검출에 가장 중요한 변수인 것으로 나타났다</a:t>
            </a:r>
            <a:r>
              <a:rPr lang="en-US" altLang="ko-KR" sz="1400" dirty="0" smtClean="0">
                <a:ea typeface="나눔스퀘어"/>
              </a:rPr>
              <a:t>.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483768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0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928056"/>
            <a:ext cx="17315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en-US" altLang="ko-KR" sz="800" dirty="0">
                <a:latin typeface="나눔 스퀘어"/>
                <a:ea typeface="나눔스퀘어"/>
              </a:rPr>
              <a:t>https://injo.tistory.com/44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1560" y="1059583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7. </a:t>
            </a:r>
            <a:r>
              <a:rPr lang="ko-KR" altLang="en-US" dirty="0" smtClean="0">
                <a:ea typeface="나눔스퀘어"/>
              </a:rPr>
              <a:t>평가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87" y="1445327"/>
            <a:ext cx="8455370" cy="2943536"/>
          </a:xfrm>
          <a:prstGeom prst="rect">
            <a:avLst/>
          </a:prstGeom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483768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7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928056"/>
            <a:ext cx="17315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en-US" altLang="ko-KR" sz="800" dirty="0">
                <a:latin typeface="나눔 스퀘어"/>
                <a:ea typeface="나눔스퀘어"/>
              </a:rPr>
              <a:t>https://injo.tistory.com/44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1560" y="1059583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스퀘어"/>
              </a:rPr>
              <a:t>7. </a:t>
            </a:r>
            <a:r>
              <a:rPr lang="ko-KR" altLang="en-US" dirty="0">
                <a:ea typeface="나눔스퀘어"/>
              </a:rPr>
              <a:t>평가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13374"/>
            <a:ext cx="5431288" cy="2763049"/>
          </a:xfrm>
          <a:prstGeom prst="rect">
            <a:avLst/>
          </a:prstGeom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483768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26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755576" y="1131590"/>
            <a:ext cx="8205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예제</a:t>
            </a:r>
            <a:r>
              <a:rPr lang="en-US" altLang="ko-KR" sz="1600" dirty="0" smtClean="0"/>
              <a:t>1)</a:t>
            </a:r>
          </a:p>
          <a:p>
            <a:pPr algn="l"/>
            <a:r>
              <a:rPr lang="ko-KR" altLang="en-US" sz="1600" dirty="0" smtClean="0"/>
              <a:t>기존 </a:t>
            </a:r>
            <a:r>
              <a:rPr lang="ko-KR" altLang="en-US" sz="1600" dirty="0" err="1" smtClean="0"/>
              <a:t>학습률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0.1 </a:t>
            </a:r>
            <a:r>
              <a:rPr lang="ko-KR" altLang="en-US" sz="1600" dirty="0" smtClean="0"/>
              <a:t>일 때의 예측 결과와</a:t>
            </a:r>
            <a:r>
              <a:rPr lang="en-US" altLang="ko-KR" sz="1600" dirty="0" smtClean="0"/>
              <a:t>, </a:t>
            </a:r>
          </a:p>
          <a:p>
            <a:pPr algn="l"/>
            <a:r>
              <a:rPr lang="ko-KR" altLang="en-US" sz="1600" dirty="0" err="1" smtClean="0"/>
              <a:t>학습률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0.3, 0.7 </a:t>
            </a:r>
            <a:r>
              <a:rPr lang="ko-KR" altLang="en-US" sz="1600" dirty="0" smtClean="0"/>
              <a:t>일 때의 예측 결과를 비교하고 모델 성능을 비교해 보시오</a:t>
            </a:r>
            <a:endParaRPr lang="en-US" altLang="ko-KR" sz="1600" dirty="0" smtClean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755576" y="2139702"/>
            <a:ext cx="8388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예제</a:t>
            </a:r>
            <a:r>
              <a:rPr lang="en-US" altLang="ko-KR" sz="1600" dirty="0"/>
              <a:t>2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err="1"/>
              <a:t>scikit</a:t>
            </a:r>
            <a:r>
              <a:rPr lang="en-US" altLang="ko-KR" sz="1600" dirty="0"/>
              <a:t> learn</a:t>
            </a:r>
            <a:r>
              <a:rPr lang="ko-KR" altLang="en-US" sz="1600" dirty="0"/>
              <a:t>의 </a:t>
            </a:r>
            <a:r>
              <a:rPr lang="en-US" altLang="ko-KR" sz="1600" dirty="0"/>
              <a:t>iris</a:t>
            </a:r>
            <a:r>
              <a:rPr lang="ko-KR" altLang="en-US" sz="1600" dirty="0"/>
              <a:t>데이터를 불러와서 위의 </a:t>
            </a:r>
            <a:r>
              <a:rPr lang="en-US" altLang="ko-KR" sz="1600" dirty="0" err="1"/>
              <a:t>xgb</a:t>
            </a:r>
            <a:r>
              <a:rPr lang="ko-KR" altLang="en-US" sz="1600" dirty="0"/>
              <a:t>모델을 적용 및 예측 </a:t>
            </a:r>
            <a:r>
              <a:rPr lang="ko-KR" altLang="en-US" sz="1600" dirty="0" smtClean="0"/>
              <a:t>해보시오</a:t>
            </a:r>
            <a:endParaRPr lang="en-US" altLang="ko-KR" sz="1600" dirty="0" smtClean="0"/>
          </a:p>
          <a:p>
            <a:r>
              <a:rPr lang="en-US" altLang="ko-KR" sz="1600" dirty="0"/>
              <a:t>(</a:t>
            </a:r>
            <a:r>
              <a:rPr lang="en-US" altLang="ko-KR" sz="1600" dirty="0" smtClean="0"/>
              <a:t>Hint1: </a:t>
            </a:r>
            <a:r>
              <a:rPr lang="en-US" altLang="ko-KR" sz="1600" dirty="0" err="1" smtClean="0"/>
              <a:t>params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‘num_class:3’</a:t>
            </a:r>
            <a:r>
              <a:rPr lang="ko-KR" altLang="en-US" sz="1600" dirty="0" smtClean="0"/>
              <a:t>이 추가되어야 함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 smtClean="0"/>
              <a:t>(Hint2: </a:t>
            </a:r>
            <a:r>
              <a:rPr lang="ko-KR" altLang="en-US" sz="1600" dirty="0" smtClean="0"/>
              <a:t>목적함수 </a:t>
            </a:r>
            <a:r>
              <a:rPr lang="en-US" altLang="ko-KR" sz="1600" dirty="0" smtClean="0"/>
              <a:t>objective</a:t>
            </a:r>
            <a:r>
              <a:rPr lang="ko-KR" altLang="en-US" sz="1600" dirty="0" smtClean="0"/>
              <a:t>를 </a:t>
            </a:r>
            <a:r>
              <a:rPr lang="en-US" altLang="ko-KR" sz="1600" dirty="0" err="1" smtClean="0"/>
              <a:t>multi:softmax</a:t>
            </a:r>
            <a:r>
              <a:rPr lang="ko-KR" altLang="en-US" sz="1600" dirty="0" smtClean="0"/>
              <a:t>로 변경 할 것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483768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실습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9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518326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실습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275606"/>
            <a:ext cx="604867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00" r="372"/>
          <a:stretch/>
        </p:blipFill>
        <p:spPr>
          <a:xfrm>
            <a:off x="5282673" y="1730655"/>
            <a:ext cx="1845908" cy="252504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" b="66638"/>
          <a:stretch/>
        </p:blipFill>
        <p:spPr>
          <a:xfrm>
            <a:off x="761314" y="1651821"/>
            <a:ext cx="1989997" cy="261618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62" r="295" b="34439"/>
          <a:stretch/>
        </p:blipFill>
        <p:spPr>
          <a:xfrm>
            <a:off x="3024125" y="1730655"/>
            <a:ext cx="1985070" cy="25250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771218" y="1200243"/>
            <a:ext cx="8205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ko-KR" altLang="en-US" sz="1600" dirty="0" smtClean="0"/>
              <a:t>최종 성능 </a:t>
            </a:r>
            <a:r>
              <a:rPr lang="ko-KR" altLang="en-US" sz="1600" dirty="0" smtClean="0"/>
              <a:t>출력 결과</a:t>
            </a:r>
            <a:endParaRPr lang="en-US" altLang="ko-KR" sz="1600" dirty="0" smtClean="0"/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8326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실습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0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" b="54067"/>
          <a:stretch/>
        </p:blipFill>
        <p:spPr>
          <a:xfrm>
            <a:off x="269652" y="1321664"/>
            <a:ext cx="4784269" cy="30866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67" r="17794"/>
          <a:stretch/>
        </p:blipFill>
        <p:spPr>
          <a:xfrm>
            <a:off x="5076004" y="1406647"/>
            <a:ext cx="3975851" cy="2916716"/>
          </a:xfrm>
          <a:prstGeom prst="rect">
            <a:avLst/>
          </a:prstGeom>
        </p:spPr>
      </p:pic>
      <p:sp>
        <p:nvSpPr>
          <p:cNvPr id="6" name="텍스트 개체 틀 2"/>
          <p:cNvSpPr txBox="1">
            <a:spLocks/>
          </p:cNvSpPr>
          <p:nvPr/>
        </p:nvSpPr>
        <p:spPr>
          <a:xfrm>
            <a:off x="2518326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실습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32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7" y="1075617"/>
            <a:ext cx="7497570" cy="4067884"/>
          </a:xfrm>
          <a:prstGeom prst="rect">
            <a:avLst/>
          </a:prstGeom>
        </p:spPr>
      </p:pic>
      <p:sp>
        <p:nvSpPr>
          <p:cNvPr id="5" name="텍스트 개체 틀 2"/>
          <p:cNvSpPr txBox="1">
            <a:spLocks/>
          </p:cNvSpPr>
          <p:nvPr/>
        </p:nvSpPr>
        <p:spPr>
          <a:xfrm>
            <a:off x="2518326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실습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82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58045"/>
            <a:ext cx="7935432" cy="2370286"/>
          </a:xfrm>
          <a:prstGeom prst="rect">
            <a:avLst/>
          </a:prstGeom>
        </p:spPr>
      </p:pic>
      <p:sp>
        <p:nvSpPr>
          <p:cNvPr id="5" name="텍스트 개체 틀 2"/>
          <p:cNvSpPr txBox="1">
            <a:spLocks/>
          </p:cNvSpPr>
          <p:nvPr/>
        </p:nvSpPr>
        <p:spPr>
          <a:xfrm>
            <a:off x="2518326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실습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0014" y="1203598"/>
            <a:ext cx="3169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나눔스퀘어"/>
              </a:rPr>
              <a:t>알고리즘 설명 </a:t>
            </a:r>
            <a:r>
              <a:rPr lang="en-US" altLang="ko-KR" dirty="0" smtClean="0">
                <a:ea typeface="나눔스퀘어"/>
              </a:rPr>
              <a:t>– </a:t>
            </a:r>
            <a:r>
              <a:rPr lang="ko-KR" altLang="en-US" dirty="0" smtClean="0">
                <a:ea typeface="나눔스퀘어"/>
              </a:rPr>
              <a:t>주요 특징</a:t>
            </a:r>
            <a:endParaRPr lang="en-US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   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822706" y="1785639"/>
            <a:ext cx="6624736" cy="192822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 smtClean="0">
                <a:ea typeface="나눔스퀘어"/>
              </a:rPr>
              <a:t>XGBoost</a:t>
            </a:r>
            <a:r>
              <a:rPr lang="ko-KR" altLang="en-US" sz="1400" dirty="0" smtClean="0">
                <a:ea typeface="나눔스퀘어"/>
              </a:rPr>
              <a:t>란</a:t>
            </a:r>
            <a:r>
              <a:rPr lang="en-US" altLang="ko-KR" sz="1400" dirty="0" smtClean="0">
                <a:ea typeface="나눔스퀘어"/>
              </a:rPr>
              <a:t> Extreme Gradient Boosting </a:t>
            </a:r>
            <a:r>
              <a:rPr lang="ko-KR" altLang="en-US" sz="1400" dirty="0" smtClean="0">
                <a:ea typeface="나눔스퀘어"/>
              </a:rPr>
              <a:t>의 준말로서 </a:t>
            </a:r>
            <a:r>
              <a:rPr lang="en-US" altLang="ko-KR" sz="1400" dirty="0" smtClean="0">
                <a:ea typeface="나눔스퀘어"/>
              </a:rPr>
              <a:t>‘</a:t>
            </a:r>
            <a:r>
              <a:rPr lang="ko-KR" altLang="en-US" sz="1400" dirty="0" err="1" smtClean="0">
                <a:ea typeface="나눔스퀘어"/>
              </a:rPr>
              <a:t>그라디언트</a:t>
            </a:r>
            <a:r>
              <a:rPr lang="en-US" altLang="ko-KR" sz="1400" dirty="0" smtClean="0">
                <a:ea typeface="나눔스퀘어"/>
              </a:rPr>
              <a:t>’</a:t>
            </a:r>
            <a:r>
              <a:rPr lang="ko-KR" altLang="en-US" sz="1400" dirty="0" smtClean="0">
                <a:ea typeface="나눔스퀘어"/>
              </a:rPr>
              <a:t>와 </a:t>
            </a:r>
            <a:r>
              <a:rPr lang="en-US" altLang="ko-KR" sz="1400" dirty="0" smtClean="0">
                <a:ea typeface="나눔스퀘어"/>
              </a:rPr>
              <a:t>‘</a:t>
            </a:r>
            <a:r>
              <a:rPr lang="ko-KR" altLang="en-US" sz="1400" dirty="0" err="1" smtClean="0">
                <a:ea typeface="나눔스퀘어"/>
              </a:rPr>
              <a:t>부스팅</a:t>
            </a:r>
            <a:r>
              <a:rPr lang="en-US" altLang="ko-KR" sz="1400" dirty="0" smtClean="0">
                <a:ea typeface="나눔스퀘어"/>
              </a:rPr>
              <a:t>’</a:t>
            </a:r>
            <a:r>
              <a:rPr lang="ko-KR" altLang="en-US" sz="1400" dirty="0" smtClean="0">
                <a:ea typeface="나눔스퀘어"/>
              </a:rPr>
              <a:t>에 대한 개념이 선행 되어야 한다</a:t>
            </a:r>
            <a:r>
              <a:rPr lang="en-US" altLang="ko-KR" sz="1400" dirty="0" smtClean="0">
                <a:ea typeface="나눔스퀘어"/>
              </a:rPr>
              <a:t>.		</a:t>
            </a:r>
            <a:endParaRPr lang="en-US" altLang="ko-KR" sz="1400" dirty="0">
              <a:ea typeface="나눔스퀘어"/>
            </a:endParaRPr>
          </a:p>
          <a:p>
            <a:r>
              <a:rPr lang="ko-KR" altLang="en-US" sz="1400" dirty="0" smtClean="0">
                <a:ea typeface="나눔스퀘어"/>
              </a:rPr>
              <a:t>의사결정 나무</a:t>
            </a:r>
            <a:r>
              <a:rPr lang="en-US" altLang="ko-KR" sz="1400" dirty="0" smtClean="0">
                <a:ea typeface="나눔스퀘어"/>
              </a:rPr>
              <a:t>(Decision tree)</a:t>
            </a:r>
            <a:r>
              <a:rPr lang="ko-KR" altLang="en-US" sz="1400" dirty="0" smtClean="0">
                <a:ea typeface="나눔스퀘어"/>
              </a:rPr>
              <a:t>를 기반으로 한 앙상블</a:t>
            </a:r>
            <a:r>
              <a:rPr lang="en-US" altLang="ko-KR" sz="1400" dirty="0" smtClean="0">
                <a:ea typeface="나눔스퀘어"/>
              </a:rPr>
              <a:t>(Ensemble)</a:t>
            </a:r>
            <a:r>
              <a:rPr lang="ko-KR" altLang="en-US" sz="1400" dirty="0" smtClean="0">
                <a:ea typeface="나눔스퀘어"/>
              </a:rPr>
              <a:t>방법이며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smtClean="0">
                <a:ea typeface="나눔스퀘어"/>
              </a:rPr>
              <a:t>그 중에서도 </a:t>
            </a:r>
            <a:r>
              <a:rPr lang="ko-KR" altLang="en-US" sz="1400" dirty="0" err="1" smtClean="0">
                <a:ea typeface="나눔스퀘어"/>
              </a:rPr>
              <a:t>부스팅</a:t>
            </a:r>
            <a:r>
              <a:rPr lang="en-US" altLang="ko-KR" sz="1400" dirty="0" smtClean="0">
                <a:ea typeface="나눔스퀘어"/>
              </a:rPr>
              <a:t>(Boosting)</a:t>
            </a:r>
            <a:r>
              <a:rPr lang="ko-KR" altLang="en-US" sz="1400" dirty="0" smtClean="0">
                <a:ea typeface="나눔스퀘어"/>
              </a:rPr>
              <a:t>을 기반으로 작동하는 모델이다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r>
              <a:rPr lang="ko-KR" altLang="en-US" sz="1400" dirty="0" smtClean="0">
                <a:ea typeface="나눔스퀘어"/>
              </a:rPr>
              <a:t>기존 </a:t>
            </a:r>
            <a:r>
              <a:rPr lang="ko-KR" altLang="en-US" sz="1400" dirty="0" err="1" smtClean="0">
                <a:ea typeface="나눔스퀘어"/>
              </a:rPr>
              <a:t>그라디언트</a:t>
            </a:r>
            <a:r>
              <a:rPr lang="ko-KR" altLang="en-US" sz="1400" dirty="0" smtClean="0">
                <a:ea typeface="나눔스퀘어"/>
              </a:rPr>
              <a:t> </a:t>
            </a:r>
            <a:r>
              <a:rPr lang="ko-KR" altLang="en-US" sz="1400" dirty="0" err="1" smtClean="0">
                <a:ea typeface="나눔스퀘어"/>
              </a:rPr>
              <a:t>부스팅</a:t>
            </a:r>
            <a:r>
              <a:rPr lang="ko-KR" altLang="en-US" sz="1400" dirty="0" smtClean="0">
                <a:ea typeface="나눔스퀘어"/>
              </a:rPr>
              <a:t> 모델</a:t>
            </a:r>
            <a:r>
              <a:rPr lang="en-US" altLang="ko-KR" sz="1400" dirty="0" smtClean="0">
                <a:ea typeface="나눔스퀘어"/>
              </a:rPr>
              <a:t>(GBM)</a:t>
            </a:r>
            <a:r>
              <a:rPr lang="ko-KR" altLang="en-US" sz="1400" dirty="0" smtClean="0">
                <a:ea typeface="나눔스퀘어"/>
              </a:rPr>
              <a:t> 대비 수행시간이 빠르고 </a:t>
            </a:r>
            <a:r>
              <a:rPr lang="ko-KR" altLang="en-US" sz="1400" dirty="0">
                <a:ea typeface="나눔스퀘어"/>
              </a:rPr>
              <a:t>규제를 통해 </a:t>
            </a:r>
            <a:r>
              <a:rPr lang="ko-KR" altLang="en-US" sz="1400" dirty="0" err="1">
                <a:ea typeface="나눔스퀘어"/>
              </a:rPr>
              <a:t>과적합을</a:t>
            </a:r>
            <a:r>
              <a:rPr lang="ko-KR" altLang="en-US" sz="1400" dirty="0">
                <a:ea typeface="나눔스퀘어"/>
              </a:rPr>
              <a:t> 방지할 수 </a:t>
            </a:r>
            <a:r>
              <a:rPr lang="ko-KR" altLang="en-US" sz="1400" dirty="0" smtClean="0">
                <a:ea typeface="나눔스퀘어"/>
              </a:rPr>
              <a:t>있다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r>
              <a:rPr lang="ko-KR" altLang="en-US" sz="1400" dirty="0" smtClean="0">
                <a:ea typeface="나눔스퀘어"/>
              </a:rPr>
              <a:t>다수의 </a:t>
            </a:r>
            <a:r>
              <a:rPr lang="ko-KR" altLang="en-US" sz="1400" dirty="0" err="1" smtClean="0">
                <a:ea typeface="나눔스퀘어"/>
              </a:rPr>
              <a:t>머신러닝</a:t>
            </a:r>
            <a:r>
              <a:rPr lang="en-US" altLang="ko-KR" sz="1400" dirty="0" smtClean="0">
                <a:ea typeface="나눔스퀘어"/>
              </a:rPr>
              <a:t>,</a:t>
            </a:r>
            <a:r>
              <a:rPr lang="ko-KR" altLang="en-US" sz="1400" dirty="0" smtClean="0">
                <a:ea typeface="나눔스퀘어"/>
              </a:rPr>
              <a:t> </a:t>
            </a:r>
            <a:r>
              <a:rPr lang="ko-KR" altLang="en-US" sz="1400" dirty="0" err="1" smtClean="0">
                <a:ea typeface="나눔스퀘어"/>
              </a:rPr>
              <a:t>딥러닝</a:t>
            </a:r>
            <a:r>
              <a:rPr lang="ko-KR" altLang="en-US" sz="1400" dirty="0" smtClean="0">
                <a:ea typeface="나눔스퀘어"/>
              </a:rPr>
              <a:t> 모델에선 </a:t>
            </a:r>
            <a:r>
              <a:rPr lang="en-US" altLang="ko-KR" sz="1400" dirty="0" smtClean="0">
                <a:ea typeface="나눔스퀘어"/>
              </a:rPr>
              <a:t>feature scaling</a:t>
            </a:r>
            <a:r>
              <a:rPr lang="ko-KR" altLang="en-US" sz="1400" dirty="0" smtClean="0">
                <a:ea typeface="나눔스퀘어"/>
              </a:rPr>
              <a:t>과정이 필수적이나 </a:t>
            </a:r>
            <a:r>
              <a:rPr lang="en-US" altLang="ko-KR" sz="1400" dirty="0" err="1" smtClean="0">
                <a:ea typeface="나눔스퀘어"/>
              </a:rPr>
              <a:t>XGBoost</a:t>
            </a:r>
            <a:r>
              <a:rPr lang="ko-KR" altLang="en-US" sz="1400" dirty="0" smtClean="0">
                <a:ea typeface="나눔스퀘어"/>
              </a:rPr>
              <a:t>는</a:t>
            </a:r>
            <a:r>
              <a:rPr lang="en-US" altLang="ko-KR" sz="1400" dirty="0" smtClean="0">
                <a:ea typeface="나눔스퀘어"/>
              </a:rPr>
              <a:t> scale</a:t>
            </a:r>
            <a:r>
              <a:rPr lang="ko-KR" altLang="en-US" sz="1400" dirty="0" smtClean="0">
                <a:ea typeface="나눔스퀘어"/>
              </a:rPr>
              <a:t>의 영향을 받지  않기에 별도의 </a:t>
            </a:r>
            <a:r>
              <a:rPr lang="en-US" altLang="ko-KR" sz="1400" dirty="0" smtClean="0">
                <a:ea typeface="나눔스퀘어"/>
              </a:rPr>
              <a:t>scaling </a:t>
            </a:r>
            <a:r>
              <a:rPr lang="ko-KR" altLang="en-US" sz="1400" dirty="0" smtClean="0">
                <a:ea typeface="나눔스퀘어"/>
              </a:rPr>
              <a:t>과정이 필요 없다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r>
              <a:rPr lang="ko-KR" altLang="en-US" sz="1400" dirty="0" smtClean="0">
                <a:ea typeface="나눔스퀘어"/>
              </a:rPr>
              <a:t>성능이 뛰어나고 계산 자원의 효율 또한 좋아 자주 사용되는  모델이다</a:t>
            </a:r>
            <a:r>
              <a:rPr lang="en-US" altLang="ko-KR" sz="1400" dirty="0" smtClean="0">
                <a:ea typeface="나눔스퀘어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283732" y="4884288"/>
            <a:ext cx="16369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altLang="ko-KR" sz="800" dirty="0">
                <a:latin typeface="나눔 스퀘어"/>
                <a:ea typeface="나눔스퀘어"/>
              </a:rPr>
              <a:t>https://bcho.tistory.com/1354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483768" y="334084"/>
            <a:ext cx="4112173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b="1" dirty="0" smtClean="0">
                <a:latin typeface="나눔 스퀘어"/>
                <a:ea typeface="나눔스퀘어"/>
              </a:rPr>
              <a:t>1. </a:t>
            </a:r>
            <a:r>
              <a:rPr lang="en-US" altLang="ko-KR" sz="3600" b="1" dirty="0" err="1" smtClean="0">
                <a:latin typeface="나눔 스퀘어"/>
                <a:ea typeface="나눔스퀘어"/>
              </a:rPr>
              <a:t>XGBoost</a:t>
            </a:r>
            <a:r>
              <a:rPr lang="en-US" altLang="ko-KR" sz="3600" b="1" dirty="0" smtClean="0">
                <a:latin typeface="나눔 스퀘어"/>
                <a:ea typeface="나눔스퀘어"/>
              </a:rPr>
              <a:t> </a:t>
            </a:r>
            <a:r>
              <a:rPr lang="ko-KR" altLang="en-US" sz="3600" b="1" dirty="0" smtClean="0">
                <a:latin typeface="나눔 스퀘어"/>
                <a:ea typeface="나눔스퀘어"/>
              </a:rPr>
              <a:t>개요</a:t>
            </a:r>
            <a:endParaRPr lang="en-US" altLang="ko-KR" sz="3600" b="1" dirty="0">
              <a:latin typeface="나눔 스퀘어"/>
              <a:ea typeface="나눔스퀘어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801440" y="2719972"/>
            <a:ext cx="7790533" cy="99388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 smtClean="0">
              <a:ea typeface="나눔스퀘어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0" y="4711884"/>
            <a:ext cx="2294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https://dining-developer.tistory.com/3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7727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0013" y="1203598"/>
            <a:ext cx="3769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나눔스퀘어"/>
              </a:rPr>
              <a:t> 알고리즘 설명 </a:t>
            </a:r>
            <a:r>
              <a:rPr lang="en-US" altLang="ko-KR" dirty="0" smtClean="0">
                <a:ea typeface="나눔스퀘어"/>
              </a:rPr>
              <a:t>– </a:t>
            </a:r>
            <a:r>
              <a:rPr lang="ko-KR" altLang="en-US" dirty="0" smtClean="0">
                <a:ea typeface="나눔스퀘어"/>
              </a:rPr>
              <a:t>기본 원리</a:t>
            </a:r>
            <a:endParaRPr lang="en-US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   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467544" y="1573068"/>
            <a:ext cx="8352928" cy="115555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 smtClean="0">
                <a:ea typeface="나눔스퀘어"/>
              </a:rPr>
              <a:t>XGBoost</a:t>
            </a:r>
            <a:r>
              <a:rPr lang="ko-KR" altLang="en-US" sz="1400" dirty="0" smtClean="0">
                <a:ea typeface="나눔스퀘어"/>
              </a:rPr>
              <a:t>는 마치 정수기의 원리와 같이 여러 타입의 체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ko-KR" altLang="en-US" sz="1400" dirty="0" smtClean="0">
                <a:ea typeface="나눔스퀘어"/>
              </a:rPr>
              <a:t>모래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smtClean="0">
                <a:ea typeface="나눔스퀘어"/>
              </a:rPr>
              <a:t>자갈 등</a:t>
            </a:r>
            <a:r>
              <a:rPr lang="en-US" altLang="ko-KR" sz="1400" dirty="0" smtClean="0">
                <a:ea typeface="나눔스퀘어"/>
              </a:rPr>
              <a:t>)</a:t>
            </a:r>
            <a:r>
              <a:rPr lang="ko-KR" altLang="en-US" sz="1400" dirty="0" smtClean="0">
                <a:ea typeface="나눔스퀘어"/>
              </a:rPr>
              <a:t>를 조합하여 원래의 것을 분류해내는 과정과 유사하다</a:t>
            </a:r>
            <a:endParaRPr lang="en-US" altLang="ko-KR" sz="1400" dirty="0" smtClean="0">
              <a:ea typeface="나눔스퀘어"/>
            </a:endParaRPr>
          </a:p>
          <a:p>
            <a:r>
              <a:rPr lang="ko-KR" altLang="en-US" sz="1400" dirty="0" smtClean="0">
                <a:ea typeface="나눔스퀘어"/>
              </a:rPr>
              <a:t> 여러 개의 분류기를 발견하고 병렬 연산을 통한 빠른 속도로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en-US" altLang="ko-KR" sz="1400" dirty="0" err="1" smtClean="0">
                <a:ea typeface="나눔스퀘어"/>
              </a:rPr>
              <a:t>eXtreme</a:t>
            </a:r>
            <a:r>
              <a:rPr lang="en-US" altLang="ko-KR" sz="1400" dirty="0" smtClean="0">
                <a:ea typeface="나눔스퀘어"/>
              </a:rPr>
              <a:t>) </a:t>
            </a:r>
            <a:r>
              <a:rPr lang="ko-KR" altLang="en-US" sz="1400" dirty="0" smtClean="0">
                <a:ea typeface="나눔스퀘어"/>
              </a:rPr>
              <a:t>각 분류기에 적합한 비중 </a:t>
            </a:r>
            <a:r>
              <a:rPr lang="ko-KR" altLang="en-US" sz="1400" dirty="0" err="1" smtClean="0">
                <a:ea typeface="나눔스퀘어"/>
              </a:rPr>
              <a:t>파라미터를</a:t>
            </a:r>
            <a:r>
              <a:rPr lang="ko-KR" altLang="en-US" sz="1400" dirty="0" smtClean="0">
                <a:ea typeface="나눔스퀘어"/>
              </a:rPr>
              <a:t> 찾아                                                              순차적으로 조합하여 최종 모델을 만든다</a:t>
            </a:r>
            <a:r>
              <a:rPr lang="en-US" altLang="ko-KR" sz="1400" dirty="0" smtClean="0">
                <a:ea typeface="나눔스퀘어"/>
              </a:rPr>
              <a:t>.</a:t>
            </a:r>
            <a:endParaRPr lang="en-US" altLang="ko-KR" sz="1400" dirty="0">
              <a:ea typeface="나눔스퀘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75526" y="4744430"/>
            <a:ext cx="4815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hlinkClick r:id="rId3"/>
              </a:rPr>
              <a:t>https://bkshin.tistory.com/entry/%</a:t>
            </a:r>
            <a:r>
              <a:rPr lang="ko-KR" altLang="en-US" sz="800" dirty="0" smtClean="0">
                <a:hlinkClick r:id="rId3"/>
              </a:rPr>
              <a:t>EB%A8%B8%EC%8B%A0%EB%9F%AC%EB%8B%9D-15-Gradient-Boost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483768" y="334084"/>
            <a:ext cx="4112173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b="1" dirty="0">
                <a:latin typeface="나눔 스퀘어"/>
                <a:ea typeface="나눔스퀘어"/>
              </a:rPr>
              <a:t>1. </a:t>
            </a:r>
            <a:r>
              <a:rPr lang="en-US" altLang="ko-KR" sz="3600" b="1" dirty="0" err="1">
                <a:latin typeface="나눔 스퀘어"/>
                <a:ea typeface="나눔스퀘어"/>
              </a:rPr>
              <a:t>XGBoost</a:t>
            </a:r>
            <a:r>
              <a:rPr lang="en-US" altLang="ko-KR" sz="3600" b="1" dirty="0">
                <a:latin typeface="나눔 스퀘어"/>
                <a:ea typeface="나눔스퀘어"/>
              </a:rPr>
              <a:t> </a:t>
            </a:r>
            <a:r>
              <a:rPr lang="ko-KR" altLang="en-US" sz="3600" b="1" dirty="0">
                <a:latin typeface="나눔 스퀘어"/>
                <a:ea typeface="나눔스퀘어"/>
              </a:rPr>
              <a:t>개요</a:t>
            </a:r>
            <a:endParaRPr lang="en-US" altLang="ko-KR" sz="3600" b="1" dirty="0">
              <a:latin typeface="나눔 스퀘어"/>
              <a:ea typeface="나눔스퀘어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359258" y="4894889"/>
            <a:ext cx="5747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hlinkClick r:id="rId4"/>
              </a:rPr>
              <a:t>https://m.blog.naver.com/PostView.nhn?blogId=67556555&amp;logNo=30111336315&amp;proxyReferer=https:%2F%2Fwww.google.com%2F</a:t>
            </a:r>
            <a:endParaRPr lang="en-US" altLang="ko-KR" sz="800" dirty="0">
              <a:ea typeface="나눔스퀘어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801440" y="2719972"/>
            <a:ext cx="7790533" cy="99388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 smtClean="0">
              <a:ea typeface="나눔스퀘어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2" r="20220"/>
          <a:stretch/>
        </p:blipFill>
        <p:spPr>
          <a:xfrm>
            <a:off x="898626" y="2600381"/>
            <a:ext cx="2020229" cy="214404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716" y="2600381"/>
            <a:ext cx="3992642" cy="214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텍스트 개체 틀 2"/>
          <p:cNvSpPr txBox="1">
            <a:spLocks/>
          </p:cNvSpPr>
          <p:nvPr/>
        </p:nvSpPr>
        <p:spPr>
          <a:xfrm>
            <a:off x="2455211" y="361784"/>
            <a:ext cx="4233577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299632" y="1314710"/>
            <a:ext cx="7886700" cy="147306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ea typeface="나눔스퀘어"/>
              </a:rPr>
              <a:t>Breast Cancer</a:t>
            </a:r>
            <a:r>
              <a:rPr lang="ko-KR" altLang="en-US" sz="1600" dirty="0">
                <a:ea typeface="나눔스퀘어"/>
              </a:rPr>
              <a:t> </a:t>
            </a:r>
            <a:r>
              <a:rPr lang="en-US" altLang="ko-KR" sz="1600" dirty="0">
                <a:ea typeface="나눔스퀘어"/>
              </a:rPr>
              <a:t>Data</a:t>
            </a:r>
          </a:p>
          <a:p>
            <a:pPr marL="0" indent="0">
              <a:buNone/>
            </a:pPr>
            <a:endParaRPr lang="en-US" altLang="ko-KR" sz="1100" dirty="0">
              <a:ea typeface="나눔스퀘어"/>
            </a:endParaRPr>
          </a:p>
          <a:p>
            <a:pPr lvl="1"/>
            <a:r>
              <a:rPr lang="ko-KR" altLang="en-US" sz="1600" dirty="0">
                <a:latin typeface="나눔 스퀘어"/>
                <a:ea typeface="나눔스퀘어"/>
              </a:rPr>
              <a:t>데이터 레이블</a:t>
            </a:r>
            <a:r>
              <a:rPr lang="en-US" altLang="ko-KR" sz="1600" dirty="0">
                <a:latin typeface="나눔 스퀘어"/>
                <a:ea typeface="나눔스퀘어"/>
              </a:rPr>
              <a:t>: </a:t>
            </a:r>
            <a:r>
              <a:rPr lang="ko-KR" altLang="en-US" sz="1600" dirty="0">
                <a:latin typeface="나눔 스퀘어"/>
                <a:ea typeface="나눔스퀘어"/>
              </a:rPr>
              <a:t>발병 유무</a:t>
            </a:r>
            <a:r>
              <a:rPr lang="en-US" altLang="ko-KR" sz="1600" dirty="0">
                <a:latin typeface="나눔 스퀘어"/>
                <a:ea typeface="나눔스퀘어"/>
              </a:rPr>
              <a:t>(0: </a:t>
            </a:r>
            <a:r>
              <a:rPr lang="ko-KR" altLang="en-US" sz="1600" dirty="0">
                <a:latin typeface="나눔 스퀘어"/>
                <a:ea typeface="나눔스퀘어"/>
              </a:rPr>
              <a:t>발병 </a:t>
            </a:r>
            <a:r>
              <a:rPr lang="en-US" altLang="ko-KR" sz="1600" dirty="0">
                <a:latin typeface="나눔 스퀘어"/>
                <a:ea typeface="나눔스퀘어"/>
              </a:rPr>
              <a:t>x, 1: </a:t>
            </a:r>
            <a:r>
              <a:rPr lang="ko-KR" altLang="en-US" sz="1600" dirty="0">
                <a:latin typeface="나눔 스퀘어"/>
                <a:ea typeface="나눔스퀘어"/>
              </a:rPr>
              <a:t>발병 </a:t>
            </a:r>
            <a:r>
              <a:rPr lang="en-US" altLang="ko-KR" sz="1600" dirty="0">
                <a:latin typeface="나눔 스퀘어"/>
                <a:ea typeface="나눔스퀘어"/>
              </a:rPr>
              <a:t>o)</a:t>
            </a:r>
          </a:p>
          <a:p>
            <a:pPr lvl="1"/>
            <a:r>
              <a:rPr lang="ko-KR" altLang="en-US" sz="1600" dirty="0">
                <a:latin typeface="나눔 스퀘어"/>
                <a:ea typeface="나눔스퀘어"/>
              </a:rPr>
              <a:t>데이터 특성에 따라 병이 발병했는가 예측하는 것이 목표</a:t>
            </a:r>
            <a:r>
              <a:rPr lang="en-US" altLang="ko-KR" sz="1600" dirty="0">
                <a:latin typeface="나눔 스퀘어"/>
                <a:ea typeface="나눔스퀘어"/>
              </a:rPr>
              <a:t>!</a:t>
            </a:r>
          </a:p>
          <a:p>
            <a:pPr lvl="1"/>
            <a:r>
              <a:rPr lang="en-US" altLang="ko-KR" sz="1600" dirty="0" err="1">
                <a:latin typeface="나눔 스퀘어"/>
                <a:ea typeface="나눔스퀘어"/>
              </a:rPr>
              <a:t>sklearn</a:t>
            </a:r>
            <a:r>
              <a:rPr lang="ko-KR" altLang="en-US" sz="1600" dirty="0">
                <a:latin typeface="나눔 스퀘어"/>
                <a:ea typeface="나눔스퀘어"/>
              </a:rPr>
              <a:t>에 데이터가 내장되어 있음</a:t>
            </a:r>
            <a:r>
              <a:rPr lang="en-US" altLang="ko-KR" sz="1600" dirty="0">
                <a:latin typeface="나눔 스퀘어"/>
                <a:ea typeface="나눔스퀘어"/>
              </a:rPr>
              <a:t>.</a:t>
            </a:r>
          </a:p>
          <a:p>
            <a:pPr marL="0" indent="0">
              <a:buNone/>
            </a:pPr>
            <a:endParaRPr lang="en-US" altLang="ko-KR" sz="1100" dirty="0">
              <a:ea typeface="나눔스퀘어"/>
            </a:endParaRPr>
          </a:p>
          <a:p>
            <a:pPr marL="342900" lvl="1" indent="0">
              <a:buNone/>
            </a:pPr>
            <a:endParaRPr lang="en-US" altLang="ko-KR" sz="1600" dirty="0">
              <a:latin typeface="나눔 스퀘어"/>
              <a:ea typeface="나눔스퀘어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A40DF-488E-434A-AD98-2C88890F473B}"/>
              </a:ext>
            </a:extLst>
          </p:cNvPr>
          <p:cNvSpPr txBox="1"/>
          <p:nvPr/>
        </p:nvSpPr>
        <p:spPr>
          <a:xfrm>
            <a:off x="6533990" y="4875011"/>
            <a:ext cx="26100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 스퀘어"/>
                <a:ea typeface="나눔스퀘어"/>
              </a:rPr>
              <a:t>features </a:t>
            </a:r>
            <a:r>
              <a:rPr lang="ko-KR" altLang="en-US" sz="800" dirty="0">
                <a:latin typeface="나눔 스퀘어"/>
                <a:ea typeface="나눔스퀘어"/>
              </a:rPr>
              <a:t>설명 출처</a:t>
            </a:r>
            <a:r>
              <a:rPr lang="en-US" altLang="ko-KR" sz="800" dirty="0">
                <a:latin typeface="나눔 스퀘어"/>
                <a:ea typeface="나눔스퀘어"/>
              </a:rPr>
              <a:t>: https://gomguard.tistory.com/52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A25BABC6-A631-4C8F-9907-DCAD5506B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5" y="1131590"/>
            <a:ext cx="2732548" cy="25233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C84570-5648-42B4-898C-4FDE970D8D4B}"/>
              </a:ext>
            </a:extLst>
          </p:cNvPr>
          <p:cNvSpPr txBox="1"/>
          <p:nvPr/>
        </p:nvSpPr>
        <p:spPr>
          <a:xfrm>
            <a:off x="6688788" y="3654957"/>
            <a:ext cx="1983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 스퀘어"/>
                <a:ea typeface="나눔스퀘어"/>
              </a:rPr>
              <a:t>보스턴 암 데이터 </a:t>
            </a:r>
            <a:r>
              <a:rPr lang="en-US" altLang="ko-KR" sz="1000" dirty="0">
                <a:latin typeface="나눔 스퀘어"/>
                <a:ea typeface="나눔스퀘어"/>
              </a:rPr>
              <a:t>features </a:t>
            </a:r>
            <a:r>
              <a:rPr lang="ko-KR" altLang="en-US" sz="1000" dirty="0">
                <a:latin typeface="나눔 스퀘어"/>
                <a:ea typeface="나눔스퀘어"/>
              </a:rPr>
              <a:t>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91D070-11C2-4985-9735-052503AEB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0" y="3934103"/>
            <a:ext cx="8844368" cy="8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6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876006"/>
            <a:ext cx="3249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en-US" altLang="ko-KR" sz="800" dirty="0">
                <a:latin typeface="나눔 스퀘어"/>
                <a:ea typeface="나눔스퀘어"/>
              </a:rPr>
              <a:t>https://xgboost.readthedocs.io/en/latest/get_started.html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483768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39552" y="1157217"/>
            <a:ext cx="597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1. </a:t>
            </a:r>
            <a:r>
              <a:rPr lang="en-US" altLang="ko-KR" dirty="0" err="1" smtClean="0">
                <a:ea typeface="나눔스퀘어"/>
              </a:rPr>
              <a:t>XGBoost</a:t>
            </a:r>
            <a:r>
              <a:rPr lang="en-US" altLang="ko-KR" dirty="0" smtClean="0">
                <a:ea typeface="나눔스퀘어"/>
              </a:rPr>
              <a:t> </a:t>
            </a:r>
            <a:r>
              <a:rPr lang="ko-KR" altLang="en-US" dirty="0" smtClean="0">
                <a:ea typeface="나눔스퀘어"/>
              </a:rPr>
              <a:t>설치 및 라이브러리 준비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58" y="1495062"/>
            <a:ext cx="5642869" cy="202093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6152420" y="2273443"/>
            <a:ext cx="2991580" cy="115555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 smtClean="0">
                <a:ea typeface="나눔스퀘어"/>
              </a:rPr>
              <a:t>XGBoost</a:t>
            </a:r>
            <a:r>
              <a:rPr lang="ko-KR" altLang="en-US" sz="1400" dirty="0" smtClean="0">
                <a:ea typeface="나눔스퀘어"/>
              </a:rPr>
              <a:t>를 사용하려면 </a:t>
            </a:r>
            <a:r>
              <a:rPr lang="en-US" altLang="ko-KR" sz="1400" dirty="0" smtClean="0">
                <a:ea typeface="나눔스퀘어"/>
              </a:rPr>
              <a:t>pip install</a:t>
            </a:r>
            <a:r>
              <a:rPr lang="ko-KR" altLang="en-US" sz="1400" dirty="0" smtClean="0">
                <a:ea typeface="나눔스퀘어"/>
              </a:rPr>
              <a:t>을  통해</a:t>
            </a:r>
            <a:r>
              <a:rPr lang="en-US" altLang="ko-KR" sz="1400" dirty="0" smtClean="0">
                <a:ea typeface="나눔스퀘어"/>
              </a:rPr>
              <a:t> </a:t>
            </a:r>
            <a:r>
              <a:rPr lang="ko-KR" altLang="en-US" sz="1400" dirty="0" smtClean="0">
                <a:ea typeface="나눔스퀘어"/>
              </a:rPr>
              <a:t>별도로 설치해 주어야 한다</a:t>
            </a:r>
            <a:r>
              <a:rPr lang="en-US" altLang="ko-KR" sz="1400" dirty="0" smtClean="0">
                <a:ea typeface="나눔스퀘어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58" y="3583358"/>
            <a:ext cx="5642869" cy="129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6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876006"/>
            <a:ext cx="27350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핸즈온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머신러닝</a:t>
            </a:r>
            <a:r>
              <a:rPr lang="en-US" altLang="ko-KR" sz="800" dirty="0">
                <a:latin typeface="나눔 스퀘어"/>
                <a:ea typeface="나눔스퀘어"/>
              </a:rPr>
              <a:t> 2</a:t>
            </a:r>
            <a:r>
              <a:rPr lang="ko-KR" altLang="en-US" sz="800" dirty="0">
                <a:latin typeface="나눔 스퀘어"/>
                <a:ea typeface="나눔스퀘어"/>
              </a:rPr>
              <a:t>판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오렐리앙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제롱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39552" y="1099349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2. </a:t>
            </a:r>
            <a:r>
              <a:rPr lang="ko-KR" altLang="en-US" dirty="0" smtClean="0">
                <a:ea typeface="나눔스퀘어"/>
              </a:rPr>
              <a:t>데이터 탐색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" t="9689" r="1"/>
          <a:stretch/>
        </p:blipFill>
        <p:spPr>
          <a:xfrm>
            <a:off x="539551" y="2067694"/>
            <a:ext cx="7178471" cy="28083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26" y="1578233"/>
            <a:ext cx="1029757" cy="451127"/>
          </a:xfrm>
          <a:prstGeom prst="rect">
            <a:avLst/>
          </a:prstGeom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483768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59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876006"/>
            <a:ext cx="17315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en-US" altLang="ko-KR" sz="800" dirty="0">
                <a:latin typeface="나눔 스퀘어"/>
                <a:ea typeface="나눔스퀘어"/>
              </a:rPr>
              <a:t>https://injo.tistory.com/44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1560" y="1059583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3. </a:t>
            </a:r>
            <a:r>
              <a:rPr lang="ko-KR" altLang="en-US" dirty="0" smtClean="0">
                <a:ea typeface="나눔스퀘어"/>
              </a:rPr>
              <a:t>데이터 분할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37747"/>
            <a:ext cx="6763694" cy="3229426"/>
          </a:xfrm>
          <a:prstGeom prst="rect">
            <a:avLst/>
          </a:prstGeom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483768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3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928056"/>
            <a:ext cx="17315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en-US" altLang="ko-KR" sz="800" dirty="0">
                <a:latin typeface="나눔 스퀘어"/>
                <a:ea typeface="나눔스퀘어"/>
              </a:rPr>
              <a:t>https://injo.tistory.com/44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1560" y="1059583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4. </a:t>
            </a:r>
            <a:r>
              <a:rPr lang="ko-KR" altLang="en-US" dirty="0" smtClean="0">
                <a:ea typeface="나눔스퀘어"/>
              </a:rPr>
              <a:t>주요 </a:t>
            </a:r>
            <a:r>
              <a:rPr lang="ko-KR" altLang="en-US" dirty="0" err="1" smtClean="0">
                <a:ea typeface="나눔스퀘어"/>
              </a:rPr>
              <a:t>파라미터</a:t>
            </a:r>
            <a:r>
              <a:rPr lang="ko-KR" altLang="en-US" dirty="0" smtClean="0">
                <a:ea typeface="나눔스퀘어"/>
              </a:rPr>
              <a:t> 설명</a:t>
            </a:r>
            <a:endParaRPr lang="ko-KR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265766" y="1653596"/>
            <a:ext cx="6754506" cy="115555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>
                <a:ea typeface="나눔스퀘어"/>
              </a:rPr>
              <a:t>eta(</a:t>
            </a:r>
            <a:r>
              <a:rPr lang="ko-KR" altLang="en-US" sz="1400" dirty="0" err="1" smtClean="0">
                <a:ea typeface="나눔스퀘어"/>
              </a:rPr>
              <a:t>학습률</a:t>
            </a:r>
            <a:r>
              <a:rPr lang="en-US" altLang="ko-KR" sz="1400" dirty="0" smtClean="0">
                <a:ea typeface="나눔스퀘어"/>
              </a:rPr>
              <a:t>) – </a:t>
            </a:r>
            <a:r>
              <a:rPr lang="ko-KR" altLang="en-US" sz="1400" dirty="0" smtClean="0">
                <a:ea typeface="나눔스퀘어"/>
              </a:rPr>
              <a:t>핵심 </a:t>
            </a:r>
            <a:r>
              <a:rPr lang="ko-KR" altLang="en-US" sz="1400" dirty="0" err="1" smtClean="0">
                <a:ea typeface="나눔스퀘어"/>
              </a:rPr>
              <a:t>파라미터</a:t>
            </a:r>
            <a:r>
              <a:rPr lang="en-US" altLang="ko-KR" sz="1400" dirty="0" smtClean="0">
                <a:ea typeface="나눔스퀘어"/>
              </a:rPr>
              <a:t>. 0~1</a:t>
            </a:r>
            <a:r>
              <a:rPr lang="ko-KR" altLang="en-US" sz="1400" dirty="0" smtClean="0">
                <a:ea typeface="나눔스퀘어"/>
              </a:rPr>
              <a:t>사이 값을 가지며</a:t>
            </a:r>
            <a:r>
              <a:rPr lang="en-US" altLang="ko-KR" sz="1400" dirty="0" smtClean="0">
                <a:ea typeface="나눔스퀘어"/>
              </a:rPr>
              <a:t>, 1</a:t>
            </a:r>
            <a:r>
              <a:rPr lang="ko-KR" altLang="en-US" sz="1400" dirty="0" smtClean="0">
                <a:ea typeface="나눔스퀘어"/>
              </a:rPr>
              <a:t>로 </a:t>
            </a:r>
            <a:r>
              <a:rPr lang="ko-KR" altLang="en-US" sz="1400" dirty="0" err="1" smtClean="0">
                <a:ea typeface="나눔스퀘어"/>
              </a:rPr>
              <a:t>설정시</a:t>
            </a:r>
            <a:r>
              <a:rPr lang="ko-KR" altLang="en-US" sz="1400" dirty="0" smtClean="0">
                <a:ea typeface="나눔스퀘어"/>
              </a:rPr>
              <a:t> 이전 단계의 모든 </a:t>
            </a:r>
            <a:r>
              <a:rPr lang="en-US" altLang="ko-KR" sz="1400" dirty="0" smtClean="0">
                <a:ea typeface="나눔스퀘어"/>
              </a:rPr>
              <a:t>error</a:t>
            </a:r>
            <a:r>
              <a:rPr lang="ko-KR" altLang="en-US" sz="1400" dirty="0" smtClean="0">
                <a:ea typeface="나눔스퀘어"/>
              </a:rPr>
              <a:t>를 없애는 방향으로 학습되어 과적합의 위험이 있다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r>
              <a:rPr lang="en-US" altLang="ko-KR" sz="1400" dirty="0" smtClean="0">
                <a:ea typeface="나눔스퀘어"/>
              </a:rPr>
              <a:t>objective(</a:t>
            </a:r>
            <a:r>
              <a:rPr lang="ko-KR" altLang="en-US" sz="1400" dirty="0" smtClean="0">
                <a:ea typeface="나눔스퀘어"/>
              </a:rPr>
              <a:t>목적함수</a:t>
            </a:r>
            <a:r>
              <a:rPr lang="en-US" altLang="ko-KR" sz="1400" dirty="0" smtClean="0">
                <a:ea typeface="나눔스퀘어"/>
              </a:rPr>
              <a:t>) - </a:t>
            </a:r>
            <a:r>
              <a:rPr lang="ko-KR" altLang="en-US" sz="1400" dirty="0" smtClean="0">
                <a:ea typeface="나눔스퀘어"/>
              </a:rPr>
              <a:t> </a:t>
            </a:r>
            <a:r>
              <a:rPr lang="en-US" altLang="ko-KR" sz="1400" dirty="0" smtClean="0">
                <a:ea typeface="나눔스퀘어"/>
              </a:rPr>
              <a:t>‘</a:t>
            </a:r>
            <a:r>
              <a:rPr lang="en-US" altLang="ko-KR" sz="1400" dirty="0" err="1" smtClean="0">
                <a:ea typeface="나눔스퀘어"/>
              </a:rPr>
              <a:t>reg:linear</a:t>
            </a:r>
            <a:r>
              <a:rPr lang="en-US" altLang="ko-KR" sz="1400" dirty="0" smtClean="0">
                <a:ea typeface="나눔스퀘어"/>
              </a:rPr>
              <a:t>’: </a:t>
            </a:r>
            <a:r>
              <a:rPr lang="ko-KR" altLang="en-US" sz="1400" dirty="0" smtClean="0">
                <a:ea typeface="나눔스퀘어"/>
              </a:rPr>
              <a:t>회귀 </a:t>
            </a:r>
            <a:r>
              <a:rPr lang="en-US" altLang="ko-KR" sz="1400" dirty="0" smtClean="0">
                <a:ea typeface="나눔스퀘어"/>
              </a:rPr>
              <a:t>, ‘</a:t>
            </a:r>
            <a:r>
              <a:rPr lang="en-US" altLang="ko-KR" sz="1400" dirty="0" err="1" smtClean="0">
                <a:ea typeface="나눔스퀘어"/>
              </a:rPr>
              <a:t>binary:logistic</a:t>
            </a:r>
            <a:r>
              <a:rPr lang="en-US" altLang="ko-KR" sz="1400" dirty="0" smtClean="0">
                <a:ea typeface="나눔스퀘어"/>
              </a:rPr>
              <a:t>’: </a:t>
            </a:r>
            <a:r>
              <a:rPr lang="ko-KR" altLang="en-US" sz="1400" dirty="0" smtClean="0">
                <a:ea typeface="나눔스퀘어"/>
              </a:rPr>
              <a:t>이진분류 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en-US" altLang="ko-KR" sz="1400" dirty="0" err="1" smtClean="0">
                <a:ea typeface="나눔스퀘어"/>
              </a:rPr>
              <a:t>multi.softmax</a:t>
            </a:r>
            <a:r>
              <a:rPr lang="en-US" altLang="ko-KR" sz="1400" dirty="0" smtClean="0">
                <a:ea typeface="나눔스퀘어"/>
              </a:rPr>
              <a:t> : </a:t>
            </a:r>
            <a:r>
              <a:rPr lang="ko-KR" altLang="en-US" sz="1400" dirty="0" smtClean="0">
                <a:ea typeface="나눔스퀘어"/>
              </a:rPr>
              <a:t>다중분류 등 문제에 맞게 설정한다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r>
              <a:rPr lang="en-US" altLang="ko-KR" sz="1400" dirty="0" err="1" smtClean="0">
                <a:ea typeface="나눔스퀘어"/>
              </a:rPr>
              <a:t>early_stoppings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ko-KR" altLang="en-US" sz="1400" dirty="0" smtClean="0">
                <a:ea typeface="나눔스퀘어"/>
              </a:rPr>
              <a:t>조기종료</a:t>
            </a:r>
            <a:r>
              <a:rPr lang="en-US" altLang="ko-KR" sz="1400" dirty="0" smtClean="0">
                <a:ea typeface="나눔스퀘어"/>
              </a:rPr>
              <a:t>) – </a:t>
            </a:r>
            <a:r>
              <a:rPr lang="ko-KR" altLang="en-US" sz="1400" dirty="0" smtClean="0">
                <a:ea typeface="나눔스퀘어"/>
              </a:rPr>
              <a:t>성능이 더 이상 개선되지 않으면 조기종료</a:t>
            </a:r>
            <a:r>
              <a:rPr lang="en-US" altLang="ko-KR" sz="1400" dirty="0" smtClean="0">
                <a:ea typeface="나눔스퀘어"/>
              </a:rPr>
              <a:t>. </a:t>
            </a:r>
            <a:r>
              <a:rPr lang="ko-KR" altLang="en-US" sz="1400" dirty="0" smtClean="0">
                <a:ea typeface="나눔스퀘어"/>
              </a:rPr>
              <a:t>이때 최소한의 </a:t>
            </a:r>
            <a:r>
              <a:rPr lang="ko-KR" altLang="en-US" sz="1400" dirty="0" err="1" smtClean="0">
                <a:ea typeface="나눔스퀘어"/>
              </a:rPr>
              <a:t>부스팅</a:t>
            </a:r>
            <a:r>
              <a:rPr lang="ko-KR" altLang="en-US" sz="1400" dirty="0" smtClean="0">
                <a:ea typeface="나눔스퀘어"/>
              </a:rPr>
              <a:t> 횟수를 설정한다</a:t>
            </a:r>
            <a:r>
              <a:rPr lang="en-US" altLang="ko-KR" sz="1400" dirty="0" smtClean="0">
                <a:ea typeface="나눔스퀘어"/>
              </a:rPr>
              <a:t>. ( </a:t>
            </a:r>
            <a:r>
              <a:rPr lang="ko-KR" altLang="en-US" sz="1400" dirty="0" smtClean="0">
                <a:ea typeface="나눔스퀘어"/>
              </a:rPr>
              <a:t>높게 설정할 시 해당 옵션은 사용되지 않는다는 문구가 출력된다 </a:t>
            </a:r>
            <a:endParaRPr lang="en-US" altLang="ko-KR" sz="1400" dirty="0">
              <a:ea typeface="나눔스퀘어"/>
            </a:endParaRPr>
          </a:p>
          <a:p>
            <a:r>
              <a:rPr lang="en-US" altLang="ko-KR" sz="1400" dirty="0" err="1" smtClean="0">
                <a:ea typeface="나눔스퀘어"/>
              </a:rPr>
              <a:t>eval_metric</a:t>
            </a:r>
            <a:r>
              <a:rPr lang="en-US" altLang="ko-KR" sz="1400" dirty="0" smtClean="0">
                <a:ea typeface="나눔스퀘어"/>
              </a:rPr>
              <a:t> – </a:t>
            </a:r>
            <a:r>
              <a:rPr lang="ko-KR" altLang="en-US" sz="1400" dirty="0" smtClean="0">
                <a:ea typeface="나눔스퀘어"/>
              </a:rPr>
              <a:t>검증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ko-KR" altLang="en-US" sz="1400" dirty="0" smtClean="0">
                <a:ea typeface="나눔스퀘어"/>
              </a:rPr>
              <a:t>성능평가</a:t>
            </a:r>
            <a:r>
              <a:rPr lang="en-US" altLang="ko-KR" sz="1400" dirty="0" smtClean="0">
                <a:ea typeface="나눔스퀘어"/>
              </a:rPr>
              <a:t>)</a:t>
            </a:r>
            <a:r>
              <a:rPr lang="ko-KR" altLang="en-US" sz="1400" dirty="0" smtClean="0">
                <a:ea typeface="나눔스퀘어"/>
              </a:rPr>
              <a:t>에 쓰이는 함수</a:t>
            </a:r>
            <a:r>
              <a:rPr lang="en-US" altLang="ko-KR" sz="1400" dirty="0" smtClean="0">
                <a:ea typeface="나눔스퀘어"/>
              </a:rPr>
              <a:t>. </a:t>
            </a:r>
            <a:r>
              <a:rPr lang="ko-KR" altLang="en-US" sz="1400" dirty="0" smtClean="0">
                <a:ea typeface="나눔스퀘어"/>
              </a:rPr>
              <a:t>회귀의 경우 </a:t>
            </a:r>
            <a:r>
              <a:rPr lang="en-US" altLang="ko-KR" sz="1400" dirty="0" smtClean="0">
                <a:ea typeface="나눔스퀘어"/>
              </a:rPr>
              <a:t>‘</a:t>
            </a:r>
            <a:r>
              <a:rPr lang="en-US" altLang="ko-KR" sz="1400" dirty="0" err="1" smtClean="0">
                <a:ea typeface="나눔스퀘어"/>
              </a:rPr>
              <a:t>rmse</a:t>
            </a:r>
            <a:r>
              <a:rPr lang="en-US" altLang="ko-KR" sz="1400" dirty="0" smtClean="0">
                <a:ea typeface="나눔스퀘어"/>
              </a:rPr>
              <a:t>’ </a:t>
            </a:r>
            <a:r>
              <a:rPr lang="ko-KR" altLang="en-US" sz="1400" dirty="0" smtClean="0">
                <a:ea typeface="나눔스퀘어"/>
              </a:rPr>
              <a:t>분류의 경우 </a:t>
            </a:r>
            <a:r>
              <a:rPr lang="en-US" altLang="ko-KR" sz="1400" dirty="0" smtClean="0">
                <a:ea typeface="나눔스퀘어"/>
              </a:rPr>
              <a:t>‘error’</a:t>
            </a:r>
            <a:r>
              <a:rPr lang="ko-KR" altLang="en-US" sz="1400" dirty="0" smtClean="0">
                <a:ea typeface="나눔스퀘어"/>
              </a:rPr>
              <a:t>가 기본 옵션이다</a:t>
            </a:r>
            <a:r>
              <a:rPr lang="en-US" altLang="ko-KR" sz="1400" dirty="0" smtClean="0">
                <a:ea typeface="나눔스퀘어"/>
              </a:rPr>
              <a:t>.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483768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85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928056"/>
            <a:ext cx="17315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en-US" altLang="ko-KR" sz="800" dirty="0">
                <a:latin typeface="나눔 스퀘어"/>
                <a:ea typeface="나눔스퀘어"/>
              </a:rPr>
              <a:t>https://injo.tistory.com/44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1560" y="1059583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5. </a:t>
            </a:r>
            <a:r>
              <a:rPr lang="ko-KR" altLang="en-US" dirty="0" smtClean="0">
                <a:ea typeface="나눔스퀘어"/>
              </a:rPr>
              <a:t>모델 </a:t>
            </a:r>
            <a:r>
              <a:rPr lang="ko-KR" altLang="en-US" dirty="0" err="1" smtClean="0">
                <a:ea typeface="나눔스퀘어"/>
              </a:rPr>
              <a:t>파라미터</a:t>
            </a:r>
            <a:r>
              <a:rPr lang="ko-KR" altLang="en-US" dirty="0" smtClean="0">
                <a:ea typeface="나눔스퀘어"/>
              </a:rPr>
              <a:t> 설정 및 </a:t>
            </a:r>
            <a:r>
              <a:rPr lang="ko-KR" altLang="en-US" dirty="0" smtClean="0">
                <a:ea typeface="나눔스퀘어"/>
              </a:rPr>
              <a:t>학습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3" r="19133" b="41296"/>
          <a:stretch/>
        </p:blipFill>
        <p:spPr>
          <a:xfrm>
            <a:off x="827584" y="1566953"/>
            <a:ext cx="6988916" cy="2168344"/>
          </a:xfrm>
          <a:prstGeom prst="rect">
            <a:avLst/>
          </a:prstGeom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483768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1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9978</TotalTime>
  <Words>565</Words>
  <Application>Microsoft Office PowerPoint</Application>
  <PresentationFormat>화면 슬라이드 쇼(16:9)</PresentationFormat>
  <Paragraphs>95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나눔 스퀘어</vt:lpstr>
      <vt:lpstr>나눔스퀘어</vt:lpstr>
      <vt:lpstr>맑은 고딕</vt:lpstr>
      <vt:lpstr>Arial</vt:lpstr>
      <vt:lpstr>Calibri</vt:lpstr>
      <vt:lpstr>Calibri Light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패션 소재의 이해</dc:title>
  <dc:creator>프로그미디어랩</dc:creator>
  <cp:lastModifiedBy>Hwang HoeSun</cp:lastModifiedBy>
  <cp:revision>464</cp:revision>
  <dcterms:created xsi:type="dcterms:W3CDTF">2020-01-12T09:12:00Z</dcterms:created>
  <dcterms:modified xsi:type="dcterms:W3CDTF">2021-02-18T08:58:26Z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