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4"/>
  </p:notesMasterIdLst>
  <p:sldIdLst>
    <p:sldId id="1807" r:id="rId2"/>
    <p:sldId id="1837" r:id="rId3"/>
    <p:sldId id="1838" r:id="rId4"/>
    <p:sldId id="1839" r:id="rId5"/>
    <p:sldId id="1840" r:id="rId6"/>
    <p:sldId id="1841" r:id="rId7"/>
    <p:sldId id="1842" r:id="rId8"/>
    <p:sldId id="1843" r:id="rId9"/>
    <p:sldId id="1844" r:id="rId10"/>
    <p:sldId id="1834" r:id="rId11"/>
    <p:sldId id="1823" r:id="rId12"/>
    <p:sldId id="1824" r:id="rId13"/>
    <p:sldId id="1827" r:id="rId14"/>
    <p:sldId id="1828" r:id="rId15"/>
    <p:sldId id="1829" r:id="rId16"/>
    <p:sldId id="1830" r:id="rId17"/>
    <p:sldId id="1831" r:id="rId18"/>
    <p:sldId id="1833" r:id="rId19"/>
    <p:sldId id="1790" r:id="rId20"/>
    <p:sldId id="1800" r:id="rId21"/>
    <p:sldId id="1835" r:id="rId22"/>
    <p:sldId id="1836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004" autoAdjust="0"/>
  </p:normalViewPr>
  <p:slideViewPr>
    <p:cSldViewPr>
      <p:cViewPr varScale="1">
        <p:scale>
          <a:sx n="87" d="100"/>
          <a:sy n="87" d="100"/>
        </p:scale>
        <p:origin x="736" y="52"/>
      </p:cViewPr>
      <p:guideLst>
        <p:guide orient="horz" pos="1670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0FAFB-A6A0-48AD-AFCD-3892261BCD6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AD27-7BE1-4A55-98F9-F5AA61B5B18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44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1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95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83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43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693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05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99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0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230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210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0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07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597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35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11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63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97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20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10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94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5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60E0CF-CD6B-41C7-AB6A-EBC643F522A1}"/>
              </a:ext>
            </a:extLst>
          </p:cNvPr>
          <p:cNvSpPr/>
          <p:nvPr userDrawn="1"/>
        </p:nvSpPr>
        <p:spPr>
          <a:xfrm>
            <a:off x="296986" y="339502"/>
            <a:ext cx="8712968" cy="4509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5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58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20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52">
          <p15:clr>
            <a:srgbClr val="FBAE40"/>
          </p15:clr>
        </p15:guide>
        <p15:guide id="4" pos="6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1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 rot="646800">
            <a:off x="1005692" y="1914340"/>
            <a:ext cx="1240901" cy="1240901"/>
          </a:xfrm>
          <a:prstGeom prst="rect">
            <a:avLst/>
          </a:prstGeom>
          <a:solidFill>
            <a:srgbClr val="195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 rot="20763242">
            <a:off x="2471723" y="1914340"/>
            <a:ext cx="1240901" cy="1240901"/>
          </a:xfrm>
          <a:prstGeom prst="rect">
            <a:avLst/>
          </a:prstGeom>
          <a:solidFill>
            <a:srgbClr val="14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37754" y="1914340"/>
            <a:ext cx="1240901" cy="1240901"/>
          </a:xfrm>
          <a:prstGeom prst="rect">
            <a:avLst/>
          </a:prstGeom>
          <a:solidFill>
            <a:srgbClr val="69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 rot="1179776">
            <a:off x="5480764" y="1914340"/>
            <a:ext cx="1240901" cy="1240901"/>
          </a:xfrm>
          <a:prstGeom prst="rect">
            <a:avLst/>
          </a:prstGeom>
          <a:solidFill>
            <a:srgbClr val="9FD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 rot="20955485">
            <a:off x="6898736" y="1914340"/>
            <a:ext cx="1240901" cy="1240901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7"/>
          <a:stretch/>
        </p:blipFill>
        <p:spPr>
          <a:xfrm flipH="1">
            <a:off x="-18751" y="2817055"/>
            <a:ext cx="9264000" cy="23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8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6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6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3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1" r:id="rId13"/>
    <p:sldLayoutId id="2147483664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hancoding.tistory.com/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068280"/>
            <a:ext cx="8694966" cy="1617079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1546447" y="1544420"/>
            <a:ext cx="6133604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48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파이썬 데이터분석</a:t>
            </a:r>
            <a:endParaRPr lang="en-US" altLang="ko-KR" sz="48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236985" y="3003798"/>
            <a:ext cx="4752528" cy="47365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나눔 스퀘어"/>
                <a:ea typeface="나눔스퀘어"/>
              </a:rPr>
              <a:t>Artificial Neural Network</a:t>
            </a:r>
            <a:endParaRPr lang="en-US" sz="2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5063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99632" y="1314710"/>
            <a:ext cx="7886700" cy="341728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ea typeface="나눔스퀘어"/>
              </a:rPr>
              <a:t>Iris</a:t>
            </a:r>
            <a:r>
              <a:rPr lang="ko-KR" altLang="en-US" sz="1600" dirty="0">
                <a:ea typeface="나눔스퀘어"/>
              </a:rPr>
              <a:t> </a:t>
            </a:r>
            <a:r>
              <a:rPr lang="en-US" altLang="ko-KR" sz="1600" dirty="0">
                <a:ea typeface="나눔스퀘어"/>
              </a:rPr>
              <a:t>Data</a:t>
            </a:r>
          </a:p>
          <a:p>
            <a:pPr marL="0" indent="0">
              <a:buNone/>
            </a:pPr>
            <a:endParaRPr lang="en-US" altLang="ko-KR" sz="1100" dirty="0">
              <a:ea typeface="나눔스퀘어"/>
            </a:endParaRPr>
          </a:p>
          <a:p>
            <a:pPr lvl="1"/>
            <a:r>
              <a:rPr lang="ko-KR" altLang="en-US" sz="1600" dirty="0">
                <a:ea typeface="나눔스퀘어"/>
              </a:rPr>
              <a:t>데이터 특성</a:t>
            </a:r>
            <a:r>
              <a:rPr lang="en-US" altLang="ko-KR" sz="1600" dirty="0">
                <a:ea typeface="나눔스퀘어"/>
              </a:rPr>
              <a:t>: </a:t>
            </a:r>
            <a:r>
              <a:rPr lang="ko-KR" altLang="en-US" sz="1600" dirty="0">
                <a:ea typeface="나눔스퀘어"/>
              </a:rPr>
              <a:t>꽃받침 길이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꽃받침 폭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꽃잎의 길이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꽃잎의 넓이</a:t>
            </a:r>
            <a:endParaRPr lang="en-US" altLang="ko-KR" sz="1600" dirty="0">
              <a:ea typeface="나눔스퀘어"/>
            </a:endParaRPr>
          </a:p>
          <a:p>
            <a:pPr lvl="1"/>
            <a:r>
              <a:rPr lang="ko-KR" altLang="en-US" sz="1600" dirty="0">
                <a:latin typeface="나눔 스퀘어"/>
                <a:ea typeface="나눔스퀘어"/>
              </a:rPr>
              <a:t>데이터 레이블</a:t>
            </a:r>
            <a:r>
              <a:rPr lang="en-US" altLang="ko-KR" sz="1600" dirty="0">
                <a:latin typeface="나눔 스퀘어"/>
                <a:ea typeface="나눔스퀘어"/>
              </a:rPr>
              <a:t>: iris </a:t>
            </a:r>
            <a:r>
              <a:rPr lang="ko-KR" altLang="en-US" sz="1600" dirty="0">
                <a:latin typeface="나눔 스퀘어"/>
                <a:ea typeface="나눔스퀘어"/>
              </a:rPr>
              <a:t>종</a:t>
            </a:r>
            <a:r>
              <a:rPr lang="en-US" altLang="ko-KR" sz="1600" dirty="0">
                <a:latin typeface="나눔 스퀘어"/>
                <a:ea typeface="나눔스퀘어"/>
              </a:rPr>
              <a:t>(0: iris </a:t>
            </a:r>
            <a:r>
              <a:rPr lang="en-US" altLang="ko-KR" sz="1600" dirty="0" err="1">
                <a:latin typeface="나눔 스퀘어"/>
                <a:ea typeface="나눔스퀘어"/>
              </a:rPr>
              <a:t>setosa</a:t>
            </a:r>
            <a:r>
              <a:rPr lang="en-US" altLang="ko-KR" sz="1600" dirty="0">
                <a:latin typeface="나눔 스퀘어"/>
                <a:ea typeface="나눔스퀘어"/>
              </a:rPr>
              <a:t>, 1: iris virginica, 2: iris versicolor)</a:t>
            </a:r>
          </a:p>
          <a:p>
            <a:pPr lvl="1"/>
            <a:r>
              <a:rPr lang="en-US" altLang="ko-KR" sz="1600" dirty="0">
                <a:latin typeface="나눔 스퀘어"/>
                <a:ea typeface="나눔스퀘어"/>
              </a:rPr>
              <a:t>Iris </a:t>
            </a:r>
            <a:r>
              <a:rPr lang="ko-KR" altLang="en-US" sz="1600" dirty="0">
                <a:latin typeface="나눔 스퀘어"/>
                <a:ea typeface="나눔스퀘어"/>
              </a:rPr>
              <a:t>꽃의 정보를 이용하여 어떤 종인가 예측하는 것이 목표</a:t>
            </a:r>
            <a:r>
              <a:rPr lang="en-US" altLang="ko-KR" sz="1600" dirty="0">
                <a:latin typeface="나눔 스퀘어"/>
                <a:ea typeface="나눔스퀘어"/>
              </a:rPr>
              <a:t>!</a:t>
            </a:r>
          </a:p>
          <a:p>
            <a:pPr lvl="1"/>
            <a:r>
              <a:rPr lang="en-US" altLang="ko-KR" sz="1600" dirty="0" err="1">
                <a:latin typeface="나눔 스퀘어"/>
                <a:ea typeface="나눔스퀘어"/>
              </a:rPr>
              <a:t>sklearn</a:t>
            </a:r>
            <a:r>
              <a:rPr lang="ko-KR" altLang="en-US" sz="1600" dirty="0">
                <a:latin typeface="나눔 스퀘어"/>
                <a:ea typeface="나눔스퀘어"/>
              </a:rPr>
              <a:t>에 데이터가 내장되어 있음</a:t>
            </a:r>
            <a:r>
              <a:rPr lang="en-US" altLang="ko-KR" sz="1600" dirty="0">
                <a:latin typeface="나눔 스퀘어"/>
                <a:ea typeface="나눔스퀘어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0AC919-22B7-4BD5-BDDA-861952C68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6" y="3023350"/>
            <a:ext cx="7358748" cy="18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15721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1. </a:t>
            </a:r>
            <a:r>
              <a:rPr lang="ko-KR" altLang="en-US" dirty="0" smtClean="0">
                <a:ea typeface="나눔스퀘어"/>
              </a:rPr>
              <a:t>단층 </a:t>
            </a:r>
            <a:r>
              <a:rPr lang="ko-KR" altLang="en-US" dirty="0" err="1" smtClean="0">
                <a:ea typeface="나눔스퀘어"/>
              </a:rPr>
              <a:t>퍼셉트론</a:t>
            </a:r>
            <a:r>
              <a:rPr lang="ko-KR" altLang="en-US" dirty="0" smtClean="0">
                <a:ea typeface="나눔스퀘어"/>
              </a:rPr>
              <a:t> 구현</a:t>
            </a:r>
            <a:r>
              <a:rPr lang="en-US" altLang="ko-KR" dirty="0" smtClean="0">
                <a:ea typeface="나눔스퀘어"/>
              </a:rPr>
              <a:t>( NAND, OR </a:t>
            </a:r>
            <a:r>
              <a:rPr lang="ko-KR" altLang="en-US" dirty="0" smtClean="0">
                <a:ea typeface="나눔스퀘어"/>
              </a:rPr>
              <a:t>게이트</a:t>
            </a:r>
            <a:r>
              <a:rPr lang="en-US" altLang="ko-KR" dirty="0" smtClean="0">
                <a:ea typeface="나눔스퀘어"/>
              </a:rPr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1"/>
          <a:stretch/>
        </p:blipFill>
        <p:spPr>
          <a:xfrm>
            <a:off x="539552" y="1528337"/>
            <a:ext cx="4104456" cy="2809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57" y="1148140"/>
            <a:ext cx="3888432" cy="3189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1" y="4344118"/>
            <a:ext cx="824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위의 단순한 논리 게이트</a:t>
            </a:r>
            <a:r>
              <a:rPr lang="en-US" altLang="ko-KR" sz="1400" dirty="0" smtClean="0"/>
              <a:t>(OR, NAND)</a:t>
            </a:r>
            <a:r>
              <a:rPr lang="ko-KR" altLang="en-US" sz="1400" dirty="0" smtClean="0"/>
              <a:t>가 하나의  </a:t>
            </a:r>
            <a:r>
              <a:rPr lang="ko-KR" altLang="en-US" sz="1400" dirty="0" err="1" smtClean="0"/>
              <a:t>퍼셉트론</a:t>
            </a:r>
            <a:r>
              <a:rPr lang="en-US" altLang="ko-KR" sz="1400" dirty="0" smtClean="0"/>
              <a:t>(= </a:t>
            </a:r>
            <a:r>
              <a:rPr lang="ko-KR" altLang="en-US" sz="1400" dirty="0" smtClean="0"/>
              <a:t>노드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뉴런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dirty="0" smtClean="0"/>
              <a:t> 이룬다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76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6415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af-ZA" altLang="ko-KR" sz="800" dirty="0">
                <a:latin typeface="나눔 스퀘어"/>
                <a:ea typeface="나눔스퀘어"/>
              </a:rPr>
              <a:t>https://leedakyeong.tistory.com/entry</a:t>
            </a:r>
            <a:r>
              <a:rPr lang="af-ZA" altLang="ko-KR" sz="800" dirty="0" smtClean="0">
                <a:latin typeface="나눔 스퀘어"/>
                <a:ea typeface="나눔스퀘어"/>
              </a:rPr>
              <a:t>/</a:t>
            </a:r>
            <a:r>
              <a:rPr lang="ko-KR" altLang="en-US" sz="800" dirty="0">
                <a:latin typeface="나눔 스퀘어"/>
                <a:ea typeface="나눔스퀘어"/>
              </a:rPr>
              <a:t>밑바닥부터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시작하는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 err="1">
                <a:latin typeface="나눔 스퀘어"/>
                <a:ea typeface="나눔스퀘어"/>
              </a:rPr>
              <a:t>딥러닝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 err="1">
                <a:latin typeface="나눔 스퀘어"/>
                <a:ea typeface="나눔스퀘어"/>
              </a:rPr>
              <a:t>퍼셉트론으로</a:t>
            </a:r>
            <a:r>
              <a:rPr lang="en-US" altLang="ko-KR" sz="800" dirty="0">
                <a:latin typeface="나눔 스퀘어"/>
                <a:ea typeface="나눔스퀘어"/>
              </a:rPr>
              <a:t>-XOR-</a:t>
            </a:r>
            <a:r>
              <a:rPr lang="ko-KR" altLang="en-US" sz="800" dirty="0">
                <a:latin typeface="나눔 스퀘어"/>
                <a:ea typeface="나눔스퀘어"/>
              </a:rPr>
              <a:t>게이트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구현하기</a:t>
            </a:r>
            <a:r>
              <a:rPr lang="en-US" altLang="ko-KR" sz="800" dirty="0">
                <a:latin typeface="나눔 스퀘어"/>
                <a:ea typeface="나눔스퀘어"/>
              </a:rPr>
              <a:t>-in-python-</a:t>
            </a:r>
            <a:r>
              <a:rPr lang="ko-KR" altLang="en-US" sz="800" dirty="0" err="1">
                <a:latin typeface="나눔 스퀘어"/>
                <a:ea typeface="나눔스퀘어"/>
              </a:rPr>
              <a:t>파이썬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157217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"/>
              </a:rPr>
              <a:t>2</a:t>
            </a:r>
            <a:r>
              <a:rPr lang="en-US" altLang="ko-KR" dirty="0" smtClean="0">
                <a:ea typeface="나눔스퀘어"/>
              </a:rPr>
              <a:t>. </a:t>
            </a:r>
            <a:r>
              <a:rPr lang="ko-KR" altLang="en-US" dirty="0">
                <a:ea typeface="나눔스퀘어"/>
              </a:rPr>
              <a:t>다</a:t>
            </a:r>
            <a:r>
              <a:rPr lang="ko-KR" altLang="en-US" dirty="0" smtClean="0">
                <a:ea typeface="나눔스퀘어"/>
              </a:rPr>
              <a:t>층 </a:t>
            </a:r>
            <a:r>
              <a:rPr lang="ko-KR" altLang="en-US" dirty="0" err="1" smtClean="0">
                <a:ea typeface="나눔스퀘어"/>
              </a:rPr>
              <a:t>퍼셉트론</a:t>
            </a:r>
            <a:r>
              <a:rPr lang="ko-KR" altLang="en-US" dirty="0" smtClean="0">
                <a:ea typeface="나눔스퀘어"/>
              </a:rPr>
              <a:t> 구현</a:t>
            </a:r>
            <a:r>
              <a:rPr lang="en-US" altLang="ko-KR" dirty="0" smtClean="0">
                <a:ea typeface="나눔스퀘어"/>
              </a:rPr>
              <a:t>( XOR </a:t>
            </a:r>
            <a:r>
              <a:rPr lang="ko-KR" altLang="en-US" dirty="0" smtClean="0">
                <a:ea typeface="나눔스퀘어"/>
              </a:rPr>
              <a:t>게이트 </a:t>
            </a:r>
            <a:r>
              <a:rPr lang="en-US" altLang="ko-KR" dirty="0" smtClean="0">
                <a:ea typeface="나눔스퀘어"/>
              </a:rPr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3" y="1563468"/>
            <a:ext cx="4453770" cy="331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03287" y="3077907"/>
            <a:ext cx="3456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XOR</a:t>
            </a:r>
            <a:r>
              <a:rPr lang="ko-KR" altLang="en-US" sz="1400" dirty="0" smtClean="0"/>
              <a:t>연산을 </a:t>
            </a:r>
            <a:r>
              <a:rPr lang="ko-KR" altLang="en-US" sz="1400" dirty="0"/>
              <a:t>위</a:t>
            </a:r>
            <a:r>
              <a:rPr lang="ko-KR" altLang="en-US" sz="1400" dirty="0" smtClean="0"/>
              <a:t>해서는 하나의 층이 아닌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두개의 층</a:t>
            </a:r>
            <a:r>
              <a:rPr lang="en-US" altLang="ko-KR" sz="1400" dirty="0" smtClean="0"/>
              <a:t>(NAND,OR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AND)</a:t>
            </a:r>
            <a:r>
              <a:rPr lang="ko-KR" altLang="en-US" sz="1400" dirty="0" smtClean="0"/>
              <a:t>이 필요하므로 다층 구조</a:t>
            </a:r>
            <a:r>
              <a:rPr lang="en-US" altLang="ko-KR" sz="1400" dirty="0" smtClean="0"/>
              <a:t>(MLP)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위와 같이 </a:t>
            </a:r>
            <a:r>
              <a:rPr lang="en-US" altLang="ko-KR" sz="1400" dirty="0" smtClean="0"/>
              <a:t>XOR</a:t>
            </a:r>
            <a:r>
              <a:rPr lang="ko-KR" altLang="en-US" sz="1400" dirty="0" smtClean="0"/>
              <a:t>과 같은 비선형 식도 선형식의 조합으로 표현할 수 있으며 층이 쌓일수록 더 복잡한 문제를 표현할 수 있게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731" y="1563468"/>
            <a:ext cx="3456941" cy="15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1" y="1099349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"/>
              </a:rPr>
              <a:t>3</a:t>
            </a:r>
            <a:r>
              <a:rPr lang="en-US" altLang="ko-KR" dirty="0" smtClean="0">
                <a:ea typeface="나눔스퀘어"/>
              </a:rPr>
              <a:t>. </a:t>
            </a:r>
            <a:r>
              <a:rPr lang="ko-KR" altLang="en-US" dirty="0" err="1" smtClean="0">
                <a:ea typeface="나눔스퀘어"/>
              </a:rPr>
              <a:t>퍼셉트론</a:t>
            </a:r>
            <a:r>
              <a:rPr lang="ko-KR" altLang="en-US" dirty="0" smtClean="0">
                <a:ea typeface="나눔스퀘어"/>
              </a:rPr>
              <a:t> 훈련 및 예측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83468" y="4746282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71500" y="4906054"/>
            <a:ext cx="53126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https://github.com/rickiepark/handson-ml/blob/master/10_introduction_to_artificial_neural_networks.ipynb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" r="16166"/>
          <a:stretch/>
        </p:blipFill>
        <p:spPr>
          <a:xfrm>
            <a:off x="683568" y="1488564"/>
            <a:ext cx="7049788" cy="32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1" y="1099349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4. </a:t>
            </a:r>
            <a:r>
              <a:rPr lang="ko-KR" altLang="en-US" dirty="0" smtClean="0">
                <a:ea typeface="나눔스퀘어"/>
              </a:rPr>
              <a:t>시각화 준비 및 변수 변환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83468" y="4746282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71500" y="4906054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 스퀘어"/>
                <a:ea typeface="나눔스퀘어"/>
              </a:rPr>
              <a:t>https</a:t>
            </a:r>
            <a:r>
              <a:rPr lang="en-US" altLang="ko-KR" sz="800" dirty="0">
                <a:latin typeface="나눔 스퀘어"/>
                <a:ea typeface="나눔스퀘어"/>
              </a:rPr>
              <a:t>://</a:t>
            </a:r>
            <a:r>
              <a:rPr lang="en-US" altLang="ko-KR" sz="800" dirty="0" smtClean="0">
                <a:latin typeface="나눔 스퀘어"/>
                <a:ea typeface="나눔스퀘어"/>
              </a:rPr>
              <a:t>pinkwink.kr/717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29657"/>
            <a:ext cx="6984777" cy="3316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71500" y="5013776"/>
            <a:ext cx="2635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 스퀘어"/>
                <a:ea typeface="나눔스퀘어"/>
              </a:rPr>
              <a:t>https://m.blog.naver.com/choi_s_h/221730568009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6890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1" y="1099349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"/>
              </a:rPr>
              <a:t>5</a:t>
            </a:r>
            <a:r>
              <a:rPr lang="en-US" altLang="ko-KR" dirty="0" smtClean="0">
                <a:ea typeface="나눔스퀘어"/>
              </a:rPr>
              <a:t>. </a:t>
            </a:r>
            <a:r>
              <a:rPr lang="ko-KR" altLang="en-US" dirty="0" smtClean="0">
                <a:ea typeface="나눔스퀘어"/>
              </a:rPr>
              <a:t>분류 결과 시각화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27686" y="4716639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" t="53757" r="20183"/>
          <a:stretch/>
        </p:blipFill>
        <p:spPr>
          <a:xfrm>
            <a:off x="5471592" y="2019230"/>
            <a:ext cx="3672408" cy="2088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" b="46620"/>
          <a:stretch/>
        </p:blipFill>
        <p:spPr>
          <a:xfrm>
            <a:off x="269214" y="1635645"/>
            <a:ext cx="5040561" cy="2865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23528" y="4910293"/>
            <a:ext cx="53126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https://github.com/rickiepark/handson-ml/blob/master/10_introduction_to_artificial_neural_networks.ipynb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5001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-23084" y="4695389"/>
            <a:ext cx="2167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af-ZA" altLang="ko-KR" sz="800" dirty="0">
                <a:latin typeface="나눔 스퀘어"/>
                <a:ea typeface="나눔스퀘어"/>
              </a:rPr>
              <a:t>https://www.tensorflow.org/?hl=ko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132159" y="4018735"/>
            <a:ext cx="6488934" cy="24362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altLang="ko-KR" sz="1400" dirty="0">
                <a:ea typeface="나눔스퀘어"/>
              </a:rPr>
              <a:t>https://colab.research.google.com/notebooks/intro.ipynb#scrollTo=5fCEDCU_qrC0</a:t>
            </a:r>
            <a:endParaRPr lang="en-US" altLang="ko-KR" sz="1400" dirty="0" smtClean="0">
              <a:ea typeface="나눔스퀘어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281813" y="4875927"/>
            <a:ext cx="42114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https://ko.wikipedia.org/wiki/%ED%85%90%EC%84%9C%ED%94%8C%EB%A1%9C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891" b="45161"/>
          <a:stretch/>
        </p:blipFill>
        <p:spPr>
          <a:xfrm>
            <a:off x="582021" y="1438470"/>
            <a:ext cx="5154283" cy="257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1" y="1099349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6. </a:t>
            </a:r>
            <a:r>
              <a:rPr lang="ko-KR" altLang="en-US" dirty="0" smtClean="0">
                <a:ea typeface="나눔스퀘어"/>
              </a:rPr>
              <a:t>코드 </a:t>
            </a:r>
            <a:r>
              <a:rPr lang="ko-KR" altLang="en-US" dirty="0" smtClean="0">
                <a:ea typeface="나눔스퀘어"/>
              </a:rPr>
              <a:t>실습 환경</a:t>
            </a:r>
            <a:endParaRPr lang="ko-KR" alt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054630" y="1279761"/>
            <a:ext cx="2520280" cy="133456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 smtClean="0">
              <a:ea typeface="나눔스퀘어"/>
            </a:endParaRPr>
          </a:p>
          <a:p>
            <a:r>
              <a:rPr lang="ko-KR" altLang="en-US" sz="1400" dirty="0" smtClean="0">
                <a:ea typeface="나눔스퀘어"/>
              </a:rPr>
              <a:t>신경망 코드의 원활한 구축을 위하여 좌측의 </a:t>
            </a:r>
            <a:r>
              <a:rPr lang="en-US" altLang="ko-KR" sz="1400" dirty="0" smtClean="0">
                <a:ea typeface="나눔스퀘어"/>
              </a:rPr>
              <a:t>Google</a:t>
            </a:r>
            <a:r>
              <a:rPr lang="ko-KR" altLang="en-US" sz="1400" dirty="0" smtClean="0">
                <a:ea typeface="나눔스퀘어"/>
              </a:rPr>
              <a:t>에서 개발한 </a:t>
            </a:r>
            <a:r>
              <a:rPr lang="en-US" altLang="ko-KR" sz="1400" dirty="0" smtClean="0">
                <a:ea typeface="나눔스퀘어"/>
              </a:rPr>
              <a:t>Google </a:t>
            </a:r>
            <a:r>
              <a:rPr lang="en-US" altLang="ko-KR" sz="1400" dirty="0" err="1" smtClean="0">
                <a:ea typeface="나눔스퀘어"/>
              </a:rPr>
              <a:t>Colab</a:t>
            </a:r>
            <a:r>
              <a:rPr lang="ko-KR" altLang="en-US" sz="1400" dirty="0" smtClean="0">
                <a:ea typeface="나눔스퀘어"/>
              </a:rPr>
              <a:t>에서 다음 코드들을 구동하겠다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040898" y="2834506"/>
            <a:ext cx="3103102" cy="903658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ea typeface="나눔스퀘어"/>
                <a:hlinkClick r:id="rId4"/>
              </a:rPr>
              <a:t>https://</a:t>
            </a:r>
            <a:r>
              <a:rPr lang="en-US" altLang="ko-KR" sz="1400" dirty="0" smtClean="0">
                <a:ea typeface="나눔스퀘어"/>
                <a:hlinkClick r:id="rId4"/>
              </a:rPr>
              <a:t>chancoding.tistory.com/5</a:t>
            </a:r>
            <a:endParaRPr lang="en-US" altLang="ko-KR" sz="1400" dirty="0" smtClean="0">
              <a:ea typeface="나눔스퀘어"/>
            </a:endParaRPr>
          </a:p>
          <a:p>
            <a:pPr marL="0" indent="0">
              <a:buNone/>
            </a:pPr>
            <a:r>
              <a:rPr lang="ko-KR" altLang="en-US" sz="1400" dirty="0" smtClean="0">
                <a:ea typeface="나눔스퀘어"/>
              </a:rPr>
              <a:t>혹은 위의 사이트대로 진행하여 </a:t>
            </a:r>
            <a:r>
              <a:rPr lang="en-US" altLang="ko-KR" sz="1400" dirty="0" err="1" smtClean="0">
                <a:ea typeface="나눔스퀘어"/>
              </a:rPr>
              <a:t>tensorflow</a:t>
            </a:r>
            <a:r>
              <a:rPr lang="ko-KR" altLang="en-US" sz="1400" dirty="0" smtClean="0">
                <a:ea typeface="나눔스퀘어"/>
              </a:rPr>
              <a:t>를 설치 후 </a:t>
            </a:r>
            <a:r>
              <a:rPr lang="en-US" altLang="ko-KR" sz="1400" dirty="0" err="1" smtClean="0">
                <a:ea typeface="나눔스퀘어"/>
              </a:rPr>
              <a:t>jupyter</a:t>
            </a:r>
            <a:r>
              <a:rPr lang="en-US" altLang="ko-KR" sz="1400" dirty="0" smtClean="0">
                <a:ea typeface="나눔스퀘어"/>
              </a:rPr>
              <a:t> notebook</a:t>
            </a:r>
            <a:r>
              <a:rPr lang="ko-KR" altLang="en-US" sz="1400" dirty="0" smtClean="0">
                <a:ea typeface="나눔스퀘어"/>
              </a:rPr>
              <a:t>상에서 직접 구동할 수도 있다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9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1" y="1099349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방식을 통한 가중치 및 편향 업데이트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27686" y="4716639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6" y="1690862"/>
            <a:ext cx="3947583" cy="2009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95" y="1690862"/>
            <a:ext cx="4342936" cy="28552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0" y="4871205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 스퀘어"/>
                <a:ea typeface="나눔스퀘어"/>
              </a:rPr>
              <a:t>         https</a:t>
            </a:r>
            <a:r>
              <a:rPr lang="en-US" altLang="ko-KR" sz="800" dirty="0">
                <a:latin typeface="나눔 스퀘어"/>
                <a:ea typeface="나눔스퀘어"/>
              </a:rPr>
              <a:t>://davinci-ai.tistory.com/24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2981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1" y="1099349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</a:t>
            </a:r>
            <a:r>
              <a:rPr lang="en-US" altLang="ko-KR" dirty="0" smtClean="0"/>
              <a:t> </a:t>
            </a:r>
            <a:r>
              <a:rPr lang="ko-KR" altLang="en-US" dirty="0" err="1"/>
              <a:t>역전파</a:t>
            </a:r>
            <a:r>
              <a:rPr lang="ko-KR" altLang="en-US" dirty="0"/>
              <a:t> 방식을 통한 가중치 및 편향 업데이트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27686" y="4716639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1124"/>
            <a:ext cx="4320480" cy="27784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220072" y="2054049"/>
            <a:ext cx="3456384" cy="133456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 smtClean="0">
              <a:ea typeface="나눔스퀘어"/>
            </a:endParaRPr>
          </a:p>
          <a:p>
            <a:r>
              <a:rPr lang="ko-KR" altLang="en-US" sz="1400" dirty="0" smtClean="0">
                <a:ea typeface="나눔스퀘어"/>
              </a:rPr>
              <a:t>단순히 입력 값만이 데이터로 주어져도</a:t>
            </a:r>
            <a:r>
              <a:rPr lang="en-US" altLang="ko-KR" sz="1400" dirty="0" smtClean="0">
                <a:ea typeface="나눔스퀘어"/>
              </a:rPr>
              <a:t>,       </a:t>
            </a:r>
            <a:r>
              <a:rPr lang="ko-KR" altLang="en-US" sz="1400" dirty="0" smtClean="0">
                <a:ea typeface="나눔스퀘어"/>
              </a:rPr>
              <a:t>가중치와 편향 값을 업데이트하여 실제 </a:t>
            </a:r>
            <a:r>
              <a:rPr lang="en-US" altLang="ko-KR" sz="1400" dirty="0" smtClean="0">
                <a:ea typeface="나눔스퀘어"/>
              </a:rPr>
              <a:t>AND</a:t>
            </a:r>
            <a:r>
              <a:rPr lang="ko-KR" altLang="en-US" sz="1400" dirty="0" smtClean="0">
                <a:ea typeface="나눔스퀘어"/>
              </a:rPr>
              <a:t>연산 </a:t>
            </a:r>
            <a:r>
              <a:rPr lang="ko-KR" altLang="en-US" sz="1400" dirty="0" err="1" smtClean="0">
                <a:ea typeface="나눔스퀘어"/>
              </a:rPr>
              <a:t>기댓값에</a:t>
            </a:r>
            <a:r>
              <a:rPr lang="ko-KR" altLang="en-US" sz="1400" dirty="0" smtClean="0">
                <a:ea typeface="나눔스퀘어"/>
              </a:rPr>
              <a:t> 가까운 결과를 출력했다</a:t>
            </a:r>
            <a:r>
              <a:rPr lang="en-US" altLang="ko-KR" sz="1400" dirty="0" smtClean="0">
                <a:ea typeface="나눔스퀘어"/>
              </a:rPr>
              <a:t>.                         </a:t>
            </a:r>
          </a:p>
          <a:p>
            <a:r>
              <a:rPr lang="ko-KR" altLang="en-US" sz="1400" dirty="0" smtClean="0">
                <a:ea typeface="나눔스퀘어"/>
              </a:rPr>
              <a:t>반복 횟수</a:t>
            </a:r>
            <a:r>
              <a:rPr lang="en-US" altLang="ko-KR" sz="1400" dirty="0" smtClean="0">
                <a:ea typeface="나눔스퀘어"/>
              </a:rPr>
              <a:t>(epochs)</a:t>
            </a:r>
            <a:r>
              <a:rPr lang="ko-KR" altLang="en-US" sz="1400" dirty="0" smtClean="0">
                <a:ea typeface="나눔스퀘어"/>
              </a:rPr>
              <a:t>를 늘릴 때마다 예측 성능은 더욱 개선된다</a:t>
            </a:r>
            <a:r>
              <a:rPr lang="en-US" altLang="ko-KR" sz="1400" dirty="0" smtClean="0">
                <a:ea typeface="나눔스퀘어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0030" y="4858820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 스퀘어"/>
                <a:ea typeface="나눔스퀘어"/>
              </a:rPr>
              <a:t>         https</a:t>
            </a:r>
            <a:r>
              <a:rPr lang="en-US" altLang="ko-KR" sz="800" dirty="0">
                <a:latin typeface="나눔 스퀘어"/>
                <a:ea typeface="나눔스퀘어"/>
              </a:rPr>
              <a:t>://davinci-ai.tistory.com/24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8191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7.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55576" y="1120478"/>
            <a:ext cx="8205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1) </a:t>
            </a:r>
            <a:r>
              <a:rPr lang="ko-KR" altLang="en-US" sz="1600" dirty="0" smtClean="0"/>
              <a:t>활성화 함수 구현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1-1 ) </a:t>
            </a:r>
            <a:r>
              <a:rPr lang="ko-KR" altLang="en-US" sz="1600" dirty="0" smtClean="0"/>
              <a:t>다음 함수들을 사용자 정의 함수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코드로 구현하시오</a:t>
            </a:r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 smtClean="0"/>
          </a:p>
          <a:p>
            <a:pPr algn="l"/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89385" y="3342410"/>
            <a:ext cx="8388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활성화 함수 시각화</a:t>
            </a:r>
            <a:endParaRPr lang="en-US" altLang="ko-KR" sz="1600" dirty="0" smtClean="0"/>
          </a:p>
          <a:p>
            <a:r>
              <a:rPr lang="ko-KR" altLang="en-US" sz="1600" dirty="0" smtClean="0"/>
              <a:t>아래의 </a:t>
            </a:r>
            <a:r>
              <a:rPr lang="ko-KR" altLang="en-US" sz="1600" dirty="0"/>
              <a:t>코드로 배열을 생성하여 위의 함수에 넣은 결과를 각각 </a:t>
            </a:r>
            <a:r>
              <a:rPr lang="en-US" altLang="ko-KR" sz="1600" dirty="0"/>
              <a:t>plot</a:t>
            </a:r>
            <a:r>
              <a:rPr lang="ko-KR" altLang="en-US" sz="1600" dirty="0"/>
              <a:t>하여 출력하시오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x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([-3, -1 , 0 , 1 , 3</a:t>
            </a:r>
            <a:r>
              <a:rPr lang="en-US" altLang="ko-KR" sz="1600" dirty="0" smtClean="0"/>
              <a:t>])</a:t>
            </a:r>
          </a:p>
          <a:p>
            <a:r>
              <a:rPr lang="en-US" altLang="ko-KR" sz="1600" dirty="0" smtClean="0"/>
              <a:t>(Hint : </a:t>
            </a:r>
            <a:r>
              <a:rPr lang="ko-KR" altLang="en-US" sz="1600" dirty="0" smtClean="0"/>
              <a:t>출력 값이 단순 숫자가 아닌 </a:t>
            </a:r>
            <a:r>
              <a:rPr lang="en-US" altLang="ko-KR" sz="1600" dirty="0" err="1" smtClean="0"/>
              <a:t>np.array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자료형인</a:t>
            </a:r>
            <a:r>
              <a:rPr lang="ko-KR" altLang="en-US" sz="1600" dirty="0" smtClean="0"/>
              <a:t> 것이 좋다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24" y="1921643"/>
            <a:ext cx="2414146" cy="9569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1475"/>
            <a:ext cx="2433345" cy="89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783647" y="1684641"/>
            <a:ext cx="107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계단 함수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4460774" y="1649329"/>
            <a:ext cx="107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RELU </a:t>
            </a:r>
            <a:r>
              <a:rPr lang="ko-KR" altLang="en-US" sz="1400" dirty="0" smtClean="0"/>
              <a:t>함수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60273"/>
            <a:ext cx="7646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 </a:t>
            </a:r>
            <a:r>
              <a:rPr lang="en-US" altLang="ko-KR" sz="800" dirty="0" smtClean="0">
                <a:latin typeface="나눔 스퀘어"/>
                <a:ea typeface="나눔스퀘어"/>
              </a:rPr>
              <a:t>: http</a:t>
            </a:r>
            <a:r>
              <a:rPr lang="en-US" altLang="ko-KR" sz="800" dirty="0">
                <a:latin typeface="나눔 스퀘어"/>
                <a:ea typeface="나눔스퀘어"/>
              </a:rPr>
              <a:t>://blog.naver.com/PostView.nhn?blogId=ssdyka&amp;logNo=221295424752&amp;redirect=Dlog&amp;widgetTypeCall=true&amp;directAccess=false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0499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인공신경망이란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01440" y="1638619"/>
            <a:ext cx="6866904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인공신경망은 실제 사람의 두뇌에 있는 생물학적 신경망에서 먼저 영감을 얻어 제안된 개념이며 이는 오늘날 </a:t>
            </a:r>
            <a:r>
              <a:rPr lang="ko-KR" altLang="en-US" sz="1400" dirty="0" err="1" smtClean="0">
                <a:ea typeface="나눔스퀘어"/>
              </a:rPr>
              <a:t>딥러닝의</a:t>
            </a:r>
            <a:r>
              <a:rPr lang="ko-KR" altLang="en-US" sz="1400" dirty="0" smtClean="0">
                <a:ea typeface="나눔스퀘어"/>
              </a:rPr>
              <a:t> 기반이 된다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  <a:p>
            <a:r>
              <a:rPr lang="ko-KR" altLang="en-US" sz="1400" dirty="0" smtClean="0">
                <a:ea typeface="나눔스퀘어"/>
              </a:rPr>
              <a:t>생물학적 신경망에서 하나하나의 신경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곧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뉴런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은 가지 돌기를 통해  여러 자극을 받아들이며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각기 다양한 가중치를 지닌다</a:t>
            </a:r>
            <a:r>
              <a:rPr lang="en-US" altLang="ko-KR" sz="1400" dirty="0" smtClean="0">
                <a:ea typeface="나눔스퀘어"/>
              </a:rPr>
              <a:t>) </a:t>
            </a:r>
            <a:r>
              <a:rPr lang="ko-KR" altLang="en-US" sz="1400" dirty="0" smtClean="0">
                <a:ea typeface="나눔스퀘어"/>
              </a:rPr>
              <a:t>이 자극들의 가중치 합이 </a:t>
            </a:r>
            <a:r>
              <a:rPr lang="ko-KR" altLang="en-US" sz="1400" dirty="0" err="1" smtClean="0">
                <a:ea typeface="나눔스퀘어"/>
              </a:rPr>
              <a:t>임계치를</a:t>
            </a:r>
            <a:r>
              <a:rPr lang="ko-KR" altLang="en-US" sz="1400" dirty="0" smtClean="0">
                <a:ea typeface="나눔스퀘어"/>
              </a:rPr>
              <a:t> 넘어서면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err="1" smtClean="0">
                <a:ea typeface="나눔스퀘어"/>
              </a:rPr>
              <a:t>축삭돌기에서</a:t>
            </a:r>
            <a:r>
              <a:rPr lang="ko-KR" altLang="en-US" sz="1400" dirty="0" smtClean="0">
                <a:ea typeface="나눔스퀘어"/>
              </a:rPr>
              <a:t> 시냅스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신경 전달 물질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을 통해 다음 뉴런으로 신호를 보낸다</a:t>
            </a:r>
            <a:r>
              <a:rPr lang="en-US" altLang="ko-KR" sz="1400" dirty="0" smtClean="0">
                <a:ea typeface="나눔스퀘어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53208" y="4759749"/>
            <a:ext cx="2916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https://</a:t>
            </a:r>
            <a:r>
              <a:rPr lang="en-US" altLang="ko-KR" sz="800" dirty="0" smtClean="0">
                <a:latin typeface="나눔 스퀘어"/>
                <a:ea typeface="나눔스퀘어"/>
              </a:rPr>
              <a:t>blog.naver.com/timeless947/222069984530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723273" y="378876"/>
            <a:ext cx="5779950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인공신경망</a:t>
            </a: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개요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01440" y="2719972"/>
            <a:ext cx="7790533" cy="99388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291855" y="4928056"/>
            <a:ext cx="2246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" y="2825414"/>
            <a:ext cx="8240275" cy="16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7.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03598"/>
            <a:ext cx="5318902" cy="38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7.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8292"/>
            <a:ext cx="5400600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7.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41883"/>
            <a:ext cx="4627336" cy="35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인공신경망이란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01440" y="1576131"/>
            <a:ext cx="8342560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앞서 본 뉴런이 </a:t>
            </a:r>
            <a:r>
              <a:rPr lang="en-US" altLang="ko-KR" sz="1400" dirty="0" smtClean="0">
                <a:ea typeface="나눔스퀘어"/>
              </a:rPr>
              <a:t>1000</a:t>
            </a:r>
            <a:r>
              <a:rPr lang="ko-KR" altLang="en-US" sz="1400" dirty="0" smtClean="0">
                <a:ea typeface="나눔스퀘어"/>
              </a:rPr>
              <a:t>억 개가 쌓여 하나의 뇌를 이루듯 인공 신경망도 인공 뉴런을 여러 층 쌓아 이와 유사한 구조를 만들어 사람의 두뇌를 모방한다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53208" y="4687490"/>
            <a:ext cx="2916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https://</a:t>
            </a:r>
            <a:r>
              <a:rPr lang="en-US" altLang="ko-KR" sz="800" dirty="0" smtClean="0">
                <a:latin typeface="나눔 스퀘어"/>
                <a:ea typeface="나눔스퀘어"/>
              </a:rPr>
              <a:t>blog.naver.com/timeless947/222069984530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032410" y="353078"/>
            <a:ext cx="5328592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600" b="1" dirty="0" err="1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인공신경망</a:t>
            </a: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개요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32930" y="2651125"/>
            <a:ext cx="7790533" cy="99388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291855" y="4965592"/>
            <a:ext cx="2246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291855" y="4832748"/>
            <a:ext cx="15744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 스퀘어"/>
                <a:ea typeface="나눔스퀘어"/>
              </a:rPr>
              <a:t>https://blog.lgcns.com/1359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22462"/>
            <a:ext cx="4744591" cy="22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45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인공신경망의 구조 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err="1" smtClean="0">
                <a:ea typeface="나눔스퀘어"/>
              </a:rPr>
              <a:t>퍼셉트론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01440" y="1576131"/>
            <a:ext cx="8342560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 smtClean="0">
                <a:ea typeface="나눔스퀘어"/>
              </a:rPr>
              <a:t>퍼셉트론은</a:t>
            </a:r>
            <a:r>
              <a:rPr lang="ko-KR" altLang="en-US" sz="1400" dirty="0" smtClean="0">
                <a:ea typeface="나눔스퀘어"/>
              </a:rPr>
              <a:t> 가장 간단한 인공 신경망 구조 중 하나이며 </a:t>
            </a:r>
            <a:r>
              <a:rPr lang="en-US" altLang="ko-KR" sz="1400" dirty="0" smtClean="0">
                <a:ea typeface="나눔스퀘어"/>
              </a:rPr>
              <a:t>TLU(Threshold Linear Unit)</a:t>
            </a:r>
            <a:r>
              <a:rPr lang="ko-KR" altLang="en-US" sz="1400" dirty="0" smtClean="0">
                <a:ea typeface="나눔스퀘어"/>
              </a:rPr>
              <a:t>이 숫자로 된 각각의 </a:t>
            </a:r>
            <a:r>
              <a:rPr lang="ko-KR" altLang="en-US" sz="1400" dirty="0" err="1" smtClean="0">
                <a:ea typeface="나눔스퀘어"/>
              </a:rPr>
              <a:t>입력값을</a:t>
            </a:r>
            <a:r>
              <a:rPr lang="ko-KR" altLang="en-US" sz="1400" dirty="0" smtClean="0">
                <a:ea typeface="나눔스퀘어"/>
              </a:rPr>
              <a:t> 받아 가중치 합을 계산한 뒤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편향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을 더한 값에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활성화 함수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를 적용하여 결과를 출력한다</a:t>
            </a:r>
            <a:r>
              <a:rPr lang="en-US" altLang="ko-KR" sz="1400" dirty="0" smtClean="0">
                <a:ea typeface="나눔스퀘어"/>
              </a:rPr>
              <a:t>.</a:t>
            </a:r>
            <a:r>
              <a:rPr lang="ko-KR" altLang="en-US" sz="1400" dirty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                         가중치와 편향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활성화 함수 등을 어떻게 설정할 것인가가 주요 쟁점이 된다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24931"/>
            <a:ext cx="6716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:https://towardsdatascience.com/multi-layer-neural-networks-with-sigmoid-function-deep-learning-for-rookies-2-bf464f09eb7f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172401" y="335502"/>
            <a:ext cx="7111590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퍼셉트론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32930" y="2651125"/>
            <a:ext cx="7790533" cy="99388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291855" y="4965592"/>
            <a:ext cx="2246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02" y="2239503"/>
            <a:ext cx="4842134" cy="23450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836536" y="2366477"/>
            <a:ext cx="3307464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ea typeface="나눔스퀘어"/>
              </a:rPr>
              <a:t>※</a:t>
            </a:r>
            <a:r>
              <a:rPr lang="ko-KR" altLang="en-US" sz="1400" dirty="0" smtClean="0">
                <a:ea typeface="나눔스퀘어"/>
              </a:rPr>
              <a:t>편향</a:t>
            </a:r>
            <a:r>
              <a:rPr lang="en-US" altLang="ko-KR" sz="1400" dirty="0" smtClean="0">
                <a:ea typeface="나눔스퀘어"/>
              </a:rPr>
              <a:t>(bias)</a:t>
            </a:r>
          </a:p>
          <a:p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각 </a:t>
            </a:r>
            <a:r>
              <a:rPr lang="ko-KR" altLang="en-US" sz="1400" dirty="0" err="1" smtClean="0">
                <a:ea typeface="나눔스퀘어"/>
              </a:rPr>
              <a:t>퍼셉트론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뉴런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이 얼마나 쉽게 활성 되는지 조절하는 매개 변수이다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예를 들어</a:t>
            </a:r>
            <a:r>
              <a:rPr lang="en-US" altLang="ko-KR" sz="1400" dirty="0" smtClean="0">
                <a:ea typeface="나눔스퀘어"/>
              </a:rPr>
              <a:t>,</a:t>
            </a:r>
            <a:r>
              <a:rPr lang="ko-KR" altLang="en-US" sz="1400" dirty="0" smtClean="0">
                <a:ea typeface="나눔스퀘어"/>
              </a:rPr>
              <a:t> 편향 값이 양수로 큰 값이라면</a:t>
            </a:r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입력 값이 작더라도 활성화 함수의 </a:t>
            </a:r>
            <a:r>
              <a:rPr lang="ko-KR" altLang="en-US" sz="1400" dirty="0" err="1" smtClean="0">
                <a:ea typeface="나눔스퀘어"/>
              </a:rPr>
              <a:t>임계치</a:t>
            </a:r>
            <a:r>
              <a:rPr lang="ko-KR" altLang="en-US" sz="1400" dirty="0" smtClean="0">
                <a:ea typeface="나눔스퀘어"/>
              </a:rPr>
              <a:t> 값에 도달하기가 쉬워진다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  <a:p>
            <a:pPr marL="0" indent="0">
              <a:buNone/>
            </a:pPr>
            <a:r>
              <a:rPr lang="en-US" altLang="ko-KR" sz="1400" dirty="0" smtClean="0">
                <a:ea typeface="나눔스퀘어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1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74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</a:t>
            </a:r>
            <a:r>
              <a:rPr lang="ko-KR" altLang="en-US" dirty="0" err="1" smtClean="0">
                <a:ea typeface="나눔스퀘어"/>
              </a:rPr>
              <a:t>퍼셉트론의</a:t>
            </a:r>
            <a:r>
              <a:rPr lang="ko-KR" altLang="en-US" dirty="0" smtClean="0">
                <a:ea typeface="나눔스퀘어"/>
              </a:rPr>
              <a:t> 종류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단층 </a:t>
            </a:r>
            <a:r>
              <a:rPr lang="ko-KR" altLang="en-US" dirty="0" err="1" smtClean="0">
                <a:ea typeface="나눔스퀘어"/>
              </a:rPr>
              <a:t>퍼셉트론</a:t>
            </a:r>
            <a:r>
              <a:rPr lang="en-US" altLang="ko-KR" dirty="0" smtClean="0">
                <a:ea typeface="나눔스퀘어"/>
              </a:rPr>
              <a:t>(SLP) 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868144" y="1672052"/>
            <a:ext cx="1728192" cy="164616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479150" y="1604500"/>
            <a:ext cx="22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Single Layer Perceptron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11628" y="4803998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 smtClean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핸즈온 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오렐리앙 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한빛미디어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684650" y="2368370"/>
            <a:ext cx="4095180" cy="2435628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단층 </a:t>
            </a:r>
            <a:r>
              <a:rPr lang="ko-KR" altLang="en-US" sz="1400" dirty="0" err="1" smtClean="0">
                <a:ea typeface="나눔스퀘어"/>
              </a:rPr>
              <a:t>퍼셉트론은</a:t>
            </a:r>
            <a:r>
              <a:rPr lang="ko-KR" altLang="en-US" sz="1400" dirty="0" smtClean="0">
                <a:ea typeface="나눔스퀘어"/>
              </a:rPr>
              <a:t> 값을 보내는 </a:t>
            </a:r>
            <a:r>
              <a:rPr lang="ko-KR" altLang="en-US" sz="1400" dirty="0" err="1" smtClean="0">
                <a:ea typeface="나눔스퀘어"/>
              </a:rPr>
              <a:t>입력단계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err="1" smtClean="0">
                <a:ea typeface="나눔스퀘어"/>
              </a:rPr>
              <a:t>입력층</a:t>
            </a:r>
            <a:r>
              <a:rPr lang="en-US" altLang="ko-KR" sz="1400" dirty="0" smtClean="0">
                <a:ea typeface="나눔스퀘어"/>
              </a:rPr>
              <a:t>) </a:t>
            </a:r>
            <a:r>
              <a:rPr lang="ko-KR" altLang="en-US" sz="1400" dirty="0" smtClean="0">
                <a:ea typeface="나눔스퀘어"/>
              </a:rPr>
              <a:t>과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값을 받아서 </a:t>
            </a:r>
            <a:r>
              <a:rPr lang="ko-KR" altLang="en-US" sz="1400" dirty="0" err="1" smtClean="0">
                <a:ea typeface="나눔스퀘어"/>
              </a:rPr>
              <a:t>충력하는</a:t>
            </a:r>
            <a:r>
              <a:rPr lang="ko-KR" altLang="en-US" sz="1400" dirty="0" smtClean="0">
                <a:ea typeface="나눔스퀘어"/>
              </a:rPr>
              <a:t> 단계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err="1" smtClean="0">
                <a:ea typeface="나눔스퀘어"/>
              </a:rPr>
              <a:t>출력층</a:t>
            </a:r>
            <a:r>
              <a:rPr lang="en-US" altLang="ko-KR" sz="1400" dirty="0" smtClean="0">
                <a:ea typeface="나눔스퀘어"/>
              </a:rPr>
              <a:t>) </a:t>
            </a:r>
            <a:r>
              <a:rPr lang="ko-KR" altLang="en-US" sz="1400" dirty="0" smtClean="0">
                <a:ea typeface="나눔스퀘어"/>
              </a:rPr>
              <a:t>두 단계로만 이루어진다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이러한 구조로 </a:t>
            </a:r>
            <a:r>
              <a:rPr lang="en-US" altLang="ko-KR" sz="1400" dirty="0" smtClean="0">
                <a:ea typeface="나눔스퀘어"/>
              </a:rPr>
              <a:t>AND , NAND, OR </a:t>
            </a:r>
            <a:r>
              <a:rPr lang="ko-KR" altLang="en-US" sz="1400" dirty="0" smtClean="0">
                <a:ea typeface="나눔스퀘어"/>
              </a:rPr>
              <a:t>게이트 등을 구현 및 연산할 수 있으나 </a:t>
            </a:r>
            <a:r>
              <a:rPr lang="en-US" altLang="ko-KR" sz="1400" dirty="0" smtClean="0">
                <a:ea typeface="나눔스퀘어"/>
              </a:rPr>
              <a:t>XOR </a:t>
            </a:r>
            <a:r>
              <a:rPr lang="ko-KR" altLang="en-US" sz="1400" dirty="0" smtClean="0">
                <a:ea typeface="나눔스퀘어"/>
              </a:rPr>
              <a:t>문제를 풀 수 없음을 마빈 </a:t>
            </a:r>
            <a:r>
              <a:rPr lang="ko-KR" altLang="en-US" sz="1400" dirty="0" err="1" smtClean="0">
                <a:ea typeface="나눔스퀘어"/>
              </a:rPr>
              <a:t>민스키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교수가 증명해냈음</a:t>
            </a:r>
            <a:endParaRPr lang="en-US" altLang="ko-KR" sz="1400" dirty="0" smtClean="0">
              <a:ea typeface="나눔스퀘어"/>
            </a:endParaRPr>
          </a:p>
          <a:p>
            <a:pPr marL="0" indent="0">
              <a:buNone/>
            </a:pPr>
            <a:r>
              <a:rPr lang="en-US" altLang="ko-KR" sz="1400" dirty="0" smtClean="0">
                <a:ea typeface="나눔스퀘어"/>
              </a:rPr>
              <a:t>-&gt; </a:t>
            </a:r>
            <a:r>
              <a:rPr lang="ko-KR" altLang="en-US" sz="1400" dirty="0" smtClean="0">
                <a:ea typeface="나눔스퀘어"/>
              </a:rPr>
              <a:t>이는 다층 </a:t>
            </a:r>
            <a:r>
              <a:rPr lang="ko-KR" altLang="en-US" sz="1400" dirty="0" err="1" smtClean="0">
                <a:ea typeface="나눔스퀘어"/>
              </a:rPr>
              <a:t>퍼셉트론</a:t>
            </a:r>
            <a:r>
              <a:rPr lang="en-US" altLang="ko-KR" sz="1400" dirty="0" smtClean="0">
                <a:ea typeface="나눔스퀘어"/>
              </a:rPr>
              <a:t>(MLP)</a:t>
            </a:r>
            <a:r>
              <a:rPr lang="ko-KR" altLang="en-US" sz="1400" dirty="0" smtClean="0">
                <a:ea typeface="나눔스퀘어"/>
              </a:rPr>
              <a:t>를 제시하는 계기가 됨</a:t>
            </a:r>
            <a:endParaRPr lang="en-US" altLang="ko-KR" sz="1400" dirty="0" smtClean="0">
              <a:ea typeface="나눔스퀘어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044615" y="339901"/>
            <a:ext cx="519229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퍼셉트론의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종류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3" y="1872018"/>
            <a:ext cx="3740840" cy="28593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95536" y="4943563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https://untitledtblog.tistory.com/27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8563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74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</a:t>
            </a:r>
            <a:r>
              <a:rPr lang="ko-KR" altLang="en-US" dirty="0" err="1" smtClean="0">
                <a:ea typeface="나눔스퀘어"/>
              </a:rPr>
              <a:t>퍼셉트론의</a:t>
            </a:r>
            <a:r>
              <a:rPr lang="ko-KR" altLang="en-US" dirty="0" smtClean="0">
                <a:ea typeface="나눔스퀘어"/>
              </a:rPr>
              <a:t> 종류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>
                <a:ea typeface="나눔스퀘어"/>
              </a:rPr>
              <a:t>다</a:t>
            </a:r>
            <a:r>
              <a:rPr lang="ko-KR" altLang="en-US" dirty="0" smtClean="0">
                <a:ea typeface="나눔스퀘어"/>
              </a:rPr>
              <a:t>층 </a:t>
            </a:r>
            <a:r>
              <a:rPr lang="ko-KR" altLang="en-US" dirty="0" err="1" smtClean="0">
                <a:ea typeface="나눔스퀘어"/>
              </a:rPr>
              <a:t>퍼셉트론</a:t>
            </a:r>
            <a:r>
              <a:rPr lang="en-US" altLang="ko-KR" dirty="0" smtClean="0">
                <a:ea typeface="나눔스퀘어"/>
              </a:rPr>
              <a:t>(</a:t>
            </a:r>
            <a:r>
              <a:rPr lang="en-US" altLang="ko-KR" dirty="0">
                <a:ea typeface="나눔스퀘어"/>
              </a:rPr>
              <a:t>M</a:t>
            </a:r>
            <a:r>
              <a:rPr lang="en-US" altLang="ko-KR" dirty="0" smtClean="0">
                <a:ea typeface="나눔스퀘어"/>
              </a:rPr>
              <a:t>LP) 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868144" y="1672052"/>
            <a:ext cx="1728192" cy="164616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479150" y="1604500"/>
            <a:ext cx="22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Multi Layer Perceptron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11628" y="4803998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 smtClean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핸즈온 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오렐리앙 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한빛미디어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684650" y="2199525"/>
            <a:ext cx="4095180" cy="2435628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나눔스퀘어"/>
              </a:rPr>
              <a:t>다</a:t>
            </a:r>
            <a:r>
              <a:rPr lang="ko-KR" altLang="en-US" sz="1400" dirty="0" smtClean="0">
                <a:ea typeface="나눔스퀘어"/>
              </a:rPr>
              <a:t>층 </a:t>
            </a:r>
            <a:r>
              <a:rPr lang="ko-KR" altLang="en-US" sz="1400" dirty="0" err="1" smtClean="0">
                <a:ea typeface="나눔스퀘어"/>
              </a:rPr>
              <a:t>퍼셉트론은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ko-KR" altLang="en-US" sz="1400" dirty="0" err="1" smtClean="0">
                <a:ea typeface="나눔스퀘어"/>
              </a:rPr>
              <a:t>입력층과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ko-KR" altLang="en-US" sz="1400" dirty="0" err="1" smtClean="0">
                <a:ea typeface="나눔스퀘어"/>
              </a:rPr>
              <a:t>출력층</a:t>
            </a:r>
            <a:r>
              <a:rPr lang="ko-KR" altLang="en-US" sz="1400" dirty="0" smtClean="0">
                <a:ea typeface="나눔스퀘어"/>
              </a:rPr>
              <a:t> 사이의 중간 단계로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err="1" smtClean="0">
                <a:ea typeface="나눔스퀘어"/>
              </a:rPr>
              <a:t>은닉층</a:t>
            </a:r>
            <a:r>
              <a:rPr lang="en-US" altLang="ko-KR" sz="1400" dirty="0" smtClean="0">
                <a:ea typeface="나눔스퀘어"/>
              </a:rPr>
              <a:t>(hidden layer)’</a:t>
            </a:r>
            <a:r>
              <a:rPr lang="ko-KR" altLang="en-US" sz="1400" dirty="0" smtClean="0">
                <a:ea typeface="나눔스퀘어"/>
              </a:rPr>
              <a:t>를 사용한다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이를 통해 </a:t>
            </a:r>
            <a:r>
              <a:rPr lang="en-US" altLang="ko-KR" sz="1400" dirty="0" smtClean="0">
                <a:ea typeface="나눔스퀘어"/>
              </a:rPr>
              <a:t>XOR</a:t>
            </a:r>
            <a:r>
              <a:rPr lang="ko-KR" altLang="en-US" sz="1400" dirty="0" smtClean="0">
                <a:ea typeface="나눔스퀘어"/>
              </a:rPr>
              <a:t>문제를 풀 수 있게 되었으며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err="1" smtClean="0">
                <a:ea typeface="나눔스퀘어"/>
              </a:rPr>
              <a:t>입력층과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ko-KR" altLang="en-US" sz="1400" dirty="0" err="1" smtClean="0">
                <a:ea typeface="나눔스퀘어"/>
              </a:rPr>
              <a:t>출력층</a:t>
            </a:r>
            <a:r>
              <a:rPr lang="ko-KR" altLang="en-US" sz="1400" dirty="0" smtClean="0">
                <a:ea typeface="나눔스퀘어"/>
              </a:rPr>
              <a:t> 사이에 </a:t>
            </a:r>
            <a:r>
              <a:rPr lang="ko-KR" altLang="en-US" sz="1400" dirty="0" err="1" smtClean="0">
                <a:ea typeface="나눔스퀘어"/>
              </a:rPr>
              <a:t>여러개의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ko-KR" altLang="en-US" sz="1400" dirty="0" err="1" smtClean="0">
                <a:ea typeface="나눔스퀘어"/>
              </a:rPr>
              <a:t>은닉층이</a:t>
            </a:r>
            <a:r>
              <a:rPr lang="ko-KR" altLang="en-US" sz="1400" dirty="0" smtClean="0">
                <a:ea typeface="나눔스퀘어"/>
              </a:rPr>
              <a:t> 있는 인공 신경망을 심층 신경망</a:t>
            </a:r>
            <a:r>
              <a:rPr lang="en-US" altLang="ko-KR" sz="1400" dirty="0" smtClean="0">
                <a:ea typeface="나눔스퀘어"/>
              </a:rPr>
              <a:t>(deep neural network)</a:t>
            </a:r>
            <a:r>
              <a:rPr lang="ko-KR" altLang="en-US" sz="1400" dirty="0" smtClean="0">
                <a:ea typeface="나눔스퀘어"/>
              </a:rPr>
              <a:t>이라 부르며 이를 학습하기 위해 고안된 알고리즘들을 </a:t>
            </a:r>
            <a:r>
              <a:rPr lang="ko-KR" altLang="en-US" sz="1400" dirty="0" err="1" smtClean="0">
                <a:ea typeface="나눔스퀘어"/>
              </a:rPr>
              <a:t>딥러닝</a:t>
            </a:r>
            <a:r>
              <a:rPr lang="en-US" altLang="ko-KR" sz="1400" dirty="0" smtClean="0">
                <a:ea typeface="나눔스퀘어"/>
              </a:rPr>
              <a:t>(deep learning)</a:t>
            </a:r>
            <a:r>
              <a:rPr lang="ko-KR" altLang="en-US" sz="1400" dirty="0" smtClean="0">
                <a:ea typeface="나눔스퀘어"/>
              </a:rPr>
              <a:t>이라고 부른다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044615" y="339901"/>
            <a:ext cx="519229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3600" b="1" dirty="0" err="1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퍼셉트론의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종류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95536" y="4943563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https://untitledtblog.tistory.com/27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2012168"/>
            <a:ext cx="4295004" cy="26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74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</a:t>
            </a:r>
            <a:r>
              <a:rPr lang="ko-KR" altLang="en-US" dirty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인공신경망의 활용 </a:t>
            </a:r>
            <a:r>
              <a:rPr lang="en-US" altLang="ko-KR" dirty="0" smtClean="0">
                <a:ea typeface="나눔스퀘어"/>
              </a:rPr>
              <a:t>– MLP</a:t>
            </a:r>
            <a:r>
              <a:rPr lang="ko-KR" altLang="en-US" dirty="0" smtClean="0">
                <a:ea typeface="나눔스퀘어"/>
              </a:rPr>
              <a:t>의 학습</a:t>
            </a:r>
            <a:r>
              <a:rPr lang="en-US" altLang="ko-KR" dirty="0">
                <a:ea typeface="나눔스퀘어"/>
              </a:rPr>
              <a:t> </a:t>
            </a:r>
            <a:r>
              <a:rPr lang="en-US" altLang="ko-KR" dirty="0" smtClean="0">
                <a:ea typeface="나눔스퀘어"/>
              </a:rPr>
              <a:t>( </a:t>
            </a:r>
            <a:r>
              <a:rPr lang="ko-KR" altLang="en-US" dirty="0" smtClean="0">
                <a:ea typeface="나눔스퀘어"/>
              </a:rPr>
              <a:t>가중치와 편향 </a:t>
            </a:r>
            <a:r>
              <a:rPr lang="en-US" altLang="ko-KR" dirty="0" smtClean="0">
                <a:ea typeface="나눔스퀘어"/>
              </a:rPr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10361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 스퀘어"/>
                <a:ea typeface="나눔스퀘어"/>
              </a:rPr>
              <a:t>         https</a:t>
            </a:r>
            <a:r>
              <a:rPr lang="en-US" altLang="ko-KR" sz="800" dirty="0">
                <a:latin typeface="나눔 스퀘어"/>
                <a:ea typeface="나눔스퀘어"/>
              </a:rPr>
              <a:t>://davinci-ai.tistory.com/24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044615" y="339901"/>
            <a:ext cx="519229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다층 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퍼셉트론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(MLP)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4" y="2056634"/>
            <a:ext cx="4131174" cy="8420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293191" y="3053685"/>
            <a:ext cx="4350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인공 신경망은 위와 같이 가중치 벡터</a:t>
            </a:r>
            <a:r>
              <a:rPr lang="en-US" altLang="ko-KR" sz="1400" dirty="0" smtClean="0"/>
              <a:t>(W)</a:t>
            </a:r>
            <a:r>
              <a:rPr lang="ko-KR" altLang="en-US" sz="1400" dirty="0" smtClean="0"/>
              <a:t>와 편향 벡터</a:t>
            </a:r>
            <a:r>
              <a:rPr lang="en-US" altLang="ko-KR" sz="1400" dirty="0" smtClean="0"/>
              <a:t>(b)</a:t>
            </a:r>
            <a:r>
              <a:rPr lang="ko-KR" altLang="en-US" sz="1400" dirty="0" smtClean="0"/>
              <a:t>를 업데이트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지속적 개선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하는 식으로 모델을 만들고 각종 문제에 활용한다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실제값과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예측값의</a:t>
            </a:r>
            <a:r>
              <a:rPr lang="ko-KR" altLang="en-US" sz="1400" dirty="0" smtClean="0"/>
              <a:t> 차이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만큼을 </a:t>
            </a:r>
            <a:r>
              <a:rPr lang="ko-KR" altLang="en-US" sz="1400" dirty="0" err="1" smtClean="0"/>
              <a:t>이전층으로</a:t>
            </a:r>
            <a:r>
              <a:rPr lang="ko-KR" altLang="en-US" sz="1400" dirty="0" smtClean="0"/>
              <a:t> 전달하여 가중치를 갱신하며 이러한 신호 전달을 </a:t>
            </a:r>
            <a:r>
              <a:rPr lang="ko-KR" altLang="en-US" sz="1400" dirty="0" err="1" smtClean="0"/>
              <a:t>역전파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BackPropagation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403648" y="1748857"/>
            <a:ext cx="22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가중치와 </a:t>
            </a:r>
            <a:r>
              <a:rPr lang="ko-KR" altLang="en-US" sz="1400" dirty="0" err="1" smtClean="0"/>
              <a:t>편향벡터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677373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 smtClean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핸즈온 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오렐리앙 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한빛미디어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644028" y="2968568"/>
            <a:ext cx="39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04" y="2047361"/>
            <a:ext cx="3813067" cy="24145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940764" y="173325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 반영을 통한 개선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역전파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95536" y="4975276"/>
            <a:ext cx="525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 스퀘어"/>
                <a:ea typeface="나눔스퀘어"/>
              </a:rPr>
              <a:t>https://omicro03.medium.com/</a:t>
            </a:r>
            <a:r>
              <a:rPr lang="ko-KR" altLang="en-US" sz="800" dirty="0" err="1">
                <a:latin typeface="나눔 스퀘어"/>
                <a:ea typeface="나눔스퀘어"/>
              </a:rPr>
              <a:t>자연어처리</a:t>
            </a:r>
            <a:r>
              <a:rPr lang="en-US" altLang="ko-KR" sz="800" dirty="0">
                <a:latin typeface="나눔 스퀘어"/>
                <a:ea typeface="나눔스퀘어"/>
              </a:rPr>
              <a:t>-nlp-10</a:t>
            </a:r>
            <a:r>
              <a:rPr lang="ko-KR" altLang="en-US" sz="800" dirty="0">
                <a:latin typeface="나눔 스퀘어"/>
                <a:ea typeface="나눔스퀘어"/>
              </a:rPr>
              <a:t>일차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딥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러닝의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학습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방법</a:t>
            </a:r>
            <a:r>
              <a:rPr lang="en-US" altLang="ko-KR" sz="800" dirty="0">
                <a:latin typeface="나눔 스퀘어"/>
                <a:ea typeface="나눔스퀘어"/>
              </a:rPr>
              <a:t>-27dae4be480d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4335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74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</a:t>
            </a:r>
            <a:r>
              <a:rPr lang="ko-KR" altLang="en-US" dirty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인공신경망의 활용</a:t>
            </a:r>
            <a:r>
              <a:rPr lang="en-US" altLang="ko-KR" dirty="0">
                <a:ea typeface="나눔스퀘어"/>
              </a:rPr>
              <a:t> </a:t>
            </a:r>
            <a:r>
              <a:rPr lang="en-US" altLang="ko-KR" dirty="0" smtClean="0">
                <a:ea typeface="나눔스퀘어"/>
              </a:rPr>
              <a:t>– MLP</a:t>
            </a:r>
            <a:r>
              <a:rPr lang="ko-KR" altLang="en-US" dirty="0" smtClean="0">
                <a:ea typeface="나눔스퀘어"/>
              </a:rPr>
              <a:t>의 학습 </a:t>
            </a:r>
            <a:r>
              <a:rPr lang="en-US" altLang="ko-KR" dirty="0" smtClean="0">
                <a:ea typeface="나눔스퀘어"/>
              </a:rPr>
              <a:t>( </a:t>
            </a:r>
            <a:r>
              <a:rPr lang="ko-KR" altLang="en-US" dirty="0" smtClean="0">
                <a:ea typeface="나눔스퀘어"/>
              </a:rPr>
              <a:t>활성화 함수 </a:t>
            </a:r>
            <a:r>
              <a:rPr lang="en-US" altLang="ko-KR" dirty="0" smtClean="0">
                <a:ea typeface="나눔스퀘어"/>
              </a:rPr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46990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 스퀘어"/>
                <a:ea typeface="나눔스퀘어"/>
              </a:rPr>
              <a:t>         https</a:t>
            </a:r>
            <a:r>
              <a:rPr lang="en-US" altLang="ko-KR" sz="800" dirty="0">
                <a:latin typeface="나눔 스퀘어"/>
                <a:ea typeface="나눔스퀘어"/>
              </a:rPr>
              <a:t>://davinci-ai.tistory.com/24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044615" y="339901"/>
            <a:ext cx="519229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다층 </a:t>
            </a:r>
            <a:r>
              <a:rPr lang="ko-KR" altLang="en-US" sz="3600" b="1" dirty="0" err="1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퍼셉트론</a:t>
            </a: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(MLP)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4640761" y="2067694"/>
            <a:ext cx="45800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이전 노드에서 다음 노드로 값을 전달할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반드시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활성화 함수</a:t>
            </a:r>
            <a:r>
              <a:rPr lang="en-US" altLang="ko-KR" sz="1400" dirty="0" smtClean="0"/>
              <a:t>(Activation Function)</a:t>
            </a:r>
            <a:r>
              <a:rPr lang="ko-KR" altLang="en-US" sz="1400" dirty="0"/>
              <a:t>를</a:t>
            </a:r>
            <a:r>
              <a:rPr lang="ko-KR" altLang="en-US" sz="1400" dirty="0" smtClean="0"/>
              <a:t> 거친다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가장 간단한 예시는 앞서 보았던 계단 함수                         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/>
              <a:t>wx+b</a:t>
            </a:r>
            <a:r>
              <a:rPr lang="en-US" altLang="ko-KR" sz="1400" dirty="0" smtClean="0"/>
              <a:t> &gt;= 0 </a:t>
            </a:r>
            <a:r>
              <a:rPr lang="ko-KR" altLang="en-US" sz="1400" dirty="0" smtClean="0"/>
              <a:t>일 때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이러한 비선형 함수를 거칠 때 </a:t>
            </a:r>
            <a:r>
              <a:rPr lang="ko-KR" altLang="en-US" sz="1400" dirty="0" err="1" smtClean="0"/>
              <a:t>은닉층을</a:t>
            </a:r>
            <a:r>
              <a:rPr lang="ko-KR" altLang="en-US" sz="1400" dirty="0" smtClean="0"/>
              <a:t> 쌓아 더 복잡한 비선형 함수 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dirty="0" smtClean="0"/>
              <a:t> 표현하고 예측 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688022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 smtClean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핸즈온 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오렐리앙 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한빛미디어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84351"/>
            <a:ext cx="3678718" cy="15744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" b="11531"/>
          <a:stretch/>
        </p:blipFill>
        <p:spPr>
          <a:xfrm>
            <a:off x="755576" y="3170263"/>
            <a:ext cx="3678718" cy="1399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95536" y="4828911"/>
            <a:ext cx="5832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 스퀘어"/>
                <a:ea typeface="나눔스퀘어"/>
              </a:rPr>
              <a:t>https://medium.com/@kmkgabia/ml-sigmoid-</a:t>
            </a:r>
            <a:r>
              <a:rPr lang="ko-KR" altLang="en-US" sz="800" dirty="0">
                <a:latin typeface="나눔 스퀘어"/>
                <a:ea typeface="나눔스퀘어"/>
              </a:rPr>
              <a:t>대신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en-US" altLang="ko-KR" sz="800" dirty="0" err="1">
                <a:latin typeface="나눔 스퀘어"/>
                <a:ea typeface="나눔스퀘어"/>
              </a:rPr>
              <a:t>relu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상황에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맞는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활성화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함수</a:t>
            </a:r>
            <a:r>
              <a:rPr lang="en-US" altLang="ko-KR" sz="800" dirty="0">
                <a:latin typeface="나눔 스퀘어"/>
                <a:ea typeface="나눔스퀘어"/>
              </a:rPr>
              <a:t>-</a:t>
            </a:r>
            <a:r>
              <a:rPr lang="ko-KR" altLang="en-US" sz="800" dirty="0">
                <a:latin typeface="나눔 스퀘어"/>
                <a:ea typeface="나눔스퀘어"/>
              </a:rPr>
              <a:t>사용하기</a:t>
            </a:r>
            <a:r>
              <a:rPr lang="en-US" altLang="ko-KR" sz="800" dirty="0">
                <a:latin typeface="나눔 스퀘어"/>
                <a:ea typeface="나눔스퀘어"/>
              </a:rPr>
              <a:t>-c65f620ad6fd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6765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74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※ </a:t>
            </a:r>
            <a:r>
              <a:rPr lang="ko-KR" altLang="en-US" dirty="0" smtClean="0">
                <a:ea typeface="나눔스퀘어"/>
              </a:rPr>
              <a:t>게이트의 종류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868144" y="1672052"/>
            <a:ext cx="1728192" cy="164616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118731" y="1603847"/>
            <a:ext cx="107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AND</a:t>
            </a:r>
            <a:r>
              <a:rPr lang="ko-KR" altLang="en-US" sz="1400" dirty="0" smtClean="0"/>
              <a:t>게이트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11628" y="4803998"/>
            <a:ext cx="7772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 smtClean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af-ZA" altLang="ko-KR" sz="800" dirty="0">
                <a:latin typeface="나눔 스퀘어"/>
                <a:ea typeface="나눔스퀘어"/>
              </a:rPr>
              <a:t>https://m.blog.naver.com/PostView.nhn?blogId=htk1019&amp;logNo=220964760006&amp;proxyReferer=https:%2F%2Fwww.google.com%2F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044615" y="339901"/>
            <a:ext cx="519229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게이트의 종류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3115198" y="1644420"/>
            <a:ext cx="107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OR</a:t>
            </a:r>
            <a:r>
              <a:rPr lang="ko-KR" altLang="en-US" sz="1400" dirty="0" smtClean="0"/>
              <a:t>게이트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107856" y="1642898"/>
            <a:ext cx="129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NAND</a:t>
            </a:r>
            <a:r>
              <a:rPr lang="ko-KR" altLang="en-US" sz="1400" dirty="0" smtClean="0"/>
              <a:t>게이트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063974" y="1641034"/>
            <a:ext cx="129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XOR</a:t>
            </a:r>
            <a:r>
              <a:rPr lang="ko-KR" altLang="en-US" sz="1400" dirty="0" smtClean="0"/>
              <a:t>게이트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43196"/>
            <a:ext cx="1802937" cy="2220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95" y="1950675"/>
            <a:ext cx="1719611" cy="2207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1" y="1978139"/>
            <a:ext cx="1764178" cy="2152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03" y="1949214"/>
            <a:ext cx="1730916" cy="22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11757</TotalTime>
  <Words>1173</Words>
  <Application>Microsoft Office PowerPoint</Application>
  <PresentationFormat>화면 슬라이드 쇼(16:9)</PresentationFormat>
  <Paragraphs>154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 스퀘어</vt:lpstr>
      <vt:lpstr>나눔스퀘어</vt:lpstr>
      <vt:lpstr>맑은 고딕</vt:lpstr>
      <vt:lpstr>Arial</vt:lpstr>
      <vt:lpstr>Calibri</vt:lpstr>
      <vt:lpstr>Calibri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패션 소재의 이해</dc:title>
  <dc:creator>프로그미디어랩</dc:creator>
  <cp:lastModifiedBy>Hwang HoeSun</cp:lastModifiedBy>
  <cp:revision>552</cp:revision>
  <dcterms:created xsi:type="dcterms:W3CDTF">2020-01-12T09:12:00Z</dcterms:created>
  <dcterms:modified xsi:type="dcterms:W3CDTF">2021-02-19T03:52:18Z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